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78" r:id="rId1"/>
  </p:sldMasterIdLst>
  <p:notesMasterIdLst>
    <p:notesMasterId r:id="rId29"/>
  </p:notesMasterIdLst>
  <p:handoutMasterIdLst>
    <p:handoutMasterId r:id="rId30"/>
  </p:handoutMasterIdLst>
  <p:sldIdLst>
    <p:sldId id="453" r:id="rId2"/>
    <p:sldId id="445" r:id="rId3"/>
    <p:sldId id="434" r:id="rId4"/>
    <p:sldId id="450" r:id="rId5"/>
    <p:sldId id="435" r:id="rId6"/>
    <p:sldId id="440" r:id="rId7"/>
    <p:sldId id="441" r:id="rId8"/>
    <p:sldId id="459" r:id="rId9"/>
    <p:sldId id="446" r:id="rId10"/>
    <p:sldId id="436" r:id="rId11"/>
    <p:sldId id="449" r:id="rId12"/>
    <p:sldId id="439" r:id="rId13"/>
    <p:sldId id="460" r:id="rId14"/>
    <p:sldId id="461" r:id="rId15"/>
    <p:sldId id="438" r:id="rId16"/>
    <p:sldId id="452" r:id="rId17"/>
    <p:sldId id="444" r:id="rId18"/>
    <p:sldId id="447" r:id="rId19"/>
    <p:sldId id="437" r:id="rId20"/>
    <p:sldId id="443" r:id="rId21"/>
    <p:sldId id="451" r:id="rId22"/>
    <p:sldId id="448" r:id="rId23"/>
    <p:sldId id="454" r:id="rId24"/>
    <p:sldId id="455" r:id="rId25"/>
    <p:sldId id="456" r:id="rId26"/>
    <p:sldId id="457" r:id="rId27"/>
    <p:sldId id="458" r:id="rId28"/>
  </p:sldIdLst>
  <p:sldSz cx="13004800" cy="9753600"/>
  <p:notesSz cx="6797675" cy="992822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800" kern="1200">
        <a:solidFill>
          <a:srgbClr val="414141"/>
        </a:solidFill>
        <a:latin typeface="Gill Sans Light" charset="0"/>
        <a:ea typeface="ヒラギノ角ゴ ProN W3" charset="0"/>
        <a:cs typeface="ヒラギノ角ゴ ProN W3" charset="0"/>
        <a:sym typeface="Gill Sans Light" charset="0"/>
      </a:defRPr>
    </a:lvl1pPr>
    <a:lvl2pPr marL="457176" algn="ctr" rtl="0" fontAlgn="base">
      <a:spcBef>
        <a:spcPct val="0"/>
      </a:spcBef>
      <a:spcAft>
        <a:spcPct val="0"/>
      </a:spcAft>
      <a:defRPr sz="3800" kern="1200">
        <a:solidFill>
          <a:srgbClr val="414141"/>
        </a:solidFill>
        <a:latin typeface="Gill Sans Light" charset="0"/>
        <a:ea typeface="ヒラギノ角ゴ ProN W3" charset="0"/>
        <a:cs typeface="ヒラギノ角ゴ ProN W3" charset="0"/>
        <a:sym typeface="Gill Sans Light" charset="0"/>
      </a:defRPr>
    </a:lvl2pPr>
    <a:lvl3pPr marL="914354" algn="ctr" rtl="0" fontAlgn="base">
      <a:spcBef>
        <a:spcPct val="0"/>
      </a:spcBef>
      <a:spcAft>
        <a:spcPct val="0"/>
      </a:spcAft>
      <a:defRPr sz="3800" kern="1200">
        <a:solidFill>
          <a:srgbClr val="414141"/>
        </a:solidFill>
        <a:latin typeface="Gill Sans Light" charset="0"/>
        <a:ea typeface="ヒラギノ角ゴ ProN W3" charset="0"/>
        <a:cs typeface="ヒラギノ角ゴ ProN W3" charset="0"/>
        <a:sym typeface="Gill Sans Light" charset="0"/>
      </a:defRPr>
    </a:lvl3pPr>
    <a:lvl4pPr marL="1371530" algn="ctr" rtl="0" fontAlgn="base">
      <a:spcBef>
        <a:spcPct val="0"/>
      </a:spcBef>
      <a:spcAft>
        <a:spcPct val="0"/>
      </a:spcAft>
      <a:defRPr sz="3800" kern="1200">
        <a:solidFill>
          <a:srgbClr val="414141"/>
        </a:solidFill>
        <a:latin typeface="Gill Sans Light" charset="0"/>
        <a:ea typeface="ヒラギノ角ゴ ProN W3" charset="0"/>
        <a:cs typeface="ヒラギノ角ゴ ProN W3" charset="0"/>
        <a:sym typeface="Gill Sans Light" charset="0"/>
      </a:defRPr>
    </a:lvl4pPr>
    <a:lvl5pPr marL="1828706" algn="ctr" rtl="0" fontAlgn="base">
      <a:spcBef>
        <a:spcPct val="0"/>
      </a:spcBef>
      <a:spcAft>
        <a:spcPct val="0"/>
      </a:spcAft>
      <a:defRPr sz="3800" kern="1200">
        <a:solidFill>
          <a:srgbClr val="414141"/>
        </a:solidFill>
        <a:latin typeface="Gill Sans Light" charset="0"/>
        <a:ea typeface="ヒラギノ角ゴ ProN W3" charset="0"/>
        <a:cs typeface="ヒラギノ角ゴ ProN W3" charset="0"/>
        <a:sym typeface="Gill Sans Light" charset="0"/>
      </a:defRPr>
    </a:lvl5pPr>
    <a:lvl6pPr marL="2285884" algn="l" defTabSz="457176" rtl="0" eaLnBrk="1" latinLnBrk="0" hangingPunct="1">
      <a:defRPr sz="3800" kern="1200">
        <a:solidFill>
          <a:srgbClr val="414141"/>
        </a:solidFill>
        <a:latin typeface="Gill Sans Light" charset="0"/>
        <a:ea typeface="ヒラギノ角ゴ ProN W3" charset="0"/>
        <a:cs typeface="ヒラギノ角ゴ ProN W3" charset="0"/>
        <a:sym typeface="Gill Sans Light" charset="0"/>
      </a:defRPr>
    </a:lvl6pPr>
    <a:lvl7pPr marL="2743060" algn="l" defTabSz="457176" rtl="0" eaLnBrk="1" latinLnBrk="0" hangingPunct="1">
      <a:defRPr sz="3800" kern="1200">
        <a:solidFill>
          <a:srgbClr val="414141"/>
        </a:solidFill>
        <a:latin typeface="Gill Sans Light" charset="0"/>
        <a:ea typeface="ヒラギノ角ゴ ProN W3" charset="0"/>
        <a:cs typeface="ヒラギノ角ゴ ProN W3" charset="0"/>
        <a:sym typeface="Gill Sans Light" charset="0"/>
      </a:defRPr>
    </a:lvl7pPr>
    <a:lvl8pPr marL="3200236" algn="l" defTabSz="457176" rtl="0" eaLnBrk="1" latinLnBrk="0" hangingPunct="1">
      <a:defRPr sz="3800" kern="1200">
        <a:solidFill>
          <a:srgbClr val="414141"/>
        </a:solidFill>
        <a:latin typeface="Gill Sans Light" charset="0"/>
        <a:ea typeface="ヒラギノ角ゴ ProN W3" charset="0"/>
        <a:cs typeface="ヒラギノ角ゴ ProN W3" charset="0"/>
        <a:sym typeface="Gill Sans Light" charset="0"/>
      </a:defRPr>
    </a:lvl8pPr>
    <a:lvl9pPr marL="3657413" algn="l" defTabSz="457176" rtl="0" eaLnBrk="1" latinLnBrk="0" hangingPunct="1">
      <a:defRPr sz="3800" kern="1200">
        <a:solidFill>
          <a:srgbClr val="414141"/>
        </a:solidFill>
        <a:latin typeface="Gill Sans Light" charset="0"/>
        <a:ea typeface="ヒラギノ角ゴ ProN W3" charset="0"/>
        <a:cs typeface="ヒラギノ角ゴ ProN W3" charset="0"/>
        <a:sym typeface="Gill Sans Light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>
        <p:scale>
          <a:sx n="50" d="100"/>
          <a:sy n="50" d="100"/>
        </p:scale>
        <p:origin x="-1500" y="-102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99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DC85F1-51B5-43DC-B1C2-964C3CE96085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BBB58AF-A88E-4A0C-95C2-241AB3EFEF82}">
      <dgm:prSet/>
      <dgm:spPr/>
      <dgm:t>
        <a:bodyPr/>
        <a:lstStyle/>
        <a:p>
          <a:pPr rtl="0"/>
          <a:r>
            <a:rPr lang="cs-CZ" dirty="0" smtClean="0"/>
            <a:t>Text </a:t>
          </a:r>
          <a:endParaRPr lang="en-US" dirty="0"/>
        </a:p>
      </dgm:t>
    </dgm:pt>
    <dgm:pt modelId="{14363568-973C-499E-A5E2-145286BA9F7A}" type="parTrans" cxnId="{D903EE38-C895-4F5A-AC90-FDA682E8E176}">
      <dgm:prSet/>
      <dgm:spPr/>
      <dgm:t>
        <a:bodyPr/>
        <a:lstStyle/>
        <a:p>
          <a:endParaRPr lang="en-US"/>
        </a:p>
      </dgm:t>
    </dgm:pt>
    <dgm:pt modelId="{0690266D-10C4-4AE1-A03A-6DF94FF71D0F}" type="sibTrans" cxnId="{D903EE38-C895-4F5A-AC90-FDA682E8E176}">
      <dgm:prSet/>
      <dgm:spPr/>
      <dgm:t>
        <a:bodyPr/>
        <a:lstStyle/>
        <a:p>
          <a:endParaRPr lang="en-US"/>
        </a:p>
      </dgm:t>
    </dgm:pt>
    <dgm:pt modelId="{7EC70ED9-8F3C-4ADD-86BE-ACC951A49217}">
      <dgm:prSet/>
      <dgm:spPr/>
      <dgm:t>
        <a:bodyPr/>
        <a:lstStyle/>
        <a:p>
          <a:pPr rtl="0"/>
          <a:r>
            <a:rPr lang="cs-CZ" dirty="0" smtClean="0"/>
            <a:t>podoba písemná </a:t>
          </a:r>
          <a:endParaRPr lang="cs-CZ" dirty="0"/>
        </a:p>
      </dgm:t>
    </dgm:pt>
    <dgm:pt modelId="{1159A66B-539F-412C-98EC-7ABCFADF2E22}" type="parTrans" cxnId="{8D496B7B-B42C-45C7-9B02-74A203737EA2}">
      <dgm:prSet/>
      <dgm:spPr/>
      <dgm:t>
        <a:bodyPr/>
        <a:lstStyle/>
        <a:p>
          <a:endParaRPr lang="en-US"/>
        </a:p>
      </dgm:t>
    </dgm:pt>
    <dgm:pt modelId="{FEEC05A4-3719-4E87-92E4-2A5C986962A1}" type="sibTrans" cxnId="{8D496B7B-B42C-45C7-9B02-74A203737EA2}">
      <dgm:prSet/>
      <dgm:spPr/>
      <dgm:t>
        <a:bodyPr/>
        <a:lstStyle/>
        <a:p>
          <a:endParaRPr lang="en-US"/>
        </a:p>
      </dgm:t>
    </dgm:pt>
    <dgm:pt modelId="{2AB46B87-4E90-43DF-90CF-6DB885FB3D5F}">
      <dgm:prSet/>
      <dgm:spPr/>
      <dgm:t>
        <a:bodyPr/>
        <a:lstStyle/>
        <a:p>
          <a:pPr rtl="0"/>
          <a:r>
            <a:rPr lang="cs-CZ" dirty="0" smtClean="0"/>
            <a:t>mluvená</a:t>
          </a:r>
          <a:endParaRPr lang="cs-CZ" dirty="0"/>
        </a:p>
      </dgm:t>
    </dgm:pt>
    <dgm:pt modelId="{F1D6D27A-9E91-4166-9376-597D66964079}" type="parTrans" cxnId="{AD2E489F-0D16-4D9E-AE1F-34D942A12298}">
      <dgm:prSet/>
      <dgm:spPr/>
      <dgm:t>
        <a:bodyPr/>
        <a:lstStyle/>
        <a:p>
          <a:endParaRPr lang="en-US"/>
        </a:p>
      </dgm:t>
    </dgm:pt>
    <dgm:pt modelId="{0449EB3F-39FC-4C59-BD3C-DA62207352D4}" type="sibTrans" cxnId="{AD2E489F-0D16-4D9E-AE1F-34D942A12298}">
      <dgm:prSet/>
      <dgm:spPr/>
      <dgm:t>
        <a:bodyPr/>
        <a:lstStyle/>
        <a:p>
          <a:endParaRPr lang="en-US"/>
        </a:p>
      </dgm:t>
    </dgm:pt>
    <dgm:pt modelId="{A1B2E8DC-C214-4962-A323-0C7B88C33959}">
      <dgm:prSet/>
      <dgm:spPr/>
      <dgm:t>
        <a:bodyPr/>
        <a:lstStyle/>
        <a:p>
          <a:pPr rtl="0"/>
          <a:r>
            <a:rPr lang="cs-CZ" dirty="0" smtClean="0"/>
            <a:t>Grafika – </a:t>
          </a:r>
          <a:endParaRPr lang="cs-CZ" dirty="0"/>
        </a:p>
      </dgm:t>
    </dgm:pt>
    <dgm:pt modelId="{6FAF2AC8-6C59-4469-8045-DE1A8B910CD6}" type="parTrans" cxnId="{3EC2EEA2-BE73-466E-9EA2-0E512CDBA9C7}">
      <dgm:prSet/>
      <dgm:spPr/>
      <dgm:t>
        <a:bodyPr/>
        <a:lstStyle/>
        <a:p>
          <a:endParaRPr lang="en-US"/>
        </a:p>
      </dgm:t>
    </dgm:pt>
    <dgm:pt modelId="{D2C0B2B5-E90E-406D-AB3A-4AEF79881A17}" type="sibTrans" cxnId="{3EC2EEA2-BE73-466E-9EA2-0E512CDBA9C7}">
      <dgm:prSet/>
      <dgm:spPr/>
      <dgm:t>
        <a:bodyPr/>
        <a:lstStyle/>
        <a:p>
          <a:endParaRPr lang="en-US"/>
        </a:p>
      </dgm:t>
    </dgm:pt>
    <dgm:pt modelId="{7CF09237-9714-4916-B86C-4CD5021CB671}">
      <dgm:prSet/>
      <dgm:spPr/>
      <dgm:t>
        <a:bodyPr/>
        <a:lstStyle/>
        <a:p>
          <a:pPr rtl="0"/>
          <a:r>
            <a:rPr lang="cs-CZ" dirty="0" smtClean="0"/>
            <a:t>Statická: </a:t>
          </a:r>
          <a:endParaRPr lang="cs-CZ" dirty="0"/>
        </a:p>
      </dgm:t>
    </dgm:pt>
    <dgm:pt modelId="{03D87E2A-6CAD-40D4-8CA0-7C01E5606036}" type="parTrans" cxnId="{B79E86BD-6A87-4A9B-AA19-023BCDD72589}">
      <dgm:prSet/>
      <dgm:spPr/>
      <dgm:t>
        <a:bodyPr/>
        <a:lstStyle/>
        <a:p>
          <a:endParaRPr lang="en-US"/>
        </a:p>
      </dgm:t>
    </dgm:pt>
    <dgm:pt modelId="{0504130C-CDDF-46AC-8486-430C71F56F7E}" type="sibTrans" cxnId="{B79E86BD-6A87-4A9B-AA19-023BCDD72589}">
      <dgm:prSet/>
      <dgm:spPr/>
      <dgm:t>
        <a:bodyPr/>
        <a:lstStyle/>
        <a:p>
          <a:endParaRPr lang="en-US"/>
        </a:p>
      </dgm:t>
    </dgm:pt>
    <dgm:pt modelId="{D4FCC605-27C1-48F3-B471-71E4F42BA85A}">
      <dgm:prSet/>
      <dgm:spPr/>
      <dgm:t>
        <a:bodyPr/>
        <a:lstStyle/>
        <a:p>
          <a:pPr rtl="0"/>
          <a:r>
            <a:rPr lang="cs-CZ" dirty="0" smtClean="0"/>
            <a:t>ilustrace, kresby, mapy, plány, fotografie</a:t>
          </a:r>
          <a:endParaRPr lang="en-US" dirty="0"/>
        </a:p>
      </dgm:t>
    </dgm:pt>
    <dgm:pt modelId="{D0B293A1-A69B-4C4F-B562-C8C6A292CF4F}" type="parTrans" cxnId="{3EDAFF0B-FCB0-42E4-88E3-FD641C3C41AE}">
      <dgm:prSet/>
      <dgm:spPr/>
      <dgm:t>
        <a:bodyPr/>
        <a:lstStyle/>
        <a:p>
          <a:endParaRPr lang="en-US"/>
        </a:p>
      </dgm:t>
    </dgm:pt>
    <dgm:pt modelId="{E813E6AF-B349-477F-A2E7-84CE6547C068}" type="sibTrans" cxnId="{3EDAFF0B-FCB0-42E4-88E3-FD641C3C41AE}">
      <dgm:prSet/>
      <dgm:spPr/>
      <dgm:t>
        <a:bodyPr/>
        <a:lstStyle/>
        <a:p>
          <a:endParaRPr lang="en-US"/>
        </a:p>
      </dgm:t>
    </dgm:pt>
    <dgm:pt modelId="{39AED6D8-1209-4433-A6D9-0FE8DFEFD154}">
      <dgm:prSet/>
      <dgm:spPr/>
      <dgm:t>
        <a:bodyPr/>
        <a:lstStyle/>
        <a:p>
          <a:pPr rtl="0"/>
          <a:r>
            <a:rPr lang="cs-CZ" dirty="0" smtClean="0"/>
            <a:t>Dynamická:</a:t>
          </a:r>
          <a:endParaRPr lang="en-US" dirty="0"/>
        </a:p>
      </dgm:t>
    </dgm:pt>
    <dgm:pt modelId="{93A5C332-B318-4EBD-B093-DD2F652AFD62}" type="parTrans" cxnId="{B4A71810-3839-47DA-8611-C681AAEBD684}">
      <dgm:prSet/>
      <dgm:spPr/>
      <dgm:t>
        <a:bodyPr/>
        <a:lstStyle/>
        <a:p>
          <a:endParaRPr lang="en-US"/>
        </a:p>
      </dgm:t>
    </dgm:pt>
    <dgm:pt modelId="{AF57B1FF-74FC-4A11-8ACC-1A3FBE4833C2}" type="sibTrans" cxnId="{B4A71810-3839-47DA-8611-C681AAEBD684}">
      <dgm:prSet/>
      <dgm:spPr/>
      <dgm:t>
        <a:bodyPr/>
        <a:lstStyle/>
        <a:p>
          <a:endParaRPr lang="en-US"/>
        </a:p>
      </dgm:t>
    </dgm:pt>
    <dgm:pt modelId="{B5D18DA7-E168-4E39-A569-4A56C4001F24}">
      <dgm:prSet/>
      <dgm:spPr/>
      <dgm:t>
        <a:bodyPr/>
        <a:lstStyle/>
        <a:p>
          <a:pPr rtl="0"/>
          <a:r>
            <a:rPr lang="cs-CZ" dirty="0" smtClean="0"/>
            <a:t>videonahrávky, animace</a:t>
          </a:r>
          <a:endParaRPr lang="cs-CZ" dirty="0"/>
        </a:p>
      </dgm:t>
    </dgm:pt>
    <dgm:pt modelId="{E0BA1F65-86EC-4FCE-90E3-271BB4EEECFA}" type="parTrans" cxnId="{FD2858F7-D342-4F8D-8A67-E013EBD0D31A}">
      <dgm:prSet/>
      <dgm:spPr/>
      <dgm:t>
        <a:bodyPr/>
        <a:lstStyle/>
        <a:p>
          <a:endParaRPr lang="en-US"/>
        </a:p>
      </dgm:t>
    </dgm:pt>
    <dgm:pt modelId="{96B6FA12-44D0-482F-82C7-DA090A7697B9}" type="sibTrans" cxnId="{FD2858F7-D342-4F8D-8A67-E013EBD0D31A}">
      <dgm:prSet/>
      <dgm:spPr/>
      <dgm:t>
        <a:bodyPr/>
        <a:lstStyle/>
        <a:p>
          <a:endParaRPr lang="en-US"/>
        </a:p>
      </dgm:t>
    </dgm:pt>
    <dgm:pt modelId="{4EFC79EC-FABB-4453-9043-1A09AE030EC9}" type="pres">
      <dgm:prSet presAssocID="{68DC85F1-51B5-43DC-B1C2-964C3CE9608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6D9655E-8853-4105-A4C0-205442244C04}" type="pres">
      <dgm:prSet presAssocID="{BBBB58AF-A88E-4A0C-95C2-241AB3EFEF82}" presName="root" presStyleCnt="0"/>
      <dgm:spPr/>
    </dgm:pt>
    <dgm:pt modelId="{7933A900-FE67-4478-83D7-8FA3D25D8084}" type="pres">
      <dgm:prSet presAssocID="{BBBB58AF-A88E-4A0C-95C2-241AB3EFEF82}" presName="rootComposite" presStyleCnt="0"/>
      <dgm:spPr/>
    </dgm:pt>
    <dgm:pt modelId="{272D2A85-9348-4101-AC9E-370A190C9F18}" type="pres">
      <dgm:prSet presAssocID="{BBBB58AF-A88E-4A0C-95C2-241AB3EFEF82}" presName="rootText" presStyleLbl="node1" presStyleIdx="0" presStyleCnt="2"/>
      <dgm:spPr/>
      <dgm:t>
        <a:bodyPr/>
        <a:lstStyle/>
        <a:p>
          <a:endParaRPr lang="en-US"/>
        </a:p>
      </dgm:t>
    </dgm:pt>
    <dgm:pt modelId="{8F566AF0-47DC-4B9E-ADBC-9A04586CCBD3}" type="pres">
      <dgm:prSet presAssocID="{BBBB58AF-A88E-4A0C-95C2-241AB3EFEF82}" presName="rootConnector" presStyleLbl="node1" presStyleIdx="0" presStyleCnt="2"/>
      <dgm:spPr/>
      <dgm:t>
        <a:bodyPr/>
        <a:lstStyle/>
        <a:p>
          <a:endParaRPr lang="en-US"/>
        </a:p>
      </dgm:t>
    </dgm:pt>
    <dgm:pt modelId="{813B7971-D1C4-4EAC-B712-CB3CB14A7C7C}" type="pres">
      <dgm:prSet presAssocID="{BBBB58AF-A88E-4A0C-95C2-241AB3EFEF82}" presName="childShape" presStyleCnt="0"/>
      <dgm:spPr/>
    </dgm:pt>
    <dgm:pt modelId="{CE2A1807-18A5-40BB-8D2F-CAA86F7C51F2}" type="pres">
      <dgm:prSet presAssocID="{1159A66B-539F-412C-98EC-7ABCFADF2E22}" presName="Name13" presStyleLbl="parChTrans1D2" presStyleIdx="0" presStyleCnt="4"/>
      <dgm:spPr/>
      <dgm:t>
        <a:bodyPr/>
        <a:lstStyle/>
        <a:p>
          <a:endParaRPr lang="en-US"/>
        </a:p>
      </dgm:t>
    </dgm:pt>
    <dgm:pt modelId="{F39F58B3-F997-4068-9F2C-9C2411502DC0}" type="pres">
      <dgm:prSet presAssocID="{7EC70ED9-8F3C-4ADD-86BE-ACC951A49217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EEEC06-0E0A-46B5-B755-71BDEED98B13}" type="pres">
      <dgm:prSet presAssocID="{F1D6D27A-9E91-4166-9376-597D66964079}" presName="Name13" presStyleLbl="parChTrans1D2" presStyleIdx="1" presStyleCnt="4"/>
      <dgm:spPr/>
      <dgm:t>
        <a:bodyPr/>
        <a:lstStyle/>
        <a:p>
          <a:endParaRPr lang="en-US"/>
        </a:p>
      </dgm:t>
    </dgm:pt>
    <dgm:pt modelId="{0447ADF8-2B80-4884-84C6-1EC35A0473E8}" type="pres">
      <dgm:prSet presAssocID="{2AB46B87-4E90-43DF-90CF-6DB885FB3D5F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8C8192-A75F-432C-ADEF-AEC063B492C6}" type="pres">
      <dgm:prSet presAssocID="{A1B2E8DC-C214-4962-A323-0C7B88C33959}" presName="root" presStyleCnt="0"/>
      <dgm:spPr/>
    </dgm:pt>
    <dgm:pt modelId="{40FA5C18-DAF4-41DA-9D50-3B25E7668AE4}" type="pres">
      <dgm:prSet presAssocID="{A1B2E8DC-C214-4962-A323-0C7B88C33959}" presName="rootComposite" presStyleCnt="0"/>
      <dgm:spPr/>
    </dgm:pt>
    <dgm:pt modelId="{FC9082A0-998A-427F-A1A1-3D3A00B91A05}" type="pres">
      <dgm:prSet presAssocID="{A1B2E8DC-C214-4962-A323-0C7B88C33959}" presName="rootText" presStyleLbl="node1" presStyleIdx="1" presStyleCnt="2"/>
      <dgm:spPr/>
      <dgm:t>
        <a:bodyPr/>
        <a:lstStyle/>
        <a:p>
          <a:endParaRPr lang="en-US"/>
        </a:p>
      </dgm:t>
    </dgm:pt>
    <dgm:pt modelId="{1F75B665-A116-4CE1-880F-CB5B0438F583}" type="pres">
      <dgm:prSet presAssocID="{A1B2E8DC-C214-4962-A323-0C7B88C33959}" presName="rootConnector" presStyleLbl="node1" presStyleIdx="1" presStyleCnt="2"/>
      <dgm:spPr/>
      <dgm:t>
        <a:bodyPr/>
        <a:lstStyle/>
        <a:p>
          <a:endParaRPr lang="en-US"/>
        </a:p>
      </dgm:t>
    </dgm:pt>
    <dgm:pt modelId="{2D051381-F027-413E-BDC3-1727E4A3B188}" type="pres">
      <dgm:prSet presAssocID="{A1B2E8DC-C214-4962-A323-0C7B88C33959}" presName="childShape" presStyleCnt="0"/>
      <dgm:spPr/>
    </dgm:pt>
    <dgm:pt modelId="{11745FED-4321-46BD-87C8-099A33D3B3C6}" type="pres">
      <dgm:prSet presAssocID="{03D87E2A-6CAD-40D4-8CA0-7C01E5606036}" presName="Name13" presStyleLbl="parChTrans1D2" presStyleIdx="2" presStyleCnt="4"/>
      <dgm:spPr/>
      <dgm:t>
        <a:bodyPr/>
        <a:lstStyle/>
        <a:p>
          <a:endParaRPr lang="en-US"/>
        </a:p>
      </dgm:t>
    </dgm:pt>
    <dgm:pt modelId="{45B33285-448B-4715-A62D-D8DE68221B9F}" type="pres">
      <dgm:prSet presAssocID="{7CF09237-9714-4916-B86C-4CD5021CB671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EA904F-B536-4309-B3AB-F15D8DF2C675}" type="pres">
      <dgm:prSet presAssocID="{93A5C332-B318-4EBD-B093-DD2F652AFD62}" presName="Name13" presStyleLbl="parChTrans1D2" presStyleIdx="3" presStyleCnt="4"/>
      <dgm:spPr/>
      <dgm:t>
        <a:bodyPr/>
        <a:lstStyle/>
        <a:p>
          <a:endParaRPr lang="en-US"/>
        </a:p>
      </dgm:t>
    </dgm:pt>
    <dgm:pt modelId="{DF381255-3C74-4F0E-8831-436601011040}" type="pres">
      <dgm:prSet presAssocID="{39AED6D8-1209-4433-A6D9-0FE8DFEFD154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D6E3C7-A02F-48DB-87B5-5F0AEC812AF2}" type="presOf" srcId="{D4FCC605-27C1-48F3-B471-71E4F42BA85A}" destId="{45B33285-448B-4715-A62D-D8DE68221B9F}" srcOrd="0" destOrd="1" presId="urn:microsoft.com/office/officeart/2005/8/layout/hierarchy3"/>
    <dgm:cxn modelId="{19E9D772-FFF8-47D8-A9E6-CE4DE8B0768A}" type="presOf" srcId="{1159A66B-539F-412C-98EC-7ABCFADF2E22}" destId="{CE2A1807-18A5-40BB-8D2F-CAA86F7C51F2}" srcOrd="0" destOrd="0" presId="urn:microsoft.com/office/officeart/2005/8/layout/hierarchy3"/>
    <dgm:cxn modelId="{AD2E489F-0D16-4D9E-AE1F-34D942A12298}" srcId="{BBBB58AF-A88E-4A0C-95C2-241AB3EFEF82}" destId="{2AB46B87-4E90-43DF-90CF-6DB885FB3D5F}" srcOrd="1" destOrd="0" parTransId="{F1D6D27A-9E91-4166-9376-597D66964079}" sibTransId="{0449EB3F-39FC-4C59-BD3C-DA62207352D4}"/>
    <dgm:cxn modelId="{FD2858F7-D342-4F8D-8A67-E013EBD0D31A}" srcId="{39AED6D8-1209-4433-A6D9-0FE8DFEFD154}" destId="{B5D18DA7-E168-4E39-A569-4A56C4001F24}" srcOrd="0" destOrd="0" parTransId="{E0BA1F65-86EC-4FCE-90E3-271BB4EEECFA}" sibTransId="{96B6FA12-44D0-482F-82C7-DA090A7697B9}"/>
    <dgm:cxn modelId="{448D4305-90AD-4723-8BE4-12B6CDC8C3B4}" type="presOf" srcId="{B5D18DA7-E168-4E39-A569-4A56C4001F24}" destId="{DF381255-3C74-4F0E-8831-436601011040}" srcOrd="0" destOrd="1" presId="urn:microsoft.com/office/officeart/2005/8/layout/hierarchy3"/>
    <dgm:cxn modelId="{05E20E92-AE8F-4F16-8AE6-5070BA170A1B}" type="presOf" srcId="{A1B2E8DC-C214-4962-A323-0C7B88C33959}" destId="{FC9082A0-998A-427F-A1A1-3D3A00B91A05}" srcOrd="0" destOrd="0" presId="urn:microsoft.com/office/officeart/2005/8/layout/hierarchy3"/>
    <dgm:cxn modelId="{5C979872-7440-4415-BD1C-294F7B0B65CE}" type="presOf" srcId="{68DC85F1-51B5-43DC-B1C2-964C3CE96085}" destId="{4EFC79EC-FABB-4453-9043-1A09AE030EC9}" srcOrd="0" destOrd="0" presId="urn:microsoft.com/office/officeart/2005/8/layout/hierarchy3"/>
    <dgm:cxn modelId="{3EC2EEA2-BE73-466E-9EA2-0E512CDBA9C7}" srcId="{68DC85F1-51B5-43DC-B1C2-964C3CE96085}" destId="{A1B2E8DC-C214-4962-A323-0C7B88C33959}" srcOrd="1" destOrd="0" parTransId="{6FAF2AC8-6C59-4469-8045-DE1A8B910CD6}" sibTransId="{D2C0B2B5-E90E-406D-AB3A-4AEF79881A17}"/>
    <dgm:cxn modelId="{4BEC74C6-522E-471F-AD30-51E6703FF8C9}" type="presOf" srcId="{03D87E2A-6CAD-40D4-8CA0-7C01E5606036}" destId="{11745FED-4321-46BD-87C8-099A33D3B3C6}" srcOrd="0" destOrd="0" presId="urn:microsoft.com/office/officeart/2005/8/layout/hierarchy3"/>
    <dgm:cxn modelId="{D903EE38-C895-4F5A-AC90-FDA682E8E176}" srcId="{68DC85F1-51B5-43DC-B1C2-964C3CE96085}" destId="{BBBB58AF-A88E-4A0C-95C2-241AB3EFEF82}" srcOrd="0" destOrd="0" parTransId="{14363568-973C-499E-A5E2-145286BA9F7A}" sibTransId="{0690266D-10C4-4AE1-A03A-6DF94FF71D0F}"/>
    <dgm:cxn modelId="{738611FA-3E90-4901-93BF-F4EBF3AE90DE}" type="presOf" srcId="{F1D6D27A-9E91-4166-9376-597D66964079}" destId="{2DEEEC06-0E0A-46B5-B755-71BDEED98B13}" srcOrd="0" destOrd="0" presId="urn:microsoft.com/office/officeart/2005/8/layout/hierarchy3"/>
    <dgm:cxn modelId="{258DD3F5-C2A7-4223-9775-B5E24C88A97E}" type="presOf" srcId="{BBBB58AF-A88E-4A0C-95C2-241AB3EFEF82}" destId="{8F566AF0-47DC-4B9E-ADBC-9A04586CCBD3}" srcOrd="1" destOrd="0" presId="urn:microsoft.com/office/officeart/2005/8/layout/hierarchy3"/>
    <dgm:cxn modelId="{3EDAFF0B-FCB0-42E4-88E3-FD641C3C41AE}" srcId="{7CF09237-9714-4916-B86C-4CD5021CB671}" destId="{D4FCC605-27C1-48F3-B471-71E4F42BA85A}" srcOrd="0" destOrd="0" parTransId="{D0B293A1-A69B-4C4F-B562-C8C6A292CF4F}" sibTransId="{E813E6AF-B349-477F-A2E7-84CE6547C068}"/>
    <dgm:cxn modelId="{E39918DA-E681-4BC2-B946-D6F04A6C085D}" type="presOf" srcId="{7CF09237-9714-4916-B86C-4CD5021CB671}" destId="{45B33285-448B-4715-A62D-D8DE68221B9F}" srcOrd="0" destOrd="0" presId="urn:microsoft.com/office/officeart/2005/8/layout/hierarchy3"/>
    <dgm:cxn modelId="{D33C9142-E431-461C-AA81-13239E9CB2BF}" type="presOf" srcId="{BBBB58AF-A88E-4A0C-95C2-241AB3EFEF82}" destId="{272D2A85-9348-4101-AC9E-370A190C9F18}" srcOrd="0" destOrd="0" presId="urn:microsoft.com/office/officeart/2005/8/layout/hierarchy3"/>
    <dgm:cxn modelId="{94451FDA-2D03-4922-A539-93BC7B49389D}" type="presOf" srcId="{2AB46B87-4E90-43DF-90CF-6DB885FB3D5F}" destId="{0447ADF8-2B80-4884-84C6-1EC35A0473E8}" srcOrd="0" destOrd="0" presId="urn:microsoft.com/office/officeart/2005/8/layout/hierarchy3"/>
    <dgm:cxn modelId="{A75F7490-018C-4ED9-A8EE-DC4030767308}" type="presOf" srcId="{7EC70ED9-8F3C-4ADD-86BE-ACC951A49217}" destId="{F39F58B3-F997-4068-9F2C-9C2411502DC0}" srcOrd="0" destOrd="0" presId="urn:microsoft.com/office/officeart/2005/8/layout/hierarchy3"/>
    <dgm:cxn modelId="{8D496B7B-B42C-45C7-9B02-74A203737EA2}" srcId="{BBBB58AF-A88E-4A0C-95C2-241AB3EFEF82}" destId="{7EC70ED9-8F3C-4ADD-86BE-ACC951A49217}" srcOrd="0" destOrd="0" parTransId="{1159A66B-539F-412C-98EC-7ABCFADF2E22}" sibTransId="{FEEC05A4-3719-4E87-92E4-2A5C986962A1}"/>
    <dgm:cxn modelId="{4B90539E-99B1-4C0F-9714-01D20B078C14}" type="presOf" srcId="{A1B2E8DC-C214-4962-A323-0C7B88C33959}" destId="{1F75B665-A116-4CE1-880F-CB5B0438F583}" srcOrd="1" destOrd="0" presId="urn:microsoft.com/office/officeart/2005/8/layout/hierarchy3"/>
    <dgm:cxn modelId="{B4A71810-3839-47DA-8611-C681AAEBD684}" srcId="{A1B2E8DC-C214-4962-A323-0C7B88C33959}" destId="{39AED6D8-1209-4433-A6D9-0FE8DFEFD154}" srcOrd="1" destOrd="0" parTransId="{93A5C332-B318-4EBD-B093-DD2F652AFD62}" sibTransId="{AF57B1FF-74FC-4A11-8ACC-1A3FBE4833C2}"/>
    <dgm:cxn modelId="{F3906F4F-3704-49A7-8DD4-AF6A46FF36C7}" type="presOf" srcId="{93A5C332-B318-4EBD-B093-DD2F652AFD62}" destId="{E0EA904F-B536-4309-B3AB-F15D8DF2C675}" srcOrd="0" destOrd="0" presId="urn:microsoft.com/office/officeart/2005/8/layout/hierarchy3"/>
    <dgm:cxn modelId="{E40D0815-383E-4B52-9855-FD438F5F2468}" type="presOf" srcId="{39AED6D8-1209-4433-A6D9-0FE8DFEFD154}" destId="{DF381255-3C74-4F0E-8831-436601011040}" srcOrd="0" destOrd="0" presId="urn:microsoft.com/office/officeart/2005/8/layout/hierarchy3"/>
    <dgm:cxn modelId="{B79E86BD-6A87-4A9B-AA19-023BCDD72589}" srcId="{A1B2E8DC-C214-4962-A323-0C7B88C33959}" destId="{7CF09237-9714-4916-B86C-4CD5021CB671}" srcOrd="0" destOrd="0" parTransId="{03D87E2A-6CAD-40D4-8CA0-7C01E5606036}" sibTransId="{0504130C-CDDF-46AC-8486-430C71F56F7E}"/>
    <dgm:cxn modelId="{969FA5D8-B2A3-4618-BA95-10ADC2BDCFA1}" type="presParOf" srcId="{4EFC79EC-FABB-4453-9043-1A09AE030EC9}" destId="{96D9655E-8853-4105-A4C0-205442244C04}" srcOrd="0" destOrd="0" presId="urn:microsoft.com/office/officeart/2005/8/layout/hierarchy3"/>
    <dgm:cxn modelId="{9D314D2F-B509-4F1B-966C-610F1A5F7E11}" type="presParOf" srcId="{96D9655E-8853-4105-A4C0-205442244C04}" destId="{7933A900-FE67-4478-83D7-8FA3D25D8084}" srcOrd="0" destOrd="0" presId="urn:microsoft.com/office/officeart/2005/8/layout/hierarchy3"/>
    <dgm:cxn modelId="{D67F39A3-0B70-4C3A-A866-47149C178169}" type="presParOf" srcId="{7933A900-FE67-4478-83D7-8FA3D25D8084}" destId="{272D2A85-9348-4101-AC9E-370A190C9F18}" srcOrd="0" destOrd="0" presId="urn:microsoft.com/office/officeart/2005/8/layout/hierarchy3"/>
    <dgm:cxn modelId="{CA159521-1179-4CAC-A3B3-AB364A3EF599}" type="presParOf" srcId="{7933A900-FE67-4478-83D7-8FA3D25D8084}" destId="{8F566AF0-47DC-4B9E-ADBC-9A04586CCBD3}" srcOrd="1" destOrd="0" presId="urn:microsoft.com/office/officeart/2005/8/layout/hierarchy3"/>
    <dgm:cxn modelId="{E451FA7D-B3A4-4761-ACEE-BDCE980C9AFF}" type="presParOf" srcId="{96D9655E-8853-4105-A4C0-205442244C04}" destId="{813B7971-D1C4-4EAC-B712-CB3CB14A7C7C}" srcOrd="1" destOrd="0" presId="urn:microsoft.com/office/officeart/2005/8/layout/hierarchy3"/>
    <dgm:cxn modelId="{7B7DD98A-9C38-4A8F-816A-537E960FBDB4}" type="presParOf" srcId="{813B7971-D1C4-4EAC-B712-CB3CB14A7C7C}" destId="{CE2A1807-18A5-40BB-8D2F-CAA86F7C51F2}" srcOrd="0" destOrd="0" presId="urn:microsoft.com/office/officeart/2005/8/layout/hierarchy3"/>
    <dgm:cxn modelId="{F6CF72AF-8799-4FA6-8D21-4A6C99CDEDDF}" type="presParOf" srcId="{813B7971-D1C4-4EAC-B712-CB3CB14A7C7C}" destId="{F39F58B3-F997-4068-9F2C-9C2411502DC0}" srcOrd="1" destOrd="0" presId="urn:microsoft.com/office/officeart/2005/8/layout/hierarchy3"/>
    <dgm:cxn modelId="{2E5EBE3B-2A58-4D11-8A87-939CD1995E13}" type="presParOf" srcId="{813B7971-D1C4-4EAC-B712-CB3CB14A7C7C}" destId="{2DEEEC06-0E0A-46B5-B755-71BDEED98B13}" srcOrd="2" destOrd="0" presId="urn:microsoft.com/office/officeart/2005/8/layout/hierarchy3"/>
    <dgm:cxn modelId="{7FB2CF1B-AB78-4168-A502-F2E5AF3C767A}" type="presParOf" srcId="{813B7971-D1C4-4EAC-B712-CB3CB14A7C7C}" destId="{0447ADF8-2B80-4884-84C6-1EC35A0473E8}" srcOrd="3" destOrd="0" presId="urn:microsoft.com/office/officeart/2005/8/layout/hierarchy3"/>
    <dgm:cxn modelId="{994E1147-B89B-49EC-A09C-E2D66251DF35}" type="presParOf" srcId="{4EFC79EC-FABB-4453-9043-1A09AE030EC9}" destId="{948C8192-A75F-432C-ADEF-AEC063B492C6}" srcOrd="1" destOrd="0" presId="urn:microsoft.com/office/officeart/2005/8/layout/hierarchy3"/>
    <dgm:cxn modelId="{83AAC877-F017-45BC-971F-8372998742AA}" type="presParOf" srcId="{948C8192-A75F-432C-ADEF-AEC063B492C6}" destId="{40FA5C18-DAF4-41DA-9D50-3B25E7668AE4}" srcOrd="0" destOrd="0" presId="urn:microsoft.com/office/officeart/2005/8/layout/hierarchy3"/>
    <dgm:cxn modelId="{BA920A31-C976-4689-8556-A241F7B02595}" type="presParOf" srcId="{40FA5C18-DAF4-41DA-9D50-3B25E7668AE4}" destId="{FC9082A0-998A-427F-A1A1-3D3A00B91A05}" srcOrd="0" destOrd="0" presId="urn:microsoft.com/office/officeart/2005/8/layout/hierarchy3"/>
    <dgm:cxn modelId="{C291147A-5838-426D-8AE9-BB750B7D5682}" type="presParOf" srcId="{40FA5C18-DAF4-41DA-9D50-3B25E7668AE4}" destId="{1F75B665-A116-4CE1-880F-CB5B0438F583}" srcOrd="1" destOrd="0" presId="urn:microsoft.com/office/officeart/2005/8/layout/hierarchy3"/>
    <dgm:cxn modelId="{B1AFDFD0-4C71-4414-A8D7-FC50EC31881A}" type="presParOf" srcId="{948C8192-A75F-432C-ADEF-AEC063B492C6}" destId="{2D051381-F027-413E-BDC3-1727E4A3B188}" srcOrd="1" destOrd="0" presId="urn:microsoft.com/office/officeart/2005/8/layout/hierarchy3"/>
    <dgm:cxn modelId="{97067912-638C-4C65-927B-1200501DBEEA}" type="presParOf" srcId="{2D051381-F027-413E-BDC3-1727E4A3B188}" destId="{11745FED-4321-46BD-87C8-099A33D3B3C6}" srcOrd="0" destOrd="0" presId="urn:microsoft.com/office/officeart/2005/8/layout/hierarchy3"/>
    <dgm:cxn modelId="{3E6BF46A-9BE0-4155-8F8A-97451BFA11D9}" type="presParOf" srcId="{2D051381-F027-413E-BDC3-1727E4A3B188}" destId="{45B33285-448B-4715-A62D-D8DE68221B9F}" srcOrd="1" destOrd="0" presId="urn:microsoft.com/office/officeart/2005/8/layout/hierarchy3"/>
    <dgm:cxn modelId="{4E71C13A-D6BB-40A0-A729-05DB9F685B51}" type="presParOf" srcId="{2D051381-F027-413E-BDC3-1727E4A3B188}" destId="{E0EA904F-B536-4309-B3AB-F15D8DF2C675}" srcOrd="2" destOrd="0" presId="urn:microsoft.com/office/officeart/2005/8/layout/hierarchy3"/>
    <dgm:cxn modelId="{ACBA473A-6F07-4051-A986-AFBB786C770D}" type="presParOf" srcId="{2D051381-F027-413E-BDC3-1727E4A3B188}" destId="{DF381255-3C74-4F0E-8831-436601011040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2D2A85-9348-4101-AC9E-370A190C9F18}">
      <dsp:nvSpPr>
        <dsp:cNvPr id="0" name=""/>
        <dsp:cNvSpPr/>
      </dsp:nvSpPr>
      <dsp:spPr>
        <a:xfrm>
          <a:off x="776" y="748179"/>
          <a:ext cx="2827050" cy="14135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535" tIns="59690" rIns="89535" bIns="5969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700" kern="1200" dirty="0" smtClean="0"/>
            <a:t>Text </a:t>
          </a:r>
          <a:endParaRPr lang="en-US" sz="4700" kern="1200" dirty="0"/>
        </a:p>
      </dsp:txBody>
      <dsp:txXfrm>
        <a:off x="42177" y="789580"/>
        <a:ext cx="2744248" cy="1330723"/>
      </dsp:txXfrm>
    </dsp:sp>
    <dsp:sp modelId="{CE2A1807-18A5-40BB-8D2F-CAA86F7C51F2}">
      <dsp:nvSpPr>
        <dsp:cNvPr id="0" name=""/>
        <dsp:cNvSpPr/>
      </dsp:nvSpPr>
      <dsp:spPr>
        <a:xfrm>
          <a:off x="283481" y="2161704"/>
          <a:ext cx="282705" cy="10601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0144"/>
              </a:lnTo>
              <a:lnTo>
                <a:pt x="282705" y="106014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9F58B3-F997-4068-9F2C-9C2411502DC0}">
      <dsp:nvSpPr>
        <dsp:cNvPr id="0" name=""/>
        <dsp:cNvSpPr/>
      </dsp:nvSpPr>
      <dsp:spPr>
        <a:xfrm>
          <a:off x="566186" y="2515086"/>
          <a:ext cx="2261640" cy="14135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podoba písemná </a:t>
          </a:r>
          <a:endParaRPr lang="cs-CZ" sz="1900" kern="1200" dirty="0"/>
        </a:p>
      </dsp:txBody>
      <dsp:txXfrm>
        <a:off x="607587" y="2556487"/>
        <a:ext cx="2178838" cy="1330723"/>
      </dsp:txXfrm>
    </dsp:sp>
    <dsp:sp modelId="{2DEEEC06-0E0A-46B5-B755-71BDEED98B13}">
      <dsp:nvSpPr>
        <dsp:cNvPr id="0" name=""/>
        <dsp:cNvSpPr/>
      </dsp:nvSpPr>
      <dsp:spPr>
        <a:xfrm>
          <a:off x="283481" y="2161704"/>
          <a:ext cx="282705" cy="28270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27050"/>
              </a:lnTo>
              <a:lnTo>
                <a:pt x="282705" y="282705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47ADF8-2B80-4884-84C6-1EC35A0473E8}">
      <dsp:nvSpPr>
        <dsp:cNvPr id="0" name=""/>
        <dsp:cNvSpPr/>
      </dsp:nvSpPr>
      <dsp:spPr>
        <a:xfrm>
          <a:off x="566186" y="4281993"/>
          <a:ext cx="2261640" cy="14135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mluvená</a:t>
          </a:r>
          <a:endParaRPr lang="cs-CZ" sz="1900" kern="1200" dirty="0"/>
        </a:p>
      </dsp:txBody>
      <dsp:txXfrm>
        <a:off x="607587" y="4323394"/>
        <a:ext cx="2178838" cy="1330723"/>
      </dsp:txXfrm>
    </dsp:sp>
    <dsp:sp modelId="{FC9082A0-998A-427F-A1A1-3D3A00B91A05}">
      <dsp:nvSpPr>
        <dsp:cNvPr id="0" name=""/>
        <dsp:cNvSpPr/>
      </dsp:nvSpPr>
      <dsp:spPr>
        <a:xfrm>
          <a:off x="3534590" y="748179"/>
          <a:ext cx="2827050" cy="14135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535" tIns="59690" rIns="89535" bIns="5969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700" kern="1200" dirty="0" smtClean="0"/>
            <a:t>Grafika – </a:t>
          </a:r>
          <a:endParaRPr lang="cs-CZ" sz="4700" kern="1200" dirty="0"/>
        </a:p>
      </dsp:txBody>
      <dsp:txXfrm>
        <a:off x="3575991" y="789580"/>
        <a:ext cx="2744248" cy="1330723"/>
      </dsp:txXfrm>
    </dsp:sp>
    <dsp:sp modelId="{11745FED-4321-46BD-87C8-099A33D3B3C6}">
      <dsp:nvSpPr>
        <dsp:cNvPr id="0" name=""/>
        <dsp:cNvSpPr/>
      </dsp:nvSpPr>
      <dsp:spPr>
        <a:xfrm>
          <a:off x="3817295" y="2161704"/>
          <a:ext cx="282705" cy="10601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0144"/>
              </a:lnTo>
              <a:lnTo>
                <a:pt x="282705" y="106014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B33285-448B-4715-A62D-D8DE68221B9F}">
      <dsp:nvSpPr>
        <dsp:cNvPr id="0" name=""/>
        <dsp:cNvSpPr/>
      </dsp:nvSpPr>
      <dsp:spPr>
        <a:xfrm>
          <a:off x="4100000" y="2515086"/>
          <a:ext cx="2261640" cy="14135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Statická: </a:t>
          </a:r>
          <a:endParaRPr lang="cs-CZ" sz="19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ilustrace, kresby, mapy, plány, fotografie</a:t>
          </a:r>
          <a:endParaRPr lang="en-US" sz="1500" kern="1200" dirty="0"/>
        </a:p>
      </dsp:txBody>
      <dsp:txXfrm>
        <a:off x="4141401" y="2556487"/>
        <a:ext cx="2178838" cy="1330723"/>
      </dsp:txXfrm>
    </dsp:sp>
    <dsp:sp modelId="{E0EA904F-B536-4309-B3AB-F15D8DF2C675}">
      <dsp:nvSpPr>
        <dsp:cNvPr id="0" name=""/>
        <dsp:cNvSpPr/>
      </dsp:nvSpPr>
      <dsp:spPr>
        <a:xfrm>
          <a:off x="3817295" y="2161704"/>
          <a:ext cx="282705" cy="28270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27050"/>
              </a:lnTo>
              <a:lnTo>
                <a:pt x="282705" y="282705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381255-3C74-4F0E-8831-436601011040}">
      <dsp:nvSpPr>
        <dsp:cNvPr id="0" name=""/>
        <dsp:cNvSpPr/>
      </dsp:nvSpPr>
      <dsp:spPr>
        <a:xfrm>
          <a:off x="4100000" y="4281993"/>
          <a:ext cx="2261640" cy="14135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Dynamická:</a:t>
          </a:r>
          <a:endParaRPr lang="en-US" sz="19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videonahrávky, animace</a:t>
          </a:r>
          <a:endParaRPr lang="cs-CZ" sz="1500" kern="1200" dirty="0"/>
        </a:p>
      </dsp:txBody>
      <dsp:txXfrm>
        <a:off x="4141401" y="4323394"/>
        <a:ext cx="2178838" cy="13307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615228" y="9393274"/>
            <a:ext cx="5638593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dirty="0" smtClean="0"/>
              <a:t>Tvorba učebních opor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11450" y="9430091"/>
            <a:ext cx="499622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44FB04-894B-4997-A03E-8674E719F2B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43675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D0076-E2A2-4703-ABC0-5AEF4AE0D0FE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Úvod do světa e-learningu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4B011-3240-4399-85E8-AD875F8E794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780968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57176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285884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743060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200236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657413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1DC909-57CC-4A73-949D-7CB95B847577}" type="slidenum">
              <a:rPr lang="cs-CZ"/>
              <a:pPr/>
              <a:t>22</a:t>
            </a:fld>
            <a:endParaRPr lang="cs-CZ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6633454"/>
            <a:ext cx="1301488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975360" y="2492589"/>
            <a:ext cx="11054080" cy="2602327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6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975360" y="5136508"/>
            <a:ext cx="11054080" cy="1706246"/>
          </a:xfrm>
        </p:spPr>
        <p:txBody>
          <a:bodyPr lIns="65023" rIns="65023"/>
          <a:lstStyle>
            <a:lvl1pPr marL="0" marR="91032" indent="0" algn="r">
              <a:buNone/>
              <a:defRPr>
                <a:solidFill>
                  <a:schemeClr val="tx2"/>
                </a:solidFill>
              </a:defRPr>
            </a:lvl1pPr>
            <a:lvl2pPr marL="650230" indent="0" algn="ctr">
              <a:buNone/>
            </a:lvl2pPr>
            <a:lvl3pPr marL="1300460" indent="0" algn="ctr">
              <a:buNone/>
            </a:lvl3pPr>
            <a:lvl4pPr marL="1950690" indent="0" algn="ctr">
              <a:buNone/>
            </a:lvl4pPr>
            <a:lvl5pPr marL="2600919" indent="0" algn="ctr">
              <a:buNone/>
            </a:lvl5pPr>
            <a:lvl6pPr marL="3251149" indent="0" algn="ctr">
              <a:buNone/>
            </a:lvl6pPr>
            <a:lvl7pPr marL="3901379" indent="0" algn="ctr">
              <a:buNone/>
            </a:lvl7pPr>
            <a:lvl8pPr marL="4551609" indent="0" algn="ctr">
              <a:buNone/>
            </a:lvl8pPr>
            <a:lvl9pPr marL="5201839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5354" y="7044267"/>
            <a:ext cx="13010155" cy="2719414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4/29/2013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50240" y="2106780"/>
            <a:ext cx="11704320" cy="6237968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733708" y="390600"/>
            <a:ext cx="2527957" cy="795414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50240" y="390600"/>
            <a:ext cx="8994987" cy="7954148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0480" y="395112"/>
            <a:ext cx="11054080" cy="162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00480" y="2275842"/>
            <a:ext cx="5418667" cy="64436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5893" y="2275842"/>
            <a:ext cx="5418667" cy="64436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00480" y="8891129"/>
            <a:ext cx="2817707" cy="650240"/>
          </a:xfrm>
          <a:prstGeom prst="rect">
            <a:avLst/>
          </a:prstGeom>
        </p:spPr>
        <p:txBody>
          <a:bodyPr vert="horz" wrap="square" lIns="130039" tIns="65020" rIns="130039" bIns="65020" numCol="1" anchor="t" anchorCtr="0" compatLnSpc="1">
            <a:prstTxWarp prst="textNoShape">
              <a:avLst/>
            </a:prstTxWarp>
          </a:bodyPr>
          <a:lstStyle>
            <a:lvl1pPr algn="ctr">
              <a:defRPr sz="2600"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768427" y="8886613"/>
            <a:ext cx="4226560" cy="650240"/>
          </a:xfrm>
          <a:prstGeom prst="rect">
            <a:avLst/>
          </a:prstGeom>
        </p:spPr>
        <p:txBody>
          <a:bodyPr vert="horz" wrap="square" lIns="130039" tIns="65020" rIns="130039" bIns="65020" numCol="1" anchor="t" anchorCtr="0" compatLnSpc="1">
            <a:prstTxWarp prst="textNoShape">
              <a:avLst/>
            </a:prstTxWarp>
          </a:bodyPr>
          <a:lstStyle>
            <a:lvl1pPr algn="ctr">
              <a:defRPr sz="26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45227" y="8886613"/>
            <a:ext cx="2709333" cy="650240"/>
          </a:xfrm>
          <a:prstGeom prst="rect">
            <a:avLst/>
          </a:prstGeom>
        </p:spPr>
        <p:txBody>
          <a:bodyPr lIns="130039" tIns="65020" rIns="130039" bIns="65020"/>
          <a:lstStyle>
            <a:lvl1pPr>
              <a:defRPr/>
            </a:lvl1pPr>
          </a:lstStyle>
          <a:p>
            <a:fld id="{C225B697-54A6-4427-BEE7-F7E64519794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7379" y="1507146"/>
            <a:ext cx="11054080" cy="260096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6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578970" y="4169546"/>
            <a:ext cx="6502400" cy="2069174"/>
          </a:xfrm>
        </p:spPr>
        <p:txBody>
          <a:bodyPr lIns="130046" rIns="130046" anchor="t"/>
          <a:lstStyle>
            <a:lvl1pPr marL="0" indent="0" algn="l">
              <a:buNone/>
              <a:defRPr sz="3300">
                <a:solidFill>
                  <a:schemeClr val="tx1"/>
                </a:solidFill>
              </a:defRPr>
            </a:lvl1pPr>
            <a:lvl2pPr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Dvojitá šipka 6"/>
          <p:cNvSpPr/>
          <p:nvPr/>
        </p:nvSpPr>
        <p:spPr>
          <a:xfrm>
            <a:off x="5172167" y="4274449"/>
            <a:ext cx="260096" cy="32512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4907042" y="4274449"/>
            <a:ext cx="260096" cy="32512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50240" y="2106778"/>
            <a:ext cx="5743787" cy="6436925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610773" y="2106778"/>
            <a:ext cx="5743787" cy="6436925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0240" y="388338"/>
            <a:ext cx="11704320" cy="16256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50240" y="7694507"/>
            <a:ext cx="5746045" cy="1083733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60092" anchor="ctr"/>
          <a:lstStyle>
            <a:lvl1pPr marL="0" indent="0">
              <a:buNone/>
              <a:defRPr sz="3400" b="0">
                <a:solidFill>
                  <a:schemeClr val="bg1"/>
                </a:solidFill>
              </a:defRPr>
            </a:lvl1pPr>
            <a:lvl2pPr>
              <a:buNone/>
              <a:defRPr sz="2800" b="1"/>
            </a:lvl2pPr>
            <a:lvl3pPr>
              <a:buNone/>
              <a:defRPr sz="2600" b="1"/>
            </a:lvl3pPr>
            <a:lvl4pPr>
              <a:buNone/>
              <a:defRPr sz="2300" b="1"/>
            </a:lvl4pPr>
            <a:lvl5pPr>
              <a:buNone/>
              <a:defRPr sz="23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606260" y="7694507"/>
            <a:ext cx="5748302" cy="1083733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60092" anchor="ctr"/>
          <a:lstStyle>
            <a:lvl1pPr marL="0" indent="0">
              <a:buNone/>
              <a:defRPr sz="3400" b="0">
                <a:solidFill>
                  <a:schemeClr val="bg1"/>
                </a:solidFill>
              </a:defRPr>
            </a:lvl1pPr>
            <a:lvl2pPr>
              <a:buNone/>
              <a:defRPr sz="2800" b="1"/>
            </a:lvl2pPr>
            <a:lvl3pPr>
              <a:buNone/>
              <a:defRPr sz="2600" b="1"/>
            </a:lvl3pPr>
            <a:lvl4pPr>
              <a:buNone/>
              <a:defRPr sz="2300" b="1"/>
            </a:lvl4pPr>
            <a:lvl5pPr>
              <a:buNone/>
              <a:defRPr sz="23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50240" y="2054108"/>
            <a:ext cx="5746045" cy="56060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606259" y="2054108"/>
            <a:ext cx="5748302" cy="56060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00480" y="6935893"/>
            <a:ext cx="10640748" cy="65024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36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285653" y="7616145"/>
            <a:ext cx="5652753" cy="1300480"/>
          </a:xfrm>
        </p:spPr>
        <p:txBody>
          <a:bodyPr/>
          <a:lstStyle>
            <a:lvl1pPr marL="0" indent="0" algn="r">
              <a:buNone/>
              <a:defRPr sz="2300"/>
            </a:lvl1pPr>
            <a:lvl2pPr>
              <a:buNone/>
              <a:defRPr sz="1700"/>
            </a:lvl2pPr>
            <a:lvl3pPr>
              <a:buNone/>
              <a:defRPr sz="1400"/>
            </a:lvl3pPr>
            <a:lvl4pPr>
              <a:buNone/>
              <a:defRPr sz="1300"/>
            </a:lvl4pPr>
            <a:lvl5pPr>
              <a:buNone/>
              <a:defRPr sz="13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300480" y="390144"/>
            <a:ext cx="10637926" cy="6502400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9567334" y="9113520"/>
            <a:ext cx="2731008" cy="520192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23086" y="7741727"/>
            <a:ext cx="10187093" cy="921930"/>
          </a:xfrm>
          <a:noFill/>
        </p:spPr>
        <p:txBody>
          <a:bodyPr lIns="130046" tIns="0" rIns="130046" anchor="t"/>
          <a:lstStyle>
            <a:lvl1pPr marL="0" marR="26009" indent="0" algn="r">
              <a:buNone/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25120" y="270177"/>
            <a:ext cx="12354560" cy="6242304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46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4/29/2013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6229436" y="9113521"/>
            <a:ext cx="3343191" cy="51928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5120" y="6919284"/>
            <a:ext cx="11485059" cy="800245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43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0077" y="8455020"/>
            <a:ext cx="7026665" cy="13099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046" tIns="65023" rIns="130046" bIns="65023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90798" y="8446594"/>
            <a:ext cx="5248641" cy="132757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046" tIns="65023" rIns="130046" bIns="65023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8593" y="8236449"/>
            <a:ext cx="4838847" cy="1537234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30046" tIns="65023" rIns="130046" bIns="65023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13137" y="8231450"/>
            <a:ext cx="4843391" cy="154223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12322293" y="7094670"/>
            <a:ext cx="260096" cy="32512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12057168" y="7094670"/>
            <a:ext cx="260096" cy="32512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t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  <a:prstGeom prst="rect">
            <a:avLst/>
          </a:prstGeom>
        </p:spPr>
        <p:txBody>
          <a:bodyPr vert="horz" lIns="130046" tIns="65023" rIns="130046" bIns="65023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650240" y="2106778"/>
            <a:ext cx="11704320" cy="6436925"/>
          </a:xfrm>
          <a:prstGeom prst="rect">
            <a:avLst/>
          </a:prstGeom>
        </p:spPr>
        <p:txBody>
          <a:bodyPr vert="horz" lIns="130046" tIns="65023" rIns="130046" bIns="65023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9567334" y="9113520"/>
            <a:ext cx="2731008" cy="520192"/>
          </a:xfrm>
          <a:prstGeom prst="rect">
            <a:avLst/>
          </a:prstGeom>
        </p:spPr>
        <p:txBody>
          <a:bodyPr vert="horz" lIns="130046" tIns="65023" rIns="130046" bIns="65023" anchor="b"/>
          <a:lstStyle>
            <a:lvl1pPr algn="l" eaLnBrk="1" latinLnBrk="0" hangingPunct="1">
              <a:defRPr kumimoji="0" sz="14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4/29/2013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6229436" y="9113521"/>
            <a:ext cx="3343191" cy="519289"/>
          </a:xfrm>
          <a:prstGeom prst="rect">
            <a:avLst/>
          </a:prstGeom>
        </p:spPr>
        <p:txBody>
          <a:bodyPr vert="horz" lIns="130046" tIns="65023" rIns="130046" bIns="65023" anchor="b"/>
          <a:lstStyle>
            <a:lvl1pPr algn="r" eaLnBrk="1" latinLnBrk="0" hangingPunct="1">
              <a:defRPr kumimoji="0" sz="14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400" dirty="0">
              <a:solidFill>
                <a:schemeClr val="tx1"/>
              </a:solidFill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2298342" y="9113521"/>
            <a:ext cx="520192" cy="519289"/>
          </a:xfrm>
          <a:prstGeom prst="rect">
            <a:avLst/>
          </a:prstGeom>
        </p:spPr>
        <p:txBody>
          <a:bodyPr vert="horz" lIns="130046" tIns="65023" rIns="130046" bIns="65023" anchor="b"/>
          <a:lstStyle>
            <a:lvl1pPr algn="r" eaLnBrk="1" latinLnBrk="0" hangingPunct="1">
              <a:defRPr kumimoji="0" sz="14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400" b="0">
              <a:solidFill>
                <a:schemeClr val="tx1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36" y="8477200"/>
            <a:ext cx="6135624" cy="11734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  <p:sldLayoutId id="2147483890" r:id="rId12"/>
  </p:sldLayoutIdLst>
  <p:txStyles>
    <p:titleStyle>
      <a:lvl1pPr algn="l" rtl="0" eaLnBrk="1" latinLnBrk="0" hangingPunct="1">
        <a:spcBef>
          <a:spcPct val="0"/>
        </a:spcBef>
        <a:buNone/>
        <a:defRPr kumimoji="0" sz="58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520184" indent="-364129" algn="l" rtl="0" eaLnBrk="1" latinLnBrk="0" hangingPunct="1">
        <a:spcBef>
          <a:spcPts val="569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313" indent="-325115" algn="l" rtl="0" eaLnBrk="1" latinLnBrk="0" hangingPunct="1">
        <a:spcBef>
          <a:spcPts val="461"/>
        </a:spcBef>
        <a:buClr>
          <a:schemeClr val="accent1"/>
        </a:buClr>
        <a:buFont typeface="Verdana"/>
        <a:buChar char="◦"/>
        <a:defRPr kumimoji="0"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432" indent="-325115" algn="l" rtl="0" eaLnBrk="1" latinLnBrk="0" hangingPunct="1">
        <a:spcBef>
          <a:spcPts val="498"/>
        </a:spcBef>
        <a:buClr>
          <a:schemeClr val="accent2"/>
        </a:buClr>
        <a:buSzPct val="100000"/>
        <a:buFont typeface="Wingdings 2"/>
        <a:buChar char="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625575" indent="-325115" algn="l" rtl="0" eaLnBrk="1" latinLnBrk="0" hangingPunct="1">
        <a:spcBef>
          <a:spcPts val="498"/>
        </a:spcBef>
        <a:buClr>
          <a:schemeClr val="accent2"/>
        </a:buClr>
        <a:buFont typeface="Wingdings 2"/>
        <a:buChar char="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1950690" indent="-325115" algn="l" rtl="0" eaLnBrk="1" latinLnBrk="0" hangingPunct="1">
        <a:spcBef>
          <a:spcPts val="498"/>
        </a:spcBef>
        <a:buClr>
          <a:schemeClr val="accent2"/>
        </a:buClr>
        <a:buFont typeface="Wingdings 2"/>
        <a:buChar char="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2275804" indent="-325115" algn="l" rtl="0" eaLnBrk="1" latinLnBrk="0" hangingPunct="1">
        <a:spcBef>
          <a:spcPts val="498"/>
        </a:spcBef>
        <a:buClr>
          <a:schemeClr val="accent3"/>
        </a:buClr>
        <a:buFont typeface="Wingdings 2"/>
        <a:buChar char="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2600919" indent="-325115" algn="l" rtl="0" eaLnBrk="1" latinLnBrk="0" hangingPunct="1">
        <a:spcBef>
          <a:spcPts val="498"/>
        </a:spcBef>
        <a:buClr>
          <a:schemeClr val="accent3"/>
        </a:buClr>
        <a:buFont typeface="Wingdings 2"/>
        <a:buChar char="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2926034" indent="-325115" algn="l" rtl="0" eaLnBrk="1" latinLnBrk="0" hangingPunct="1">
        <a:spcBef>
          <a:spcPts val="498"/>
        </a:spcBef>
        <a:buClr>
          <a:schemeClr val="accent3"/>
        </a:buClr>
        <a:buFont typeface="Wingdings 2"/>
        <a:buChar char="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3251149" indent="-325115" algn="l" rtl="0" eaLnBrk="1" latinLnBrk="0" hangingPunct="1">
        <a:spcBef>
          <a:spcPts val="498"/>
        </a:spcBef>
        <a:buClr>
          <a:schemeClr val="accent3"/>
        </a:buClr>
        <a:buFont typeface="Wingdings 2"/>
        <a:buChar char=""/>
        <a:defRPr kumimoji="0" sz="23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medik.cz/wiki/Hl%C3%A1%C5%A1ky_a_%22cit%C3%A1ty%22_z_Funk%C4%8Dn%C3%AD_anatomie_%C4%8Dlov%C4%9Bka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sparta.zcu.cz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Gqb09bLVdoM" TargetMode="External"/><Relationship Id="rId2" Type="http://schemas.openxmlformats.org/officeDocument/2006/relationships/hyperlink" Target="http://www.blaufuss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hysiome.cz/atlas/sim/FirstAidSimulator/" TargetMode="External"/><Relationship Id="rId4" Type="http://schemas.openxmlformats.org/officeDocument/2006/relationships/hyperlink" Target="http://www.youtube.com/watch?v=brGZlZkCwyk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rlot.org/merlot/index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hix.zcu.cz/moodle/mod/resource/view.php?id=9206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ped.muni.cz/index.php?title=Bloomova_taxonomie_v%C3%BDukov%C3%BDch_c%C3%ADl%C5%A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7"/>
          <p:cNvSpPr>
            <a:spLocks/>
          </p:cNvSpPr>
          <p:nvPr/>
        </p:nvSpPr>
        <p:spPr bwMode="auto">
          <a:xfrm>
            <a:off x="9022680" y="6460976"/>
            <a:ext cx="2952329" cy="2088232"/>
          </a:xfrm>
          <a:prstGeom prst="roundRect">
            <a:avLst>
              <a:gd name="adj" fmla="val 5671"/>
            </a:avLst>
          </a:prstGeom>
          <a:blipFill dpi="0" rotWithShape="0">
            <a:blip r:embed="rId2"/>
            <a:srcRect/>
            <a:stretch>
              <a:fillRect/>
            </a:stretch>
          </a:blipFill>
          <a:ln w="25400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" name="Rectangle 8"/>
          <p:cNvSpPr>
            <a:spLocks/>
          </p:cNvSpPr>
          <p:nvPr/>
        </p:nvSpPr>
        <p:spPr bwMode="auto">
          <a:xfrm>
            <a:off x="597743" y="2716560"/>
            <a:ext cx="11975009" cy="2002954"/>
          </a:xfrm>
          <a:prstGeom prst="rect">
            <a:avLst/>
          </a:prstGeom>
          <a:noFill/>
          <a:ln>
            <a:noFill/>
          </a:ln>
          <a:effectLst>
            <a:outerShdw blurRad="38100" dist="63500" dir="2700000" algn="ctr" rotWithShape="0">
              <a:schemeClr val="bg2">
                <a:alpha val="57999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l"/>
            <a:endParaRPr lang="en-US" sz="4800" dirty="0">
              <a:solidFill>
                <a:srgbClr val="FFFFFF"/>
              </a:solidFill>
              <a:latin typeface="Trebuchet MS" charset="0"/>
              <a:ea typeface="ＭＳ Ｐゴシック" charset="0"/>
              <a:cs typeface="Trebuchet MS" charset="0"/>
              <a:sym typeface="Trebuchet MS" charset="0"/>
            </a:endParaRPr>
          </a:p>
          <a:p>
            <a:r>
              <a:rPr lang="en-US" sz="4800" b="1" dirty="0" err="1">
                <a:solidFill>
                  <a:srgbClr val="002060"/>
                </a:solidFill>
                <a:latin typeface="Arial" pitchFamily="34" charset="0"/>
                <a:ea typeface="ＭＳ Ｐゴシック" charset="0"/>
                <a:cs typeface="Arial" pitchFamily="34" charset="0"/>
                <a:sym typeface="Trebuchet MS" charset="0"/>
              </a:rPr>
              <a:t>Tvorba</a:t>
            </a:r>
            <a:r>
              <a:rPr lang="en-US" sz="4800" b="1" dirty="0">
                <a:solidFill>
                  <a:srgbClr val="002060"/>
                </a:solidFill>
                <a:latin typeface="Arial" pitchFamily="34" charset="0"/>
                <a:ea typeface="ＭＳ Ｐゴシック" charset="0"/>
                <a:cs typeface="Arial" pitchFamily="34" charset="0"/>
                <a:sym typeface="Trebuchet MS" charset="0"/>
              </a:rPr>
              <a:t> </a:t>
            </a:r>
            <a:r>
              <a:rPr lang="cs-CZ" sz="4800" b="1" dirty="0" err="1" smtClean="0">
                <a:solidFill>
                  <a:srgbClr val="002060"/>
                </a:solidFill>
                <a:latin typeface="Arial" pitchFamily="34" charset="0"/>
                <a:ea typeface="ＭＳ Ｐゴシック" charset="0"/>
                <a:cs typeface="Arial" pitchFamily="34" charset="0"/>
                <a:sym typeface="Trebuchet MS" charset="0"/>
              </a:rPr>
              <a:t>studij</a:t>
            </a:r>
            <a:r>
              <a:rPr lang="en-US" sz="4800" b="1" dirty="0" err="1" smtClean="0">
                <a:solidFill>
                  <a:srgbClr val="002060"/>
                </a:solidFill>
                <a:latin typeface="Arial" pitchFamily="34" charset="0"/>
                <a:ea typeface="ＭＳ Ｐゴシック" charset="0"/>
                <a:cs typeface="Arial" pitchFamily="34" charset="0"/>
                <a:sym typeface="Trebuchet MS" charset="0"/>
              </a:rPr>
              <a:t>ních</a:t>
            </a:r>
            <a:r>
              <a:rPr lang="en-US" sz="4800" b="1" dirty="0" smtClean="0">
                <a:solidFill>
                  <a:srgbClr val="002060"/>
                </a:solidFill>
                <a:latin typeface="Arial" pitchFamily="34" charset="0"/>
                <a:ea typeface="ＭＳ Ｐゴシック" charset="0"/>
                <a:cs typeface="Arial" pitchFamily="34" charset="0"/>
                <a:sym typeface="Trebuchet MS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itchFamily="34" charset="0"/>
                <a:ea typeface="ＭＳ Ｐゴシック" charset="0"/>
                <a:cs typeface="Arial" pitchFamily="34" charset="0"/>
                <a:sym typeface="Trebuchet MS" charset="0"/>
              </a:rPr>
              <a:t>opor</a:t>
            </a:r>
            <a:endParaRPr lang="en-US" sz="4800" b="1" dirty="0">
              <a:solidFill>
                <a:srgbClr val="002060"/>
              </a:solidFill>
              <a:latin typeface="Arial" pitchFamily="34" charset="0"/>
              <a:ea typeface="ＭＳ Ｐゴシック" charset="0"/>
              <a:cs typeface="Arial" pitchFamily="34" charset="0"/>
              <a:sym typeface="Trebuchet M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4755" y="2359868"/>
            <a:ext cx="11400252" cy="611733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cs-CZ" sz="3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Nadpis by měl být  upoutat, přitáhnout pozornost studentů</a:t>
            </a:r>
            <a: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Vhodné je použití otázky v nadpisu. </a:t>
            </a:r>
          </a:p>
          <a:p>
            <a:pPr>
              <a:spcBef>
                <a:spcPts val="0"/>
              </a:spcBef>
            </a:pPr>
            <a: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Všechny prvky textu studijní opory (kapitola, cvičení, obrázek atd.) </a:t>
            </a:r>
            <a:r>
              <a:rPr lang="cs-CZ" sz="3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přehledně a jednoduše číslujeme</a:t>
            </a:r>
            <a: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spcBef>
                <a:spcPts val="0"/>
              </a:spcBef>
            </a:pPr>
            <a: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Text členíme </a:t>
            </a:r>
            <a:r>
              <a:rPr lang="cs-CZ" sz="3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 krátkých odstavců</a:t>
            </a:r>
            <a: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spcBef>
                <a:spcPts val="0"/>
              </a:spcBef>
            </a:pPr>
            <a: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Text stylizujeme srozumitelně, vyhýbáme se příliš složitým, nepřehledně dlouhým souvětím.</a:t>
            </a:r>
          </a:p>
          <a:p>
            <a:pPr>
              <a:spcBef>
                <a:spcPts val="0"/>
              </a:spcBef>
            </a:pPr>
            <a: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Uplatňujeme</a:t>
            </a:r>
            <a:r>
              <a:rPr lang="cs-CZ" sz="3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české termíny</a:t>
            </a:r>
            <a: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význam přejatých slov  </a:t>
            </a:r>
            <a:b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zkratek hned  vysvětlujeme.  </a:t>
            </a:r>
          </a:p>
          <a:p>
            <a:pPr>
              <a:spcBef>
                <a:spcPts val="0"/>
              </a:spcBef>
            </a:pPr>
            <a: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Klademe důraz na </a:t>
            </a:r>
            <a:r>
              <a:rPr lang="cs-CZ" sz="3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jednotnost terminologie</a:t>
            </a:r>
            <a: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(zejména </a:t>
            </a:r>
            <a:b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při zpracování textu kolektivem autorů). </a:t>
            </a:r>
          </a:p>
          <a:p>
            <a:pPr>
              <a:spcBef>
                <a:spcPts val="0"/>
              </a:spcBef>
              <a:buNone/>
            </a:pPr>
            <a:r>
              <a:rPr lang="cs-CZ" sz="3100" dirty="0" smtClean="0">
                <a:latin typeface="+mj-lt"/>
              </a:rPr>
              <a:t> </a:t>
            </a:r>
          </a:p>
          <a:p>
            <a:pPr>
              <a:spcBef>
                <a:spcPts val="0"/>
              </a:spcBef>
            </a:pPr>
            <a:endParaRPr lang="cs-CZ" sz="3100" dirty="0">
              <a:latin typeface="+mj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5600" y="254001"/>
            <a:ext cx="12280900" cy="1765281"/>
          </a:xfrm>
        </p:spPr>
        <p:txBody>
          <a:bodyPr/>
          <a:lstStyle/>
          <a:p>
            <a:pPr algn="ctr"/>
            <a:r>
              <a:rPr lang="cs-CZ" sz="4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Náměty k zpracování textu 1</a:t>
            </a:r>
            <a:endParaRPr lang="cs-CZ" sz="4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669752" y="2356521"/>
            <a:ext cx="11737304" cy="688711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Výčet řadíme přehledně pod sebe. </a:t>
            </a:r>
          </a:p>
          <a:p>
            <a:pPr>
              <a:spcBef>
                <a:spcPts val="0"/>
              </a:spcBef>
            </a:pPr>
            <a: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Text se snažíme "odlehčit" ilustracemi, symboly, ale také např. humornými poznámkami a postřehy. </a:t>
            </a:r>
          </a:p>
          <a:p>
            <a:pPr>
              <a:spcBef>
                <a:spcPts val="0"/>
              </a:spcBef>
            </a:pPr>
            <a: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Aktivizujeme studující řečnickými a kontrolními otázkami, podněty k zamyšlení, krátkými kontrolními a opakovacími aktivitami uvnitř textu. </a:t>
            </a:r>
          </a:p>
          <a:p>
            <a:pPr>
              <a:spcBef>
                <a:spcPts val="0"/>
              </a:spcBef>
            </a:pPr>
            <a: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Zpracováváme </a:t>
            </a:r>
            <a:r>
              <a:rPr lang="cs-CZ" sz="3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příklady z praxe</a:t>
            </a:r>
            <a: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 náměty pro praktické využití získaných poznatků. </a:t>
            </a:r>
          </a:p>
          <a:p>
            <a:pPr>
              <a:spcBef>
                <a:spcPts val="0"/>
              </a:spcBef>
            </a:pPr>
            <a: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Často se na studující obracíme a </a:t>
            </a:r>
            <a:r>
              <a:rPr lang="cs-CZ" sz="3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navozujeme pocit dialogu</a:t>
            </a:r>
            <a: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- např. jistě jste si všimli, jak vidíte apod. </a:t>
            </a:r>
          </a:p>
          <a:p>
            <a:pPr>
              <a:spcBef>
                <a:spcPts val="0"/>
              </a:spcBef>
              <a:buNone/>
            </a:pPr>
            <a:endParaRPr lang="cs-CZ" sz="3100" dirty="0" smtClean="0">
              <a:latin typeface="+mj-lt"/>
            </a:endParaRPr>
          </a:p>
          <a:p>
            <a:pPr>
              <a:spcBef>
                <a:spcPts val="0"/>
              </a:spcBef>
            </a:pPr>
            <a:endParaRPr lang="cs-CZ" sz="3100" dirty="0">
              <a:latin typeface="+mj-lt"/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55600" y="254001"/>
            <a:ext cx="12280900" cy="1765281"/>
          </a:xfrm>
        </p:spPr>
        <p:txBody>
          <a:bodyPr>
            <a:normAutofit/>
          </a:bodyPr>
          <a:lstStyle/>
          <a:p>
            <a:pPr algn="ctr"/>
            <a:r>
              <a:rPr lang="cs-CZ" sz="4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Náměty k zpracování textu 1</a:t>
            </a:r>
            <a:br>
              <a:rPr lang="cs-CZ" sz="4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4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- pokračování</a:t>
            </a:r>
            <a:endParaRPr lang="cs-CZ" sz="4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8732" y="1662091"/>
            <a:ext cx="12280900" cy="685804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Konverzační styl -  otázky, slovesa ve 2. i 1. os. množ. čísla, tvary osobního zájmena vy a přivlastňovacího zájmena váš a svůj.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Nižší míra formálnosti – jazykové prostředky s citovým zabarvením.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2"/>
              </a:rPr>
              <a:t>Humor</a:t>
            </a: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Interaktivní charakter odkazů na multimediální komponenty.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Dostatečné množství ilustrujících příkladů.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Názornost textů.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Návaznost, ukazování vzájemných souvislostí.</a:t>
            </a:r>
          </a:p>
          <a:p>
            <a:pPr>
              <a:spcBef>
                <a:spcPts val="0"/>
              </a:spcBef>
            </a:pP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Shrnutí jednotlivých kapitol</a:t>
            </a:r>
          </a:p>
          <a:p>
            <a:pPr>
              <a:spcBef>
                <a:spcPts val="0"/>
              </a:spcBef>
              <a:buNone/>
            </a:pPr>
            <a:endParaRPr lang="cs-CZ" sz="2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cs-CZ" sz="2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cs-CZ" sz="2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8732" y="-695365"/>
            <a:ext cx="12280900" cy="2000265"/>
          </a:xfrm>
        </p:spPr>
        <p:txBody>
          <a:bodyPr/>
          <a:lstStyle/>
          <a:p>
            <a:pPr algn="ctr"/>
            <a:r>
              <a:rPr lang="cs-CZ" sz="4800" dirty="0" smtClean="0"/>
              <a:t/>
            </a:r>
            <a:br>
              <a:rPr lang="cs-CZ" sz="4800" dirty="0" smtClean="0"/>
            </a:br>
            <a:r>
              <a:rPr lang="cs-CZ" sz="4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Náměty k zpracování textu 2</a:t>
            </a:r>
            <a:endParaRPr lang="cs-CZ" sz="4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Motivační funkce, uvedení do tematiky kurzu, kapitoly či studijní aktivity.</a:t>
            </a:r>
          </a:p>
          <a:p>
            <a:pPr>
              <a:buNone/>
            </a:pPr>
            <a:r>
              <a:rPr lang="cs-C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</a:p>
          <a:p>
            <a:pPr>
              <a:buNone/>
            </a:pPr>
            <a:r>
              <a:rPr lang="cs-C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„Fotbal se stal vášní a fenoménem 20. století. Jeho nepopsatelné kouzlo, které pochopí jen ten, komu se aspoň jednou v životě poštěstilo „kulatým nesmyslem“ trefit branku a napnout síť za zády brankáře, zaplavilo zeměkouli.“ (Macho, 1999, 9).</a:t>
            </a:r>
          </a:p>
          <a:p>
            <a:pPr>
              <a:buNone/>
            </a:pPr>
            <a:r>
              <a:rPr lang="cs-C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Dost možná také proto, že „Fotbalová říše je největší na světě, je říší bez hranic. Říší, která všechny spojuje vášnivou láskou k fotbalu. Byla jí v dobách míru, v časech válek... Fotbalová říše je území malých a velkých dětí, pro něž míč znamená život.“ (Macho, 1999, 9).</a:t>
            </a:r>
            <a:endParaRPr lang="cs-CZ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Úvodní slovo 1</a:t>
            </a:r>
            <a:endParaRPr lang="cs-CZ" sz="4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50240" y="1780456"/>
            <a:ext cx="11704320" cy="643692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Halóó</a:t>
            </a: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! </a:t>
            </a:r>
            <a:r>
              <a:rPr lang="cs-CZ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Halóó</a:t>
            </a: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paní učitelky a páni učitelé. Zdravím vás. No pojďte dál. Nakoukli jste sem, ale možná si nejste pořádně jistí, jestli je to právě to, co chcete, že?</a:t>
            </a:r>
          </a:p>
          <a:p>
            <a:pPr>
              <a:buNone/>
            </a:pPr>
            <a:endParaRPr lang="cs-CZ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Jako bych vás viděla. Na jedné straně vy, kteří aerobik znáte a chodíte si pravděpodobně každý týden zacvičit - co nového byste se asi tak mohli dozvědět? Na druhé straně vy, pro které je aerobik neznámou nebo téměř neznámou disciplínou. Vám hlavě možná zní – aerobik je jen hopsání. Stejně se to nikdy nenaučím.</a:t>
            </a:r>
          </a:p>
          <a:p>
            <a:pPr>
              <a:buNone/>
            </a:pPr>
            <a:endParaRPr lang="cs-CZ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Tak ještě chvíli vydržte a čtěte dál... Za prvé vy, kteří začínáte – vy to zvládnete, protože já vás to naučím. Vím, že to dokážu, že to dokážeme společně - když vy budete chtít. Nejste totiž první (a doufám, že ani poslední), které to budu učit. A za druhé vy, kteří aerobik pro dospělé znáte. Tak vás vyvedu z omylu. Aerobik pro dospělé a pro děti to není totéž. AEROBIK PRO DĚTI, TO JE NĚCO ÚPLNĚ JINÉHO NEŽ AEROBIK PRO DOSPĚLÉ. Je to jiná forma práce než s dospělými. Nemůžete děti učit stejným způsobem jako dospělé. No můžete, ale bez efektu. A to je nesmysl, ne?</a:t>
            </a:r>
            <a:endParaRPr lang="cs-CZ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Úvodní slovo 2</a:t>
            </a:r>
            <a:endParaRPr lang="cs-CZ" sz="4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3727" y="1877544"/>
            <a:ext cx="11521280" cy="659965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Studenti by neměli příliš </a:t>
            </a:r>
            <a:r>
              <a:rPr lang="cs-CZ" sz="3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skrolovat</a:t>
            </a: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(1 studijní článek – max. 2 obrazovky)</a:t>
            </a:r>
          </a:p>
          <a:p>
            <a:pPr>
              <a:spcBef>
                <a:spcPts val="0"/>
              </a:spcBef>
            </a:pP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Členíme text do menších úseků (odrážkami, číslováním, různými úrovněmi, </a:t>
            </a:r>
            <a:r>
              <a:rPr lang="cs-CZ" sz="3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mezinadpisy</a:t>
            </a: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Čím méně barev, barevných či jiných efektů a různých druhů </a:t>
            </a:r>
            <a:b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velikostí písma na stránce použijete, tím lépe. </a:t>
            </a:r>
          </a:p>
          <a:p>
            <a:pPr>
              <a:spcBef>
                <a:spcPts val="0"/>
              </a:spcBef>
            </a:pP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Bezpatkové písmo (ARIAL) se obecně na obrazovce čte lépe než patkové (TIMES NEW ROMAN), kdežto u tištěných textů je tomu naopak.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8732" y="233330"/>
            <a:ext cx="12280900" cy="1581144"/>
          </a:xfrm>
        </p:spPr>
        <p:txBody>
          <a:bodyPr/>
          <a:lstStyle/>
          <a:p>
            <a:pPr algn="ctr"/>
            <a:r>
              <a:rPr lang="cs-CZ" sz="4800" dirty="0" smtClean="0">
                <a:latin typeface="Arial" pitchFamily="34" charset="0"/>
                <a:cs typeface="Arial" pitchFamily="34" charset="0"/>
              </a:rPr>
              <a:t>Forma výukových materiálů</a:t>
            </a:r>
            <a:endParaRPr lang="cs-CZ" sz="4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9751" y="2002678"/>
            <a:ext cx="11233249" cy="618649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 zdůraznění raději než </a:t>
            </a:r>
            <a:r>
              <a:rPr lang="cs-CZ" sz="36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podtržení</a:t>
            </a: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používáme písmo </a:t>
            </a:r>
            <a:r>
              <a:rPr lang="cs-CZ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tučné</a:t>
            </a: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nebo </a:t>
            </a:r>
            <a:r>
              <a:rPr lang="cs-CZ" sz="36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kurzívu</a:t>
            </a: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ta se však na obrazovce hůře čte. Podtržením totiž narušíme linii písmenek, na kterou jsou oči zvyklé, což zpomalí čtení. </a:t>
            </a:r>
          </a:p>
          <a:p>
            <a:pPr>
              <a:spcBef>
                <a:spcPts val="0"/>
              </a:spcBef>
            </a:pP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Využíváme také rámečků.</a:t>
            </a:r>
          </a:p>
          <a:p>
            <a:pPr>
              <a:spcBef>
                <a:spcPts val="0"/>
              </a:spcBef>
            </a:pP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Zařazujeme tzv. "bílá místa" - volná místa určená pro vlastní poznámky studujících.</a:t>
            </a:r>
          </a:p>
          <a:p>
            <a:pPr>
              <a:spcBef>
                <a:spcPts val="0"/>
              </a:spcBef>
              <a:buNone/>
            </a:pPr>
            <a:endParaRPr lang="cs-CZ" sz="3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8732" y="233330"/>
            <a:ext cx="12280900" cy="1581144"/>
          </a:xfrm>
        </p:spPr>
        <p:txBody>
          <a:bodyPr>
            <a:noAutofit/>
          </a:bodyPr>
          <a:lstStyle/>
          <a:p>
            <a:pPr algn="ctr"/>
            <a:r>
              <a:rPr lang="cs-CZ" sz="4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Forma výukových materiálů</a:t>
            </a:r>
            <a:br>
              <a:rPr lang="cs-CZ" sz="4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4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- pokračování</a:t>
            </a:r>
            <a:endParaRPr lang="cs-CZ" sz="4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0212" y="2019280"/>
            <a:ext cx="11416804" cy="7072363"/>
          </a:xfrm>
        </p:spPr>
        <p:txBody>
          <a:bodyPr/>
          <a:lstStyle/>
          <a:p>
            <a:endParaRPr lang="cs-CZ" sz="3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cs-CZ" sz="3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Kontrolní otázky</a:t>
            </a:r>
          </a:p>
          <a:p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Interaktivní cvičení</a:t>
            </a:r>
          </a:p>
          <a:p>
            <a:r>
              <a:rPr lang="cs-CZ" sz="3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Autotesty</a:t>
            </a:r>
            <a:endParaRPr lang="cs-CZ" sz="3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3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Autokorektivní</a:t>
            </a: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úkoly</a:t>
            </a:r>
          </a:p>
          <a:p>
            <a:pPr>
              <a:buNone/>
            </a:pPr>
            <a:endParaRPr lang="cs-CZ" sz="3600" dirty="0" smtClean="0">
              <a:latin typeface="+mj-lt"/>
            </a:endParaRPr>
          </a:p>
          <a:p>
            <a:pPr>
              <a:buNone/>
            </a:pPr>
            <a:endParaRPr lang="cs-CZ" sz="3600" dirty="0">
              <a:latin typeface="+mj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8732" y="1"/>
            <a:ext cx="12280900" cy="2100225"/>
          </a:xfrm>
        </p:spPr>
        <p:txBody>
          <a:bodyPr/>
          <a:lstStyle/>
          <a:p>
            <a:pPr algn="ctr"/>
            <a:r>
              <a:rPr lang="cs-CZ" sz="4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Procvičovací a kontrolní aktivity</a:t>
            </a:r>
            <a:endParaRPr lang="cs-CZ" sz="4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8732" y="2090718"/>
            <a:ext cx="12280900" cy="6215105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cs-C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Otevřené</a:t>
            </a:r>
          </a:p>
          <a:p>
            <a:pPr marL="514323" indent="-514323">
              <a:spcBef>
                <a:spcPts val="0"/>
              </a:spcBef>
              <a:buFont typeface="+mj-lt"/>
              <a:buAutoNum type="arabicPeriod"/>
            </a:pPr>
            <a:r>
              <a:rPr lang="cs-C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Rozsáhlé tvořené odpovědi</a:t>
            </a:r>
          </a:p>
          <a:p>
            <a:pPr marL="514323" indent="-514323">
              <a:spcBef>
                <a:spcPts val="0"/>
              </a:spcBef>
              <a:buFont typeface="+mj-lt"/>
              <a:buAutoNum type="arabicPeriod"/>
            </a:pPr>
            <a:r>
              <a:rPr lang="cs-C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Tvořené odpovědi jednoslovné, číslicové, </a:t>
            </a:r>
            <a:r>
              <a:rPr lang="cs-CZ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symbolové</a:t>
            </a:r>
            <a:r>
              <a:rPr lang="cs-C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grafické</a:t>
            </a:r>
          </a:p>
          <a:p>
            <a:pPr marL="514323" indent="-514323">
              <a:spcBef>
                <a:spcPts val="0"/>
              </a:spcBef>
              <a:buFont typeface="+mj-lt"/>
              <a:buAutoNum type="arabicPeriod"/>
            </a:pPr>
            <a:r>
              <a:rPr lang="cs-C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Odpovědi doplňovací (s vynechaným klíčovým slovem, číslem, symbolem)</a:t>
            </a:r>
          </a:p>
          <a:p>
            <a:pPr marL="514323" indent="-514323">
              <a:spcBef>
                <a:spcPts val="0"/>
              </a:spcBef>
              <a:buNone/>
            </a:pPr>
            <a:endParaRPr lang="cs-CZ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cs-C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Uzavřené</a:t>
            </a:r>
          </a:p>
          <a:p>
            <a:pPr marL="514323" indent="-514323">
              <a:spcBef>
                <a:spcPts val="0"/>
              </a:spcBef>
              <a:buFont typeface="+mj-lt"/>
              <a:buAutoNum type="arabicPeriod"/>
            </a:pPr>
            <a:r>
              <a:rPr lang="cs-C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Odpovědi volené z předložených variant</a:t>
            </a:r>
          </a:p>
          <a:p>
            <a:pPr marL="514323" indent="-514323">
              <a:spcBef>
                <a:spcPts val="0"/>
              </a:spcBef>
              <a:buFont typeface="+mj-lt"/>
              <a:buAutoNum type="arabicPeriod"/>
            </a:pPr>
            <a:r>
              <a:rPr lang="cs-C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Odpovědi založené na třídění</a:t>
            </a:r>
          </a:p>
          <a:p>
            <a:pPr marL="514323" indent="-514323">
              <a:spcBef>
                <a:spcPts val="0"/>
              </a:spcBef>
              <a:buFont typeface="+mj-lt"/>
              <a:buAutoNum type="arabicPeriod"/>
            </a:pPr>
            <a:r>
              <a:rPr lang="cs-CZ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Seřazovací</a:t>
            </a:r>
            <a:r>
              <a:rPr lang="cs-C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odpovědi</a:t>
            </a:r>
          </a:p>
          <a:p>
            <a:endParaRPr lang="cs-CZ" sz="2800" dirty="0" smtClean="0">
              <a:latin typeface="+mj-lt"/>
            </a:endParaRP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Kontrolní otázky</a:t>
            </a:r>
            <a:endParaRPr lang="cs-CZ" sz="4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30170" y="1852464"/>
            <a:ext cx="6064250" cy="6710497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cs-CZ" dirty="0" smtClean="0">
                <a:latin typeface="Arial" charset="0"/>
              </a:rPr>
              <a:t>Testové položky</a:t>
            </a:r>
          </a:p>
          <a:p>
            <a:pPr>
              <a:spcBef>
                <a:spcPts val="0"/>
              </a:spcBef>
              <a:buNone/>
            </a:pPr>
            <a:r>
              <a:rPr lang="cs-CZ" dirty="0" smtClean="0">
                <a:latin typeface="Arial" charset="0"/>
              </a:rPr>
              <a:t>1 </a:t>
            </a:r>
            <a:r>
              <a:rPr lang="cs-CZ" b="1" dirty="0" smtClean="0">
                <a:latin typeface="Arial" charset="0"/>
              </a:rPr>
              <a:t>uzavřené položky</a:t>
            </a:r>
          </a:p>
          <a:p>
            <a:pPr>
              <a:spcBef>
                <a:spcPts val="0"/>
              </a:spcBef>
              <a:buNone/>
            </a:pPr>
            <a:r>
              <a:rPr lang="cs-CZ" dirty="0" smtClean="0">
                <a:latin typeface="Arial" charset="0"/>
              </a:rPr>
              <a:t>1.1 s alternativní odpovědí</a:t>
            </a:r>
          </a:p>
          <a:p>
            <a:pPr>
              <a:spcBef>
                <a:spcPts val="0"/>
              </a:spcBef>
              <a:buNone/>
            </a:pPr>
            <a:r>
              <a:rPr lang="cs-CZ" dirty="0" smtClean="0">
                <a:latin typeface="Arial" charset="0"/>
              </a:rPr>
              <a:t>1.1.1 otázky binární</a:t>
            </a:r>
          </a:p>
          <a:p>
            <a:pPr>
              <a:spcBef>
                <a:spcPts val="0"/>
              </a:spcBef>
              <a:buNone/>
            </a:pPr>
            <a:endParaRPr lang="cs-CZ" dirty="0" smtClean="0">
              <a:latin typeface="Arial" charset="0"/>
            </a:endParaRPr>
          </a:p>
          <a:p>
            <a:pPr>
              <a:spcBef>
                <a:spcPts val="0"/>
              </a:spcBef>
              <a:buNone/>
            </a:pPr>
            <a:r>
              <a:rPr lang="cs-CZ" dirty="0" smtClean="0">
                <a:latin typeface="Arial" charset="0"/>
              </a:rPr>
              <a:t>1.1.2. otázky alternativní</a:t>
            </a:r>
          </a:p>
          <a:p>
            <a:pPr>
              <a:spcBef>
                <a:spcPts val="0"/>
              </a:spcBef>
              <a:buNone/>
            </a:pPr>
            <a:r>
              <a:rPr lang="cs-CZ" dirty="0" smtClean="0">
                <a:latin typeface="Arial" charset="0"/>
              </a:rPr>
              <a:t>1.1.2.1 výběr – jedna odpověď správná</a:t>
            </a:r>
          </a:p>
          <a:p>
            <a:pPr>
              <a:spcBef>
                <a:spcPts val="0"/>
              </a:spcBef>
              <a:buNone/>
            </a:pPr>
            <a:r>
              <a:rPr lang="cs-CZ" dirty="0" smtClean="0">
                <a:latin typeface="Arial" charset="0"/>
              </a:rPr>
              <a:t>1.1.2.2 výběr – více odpovědí  správných</a:t>
            </a:r>
          </a:p>
          <a:p>
            <a:pPr>
              <a:spcBef>
                <a:spcPts val="0"/>
              </a:spcBef>
              <a:buNone/>
            </a:pPr>
            <a:r>
              <a:rPr lang="cs-CZ" dirty="0" smtClean="0">
                <a:latin typeface="Arial" charset="0"/>
              </a:rPr>
              <a:t>1.2 přiřazovací </a:t>
            </a:r>
          </a:p>
          <a:p>
            <a:pPr>
              <a:spcBef>
                <a:spcPts val="0"/>
              </a:spcBef>
              <a:buNone/>
            </a:pPr>
            <a:endParaRPr lang="cs-CZ" dirty="0" smtClean="0">
              <a:latin typeface="Arial" charset="0"/>
            </a:endParaRPr>
          </a:p>
          <a:p>
            <a:pPr>
              <a:spcBef>
                <a:spcPts val="0"/>
              </a:spcBef>
              <a:buNone/>
            </a:pPr>
            <a:r>
              <a:rPr lang="cs-CZ" dirty="0" smtClean="0">
                <a:latin typeface="Arial" charset="0"/>
              </a:rPr>
              <a:t>1.3 </a:t>
            </a:r>
            <a:r>
              <a:rPr lang="cs-CZ" dirty="0" err="1" smtClean="0">
                <a:latin typeface="Arial" charset="0"/>
              </a:rPr>
              <a:t>seřazovací</a:t>
            </a:r>
            <a:endParaRPr lang="cs-CZ" dirty="0" smtClean="0">
              <a:latin typeface="Arial" charset="0"/>
            </a:endParaRPr>
          </a:p>
          <a:p>
            <a:pPr>
              <a:spcBef>
                <a:spcPts val="0"/>
              </a:spcBef>
              <a:buNone/>
            </a:pPr>
            <a:endParaRPr lang="cs-CZ" dirty="0" smtClean="0">
              <a:latin typeface="Arial" charset="0"/>
            </a:endParaRPr>
          </a:p>
          <a:p>
            <a:pPr>
              <a:spcBef>
                <a:spcPts val="0"/>
              </a:spcBef>
              <a:buNone/>
            </a:pPr>
            <a:r>
              <a:rPr lang="cs-CZ" dirty="0" smtClean="0">
                <a:latin typeface="Arial" charset="0"/>
              </a:rPr>
              <a:t>2 </a:t>
            </a:r>
            <a:r>
              <a:rPr lang="cs-CZ" b="1" dirty="0" smtClean="0">
                <a:latin typeface="Arial" charset="0"/>
              </a:rPr>
              <a:t>otevřené položky</a:t>
            </a:r>
          </a:p>
          <a:p>
            <a:pPr>
              <a:spcBef>
                <a:spcPts val="0"/>
              </a:spcBef>
              <a:buNone/>
            </a:pPr>
            <a:r>
              <a:rPr lang="cs-CZ" dirty="0" smtClean="0">
                <a:latin typeface="Arial" charset="0"/>
              </a:rPr>
              <a:t>2.1 doplňovací</a:t>
            </a:r>
          </a:p>
          <a:p>
            <a:pPr>
              <a:spcBef>
                <a:spcPts val="0"/>
              </a:spcBef>
              <a:buNone/>
            </a:pPr>
            <a:r>
              <a:rPr lang="cs-CZ" dirty="0" smtClean="0">
                <a:latin typeface="Arial" charset="0"/>
              </a:rPr>
              <a:t>2.2 se stručnou odpovědí</a:t>
            </a:r>
          </a:p>
          <a:p>
            <a:pPr>
              <a:spcBef>
                <a:spcPts val="0"/>
              </a:spcBef>
              <a:buNone/>
            </a:pPr>
            <a:r>
              <a:rPr lang="cs-CZ" dirty="0" smtClean="0">
                <a:latin typeface="Arial" charset="0"/>
              </a:rPr>
              <a:t>2.3 se širokou odpovědí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02400" y="1852464"/>
            <a:ext cx="6064250" cy="671049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cs-CZ" dirty="0" smtClean="0">
                <a:latin typeface="Arial" charset="0"/>
              </a:rPr>
              <a:t>   Pravidla pro sestavení testu či </a:t>
            </a:r>
            <a:r>
              <a:rPr lang="cs-CZ" dirty="0" err="1" smtClean="0">
                <a:latin typeface="Arial" charset="0"/>
              </a:rPr>
              <a:t>autotestu</a:t>
            </a:r>
            <a:endParaRPr lang="cs-CZ" dirty="0" smtClean="0">
              <a:latin typeface="Arial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endParaRPr lang="cs-CZ" dirty="0" smtClean="0">
              <a:latin typeface="Arial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cs-CZ" dirty="0" smtClean="0">
                <a:latin typeface="Arial" charset="0"/>
              </a:rPr>
              <a:t>V jednom testu mohou být položky různého druhu.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cs-CZ" dirty="0" smtClean="0">
              <a:latin typeface="Arial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cs-CZ" dirty="0" smtClean="0">
                <a:latin typeface="Arial" charset="0"/>
              </a:rPr>
              <a:t>Položky jednoho druhu mají být ve skupině.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cs-CZ" dirty="0" smtClean="0">
              <a:latin typeface="Arial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cs-CZ" dirty="0" smtClean="0">
                <a:latin typeface="Arial" charset="0"/>
              </a:rPr>
              <a:t>Otázka má být srozumitelná, jednoznačná, stručná.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cs-CZ" dirty="0" smtClean="0">
              <a:latin typeface="Arial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cs-CZ" dirty="0" smtClean="0">
                <a:latin typeface="Arial" charset="0"/>
              </a:rPr>
              <a:t>Všechny alternativy v otázce mají být přibližně stejně dlouhé.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cs-CZ" dirty="0" smtClean="0">
              <a:latin typeface="Arial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cs-CZ" dirty="0" smtClean="0">
                <a:latin typeface="Arial" charset="0"/>
              </a:rPr>
              <a:t>Do otázek lze zařadit </a:t>
            </a:r>
            <a:r>
              <a:rPr lang="cs-CZ" dirty="0" err="1" smtClean="0">
                <a:latin typeface="Arial" charset="0"/>
                <a:hlinkClick r:id="rId2"/>
              </a:rPr>
              <a:t>multimed</a:t>
            </a:r>
            <a:r>
              <a:rPr lang="cs-CZ" dirty="0" smtClean="0">
                <a:latin typeface="Arial" charset="0"/>
                <a:hlinkClick r:id="rId2"/>
              </a:rPr>
              <a:t>. komponentu</a:t>
            </a:r>
            <a:r>
              <a:rPr lang="cs-CZ" dirty="0" smtClean="0">
                <a:latin typeface="Arial" charset="0"/>
              </a:rPr>
              <a:t>, vždy s dokonalým popisem.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Testy a </a:t>
            </a:r>
            <a:r>
              <a:rPr lang="cs-CZ" sz="4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autotesty</a:t>
            </a:r>
            <a:endParaRPr lang="cs-CZ" sz="4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0173" y="1996481"/>
            <a:ext cx="12280900" cy="7056784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3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Principy 	</a:t>
            </a:r>
            <a: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	</a:t>
            </a:r>
            <a:r>
              <a:rPr lang="cs-CZ" sz="3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Aplikace ve studijní opoře</a:t>
            </a:r>
          </a:p>
          <a:p>
            <a:pPr>
              <a:spcBef>
                <a:spcPts val="0"/>
              </a:spcBef>
              <a:buNone/>
            </a:pPr>
            <a:endParaRPr lang="cs-CZ" sz="31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Sebevzdělávání 				Systematizace učiva</a:t>
            </a:r>
            <a:b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				Didaktické zpracování učiva</a:t>
            </a:r>
            <a:b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				Dávkování učiva</a:t>
            </a:r>
            <a:b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				Pedagogické impulsy</a:t>
            </a:r>
            <a:b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				Studijní návod </a:t>
            </a:r>
          </a:p>
          <a:p>
            <a:pPr>
              <a:spcBef>
                <a:spcPts val="0"/>
              </a:spcBef>
            </a:pPr>
            <a:endParaRPr lang="cs-CZ" sz="31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Individualizace 				Několik možných "cest" studiem</a:t>
            </a:r>
            <a:b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				Několik úrovní obtížnosti </a:t>
            </a:r>
          </a:p>
          <a:p>
            <a:pPr>
              <a:spcBef>
                <a:spcPts val="0"/>
              </a:spcBef>
            </a:pPr>
            <a:endParaRPr lang="cs-CZ" sz="31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cs-CZ" sz="3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Interaktivita</a:t>
            </a:r>
            <a: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					Problémové úkoly</a:t>
            </a:r>
            <a:b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				</a:t>
            </a:r>
            <a:r>
              <a:rPr lang="cs-CZ" sz="3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Autokorektivní</a:t>
            </a:r>
            <a: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cvičení a testy</a:t>
            </a:r>
            <a:b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				Kontrolní otázky </a:t>
            </a:r>
          </a:p>
          <a:p>
            <a:pPr>
              <a:spcBef>
                <a:spcPts val="0"/>
              </a:spcBef>
            </a:pPr>
            <a:endParaRPr lang="cs-CZ" sz="31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Multimediální komponenty		Obrázky, grafy, schémata, 								         fotografie atd.</a:t>
            </a:r>
            <a:b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				Audio, video, animace  </a:t>
            </a:r>
            <a:endParaRPr lang="cs-CZ" sz="3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Východisko – základní principy distančního vzdělávání</a:t>
            </a:r>
            <a:endParaRPr lang="cs-CZ" sz="4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7745" y="2068489"/>
            <a:ext cx="11593289" cy="6715172"/>
          </a:xfrm>
        </p:spPr>
        <p:txBody>
          <a:bodyPr>
            <a:normAutofit/>
          </a:bodyPr>
          <a:lstStyle/>
          <a:p>
            <a:pPr marL="514323" indent="-514323">
              <a:spcBef>
                <a:spcPts val="0"/>
              </a:spcBef>
              <a:buFont typeface="+mj-lt"/>
              <a:buAutoNum type="arabicPeriod"/>
            </a:pP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Posloupnost otázek:</a:t>
            </a:r>
          </a:p>
          <a:p>
            <a:pPr>
              <a:spcBef>
                <a:spcPts val="0"/>
              </a:spcBef>
            </a:pP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měly by </a:t>
            </a:r>
            <a:r>
              <a:rPr lang="cs-CZ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korespondovat s metodickou   posloupností</a:t>
            </a: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prezentace učiva nebo</a:t>
            </a:r>
          </a:p>
          <a:p>
            <a:pPr>
              <a:spcBef>
                <a:spcPts val="0"/>
              </a:spcBef>
            </a:pP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měly by být řazeny se stoupající obtížností.</a:t>
            </a:r>
          </a:p>
          <a:p>
            <a:pPr>
              <a:spcBef>
                <a:spcPts val="0"/>
              </a:spcBef>
            </a:pPr>
            <a:endParaRPr lang="cs-CZ" sz="3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514323" indent="-514323">
              <a:spcBef>
                <a:spcPts val="0"/>
              </a:spcBef>
              <a:buAutoNum type="arabicPeriod" startAt="2"/>
            </a:pPr>
            <a:r>
              <a:rPr lang="cs-CZ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Jednotlivé otázky musí být vzájemně nezávislé</a:t>
            </a: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správnost odpovědi na kteroukoli z nich nesmí být podmíněna správností odpovědi na jinou otázku.</a:t>
            </a:r>
          </a:p>
          <a:p>
            <a:pPr marL="514323" indent="-514323">
              <a:spcBef>
                <a:spcPts val="0"/>
              </a:spcBef>
              <a:buAutoNum type="arabicPeriod" startAt="2"/>
            </a:pPr>
            <a:endParaRPr lang="cs-CZ" sz="3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514323" indent="-514323">
              <a:spcBef>
                <a:spcPts val="0"/>
              </a:spcBef>
              <a:buAutoNum type="arabicPeriod" startAt="2"/>
            </a:pP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Ve studijním návodu je třeba zpracovat</a:t>
            </a:r>
            <a:r>
              <a:rPr lang="cs-CZ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přesné pokyny, jak test vypracovat</a:t>
            </a: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14323" indent="-514323">
              <a:spcBef>
                <a:spcPts val="0"/>
              </a:spcBef>
              <a:buNone/>
            </a:pPr>
            <a:endParaRPr lang="cs-CZ" sz="3600" dirty="0">
              <a:latin typeface="+mj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8732" y="0"/>
            <a:ext cx="12280900" cy="2438400"/>
          </a:xfrm>
        </p:spPr>
        <p:txBody>
          <a:bodyPr/>
          <a:lstStyle/>
          <a:p>
            <a:pPr algn="ctr"/>
            <a:r>
              <a:rPr lang="cs-CZ" sz="4800" dirty="0" smtClean="0">
                <a:latin typeface="Arial" pitchFamily="34" charset="0"/>
                <a:cs typeface="Arial" pitchFamily="34" charset="0"/>
              </a:rPr>
              <a:t>Didaktické poznámky k přípravě testů</a:t>
            </a:r>
            <a:endParaRPr lang="cs-CZ" sz="4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6765" y="2572544"/>
            <a:ext cx="11760292" cy="6715172"/>
          </a:xfrm>
        </p:spPr>
        <p:txBody>
          <a:bodyPr/>
          <a:lstStyle/>
          <a:p>
            <a:pPr marL="514323" indent="-514323">
              <a:spcBef>
                <a:spcPts val="0"/>
              </a:spcBef>
              <a:buFont typeface="+mj-lt"/>
              <a:buAutoNum type="arabicPeriod" startAt="4"/>
            </a:pP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 případě volených odpovědí je nutné uvést, zda má studující vybrat vždy jen jednu otázku nebo je možné označit více správných odpovědí.</a:t>
            </a:r>
          </a:p>
          <a:p>
            <a:pPr marL="514323" indent="-514323">
              <a:spcBef>
                <a:spcPts val="0"/>
              </a:spcBef>
              <a:buFont typeface="+mj-lt"/>
              <a:buAutoNum type="arabicPeriod" startAt="4"/>
            </a:pPr>
            <a:endParaRPr lang="cs-CZ" sz="3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514323" indent="-514323">
              <a:spcBef>
                <a:spcPts val="0"/>
              </a:spcBef>
              <a:buAutoNum type="arabicPeriod" startAt="4"/>
            </a:pP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Test nesmí být příliš dlouhý a jeho vyhodnocení musí být rychlé a natolik přehledné, aby studující mohl</a:t>
            </a:r>
            <a:r>
              <a:rPr lang="cs-CZ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„pracovat s chybou“.</a:t>
            </a:r>
          </a:p>
          <a:p>
            <a:pPr marL="514323" indent="-514323">
              <a:spcBef>
                <a:spcPts val="0"/>
              </a:spcBef>
              <a:buAutoNum type="arabicPeriod" startAt="4"/>
            </a:pPr>
            <a:endParaRPr lang="cs-CZ" sz="3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514323" indent="-514323">
              <a:spcBef>
                <a:spcPts val="0"/>
              </a:spcBef>
              <a:buAutoNum type="arabicPeriod" startAt="4"/>
            </a:pP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 </a:t>
            </a:r>
            <a:r>
              <a:rPr lang="cs-CZ" sz="3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autotestech</a:t>
            </a: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je výhodnější použití okamžitého</a:t>
            </a:r>
            <a:r>
              <a:rPr lang="cs-CZ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vyhodnocení po každé jednotlivé otázce</a:t>
            </a: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s-CZ" sz="3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514323" indent="-514323">
              <a:spcBef>
                <a:spcPts val="0"/>
              </a:spcBef>
              <a:buAutoNum type="arabicPeriod" startAt="4"/>
            </a:pPr>
            <a:endParaRPr lang="cs-CZ" sz="3600" dirty="0">
              <a:latin typeface="+mj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8732" y="0"/>
            <a:ext cx="12280900" cy="2438400"/>
          </a:xfrm>
        </p:spPr>
        <p:txBody>
          <a:bodyPr/>
          <a:lstStyle/>
          <a:p>
            <a:pPr algn="ctr"/>
            <a:r>
              <a:rPr lang="cs-CZ" sz="4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Didaktické poznámky k přípravě testů</a:t>
            </a:r>
            <a:endParaRPr lang="cs-CZ" sz="4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cs-CZ" dirty="0">
                <a:solidFill>
                  <a:srgbClr val="00206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34" charset="0"/>
                <a:cs typeface="Arial" pitchFamily="34" charset="0"/>
              </a:rPr>
              <a:t>Multimediální komponenty</a:t>
            </a:r>
          </a:p>
        </p:txBody>
      </p:sp>
      <p:pic>
        <p:nvPicPr>
          <p:cNvPr id="144387" name="Picture 7" descr="2b final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7416800" y="2641600"/>
            <a:ext cx="5118382" cy="4544907"/>
          </a:xfrm>
        </p:spPr>
      </p:pic>
      <p:graphicFrame>
        <p:nvGraphicFramePr>
          <p:cNvPr id="7" name="Diagram 6"/>
          <p:cNvGraphicFramePr/>
          <p:nvPr/>
        </p:nvGraphicFramePr>
        <p:xfrm>
          <a:off x="304757" y="1727180"/>
          <a:ext cx="6362418" cy="64436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57784" y="2500538"/>
            <a:ext cx="4478285" cy="5688631"/>
          </a:xfrm>
        </p:spPr>
      </p:pic>
      <p:pic>
        <p:nvPicPr>
          <p:cNvPr id="11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070352" y="2572545"/>
            <a:ext cx="6000033" cy="5707348"/>
          </a:xfrm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Ilustrace – motivační a didaktické</a:t>
            </a:r>
            <a:endParaRPr lang="cs-CZ" sz="4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81720" y="1996481"/>
            <a:ext cx="12280900" cy="5829301"/>
          </a:xfrm>
        </p:spPr>
        <p:txBody>
          <a:bodyPr/>
          <a:lstStyle/>
          <a:p>
            <a:r>
              <a:rPr lang="cs-CZ" sz="2800" dirty="0" smtClean="0">
                <a:hlinkClick r:id="rId2"/>
              </a:rPr>
              <a:t>Animace</a:t>
            </a:r>
            <a:endParaRPr lang="cs-CZ" sz="2800" dirty="0" smtClean="0"/>
          </a:p>
          <a:p>
            <a:r>
              <a:rPr lang="cs-CZ" sz="2800" dirty="0" err="1" smtClean="0"/>
              <a:t>videoukázka</a:t>
            </a:r>
            <a:endParaRPr lang="cs-CZ" sz="2800" dirty="0" smtClean="0"/>
          </a:p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  <a:hlinkClick r:id="rId3"/>
              </a:rPr>
              <a:t>http://www.</a:t>
            </a:r>
            <a:r>
              <a:rPr lang="cs-CZ" sz="2400" dirty="0" err="1" smtClean="0">
                <a:latin typeface="Arial" pitchFamily="34" charset="0"/>
                <a:cs typeface="Arial" pitchFamily="34" charset="0"/>
                <a:hlinkClick r:id="rId3"/>
              </a:rPr>
              <a:t>youtube.com</a:t>
            </a:r>
            <a:r>
              <a:rPr lang="cs-CZ" sz="2400" dirty="0" smtClean="0">
                <a:latin typeface="Arial" pitchFamily="34" charset="0"/>
                <a:cs typeface="Arial" pitchFamily="34" charset="0"/>
                <a:hlinkClick r:id="rId3"/>
              </a:rPr>
              <a:t>/</a:t>
            </a:r>
            <a:r>
              <a:rPr lang="cs-CZ" sz="2400" dirty="0" err="1" smtClean="0">
                <a:latin typeface="Arial" pitchFamily="34" charset="0"/>
                <a:cs typeface="Arial" pitchFamily="34" charset="0"/>
                <a:hlinkClick r:id="rId3"/>
              </a:rPr>
              <a:t>watch</a:t>
            </a:r>
            <a:r>
              <a:rPr lang="cs-CZ" sz="2400" dirty="0" smtClean="0">
                <a:latin typeface="Arial" pitchFamily="34" charset="0"/>
                <a:cs typeface="Arial" pitchFamily="34" charset="0"/>
                <a:hlinkClick r:id="rId3"/>
              </a:rPr>
              <a:t>?v=Gqb09bLVdoM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  <a:hlinkClick r:id="rId4"/>
              </a:rPr>
              <a:t>http://www.</a:t>
            </a:r>
            <a:r>
              <a:rPr lang="cs-CZ" sz="2400" dirty="0" err="1" smtClean="0">
                <a:latin typeface="Arial" pitchFamily="34" charset="0"/>
                <a:cs typeface="Arial" pitchFamily="34" charset="0"/>
                <a:hlinkClick r:id="rId4"/>
              </a:rPr>
              <a:t>youtube.com</a:t>
            </a:r>
            <a:r>
              <a:rPr lang="cs-CZ" sz="2400" dirty="0" smtClean="0">
                <a:latin typeface="Arial" pitchFamily="34" charset="0"/>
                <a:cs typeface="Arial" pitchFamily="34" charset="0"/>
                <a:hlinkClick r:id="rId4"/>
              </a:rPr>
              <a:t>/</a:t>
            </a:r>
            <a:r>
              <a:rPr lang="cs-CZ" sz="2400" dirty="0" err="1" smtClean="0">
                <a:latin typeface="Arial" pitchFamily="34" charset="0"/>
                <a:cs typeface="Arial" pitchFamily="34" charset="0"/>
                <a:hlinkClick r:id="rId4"/>
              </a:rPr>
              <a:t>watch</a:t>
            </a:r>
            <a:r>
              <a:rPr lang="cs-CZ" sz="2400" dirty="0" smtClean="0">
                <a:latin typeface="Arial" pitchFamily="34" charset="0"/>
                <a:cs typeface="Arial" pitchFamily="34" charset="0"/>
                <a:hlinkClick r:id="rId4"/>
              </a:rPr>
              <a:t>?v=</a:t>
            </a:r>
            <a:r>
              <a:rPr lang="cs-CZ" sz="2400" dirty="0" err="1" smtClean="0">
                <a:latin typeface="Arial" pitchFamily="34" charset="0"/>
                <a:cs typeface="Arial" pitchFamily="34" charset="0"/>
                <a:hlinkClick r:id="rId4"/>
              </a:rPr>
              <a:t>brGZlZkCwyk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800" dirty="0" err="1" smtClean="0"/>
              <a:t>screenshot</a:t>
            </a:r>
            <a:endParaRPr lang="cs-CZ" sz="2800" dirty="0" smtClean="0"/>
          </a:p>
          <a:p>
            <a:r>
              <a:rPr lang="cs-CZ" sz="2800" dirty="0" smtClean="0">
                <a:hlinkClick r:id="rId5"/>
              </a:rPr>
              <a:t>sim</a:t>
            </a:r>
            <a:r>
              <a:rPr lang="en-US" sz="2800" dirty="0" smtClean="0">
                <a:hlinkClick r:id="rId5"/>
              </a:rPr>
              <a:t>u</a:t>
            </a:r>
            <a:r>
              <a:rPr lang="cs-CZ" sz="2800" dirty="0" err="1" smtClean="0">
                <a:hlinkClick r:id="rId5"/>
              </a:rPr>
              <a:t>látor</a:t>
            </a:r>
            <a:endParaRPr lang="cs-CZ" sz="2800" dirty="0" smtClean="0"/>
          </a:p>
          <a:p>
            <a:r>
              <a:rPr lang="cs-CZ" sz="2800" dirty="0" err="1" smtClean="0"/>
              <a:t>slideshow</a:t>
            </a:r>
            <a:endParaRPr lang="cs-CZ" sz="2800" dirty="0" smtClean="0"/>
          </a:p>
          <a:p>
            <a:r>
              <a:rPr lang="cs-CZ" sz="2800" dirty="0" err="1" smtClean="0">
                <a:hlinkClick r:id="rId2"/>
              </a:rPr>
              <a:t>audionahrávka</a:t>
            </a:r>
            <a:endParaRPr lang="cs-CZ" sz="2800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5600" y="253999"/>
            <a:ext cx="12280900" cy="1886497"/>
          </a:xfrm>
        </p:spPr>
        <p:txBody>
          <a:bodyPr/>
          <a:lstStyle/>
          <a:p>
            <a:pPr algn="ctr"/>
            <a:r>
              <a:rPr lang="cs-CZ" sz="4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Další multimediální komponenty</a:t>
            </a:r>
            <a:endParaRPr lang="cs-CZ" sz="4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140496"/>
            <a:ext cx="12280900" cy="7613104"/>
          </a:xfrm>
        </p:spPr>
        <p:txBody>
          <a:bodyPr/>
          <a:lstStyle/>
          <a:p>
            <a:r>
              <a:rPr lang="cs-CZ" sz="2800" dirty="0" smtClean="0">
                <a:solidFill>
                  <a:srgbClr val="002060"/>
                </a:solidFill>
              </a:rPr>
              <a:t>přispívají k zvýšení osobního charakteru on-line kurzu,                                 </a:t>
            </a:r>
          </a:p>
          <a:p>
            <a:r>
              <a:rPr lang="cs-CZ" sz="2800" dirty="0" smtClean="0">
                <a:solidFill>
                  <a:srgbClr val="002060"/>
                </a:solidFill>
              </a:rPr>
              <a:t>mohou zvýraznit některé důležité myšlenky, </a:t>
            </a:r>
          </a:p>
          <a:p>
            <a:r>
              <a:rPr lang="cs-CZ" sz="2800" dirty="0" smtClean="0">
                <a:solidFill>
                  <a:srgbClr val="002060"/>
                </a:solidFill>
              </a:rPr>
              <a:t>vedou k zvýšení motivace studentů,</a:t>
            </a:r>
          </a:p>
          <a:p>
            <a:r>
              <a:rPr lang="cs-CZ" sz="2800" dirty="0" smtClean="0">
                <a:solidFill>
                  <a:srgbClr val="002060"/>
                </a:solidFill>
              </a:rPr>
              <a:t>umožňují snadnější opakování,</a:t>
            </a:r>
          </a:p>
          <a:p>
            <a:r>
              <a:rPr lang="cs-CZ" sz="2800" dirty="0" smtClean="0">
                <a:solidFill>
                  <a:srgbClr val="002060"/>
                </a:solidFill>
              </a:rPr>
              <a:t>ideální pro studenty s dyslexií a výraznou auditivní pamětí.</a:t>
            </a:r>
          </a:p>
          <a:p>
            <a:r>
              <a:rPr lang="cs-CZ" sz="2800" dirty="0" smtClean="0">
                <a:solidFill>
                  <a:srgbClr val="002060"/>
                </a:solidFill>
              </a:rPr>
              <a:t>Mluvené slovo by mělo být předneseno profesionálně. </a:t>
            </a:r>
          </a:p>
          <a:p>
            <a:r>
              <a:rPr lang="cs-CZ" sz="2800" dirty="0" smtClean="0">
                <a:solidFill>
                  <a:srgbClr val="002060"/>
                </a:solidFill>
              </a:rPr>
              <a:t>Doporučená délka </a:t>
            </a:r>
            <a:r>
              <a:rPr lang="cs-CZ" sz="2800" dirty="0" err="1" smtClean="0">
                <a:solidFill>
                  <a:srgbClr val="002060"/>
                </a:solidFill>
              </a:rPr>
              <a:t>audionahrávky</a:t>
            </a:r>
            <a:r>
              <a:rPr lang="cs-CZ" sz="2800" dirty="0" smtClean="0">
                <a:solidFill>
                  <a:srgbClr val="002060"/>
                </a:solidFill>
              </a:rPr>
              <a:t> -  méně než 5 minut. </a:t>
            </a:r>
          </a:p>
          <a:p>
            <a:r>
              <a:rPr lang="cs-CZ" sz="2800" dirty="0" smtClean="0">
                <a:solidFill>
                  <a:srgbClr val="002060"/>
                </a:solidFill>
              </a:rPr>
              <a:t>Start – Všechny Programy -  Příslušenství – Zábava -  Záznam zvuku</a:t>
            </a:r>
          </a:p>
          <a:p>
            <a:pPr>
              <a:buNone/>
            </a:pPr>
            <a:r>
              <a:rPr lang="cs-CZ" sz="2800" dirty="0" smtClean="0"/>
              <a:t> 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56320"/>
            <a:ext cx="12280900" cy="1296144"/>
          </a:xfrm>
        </p:spPr>
        <p:txBody>
          <a:bodyPr>
            <a:normAutofit/>
          </a:bodyPr>
          <a:lstStyle/>
          <a:p>
            <a:pPr algn="ctr"/>
            <a:r>
              <a:rPr lang="cs-CZ" sz="4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Audionahrávky</a:t>
            </a:r>
            <a:endParaRPr lang="cs-CZ" sz="4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9712" y="1420416"/>
            <a:ext cx="12280900" cy="8333184"/>
          </a:xfrm>
        </p:spPr>
        <p:txBody>
          <a:bodyPr/>
          <a:lstStyle/>
          <a:p>
            <a:endParaRPr lang="cs-CZ" sz="2400" dirty="0" smtClean="0">
              <a:latin typeface="+mj-lt"/>
            </a:endParaRPr>
          </a:p>
          <a:p>
            <a:r>
              <a:rPr lang="cs-CZ" sz="2400" dirty="0" smtClean="0">
                <a:solidFill>
                  <a:srgbClr val="002060"/>
                </a:solidFill>
                <a:latin typeface="+mj-lt"/>
              </a:rPr>
              <a:t>Videonahrávka by měla být krátká a měla by jít přímo k věci. </a:t>
            </a:r>
          </a:p>
          <a:p>
            <a:r>
              <a:rPr lang="cs-CZ" sz="2400" dirty="0" smtClean="0">
                <a:solidFill>
                  <a:srgbClr val="002060"/>
                </a:solidFill>
                <a:latin typeface="+mj-lt"/>
              </a:rPr>
              <a:t>Použijte video pro zdůraznění nějaké myšlenky či nějakého důležitého obsahového prvku. </a:t>
            </a:r>
          </a:p>
          <a:p>
            <a:r>
              <a:rPr lang="cs-CZ" sz="2400" dirty="0" smtClean="0">
                <a:solidFill>
                  <a:srgbClr val="002060"/>
                </a:solidFill>
                <a:latin typeface="+mj-lt"/>
              </a:rPr>
              <a:t>Doporučuje se vytvořit videonahrávku interaktivní. </a:t>
            </a:r>
          </a:p>
          <a:p>
            <a:r>
              <a:rPr lang="cs-CZ" sz="2400" dirty="0" smtClean="0">
                <a:solidFill>
                  <a:srgbClr val="002060"/>
                </a:solidFill>
                <a:latin typeface="+mj-lt"/>
              </a:rPr>
              <a:t>Nemáte-li možnost vytvořit interaktivní video, doprovoďte ho nějakými otázkami pro studenty.</a:t>
            </a:r>
          </a:p>
          <a:p>
            <a:r>
              <a:rPr lang="cs-CZ" sz="2400" dirty="0" smtClean="0">
                <a:solidFill>
                  <a:srgbClr val="002060"/>
                </a:solidFill>
                <a:latin typeface="+mj-lt"/>
              </a:rPr>
              <a:t>Použijte video k ukázkám, jak něco dělat či jak něco nedělat. </a:t>
            </a:r>
            <a:r>
              <a:rPr lang="cs-CZ" sz="2400" b="1" dirty="0" smtClean="0">
                <a:solidFill>
                  <a:srgbClr val="002060"/>
                </a:solidFill>
                <a:latin typeface="+mj-lt"/>
              </a:rPr>
              <a:t> </a:t>
            </a:r>
          </a:p>
          <a:p>
            <a:r>
              <a:rPr lang="cs-CZ" sz="2400" dirty="0" smtClean="0">
                <a:solidFill>
                  <a:srgbClr val="002060"/>
                </a:solidFill>
                <a:latin typeface="+mj-lt"/>
              </a:rPr>
              <a:t>Doporučuje se použít skutečné herce, pokud využijeme tzv. hraní rolí. </a:t>
            </a:r>
          </a:p>
          <a:p>
            <a:r>
              <a:rPr lang="cs-CZ" sz="2400" dirty="0" smtClean="0">
                <a:solidFill>
                  <a:srgbClr val="002060"/>
                </a:solidFill>
                <a:latin typeface="+mj-lt"/>
              </a:rPr>
              <a:t>Buďte kreativní.  I když nejste profesionálové,  zkuste si představit,jak jsou vytvářeny televizní programy a zkuste napodobit jejich styl.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+mj-lt"/>
              </a:rPr>
              <a:t>Vložte do kurzu přepis videa.</a:t>
            </a:r>
          </a:p>
          <a:p>
            <a:r>
              <a:rPr lang="cs-CZ" sz="2400" dirty="0" smtClean="0">
                <a:solidFill>
                  <a:srgbClr val="002060"/>
                </a:solidFill>
                <a:latin typeface="+mj-lt"/>
              </a:rPr>
              <a:t>Zvolte technicky nejvhodnější řešení.  </a:t>
            </a:r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720" y="268289"/>
            <a:ext cx="12280900" cy="1296144"/>
          </a:xfrm>
        </p:spPr>
        <p:txBody>
          <a:bodyPr/>
          <a:lstStyle/>
          <a:p>
            <a:pPr algn="ctr"/>
            <a:r>
              <a:rPr lang="cs-CZ" sz="4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Videonahrávky</a:t>
            </a:r>
            <a:endParaRPr lang="cs-CZ" sz="4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09712" y="2068489"/>
            <a:ext cx="12280900" cy="6768752"/>
          </a:xfrm>
        </p:spPr>
        <p:txBody>
          <a:bodyPr/>
          <a:lstStyle/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5600" y="253999"/>
            <a:ext cx="12280900" cy="1310433"/>
          </a:xfrm>
        </p:spPr>
        <p:txBody>
          <a:bodyPr/>
          <a:lstStyle/>
          <a:p>
            <a:pPr algn="ctr"/>
            <a:r>
              <a:rPr lang="cs-CZ" sz="4800" dirty="0" smtClean="0">
                <a:latin typeface="Arial" pitchFamily="34" charset="0"/>
                <a:cs typeface="Arial" pitchFamily="34" charset="0"/>
              </a:rPr>
              <a:t>Zdroje multimediálních prvků</a:t>
            </a:r>
            <a:endParaRPr lang="cs-CZ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677864" y="3940696"/>
            <a:ext cx="9937104" cy="677109"/>
          </a:xfrm>
          <a:prstGeom prst="rect">
            <a:avLst/>
          </a:prstGeom>
        </p:spPr>
        <p:txBody>
          <a:bodyPr wrap="square" lIns="91435" tIns="45718" rIns="91435" bIns="45718">
            <a:spAutoFit/>
          </a:bodyPr>
          <a:lstStyle/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merlot.org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merlot</a:t>
            </a:r>
            <a:r>
              <a:rPr lang="cs-CZ" dirty="0" smtClean="0">
                <a:hlinkClick r:id="rId2"/>
              </a:rPr>
              <a:t>/index.</a:t>
            </a:r>
            <a:r>
              <a:rPr lang="cs-CZ" dirty="0" err="1" smtClean="0">
                <a:hlinkClick r:id="rId2"/>
              </a:rPr>
              <a:t>htm</a:t>
            </a:r>
            <a:endParaRPr lang="cs-CZ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179" y="2071095"/>
            <a:ext cx="12048895" cy="7342209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Sestavíme  osnovu  textu.</a:t>
            </a:r>
          </a:p>
          <a:p>
            <a:pPr>
              <a:spcBef>
                <a:spcPts val="0"/>
              </a:spcBef>
            </a:pPr>
            <a: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Stylizujeme celkové a dílčí vzdělávací cíle.</a:t>
            </a:r>
          </a:p>
          <a:p>
            <a:pPr>
              <a:spcBef>
                <a:spcPts val="0"/>
              </a:spcBef>
            </a:pPr>
            <a: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Odhadneme časové nároky na osvojení si jednotlivých částí studijní opory.</a:t>
            </a:r>
          </a:p>
          <a:p>
            <a:pPr>
              <a:spcBef>
                <a:spcPts val="0"/>
              </a:spcBef>
            </a:pPr>
            <a: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Zformulujeme seznam vstupních vědomostí a dovedností.</a:t>
            </a:r>
          </a:p>
          <a:p>
            <a:pPr>
              <a:spcBef>
                <a:spcPts val="0"/>
              </a:spcBef>
            </a:pPr>
            <a: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Stylizujeme vlastní obsah textu, učivo dobře strukturujeme </a:t>
            </a:r>
            <a:b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rozdělíme na dávky (uvážíme zpracování několika úrovní obtížnosti textu).</a:t>
            </a:r>
          </a:p>
          <a:p>
            <a:pPr>
              <a:spcBef>
                <a:spcPts val="0"/>
              </a:spcBef>
            </a:pPr>
            <a: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Promyslíme grafickou stránku celého textu, vybereme nebo vytvoříme doplňky textu (ilustrace, fotografie, tabulky, grafy, schémata, diagramy, mapky atd.).</a:t>
            </a:r>
          </a:p>
          <a:p>
            <a:pPr>
              <a:spcBef>
                <a:spcPts val="0"/>
              </a:spcBef>
            </a:pPr>
            <a: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Promyslíme zařazení multimediálních prvků.</a:t>
            </a:r>
          </a:p>
          <a:p>
            <a:endParaRPr lang="cs-CZ" sz="1800" dirty="0"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5600" y="254001"/>
            <a:ext cx="12280900" cy="1550966"/>
          </a:xfrm>
        </p:spPr>
        <p:txBody>
          <a:bodyPr>
            <a:normAutofit/>
          </a:bodyPr>
          <a:lstStyle/>
          <a:p>
            <a:pPr algn="ctr"/>
            <a:r>
              <a:rPr lang="cs-CZ" sz="4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Příprava studijního textu v krocích</a:t>
            </a:r>
            <a:endParaRPr lang="cs-CZ" sz="4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0170" y="2143104"/>
            <a:ext cx="12280900" cy="734220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Zařadíme příklady, </a:t>
            </a:r>
            <a:r>
              <a:rPr lang="cs-CZ" sz="3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autotesty</a:t>
            </a:r>
            <a: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interaktivní cvičení či úkoly </a:t>
            </a:r>
            <a:b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vypracujeme modelová řešení.</a:t>
            </a:r>
          </a:p>
          <a:p>
            <a:pPr>
              <a:spcBef>
                <a:spcPts val="0"/>
              </a:spcBef>
            </a:pPr>
            <a: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Vypracujeme  shrnutí jednotlivých kapitol.</a:t>
            </a:r>
          </a:p>
          <a:p>
            <a:pPr>
              <a:spcBef>
                <a:spcPts val="0"/>
              </a:spcBef>
            </a:pPr>
            <a: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Promyslíme způsob kontroly úspěšnosti studia (kontrolní otázky, testy, písemné práce atd.) a navrhneme formu a obsah závěrečné zkoušky.</a:t>
            </a:r>
          </a:p>
          <a:p>
            <a:pPr>
              <a:spcBef>
                <a:spcPts val="0"/>
              </a:spcBef>
            </a:pPr>
            <a: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Uvedeme strukturovaný přehled rozšiřující literatury a pramenů, zpracujeme klíčová slova, rejstřík, glosář apod.</a:t>
            </a:r>
          </a:p>
          <a:p>
            <a:pPr>
              <a:spcBef>
                <a:spcPts val="0"/>
              </a:spcBef>
            </a:pPr>
            <a:r>
              <a:rPr lang="cs-CZ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Vypracujeme metodické poznámky pro studující (průvodce studiem, studijní návod).</a:t>
            </a:r>
          </a:p>
          <a:p>
            <a:pPr>
              <a:spcBef>
                <a:spcPts val="0"/>
              </a:spcBef>
              <a:buNone/>
            </a:pPr>
            <a:endParaRPr lang="cs-CZ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Didaktická </a:t>
            </a: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rada:  Je dobré začít od konce, např. vypracováním závěrečného testu.  </a:t>
            </a:r>
            <a:endParaRPr lang="cs-CZ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Od </a:t>
            </a: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něj pak odvíjíme přípravu celé </a:t>
            </a: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struktury elektronické </a:t>
            </a: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studijní opory.</a:t>
            </a:r>
          </a:p>
          <a:p>
            <a:endParaRPr lang="cs-CZ" sz="1800" dirty="0"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5600" y="254001"/>
            <a:ext cx="12280900" cy="1550966"/>
          </a:xfrm>
        </p:spPr>
        <p:txBody>
          <a:bodyPr>
            <a:noAutofit/>
          </a:bodyPr>
          <a:lstStyle/>
          <a:p>
            <a:pPr algn="ctr"/>
            <a:r>
              <a:rPr lang="cs-CZ" sz="4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Příprava studijního textu v krocích – pokračování</a:t>
            </a:r>
            <a:endParaRPr lang="cs-CZ" sz="4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6195" y="1852464"/>
            <a:ext cx="12280900" cy="6837412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</a:pPr>
            <a:r>
              <a:rPr lang="cs-CZ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Cíl </a:t>
            </a:r>
          </a:p>
          <a:p>
            <a:pPr>
              <a:spcBef>
                <a:spcPts val="0"/>
              </a:spcBef>
            </a:pPr>
            <a:r>
              <a:rPr lang="cs-CZ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Časové nároky </a:t>
            </a:r>
          </a:p>
          <a:p>
            <a:pPr>
              <a:spcBef>
                <a:spcPts val="0"/>
              </a:spcBef>
            </a:pPr>
            <a:r>
              <a:rPr lang="cs-CZ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Vstupní aktivita - test, anketa, dotazník, zamyšlení </a:t>
            </a:r>
          </a:p>
          <a:p>
            <a:pPr>
              <a:spcBef>
                <a:spcPts val="0"/>
              </a:spcBef>
            </a:pPr>
            <a:r>
              <a:rPr lang="cs-CZ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Vlastní text </a:t>
            </a:r>
          </a:p>
          <a:p>
            <a:pPr lvl="1">
              <a:spcBef>
                <a:spcPts val="0"/>
              </a:spcBef>
            </a:pPr>
            <a:r>
              <a:rPr lang="cs-CZ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Obsah - základní a rozšiřující učivo</a:t>
            </a:r>
          </a:p>
          <a:p>
            <a:pPr lvl="1">
              <a:spcBef>
                <a:spcPts val="0"/>
              </a:spcBef>
            </a:pPr>
            <a:r>
              <a:rPr lang="cs-CZ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Grafika - strukturace, zvýraznění určitých částí, úprava na stránce, písmo, barvy, schémata, obrázky atd. </a:t>
            </a:r>
          </a:p>
          <a:p>
            <a:pPr lvl="1">
              <a:spcBef>
                <a:spcPts val="0"/>
              </a:spcBef>
            </a:pPr>
            <a:r>
              <a:rPr lang="cs-CZ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Interaktivita</a:t>
            </a:r>
            <a:r>
              <a:rPr lang="cs-CZ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- řečnické a problémové otázky, zamyšlení, </a:t>
            </a:r>
            <a:r>
              <a:rPr lang="cs-CZ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autokorektivní</a:t>
            </a:r>
            <a:r>
              <a:rPr lang="cs-CZ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aktivity (zkuste si), zamyšlení atd. </a:t>
            </a:r>
          </a:p>
          <a:p>
            <a:pPr>
              <a:spcBef>
                <a:spcPts val="0"/>
              </a:spcBef>
            </a:pPr>
            <a:r>
              <a:rPr lang="cs-CZ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Shrnutí učiva </a:t>
            </a:r>
          </a:p>
          <a:p>
            <a:pPr>
              <a:spcBef>
                <a:spcPts val="0"/>
              </a:spcBef>
            </a:pPr>
            <a:r>
              <a:rPr lang="cs-CZ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Procvičovací a kontrolní aktivity - cvičení, testy, úkoly, kontrolní otázky apod. </a:t>
            </a:r>
          </a:p>
          <a:p>
            <a:pPr>
              <a:spcBef>
                <a:spcPts val="0"/>
              </a:spcBef>
            </a:pPr>
            <a:r>
              <a:rPr lang="cs-CZ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Přehled literatury a pramenů, rejstřík, glosář </a:t>
            </a:r>
          </a:p>
          <a:p>
            <a:pPr>
              <a:spcBef>
                <a:spcPts val="0"/>
              </a:spcBef>
            </a:pPr>
            <a:r>
              <a:rPr lang="cs-CZ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Metodické pokyny pro studující </a:t>
            </a:r>
          </a:p>
          <a:p>
            <a:pPr>
              <a:spcBef>
                <a:spcPts val="0"/>
              </a:spcBef>
              <a:buNone/>
            </a:pPr>
            <a:endParaRPr lang="cs-CZ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cs-CZ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2"/>
              </a:rPr>
              <a:t>https</a:t>
            </a:r>
            <a:r>
              <a:rPr lang="cs-CZ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2"/>
              </a:rPr>
              <a:t>://phix.zcu.cz/moodle/mod/resource/view.php?id=9206</a:t>
            </a:r>
            <a:endParaRPr lang="cs-CZ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cs-CZ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cs-CZ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cs-CZ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Jak učit „učit se“)</a:t>
            </a:r>
          </a:p>
          <a:p>
            <a:pPr>
              <a:spcBef>
                <a:spcPts val="0"/>
              </a:spcBef>
              <a:buNone/>
            </a:pPr>
            <a:r>
              <a:rPr lang="cs-CZ" sz="2400" dirty="0" smtClean="0">
                <a:latin typeface="+mj-lt"/>
              </a:rPr>
              <a:t> </a:t>
            </a:r>
          </a:p>
          <a:p>
            <a:pPr>
              <a:spcBef>
                <a:spcPts val="0"/>
              </a:spcBef>
            </a:pPr>
            <a:endParaRPr lang="cs-CZ" sz="2400" dirty="0">
              <a:latin typeface="+mj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Strukturní schéma pro jednotlivé kapitoly (moduly, dílčí články) studijního textu</a:t>
            </a:r>
            <a:endParaRPr lang="cs-CZ" sz="4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8732" y="2162156"/>
            <a:ext cx="12280900" cy="6572297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3600" dirty="0" err="1" smtClean="0">
                <a:solidFill>
                  <a:srgbClr val="002060"/>
                </a:solidFill>
                <a:latin typeface="Arial" charset="0"/>
              </a:rPr>
              <a:t>Cíl</a:t>
            </a:r>
            <a:r>
              <a:rPr lang="en-US" sz="3600" dirty="0" smtClean="0">
                <a:solidFill>
                  <a:srgbClr val="002060"/>
                </a:solidFill>
                <a:latin typeface="Arial" charset="0"/>
              </a:rPr>
              <a:t> je to, </a:t>
            </a:r>
            <a:r>
              <a:rPr lang="en-US" sz="3600" dirty="0" err="1" smtClean="0">
                <a:solidFill>
                  <a:srgbClr val="002060"/>
                </a:solidFill>
                <a:latin typeface="Arial" charset="0"/>
              </a:rPr>
              <a:t>čeho</a:t>
            </a:r>
            <a:r>
              <a:rPr lang="cs-CZ" sz="3600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charset="0"/>
              </a:rPr>
              <a:t>chce</a:t>
            </a:r>
            <a:r>
              <a:rPr lang="cs-CZ" sz="3600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charset="0"/>
              </a:rPr>
              <a:t>autor</a:t>
            </a:r>
            <a:r>
              <a:rPr lang="cs-CZ" sz="3600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charset="0"/>
              </a:rPr>
              <a:t>dosáhnout</a:t>
            </a:r>
            <a:r>
              <a:rPr lang="cs-CZ" sz="3600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charset="0"/>
              </a:rPr>
              <a:t>ve</a:t>
            </a:r>
            <a:r>
              <a:rPr lang="cs-CZ" sz="3600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charset="0"/>
              </a:rPr>
              <a:t>vztahu</a:t>
            </a:r>
            <a:r>
              <a:rPr lang="cs-CZ" sz="3600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charset="0"/>
              </a:rPr>
              <a:t>ke</a:t>
            </a:r>
            <a:r>
              <a:rPr lang="cs-CZ" sz="3600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charset="0"/>
              </a:rPr>
              <a:t>studentům</a:t>
            </a:r>
            <a:r>
              <a:rPr lang="cs-CZ" sz="3600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charset="0"/>
              </a:rPr>
              <a:t>kurzu</a:t>
            </a:r>
            <a:r>
              <a:rPr lang="en-US" sz="3600" dirty="0" smtClean="0">
                <a:solidFill>
                  <a:srgbClr val="002060"/>
                </a:solidFill>
                <a:latin typeface="Arial" charset="0"/>
              </a:rPr>
              <a:t>.</a:t>
            </a:r>
            <a:br>
              <a:rPr lang="en-US" sz="3600" dirty="0" smtClean="0">
                <a:solidFill>
                  <a:srgbClr val="002060"/>
                </a:solidFill>
                <a:latin typeface="Arial" charset="0"/>
              </a:rPr>
            </a:br>
            <a:endParaRPr lang="en-US" sz="3600" dirty="0" smtClean="0">
              <a:solidFill>
                <a:srgbClr val="002060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3600" dirty="0" smtClean="0">
                <a:solidFill>
                  <a:srgbClr val="002060"/>
                </a:solidFill>
                <a:latin typeface="Arial" charset="0"/>
              </a:rPr>
              <a:t>Ne: </a:t>
            </a:r>
            <a:r>
              <a:rPr lang="en-US" sz="3600" dirty="0" err="1" smtClean="0">
                <a:solidFill>
                  <a:srgbClr val="002060"/>
                </a:solidFill>
                <a:latin typeface="Arial" charset="0"/>
              </a:rPr>
              <a:t>Vymezit</a:t>
            </a:r>
            <a:r>
              <a:rPr lang="cs-CZ" sz="3600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charset="0"/>
              </a:rPr>
              <a:t>pojmy</a:t>
            </a:r>
            <a:r>
              <a:rPr lang="en-US" sz="3600" dirty="0" smtClean="0">
                <a:solidFill>
                  <a:srgbClr val="002060"/>
                </a:solidFill>
                <a:latin typeface="Arial" charset="0"/>
              </a:rPr>
              <a:t> pro……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3600" dirty="0" err="1" smtClean="0">
                <a:solidFill>
                  <a:srgbClr val="002060"/>
                </a:solidFill>
                <a:latin typeface="Arial" charset="0"/>
              </a:rPr>
              <a:t>Ano</a:t>
            </a:r>
            <a:r>
              <a:rPr lang="en-US" sz="3600" dirty="0" smtClean="0">
                <a:solidFill>
                  <a:srgbClr val="002060"/>
                </a:solidFill>
                <a:latin typeface="Arial" charset="0"/>
              </a:rPr>
              <a:t>: </a:t>
            </a:r>
            <a:r>
              <a:rPr lang="en-US" sz="3600" dirty="0" err="1" smtClean="0">
                <a:solidFill>
                  <a:srgbClr val="002060"/>
                </a:solidFill>
                <a:latin typeface="Arial" charset="0"/>
              </a:rPr>
              <a:t>Pochopíte</a:t>
            </a:r>
            <a:r>
              <a:rPr lang="cs-CZ" sz="3600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charset="0"/>
              </a:rPr>
              <a:t>pojmy</a:t>
            </a:r>
            <a:r>
              <a:rPr lang="en-US" sz="3600" dirty="0" smtClean="0">
                <a:solidFill>
                  <a:srgbClr val="002060"/>
                </a:solidFill>
                <a:latin typeface="Arial" charset="0"/>
              </a:rPr>
              <a:t>, </a:t>
            </a:r>
            <a:r>
              <a:rPr lang="en-US" sz="3600" dirty="0" err="1" smtClean="0">
                <a:solidFill>
                  <a:srgbClr val="002060"/>
                </a:solidFill>
                <a:latin typeface="Arial" charset="0"/>
              </a:rPr>
              <a:t>osvojíte</a:t>
            </a:r>
            <a:r>
              <a:rPr lang="cs-CZ" sz="3600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charset="0"/>
              </a:rPr>
              <a:t>si</a:t>
            </a:r>
            <a:r>
              <a:rPr lang="en-US" sz="3600" dirty="0" smtClean="0">
                <a:solidFill>
                  <a:srgbClr val="002060"/>
                </a:solidFill>
                <a:latin typeface="Arial" charset="0"/>
              </a:rPr>
              <a:t> je, </a:t>
            </a:r>
            <a:r>
              <a:rPr lang="en-US" sz="3600" dirty="0" err="1" smtClean="0">
                <a:solidFill>
                  <a:srgbClr val="002060"/>
                </a:solidFill>
                <a:latin typeface="Arial" charset="0"/>
              </a:rPr>
              <a:t>dokážete</a:t>
            </a:r>
            <a:r>
              <a:rPr lang="en-US" sz="3600" dirty="0" smtClean="0">
                <a:solidFill>
                  <a:srgbClr val="002060"/>
                </a:solidFill>
                <a:latin typeface="Arial" charset="0"/>
              </a:rPr>
              <a:t> je </a:t>
            </a:r>
            <a:r>
              <a:rPr lang="en-US" sz="3600" dirty="0" err="1" smtClean="0">
                <a:solidFill>
                  <a:srgbClr val="002060"/>
                </a:solidFill>
                <a:latin typeface="Arial" charset="0"/>
              </a:rPr>
              <a:t>aplikovat</a:t>
            </a:r>
            <a:r>
              <a:rPr lang="cs-CZ" sz="3600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charset="0"/>
              </a:rPr>
              <a:t>vpraxi</a:t>
            </a:r>
            <a:r>
              <a:rPr lang="en-US" sz="3600" dirty="0" smtClean="0">
                <a:solidFill>
                  <a:srgbClr val="002060"/>
                </a:solidFill>
                <a:latin typeface="Arial" charset="0"/>
              </a:rPr>
              <a:t>….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sz="3600" dirty="0" smtClean="0">
              <a:latin typeface="Arial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3600" dirty="0" err="1" smtClean="0">
                <a:solidFill>
                  <a:srgbClr val="002060"/>
                </a:solidFill>
                <a:latin typeface="Arial" charset="0"/>
              </a:rPr>
              <a:t>Požadavky</a:t>
            </a:r>
            <a:r>
              <a:rPr lang="cs-CZ" sz="3600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charset="0"/>
              </a:rPr>
              <a:t>na</a:t>
            </a:r>
            <a:r>
              <a:rPr lang="cs-CZ" sz="3600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charset="0"/>
              </a:rPr>
              <a:t>cíle</a:t>
            </a:r>
            <a:r>
              <a:rPr lang="en-US" sz="3600" dirty="0" smtClean="0">
                <a:solidFill>
                  <a:srgbClr val="002060"/>
                </a:solidFill>
                <a:latin typeface="Arial" charset="0"/>
              </a:rPr>
              <a:t>:</a:t>
            </a:r>
            <a:endParaRPr lang="cs-CZ" sz="3600" dirty="0" smtClean="0">
              <a:solidFill>
                <a:srgbClr val="002060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endParaRPr lang="en-US" sz="3600" dirty="0" smtClean="0">
              <a:solidFill>
                <a:srgbClr val="002060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3600" dirty="0" err="1" smtClean="0">
                <a:solidFill>
                  <a:srgbClr val="002060"/>
                </a:solidFill>
                <a:latin typeface="Arial" charset="0"/>
              </a:rPr>
              <a:t>Konzistentnost</a:t>
            </a:r>
            <a:endParaRPr lang="en-US" sz="3600" dirty="0" smtClean="0">
              <a:solidFill>
                <a:srgbClr val="002060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3600" dirty="0" err="1" smtClean="0">
                <a:solidFill>
                  <a:srgbClr val="002060"/>
                </a:solidFill>
                <a:latin typeface="Arial" charset="0"/>
              </a:rPr>
              <a:t>Přiměřenost</a:t>
            </a:r>
            <a:endParaRPr lang="en-US" sz="3600" dirty="0" smtClean="0">
              <a:solidFill>
                <a:srgbClr val="002060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3600" dirty="0" err="1" smtClean="0">
                <a:solidFill>
                  <a:srgbClr val="002060"/>
                </a:solidFill>
                <a:latin typeface="Arial" charset="0"/>
              </a:rPr>
              <a:t>Jednoznačnost</a:t>
            </a:r>
            <a:endParaRPr lang="en-US" sz="3600" dirty="0" smtClean="0">
              <a:solidFill>
                <a:srgbClr val="002060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3600" dirty="0" err="1" smtClean="0">
                <a:solidFill>
                  <a:srgbClr val="002060"/>
                </a:solidFill>
                <a:latin typeface="Arial" charset="0"/>
              </a:rPr>
              <a:t>Kontrolovatelnost</a:t>
            </a:r>
            <a:endParaRPr lang="en-US" sz="3600" dirty="0" smtClean="0">
              <a:solidFill>
                <a:srgbClr val="002060"/>
              </a:solidFill>
              <a:latin typeface="Arial" charset="0"/>
            </a:endParaRP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Cíle</a:t>
            </a:r>
            <a:endParaRPr lang="cs-CZ" sz="4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7294" y="2215853"/>
            <a:ext cx="12407794" cy="5829301"/>
          </a:xfrm>
        </p:spPr>
        <p:txBody>
          <a:bodyPr>
            <a:normAutofit fontScale="92500"/>
          </a:bodyPr>
          <a:lstStyle/>
          <a:p>
            <a:pPr marL="609569" indent="-609569">
              <a:lnSpc>
                <a:spcPct val="70000"/>
              </a:lnSpc>
              <a:spcBef>
                <a:spcPts val="0"/>
              </a:spcBef>
            </a:pPr>
            <a:r>
              <a:rPr lang="cs-CZ" sz="3600" dirty="0" smtClean="0">
                <a:solidFill>
                  <a:srgbClr val="002060"/>
                </a:solidFill>
                <a:latin typeface="Arial" charset="0"/>
              </a:rPr>
              <a:t>„Pochopení příčin vývojových vad v raném dětství.“</a:t>
            </a:r>
          </a:p>
          <a:p>
            <a:pPr marL="609569" indent="-609569">
              <a:lnSpc>
                <a:spcPct val="70000"/>
              </a:lnSpc>
              <a:spcBef>
                <a:spcPts val="0"/>
              </a:spcBef>
            </a:pPr>
            <a:r>
              <a:rPr lang="cs-CZ" sz="3600" dirty="0" smtClean="0">
                <a:solidFill>
                  <a:srgbClr val="002060"/>
                </a:solidFill>
                <a:latin typeface="Arial" charset="0"/>
              </a:rPr>
              <a:t>„Pochopit příčiny vývojových vad v raném dětství.“</a:t>
            </a:r>
          </a:p>
          <a:p>
            <a:pPr marL="609569" indent="-609569">
              <a:lnSpc>
                <a:spcPct val="70000"/>
              </a:lnSpc>
              <a:spcBef>
                <a:spcPts val="0"/>
              </a:spcBef>
            </a:pPr>
            <a:r>
              <a:rPr lang="cs-CZ" sz="3600" dirty="0" smtClean="0">
                <a:solidFill>
                  <a:srgbClr val="002060"/>
                </a:solidFill>
                <a:latin typeface="Arial" charset="0"/>
              </a:rPr>
              <a:t>„Student pochopí příčiny vývojových vad v raném dětství.“</a:t>
            </a:r>
          </a:p>
          <a:p>
            <a:pPr marL="609569" indent="-609569">
              <a:lnSpc>
                <a:spcPct val="70000"/>
              </a:lnSpc>
              <a:spcBef>
                <a:spcPts val="0"/>
              </a:spcBef>
            </a:pPr>
            <a:r>
              <a:rPr lang="cs-CZ" sz="3600" dirty="0" smtClean="0">
                <a:solidFill>
                  <a:srgbClr val="002060"/>
                </a:solidFill>
                <a:latin typeface="Arial" charset="0"/>
              </a:rPr>
              <a:t>„Pochopíte příčiny vývojových vad v raném dětství.“</a:t>
            </a:r>
          </a:p>
          <a:p>
            <a:pPr marL="609569" indent="-609569">
              <a:lnSpc>
                <a:spcPct val="70000"/>
              </a:lnSpc>
              <a:spcBef>
                <a:spcPts val="0"/>
              </a:spcBef>
              <a:buNone/>
            </a:pPr>
            <a:endParaRPr lang="cs-CZ" sz="3600" dirty="0" smtClean="0">
              <a:solidFill>
                <a:srgbClr val="002060"/>
              </a:solidFill>
              <a:latin typeface="Arial" charset="0"/>
            </a:endParaRPr>
          </a:p>
          <a:p>
            <a:pPr marL="609569" indent="-609569">
              <a:lnSpc>
                <a:spcPct val="70000"/>
              </a:lnSpc>
              <a:spcBef>
                <a:spcPts val="0"/>
              </a:spcBef>
              <a:buNone/>
            </a:pPr>
            <a:r>
              <a:rPr lang="cs-CZ" sz="3600" dirty="0" smtClean="0">
                <a:solidFill>
                  <a:srgbClr val="002060"/>
                </a:solidFill>
                <a:latin typeface="Arial" charset="0"/>
              </a:rPr>
              <a:t>	</a:t>
            </a:r>
            <a:r>
              <a:rPr lang="cs-CZ" sz="3600" dirty="0" smtClean="0">
                <a:solidFill>
                  <a:srgbClr val="002060"/>
                </a:solidFill>
                <a:latin typeface="Arial" charset="0"/>
                <a:hlinkClick r:id="rId2"/>
              </a:rPr>
              <a:t>Činnostní slovesa</a:t>
            </a:r>
            <a:r>
              <a:rPr lang="cs-CZ" sz="3600" dirty="0" smtClean="0">
                <a:solidFill>
                  <a:srgbClr val="002060"/>
                </a:solidFill>
                <a:latin typeface="Arial" charset="0"/>
              </a:rPr>
              <a:t>: </a:t>
            </a:r>
          </a:p>
          <a:p>
            <a:pPr marL="609569" indent="-609569">
              <a:lnSpc>
                <a:spcPct val="70000"/>
              </a:lnSpc>
              <a:spcBef>
                <a:spcPts val="0"/>
              </a:spcBef>
            </a:pPr>
            <a:r>
              <a:rPr lang="cs-CZ" sz="3600" dirty="0" smtClean="0">
                <a:solidFill>
                  <a:srgbClr val="002060"/>
                </a:solidFill>
                <a:latin typeface="Arial" charset="0"/>
              </a:rPr>
              <a:t>Sestavíte....., </a:t>
            </a:r>
          </a:p>
          <a:p>
            <a:pPr marL="609569" indent="-609569">
              <a:lnSpc>
                <a:spcPct val="70000"/>
              </a:lnSpc>
              <a:spcBef>
                <a:spcPts val="0"/>
              </a:spcBef>
            </a:pPr>
            <a:r>
              <a:rPr lang="cs-CZ" sz="3600" dirty="0" smtClean="0">
                <a:solidFill>
                  <a:srgbClr val="002060"/>
                </a:solidFill>
                <a:latin typeface="Arial" charset="0"/>
              </a:rPr>
              <a:t>Vypočítáte.....,  </a:t>
            </a:r>
          </a:p>
          <a:p>
            <a:pPr marL="609569" indent="-609569">
              <a:lnSpc>
                <a:spcPct val="70000"/>
              </a:lnSpc>
              <a:spcBef>
                <a:spcPts val="0"/>
              </a:spcBef>
            </a:pPr>
            <a:r>
              <a:rPr lang="cs-CZ" sz="3600" dirty="0" smtClean="0">
                <a:solidFill>
                  <a:srgbClr val="002060"/>
                </a:solidFill>
                <a:latin typeface="Arial" charset="0"/>
              </a:rPr>
              <a:t>Pochopíte vztahy mezi....., </a:t>
            </a:r>
          </a:p>
          <a:p>
            <a:pPr marL="609569" indent="-609569">
              <a:lnSpc>
                <a:spcPct val="70000"/>
              </a:lnSpc>
              <a:spcBef>
                <a:spcPts val="0"/>
              </a:spcBef>
            </a:pPr>
            <a:r>
              <a:rPr lang="cs-CZ" sz="3600" dirty="0" smtClean="0">
                <a:solidFill>
                  <a:srgbClr val="002060"/>
                </a:solidFill>
                <a:latin typeface="Arial" charset="0"/>
              </a:rPr>
              <a:t>Dokážete objasnit vztahy.....,  </a:t>
            </a:r>
          </a:p>
          <a:p>
            <a:pPr marL="609569" indent="-609569">
              <a:lnSpc>
                <a:spcPct val="70000"/>
              </a:lnSpc>
              <a:spcBef>
                <a:spcPts val="0"/>
              </a:spcBef>
            </a:pPr>
            <a:r>
              <a:rPr lang="cs-CZ" sz="3600" dirty="0" smtClean="0">
                <a:solidFill>
                  <a:srgbClr val="002060"/>
                </a:solidFill>
                <a:latin typeface="Arial" charset="0"/>
              </a:rPr>
              <a:t>Budete schopni popsat, seřadit, srovnat, odhadnout, vysvětlit, vyzkoušet, navrhnout, zdůvodnit, zhodnotit.............</a:t>
            </a:r>
          </a:p>
          <a:p>
            <a:pPr marL="609569" indent="-609569">
              <a:lnSpc>
                <a:spcPct val="70000"/>
              </a:lnSpc>
              <a:spcBef>
                <a:spcPts val="0"/>
              </a:spcBef>
              <a:buNone/>
            </a:pPr>
            <a:endParaRPr lang="cs-CZ" sz="3600" dirty="0" smtClean="0">
              <a:solidFill>
                <a:srgbClr val="002060"/>
              </a:solidFill>
              <a:latin typeface="Arial" charset="0"/>
            </a:endParaRPr>
          </a:p>
          <a:p>
            <a:pPr marL="609569" indent="-609569">
              <a:lnSpc>
                <a:spcPct val="70000"/>
              </a:lnSpc>
              <a:spcBef>
                <a:spcPts val="0"/>
              </a:spcBef>
              <a:buNone/>
            </a:pPr>
            <a:r>
              <a:rPr lang="cs-CZ" sz="3600" dirty="0" smtClean="0">
                <a:solidFill>
                  <a:srgbClr val="002060"/>
                </a:solidFill>
                <a:latin typeface="Arial" charset="0"/>
              </a:rPr>
              <a:t>     Příklad:</a:t>
            </a:r>
          </a:p>
          <a:p>
            <a:pPr marL="609569" indent="-609569">
              <a:lnSpc>
                <a:spcPct val="70000"/>
              </a:lnSpc>
              <a:spcBef>
                <a:spcPts val="0"/>
              </a:spcBef>
              <a:buNone/>
            </a:pPr>
            <a:r>
              <a:rPr lang="cs-CZ" sz="3600" dirty="0" smtClean="0">
                <a:solidFill>
                  <a:srgbClr val="002060"/>
                </a:solidFill>
                <a:latin typeface="Arial" charset="0"/>
              </a:rPr>
              <a:t>	„Pochopíte pojem výrok, budete schopni rozlišit, co je </a:t>
            </a:r>
            <a:br>
              <a:rPr lang="cs-CZ" sz="3600" dirty="0" smtClean="0">
                <a:solidFill>
                  <a:srgbClr val="002060"/>
                </a:solidFill>
                <a:latin typeface="Arial" charset="0"/>
              </a:rPr>
            </a:br>
            <a:r>
              <a:rPr lang="cs-CZ" sz="3600" dirty="0" smtClean="0">
                <a:solidFill>
                  <a:srgbClr val="002060"/>
                </a:solidFill>
                <a:latin typeface="Arial" charset="0"/>
              </a:rPr>
              <a:t>a co není výrok, a dokážete utvořit negaci daného výroku.“</a:t>
            </a:r>
          </a:p>
          <a:p>
            <a:pPr>
              <a:buNone/>
            </a:pPr>
            <a:endParaRPr lang="cs-CZ" sz="36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Formulace cíle</a:t>
            </a:r>
            <a:endParaRPr lang="cs-CZ" sz="4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sz="4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Cílem tohoto textu je osobní profesní rozvoj jednotlivých uživatelů, stejně tak nabízíme tento text jako teoretický podklad pro základní výuku vybraných atletických disciplín na ZŠ a SŠ. Jednotlivé atletické disciplíny představíme z hlediska jejich historického vývoje, podrobně se budeme zabývat technikou, biomechanickými zákonitostmi a metodickou řadou nácviku těchto disciplín. V textu rovněž přinášíme soubor průpravných cvičení pro rozvoj jednotlivých atletických disciplín s možností využití v herních formách.</a:t>
            </a:r>
          </a:p>
          <a:p>
            <a:pPr>
              <a:buNone/>
            </a:pPr>
            <a:endParaRPr lang="cs-CZ" sz="4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4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Po dokončení práce s tímto textem budete nejen schopni zařadit aerobik do hodin školní i mimoškolní tělesné výchovy, ale bude vám také zřejmé, kdy a jak ho zařadit. A co je důležité – dokážete vhodně zvolit také správnou formu aerobiku tak, aby děti zaujal a rády se k této moderní pohybové formě vracely.</a:t>
            </a:r>
          </a:p>
          <a:p>
            <a:pPr>
              <a:buNone/>
            </a:pPr>
            <a:r>
              <a:rPr lang="cs-CZ" sz="4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Na konci tohoto studia budete mít přehled, jak začínat s výukou aerobiku a jaké metody výuky choreografie zvolit. Nejenže budete schopni bez chyb zacvičit základní kroky aerobiku, ale bude vám zřejmé, jak s pomocí říkadel a motivačního názvosloví aerobiku tyto kroky naučit. To vše by vám pak mělo pomoci při tvorbě vlastních říkadel a motivačního názvosloví.</a:t>
            </a:r>
            <a:endParaRPr lang="cs-CZ" sz="4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Porovnejte dvě různé formulace cíle studijní opory</a:t>
            </a:r>
            <a:endParaRPr lang="cs-CZ" sz="4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720" y="1348408"/>
            <a:ext cx="12280900" cy="7572427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buNone/>
            </a:pPr>
            <a:r>
              <a:rPr lang="cs-CZ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Proč se ve studijních oporách stanovuje čas potřebný ke studiu?</a:t>
            </a:r>
          </a:p>
          <a:p>
            <a:pPr>
              <a:spcBef>
                <a:spcPts val="0"/>
              </a:spcBef>
            </a:pPr>
            <a:r>
              <a:rPr lang="cs-CZ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 plánování vlastního studia</a:t>
            </a:r>
          </a:p>
          <a:p>
            <a:pPr>
              <a:spcBef>
                <a:spcPts val="0"/>
              </a:spcBef>
            </a:pPr>
            <a:r>
              <a:rPr lang="cs-CZ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 sebehodnocení a sebekontrole</a:t>
            </a:r>
          </a:p>
          <a:p>
            <a:pPr>
              <a:spcBef>
                <a:spcPts val="0"/>
              </a:spcBef>
              <a:buNone/>
            </a:pPr>
            <a:endParaRPr lang="cs-CZ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cs-CZ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Jak odhadnout čas potřebný pro práci s oporou?</a:t>
            </a:r>
          </a:p>
          <a:p>
            <a:pPr>
              <a:spcBef>
                <a:spcPts val="0"/>
              </a:spcBef>
            </a:pPr>
            <a:r>
              <a:rPr lang="cs-CZ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podle počtu slov  (Udává se, že čteme 200 - 300 slov/min. Učíme se ovšem pomaleji, tj. 50 - 100 slov/min.</a:t>
            </a:r>
          </a:p>
          <a:p>
            <a:pPr>
              <a:spcBef>
                <a:spcPts val="0"/>
              </a:spcBef>
            </a:pPr>
            <a:r>
              <a:rPr lang="cs-CZ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 základě zkušeností s prvním nasazením studijní opory</a:t>
            </a:r>
          </a:p>
          <a:p>
            <a:pPr>
              <a:spcBef>
                <a:spcPts val="0"/>
              </a:spcBef>
            </a:pPr>
            <a:endParaRPr lang="cs-CZ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cs-CZ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Jak odhadnout čas k vypracování testu?</a:t>
            </a:r>
          </a:p>
          <a:p>
            <a:pPr>
              <a:spcBef>
                <a:spcPts val="0"/>
              </a:spcBef>
            </a:pPr>
            <a:r>
              <a:rPr lang="cs-CZ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čas, který sám autor potřebuje na vypracování testu, se pro studujícího násobí 5krát,</a:t>
            </a:r>
          </a:p>
          <a:p>
            <a:pPr>
              <a:spcBef>
                <a:spcPts val="0"/>
              </a:spcBef>
            </a:pPr>
            <a:r>
              <a:rPr lang="cs-CZ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čas, který na vypracování testu potřebuje jiný odborník než autor, </a:t>
            </a:r>
            <a:br>
              <a:rPr lang="cs-CZ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 pro studující násobí 3krát </a:t>
            </a:r>
          </a:p>
          <a:p>
            <a:pPr>
              <a:spcBef>
                <a:spcPts val="0"/>
              </a:spcBef>
              <a:buNone/>
            </a:pPr>
            <a:endParaRPr lang="cs-CZ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cs-CZ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Je žádoucí, aby orientační čas</a:t>
            </a:r>
            <a:endParaRPr lang="cs-CZ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cs-CZ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MOTIVOVAL</a:t>
            </a:r>
            <a:endParaRPr lang="cs-CZ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cs-CZ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NESTRESOVAL</a:t>
            </a:r>
            <a:endParaRPr lang="cs-CZ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cs-CZ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NEPŮSOBIL SMĚŠNĚ</a:t>
            </a:r>
            <a:endParaRPr lang="cs-CZ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cs-CZ" sz="2800" dirty="0" smtClean="0">
              <a:latin typeface="+mj-lt"/>
            </a:endParaRPr>
          </a:p>
          <a:p>
            <a:pPr>
              <a:buNone/>
            </a:pPr>
            <a:endParaRPr lang="cs-CZ" dirty="0">
              <a:latin typeface="+mj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293" y="-338175"/>
            <a:ext cx="12280900" cy="2438400"/>
          </a:xfrm>
        </p:spPr>
        <p:txBody>
          <a:bodyPr/>
          <a:lstStyle/>
          <a:p>
            <a:pPr algn="ctr"/>
            <a:r>
              <a:rPr lang="cs-CZ" sz="4800" dirty="0" smtClean="0">
                <a:latin typeface="Arial" pitchFamily="34" charset="0"/>
                <a:cs typeface="Arial" pitchFamily="34" charset="0"/>
              </a:rPr>
              <a:t>Stanovení času ke studiu</a:t>
            </a:r>
            <a:endParaRPr lang="cs-CZ" sz="4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1278</TotalTime>
  <Pages>0</Pages>
  <Words>995</Words>
  <Characters>0</Characters>
  <Application>Microsoft Office PowerPoint</Application>
  <PresentationFormat>Vlastní</PresentationFormat>
  <Lines>0</Lines>
  <Paragraphs>245</Paragraphs>
  <Slides>27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Shluk</vt:lpstr>
      <vt:lpstr>Prezentace aplikace PowerPoint</vt:lpstr>
      <vt:lpstr>Východisko – základní principy distančního vzdělávání</vt:lpstr>
      <vt:lpstr>Příprava studijního textu v krocích</vt:lpstr>
      <vt:lpstr>Příprava studijního textu v krocích – pokračování</vt:lpstr>
      <vt:lpstr>Strukturní schéma pro jednotlivé kapitoly (moduly, dílčí články) studijního textu</vt:lpstr>
      <vt:lpstr>Cíle</vt:lpstr>
      <vt:lpstr>Formulace cíle</vt:lpstr>
      <vt:lpstr>Porovnejte dvě různé formulace cíle studijní opory</vt:lpstr>
      <vt:lpstr>Stanovení času ke studiu</vt:lpstr>
      <vt:lpstr>Náměty k zpracování textu 1</vt:lpstr>
      <vt:lpstr>Náměty k zpracování textu 1  - pokračování</vt:lpstr>
      <vt:lpstr> Náměty k zpracování textu 2</vt:lpstr>
      <vt:lpstr>Úvodní slovo 1</vt:lpstr>
      <vt:lpstr>Úvodní slovo 2</vt:lpstr>
      <vt:lpstr>Forma výukových materiálů</vt:lpstr>
      <vt:lpstr>Forma výukových materiálů  - pokračování</vt:lpstr>
      <vt:lpstr>Procvičovací a kontrolní aktivity</vt:lpstr>
      <vt:lpstr>Kontrolní otázky</vt:lpstr>
      <vt:lpstr>Testy a autotesty</vt:lpstr>
      <vt:lpstr>Didaktické poznámky k přípravě testů</vt:lpstr>
      <vt:lpstr>Didaktické poznámky k přípravě testů</vt:lpstr>
      <vt:lpstr>Multimediální komponenty</vt:lpstr>
      <vt:lpstr>Ilustrace – motivační a didaktické</vt:lpstr>
      <vt:lpstr>Další multimediální komponenty</vt:lpstr>
      <vt:lpstr>Audionahrávky</vt:lpstr>
      <vt:lpstr>Videonahrávky</vt:lpstr>
      <vt:lpstr>Zdroje multimediálních prvků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vítejte do světa e-learningu</dc:title>
  <dc:creator>Vejvodova</dc:creator>
  <cp:lastModifiedBy>Matousek</cp:lastModifiedBy>
  <cp:revision>87</cp:revision>
  <dcterms:modified xsi:type="dcterms:W3CDTF">2013-04-29T05:43:15Z</dcterms:modified>
</cp:coreProperties>
</file>