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2" r:id="rId6"/>
    <p:sldId id="263" r:id="rId7"/>
    <p:sldId id="268" r:id="rId8"/>
    <p:sldId id="270" r:id="rId9"/>
    <p:sldId id="267" r:id="rId10"/>
    <p:sldId id="266" r:id="rId11"/>
    <p:sldId id="26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8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5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8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99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05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31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0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66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16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97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82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5206-AA95-45EB-85CE-DDD4F92C3F1F}" type="datetimeFigureOut">
              <a:rPr lang="cs-CZ" smtClean="0"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0EE0-DA2F-49BE-A809-1C9CB36BF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02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1247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4900" dirty="0" smtClean="0"/>
              <a:t>Výkazy práce („</a:t>
            </a:r>
            <a:r>
              <a:rPr lang="cs-CZ" sz="4900" dirty="0" err="1" smtClean="0"/>
              <a:t>timesheety</a:t>
            </a:r>
            <a:r>
              <a:rPr lang="cs-CZ" sz="4900" dirty="0" smtClean="0"/>
              <a:t>“)</a:t>
            </a:r>
            <a:br>
              <a:rPr lang="cs-CZ" sz="4900" dirty="0" smtClean="0"/>
            </a:br>
            <a:r>
              <a:rPr lang="cs-CZ" sz="4900" dirty="0" smtClean="0"/>
              <a:t>na projektech OP VK</a:t>
            </a:r>
            <a:endParaRPr lang="cs-CZ" sz="4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69701"/>
            <a:ext cx="61436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722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864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/>
              <a:t>Pracovní </a:t>
            </a:r>
            <a:r>
              <a:rPr lang="cs-CZ" dirty="0" smtClean="0"/>
              <a:t>činnost na projektu se </a:t>
            </a:r>
            <a:r>
              <a:rPr lang="cs-CZ" dirty="0"/>
              <a:t>nesmí vyplňovat do </a:t>
            </a:r>
            <a:r>
              <a:rPr lang="cs-CZ" dirty="0" smtClean="0"/>
              <a:t>státních svátků (!), dovolené (D), nemoci (N</a:t>
            </a:r>
            <a:r>
              <a:rPr lang="cs-CZ" i="1" dirty="0" smtClean="0"/>
              <a:t>)</a:t>
            </a:r>
            <a:r>
              <a:rPr lang="cs-CZ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cs-CZ" dirty="0" smtClean="0"/>
              <a:t>Primárně nevykazujeme pracovní činnost na projektu ve dnech, </a:t>
            </a:r>
            <a:r>
              <a:rPr lang="cs-CZ" dirty="0"/>
              <a:t>kdy probíhala služební </a:t>
            </a:r>
            <a:r>
              <a:rPr lang="cs-CZ" dirty="0" smtClean="0"/>
              <a:t>cesta (tuzemská nebo zahraniční), která nesouvisela s projektem (např. letní výcvikový kurz). Pokud je však pracovník celý měsíc na kurzu, je možné vykazovat pracovní činnost i v těchto dnech, ale s minimální časovou dotací v jednotlivých dnech.</a:t>
            </a:r>
          </a:p>
          <a:p>
            <a:pPr algn="just">
              <a:lnSpc>
                <a:spcPct val="120000"/>
              </a:lnSpc>
            </a:pPr>
            <a:r>
              <a:rPr lang="cs-CZ" dirty="0" smtClean="0"/>
              <a:t>O víkendech (*) uvádíme pracovní činnost na projektu jen v několika málo zdůvodněných případech, např. natáčení výukových materiálů (</a:t>
            </a:r>
            <a:r>
              <a:rPr lang="cs-CZ" u="sng" dirty="0" smtClean="0"/>
              <a:t>pokud není možné realizovat toto natáčení ve všedních </a:t>
            </a:r>
            <a:r>
              <a:rPr lang="cs-CZ" u="sng" dirty="0" smtClean="0"/>
              <a:t>dnech, je potřeba zdůvodnit</a:t>
            </a:r>
            <a:r>
              <a:rPr lang="cs-CZ" dirty="0" smtClean="0"/>
              <a:t>).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 algn="just">
              <a:lnSpc>
                <a:spcPct val="120000"/>
              </a:lnSpc>
            </a:pPr>
            <a:r>
              <a:rPr lang="cs-CZ" dirty="0" smtClean="0"/>
              <a:t>Pokud natáčíte mimo MU a máte </a:t>
            </a:r>
            <a:r>
              <a:rPr lang="cs-CZ" u="sng" dirty="0" smtClean="0"/>
              <a:t>cestovní příkaz (C)</a:t>
            </a:r>
            <a:r>
              <a:rPr lang="cs-CZ" dirty="0" smtClean="0"/>
              <a:t>, do výkazu uvádíte počet hodin pouze souvisejících s odbornou činností např. natáčení, </a:t>
            </a:r>
            <a:r>
              <a:rPr lang="cs-CZ" b="1" u="sng" dirty="0" smtClean="0"/>
              <a:t>nezapočítává se cesta </a:t>
            </a:r>
            <a:r>
              <a:rPr lang="cs-CZ" dirty="0" smtClean="0"/>
              <a:t>– pokud jste do Šlapanic vyjeli v 07:30 a vrátili se na </a:t>
            </a:r>
            <a:r>
              <a:rPr lang="cs-CZ" dirty="0" err="1" smtClean="0"/>
              <a:t>FSpS</a:t>
            </a:r>
            <a:r>
              <a:rPr lang="cs-CZ" dirty="0" smtClean="0"/>
              <a:t> v 15:30 do výkazu uvedete 7 hod. (předpokládáme půl hodiny cestu z Brna do Šlapanic). MŠMT kontroluje cestovní příkazy a porovnává je s výkazy práce.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 algn="just">
              <a:lnSpc>
                <a:spcPct val="120000"/>
              </a:lnSpc>
            </a:pPr>
            <a:r>
              <a:rPr lang="cs-CZ" dirty="0"/>
              <a:t>Č</a:t>
            </a:r>
            <a:r>
              <a:rPr lang="cs-CZ" dirty="0" smtClean="0"/>
              <a:t>innosti </a:t>
            </a:r>
            <a:r>
              <a:rPr lang="cs-CZ" dirty="0"/>
              <a:t>vykazované v rámci </a:t>
            </a:r>
            <a:r>
              <a:rPr lang="cs-CZ" dirty="0" smtClean="0"/>
              <a:t>jednoho měsíce </a:t>
            </a:r>
            <a:r>
              <a:rPr lang="cs-CZ" dirty="0"/>
              <a:t>by se neměly ve větší míře opakovat</a:t>
            </a:r>
            <a:r>
              <a:rPr lang="cs-CZ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Činnosti musí být </a:t>
            </a:r>
            <a:r>
              <a:rPr lang="cs-CZ" dirty="0" smtClean="0"/>
              <a:t>popsány </a:t>
            </a:r>
            <a:r>
              <a:rPr lang="cs-CZ" dirty="0"/>
              <a:t>co nejkonkrétněji, nestačí formulace typu „příprava přednášky</a:t>
            </a:r>
            <a:r>
              <a:rPr lang="cs-CZ" dirty="0" smtClean="0"/>
              <a:t>“, musí </a:t>
            </a:r>
            <a:r>
              <a:rPr lang="cs-CZ" dirty="0"/>
              <a:t>být specifikovaný </a:t>
            </a:r>
            <a:r>
              <a:rPr lang="cs-CZ" dirty="0" smtClean="0"/>
              <a:t>předmět/kurz</a:t>
            </a:r>
            <a:r>
              <a:rPr lang="cs-CZ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Může se používat formulace jako „studium odborné literatury na kurz..........“, „</a:t>
            </a:r>
            <a:r>
              <a:rPr lang="cs-CZ" dirty="0" smtClean="0"/>
              <a:t>příprava prezentace </a:t>
            </a:r>
            <a:r>
              <a:rPr lang="cs-CZ" dirty="0"/>
              <a:t>pro přednášku kurzu…..“, „úprava textů přednášek pro kurz….“, …</a:t>
            </a:r>
          </a:p>
          <a:p>
            <a:pPr algn="just">
              <a:lnSpc>
                <a:spcPct val="120000"/>
              </a:lnSpc>
            </a:pPr>
            <a:r>
              <a:rPr lang="cs-CZ" dirty="0" smtClean="0"/>
              <a:t>V </a:t>
            </a:r>
            <a:r>
              <a:rPr lang="cs-CZ" dirty="0"/>
              <a:t>případě, že se vykazuje „schůzka ohledně ….. s kolegy…“ měli by ji mít uvedenou </a:t>
            </a:r>
            <a:r>
              <a:rPr lang="cs-CZ" dirty="0" smtClean="0"/>
              <a:t>ve výkaze </a:t>
            </a:r>
            <a:r>
              <a:rPr lang="cs-CZ" dirty="0"/>
              <a:t>všichni zúčastnění</a:t>
            </a:r>
            <a:r>
              <a:rPr lang="cs-CZ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Není možné jako popis činnosti uvádět „vyplňování výkazů práce</a:t>
            </a:r>
            <a:r>
              <a:rPr lang="cs-CZ" dirty="0" smtClean="0"/>
              <a:t>“</a:t>
            </a:r>
          </a:p>
          <a:p>
            <a:pPr algn="just">
              <a:lnSpc>
                <a:spcPct val="120000"/>
              </a:lnSpc>
            </a:pPr>
            <a:r>
              <a:rPr lang="cs-CZ" u="sng" dirty="0"/>
              <a:t>Jeden den je možno vykázat max. 12 hod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4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se nesmí ve výkazu práce objevit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085" y="1600200"/>
            <a:ext cx="8229600" cy="452539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 smtClean="0"/>
              <a:t>Obecný popis práce – např. jednání, sběr dat, schůzka, kontrola, administrativní práce</a:t>
            </a:r>
          </a:p>
          <a:p>
            <a:pPr algn="just">
              <a:lnSpc>
                <a:spcPct val="120000"/>
              </a:lnSpc>
            </a:pPr>
            <a:endParaRPr lang="cs-CZ" dirty="0" smtClean="0"/>
          </a:p>
          <a:p>
            <a:pPr algn="just">
              <a:lnSpc>
                <a:spcPct val="120000"/>
              </a:lnSpc>
            </a:pPr>
            <a:r>
              <a:rPr lang="cs-CZ" dirty="0" smtClean="0"/>
              <a:t>Nevykazují </a:t>
            </a:r>
            <a:r>
              <a:rPr lang="cs-CZ" dirty="0"/>
              <a:t>se činnosti, které </a:t>
            </a:r>
            <a:r>
              <a:rPr lang="cs-CZ" dirty="0" smtClean="0"/>
              <a:t>primárně spadají </a:t>
            </a:r>
            <a:r>
              <a:rPr lang="cs-CZ" dirty="0"/>
              <a:t>do </a:t>
            </a:r>
            <a:r>
              <a:rPr lang="cs-CZ" u="sng" dirty="0"/>
              <a:t>nepřímých </a:t>
            </a:r>
            <a:r>
              <a:rPr lang="cs-CZ" u="sng" dirty="0" smtClean="0"/>
              <a:t>nákladů </a:t>
            </a:r>
            <a:r>
              <a:rPr lang="cs-CZ" dirty="0" smtClean="0"/>
              <a:t>projektu: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 smtClean="0"/>
              <a:t>         - tisk,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      - kopírování,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 smtClean="0"/>
              <a:t>         - vyplňování výkazu práce,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      - podpis pracovní smlouvy, komunikace s personalistkou ohledně PS,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      - řešení cestovního </a:t>
            </a:r>
            <a:r>
              <a:rPr lang="cs-CZ" dirty="0" smtClean="0"/>
              <a:t>příkazu, příprava, zadání cestovního příkazu…….</a:t>
            </a:r>
            <a:endParaRPr lang="cs-CZ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 smtClean="0"/>
              <a:t>  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73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děláme </a:t>
            </a:r>
            <a:r>
              <a:rPr lang="cs-CZ" dirty="0" err="1" smtClean="0"/>
              <a:t>timesheety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Pracovníci příjemce </a:t>
            </a:r>
            <a:r>
              <a:rPr lang="cs-CZ" dirty="0" smtClean="0"/>
              <a:t>dotace (Masarykovy univerzity) prokazují </a:t>
            </a:r>
            <a:r>
              <a:rPr lang="cs-CZ" dirty="0"/>
              <a:t>své zapojení </a:t>
            </a:r>
            <a:r>
              <a:rPr lang="cs-CZ" dirty="0" smtClean="0"/>
              <a:t>do </a:t>
            </a:r>
            <a:r>
              <a:rPr lang="cs-CZ" dirty="0"/>
              <a:t>projektu </a:t>
            </a:r>
            <a:endParaRPr lang="cs-CZ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pracovní smlouvou (nebo  dohodou) </a:t>
            </a:r>
            <a:br>
              <a:rPr lang="cs-CZ" dirty="0" smtClean="0"/>
            </a:br>
            <a:r>
              <a:rPr lang="cs-CZ" b="1" dirty="0" smtClean="0"/>
              <a:t>a</a:t>
            </a:r>
          </a:p>
          <a:p>
            <a:pPr lvl="1">
              <a:lnSpc>
                <a:spcPct val="120000"/>
              </a:lnSpc>
            </a:pPr>
            <a:r>
              <a:rPr lang="cs-CZ" b="1" dirty="0" smtClean="0"/>
              <a:t>pracovním </a:t>
            </a:r>
            <a:r>
              <a:rPr lang="cs-CZ" b="1" dirty="0"/>
              <a:t>výkazem</a:t>
            </a:r>
            <a:r>
              <a:rPr lang="cs-CZ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cs-CZ" sz="2800" dirty="0" smtClean="0"/>
              <a:t>Pracovní výkaz slouží MŠMT ke kontrole činnosti daného pracovníka na projektu a pokud není doložen, nemůže si MU zažádat o proplacení mzdových prostředků daného pracovníka z projektu OP VK.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576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(ne)dělá </a:t>
            </a:r>
            <a:r>
              <a:rPr lang="cs-CZ" dirty="0" err="1" smtClean="0"/>
              <a:t>timesheety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Pracovní výkazy </a:t>
            </a:r>
            <a:r>
              <a:rPr lang="cs-CZ" dirty="0" smtClean="0"/>
              <a:t>nedokládají</a:t>
            </a:r>
          </a:p>
          <a:p>
            <a:pPr lvl="1" algn="just">
              <a:lnSpc>
                <a:spcPct val="110000"/>
              </a:lnSpc>
            </a:pPr>
            <a:r>
              <a:rPr lang="cs-CZ" dirty="0" smtClean="0"/>
              <a:t>zaměstnanci, kteří se podílí na realizaci projektu celým svým pracovním úvazkem (úvazek 40 hod./týden) v rámci jedné pracovní </a:t>
            </a:r>
            <a:r>
              <a:rPr lang="cs-CZ" dirty="0" smtClean="0"/>
              <a:t>pozice (</a:t>
            </a:r>
            <a:r>
              <a:rPr lang="cs-CZ" u="sng" dirty="0" smtClean="0"/>
              <a:t>tato výjimka se týká pouze administrativních pracovníků</a:t>
            </a:r>
            <a:r>
              <a:rPr lang="cs-CZ" dirty="0" smtClean="0"/>
              <a:t>).</a:t>
            </a:r>
            <a:endParaRPr lang="cs-CZ" dirty="0" smtClean="0"/>
          </a:p>
          <a:p>
            <a:pPr marL="457200" lvl="1" indent="0">
              <a:lnSpc>
                <a:spcPct val="110000"/>
              </a:lnSpc>
              <a:buNone/>
            </a:pP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 smtClean="0"/>
              <a:t>Vždy však </a:t>
            </a:r>
            <a:r>
              <a:rPr lang="cs-CZ" dirty="0"/>
              <a:t>pracovní výkazy </a:t>
            </a:r>
            <a:r>
              <a:rPr lang="cs-CZ" dirty="0" smtClean="0"/>
              <a:t>dokládají</a:t>
            </a:r>
          </a:p>
          <a:p>
            <a:pPr lvl="1" algn="just">
              <a:lnSpc>
                <a:spcPct val="110000"/>
              </a:lnSpc>
            </a:pPr>
            <a:r>
              <a:rPr lang="cs-CZ" dirty="0" smtClean="0"/>
              <a:t>pracovníci</a:t>
            </a:r>
            <a:r>
              <a:rPr lang="cs-CZ" dirty="0"/>
              <a:t>, kteří jsou do projektu zapojeni formou </a:t>
            </a:r>
            <a:r>
              <a:rPr lang="cs-CZ" dirty="0" smtClean="0"/>
              <a:t> pracovní smlouvy či dohody o změně PS (pokud nesplňují podmínku viz výše), dohody o </a:t>
            </a:r>
            <a:r>
              <a:rPr lang="cs-CZ" dirty="0"/>
              <a:t>pracovní činnosti (DPČ) či dohody o provedení práce (DPP).</a:t>
            </a:r>
          </a:p>
        </p:txBody>
      </p:sp>
    </p:spTree>
    <p:extLst>
      <p:ext uri="{BB962C8B-B14F-4D97-AF65-F5344CB8AC3E}">
        <p14:creationId xmlns:p14="http://schemas.microsoft.com/office/powerpoint/2010/main" val="14227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 formuláře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Klasický formulář výkazu práce je dokument v Excelu.</a:t>
            </a:r>
          </a:p>
          <a:p>
            <a:r>
              <a:rPr lang="cs-CZ" sz="2800" dirty="0" smtClean="0"/>
              <a:t>Masarykova univerzita využívá elektronické výkazy práce.</a:t>
            </a:r>
          </a:p>
          <a:p>
            <a:r>
              <a:rPr lang="cs-CZ" u="sng" dirty="0" smtClean="0"/>
              <a:t>Kde je najdu?</a:t>
            </a:r>
          </a:p>
          <a:p>
            <a:r>
              <a:rPr lang="cs-CZ" dirty="0"/>
              <a:t>http://www.fsps.muni.cz/ </a:t>
            </a:r>
            <a:r>
              <a:rPr lang="en-US" dirty="0" smtClean="0"/>
              <a:t>→</a:t>
            </a:r>
            <a:r>
              <a:rPr lang="cs-CZ" dirty="0" smtClean="0"/>
              <a:t> Základní informace </a:t>
            </a:r>
            <a:r>
              <a:rPr lang="en-US" dirty="0"/>
              <a:t>→</a:t>
            </a:r>
            <a:r>
              <a:rPr lang="cs-CZ" dirty="0"/>
              <a:t> </a:t>
            </a:r>
            <a:r>
              <a:rPr lang="cs-CZ" dirty="0" smtClean="0"/>
              <a:t>Pro zaměstnance </a:t>
            </a:r>
            <a:r>
              <a:rPr lang="en-US" dirty="0"/>
              <a:t>→</a:t>
            </a:r>
            <a:r>
              <a:rPr lang="cs-CZ" dirty="0"/>
              <a:t> </a:t>
            </a:r>
            <a:r>
              <a:rPr lang="cs-CZ" dirty="0" smtClean="0"/>
              <a:t>Intranet</a:t>
            </a:r>
          </a:p>
          <a:p>
            <a:r>
              <a:rPr lang="cs-CZ" dirty="0" smtClean="0"/>
              <a:t>inet.muni.cz 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36543" t="24339" r="38324" b="55026"/>
          <a:stretch/>
        </p:blipFill>
        <p:spPr bwMode="auto">
          <a:xfrm>
            <a:off x="3582087" y="4753159"/>
            <a:ext cx="2413070" cy="1238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pisek se šipkou dolů 5"/>
          <p:cNvSpPr/>
          <p:nvPr/>
        </p:nvSpPr>
        <p:spPr>
          <a:xfrm rot="5400000">
            <a:off x="6512790" y="4454187"/>
            <a:ext cx="800932" cy="1836199"/>
          </a:xfrm>
          <a:prstGeom prst="downArrow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 smtClean="0">
                <a:solidFill>
                  <a:schemeClr val="accent1"/>
                </a:solidFill>
              </a:rPr>
              <a:t>Přihlášení jako do IS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87511" cy="4525963"/>
          </a:xfrm>
        </p:spPr>
        <p:txBody>
          <a:bodyPr/>
          <a:lstStyle/>
          <a:p>
            <a:r>
              <a:rPr lang="en-US" dirty="0"/>
              <a:t>INET </a:t>
            </a:r>
            <a:r>
              <a:rPr lang="en-US" dirty="0" smtClean="0"/>
              <a:t>MU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→ V</a:t>
            </a:r>
            <a:r>
              <a:rPr lang="cs-CZ" dirty="0" err="1" smtClean="0"/>
              <a:t>ýzkum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cs-CZ" dirty="0" smtClean="0"/>
              <a:t>vývoj </a:t>
            </a:r>
            <a:br>
              <a:rPr lang="cs-CZ" dirty="0" smtClean="0"/>
            </a:br>
            <a:r>
              <a:rPr lang="en-US" dirty="0" smtClean="0"/>
              <a:t>→ ISEP</a:t>
            </a:r>
            <a:r>
              <a:rPr lang="en-US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→ </a:t>
            </a:r>
            <a:r>
              <a:rPr lang="cs-CZ" dirty="0" smtClean="0"/>
              <a:t>T</a:t>
            </a:r>
            <a:r>
              <a:rPr lang="en-US" dirty="0" err="1" smtClean="0"/>
              <a:t>imesheet</a:t>
            </a:r>
            <a:r>
              <a:rPr lang="cs-CZ" dirty="0" smtClean="0"/>
              <a:t>y</a:t>
            </a:r>
            <a:br>
              <a:rPr lang="cs-CZ" dirty="0" smtClean="0"/>
            </a:br>
            <a:r>
              <a:rPr lang="en-US" dirty="0" smtClean="0"/>
              <a:t>→ </a:t>
            </a:r>
            <a:r>
              <a:rPr lang="cs-CZ" dirty="0" err="1" smtClean="0"/>
              <a:t>Timesheet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77" y="1591912"/>
            <a:ext cx="54864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17244" y="5271911"/>
            <a:ext cx="3826934" cy="237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333" y="282223"/>
            <a:ext cx="8517467" cy="5046134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/>
              <a:t>Zadat vstupní parametry (měsíc a pracovní poměr)</a:t>
            </a:r>
          </a:p>
          <a:p>
            <a:endParaRPr lang="cs-CZ" sz="2600" dirty="0"/>
          </a:p>
          <a:p>
            <a:endParaRPr lang="cs-CZ" sz="2600" dirty="0" smtClean="0"/>
          </a:p>
          <a:p>
            <a:endParaRPr lang="cs-CZ" sz="2600" dirty="0"/>
          </a:p>
          <a:p>
            <a:endParaRPr lang="cs-CZ" sz="2600" dirty="0" smtClean="0"/>
          </a:p>
          <a:p>
            <a:endParaRPr lang="cs-CZ" sz="2600" dirty="0" smtClean="0"/>
          </a:p>
          <a:p>
            <a:r>
              <a:rPr lang="cs-CZ" sz="2600" dirty="0" smtClean="0"/>
              <a:t>Po výběru Pracovního poměru se objeví okno s možností editování rolí na projektu </a:t>
            </a:r>
          </a:p>
          <a:p>
            <a:r>
              <a:rPr lang="cs-CZ" sz="2600" dirty="0" smtClean="0"/>
              <a:t>Role je natažená přímo z personálního systému, zde nic neměníme ani needitujeme</a:t>
            </a:r>
          </a:p>
          <a:p>
            <a:r>
              <a:rPr lang="cs-CZ" sz="2600" dirty="0"/>
              <a:t>P</a:t>
            </a:r>
            <a:r>
              <a:rPr lang="cs-CZ" sz="2600" dirty="0" smtClean="0"/>
              <a:t>řejdeme </a:t>
            </a:r>
            <a:r>
              <a:rPr lang="cs-CZ" sz="2600" dirty="0"/>
              <a:t>na záložku „Výkaz“ a přepneme se </a:t>
            </a:r>
            <a:r>
              <a:rPr lang="cs-CZ" sz="2600" dirty="0" smtClean="0"/>
              <a:t>rovnou do jeho vyplňování</a:t>
            </a:r>
            <a:endParaRPr lang="cs-CZ" sz="2600" dirty="0"/>
          </a:p>
          <a:p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620536"/>
            <a:ext cx="4857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88" y="5180042"/>
            <a:ext cx="4777567" cy="164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lů 6"/>
          <p:cNvSpPr/>
          <p:nvPr/>
        </p:nvSpPr>
        <p:spPr>
          <a:xfrm rot="4250447">
            <a:off x="4712631" y="4803835"/>
            <a:ext cx="349081" cy="76113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0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12897" t="39153" r="2776" b="35715"/>
          <a:stretch/>
        </p:blipFill>
        <p:spPr bwMode="auto">
          <a:xfrm>
            <a:off x="760613" y="756728"/>
            <a:ext cx="8096404" cy="2010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3"/>
          <a:srcRect l="14055" t="41269" r="29395" b="47884"/>
          <a:stretch/>
        </p:blipFill>
        <p:spPr bwMode="auto">
          <a:xfrm>
            <a:off x="879324" y="3047306"/>
            <a:ext cx="7239305" cy="867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8" y="4927098"/>
            <a:ext cx="7187161" cy="116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918305" y="1257780"/>
            <a:ext cx="361770" cy="304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Popisek se šipkou nahoru 11"/>
          <p:cNvSpPr/>
          <p:nvPr/>
        </p:nvSpPr>
        <p:spPr>
          <a:xfrm rot="16200000">
            <a:off x="1867620" y="491566"/>
            <a:ext cx="476290" cy="1651379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50" dirty="0" smtClean="0">
                <a:solidFill>
                  <a:srgbClr val="FF0000"/>
                </a:solidFill>
              </a:rPr>
              <a:t>Možnost skrytí ostatních projektů</a:t>
            </a:r>
            <a:endParaRPr lang="cs-CZ" sz="1050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723573" y="1555401"/>
            <a:ext cx="790112" cy="304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3" name="Popisek se šipkou nahoru 12"/>
          <p:cNvSpPr/>
          <p:nvPr/>
        </p:nvSpPr>
        <p:spPr>
          <a:xfrm>
            <a:off x="7586747" y="1941850"/>
            <a:ext cx="1063763" cy="825689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50" dirty="0" smtClean="0">
                <a:solidFill>
                  <a:srgbClr val="FF0000"/>
                </a:solidFill>
              </a:rPr>
              <a:t>Tyto dvě hodnoty se musí rovnat</a:t>
            </a:r>
            <a:endParaRPr lang="cs-CZ" sz="1050" dirty="0">
              <a:solidFill>
                <a:srgbClr val="FF0000"/>
              </a:solidFill>
            </a:endParaRPr>
          </a:p>
        </p:txBody>
      </p:sp>
      <p:sp>
        <p:nvSpPr>
          <p:cNvPr id="15" name="Popisek se šipkou nahoru 14"/>
          <p:cNvSpPr/>
          <p:nvPr/>
        </p:nvSpPr>
        <p:spPr>
          <a:xfrm>
            <a:off x="2105765" y="3613334"/>
            <a:ext cx="1373603" cy="923155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50" dirty="0" smtClean="0">
                <a:solidFill>
                  <a:srgbClr val="FF0000"/>
                </a:solidFill>
              </a:rPr>
              <a:t>Docházka se natahuje sama ze mzdového systému</a:t>
            </a:r>
            <a:endParaRPr lang="cs-CZ" sz="1050" dirty="0">
              <a:solidFill>
                <a:srgbClr val="FF0000"/>
              </a:solidFill>
            </a:endParaRPr>
          </a:p>
        </p:txBody>
      </p:sp>
      <p:sp>
        <p:nvSpPr>
          <p:cNvPr id="16" name="Popisek se šipkou nahoru 15"/>
          <p:cNvSpPr/>
          <p:nvPr/>
        </p:nvSpPr>
        <p:spPr>
          <a:xfrm>
            <a:off x="4678533" y="3781007"/>
            <a:ext cx="3733760" cy="825689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50" dirty="0" smtClean="0">
                <a:solidFill>
                  <a:srgbClr val="FF0000"/>
                </a:solidFill>
              </a:rPr>
              <a:t>D – dovolená,  C – tuzemská cesta,  G – zahraniční cesta,                 * -  víkend, ! – státní svátek, N - nemocenská  </a:t>
            </a:r>
            <a:endParaRPr lang="cs-CZ" sz="1050" dirty="0">
              <a:solidFill>
                <a:srgbClr val="FF0000"/>
              </a:solidFill>
            </a:endParaRPr>
          </a:p>
        </p:txBody>
      </p:sp>
      <p:sp>
        <p:nvSpPr>
          <p:cNvPr id="17" name="Popisek se šipkou nahoru 16"/>
          <p:cNvSpPr/>
          <p:nvPr/>
        </p:nvSpPr>
        <p:spPr>
          <a:xfrm rot="16449369">
            <a:off x="4391164" y="4657750"/>
            <a:ext cx="574739" cy="2865257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50" dirty="0" smtClean="0">
                <a:solidFill>
                  <a:srgbClr val="FF0000"/>
                </a:solidFill>
              </a:rPr>
              <a:t>Pokud svítí hodnoty červeně,  je nutné je </a:t>
            </a:r>
            <a:r>
              <a:rPr lang="cs-CZ" sz="1050" dirty="0" err="1" smtClean="0">
                <a:solidFill>
                  <a:srgbClr val="FF0000"/>
                </a:solidFill>
              </a:rPr>
              <a:t>přegenerovat</a:t>
            </a:r>
            <a:r>
              <a:rPr lang="cs-CZ" sz="1050" dirty="0" smtClean="0">
                <a:solidFill>
                  <a:srgbClr val="FF0000"/>
                </a:solidFill>
              </a:rPr>
              <a:t>, klikněte na tuto ikonu</a:t>
            </a:r>
            <a:endParaRPr lang="cs-CZ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4054" t="16402" r="14183" b="29100"/>
          <a:stretch/>
        </p:blipFill>
        <p:spPr bwMode="auto">
          <a:xfrm>
            <a:off x="492655" y="1100491"/>
            <a:ext cx="8229600" cy="3906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opisek se šipkou nahoru 4"/>
          <p:cNvSpPr/>
          <p:nvPr/>
        </p:nvSpPr>
        <p:spPr>
          <a:xfrm>
            <a:off x="4926642" y="4838330"/>
            <a:ext cx="2398711" cy="1068229"/>
          </a:xfrm>
          <a:prstGeom prst="upArrowCallou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>
                <a:solidFill>
                  <a:srgbClr val="92D050"/>
                </a:solidFill>
              </a:rPr>
              <a:t>Porovnání s týdenním úvazkem (automaticky nataženým ze systému)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6" name="Popisek se šipkou nahoru 5"/>
          <p:cNvSpPr/>
          <p:nvPr/>
        </p:nvSpPr>
        <p:spPr>
          <a:xfrm rot="1418774">
            <a:off x="3112584" y="4747602"/>
            <a:ext cx="1428173" cy="1021554"/>
          </a:xfrm>
          <a:prstGeom prst="upArrowCallou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>
                <a:solidFill>
                  <a:srgbClr val="92D050"/>
                </a:solidFill>
              </a:rPr>
              <a:t>Součet Vámi vyplněných hodin za týden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876497" y="2692662"/>
            <a:ext cx="3774737" cy="360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9" name="Popisek se šipkou nahoru 8"/>
          <p:cNvSpPr/>
          <p:nvPr/>
        </p:nvSpPr>
        <p:spPr>
          <a:xfrm>
            <a:off x="6122471" y="3195562"/>
            <a:ext cx="1887815" cy="1208309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Popis aktivity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(max. 300 znaků)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261189" y="1865860"/>
            <a:ext cx="724622" cy="3047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Popisek se šipkou nahoru 11"/>
          <p:cNvSpPr/>
          <p:nvPr/>
        </p:nvSpPr>
        <p:spPr>
          <a:xfrm rot="1418774">
            <a:off x="738972" y="2194241"/>
            <a:ext cx="1003777" cy="602875"/>
          </a:xfrm>
          <a:prstGeom prst="upArrowCallou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Maximálně             12 hod.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077" y="1118029"/>
            <a:ext cx="8229600" cy="4525963"/>
          </a:xfrm>
        </p:spPr>
        <p:txBody>
          <a:bodyPr/>
          <a:lstStyle/>
          <a:p>
            <a:r>
              <a:rPr lang="cs-CZ" dirty="0" smtClean="0"/>
              <a:t>Po ukončení zadávání lze data uložit, nebo i vygenerovat PDF (a vytisknout)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Vyplňované údaje si vždy průběžně ukládejte, </a:t>
            </a:r>
            <a:r>
              <a:rPr lang="cs-CZ" u="sng" dirty="0" smtClean="0"/>
              <a:t>neukládají se automaticky</a:t>
            </a:r>
          </a:p>
          <a:p>
            <a:r>
              <a:rPr lang="cs-CZ" dirty="0" smtClean="0"/>
              <a:t>Po vyplnění výkazu práce a jeho následném uložení </a:t>
            </a:r>
            <a:r>
              <a:rPr lang="cs-CZ" b="1" u="sng" dirty="0" smtClean="0"/>
              <a:t>výkaz netiskněte</a:t>
            </a:r>
            <a:endParaRPr lang="cs-CZ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78" y="2344934"/>
            <a:ext cx="4343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8878" y="2647095"/>
            <a:ext cx="724622" cy="3047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657367" y="2652305"/>
            <a:ext cx="1447078" cy="304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5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682</Words>
  <Application>Microsoft Office PowerPoint</Application>
  <PresentationFormat>Předvádění na obrazovce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Výkazy práce („timesheety“) na projektech OP VK</vt:lpstr>
      <vt:lpstr>Proč děláme timesheety</vt:lpstr>
      <vt:lpstr>Kdo (ne)dělá timesheety</vt:lpstr>
      <vt:lpstr>Umístění formuláře</vt:lpstr>
      <vt:lpstr>Jak na to</vt:lpstr>
      <vt:lpstr>Prezentace aplikace PowerPoint</vt:lpstr>
      <vt:lpstr>Prezentace aplikace PowerPoint</vt:lpstr>
      <vt:lpstr>Prezentace aplikace PowerPoint</vt:lpstr>
      <vt:lpstr>Prezentace aplikace PowerPoint</vt:lpstr>
      <vt:lpstr>Základní pravidla</vt:lpstr>
      <vt:lpstr>Co se nesmí ve výkazu práce objevit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Výkazy práce („timesheety“) na projektech OP VK</dc:title>
  <dc:creator>Michal Sellner</dc:creator>
  <cp:lastModifiedBy>Kristina Dvořáková</cp:lastModifiedBy>
  <cp:revision>38</cp:revision>
  <dcterms:created xsi:type="dcterms:W3CDTF">2012-05-02T12:26:54Z</dcterms:created>
  <dcterms:modified xsi:type="dcterms:W3CDTF">2012-06-07T07:39:49Z</dcterms:modified>
</cp:coreProperties>
</file>