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4" r:id="rId2"/>
    <p:sldId id="269" r:id="rId3"/>
    <p:sldId id="260" r:id="rId4"/>
    <p:sldId id="263" r:id="rId5"/>
    <p:sldId id="257" r:id="rId6"/>
    <p:sldId id="259" r:id="rId7"/>
    <p:sldId id="258" r:id="rId8"/>
    <p:sldId id="262" r:id="rId9"/>
    <p:sldId id="261" r:id="rId10"/>
    <p:sldId id="270" r:id="rId11"/>
    <p:sldId id="272" r:id="rId12"/>
    <p:sldId id="273" r:id="rId13"/>
    <p:sldId id="267" r:id="rId14"/>
    <p:sldId id="268" r:id="rId15"/>
    <p:sldId id="266" r:id="rId16"/>
    <p:sldId id="274" r:id="rId17"/>
    <p:sldId id="275" r:id="rId18"/>
    <p:sldId id="27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3300"/>
    <a:srgbClr val="800000"/>
    <a:srgbClr val="90E6AB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08" y="12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4" d="100"/>
        <a:sy n="144" d="100"/>
      </p:scale>
      <p:origin x="0" y="-28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qSGJBk-r1U" TargetMode="External"/><Relationship Id="rId7" Type="http://schemas.openxmlformats.org/officeDocument/2006/relationships/hyperlink" Target="http://journal.frontiersin.org/article/10.3389/fphys.2013.00116/full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U8wLFKFjW8" TargetMode="External"/><Relationship Id="rId7" Type="http://schemas.openxmlformats.org/officeDocument/2006/relationships/image" Target="../media/image39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hyperlink" Target="http://gebiomized.de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38.png"/><Relationship Id="rId4" Type="http://schemas.openxmlformats.org/officeDocument/2006/relationships/hyperlink" Target="http://gebiomized.de/produkte/bikefitting-technik/druckmessung-sattel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3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ebiomized.de/produkte/bikefitting-technik/druckmessung-sattel/" TargetMode="Externa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support.polar.com/e_manuals/V800/Polar_V800_user_manual_Cestina/#Polar_LOOK_Keo_Power.htm%3FTocPath%3DSn%25C3%25ADma%25C4%258De%7C_____4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is.muni.cz/do/rect/el/estud/fsps/ps10/fyziol/web/sport/cyklistika-silnicni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hyperlink" Target="http://www.wattbike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hyperlink" Target="http://www.google.cz/url?sa=i&amp;rct=j&amp;q=&amp;esrc=s&amp;source=images&amp;cd=&amp;cad=rja&amp;uact=8&amp;ved=0ahUKEwiR9bnBtKvJAhUDbhQKHSj6CK8QjRwIBw&amp;url=http://university.tri-sports.com/2010/07/13/a-logical-progression/&amp;psig=AFQjCNEN7De5nFx4N5vQ8PZ54_Ib1u26Fw&amp;ust=1448535228696325" TargetMode="Externa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217" y="2928155"/>
            <a:ext cx="5302001" cy="3541047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3" name="Obdélník 2"/>
          <p:cNvSpPr/>
          <p:nvPr/>
        </p:nvSpPr>
        <p:spPr>
          <a:xfrm>
            <a:off x="4866742" y="6192203"/>
            <a:ext cx="241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rgbClr val="002060"/>
                </a:solidFill>
              </a:rPr>
              <a:t>http://www.active-sport.cz/galerie/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174003" y="5730538"/>
            <a:ext cx="7800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2060"/>
                </a:solidFill>
              </a:rPr>
              <a:t>měření síly v průběhu šlapání</a:t>
            </a:r>
            <a:endParaRPr lang="cs-CZ" sz="2400" dirty="0">
              <a:solidFill>
                <a:srgbClr val="002060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986590" y="1252731"/>
            <a:ext cx="10397481" cy="14445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 smtClean="0">
                <a:solidFill>
                  <a:srgbClr val="002060"/>
                </a:solidFill>
              </a:rPr>
              <a:t>CYKLO-DYNAMOMETRIE</a:t>
            </a:r>
            <a:br>
              <a:rPr lang="cs-CZ" dirty="0" smtClean="0">
                <a:solidFill>
                  <a:srgbClr val="002060"/>
                </a:solidFill>
              </a:rPr>
            </a:br>
            <a:r>
              <a:rPr lang="cs-CZ" cap="none" dirty="0" smtClean="0">
                <a:solidFill>
                  <a:srgbClr val="002060"/>
                </a:solidFill>
              </a:rPr>
              <a:t>měření sil na osách klik bicyklu – bicyklovém ergometru</a:t>
            </a:r>
          </a:p>
          <a:p>
            <a:pPr algn="ctr"/>
            <a:r>
              <a:rPr lang="cs-CZ" sz="2400" cap="none" dirty="0" smtClean="0">
                <a:solidFill>
                  <a:srgbClr val="002060"/>
                </a:solidFill>
              </a:rPr>
              <a:t>Jan Novotný, 2015</a:t>
            </a:r>
            <a:endParaRPr lang="cs-CZ" sz="2400" cap="non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9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LODE_Excalibur_Spo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677" y="1783870"/>
            <a:ext cx="6022568" cy="3387902"/>
          </a:xfrm>
          <a:prstGeom prst="rect">
            <a:avLst/>
          </a:prstGeom>
          <a:noFill/>
        </p:spPr>
      </p:pic>
      <p:pic>
        <p:nvPicPr>
          <p:cNvPr id="35844" name="Picture 4" descr="LODE_ExcaliburStred_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6136" y="5278595"/>
            <a:ext cx="2282825" cy="1284287"/>
          </a:xfrm>
          <a:prstGeom prst="rect">
            <a:avLst/>
          </a:prstGeom>
          <a:noFill/>
        </p:spPr>
      </p:pic>
      <p:pic>
        <p:nvPicPr>
          <p:cNvPr id="35845" name="Picture 5" descr="LODE_ExcaliburStred_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0878" y="5278595"/>
            <a:ext cx="2312987" cy="1301750"/>
          </a:xfrm>
          <a:prstGeom prst="rect">
            <a:avLst/>
          </a:prstGeom>
          <a:noFill/>
        </p:spPr>
      </p:pic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1430095" y="1061879"/>
            <a:ext cx="45977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cs-CZ" sz="2000" dirty="0">
                <a:solidFill>
                  <a:srgbClr val="002060"/>
                </a:solidFill>
              </a:rPr>
              <a:t>Bicyklový ergometr LODE – </a:t>
            </a:r>
            <a:r>
              <a:rPr lang="cs-CZ" sz="2000" dirty="0" err="1">
                <a:solidFill>
                  <a:srgbClr val="002060"/>
                </a:solidFill>
              </a:rPr>
              <a:t>Excalibur</a:t>
            </a:r>
            <a:r>
              <a:rPr lang="cs-CZ" sz="2000" dirty="0">
                <a:solidFill>
                  <a:srgbClr val="002060"/>
                </a:solidFill>
              </a:rPr>
              <a:t> Sport</a:t>
            </a:r>
          </a:p>
          <a:p>
            <a:pPr algn="ctr" defTabSz="914400"/>
            <a:r>
              <a:rPr lang="cs-CZ" sz="2000" dirty="0">
                <a:solidFill>
                  <a:srgbClr val="002060"/>
                </a:solidFill>
              </a:rPr>
              <a:t>Na Fakultě sportovních studií MU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095882" y="385146"/>
            <a:ext cx="6018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cap="all" dirty="0" smtClean="0">
                <a:solidFill>
                  <a:srgbClr val="002060"/>
                </a:solidFill>
              </a:rPr>
              <a:t>Měření </a:t>
            </a:r>
            <a:r>
              <a:rPr lang="cs-CZ" sz="2800" b="1" cap="all" dirty="0" err="1" smtClean="0">
                <a:solidFill>
                  <a:srgbClr val="002060"/>
                </a:solidFill>
              </a:rPr>
              <a:t>sIl</a:t>
            </a:r>
            <a:r>
              <a:rPr lang="cs-CZ" sz="2800" b="1" cap="all" dirty="0" smtClean="0">
                <a:solidFill>
                  <a:srgbClr val="002060"/>
                </a:solidFill>
              </a:rPr>
              <a:t> na pravé a levé klice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440131" y="1060733"/>
            <a:ext cx="5396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2060"/>
                </a:solidFill>
              </a:rPr>
              <a:t>Software LEM – </a:t>
            </a:r>
            <a:r>
              <a:rPr lang="cs-CZ" sz="2000" dirty="0" err="1">
                <a:solidFill>
                  <a:srgbClr val="002060"/>
                </a:solidFill>
              </a:rPr>
              <a:t>Lode</a:t>
            </a:r>
            <a:r>
              <a:rPr lang="cs-CZ" sz="2000" dirty="0">
                <a:solidFill>
                  <a:srgbClr val="002060"/>
                </a:solidFill>
              </a:rPr>
              <a:t> Ergometry </a:t>
            </a:r>
            <a:r>
              <a:rPr lang="cs-CZ" sz="2000" dirty="0" err="1">
                <a:solidFill>
                  <a:srgbClr val="002060"/>
                </a:solidFill>
              </a:rPr>
              <a:t>Manager</a:t>
            </a:r>
            <a:endParaRPr lang="cs-CZ" sz="2000" dirty="0">
              <a:solidFill>
                <a:srgbClr val="002060"/>
              </a:solidFill>
            </a:endParaRPr>
          </a:p>
          <a:p>
            <a:pPr algn="ctr"/>
            <a:r>
              <a:rPr lang="cs-CZ" sz="2000" dirty="0" smtClean="0">
                <a:solidFill>
                  <a:srgbClr val="002060"/>
                </a:solidFill>
              </a:rPr>
              <a:t>Kroutící moment – </a:t>
            </a:r>
            <a:r>
              <a:rPr lang="cs-CZ" sz="2000" dirty="0" err="1" smtClean="0">
                <a:solidFill>
                  <a:srgbClr val="002060"/>
                </a:solidFill>
              </a:rPr>
              <a:t>Torque</a:t>
            </a:r>
            <a:r>
              <a:rPr lang="cs-CZ" sz="2000" dirty="0" smtClean="0">
                <a:solidFill>
                  <a:srgbClr val="002060"/>
                </a:solidFill>
              </a:rPr>
              <a:t> (</a:t>
            </a:r>
            <a:r>
              <a:rPr lang="cs-CZ" sz="2000" dirty="0" err="1" smtClean="0">
                <a:solidFill>
                  <a:srgbClr val="002060"/>
                </a:solidFill>
              </a:rPr>
              <a:t>Nm</a:t>
            </a:r>
            <a:r>
              <a:rPr lang="cs-CZ" sz="2000" dirty="0" smtClean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084" y="1768619"/>
            <a:ext cx="4823694" cy="47942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348464" y="3842585"/>
            <a:ext cx="40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800000"/>
                </a:solidFill>
              </a:rPr>
              <a:t>L</a:t>
            </a:r>
            <a:endParaRPr lang="cs-CZ" sz="3600" b="1" dirty="0">
              <a:solidFill>
                <a:srgbClr val="80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0824167" y="3842585"/>
            <a:ext cx="40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CC3300"/>
                </a:solidFill>
              </a:rPr>
              <a:t>P</a:t>
            </a:r>
            <a:endParaRPr lang="cs-CZ" sz="36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64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982725" y="610516"/>
            <a:ext cx="80024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cs-CZ" sz="2400" b="1" dirty="0" smtClean="0">
                <a:solidFill>
                  <a:schemeClr val="bg2"/>
                </a:solidFill>
              </a:rPr>
              <a:t>Výpočet kroutícího momentu a výkonu</a:t>
            </a:r>
            <a:endParaRPr lang="cs-CZ" sz="2400" b="1" dirty="0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7105462" y="1499937"/>
                <a:ext cx="2952938" cy="936218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cs-CZ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cs-CZ" sz="3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cs-CZ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cs-CZ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cs-CZ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cs-CZ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cs-CZ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cs-CZ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60</m:t>
                          </m:r>
                        </m:den>
                      </m:f>
                    </m:oMath>
                  </m:oMathPara>
                </a14:m>
                <a:endParaRPr lang="cs-CZ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5462" y="1499937"/>
                <a:ext cx="2952938" cy="93621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4731854" y="1505501"/>
                <a:ext cx="1692386" cy="492443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cs-CZ" sz="32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cs-CZ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cs-CZ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cs-CZ" sz="3200" dirty="0"/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854" y="1505501"/>
                <a:ext cx="1692386" cy="49244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ovéPole 5"/>
          <p:cNvSpPr txBox="1"/>
          <p:nvPr/>
        </p:nvSpPr>
        <p:spPr>
          <a:xfrm>
            <a:off x="2260864" y="2645725"/>
            <a:ext cx="7797536" cy="230832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cs-CZ" sz="2400" dirty="0"/>
              <a:t>M	</a:t>
            </a:r>
            <a:r>
              <a:rPr lang="en-US" sz="2400" dirty="0"/>
              <a:t>[</a:t>
            </a:r>
            <a:r>
              <a:rPr lang="cs-CZ" sz="2400" dirty="0" err="1"/>
              <a:t>Nm</a:t>
            </a:r>
            <a:r>
              <a:rPr lang="en-US" sz="2400" dirty="0"/>
              <a:t>]</a:t>
            </a:r>
            <a:r>
              <a:rPr lang="cs-CZ" sz="2400" dirty="0"/>
              <a:t>		</a:t>
            </a:r>
            <a:r>
              <a:rPr lang="cs-CZ" sz="2400" dirty="0" smtClean="0"/>
              <a:t>- </a:t>
            </a:r>
            <a:r>
              <a:rPr lang="cs-CZ" sz="2400" dirty="0"/>
              <a:t>kroutící moment </a:t>
            </a:r>
            <a:r>
              <a:rPr lang="cs-CZ" sz="2400" dirty="0" smtClean="0"/>
              <a:t>(moment síly, </a:t>
            </a:r>
            <a:r>
              <a:rPr lang="cs-CZ" sz="2400" dirty="0" err="1" smtClean="0"/>
              <a:t>torque</a:t>
            </a:r>
            <a:r>
              <a:rPr lang="cs-CZ" sz="2400" dirty="0"/>
              <a:t>)</a:t>
            </a:r>
          </a:p>
          <a:p>
            <a:r>
              <a:rPr lang="cs-CZ" sz="2400" dirty="0" smtClean="0"/>
              <a:t>F	</a:t>
            </a:r>
            <a:r>
              <a:rPr lang="en-US" sz="2400" dirty="0" smtClean="0"/>
              <a:t>[N]			</a:t>
            </a:r>
            <a:r>
              <a:rPr lang="cs-CZ" sz="2400" dirty="0" smtClean="0"/>
              <a:t>-</a:t>
            </a:r>
            <a:r>
              <a:rPr lang="en-US" sz="2400" dirty="0" smtClean="0"/>
              <a:t> s</a:t>
            </a:r>
            <a:r>
              <a:rPr lang="cs-CZ" sz="2400" dirty="0" err="1" smtClean="0"/>
              <a:t>íla</a:t>
            </a:r>
            <a:endParaRPr lang="cs-CZ" sz="2400" dirty="0" smtClean="0"/>
          </a:p>
          <a:p>
            <a:r>
              <a:rPr lang="cs-CZ" sz="2400" dirty="0" smtClean="0"/>
              <a:t>r	</a:t>
            </a:r>
            <a:r>
              <a:rPr lang="en-US" sz="2400" dirty="0" smtClean="0"/>
              <a:t>[</a:t>
            </a:r>
            <a:r>
              <a:rPr lang="cs-CZ" sz="2400" dirty="0" smtClean="0"/>
              <a:t>m</a:t>
            </a:r>
            <a:r>
              <a:rPr lang="en-US" sz="2400" dirty="0" smtClean="0"/>
              <a:t>]</a:t>
            </a:r>
            <a:r>
              <a:rPr lang="cs-CZ" sz="2400" dirty="0" smtClean="0"/>
              <a:t>			- vzdálenost bodu působení síly od osy otáčení</a:t>
            </a:r>
          </a:p>
          <a:p>
            <a:r>
              <a:rPr lang="cs-CZ" sz="2400" dirty="0" smtClean="0"/>
              <a:t>P	</a:t>
            </a:r>
            <a:r>
              <a:rPr lang="en-US" sz="2400" dirty="0" smtClean="0"/>
              <a:t>[</a:t>
            </a:r>
            <a:r>
              <a:rPr lang="cs-CZ" sz="2400" dirty="0"/>
              <a:t>W</a:t>
            </a:r>
            <a:r>
              <a:rPr lang="en-US" sz="2400" dirty="0" smtClean="0"/>
              <a:t>]</a:t>
            </a:r>
            <a:r>
              <a:rPr lang="cs-CZ" sz="2400" dirty="0"/>
              <a:t>	</a:t>
            </a:r>
            <a:r>
              <a:rPr lang="cs-CZ" sz="2400" dirty="0" smtClean="0"/>
              <a:t>	- výkon</a:t>
            </a:r>
          </a:p>
          <a:p>
            <a:r>
              <a:rPr lang="el-GR" sz="2400" dirty="0" smtClean="0"/>
              <a:t>ω</a:t>
            </a:r>
            <a:r>
              <a:rPr lang="cs-CZ" sz="2400" dirty="0" smtClean="0"/>
              <a:t>	</a:t>
            </a:r>
            <a:r>
              <a:rPr lang="en-US" sz="2400" dirty="0" smtClean="0"/>
              <a:t>[</a:t>
            </a:r>
            <a:r>
              <a:rPr lang="cs-CZ" sz="2400" dirty="0" smtClean="0"/>
              <a:t>rad/sec</a:t>
            </a:r>
            <a:r>
              <a:rPr lang="en-US" sz="2400" dirty="0" smtClean="0"/>
              <a:t>]</a:t>
            </a:r>
            <a:r>
              <a:rPr lang="cs-CZ" sz="2400" dirty="0" smtClean="0"/>
              <a:t>	- úhlová rychlost</a:t>
            </a:r>
          </a:p>
          <a:p>
            <a:r>
              <a:rPr lang="cs-CZ" sz="2400" dirty="0" smtClean="0"/>
              <a:t>f	</a:t>
            </a:r>
            <a:r>
              <a:rPr lang="en-US" sz="2400" dirty="0" smtClean="0"/>
              <a:t>[</a:t>
            </a:r>
            <a:r>
              <a:rPr lang="cs-CZ" sz="2400" dirty="0" err="1"/>
              <a:t>ot</a:t>
            </a:r>
            <a:r>
              <a:rPr lang="cs-CZ" sz="2400" dirty="0"/>
              <a:t>./min</a:t>
            </a:r>
            <a:r>
              <a:rPr lang="en-US" sz="2400" dirty="0" smtClean="0"/>
              <a:t>]</a:t>
            </a:r>
            <a:r>
              <a:rPr lang="cs-CZ" sz="2400" dirty="0" smtClean="0"/>
              <a:t>	- frekvence šlapání (kadence)</a:t>
            </a:r>
            <a:endParaRPr lang="cs-CZ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4232875" y="5342983"/>
                <a:ext cx="3502113" cy="5337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1 </m:t>
                    </m:r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𝑟𝑎𝑑</m:t>
                    </m:r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180°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r>
                  <a:rPr lang="cs-CZ" sz="2400" dirty="0" smtClean="0"/>
                  <a:t> </a:t>
                </a:r>
                <a:r>
                  <a:rPr lang="cs-CZ" sz="2400" dirty="0" smtClean="0">
                    <a:latin typeface="Calibri" panose="020F0502020204030204" pitchFamily="34" charset="0"/>
                  </a:rPr>
                  <a:t>→ ≈ 57°17´45“</a:t>
                </a:r>
                <a:endParaRPr lang="cs-CZ" sz="2400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2875" y="5342983"/>
                <a:ext cx="3502113" cy="533736"/>
              </a:xfrm>
              <a:prstGeom prst="rect">
                <a:avLst/>
              </a:prstGeom>
              <a:blipFill rotWithShape="0">
                <a:blip r:embed="rId4"/>
                <a:stretch>
                  <a:fillRect t="-1136" r="-5043" b="-1931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/>
              <p:cNvSpPr txBox="1"/>
              <p:nvPr/>
            </p:nvSpPr>
            <p:spPr>
              <a:xfrm>
                <a:off x="2260864" y="1497480"/>
                <a:ext cx="1789768" cy="492443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32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cs-CZ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3200" b="0" i="1" smtClean="0">
                          <a:latin typeface="Cambria Math" panose="02040503050406030204" pitchFamily="18" charset="0"/>
                        </a:rPr>
                        <m:t>𝐹𝑟</m:t>
                      </m:r>
                    </m:oMath>
                  </m:oMathPara>
                </a14:m>
                <a:endParaRPr lang="cs-CZ" sz="3200" dirty="0"/>
              </a:p>
            </p:txBody>
          </p:sp>
        </mc:Choice>
        <mc:Fallback xmlns="">
          <p:sp>
            <p:nvSpPr>
              <p:cNvPr id="9" name="TextovéPol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864" y="1497480"/>
                <a:ext cx="1789768" cy="4924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840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2148974" y="232894"/>
            <a:ext cx="8559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 b="1" dirty="0">
                <a:solidFill>
                  <a:schemeClr val="bg2"/>
                </a:solidFill>
              </a:rPr>
              <a:t>LEM – výsledky (</a:t>
            </a:r>
            <a:r>
              <a:rPr lang="cs-CZ" sz="2400" b="1" dirty="0" err="1">
                <a:solidFill>
                  <a:schemeClr val="bg2"/>
                </a:solidFill>
              </a:rPr>
              <a:t>L,P,celkem</a:t>
            </a:r>
            <a:r>
              <a:rPr lang="cs-CZ" sz="2400" b="1" dirty="0">
                <a:solidFill>
                  <a:schemeClr val="bg2"/>
                </a:solidFill>
              </a:rPr>
              <a:t>): Síla, (N), kroutící moment (</a:t>
            </a:r>
            <a:r>
              <a:rPr lang="cs-CZ" sz="2400" b="1" dirty="0" err="1">
                <a:solidFill>
                  <a:schemeClr val="bg2"/>
                </a:solidFill>
              </a:rPr>
              <a:t>Nm</a:t>
            </a:r>
            <a:r>
              <a:rPr lang="cs-CZ" sz="2400" b="1" dirty="0">
                <a:solidFill>
                  <a:schemeClr val="bg2"/>
                </a:solidFill>
              </a:rPr>
              <a:t>)</a:t>
            </a:r>
          </a:p>
        </p:txBody>
      </p:sp>
      <p:pic>
        <p:nvPicPr>
          <p:cNvPr id="38916" name="Picture 4" descr="LEM_Force_Torqu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3688" y="768350"/>
            <a:ext cx="9559925" cy="6089650"/>
          </a:xfrm>
          <a:prstGeom prst="rect">
            <a:avLst/>
          </a:prstGeom>
          <a:noFill/>
        </p:spPr>
      </p:pic>
      <p:sp>
        <p:nvSpPr>
          <p:cNvPr id="2" name="TextovéPole 1"/>
          <p:cNvSpPr txBox="1"/>
          <p:nvPr/>
        </p:nvSpPr>
        <p:spPr>
          <a:xfrm>
            <a:off x="2340077" y="2113935"/>
            <a:ext cx="40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800000"/>
                </a:solidFill>
              </a:rPr>
              <a:t>L</a:t>
            </a:r>
            <a:endParaRPr lang="cs-CZ" sz="3600" b="1" dirty="0">
              <a:solidFill>
                <a:srgbClr val="80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340076" y="5137354"/>
            <a:ext cx="40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800000"/>
                </a:solidFill>
              </a:rPr>
              <a:t>L</a:t>
            </a:r>
            <a:endParaRPr lang="cs-CZ" sz="3600" b="1" dirty="0">
              <a:solidFill>
                <a:srgbClr val="80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275006" y="2113935"/>
            <a:ext cx="40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CC3300"/>
                </a:solidFill>
              </a:rPr>
              <a:t>P</a:t>
            </a:r>
            <a:endParaRPr lang="cs-CZ" sz="3600" b="1" dirty="0">
              <a:solidFill>
                <a:srgbClr val="CC33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275006" y="5137353"/>
            <a:ext cx="40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CC3300"/>
                </a:solidFill>
              </a:rPr>
              <a:t>P</a:t>
            </a:r>
            <a:endParaRPr lang="cs-CZ" sz="36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88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305" y="3707912"/>
            <a:ext cx="3265468" cy="284681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Obdélník 1"/>
          <p:cNvSpPr/>
          <p:nvPr/>
        </p:nvSpPr>
        <p:spPr>
          <a:xfrm>
            <a:off x="2221380" y="349241"/>
            <a:ext cx="52968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2060"/>
                </a:solidFill>
              </a:rPr>
              <a:t>Systém měření výkonu na osách pedálů</a:t>
            </a:r>
          </a:p>
          <a:p>
            <a:pPr algn="ctr"/>
            <a:r>
              <a:rPr lang="cs-CZ" sz="2400" dirty="0" err="1">
                <a:solidFill>
                  <a:srgbClr val="002060"/>
                </a:solidFill>
              </a:rPr>
              <a:t>Garmin</a:t>
            </a:r>
            <a:r>
              <a:rPr lang="cs-CZ" sz="2400" dirty="0">
                <a:solidFill>
                  <a:srgbClr val="002060"/>
                </a:solidFill>
              </a:rPr>
              <a:t> </a:t>
            </a:r>
            <a:r>
              <a:rPr lang="cs-CZ" sz="2400" dirty="0" err="1">
                <a:solidFill>
                  <a:srgbClr val="002060"/>
                </a:solidFill>
              </a:rPr>
              <a:t>Vector</a:t>
            </a:r>
            <a:r>
              <a:rPr lang="cs-CZ" sz="2400" dirty="0">
                <a:solidFill>
                  <a:srgbClr val="002060"/>
                </a:solidFill>
              </a:rPr>
              <a:t> </a:t>
            </a:r>
            <a:r>
              <a:rPr lang="cs-CZ" sz="2400" dirty="0" err="1">
                <a:solidFill>
                  <a:srgbClr val="002060"/>
                </a:solidFill>
              </a:rPr>
              <a:t>Pedal</a:t>
            </a:r>
            <a:endParaRPr lang="cs-CZ" sz="2400" dirty="0" smtClean="0">
              <a:solidFill>
                <a:srgbClr val="002060"/>
              </a:solidFill>
            </a:endParaRPr>
          </a:p>
          <a:p>
            <a:pPr algn="ctr"/>
            <a:r>
              <a:rPr lang="cs-CZ" dirty="0" smtClean="0">
                <a:solidFill>
                  <a:srgbClr val="002060"/>
                </a:solidFill>
                <a:hlinkClick r:id="rId3"/>
              </a:rPr>
              <a:t>https</a:t>
            </a:r>
            <a:r>
              <a:rPr lang="cs-CZ" dirty="0">
                <a:solidFill>
                  <a:srgbClr val="002060"/>
                </a:solidFill>
                <a:hlinkClick r:id="rId3"/>
              </a:rPr>
              <a:t>://www.youtube.com/watch?v=uqSGJBk-r1U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5544511" y="4974565"/>
            <a:ext cx="32547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 Celkový výkon</a:t>
            </a:r>
            <a:r>
              <a:rPr lang="en-US" sz="2400" dirty="0" smtClean="0"/>
              <a:t>(watts</a:t>
            </a:r>
            <a:r>
              <a:rPr lang="en-US" sz="24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 </a:t>
            </a:r>
            <a:r>
              <a:rPr lang="en-US" sz="2400" dirty="0" smtClean="0"/>
              <a:t>Le</a:t>
            </a:r>
            <a:r>
              <a:rPr lang="cs-CZ" sz="2400" dirty="0" err="1" smtClean="0"/>
              <a:t>vo</a:t>
            </a:r>
            <a:r>
              <a:rPr lang="en-US" sz="2400" dirty="0" smtClean="0"/>
              <a:t>/</a:t>
            </a:r>
            <a:r>
              <a:rPr lang="cs-CZ" sz="2400" dirty="0" smtClean="0"/>
              <a:t>Pravý poměr</a:t>
            </a:r>
            <a:r>
              <a:rPr lang="en-US" sz="2400" dirty="0" smtClean="0"/>
              <a:t> </a:t>
            </a:r>
            <a:r>
              <a:rPr lang="en-US" sz="2400" dirty="0"/>
              <a:t>(%)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 K</a:t>
            </a:r>
            <a:r>
              <a:rPr lang="en-US" sz="2400" dirty="0" err="1" smtClean="0"/>
              <a:t>adence</a:t>
            </a:r>
            <a:r>
              <a:rPr lang="en-US" sz="2400" dirty="0" smtClean="0"/>
              <a:t> </a:t>
            </a:r>
            <a:r>
              <a:rPr lang="en-US" sz="2400" dirty="0"/>
              <a:t>(rpm)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+/- 1.5% </a:t>
            </a:r>
            <a:r>
              <a:rPr lang="en-US" sz="2400" dirty="0" smtClean="0"/>
              <a:t>accuracy</a:t>
            </a:r>
            <a:endParaRPr lang="en-US" sz="24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47" y="1589238"/>
            <a:ext cx="5214143" cy="496549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750" y="2466638"/>
            <a:ext cx="2886683" cy="248254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141" y="349241"/>
            <a:ext cx="3888632" cy="311482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0" name="Obdélník 9">
            <a:hlinkClick r:id="rId7"/>
          </p:cNvPr>
          <p:cNvSpPr/>
          <p:nvPr/>
        </p:nvSpPr>
        <p:spPr>
          <a:xfrm>
            <a:off x="9619447" y="349241"/>
            <a:ext cx="2385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b="1" dirty="0" err="1" smtClean="0">
                <a:solidFill>
                  <a:srgbClr val="002060"/>
                </a:solidFill>
              </a:rPr>
              <a:t>Castronovo</a:t>
            </a:r>
            <a:r>
              <a:rPr lang="cs-CZ" sz="1200" b="1" dirty="0" smtClean="0">
                <a:solidFill>
                  <a:srgbClr val="002060"/>
                </a:solidFill>
              </a:rPr>
              <a:t> et al., 2013)</a:t>
            </a:r>
          </a:p>
          <a:p>
            <a:r>
              <a:rPr lang="cs-CZ" sz="1200" dirty="0" smtClean="0">
                <a:solidFill>
                  <a:srgbClr val="002060"/>
                </a:solidFill>
              </a:rPr>
              <a:t>http</a:t>
            </a:r>
            <a:r>
              <a:rPr lang="cs-CZ" sz="1200" dirty="0">
                <a:solidFill>
                  <a:srgbClr val="002060"/>
                </a:solidFill>
              </a:rPr>
              <a:t>://journal.frontiersin.org/article/10.3389/fphys.2013.00116/full</a:t>
            </a:r>
          </a:p>
        </p:txBody>
      </p:sp>
    </p:spTree>
    <p:extLst>
      <p:ext uri="{BB962C8B-B14F-4D97-AF65-F5344CB8AC3E}">
        <p14:creationId xmlns:p14="http://schemas.microsoft.com/office/powerpoint/2010/main" val="398934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33" y="355722"/>
            <a:ext cx="3605135" cy="1922269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187253" y="1447330"/>
            <a:ext cx="84844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600" dirty="0" smtClean="0">
              <a:solidFill>
                <a:srgbClr val="002060"/>
              </a:solidFill>
            </a:endParaRPr>
          </a:p>
          <a:p>
            <a:r>
              <a:rPr lang="cs-CZ" sz="1600" dirty="0" smtClean="0">
                <a:solidFill>
                  <a:srgbClr val="002060"/>
                </a:solidFill>
              </a:rPr>
              <a:t>https</a:t>
            </a:r>
            <a:r>
              <a:rPr lang="cs-CZ" sz="1600" dirty="0">
                <a:solidFill>
                  <a:srgbClr val="002060"/>
                </a:solidFill>
              </a:rPr>
              <a:t>://mechecapstone.blogs.unr.edu/previous-projects/2013-teams/nevadatude-cycling/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612" y="974095"/>
            <a:ext cx="2833140" cy="68552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33" y="2032105"/>
            <a:ext cx="11400019" cy="475893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535774" y="485860"/>
            <a:ext cx="4087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2060"/>
                </a:solidFill>
              </a:rPr>
              <a:t>Měření úhlové rychlosti a síly</a:t>
            </a:r>
          </a:p>
          <a:p>
            <a:pPr algn="ctr"/>
            <a:r>
              <a:rPr lang="cs-CZ" sz="2400" b="1" dirty="0" smtClean="0">
                <a:solidFill>
                  <a:srgbClr val="002060"/>
                </a:solidFill>
              </a:rPr>
              <a:t>na pedálech</a:t>
            </a:r>
            <a:endParaRPr lang="cs-CZ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93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444" y="1204391"/>
            <a:ext cx="7382933" cy="5529432"/>
          </a:xfrm>
          <a:prstGeom prst="rect">
            <a:avLst/>
          </a:prstGeom>
        </p:spPr>
      </p:pic>
      <p:sp>
        <p:nvSpPr>
          <p:cNvPr id="4" name="Obdélník 3">
            <a:hlinkClick r:id="rId3"/>
          </p:cNvPr>
          <p:cNvSpPr/>
          <p:nvPr/>
        </p:nvSpPr>
        <p:spPr>
          <a:xfrm>
            <a:off x="2928426" y="380896"/>
            <a:ext cx="68164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2060"/>
                </a:solidFill>
              </a:rPr>
              <a:t>Distribuce sil v cyklistických tretrách</a:t>
            </a:r>
          </a:p>
          <a:p>
            <a:pPr algn="ctr"/>
            <a:r>
              <a:rPr lang="cs-CZ" dirty="0" smtClean="0">
                <a:solidFill>
                  <a:srgbClr val="002060"/>
                </a:solidFill>
              </a:rPr>
              <a:t>VIDEO: https</a:t>
            </a:r>
            <a:r>
              <a:rPr lang="cs-CZ" dirty="0">
                <a:solidFill>
                  <a:srgbClr val="002060"/>
                </a:solidFill>
              </a:rPr>
              <a:t>://www.youtube.com/watch?v=FU8wLFKFjW8</a:t>
            </a:r>
          </a:p>
        </p:txBody>
      </p:sp>
      <p:sp>
        <p:nvSpPr>
          <p:cNvPr id="5" name="Obdélník 4">
            <a:hlinkClick r:id="rId4"/>
          </p:cNvPr>
          <p:cNvSpPr/>
          <p:nvPr/>
        </p:nvSpPr>
        <p:spPr>
          <a:xfrm rot="16200000">
            <a:off x="10528997" y="3769052"/>
            <a:ext cx="25161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000" b="1" dirty="0"/>
              <a:t>http://gebiomized.de/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16" y="3969107"/>
            <a:ext cx="2891239" cy="220697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000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451" y="6260917"/>
            <a:ext cx="2175368" cy="47290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34" y="1204391"/>
            <a:ext cx="2887021" cy="260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2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95" y="1324061"/>
            <a:ext cx="2884419" cy="264405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848" y="1858920"/>
            <a:ext cx="6251818" cy="3344420"/>
          </a:xfrm>
          <a:prstGeom prst="rect">
            <a:avLst/>
          </a:prstGeom>
        </p:spPr>
      </p:pic>
      <p:sp>
        <p:nvSpPr>
          <p:cNvPr id="5" name="TextovéPole 4">
            <a:hlinkClick r:id="rId4"/>
          </p:cNvPr>
          <p:cNvSpPr txBox="1"/>
          <p:nvPr/>
        </p:nvSpPr>
        <p:spPr>
          <a:xfrm>
            <a:off x="2455823" y="548792"/>
            <a:ext cx="70318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chemeClr val="bg2">
                    <a:lumMod val="75000"/>
                  </a:schemeClr>
                </a:solidFill>
              </a:rPr>
              <a:t>Distribuce sil na sedle</a:t>
            </a:r>
          </a:p>
          <a:p>
            <a:pPr algn="ctr"/>
            <a:r>
              <a:rPr lang="cs-CZ" dirty="0"/>
              <a:t>http://gebiomized.de/produkte/bikefitting-technik/druckmessung-sattel/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0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77" y="5774804"/>
            <a:ext cx="2637759" cy="57342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023" y="1324061"/>
            <a:ext cx="3184635" cy="257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8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76" y="3372140"/>
            <a:ext cx="5390480" cy="3344191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333" y="3372139"/>
            <a:ext cx="4764200" cy="334419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857" y="1386148"/>
            <a:ext cx="3505754" cy="250042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58" y="1383760"/>
            <a:ext cx="3536213" cy="2502815"/>
          </a:xfrm>
          <a:prstGeom prst="rect">
            <a:avLst/>
          </a:prstGeom>
        </p:spPr>
      </p:pic>
      <p:sp>
        <p:nvSpPr>
          <p:cNvPr id="6" name="TextovéPole 5">
            <a:hlinkClick r:id="rId6"/>
          </p:cNvPr>
          <p:cNvSpPr txBox="1"/>
          <p:nvPr/>
        </p:nvSpPr>
        <p:spPr>
          <a:xfrm>
            <a:off x="2720439" y="585259"/>
            <a:ext cx="69271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chemeClr val="bg2">
                    <a:lumMod val="75000"/>
                  </a:schemeClr>
                </a:solidFill>
              </a:rPr>
              <a:t>Distribuce sil na podpěrkách nástavce a na řídítkách</a:t>
            </a:r>
          </a:p>
          <a:p>
            <a:pPr algn="ctr"/>
            <a:r>
              <a:rPr lang="cs-CZ" dirty="0"/>
              <a:t>http://gebiomized.de/produkte/bikefitting-technik/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0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065" y="1383760"/>
            <a:ext cx="2027782" cy="44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5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hlinkClick r:id="rId2"/>
          </p:cNvPr>
          <p:cNvSpPr txBox="1"/>
          <p:nvPr/>
        </p:nvSpPr>
        <p:spPr>
          <a:xfrm>
            <a:off x="2819400" y="3416300"/>
            <a:ext cx="292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VIDEO</a:t>
            </a:r>
          </a:p>
          <a:p>
            <a:r>
              <a:rPr lang="cs-CZ" dirty="0" err="1" smtClean="0"/>
              <a:t>Polar</a:t>
            </a:r>
            <a:r>
              <a:rPr lang="cs-CZ" dirty="0" smtClean="0"/>
              <a:t> V800 se snímačem pro pohyb klik a výpočtem výkonu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6474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937" y="194876"/>
            <a:ext cx="4542898" cy="582676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587" y="194876"/>
            <a:ext cx="4010321" cy="582676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8" name="TextovéPole 7"/>
          <p:cNvSpPr txBox="1"/>
          <p:nvPr/>
        </p:nvSpPr>
        <p:spPr>
          <a:xfrm>
            <a:off x="63391" y="415349"/>
            <a:ext cx="3467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2060"/>
                </a:solidFill>
              </a:rPr>
              <a:t>BIOMECHANIKA</a:t>
            </a:r>
          </a:p>
          <a:p>
            <a:pPr algn="ctr"/>
            <a:r>
              <a:rPr lang="cs-CZ" sz="2400" dirty="0" smtClean="0">
                <a:solidFill>
                  <a:srgbClr val="002060"/>
                </a:solidFill>
              </a:rPr>
              <a:t>pohybu dolních končetin</a:t>
            </a:r>
          </a:p>
          <a:p>
            <a:pPr algn="ctr"/>
            <a:r>
              <a:rPr lang="cs-CZ" sz="2400" dirty="0" smtClean="0">
                <a:solidFill>
                  <a:srgbClr val="002060"/>
                </a:solidFill>
              </a:rPr>
              <a:t>při šlapání na kole</a:t>
            </a:r>
          </a:p>
        </p:txBody>
      </p:sp>
      <p:sp>
        <p:nvSpPr>
          <p:cNvPr id="9" name="Obdélník 8">
            <a:hlinkClick r:id="rId4"/>
          </p:cNvPr>
          <p:cNvSpPr/>
          <p:nvPr/>
        </p:nvSpPr>
        <p:spPr>
          <a:xfrm>
            <a:off x="0" y="6197203"/>
            <a:ext cx="67367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Bernaciková a kol. Fyziologie sportovních disciplín – ELPORTÁL MU</a:t>
            </a:r>
          </a:p>
          <a:p>
            <a:r>
              <a:rPr lang="cs-CZ" sz="1400" dirty="0" smtClean="0">
                <a:solidFill>
                  <a:srgbClr val="FFFF00"/>
                </a:solidFill>
              </a:rPr>
              <a:t>http</a:t>
            </a:r>
            <a:r>
              <a:rPr lang="cs-CZ" sz="1400" dirty="0">
                <a:solidFill>
                  <a:srgbClr val="FFFF00"/>
                </a:solidFill>
              </a:rPr>
              <a:t>://is.muni.cz/do/rect/el/estud/fsps/ps10/fyziol/web/sport/cyklistika-silnicni.html</a:t>
            </a:r>
          </a:p>
        </p:txBody>
      </p:sp>
      <p:sp>
        <p:nvSpPr>
          <p:cNvPr id="10" name="Obdélník 9"/>
          <p:cNvSpPr/>
          <p:nvPr/>
        </p:nvSpPr>
        <p:spPr>
          <a:xfrm rot="16200000">
            <a:off x="5269144" y="2955639"/>
            <a:ext cx="57934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002060"/>
                </a:solidFill>
              </a:rPr>
              <a:t>http://www.2peak.com/archive/runder_tritt.php?newLanguage=de</a:t>
            </a:r>
          </a:p>
        </p:txBody>
      </p:sp>
      <p:sp>
        <p:nvSpPr>
          <p:cNvPr id="11" name="Šipka doprava 10"/>
          <p:cNvSpPr/>
          <p:nvPr/>
        </p:nvSpPr>
        <p:spPr>
          <a:xfrm>
            <a:off x="190143" y="1391589"/>
            <a:ext cx="5116375" cy="1445360"/>
          </a:xfrm>
          <a:prstGeom prst="rightArrow">
            <a:avLst>
              <a:gd name="adj1" fmla="val 49962"/>
              <a:gd name="adj2" fmla="val 43561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cs-CZ" sz="2200" dirty="0" smtClean="0"/>
              <a:t>POHYBY STEHNA (extenze a flexe kyčle)</a:t>
            </a:r>
          </a:p>
          <a:p>
            <a:pPr algn="r"/>
            <a:r>
              <a:rPr lang="cs-CZ" sz="2200" dirty="0" smtClean="0"/>
              <a:t>POHYBY BÉRCE (extenze a flexe kolena)</a:t>
            </a:r>
            <a:endParaRPr lang="cs-CZ" sz="2200" dirty="0"/>
          </a:p>
        </p:txBody>
      </p:sp>
      <p:sp>
        <p:nvSpPr>
          <p:cNvPr id="12" name="Šipka doprava 11"/>
          <p:cNvSpPr/>
          <p:nvPr/>
        </p:nvSpPr>
        <p:spPr>
          <a:xfrm>
            <a:off x="2288662" y="3589100"/>
            <a:ext cx="2356876" cy="927975"/>
          </a:xfrm>
          <a:prstGeom prst="rightArrow">
            <a:avLst>
              <a:gd name="adj1" fmla="val 41225"/>
              <a:gd name="adj2" fmla="val 43561"/>
            </a:avLst>
          </a:prstGeom>
          <a:solidFill>
            <a:srgbClr val="90E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200" dirty="0" smtClean="0"/>
              <a:t>SÍLA v ose pedálu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8990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055" y="664374"/>
            <a:ext cx="3802756" cy="259157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055" y="3426106"/>
            <a:ext cx="3804478" cy="3185617"/>
          </a:xfrm>
          <a:prstGeom prst="rect">
            <a:avLst/>
          </a:prstGeom>
        </p:spPr>
      </p:pic>
      <p:sp>
        <p:nvSpPr>
          <p:cNvPr id="8" name="Obdélník 7">
            <a:hlinkClick r:id="rId4"/>
          </p:cNvPr>
          <p:cNvSpPr/>
          <p:nvPr/>
        </p:nvSpPr>
        <p:spPr>
          <a:xfrm>
            <a:off x="3514710" y="664374"/>
            <a:ext cx="31931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solidFill>
                  <a:srgbClr val="002060"/>
                </a:solidFill>
                <a:hlinkClick r:id="rId4"/>
              </a:rPr>
              <a:t>www.wattbike.com</a:t>
            </a:r>
            <a:endParaRPr lang="cs-CZ" sz="3200" dirty="0" smtClean="0">
              <a:solidFill>
                <a:srgbClr val="002060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7" y="1658954"/>
            <a:ext cx="7424878" cy="4944970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2923593" y="6326925"/>
            <a:ext cx="45970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002060"/>
                </a:solidFill>
              </a:rPr>
              <a:t>http://www.velo101.com/magazine/article/test-du-wattbike--1567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93032" y="3445237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0000FF"/>
                </a:solidFill>
              </a:rPr>
              <a:t>Celková síla na středové ose klik</a:t>
            </a:r>
            <a:endParaRPr lang="cs-CZ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47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65" y="3990694"/>
            <a:ext cx="3862791" cy="257841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018" y="3990694"/>
            <a:ext cx="3862792" cy="257841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65" y="853092"/>
            <a:ext cx="3711126" cy="247717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018" y="853092"/>
            <a:ext cx="3862792" cy="257841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644" y="1301106"/>
            <a:ext cx="4961752" cy="4819988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sp>
        <p:nvSpPr>
          <p:cNvPr id="8" name="Obdélník 7"/>
          <p:cNvSpPr/>
          <p:nvPr/>
        </p:nvSpPr>
        <p:spPr>
          <a:xfrm>
            <a:off x="8775336" y="6389227"/>
            <a:ext cx="241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http://www.active-sport.cz/galerie/</a:t>
            </a:r>
          </a:p>
        </p:txBody>
      </p:sp>
      <p:cxnSp>
        <p:nvCxnSpPr>
          <p:cNvPr id="10" name="Přímá spojnice se šipkou 9"/>
          <p:cNvCxnSpPr/>
          <p:nvPr/>
        </p:nvCxnSpPr>
        <p:spPr>
          <a:xfrm>
            <a:off x="2812648" y="2066553"/>
            <a:ext cx="1504708" cy="757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2796290" y="5279900"/>
            <a:ext cx="1495530" cy="7823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H="1" flipV="1">
            <a:off x="7797412" y="2142299"/>
            <a:ext cx="2185402" cy="9007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>
            <a:off x="7797412" y="5279900"/>
            <a:ext cx="218540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Kříž 18"/>
          <p:cNvSpPr/>
          <p:nvPr/>
        </p:nvSpPr>
        <p:spPr>
          <a:xfrm rot="18979142">
            <a:off x="3677314" y="1348560"/>
            <a:ext cx="4704413" cy="4725078"/>
          </a:xfrm>
          <a:prstGeom prst="plus">
            <a:avLst>
              <a:gd name="adj" fmla="val 48900"/>
            </a:avLst>
          </a:prstGeom>
          <a:solidFill>
            <a:srgbClr val="FF0000">
              <a:alpha val="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/>
          <p:cNvSpPr txBox="1"/>
          <p:nvPr/>
        </p:nvSpPr>
        <p:spPr>
          <a:xfrm>
            <a:off x="849158" y="262861"/>
            <a:ext cx="1022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cap="all" dirty="0" smtClean="0">
                <a:solidFill>
                  <a:srgbClr val="002060"/>
                </a:solidFill>
              </a:rPr>
              <a:t>dynamometrická křivka celkové síly na STŘEDOVÉ ose klik</a:t>
            </a:r>
            <a:endParaRPr lang="cs-CZ" sz="2800" cap="al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44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ek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03" y="1032510"/>
            <a:ext cx="4961752" cy="481998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455072" y="297889"/>
            <a:ext cx="1186279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LP nahoru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PP dolů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538155" y="3105970"/>
            <a:ext cx="1420986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LP dozadu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PP dopředu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182054" y="3105970"/>
            <a:ext cx="1395528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LP dopředu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PP dozadu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10" name="Šipka doprava 9"/>
          <p:cNvSpPr/>
          <p:nvPr/>
        </p:nvSpPr>
        <p:spPr>
          <a:xfrm rot="20595610">
            <a:off x="6033660" y="2982724"/>
            <a:ext cx="1465143" cy="439305"/>
          </a:xfrm>
          <a:prstGeom prst="rightArrow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MAX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1" name="Šipka doleva 10"/>
          <p:cNvSpPr/>
          <p:nvPr/>
        </p:nvSpPr>
        <p:spPr>
          <a:xfrm rot="20233512">
            <a:off x="4549439" y="3586399"/>
            <a:ext cx="1498127" cy="378124"/>
          </a:xfrm>
          <a:prstGeom prst="leftArrow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MAX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464139" y="5861395"/>
            <a:ext cx="1186279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LP dolů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</a:rPr>
              <a:t>PP nahoru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3" name="Šipka doleva 12"/>
          <p:cNvSpPr/>
          <p:nvPr/>
        </p:nvSpPr>
        <p:spPr>
          <a:xfrm rot="3823235">
            <a:off x="5552929" y="2991861"/>
            <a:ext cx="682261" cy="325202"/>
          </a:xfrm>
          <a:prstGeom prst="leftArrow">
            <a:avLst/>
          </a:prstGeom>
          <a:solidFill>
            <a:srgbClr val="FFFF00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MIN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4" name="Šipka doprava 13"/>
          <p:cNvSpPr/>
          <p:nvPr/>
        </p:nvSpPr>
        <p:spPr>
          <a:xfrm rot="4464060">
            <a:off x="5804131" y="3588254"/>
            <a:ext cx="730462" cy="350548"/>
          </a:xfrm>
          <a:prstGeom prst="rightArrow">
            <a:avLst/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MIN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 rot="16200000">
            <a:off x="5722503" y="1488066"/>
            <a:ext cx="1142439" cy="461665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Síla (N)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17" name="Oblouk 16"/>
          <p:cNvSpPr/>
          <p:nvPr/>
        </p:nvSpPr>
        <p:spPr>
          <a:xfrm rot="16200000">
            <a:off x="3664478" y="1151655"/>
            <a:ext cx="4743608" cy="4658078"/>
          </a:xfrm>
          <a:prstGeom prst="arc">
            <a:avLst/>
          </a:prstGeom>
          <a:ln w="38100">
            <a:solidFill>
              <a:schemeClr val="accent6">
                <a:lumMod val="50000"/>
              </a:schemeClr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 rot="18814692">
            <a:off x="3606609" y="1392841"/>
            <a:ext cx="123768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6">
                    <a:lumMod val="50000"/>
                  </a:schemeClr>
                </a:solidFill>
              </a:rPr>
              <a:t>Úhel (°)</a:t>
            </a:r>
            <a:endParaRPr lang="cs-CZ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V="1">
            <a:off x="6057279" y="1247775"/>
            <a:ext cx="0" cy="2217877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Šipka doleva 20"/>
          <p:cNvSpPr/>
          <p:nvPr/>
        </p:nvSpPr>
        <p:spPr>
          <a:xfrm rot="20580606">
            <a:off x="7381481" y="1494484"/>
            <a:ext cx="1983005" cy="657225"/>
          </a:xfrm>
          <a:prstGeom prst="leftArrow">
            <a:avLst/>
          </a:prstGeom>
          <a:noFill/>
          <a:ln>
            <a:solidFill>
              <a:srgbClr val="7030A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7030A0"/>
                </a:solidFill>
              </a:rPr>
              <a:t>VSTOJE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22" name="Šipka doleva 21"/>
          <p:cNvSpPr/>
          <p:nvPr/>
        </p:nvSpPr>
        <p:spPr>
          <a:xfrm rot="1520939">
            <a:off x="7053791" y="3889234"/>
            <a:ext cx="2246573" cy="657225"/>
          </a:xfrm>
          <a:prstGeom prst="leftArrow">
            <a:avLst/>
          </a:prstGeom>
          <a:noFill/>
          <a:ln w="38100">
            <a:solidFill>
              <a:srgbClr val="7030A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rgbClr val="7030A0"/>
                </a:solidFill>
              </a:rPr>
              <a:t>VSEDĚ</a:t>
            </a:r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1614807" y="5305234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LP – levá páka</a:t>
            </a:r>
          </a:p>
          <a:p>
            <a:r>
              <a:rPr lang="cs-CZ" dirty="0" smtClean="0"/>
              <a:t>PP – pravá páka</a:t>
            </a:r>
            <a:endParaRPr lang="cs-CZ" dirty="0"/>
          </a:p>
        </p:txBody>
      </p:sp>
      <p:pic>
        <p:nvPicPr>
          <p:cNvPr id="28" name="Obrázek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206" y="472659"/>
            <a:ext cx="2007179" cy="2110536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206" y="4162439"/>
            <a:ext cx="2007179" cy="2336390"/>
          </a:xfrm>
          <a:prstGeom prst="rect">
            <a:avLst/>
          </a:prstGeom>
        </p:spPr>
      </p:pic>
      <p:sp>
        <p:nvSpPr>
          <p:cNvPr id="31" name="Obdélník 30"/>
          <p:cNvSpPr/>
          <p:nvPr/>
        </p:nvSpPr>
        <p:spPr>
          <a:xfrm>
            <a:off x="709551" y="6422400"/>
            <a:ext cx="23605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rgbClr val="002060"/>
                </a:solidFill>
              </a:rPr>
              <a:t>http://www.active-sport.cz/svet-kol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1377959" y="361218"/>
            <a:ext cx="3192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cap="all" dirty="0" smtClean="0">
                <a:solidFill>
                  <a:srgbClr val="002060"/>
                </a:solidFill>
              </a:rPr>
              <a:t>dynamometrická křivka</a:t>
            </a:r>
            <a:endParaRPr lang="cs-CZ" sz="2800" cap="al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83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14349" y="1295399"/>
            <a:ext cx="3724275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FF0000"/>
                </a:solidFill>
              </a:rPr>
              <a:t>ZAČÁTEČNÍK</a:t>
            </a:r>
          </a:p>
          <a:p>
            <a:pPr algn="ctr"/>
            <a:r>
              <a:rPr lang="cs-CZ" sz="2400" dirty="0" smtClean="0">
                <a:solidFill>
                  <a:srgbClr val="FF0000"/>
                </a:solidFill>
              </a:rPr>
              <a:t>CYKLOTURISTA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324350" y="1295400"/>
            <a:ext cx="3638549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</a:rPr>
              <a:t>POKROČILÝ</a:t>
            </a:r>
          </a:p>
          <a:p>
            <a:pPr algn="ctr"/>
            <a:r>
              <a:rPr lang="cs-CZ" sz="2400" dirty="0" smtClean="0">
                <a:solidFill>
                  <a:srgbClr val="FF0000"/>
                </a:solidFill>
              </a:rPr>
              <a:t>CYKLISTA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048625" y="1295399"/>
            <a:ext cx="363855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</a:rPr>
              <a:t>ŠPIČKOVÝ</a:t>
            </a:r>
          </a:p>
          <a:p>
            <a:pPr algn="ctr"/>
            <a:r>
              <a:rPr lang="cs-CZ" sz="2400" dirty="0" smtClean="0">
                <a:solidFill>
                  <a:srgbClr val="FF0000"/>
                </a:solidFill>
              </a:rPr>
              <a:t>CYKLISTA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2209800"/>
            <a:ext cx="11172825" cy="372427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57211" y="438150"/>
            <a:ext cx="11172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2060"/>
                </a:solidFill>
              </a:rPr>
              <a:t>TVAR DYNAMOMETRICKÉ KŘIVKY U </a:t>
            </a:r>
            <a:r>
              <a:rPr lang="cs-CZ" sz="2800" dirty="0" err="1" smtClean="0">
                <a:solidFill>
                  <a:srgbClr val="002060"/>
                </a:solidFill>
              </a:rPr>
              <a:t>R</a:t>
            </a:r>
            <a:r>
              <a:rPr lang="cs-CZ" sz="2800" cap="all" dirty="0" err="1" smtClean="0">
                <a:solidFill>
                  <a:srgbClr val="002060"/>
                </a:solidFill>
              </a:rPr>
              <a:t>ů</a:t>
            </a:r>
            <a:r>
              <a:rPr lang="cs-CZ" sz="2800" dirty="0" err="1" smtClean="0">
                <a:solidFill>
                  <a:srgbClr val="002060"/>
                </a:solidFill>
              </a:rPr>
              <a:t>ZNĚ</a:t>
            </a:r>
            <a:r>
              <a:rPr lang="cs-CZ" sz="2800" dirty="0" smtClean="0">
                <a:solidFill>
                  <a:srgbClr val="002060"/>
                </a:solidFill>
              </a:rPr>
              <a:t> TRÉNOVANÝCH </a:t>
            </a:r>
            <a:r>
              <a:rPr lang="cs-CZ" sz="2800" dirty="0" err="1" smtClean="0">
                <a:solidFill>
                  <a:srgbClr val="002060"/>
                </a:solidFill>
              </a:rPr>
              <a:t>CYKLIST</a:t>
            </a:r>
            <a:r>
              <a:rPr lang="cs-CZ" sz="2800" cap="all" dirty="0" err="1">
                <a:solidFill>
                  <a:srgbClr val="002060"/>
                </a:solidFill>
              </a:rPr>
              <a:t>ů</a:t>
            </a:r>
            <a:endParaRPr lang="cs-CZ" sz="2800" dirty="0">
              <a:solidFill>
                <a:srgbClr val="00206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048625" y="5927938"/>
            <a:ext cx="3638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↑: </a:t>
            </a:r>
            <a:r>
              <a:rPr lang="cs-CZ" sz="2400" dirty="0" err="1" smtClean="0">
                <a:latin typeface="Calibri" panose="020F0502020204030204" pitchFamily="34" charset="0"/>
              </a:rPr>
              <a:t>max</a:t>
            </a:r>
            <a:endParaRPr lang="cs-CZ" sz="2400" dirty="0" smtClean="0">
              <a:latin typeface="Calibri" panose="020F0502020204030204" pitchFamily="34" charset="0"/>
            </a:endParaRPr>
          </a:p>
          <a:p>
            <a:pPr algn="ctr"/>
            <a:r>
              <a:rPr lang="cs-CZ" sz="24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↑↑: min</a:t>
            </a:r>
            <a:r>
              <a:rPr lang="cs-CZ" sz="2400" b="1" dirty="0" smtClean="0">
                <a:latin typeface="Calibri" panose="020F0502020204030204" pitchFamily="34" charset="0"/>
              </a:rPr>
              <a:t>, min/</a:t>
            </a:r>
            <a:r>
              <a:rPr lang="cs-CZ" sz="2400" b="1" dirty="0" err="1" smtClean="0">
                <a:latin typeface="Calibri" panose="020F0502020204030204" pitchFamily="34" charset="0"/>
              </a:rPr>
              <a:t>max</a:t>
            </a:r>
            <a:r>
              <a:rPr lang="cs-CZ" sz="2400" b="1" dirty="0" smtClean="0">
                <a:latin typeface="Calibri" panose="020F0502020204030204" pitchFamily="34" charset="0"/>
              </a:rPr>
              <a:t>, </a:t>
            </a:r>
            <a:r>
              <a:rPr lang="cs-CZ" sz="2400" b="1" dirty="0" err="1" smtClean="0">
                <a:latin typeface="Calibri" panose="020F0502020204030204" pitchFamily="34" charset="0"/>
              </a:rPr>
              <a:t>mean</a:t>
            </a:r>
            <a:r>
              <a:rPr lang="cs-CZ" sz="2400" b="1" dirty="0" smtClean="0">
                <a:latin typeface="Calibri" panose="020F0502020204030204" pitchFamily="34" charset="0"/>
              </a:rPr>
              <a:t> </a:t>
            </a:r>
            <a:endParaRPr lang="cs-CZ" sz="2400" b="1" dirty="0">
              <a:latin typeface="Calibri" panose="020F050202020403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9124451" y="5564743"/>
            <a:ext cx="2605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http://cyclestudio.com.au/</a:t>
            </a:r>
          </a:p>
        </p:txBody>
      </p:sp>
      <p:sp>
        <p:nvSpPr>
          <p:cNvPr id="2" name="Obdélník 1"/>
          <p:cNvSpPr/>
          <p:nvPr/>
        </p:nvSpPr>
        <p:spPr>
          <a:xfrm>
            <a:off x="514349" y="5957878"/>
            <a:ext cx="3810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↓: </a:t>
            </a:r>
            <a:r>
              <a:rPr lang="cs-CZ" sz="2400" dirty="0" err="1" smtClean="0">
                <a:latin typeface="Calibri" panose="020F0502020204030204" pitchFamily="34" charset="0"/>
                <a:cs typeface="Arial" panose="020B0604020202020204" pitchFamily="34" charset="0"/>
              </a:rPr>
              <a:t>max</a:t>
            </a:r>
            <a:endParaRPr lang="cs-CZ" sz="2400" dirty="0" smtClean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4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↓: </a:t>
            </a:r>
            <a:r>
              <a:rPr lang="cs-CZ" sz="2400" b="1" dirty="0" smtClean="0">
                <a:latin typeface="Calibri" panose="020F0502020204030204" pitchFamily="34" charset="0"/>
              </a:rPr>
              <a:t>min, min/</a:t>
            </a:r>
            <a:r>
              <a:rPr lang="cs-CZ" sz="2400" b="1" dirty="0" err="1" smtClean="0">
                <a:latin typeface="Calibri" panose="020F0502020204030204" pitchFamily="34" charset="0"/>
              </a:rPr>
              <a:t>max</a:t>
            </a:r>
            <a:r>
              <a:rPr lang="cs-CZ" sz="24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cs-CZ" sz="2400" b="1" dirty="0" err="1" smtClean="0">
                <a:latin typeface="Calibri" panose="020F0502020204030204" pitchFamily="34" charset="0"/>
                <a:cs typeface="Arial" panose="020B0604020202020204" pitchFamily="34" charset="0"/>
              </a:rPr>
              <a:t>mean</a:t>
            </a:r>
            <a:endParaRPr lang="cs-CZ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609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013284" y="328863"/>
            <a:ext cx="7210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pro optimalizaci šlapání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284" y="86574"/>
            <a:ext cx="8216566" cy="664350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013284" y="229450"/>
            <a:ext cx="8216566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2060"/>
                </a:solidFill>
              </a:rPr>
              <a:t>DYNAMOMETRICKÉ KŘIVKY</a:t>
            </a:r>
          </a:p>
          <a:p>
            <a:pPr algn="ctr"/>
            <a:r>
              <a:rPr lang="cs-CZ" sz="3200" dirty="0" smtClean="0">
                <a:solidFill>
                  <a:srgbClr val="002060"/>
                </a:solidFill>
              </a:rPr>
              <a:t>U </a:t>
            </a:r>
            <a:r>
              <a:rPr lang="cs-CZ" sz="3200" dirty="0" err="1" smtClean="0">
                <a:solidFill>
                  <a:srgbClr val="002060"/>
                </a:solidFill>
              </a:rPr>
              <a:t>R</a:t>
            </a:r>
            <a:r>
              <a:rPr lang="cs-CZ" sz="3200" cap="all" dirty="0" err="1" smtClean="0">
                <a:solidFill>
                  <a:srgbClr val="002060"/>
                </a:solidFill>
              </a:rPr>
              <a:t>ů</a:t>
            </a:r>
            <a:r>
              <a:rPr lang="cs-CZ" sz="3200" dirty="0" err="1" smtClean="0">
                <a:solidFill>
                  <a:srgbClr val="002060"/>
                </a:solidFill>
              </a:rPr>
              <a:t>ZNÝCH</a:t>
            </a:r>
            <a:r>
              <a:rPr lang="cs-CZ" sz="3200" dirty="0" smtClean="0">
                <a:solidFill>
                  <a:srgbClr val="002060"/>
                </a:solidFill>
              </a:rPr>
              <a:t> TRÉNOVANÝCH </a:t>
            </a:r>
            <a:r>
              <a:rPr lang="cs-CZ" sz="3200" dirty="0" err="1" smtClean="0">
                <a:solidFill>
                  <a:srgbClr val="002060"/>
                </a:solidFill>
              </a:rPr>
              <a:t>CYKLIST</a:t>
            </a:r>
            <a:r>
              <a:rPr lang="cs-CZ" sz="3200" cap="all" dirty="0" err="1">
                <a:solidFill>
                  <a:srgbClr val="002060"/>
                </a:solidFill>
              </a:rPr>
              <a:t>ů</a:t>
            </a:r>
            <a:endParaRPr lang="cs-CZ" sz="3200" dirty="0">
              <a:solidFill>
                <a:srgbClr val="00206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1665221"/>
            <a:ext cx="2636766" cy="164327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42100" y="3031491"/>
            <a:ext cx="2636766" cy="277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 err="1" smtClean="0"/>
              <a:t>Chris</a:t>
            </a:r>
            <a:r>
              <a:rPr lang="cs-CZ" sz="1200" dirty="0" smtClean="0"/>
              <a:t> </a:t>
            </a:r>
            <a:r>
              <a:rPr lang="cs-CZ" sz="1200" dirty="0" err="1" smtClean="0"/>
              <a:t>Hoy</a:t>
            </a:r>
            <a:r>
              <a:rPr lang="cs-CZ" sz="1200" dirty="0" smtClean="0"/>
              <a:t> (http://sport.idnes.cz)</a:t>
            </a:r>
            <a:endParaRPr lang="cs-CZ" sz="1200" dirty="0"/>
          </a:p>
        </p:txBody>
      </p:sp>
      <p:pic>
        <p:nvPicPr>
          <p:cNvPr id="2050" name="Picture 2" descr="http://site.tri-sports.com/marketing/TSU/CD01100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269" y="3903200"/>
            <a:ext cx="2116125" cy="184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269" y="1510999"/>
            <a:ext cx="2119017" cy="1922763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3176750" y="6416747"/>
            <a:ext cx="58289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002060"/>
                </a:solidFill>
              </a:rPr>
              <a:t>http://philsroadbikingblog.blogspot.cz/2011/12/is-pedalling-technique-like-mastering.html</a:t>
            </a:r>
          </a:p>
        </p:txBody>
      </p:sp>
    </p:spTree>
    <p:extLst>
      <p:ext uri="{BB962C8B-B14F-4D97-AF65-F5344CB8AC3E}">
        <p14:creationId xmlns:p14="http://schemas.microsoft.com/office/powerpoint/2010/main" val="2788572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randolphburt.files.wordpress.com/2015/01/watttbikegraph10.png?w=620&amp;h=4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251" y="0"/>
            <a:ext cx="97076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8738716" y="6488668"/>
            <a:ext cx="2108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www.scarletfire.co.uk</a:t>
            </a:r>
          </a:p>
        </p:txBody>
      </p:sp>
    </p:spTree>
    <p:extLst>
      <p:ext uri="{BB962C8B-B14F-4D97-AF65-F5344CB8AC3E}">
        <p14:creationId xmlns:p14="http://schemas.microsoft.com/office/powerpoint/2010/main" val="215528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 rot="16200000">
            <a:off x="10547245" y="5208046"/>
            <a:ext cx="2439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http://cyclingtips.com.au</a:t>
            </a:r>
          </a:p>
        </p:txBody>
      </p:sp>
    </p:spTree>
    <p:extLst>
      <p:ext uri="{BB962C8B-B14F-4D97-AF65-F5344CB8AC3E}">
        <p14:creationId xmlns:p14="http://schemas.microsoft.com/office/powerpoint/2010/main" val="16092544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Obvod</Template>
  <TotalTime>637</TotalTime>
  <Words>359</Words>
  <Application>Microsoft Office PowerPoint</Application>
  <PresentationFormat>Širokoúhlá obrazovka</PresentationFormat>
  <Paragraphs>102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4" baseType="lpstr">
      <vt:lpstr>Arial</vt:lpstr>
      <vt:lpstr>Calibri</vt:lpstr>
      <vt:lpstr>Cambria Math</vt:lpstr>
      <vt:lpstr>Trebuchet MS</vt:lpstr>
      <vt:lpstr>Tw Cen MT</vt:lpstr>
      <vt:lpstr>Obvod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CYKLODYNAMOMETRIE měření sil na pedálech</dc:title>
  <dc:creator>Jan Novotný</dc:creator>
  <cp:lastModifiedBy>Jan Novotný</cp:lastModifiedBy>
  <cp:revision>107</cp:revision>
  <dcterms:created xsi:type="dcterms:W3CDTF">2015-11-25T08:09:28Z</dcterms:created>
  <dcterms:modified xsi:type="dcterms:W3CDTF">2016-10-21T07:16:48Z</dcterms:modified>
</cp:coreProperties>
</file>