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1" r:id="rId6"/>
    <p:sldId id="270" r:id="rId7"/>
    <p:sldId id="260" r:id="rId8"/>
    <p:sldId id="266" r:id="rId9"/>
    <p:sldId id="267" r:id="rId10"/>
    <p:sldId id="265" r:id="rId11"/>
    <p:sldId id="268" r:id="rId12"/>
    <p:sldId id="264" r:id="rId13"/>
    <p:sldId id="269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15C7-DFE6-4DCA-90FD-4EA0FBC22C71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C5871-9D11-4204-A95D-3A095830DB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4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2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5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1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1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6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87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15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6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01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718B-CA55-4702-8ECB-B460EFD4BFB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82B5-A4A8-4C92-88FC-79E92F22F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58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54924"/>
            <a:ext cx="9144000" cy="7194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70C0"/>
                </a:solidFill>
              </a:rPr>
              <a:t>Etika v kin</a:t>
            </a:r>
            <a:r>
              <a:rPr lang="cs-CZ" sz="4800" dirty="0" smtClean="0">
                <a:solidFill>
                  <a:srgbClr val="FF0000"/>
                </a:solidFill>
              </a:rPr>
              <a:t>antropo</a:t>
            </a:r>
            <a:r>
              <a:rPr lang="cs-CZ" sz="4800" dirty="0" smtClean="0">
                <a:solidFill>
                  <a:srgbClr val="0070C0"/>
                </a:solidFill>
              </a:rPr>
              <a:t>logickém výzkumu</a:t>
            </a:r>
            <a:endParaRPr lang="cs-CZ" sz="48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76369"/>
            <a:ext cx="9144000" cy="137986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Jan Novotný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Fakulta sportovních studií 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Brno</a:t>
            </a:r>
            <a:r>
              <a:rPr lang="cs-CZ" smtClean="0">
                <a:solidFill>
                  <a:srgbClr val="0070C0"/>
                </a:solidFill>
              </a:rPr>
              <a:t>, 2015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0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8036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Etika doktorského studia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473899" y="4115086"/>
            <a:ext cx="4911949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 -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Oborová rada</a:t>
            </a:r>
          </a:p>
          <a:p>
            <a:pPr lvl="0" algn="ctr"/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Vědecká rada</a:t>
            </a:r>
            <a:r>
              <a:rPr lang="cs-CZ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cs-CZ" sz="2000" b="1" cap="all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Stabilní dobré podmínky pro studium,</a:t>
            </a:r>
          </a:p>
          <a:p>
            <a:pPr lvl="0"/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byly při vstupu do studia, </a:t>
            </a:r>
          </a:p>
          <a:p>
            <a:pPr lvl="0"/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nezneužívat doktoranda jako pracovní sílu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3241" y="1703002"/>
            <a:ext cx="5524462" cy="44627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Školitel</a:t>
            </a:r>
          </a:p>
          <a:p>
            <a:pPr lvl="0">
              <a:spcAft>
                <a:spcPts val="0"/>
              </a:spcAf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VÝZKUMNÉ PROJEKTY</a:t>
            </a:r>
          </a:p>
          <a:p>
            <a:pPr lvl="0">
              <a:spcAft>
                <a:spcPts val="0"/>
              </a:spcAft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nejvyšší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 a zkušenost ve výzkumu, v doktorské výuce, v publikační činnosti (akademická hodnost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spcAft>
                <a:spcPts val="0"/>
              </a:spcAft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2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vědět co doktoranda čeká za práci na řadu let dopředu …, aby mohl v pravém smyslu slova 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školit.</a:t>
            </a:r>
            <a:endParaRPr lang="cs-CZ" sz="20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OBORU</a:t>
            </a:r>
            <a:endParaRPr lang="cs-CZ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odborník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daném tématu, vědecký - systémový přístup, aby mohl </a:t>
            </a:r>
            <a:r>
              <a:rPr lang="cs-CZ" sz="2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poskytnout radu 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lvl="0">
              <a:spcAft>
                <a:spcPts val="0"/>
              </a:spcAf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PEDAGOG, ŠÉF </a:t>
            </a: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TÝMU</a:t>
            </a:r>
          </a:p>
          <a:p>
            <a:pPr lvl="0">
              <a:spcAft>
                <a:spcPts val="0"/>
              </a:spcAft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vést studenta, doktoranda – zadávat a kontrolovat úkoly, ne jej nechat úplně volně,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nepřesáhnout kapacitu školitele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699336" y="1703002"/>
            <a:ext cx="2867064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Doktorand</a:t>
            </a:r>
          </a:p>
          <a:p>
            <a:pPr lvl="0">
              <a:spcAft>
                <a:spcPts val="0"/>
              </a:spcAft>
            </a:pPr>
            <a:endParaRPr lang="cs-CZ" sz="2000" b="1" cap="all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2000" b="1" cap="all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 </a:t>
            </a:r>
            <a:r>
              <a:rPr lang="cs-CZ" sz="2000" b="1" cap="all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akademické </a:t>
            </a:r>
            <a:r>
              <a:rPr lang="cs-CZ" sz="2000" b="1" cap="all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obce</a:t>
            </a:r>
          </a:p>
          <a:p>
            <a:pPr lvl="0">
              <a:spcAft>
                <a:spcPts val="0"/>
              </a:spcAft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nesmí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sluhou .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05888" y="1770576"/>
            <a:ext cx="3580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← </a:t>
            </a:r>
            <a:r>
              <a:rPr lang="cs-CZ" b="1" cap="all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sehraný </a:t>
            </a:r>
            <a:r>
              <a:rPr lang="cs-CZ" b="1" cap="all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 </a:t>
            </a:r>
            <a:r>
              <a:rPr lang="cs-CZ" b="1" cap="all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tandem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6196186" y="3397037"/>
            <a:ext cx="1627014" cy="617516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8979498" y="3225800"/>
            <a:ext cx="12102" cy="788753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6717177" y="2207482"/>
            <a:ext cx="1639424" cy="1807071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826921" y="6415428"/>
            <a:ext cx="90120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 smtClean="0"/>
              <a:t>Janíček, </a:t>
            </a:r>
            <a:r>
              <a:rPr lang="cs-CZ" sz="1600" b="1" dirty="0"/>
              <a:t>P. </a:t>
            </a:r>
            <a:r>
              <a:rPr lang="cs-CZ" sz="1600" dirty="0"/>
              <a:t>(2007). </a:t>
            </a:r>
            <a:r>
              <a:rPr lang="cs-CZ" sz="1600" i="1" dirty="0"/>
              <a:t>Systémové pojetí vybraných oborů pro techniky. Hledání souvislostí. </a:t>
            </a:r>
            <a:r>
              <a:rPr lang="cs-CZ" sz="1600" dirty="0"/>
              <a:t>Brno: </a:t>
            </a:r>
            <a:r>
              <a:rPr lang="cs-CZ" sz="1600" dirty="0" smtClean="0"/>
              <a:t>VUT/VUTIUM.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3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8036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Etika habilitačního a jmenovacího řízení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3241" y="1544934"/>
            <a:ext cx="6613359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zachovává autorská práva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jiných autorů</a:t>
            </a:r>
            <a:endParaRPr lang="cs-CZ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citovat</a:t>
            </a:r>
            <a:endParaRPr lang="cs-CZ" sz="24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netvořit plagiáty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chrání osobní údaje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zkoumaných osob</a:t>
            </a:r>
            <a:endParaRPr lang="cs-CZ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neumožnit </a:t>
            </a:r>
            <a:r>
              <a:rPr lang="cs-CZ" sz="2400" dirty="0" err="1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identifikakci</a:t>
            </a: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osoby </a:t>
            </a: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</a:t>
            </a:r>
            <a:r>
              <a:rPr lang="cs-CZ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jejího informovaného písemného souhlasu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textu: </a:t>
            </a: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jméno, rodné číslo, bydliště atd.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obrazech: obličej aj</a:t>
            </a: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používá a poskytuje poctivé </a:t>
            </a:r>
            <a:r>
              <a:rPr lang="cs-CZ" sz="24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rešerši a výsledcích nezamlčovat „nehodící se“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systémový přístup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9700" y="2283963"/>
            <a:ext cx="3959056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Hodnotící komise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Oponenti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habilitační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Vědecká rada fakulty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Vědecká rada univerzity</a:t>
            </a:r>
          </a:p>
          <a:p>
            <a:r>
              <a:rPr lang="cs-CZ" sz="2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vědci a odborníci</a:t>
            </a:r>
          </a:p>
          <a:p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hodnotí dodržování etických pravidel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autorem</a:t>
            </a:r>
            <a:endParaRPr lang="cs-CZ" sz="2400" dirty="0">
              <a:solidFill>
                <a:srgbClr val="FF000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207250" y="3798073"/>
            <a:ext cx="431800" cy="60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17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8036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Etika grantových soutěží a obhajob projektů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74968" y="1872333"/>
            <a:ext cx="7642059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2400" b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Členové výběrové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komise a oponentní komise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nestranní (objektivní) - nejsou ze stejného pracoviště, nejsou řešitelé projektů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odborníci a zkušení řešitelé výzkumných projektů</a:t>
            </a:r>
          </a:p>
          <a:p>
            <a:pPr>
              <a:spcAft>
                <a:spcPts val="0"/>
              </a:spcAft>
            </a:pP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kontrolují dodržování etických pravidel </a:t>
            </a:r>
            <a:r>
              <a:rPr lang="cs-CZ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výzkumným týmem.</a:t>
            </a:r>
          </a:p>
          <a:p>
            <a:pPr>
              <a:spcAft>
                <a:spcPts val="0"/>
              </a:spcAft>
            </a:pPr>
            <a:endParaRPr lang="cs-CZ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(Oponenti a řešitelé </a:t>
            </a:r>
            <a:r>
              <a:rPr lang="cs-CZ" sz="2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navzájem anonymní)</a:t>
            </a:r>
          </a:p>
        </p:txBody>
      </p:sp>
    </p:spTree>
    <p:extLst>
      <p:ext uri="{BB962C8B-B14F-4D97-AF65-F5344CB8AC3E}">
        <p14:creationId xmlns:p14="http://schemas.microsoft.com/office/powerpoint/2010/main" val="281796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90044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Závěry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00719" y="1746301"/>
            <a:ext cx="94292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Etická komise fakulty by měla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podle </a:t>
            </a:r>
            <a:r>
              <a:rPr lang="cs-CZ" sz="2000" dirty="0">
                <a:solidFill>
                  <a:srgbClr val="0070C0"/>
                </a:solidFill>
              </a:rPr>
              <a:t>potřeby </a:t>
            </a:r>
            <a:r>
              <a:rPr lang="cs-CZ" sz="2000" dirty="0" smtClean="0">
                <a:solidFill>
                  <a:srgbClr val="0070C0"/>
                </a:solidFill>
              </a:rPr>
              <a:t>průběžně navrhovat </a:t>
            </a:r>
            <a:r>
              <a:rPr lang="cs-CZ" sz="2000" dirty="0">
                <a:solidFill>
                  <a:srgbClr val="0070C0"/>
                </a:solidFill>
              </a:rPr>
              <a:t>aktualizace Etického kodexu fakulty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soustavně posuzovat dodržování kodexu ve výzkumných projektech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fakulty</a:t>
            </a:r>
          </a:p>
          <a:p>
            <a:endParaRPr lang="cs-CZ" sz="2000" dirty="0"/>
          </a:p>
          <a:p>
            <a:r>
              <a:rPr lang="cs-CZ" sz="2000" b="1" dirty="0" smtClean="0">
                <a:solidFill>
                  <a:srgbClr val="002060"/>
                </a:solidFill>
              </a:rPr>
              <a:t>Etický kodex by měl obsahovat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etická pravidla pro výzkumnou činnost na fakultě, včetně organizace, kompetencí a povinností pracovníků fakulty,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úkoly Etické komise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vzor informovaného souhlasu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formulář žádosti o vyjádření etické komise k výzkumnému projektu</a:t>
            </a:r>
          </a:p>
        </p:txBody>
      </p:sp>
      <p:sp>
        <p:nvSpPr>
          <p:cNvPr id="8" name="Obdélník 7"/>
          <p:cNvSpPr/>
          <p:nvPr/>
        </p:nvSpPr>
        <p:spPr>
          <a:xfrm>
            <a:off x="796626" y="5965448"/>
            <a:ext cx="1124551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Listina základních práv a svobod (Ústavní zákon ČR, 1993) + další zákony </a:t>
            </a:r>
            <a:r>
              <a:rPr lang="cs-CZ" sz="1200" b="1" dirty="0" smtClean="0">
                <a:solidFill>
                  <a:srgbClr val="C00000"/>
                </a:solidFill>
              </a:rPr>
              <a:t>ČR; Etický </a:t>
            </a:r>
            <a:r>
              <a:rPr lang="cs-CZ" sz="1200" b="1" dirty="0">
                <a:solidFill>
                  <a:srgbClr val="C00000"/>
                </a:solidFill>
              </a:rPr>
              <a:t>kodex akademických a odborných pracovníků Masarykovy univerzity, </a:t>
            </a:r>
            <a:r>
              <a:rPr lang="cs-CZ" sz="1200" b="1" dirty="0" smtClean="0">
                <a:solidFill>
                  <a:srgbClr val="C00000"/>
                </a:solidFill>
              </a:rPr>
              <a:t>2008;</a:t>
            </a:r>
            <a:endParaRPr lang="cs-CZ" sz="1200" b="1" dirty="0">
              <a:solidFill>
                <a:srgbClr val="C00000"/>
              </a:solidFill>
            </a:endParaRPr>
          </a:p>
          <a:p>
            <a:r>
              <a:rPr lang="cs-CZ" sz="1600" b="1" dirty="0"/>
              <a:t>Etická komise FTK UP, směrnice děkana Fakulty tělesné kultury Univerzity Palackého, </a:t>
            </a:r>
            <a:r>
              <a:rPr lang="cs-CZ" sz="1600" b="1" dirty="0" smtClean="0"/>
              <a:t>2008; </a:t>
            </a:r>
            <a:r>
              <a:rPr lang="cs-CZ" sz="1200" dirty="0" smtClean="0"/>
              <a:t>Etický </a:t>
            </a:r>
            <a:r>
              <a:rPr lang="cs-CZ" sz="1200" dirty="0"/>
              <a:t>kodex lékařského výzkumu, WHO, </a:t>
            </a:r>
            <a:r>
              <a:rPr lang="cs-CZ" sz="1200" dirty="0" smtClean="0"/>
              <a:t>2013;</a:t>
            </a:r>
            <a:endParaRPr lang="cs-CZ" sz="1200" dirty="0"/>
          </a:p>
          <a:p>
            <a:pPr>
              <a:spcAft>
                <a:spcPts val="0"/>
              </a:spcAft>
            </a:pPr>
            <a:r>
              <a:rPr lang="cs-CZ" sz="1200" b="1" dirty="0" smtClean="0"/>
              <a:t>Hendl, J. </a:t>
            </a:r>
            <a:r>
              <a:rPr lang="cs-CZ" sz="1200" dirty="0" smtClean="0"/>
              <a:t>(2012). </a:t>
            </a:r>
            <a:r>
              <a:rPr lang="cs-CZ" sz="1200" i="1" dirty="0" smtClean="0"/>
              <a:t>Přehled statistických metod</a:t>
            </a:r>
            <a:r>
              <a:rPr lang="cs-CZ" sz="1200" dirty="0" smtClean="0"/>
              <a:t>. Praha: Portál.; </a:t>
            </a:r>
            <a:r>
              <a:rPr lang="cs-CZ" sz="1200" b="1" dirty="0" smtClean="0"/>
              <a:t>Meško, D., a kol. </a:t>
            </a:r>
            <a:r>
              <a:rPr lang="cs-CZ" sz="1200" dirty="0" smtClean="0"/>
              <a:t>(2006). </a:t>
            </a:r>
            <a:r>
              <a:rPr lang="cs-CZ" sz="1200" i="1" dirty="0" smtClean="0"/>
              <a:t>Akademická příručka. </a:t>
            </a:r>
            <a:r>
              <a:rPr lang="cs-CZ" sz="1200" dirty="0" smtClean="0"/>
              <a:t>Martin: </a:t>
            </a:r>
            <a:r>
              <a:rPr lang="cs-CZ" sz="1200" dirty="0" err="1" smtClean="0"/>
              <a:t>Osveta</a:t>
            </a:r>
            <a:r>
              <a:rPr lang="cs-CZ" sz="1200" dirty="0" smtClean="0"/>
              <a:t>.; </a:t>
            </a:r>
            <a:r>
              <a:rPr lang="cs-CZ" sz="1200" b="1" dirty="0" smtClean="0"/>
              <a:t>Janíček, </a:t>
            </a:r>
            <a:r>
              <a:rPr lang="cs-CZ" sz="1200" b="1" dirty="0"/>
              <a:t>P</a:t>
            </a:r>
            <a:r>
              <a:rPr lang="cs-CZ" sz="1200" b="1" dirty="0" smtClean="0"/>
              <a:t>. </a:t>
            </a:r>
            <a:r>
              <a:rPr lang="cs-CZ" sz="1200" dirty="0"/>
              <a:t>(2007). </a:t>
            </a:r>
            <a:r>
              <a:rPr lang="cs-CZ" sz="1200" i="1" dirty="0"/>
              <a:t>Systémové pojetí vybraných oborů pro techniky. Hledání souvislostí</a:t>
            </a:r>
            <a:r>
              <a:rPr lang="cs-CZ" sz="1200" dirty="0"/>
              <a:t>. Brno: </a:t>
            </a:r>
            <a:r>
              <a:rPr lang="cs-CZ" sz="1200" dirty="0" smtClean="0"/>
              <a:t>VUT/VUTIUM</a:t>
            </a:r>
            <a:r>
              <a:rPr lang="cs-CZ" sz="1200" dirty="0"/>
              <a:t>.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175043"/>
            <a:ext cx="11245515" cy="126082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u="sng" dirty="0" smtClean="0">
                <a:solidFill>
                  <a:srgbClr val="002060"/>
                </a:solidFill>
              </a:rPr>
              <a:t>Základní pojmy</a:t>
            </a:r>
            <a:endParaRPr lang="cs-CZ" sz="2400" u="sng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Mrav, morálka, etika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lat.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5">
                    <a:lumMod val="50000"/>
                  </a:schemeClr>
                </a:solidFill>
              </a:rPr>
              <a:t>mos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řec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5">
                    <a:lumMod val="50000"/>
                  </a:schemeClr>
                </a:solidFill>
              </a:rPr>
              <a:t>ethos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– představa o správném chování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člověka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→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trvalé udržitelnost existence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každého člověka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a přírody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4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473242" y="2712549"/>
            <a:ext cx="11245514" cy="224676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 smtClean="0">
                <a:solidFill>
                  <a:srgbClr val="0070C0"/>
                </a:solidFill>
              </a:rPr>
              <a:t>Premisa</a:t>
            </a:r>
          </a:p>
          <a:p>
            <a:pPr algn="ctr"/>
            <a:r>
              <a:rPr lang="cs-CZ" sz="2800" b="1" dirty="0" smtClean="0">
                <a:solidFill>
                  <a:srgbClr val="0070C0"/>
                </a:solidFill>
              </a:rPr>
              <a:t>Chceme dobro pro </a:t>
            </a:r>
            <a:r>
              <a:rPr lang="cs-CZ" sz="2800" b="1" dirty="0" smtClean="0">
                <a:solidFill>
                  <a:srgbClr val="FF0000"/>
                </a:solidFill>
              </a:rPr>
              <a:t>lidi, kteří jsou součástí výzkumu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</a:rPr>
              <a:t>ohleduplné chování, nezpůsobit zhoršení jejich zdravotního 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</a:rPr>
              <a:t>spravedlivé chování, zachování jejich práv a svobod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</a:rPr>
              <a:t>spolupráci s jejich souhlasem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73241" y="5236003"/>
            <a:ext cx="1124551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/>
              <a:t>Nechceme zlo </a:t>
            </a:r>
            <a:r>
              <a:rPr lang="cs-CZ" sz="2400" dirty="0" smtClean="0"/>
              <a:t>- bolest, trápení, zhoršení zdravotního stavu lidí, omezení jejich svobod a práv atd., bez jejich vědomí a souhlasu.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47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17504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O který výzkum – výzkumné projekty jde?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939152" y="3302876"/>
            <a:ext cx="4556234" cy="18760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PROJEKTY</a:t>
            </a: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grantových agentur</a:t>
            </a:r>
            <a:endParaRPr lang="cs-CZ" sz="2400" dirty="0" smtClean="0"/>
          </a:p>
        </p:txBody>
      </p:sp>
      <p:sp>
        <p:nvSpPr>
          <p:cNvPr id="11" name="Ovál 10"/>
          <p:cNvSpPr/>
          <p:nvPr/>
        </p:nvSpPr>
        <p:spPr>
          <a:xfrm>
            <a:off x="4235662" y="1639614"/>
            <a:ext cx="4014951" cy="24805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PROJEKTY</a:t>
            </a: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univerzity – fakulty</a:t>
            </a:r>
          </a:p>
          <a:p>
            <a:pPr algn="ctr"/>
            <a:endParaRPr lang="cs-CZ" sz="2400" dirty="0" smtClean="0"/>
          </a:p>
        </p:txBody>
      </p:sp>
      <p:sp>
        <p:nvSpPr>
          <p:cNvPr id="12" name="Ovál 11"/>
          <p:cNvSpPr/>
          <p:nvPr/>
        </p:nvSpPr>
        <p:spPr>
          <a:xfrm>
            <a:off x="5503541" y="3293693"/>
            <a:ext cx="4821482" cy="2582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ZÁVĚREČNÉ PRÁCE </a:t>
            </a:r>
            <a:r>
              <a:rPr lang="cs-CZ" sz="2400" b="1" cap="all" dirty="0" err="1" smtClean="0">
                <a:solidFill>
                  <a:srgbClr val="0070C0"/>
                </a:solidFill>
              </a:rPr>
              <a:t>STUDENTů</a:t>
            </a:r>
            <a:endParaRPr lang="cs-CZ" sz="2400" b="1" cap="all" dirty="0" smtClean="0">
              <a:solidFill>
                <a:srgbClr val="0070C0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disertační</a:t>
            </a: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magisterské</a:t>
            </a: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bakalářské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6468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38457" y="2337045"/>
            <a:ext cx="1124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solidFill>
                  <a:srgbClr val="FF0000"/>
                </a:solidFill>
              </a:rPr>
              <a:t>Účastníci výzkumu</a:t>
            </a:r>
            <a:r>
              <a:rPr lang="cs-CZ" sz="2400" b="1" u="sng" dirty="0" smtClean="0">
                <a:solidFill>
                  <a:schemeClr val="accent5">
                    <a:lumMod val="75000"/>
                  </a:schemeClr>
                </a:solidFill>
              </a:rPr>
              <a:t>, jejich chování, činnost a organizace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7209" y="2791368"/>
            <a:ext cx="2792744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FF0000"/>
                </a:solidFill>
              </a:rPr>
              <a:t>Grantová agentura</a:t>
            </a:r>
          </a:p>
          <a:p>
            <a:r>
              <a:rPr lang="cs-CZ" sz="2200" dirty="0" smtClean="0">
                <a:solidFill>
                  <a:srgbClr val="FF0000"/>
                </a:solidFill>
              </a:rPr>
              <a:t>Univerzita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stanovení a dodržování pravidel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55599" y="4337343"/>
            <a:ext cx="3944902" cy="17851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Výzkumný tým, autoři publikací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dodržování etických pravidel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profesionální vědecký - systémový přístup</a:t>
            </a:r>
          </a:p>
          <a:p>
            <a:r>
              <a:rPr lang="cs-CZ" sz="2200" dirty="0" smtClean="0">
                <a:solidFill>
                  <a:srgbClr val="FF0000"/>
                </a:solidFill>
              </a:rPr>
              <a:t>Administrativa fakulty</a:t>
            </a:r>
            <a:endParaRPr lang="cs-CZ" sz="2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400737" y="1788354"/>
            <a:ext cx="546104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400" dirty="0" smtClean="0"/>
              <a:t>Plánování – Soutěž - Realizace – Publikace 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473241" y="1787476"/>
            <a:ext cx="243124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 smtClean="0"/>
              <a:t>Vyhlášení soutěže 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9240994" y="1787476"/>
            <a:ext cx="242566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2200" dirty="0" smtClean="0"/>
              <a:t>Obhajoba</a:t>
            </a:r>
            <a:r>
              <a:rPr lang="cs-CZ" sz="2400" dirty="0" smtClean="0"/>
              <a:t> projektu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1377696" y="1142384"/>
            <a:ext cx="933099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VÝZKUM – VÝZKUMNÉ PROJEKTY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205133" y="3230132"/>
            <a:ext cx="2461489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FF0000"/>
                </a:solidFill>
              </a:rPr>
              <a:t>Komise</a:t>
            </a:r>
          </a:p>
          <a:p>
            <a:r>
              <a:rPr lang="cs-CZ" sz="2200" dirty="0" smtClean="0">
                <a:solidFill>
                  <a:srgbClr val="FF0000"/>
                </a:solidFill>
              </a:rPr>
              <a:t>Oponenti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pravdivé informace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dodržování pravidel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896272" y="1604049"/>
            <a:ext cx="1439914" cy="14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6361214" y="1546773"/>
            <a:ext cx="5942" cy="274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724948" y="1604049"/>
            <a:ext cx="1527894" cy="182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3655667" y="3039188"/>
            <a:ext cx="4826181" cy="769441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200" b="1" dirty="0" smtClean="0">
                <a:solidFill>
                  <a:srgbClr val="FF0000"/>
                </a:solidFill>
              </a:rPr>
              <a:t>Etická komise fakulty</a:t>
            </a:r>
          </a:p>
          <a:p>
            <a:pPr algn="ctr"/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stanovení a kontrola dodržování pravidel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631425" y="4789881"/>
            <a:ext cx="4839927" cy="1107996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Zkoumané osoby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smtClean="0"/>
              <a:t>(měření, osobní údaje)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právo na ochranu zdraví a osobních údajů; vědomí a souhlas se spoluprací</a:t>
            </a:r>
          </a:p>
        </p:txBody>
      </p:sp>
      <p:cxnSp>
        <p:nvCxnSpPr>
          <p:cNvPr id="35" name="Přímá spojnice 34"/>
          <p:cNvCxnSpPr/>
          <p:nvPr/>
        </p:nvCxnSpPr>
        <p:spPr>
          <a:xfrm>
            <a:off x="5705747" y="5060730"/>
            <a:ext cx="805412" cy="0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5705747" y="3876522"/>
            <a:ext cx="1661" cy="415093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H="1">
            <a:off x="6052457" y="4158352"/>
            <a:ext cx="3166389" cy="323659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6544893" y="5990563"/>
            <a:ext cx="3568244" cy="769441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Čtenáři publikací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právo na pravdivé informace</a:t>
            </a:r>
          </a:p>
        </p:txBody>
      </p:sp>
      <p:cxnSp>
        <p:nvCxnSpPr>
          <p:cNvPr id="49" name="Přímá spojnice 48"/>
          <p:cNvCxnSpPr/>
          <p:nvPr/>
        </p:nvCxnSpPr>
        <p:spPr>
          <a:xfrm>
            <a:off x="5466080" y="5242560"/>
            <a:ext cx="839841" cy="953288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3104890" y="3314473"/>
            <a:ext cx="528998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3072324" y="3965371"/>
            <a:ext cx="6117872" cy="9375"/>
          </a:xfrm>
          <a:prstGeom prst="line">
            <a:avLst/>
          </a:prstGeom>
          <a:ln w="25400">
            <a:solidFill>
              <a:srgbClr val="FF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>
            <a:stCxn id="10" idx="3"/>
            <a:endCxn id="9" idx="1"/>
          </p:cNvCxnSpPr>
          <p:nvPr/>
        </p:nvCxnSpPr>
        <p:spPr>
          <a:xfrm>
            <a:off x="2904490" y="2018309"/>
            <a:ext cx="496247" cy="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8861784" y="2049841"/>
            <a:ext cx="379210" cy="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V="1">
            <a:off x="6052457" y="4380411"/>
            <a:ext cx="3004457" cy="296271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 flipV="1">
            <a:off x="5285932" y="3852172"/>
            <a:ext cx="11282" cy="429288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107"/>
          <p:cNvCxnSpPr/>
          <p:nvPr/>
        </p:nvCxnSpPr>
        <p:spPr>
          <a:xfrm>
            <a:off x="1081519" y="4323147"/>
            <a:ext cx="719392" cy="737583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nice 112"/>
          <p:cNvCxnSpPr/>
          <p:nvPr/>
        </p:nvCxnSpPr>
        <p:spPr>
          <a:xfrm flipH="1" flipV="1">
            <a:off x="1368531" y="4337343"/>
            <a:ext cx="432380" cy="499897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/>
          <p:cNvSpPr/>
          <p:nvPr/>
        </p:nvSpPr>
        <p:spPr>
          <a:xfrm>
            <a:off x="209920" y="6344506"/>
            <a:ext cx="61512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050" b="1" dirty="0"/>
              <a:t>Hendl, J. </a:t>
            </a:r>
            <a:r>
              <a:rPr lang="cs-CZ" sz="1050" dirty="0" smtClean="0"/>
              <a:t>(2012). </a:t>
            </a:r>
            <a:r>
              <a:rPr lang="cs-CZ" sz="1050" i="1" dirty="0" smtClean="0"/>
              <a:t>Přehled </a:t>
            </a:r>
            <a:r>
              <a:rPr lang="cs-CZ" sz="1050" i="1" dirty="0"/>
              <a:t>statistických metod</a:t>
            </a:r>
            <a:r>
              <a:rPr lang="cs-CZ" sz="1050" dirty="0"/>
              <a:t>. Praha: Portál., </a:t>
            </a:r>
            <a:endParaRPr lang="cs-CZ" sz="1050" dirty="0" smtClean="0"/>
          </a:p>
          <a:p>
            <a:pPr>
              <a:spcAft>
                <a:spcPts val="0"/>
              </a:spcAft>
            </a:pPr>
            <a:r>
              <a:rPr lang="cs-CZ" sz="1050" b="1" dirty="0" smtClean="0"/>
              <a:t>Janíček</a:t>
            </a:r>
            <a:r>
              <a:rPr lang="cs-CZ" sz="1050" b="1" dirty="0"/>
              <a:t>, P. </a:t>
            </a:r>
            <a:r>
              <a:rPr lang="cs-CZ" sz="1050" dirty="0"/>
              <a:t>(2007). </a:t>
            </a:r>
            <a:r>
              <a:rPr lang="cs-CZ" sz="1050" i="1" dirty="0"/>
              <a:t>Systémové pojetí vybraných oborů pro techniky. Hledání souvislostí</a:t>
            </a:r>
            <a:r>
              <a:rPr lang="cs-CZ" sz="1050" dirty="0"/>
              <a:t>. Brno: VUT/VUTIUM.</a:t>
            </a:r>
            <a:endParaRPr lang="cs-CZ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0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4262" y="966050"/>
            <a:ext cx="1124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solidFill>
                  <a:srgbClr val="FF0000"/>
                </a:solidFill>
              </a:rPr>
              <a:t>Výzkumný tým</a:t>
            </a:r>
          </a:p>
        </p:txBody>
      </p:sp>
      <p:sp>
        <p:nvSpPr>
          <p:cNvPr id="8" name="Obdélník 7"/>
          <p:cNvSpPr/>
          <p:nvPr/>
        </p:nvSpPr>
        <p:spPr>
          <a:xfrm>
            <a:off x="1126707" y="2675426"/>
            <a:ext cx="583396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Zátěž </a:t>
            </a:r>
            <a:r>
              <a:rPr lang="cs-CZ" sz="2400" dirty="0" smtClean="0">
                <a:solidFill>
                  <a:srgbClr val="FF0000"/>
                </a:solidFill>
              </a:rPr>
              <a:t>zkoumaných osob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cvičení, výživa, drogy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05682" y="4155487"/>
            <a:ext cx="5854989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Ochrana osobních dat, práv a svobod </a:t>
            </a:r>
            <a:r>
              <a:rPr lang="cs-CZ" sz="2400" dirty="0" smtClean="0">
                <a:solidFill>
                  <a:srgbClr val="FF0000"/>
                </a:solidFill>
              </a:rPr>
              <a:t>zkoumaných osob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20553" y="1514549"/>
            <a:ext cx="546104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400" dirty="0" smtClean="0"/>
              <a:t>Plánování – Soutěž - Realizace – Publikace 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7760810" y="1513671"/>
            <a:ext cx="242566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2200" dirty="0" smtClean="0"/>
              <a:t>Obhajoba</a:t>
            </a:r>
            <a:r>
              <a:rPr lang="cs-CZ" sz="2400" dirty="0" smtClean="0"/>
              <a:t> projektu</a:t>
            </a:r>
            <a:endParaRPr lang="cs-CZ" sz="2400" dirty="0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7381600" y="1776036"/>
            <a:ext cx="379210" cy="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105683" y="3232892"/>
            <a:ext cx="5854989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Měření a testování </a:t>
            </a:r>
            <a:r>
              <a:rPr lang="cs-CZ" sz="2400" dirty="0" smtClean="0">
                <a:solidFill>
                  <a:srgbClr val="FF0000"/>
                </a:solidFill>
              </a:rPr>
              <a:t>zkoumaných osob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méně invazivní metody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8163" y="2072892"/>
            <a:ext cx="11855669" cy="44627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300" dirty="0" smtClean="0">
                <a:solidFill>
                  <a:schemeClr val="accent5">
                    <a:lumMod val="75000"/>
                  </a:schemeClr>
                </a:solidFill>
              </a:rPr>
              <a:t>Rešerše, nakládání se svěřeným majetkem a financemi, vědecká objektivita, skromnost, poctivost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7831730" y="2670310"/>
            <a:ext cx="3474439" cy="230832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800" b="1" dirty="0" smtClean="0">
              <a:solidFill>
                <a:srgbClr val="7030A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INFORMOVANÝ SOUHLAS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zkoumaných osob</a:t>
            </a:r>
          </a:p>
          <a:p>
            <a:pPr algn="ctr"/>
            <a:r>
              <a:rPr lang="cs-CZ" sz="2000" dirty="0" smtClean="0"/>
              <a:t>------------------------------------------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podle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ETICKÉHO KODEXU,</a:t>
            </a:r>
            <a:endParaRPr lang="cs-CZ" sz="2000" b="1" dirty="0">
              <a:solidFill>
                <a:srgbClr val="C00000"/>
              </a:solidFill>
            </a:endParaRPr>
          </a:p>
          <a:p>
            <a:pPr algn="ctr"/>
            <a:r>
              <a:rPr lang="cs-CZ" sz="2000" b="1" dirty="0" smtClean="0"/>
              <a:t>který FSpS MU nemá</a:t>
            </a:r>
          </a:p>
          <a:p>
            <a:pPr algn="ctr"/>
            <a:endParaRPr lang="cs-CZ" sz="800" dirty="0">
              <a:solidFill>
                <a:srgbClr val="C00000"/>
              </a:solidFill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7109416" y="3691266"/>
            <a:ext cx="620744" cy="2436"/>
          </a:xfrm>
          <a:prstGeom prst="straightConnector1">
            <a:avLst/>
          </a:prstGeom>
          <a:ln w="381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7109416" y="3058978"/>
            <a:ext cx="620744" cy="238400"/>
          </a:xfrm>
          <a:prstGeom prst="straightConnector1">
            <a:avLst/>
          </a:prstGeom>
          <a:ln w="381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7109416" y="4200901"/>
            <a:ext cx="620744" cy="239328"/>
          </a:xfrm>
          <a:prstGeom prst="straightConnector1">
            <a:avLst/>
          </a:prstGeom>
          <a:ln w="381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68163" y="5070232"/>
            <a:ext cx="1185566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Listina základních práv a svobod (Ústavní zákon ČR, 1993) + další zákony ČR</a:t>
            </a:r>
          </a:p>
          <a:p>
            <a:pPr algn="ctr"/>
            <a:r>
              <a:rPr lang="cs-CZ" sz="2000" dirty="0">
                <a:solidFill>
                  <a:srgbClr val="C00000"/>
                </a:solidFill>
              </a:rPr>
              <a:t>Etický kodex akademických a odborných pracovníků Masarykovy </a:t>
            </a:r>
            <a:r>
              <a:rPr lang="cs-CZ" sz="2000" dirty="0" smtClean="0">
                <a:solidFill>
                  <a:srgbClr val="C00000"/>
                </a:solidFill>
              </a:rPr>
              <a:t>univerzity, 2008</a:t>
            </a:r>
          </a:p>
          <a:p>
            <a:pPr algn="ctr"/>
            <a:r>
              <a:rPr lang="cs-CZ" sz="2000" b="1" dirty="0"/>
              <a:t>Etická komise FTK UP, směrnice děkana </a:t>
            </a:r>
            <a:r>
              <a:rPr lang="cs-CZ" sz="2000" b="1" dirty="0" smtClean="0"/>
              <a:t>Fakulty tělesné kultury Univerzity Palackého, </a:t>
            </a:r>
            <a:r>
              <a:rPr lang="cs-CZ" sz="2000" b="1" dirty="0"/>
              <a:t>2008</a:t>
            </a:r>
          </a:p>
          <a:p>
            <a:pPr algn="ctr"/>
            <a:r>
              <a:rPr lang="cs-CZ" sz="2000" dirty="0" smtClean="0"/>
              <a:t>Etický kodex lékařského výzkumu, WHO, 2013</a:t>
            </a:r>
          </a:p>
          <a:p>
            <a:pPr algn="ctr"/>
            <a:r>
              <a:rPr lang="cs-CZ" sz="2000" dirty="0" smtClean="0"/>
              <a:t>Fakulta tělesné výchovy a sportu Univerzity Karlovy etický kodex také nemá.</a:t>
            </a:r>
          </a:p>
        </p:txBody>
      </p:sp>
    </p:spTree>
    <p:extLst>
      <p:ext uri="{BB962C8B-B14F-4D97-AF65-F5344CB8AC3E}">
        <p14:creationId xmlns:p14="http://schemas.microsoft.com/office/powerpoint/2010/main" val="262743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8036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„Informovaný souhlas </a:t>
            </a:r>
            <a:r>
              <a:rPr lang="cs-CZ" sz="2400" b="1" u="sng" dirty="0" smtClean="0">
                <a:solidFill>
                  <a:srgbClr val="FF0000"/>
                </a:solidFill>
              </a:rPr>
              <a:t>zkoumané osoby</a:t>
            </a:r>
            <a:r>
              <a:rPr lang="cs-CZ" sz="2400" b="1" u="sng" dirty="0" smtClean="0">
                <a:solidFill>
                  <a:srgbClr val="0070C0"/>
                </a:solidFill>
              </a:rPr>
              <a:t>“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92458" y="1703137"/>
            <a:ext cx="10850137" cy="48320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cs-CZ" sz="2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výzkumníka </a:t>
            </a:r>
            <a:r>
              <a:rPr lang="cs-CZ" sz="2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zkoumanou osobu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Název, smysl a cíl výzkumu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Zodpovědná osoba za výzkum, kontakt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a jak se bude provádět výzkum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Jaká jsou ve výzkumu rizika pro zkoumané osoby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a kde budou publikovány výsledky výzkumu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budou chráněny údaje o zkoumané osobě při zpracování dat a v publikacích</a:t>
            </a:r>
          </a:p>
          <a:p>
            <a:pPr>
              <a:spcAft>
                <a:spcPts val="0"/>
              </a:spcAft>
            </a:pPr>
            <a:endParaRPr lang="cs-CZ" sz="22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s-CZ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s-CZ" sz="2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Písemné </a:t>
            </a:r>
            <a:r>
              <a:rPr lang="cs-CZ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potvrzení </a:t>
            </a:r>
            <a:r>
              <a:rPr lang="cs-CZ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zkoumané osoby</a:t>
            </a:r>
            <a:endParaRPr lang="cs-CZ" sz="22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rozumí informacím o výzkumu od výzkumníka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souhlasí s dobrovolným zapojením do výzkumu, stvrzený podpisem</a:t>
            </a:r>
          </a:p>
          <a:p>
            <a:pPr lvl="2"/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 nezletilých, jejich zákonní zástupci)</a:t>
            </a:r>
          </a:p>
          <a:p>
            <a:pPr lvl="0">
              <a:spcAft>
                <a:spcPts val="0"/>
              </a:spcAft>
            </a:pPr>
            <a:endParaRPr lang="cs-CZ" sz="2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</a:pPr>
            <a:r>
              <a:rPr lang="cs-CZ" sz="22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Místo, datum, čitelně jméno, podpis</a:t>
            </a:r>
          </a:p>
        </p:txBody>
      </p:sp>
    </p:spTree>
    <p:extLst>
      <p:ext uri="{BB962C8B-B14F-4D97-AF65-F5344CB8AC3E}">
        <p14:creationId xmlns:p14="http://schemas.microsoft.com/office/powerpoint/2010/main" val="12496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4263" y="1007636"/>
            <a:ext cx="1124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solidFill>
                  <a:srgbClr val="FF0000"/>
                </a:solidFill>
              </a:rPr>
              <a:t>Etická komise fakulty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205918" y="4293831"/>
            <a:ext cx="4222351" cy="15696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nepřímo</a:t>
            </a:r>
          </a:p>
          <a:p>
            <a:pPr algn="ctr"/>
            <a:r>
              <a:rPr lang="cs-CZ" sz="2400" b="1" u="sng" dirty="0" smtClean="0">
                <a:solidFill>
                  <a:schemeClr val="accent5">
                    <a:lumMod val="75000"/>
                  </a:schemeClr>
                </a:solidFill>
              </a:rPr>
              <a:t>práce </a:t>
            </a:r>
            <a:r>
              <a:rPr lang="cs-CZ" sz="2400" b="1" u="sng" dirty="0" smtClean="0">
                <a:solidFill>
                  <a:srgbClr val="FF0000"/>
                </a:solidFill>
              </a:rPr>
              <a:t>studentů</a:t>
            </a:r>
            <a:r>
              <a:rPr lang="cs-CZ" sz="2400" b="1" u="sng" dirty="0" smtClean="0">
                <a:solidFill>
                  <a:schemeClr val="accent5">
                    <a:lumMod val="75000"/>
                  </a:schemeClr>
                </a:solidFill>
              </a:rPr>
              <a:t> BC + Mgr + PhD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stanovením 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edukací vedoucích prací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791039" y="1715211"/>
            <a:ext cx="10651959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cap="all" dirty="0" smtClean="0">
                <a:solidFill>
                  <a:schemeClr val="accent5">
                    <a:lumMod val="75000"/>
                  </a:schemeClr>
                </a:solidFill>
              </a:rPr>
              <a:t>návrh etických pravidel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(→ směrnice děkana)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cap="all" dirty="0" smtClean="0">
                <a:solidFill>
                  <a:schemeClr val="accent5">
                    <a:lumMod val="75000"/>
                  </a:schemeClr>
                </a:solidFill>
              </a:rPr>
              <a:t>kontrola </a:t>
            </a:r>
            <a:r>
              <a:rPr lang="cs-CZ" sz="2400" b="1" cap="all" dirty="0">
                <a:solidFill>
                  <a:schemeClr val="accent5">
                    <a:lumMod val="75000"/>
                  </a:schemeClr>
                </a:solidFill>
              </a:rPr>
              <a:t>dodržování pravidel u </a:t>
            </a:r>
            <a:r>
              <a:rPr lang="cs-CZ" sz="2400" b="1" cap="all" dirty="0" smtClean="0">
                <a:solidFill>
                  <a:schemeClr val="accent5">
                    <a:lumMod val="75000"/>
                  </a:schemeClr>
                </a:solidFill>
              </a:rPr>
              <a:t>VÝZKUMNÝCH </a:t>
            </a:r>
            <a:r>
              <a:rPr lang="cs-CZ" sz="2400" b="1" cap="all" dirty="0">
                <a:solidFill>
                  <a:schemeClr val="accent5">
                    <a:lumMod val="75000"/>
                  </a:schemeClr>
                </a:solidFill>
              </a:rPr>
              <a:t>projektů na </a:t>
            </a:r>
            <a:r>
              <a:rPr lang="cs-CZ" sz="2400" b="1" cap="all" dirty="0" smtClean="0">
                <a:solidFill>
                  <a:schemeClr val="accent5">
                    <a:lumMod val="75000"/>
                  </a:schemeClr>
                </a:solidFill>
              </a:rPr>
              <a:t>fakultě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b="1" u="sng" dirty="0">
                <a:solidFill>
                  <a:srgbClr val="7030A0"/>
                </a:solidFill>
              </a:rPr>
              <a:t>Posuzování projektů na fakultě → doporučování jejich přijetí </a:t>
            </a:r>
            <a:r>
              <a:rPr lang="cs-CZ" sz="2400" b="1" u="sng" dirty="0" smtClean="0">
                <a:solidFill>
                  <a:srgbClr val="7030A0"/>
                </a:solidFill>
              </a:rPr>
              <a:t>– korekce – zamítnutí.</a:t>
            </a:r>
            <a:endParaRPr lang="cs-CZ" sz="2400" u="sng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21318" y="4293831"/>
            <a:ext cx="3314700" cy="156966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přímo</a:t>
            </a:r>
          </a:p>
          <a:p>
            <a:pPr algn="ctr"/>
            <a:r>
              <a:rPr lang="cs-CZ" sz="2400" b="1" u="sng" dirty="0" smtClean="0">
                <a:solidFill>
                  <a:schemeClr val="accent5">
                    <a:lumMod val="75000"/>
                  </a:schemeClr>
                </a:solidFill>
              </a:rPr>
              <a:t>projekty </a:t>
            </a:r>
            <a:r>
              <a:rPr lang="cs-CZ" sz="2400" b="1" u="sng" dirty="0" smtClean="0">
                <a:solidFill>
                  <a:srgbClr val="FF0000"/>
                </a:solidFill>
              </a:rPr>
              <a:t>výzkumníků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pro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grantové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agentury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univerzitní granty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6387914" y="3530781"/>
            <a:ext cx="591820" cy="631321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283200" y="3530781"/>
            <a:ext cx="502798" cy="631321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5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0" y="1106980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Etika výzkumných publikací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3241" y="1780173"/>
            <a:ext cx="7566788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zachovává autorská práva </a:t>
            </a:r>
            <a:r>
              <a:rPr lang="cs-CZ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jiných autorů</a:t>
            </a:r>
            <a:endParaRPr lang="cs-CZ" sz="2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citovat</a:t>
            </a:r>
            <a:endParaRPr lang="cs-CZ" sz="20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netvořit plagiáty</a:t>
            </a:r>
          </a:p>
          <a:p>
            <a:pPr>
              <a:spcAft>
                <a:spcPts val="0"/>
              </a:spcAft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chrání osobní údaje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zkoumaných osob</a:t>
            </a:r>
            <a:endParaRPr lang="cs-CZ" sz="2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neumožnit </a:t>
            </a:r>
            <a:r>
              <a:rPr lang="cs-CZ" sz="2000" dirty="0" err="1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identifikakci</a:t>
            </a:r>
            <a:r>
              <a:rPr lang="cs-CZ" sz="20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osoby 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</a:t>
            </a:r>
            <a:r>
              <a:rPr lang="cs-CZ" sz="2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jejího informovaného písemného souhlasu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textu: </a:t>
            </a:r>
            <a:r>
              <a:rPr lang="cs-CZ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jméno, rodné číslo, bydliště atd.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obrazech: obličej aj</a:t>
            </a:r>
            <a:r>
              <a:rPr lang="cs-CZ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používá a poskytuje poctivé </a:t>
            </a:r>
            <a:r>
              <a:rPr lang="cs-CZ" sz="20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rešerši a výsledcích nezamlčovat „nehodící se“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systémový přístup, ověřené argumenty</a:t>
            </a: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používá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české výrazy, nepoužívá vulgarizmy, neuráží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jiné osoby</a:t>
            </a:r>
            <a:endParaRPr lang="cs-CZ" sz="20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ohleduplný ke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čtenáři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píše přehledně stručně jasně, vysvětluje zkratky, …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44229" y="1780173"/>
            <a:ext cx="3474526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Edice</a:t>
            </a:r>
            <a:endParaRPr lang="cs-CZ" sz="2000" b="1" u="sng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přenos ©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autora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editora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publikování stejného článku pouze v 1 časopise atd.</a:t>
            </a:r>
            <a:endParaRPr lang="cs-CZ" sz="20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2000" b="1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2000" b="1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objektivita - </a:t>
            </a:r>
            <a:r>
              <a:rPr lang="cs-CZ" sz="2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vzájemná </a:t>
            </a:r>
            <a:r>
              <a:rPr lang="cs-CZ" sz="2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anonymita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autora a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recenzenta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odbornost a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systémový přístup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recenzenta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recenzent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kontroluje dodržení etických pravidel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autorem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33472" y="6312801"/>
            <a:ext cx="7856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 smtClean="0"/>
              <a:t>Hendl, J. </a:t>
            </a:r>
            <a:r>
              <a:rPr lang="cs-CZ" sz="1200" dirty="0" smtClean="0"/>
              <a:t>(2012). </a:t>
            </a:r>
            <a:r>
              <a:rPr lang="cs-CZ" sz="1200" i="1" dirty="0" smtClean="0"/>
              <a:t>Přehled statistických metod</a:t>
            </a:r>
            <a:r>
              <a:rPr lang="cs-CZ" sz="1200" dirty="0" smtClean="0"/>
              <a:t>. Praha: Portál.; </a:t>
            </a:r>
            <a:r>
              <a:rPr lang="cs-CZ" sz="1200" b="1" dirty="0" smtClean="0"/>
              <a:t>Meško, D., a kol. </a:t>
            </a:r>
            <a:r>
              <a:rPr lang="cs-CZ" sz="1200" dirty="0" smtClean="0"/>
              <a:t>(2006). </a:t>
            </a:r>
            <a:r>
              <a:rPr lang="cs-CZ" sz="1200" i="1" dirty="0" smtClean="0"/>
              <a:t>Akademická příručka. </a:t>
            </a:r>
            <a:r>
              <a:rPr lang="cs-CZ" sz="1200" dirty="0" smtClean="0"/>
              <a:t>Martin: </a:t>
            </a:r>
            <a:r>
              <a:rPr lang="cs-CZ" sz="1200" dirty="0" err="1" smtClean="0"/>
              <a:t>Osveta</a:t>
            </a:r>
            <a:r>
              <a:rPr lang="cs-CZ" sz="1200" dirty="0" smtClean="0"/>
              <a:t>.;</a:t>
            </a:r>
          </a:p>
          <a:p>
            <a:pPr>
              <a:spcAft>
                <a:spcPts val="0"/>
              </a:spcAft>
            </a:pPr>
            <a:r>
              <a:rPr lang="cs-CZ" sz="1200" b="1" dirty="0" smtClean="0"/>
              <a:t>Janíček, </a:t>
            </a:r>
            <a:r>
              <a:rPr lang="cs-CZ" sz="1200" b="1" dirty="0"/>
              <a:t>P</a:t>
            </a:r>
            <a:r>
              <a:rPr lang="cs-CZ" sz="1200" b="1" dirty="0" smtClean="0"/>
              <a:t>. </a:t>
            </a:r>
            <a:r>
              <a:rPr lang="cs-CZ" sz="1200" dirty="0"/>
              <a:t>(2007). </a:t>
            </a:r>
            <a:r>
              <a:rPr lang="cs-CZ" sz="1200" i="1" dirty="0"/>
              <a:t>Systémové pojetí vybraných oborů pro techniky. Hledání souvislostí</a:t>
            </a:r>
            <a:r>
              <a:rPr lang="cs-CZ" sz="1200" dirty="0"/>
              <a:t>. Brno: </a:t>
            </a:r>
            <a:r>
              <a:rPr lang="cs-CZ" sz="1200" dirty="0" smtClean="0"/>
              <a:t>VUT/VUTIUM</a:t>
            </a:r>
            <a:r>
              <a:rPr lang="cs-CZ" sz="1200" dirty="0"/>
              <a:t>.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241" y="365125"/>
            <a:ext cx="11245515" cy="5332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Etika v kin</a:t>
            </a:r>
            <a:r>
              <a:rPr lang="cs-CZ" sz="2800" dirty="0" smtClean="0">
                <a:solidFill>
                  <a:srgbClr val="FF0000"/>
                </a:solidFill>
              </a:rPr>
              <a:t>antropo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logickém výzkumu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1" y="1080363"/>
            <a:ext cx="11245515" cy="464571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0070C0"/>
                </a:solidFill>
              </a:rPr>
              <a:t>Etika závěrečných studentských prací Bc a Mgr</a:t>
            </a:r>
            <a:endParaRPr lang="cs-CZ" sz="2400" b="1" u="sng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3241" y="1544934"/>
            <a:ext cx="6613359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zachovává autorská práva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jiných autorů</a:t>
            </a:r>
            <a:endParaRPr lang="cs-CZ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citovat</a:t>
            </a:r>
            <a:endParaRPr lang="cs-CZ" sz="24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netvořit plagiáty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chrání osobní údaje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zkoumaných osob</a:t>
            </a:r>
            <a:endParaRPr lang="cs-CZ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neumožnit </a:t>
            </a:r>
            <a:r>
              <a:rPr lang="cs-CZ" sz="2400" dirty="0" err="1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identifikakci</a:t>
            </a:r>
            <a:r>
              <a:rPr lang="cs-CZ" sz="24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osoby </a:t>
            </a: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</a:t>
            </a:r>
            <a:r>
              <a:rPr lang="cs-CZ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jejího informovaného písemného souhlasu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textu: </a:t>
            </a: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jméno, rodné číslo, bydliště atd.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obrazech: obličej aj</a:t>
            </a:r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používá a poskytuje poctivé </a:t>
            </a:r>
            <a:r>
              <a:rPr lang="cs-CZ" sz="24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rešerši a výsledcích nezamlčovat „nehodící se“ údaje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systémový přístup</a:t>
            </a:r>
          </a:p>
        </p:txBody>
      </p:sp>
      <p:sp>
        <p:nvSpPr>
          <p:cNvPr id="4" name="Obdélník 3"/>
          <p:cNvSpPr/>
          <p:nvPr/>
        </p:nvSpPr>
        <p:spPr>
          <a:xfrm>
            <a:off x="7759700" y="4194789"/>
            <a:ext cx="3959056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Obhajoba práce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Oponent a vedoucí komise </a:t>
            </a:r>
            <a:r>
              <a:rPr lang="cs-CZ" sz="24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vědci, pedagogové </a:t>
            </a:r>
            <a:r>
              <a:rPr lang="cs-CZ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odborníci</a:t>
            </a:r>
            <a:endParaRPr lang="cs-CZ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kontrolují </a:t>
            </a:r>
            <a:r>
              <a:rPr lang="cs-CZ" sz="24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dodržení etických pravidel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autorem.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759700" y="2052765"/>
            <a:ext cx="3959056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Vedoucí práce </a:t>
            </a:r>
            <a:r>
              <a:rPr lang="cs-CZ" sz="2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vědec, pedagog a odborník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vede autora</a:t>
            </a:r>
            <a:endParaRPr lang="cs-CZ" sz="2400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kontroluje jeho dodržování etických pravidel</a:t>
            </a:r>
            <a:endParaRPr lang="cs-CZ" sz="2400" dirty="0">
              <a:solidFill>
                <a:srgbClr val="7030A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207250" y="3016249"/>
            <a:ext cx="431800" cy="60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7207250" y="5164284"/>
            <a:ext cx="431800" cy="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2391249" y="6210262"/>
            <a:ext cx="9027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/>
              <a:t>Meško, D., a kol. </a:t>
            </a:r>
            <a:r>
              <a:rPr lang="cs-CZ" sz="1600" dirty="0"/>
              <a:t>(2006). </a:t>
            </a:r>
            <a:r>
              <a:rPr lang="cs-CZ" sz="1600" i="1" dirty="0"/>
              <a:t>Akademická příručka. </a:t>
            </a:r>
            <a:r>
              <a:rPr lang="cs-CZ" sz="1600" dirty="0"/>
              <a:t>Martin: </a:t>
            </a:r>
            <a:r>
              <a:rPr lang="cs-CZ" sz="1600" dirty="0" err="1"/>
              <a:t>Osveta</a:t>
            </a:r>
            <a:r>
              <a:rPr lang="cs-CZ" sz="1600" dirty="0"/>
              <a:t>.,</a:t>
            </a:r>
          </a:p>
          <a:p>
            <a:pPr>
              <a:spcAft>
                <a:spcPts val="0"/>
              </a:spcAft>
            </a:pPr>
            <a:r>
              <a:rPr lang="cs-CZ" sz="1600" b="1" dirty="0"/>
              <a:t>Janíček, P. </a:t>
            </a:r>
            <a:r>
              <a:rPr lang="cs-CZ" sz="1600" dirty="0"/>
              <a:t>(2007). </a:t>
            </a:r>
            <a:r>
              <a:rPr lang="cs-CZ" sz="1600" i="1" dirty="0"/>
              <a:t>Systémové pojetí vybraných oborů pro techniky. Hledání souvislostí</a:t>
            </a:r>
            <a:r>
              <a:rPr lang="cs-CZ" sz="1600" dirty="0"/>
              <a:t>. Brno: VUT/VUTIUM.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62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1241</Words>
  <Application>Microsoft Office PowerPoint</Application>
  <PresentationFormat>Širokoúhlá obrazovka</PresentationFormat>
  <Paragraphs>205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  <vt:lpstr>Etika v kinantropologickém výzkumu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kinantropologickém výzkumu</dc:title>
  <dc:creator>Jan Novotný</dc:creator>
  <cp:lastModifiedBy>Jan Novotný</cp:lastModifiedBy>
  <cp:revision>186</cp:revision>
  <cp:lastPrinted>2014-11-06T14:26:56Z</cp:lastPrinted>
  <dcterms:created xsi:type="dcterms:W3CDTF">2014-11-05T07:55:12Z</dcterms:created>
  <dcterms:modified xsi:type="dcterms:W3CDTF">2015-03-04T09:17:12Z</dcterms:modified>
</cp:coreProperties>
</file>