
<file path=[Content_Types].xml><?xml version="1.0" encoding="utf-8"?>
<Types xmlns="http://schemas.openxmlformats.org/package/2006/content-types">
  <Default Extension="3GP" ContentType="video/3gpp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60" r:id="rId4"/>
    <p:sldId id="340" r:id="rId5"/>
    <p:sldId id="342" r:id="rId6"/>
    <p:sldId id="337" r:id="rId7"/>
    <p:sldId id="288" r:id="rId8"/>
    <p:sldId id="338" r:id="rId9"/>
    <p:sldId id="339" r:id="rId10"/>
    <p:sldId id="259" r:id="rId11"/>
    <p:sldId id="258" r:id="rId12"/>
    <p:sldId id="295" r:id="rId13"/>
    <p:sldId id="296" r:id="rId14"/>
    <p:sldId id="365" r:id="rId15"/>
    <p:sldId id="373" r:id="rId16"/>
    <p:sldId id="293" r:id="rId17"/>
    <p:sldId id="308" r:id="rId18"/>
    <p:sldId id="475" r:id="rId19"/>
    <p:sldId id="310" r:id="rId20"/>
    <p:sldId id="307" r:id="rId21"/>
    <p:sldId id="294" r:id="rId22"/>
    <p:sldId id="478" r:id="rId23"/>
    <p:sldId id="262" r:id="rId24"/>
    <p:sldId id="479" r:id="rId25"/>
    <p:sldId id="474" r:id="rId26"/>
    <p:sldId id="263" r:id="rId27"/>
    <p:sldId id="264" r:id="rId28"/>
    <p:sldId id="480" r:id="rId29"/>
    <p:sldId id="261" r:id="rId30"/>
    <p:sldId id="315" r:id="rId31"/>
    <p:sldId id="316" r:id="rId32"/>
    <p:sldId id="265" r:id="rId33"/>
    <p:sldId id="481" r:id="rId34"/>
    <p:sldId id="292" r:id="rId35"/>
    <p:sldId id="341" r:id="rId36"/>
    <p:sldId id="419" r:id="rId37"/>
    <p:sldId id="391" r:id="rId38"/>
    <p:sldId id="439" r:id="rId39"/>
    <p:sldId id="437" r:id="rId40"/>
    <p:sldId id="455" r:id="rId41"/>
    <p:sldId id="398" r:id="rId42"/>
    <p:sldId id="458" r:id="rId43"/>
    <p:sldId id="397" r:id="rId44"/>
    <p:sldId id="446" r:id="rId45"/>
    <p:sldId id="312" r:id="rId46"/>
    <p:sldId id="421" r:id="rId47"/>
    <p:sldId id="297" r:id="rId48"/>
    <p:sldId id="300" r:id="rId49"/>
    <p:sldId id="445" r:id="rId50"/>
    <p:sldId id="400" r:id="rId51"/>
    <p:sldId id="266" r:id="rId52"/>
    <p:sldId id="460" r:id="rId53"/>
    <p:sldId id="401" r:id="rId54"/>
    <p:sldId id="461" r:id="rId55"/>
    <p:sldId id="402" r:id="rId56"/>
    <p:sldId id="456" r:id="rId57"/>
    <p:sldId id="396" r:id="rId58"/>
    <p:sldId id="303" r:id="rId59"/>
    <p:sldId id="304" r:id="rId60"/>
    <p:sldId id="462" r:id="rId61"/>
    <p:sldId id="463" r:id="rId62"/>
    <p:sldId id="271" r:id="rId63"/>
    <p:sldId id="272" r:id="rId64"/>
    <p:sldId id="347" r:id="rId65"/>
    <p:sldId id="309" r:id="rId66"/>
    <p:sldId id="393" r:id="rId67"/>
    <p:sldId id="392" r:id="rId68"/>
    <p:sldId id="287" r:id="rId69"/>
    <p:sldId id="286" r:id="rId7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87" autoAdjust="0"/>
    <p:restoredTop sz="94660"/>
  </p:normalViewPr>
  <p:slideViewPr>
    <p:cSldViewPr snapToGrid="0">
      <p:cViewPr varScale="1">
        <p:scale>
          <a:sx n="46" d="100"/>
          <a:sy n="46" d="100"/>
        </p:scale>
        <p:origin x="60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C017D-EB81-4514-A5FF-682314FD87DE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1FB71-B61B-4543-8190-8675A0D1D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377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FDB4D-9D4D-401C-A542-7CC7D25EA892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5128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49D5EB-9983-D65E-ECDE-3BA580C7E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F01ED8-B800-2E04-587E-6F62B088C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FD83F5-71B7-9610-327B-A2DE88AE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14A3-0242-4CF1-AB58-74EC886401FB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BD3CA4-BE54-837A-944C-B6F7B0C9D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CD9175-696A-189C-D40F-688F4EDA5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8242-A634-49BB-9D5D-4B13194AF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11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9D50A7-FE46-D725-9A9E-EAF4C9FC6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F1898F8-EAD2-F8E8-37AA-215947999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7B7157-C06E-B3EA-2C37-D13694747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14A3-0242-4CF1-AB58-74EC886401FB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A1CC8B-2A7C-44C6-DB1F-5A4B53669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A9D003-BF8F-B096-762F-AC958C6D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8242-A634-49BB-9D5D-4B13194AF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4367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254F9FF-1895-65A2-3826-D5F7D10021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6A8AD85-EBC4-71BB-1340-5CF428355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A7A1F4-98DD-4517-057E-F73414F6F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14A3-0242-4CF1-AB58-74EC886401FB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235FEA-3F7B-F348-E28C-0B06F62CB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D6C038A-076A-BF32-90F0-C659F3438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8242-A634-49BB-9D5D-4B13194AF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1244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168C9B7-7009-4EE4-B349-06C2EDDF9F3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60529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E24151E-F672-8279-731C-E9BA6754EC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E445333-9B5A-544B-FDEE-A6AD68AE54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A1DE981-2CA3-48DA-FFFC-7C6031181C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8C95E-BE85-43E3-B5BF-C9337C7E229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4261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1B3536-D7B7-577E-35A1-3B8486608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2D659F-3592-6348-3987-7CECA37DB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06227C-20AD-3352-7DC4-8558C6AE5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14A3-0242-4CF1-AB58-74EC886401FB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7825AC-E21F-8B90-14ED-7D7008C29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DD7D2E-E859-A53C-168F-FECE50EF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8242-A634-49BB-9D5D-4B13194AF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4660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24D7BF-88B5-F484-ECE7-A15B33A8E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6864995-FDF7-E994-ABC8-DA8A30C93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C4F6D5-5BC7-7D75-F7BD-DF6C3F836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14A3-0242-4CF1-AB58-74EC886401FB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4E5AF5-267A-6469-32F2-BD9347FDD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CCC952-5629-9E71-6F3B-82F994856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8242-A634-49BB-9D5D-4B13194AF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83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9D5A75-76E2-F36E-A0CA-4AD4E2F6B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D098B6-A0F3-C556-6BE0-2A830305CF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6A34C4-9715-BC8F-D180-79FF95D30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E383380-F540-BF40-4401-1584ED1A2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14A3-0242-4CF1-AB58-74EC886401FB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9C8CBD6-B568-8314-6362-2768600E3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586CEE-C671-7298-C045-F379FE309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8242-A634-49BB-9D5D-4B13194AF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53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96758E-D02A-136B-C67D-58368AAB2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F5BF682-4F2E-AE61-A063-1FFC6FCE3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1F1D0AD-F625-D434-E5D1-23EA6E9F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333027A-DDCE-D819-EFAE-FC25591684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1DECF8A-2B57-B09E-145F-CCB4CD5533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B4E1BD1-E693-4C44-2D13-2E3BDA82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14A3-0242-4CF1-AB58-74EC886401FB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F5D4F74-DCD3-EB22-4FB3-347E3337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57A4F3C-4DCC-C725-5E6B-31EC8A542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8242-A634-49BB-9D5D-4B13194AF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6372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1C6041-3D9E-7E6A-EEB2-DB636CE1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0ABF12E-F4D3-883E-0D91-362123D07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14A3-0242-4CF1-AB58-74EC886401FB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5DCEBEB-75A1-421C-812B-D9318A127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09D5D6F-09B7-1474-BC3D-1081E22E2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8242-A634-49BB-9D5D-4B13194AF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855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12E72D0-1F6E-016A-145E-EB09DABC1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14A3-0242-4CF1-AB58-74EC886401FB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A85746D-3644-4BCD-9867-0B2EBDBC6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DF443CD-A0CF-8A13-D3AE-9F0F349D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8242-A634-49BB-9D5D-4B13194AF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604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758904-7B4C-4FD6-D1C5-2BE92B473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65B199-71FE-A9FA-5B20-8CEE1F123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1027ADD-2382-BDFB-4F29-4058EF750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11F271-D615-49D5-E4E6-6FE8ECDB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14A3-0242-4CF1-AB58-74EC886401FB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9104291-B158-9A41-A139-FF2276FD9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07B8D3-4158-3698-C6F5-171A2760F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8242-A634-49BB-9D5D-4B13194AF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897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CFEBA-8D62-CDF6-AD55-BD9626AB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8B17EB3-B552-E0B7-614F-F9930D85F6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4561A0A-E790-859B-C9F0-997DD888A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4E3106F-71CA-705C-F67E-3A87C7982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14A3-0242-4CF1-AB58-74EC886401FB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19CDEE5-7920-EFDD-6A67-C22709EE4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A1AB05B-C5CC-FB3C-3B83-03680C35B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58242-A634-49BB-9D5D-4B13194AF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9199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8D6B67F-99C5-8EF0-94A3-61C18CE39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7D366A9-38EB-3C9F-5723-4386A86C1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D52361-A0C0-6816-65AA-646DB6E72D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714A3-0242-4CF1-AB58-74EC886401FB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D5F3E8-C81B-B1A9-568E-7968B6145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ADAD2A-0CEF-1A0D-D190-78781EBC6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58242-A634-49BB-9D5D-4B13194AF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620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hyperlink" Target="https://www.youtube.com/watch?v=crP1uMndxdY" TargetMode="External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12" Type="http://schemas.openxmlformats.org/officeDocument/2006/relationships/image" Target="../media/image49.jpg"/><Relationship Id="rId2" Type="http://schemas.openxmlformats.org/officeDocument/2006/relationships/hyperlink" Target="http://www.google.cz/url?sa=i&amp;rct=j&amp;q=&amp;esrc=s&amp;source=images&amp;cd=&amp;cad=rja&amp;uact=8&amp;ved=0ahUKEwjJ0d39ibfPAhVGVxQKHer_AIMQjRwIBw&amp;url=http://www.fitnessmarkt.com/article/uno-cross-trainer-ergometer-ctx-3000-motive-204049&amp;psig=AFQjCNEiBr5yO95BItosGXZxkqPHzXDd8A&amp;ust=147532387423992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g"/><Relationship Id="rId5" Type="http://schemas.openxmlformats.org/officeDocument/2006/relationships/image" Target="../media/image42.jpg"/><Relationship Id="rId10" Type="http://schemas.openxmlformats.org/officeDocument/2006/relationships/image" Target="../media/image47.jpg"/><Relationship Id="rId4" Type="http://schemas.openxmlformats.org/officeDocument/2006/relationships/hyperlink" Target="https://www.youtube.com/watch?v=G1rx3LKoqHE" TargetMode="External"/><Relationship Id="rId9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http://www.sportcenter.sk/diagnostika/sluzby/funkcna-diagnostika/preview.php?id=ea90be51f1fa36d42d4b368653a860c5&amp;show=preview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2.jpg"/><Relationship Id="rId7" Type="http://schemas.openxmlformats.org/officeDocument/2006/relationships/hyperlink" Target="https://www.youtube.com/watch?v=11h6-V-wA50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hyperlink" Target="https://www.youtube.com/watch?v=E52L3Ds5-DQ" TargetMode="External"/><Relationship Id="rId4" Type="http://schemas.openxmlformats.org/officeDocument/2006/relationships/image" Target="../media/image53.jpg"/><Relationship Id="rId9" Type="http://schemas.openxmlformats.org/officeDocument/2006/relationships/hyperlink" Target="https://www.youtube.com/watch?v=w-iQgnuYFNQ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LrEg5UA_lw" TargetMode="External"/><Relationship Id="rId13" Type="http://schemas.openxmlformats.org/officeDocument/2006/relationships/hyperlink" Target="https://www.youtube.com/watch?v=XDExIaqz2Ow" TargetMode="External"/><Relationship Id="rId3" Type="http://schemas.openxmlformats.org/officeDocument/2006/relationships/image" Target="../media/image57.jpg"/><Relationship Id="rId7" Type="http://schemas.openxmlformats.org/officeDocument/2006/relationships/image" Target="../media/image60.jpg"/><Relationship Id="rId12" Type="http://schemas.openxmlformats.org/officeDocument/2006/relationships/hyperlink" Target="https://www.youtube.com/watch?v=RmaZqHlFGKs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11" Type="http://schemas.openxmlformats.org/officeDocument/2006/relationships/hyperlink" Target="https://www.youtube.com/watch?v=YrL1UFXw2Qs" TargetMode="External"/><Relationship Id="rId5" Type="http://schemas.openxmlformats.org/officeDocument/2006/relationships/image" Target="../media/image58.gif"/><Relationship Id="rId10" Type="http://schemas.openxmlformats.org/officeDocument/2006/relationships/hyperlink" Target="https://www.youtube.com/watch?v=BSkzm_qHsDg" TargetMode="External"/><Relationship Id="rId4" Type="http://schemas.openxmlformats.org/officeDocument/2006/relationships/hyperlink" Target="https://www.google.cz/search?q=ice+skating+treadmill&amp;biw=1180&amp;bih=793&amp;tbm=isch&amp;imgil=alItywSBTjYMLM:;fjCjjtOtG2UUdM;http://www.reahockeyacademy.com/page/show/902305-skating-treadmill&amp;source=iu&amp;pf=m&amp;fir=alItywSBTjYMLM:,fjCjjtOtG2UUdM,_&amp;usg=__EcjsPX3ENdEqmedwBJ4qQYeZg9s%3D&amp;ved=0ahUKEwjwxJn6l77PAhVsCcAKHRgwAmQQyjcIJg&amp;ei=yxLyV7CzEeySgAaY4IigBg#imgrc=UzjIkmr545wTzM%3A" TargetMode="External"/><Relationship Id="rId9" Type="http://schemas.openxmlformats.org/officeDocument/2006/relationships/hyperlink" Target="https://www.youtube.com/watch?v=kuzj-F_ep1c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x6DQWmHB58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jpg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6" Type="http://schemas.openxmlformats.org/officeDocument/2006/relationships/image" Target="../media/image63.jpg"/><Relationship Id="rId11" Type="http://schemas.openxmlformats.org/officeDocument/2006/relationships/hyperlink" Target="https://www.youtube.com/watch?v=-Lr5kclsUD4" TargetMode="External"/><Relationship Id="rId5" Type="http://schemas.openxmlformats.org/officeDocument/2006/relationships/image" Target="../media/image62.jpeg"/><Relationship Id="rId10" Type="http://schemas.openxmlformats.org/officeDocument/2006/relationships/hyperlink" Target="https://www.youtube.com/watch?v=GQq0Ymoui98" TargetMode="External"/><Relationship Id="rId4" Type="http://schemas.openxmlformats.org/officeDocument/2006/relationships/image" Target="../media/image61.png"/><Relationship Id="rId9" Type="http://schemas.openxmlformats.org/officeDocument/2006/relationships/hyperlink" Target="https://www.youtube.com/watch?v=feUhyCklHL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is.muni.cz/elportal/?id=866491" TargetMode="External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TUtVEb8GWE" TargetMode="External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verydayhealth.com/heart-health-pictures/great-heart-friendly-exercises.aspx" TargetMode="External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mTMgIViinuQ" TargetMode="External"/><Relationship Id="rId3" Type="http://schemas.openxmlformats.org/officeDocument/2006/relationships/image" Target="../media/image2.emf"/><Relationship Id="rId7" Type="http://schemas.openxmlformats.org/officeDocument/2006/relationships/hyperlink" Target="https://www.youtube.com/watch?v=T3OiOJ6-x3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hyperlink" Target="https://www.youtube.com/watch?v=5HLW2AI1Ink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acx.com/en/experience/tacx-coach/fitness-tests/pwc-test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3OiOJ6-x34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hyperlink" Target="//upload.wikimedia.org/wikipedia/commons/1/19/BTL-Elektroda_L_leve_zapesti.jpg" TargetMode="External"/><Relationship Id="rId7" Type="http://schemas.openxmlformats.org/officeDocument/2006/relationships/hyperlink" Target="http://cs.wikiversity.org/wiki/Soubor:BTL-Umisteni_hrudnich_elektrod.jpg" TargetMode="External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11" Type="http://schemas.openxmlformats.org/officeDocument/2006/relationships/image" Target="../media/image105.jpg"/><Relationship Id="rId5" Type="http://schemas.openxmlformats.org/officeDocument/2006/relationships/hyperlink" Target="http://cs.wikiversity.org/wiki/Soubor:BTL-Elektroda_F_leva_noha.jpg" TargetMode="External"/><Relationship Id="rId10" Type="http://schemas.openxmlformats.org/officeDocument/2006/relationships/image" Target="../media/image104.jpg"/><Relationship Id="rId4" Type="http://schemas.openxmlformats.org/officeDocument/2006/relationships/image" Target="../media/image100.jpeg"/><Relationship Id="rId9" Type="http://schemas.openxmlformats.org/officeDocument/2006/relationships/image" Target="../media/image10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mos.cz/amos/kbf/modules/low/kurz_text.php?id_kap=1&amp;kod_kurzu=kbf_1526;%203.2.2012" TargetMode="Externa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1.gif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y3Zq4n3WSyc" TargetMode="External"/><Relationship Id="rId5" Type="http://schemas.openxmlformats.org/officeDocument/2006/relationships/hyperlink" Target="https://youtu.be/EG7AfbjPW8E?si=aCYw2XbkjI15MIiF" TargetMode="External"/><Relationship Id="rId4" Type="http://schemas.openxmlformats.org/officeDocument/2006/relationships/image" Target="../media/image110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e9EDqOs3Nq0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fblt.cz/skripta/" TargetMode="Externa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4_ERXqx9QE" TargetMode="External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hyperlink" Target="https://www.youtube.com/watch?v=1B27lCrv6xg" TargetMode="External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1.jpg"/><Relationship Id="rId5" Type="http://schemas.openxmlformats.org/officeDocument/2006/relationships/image" Target="../media/image130.gif"/><Relationship Id="rId4" Type="http://schemas.openxmlformats.org/officeDocument/2006/relationships/image" Target="../media/image129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emf"/><Relationship Id="rId5" Type="http://schemas.openxmlformats.org/officeDocument/2006/relationships/image" Target="../media/image136.jpg"/><Relationship Id="rId4" Type="http://schemas.openxmlformats.org/officeDocument/2006/relationships/hyperlink" Target="https://en.wikipedia.org/wiki/Continuous_noninvasive_arterial_pressure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6466CD-B793-621D-EE10-43CD25266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08920"/>
            <a:ext cx="9144000" cy="1977081"/>
          </a:xfrm>
        </p:spPr>
        <p:txBody>
          <a:bodyPr>
            <a:normAutofit/>
          </a:bodyPr>
          <a:lstStyle/>
          <a:p>
            <a:pPr marL="457200">
              <a:lnSpc>
                <a:spcPct val="106000"/>
              </a:lnSpc>
            </a:pPr>
            <a:r>
              <a:rPr lang="cs-CZ" sz="4800" b="1" dirty="0">
                <a:solidFill>
                  <a:schemeClr val="accent1">
                    <a:lumMod val="75000"/>
                  </a:schemeClr>
                </a:solidFill>
              </a:rPr>
              <a:t>Fyziologie tělesné zátěže</a:t>
            </a:r>
            <a:br>
              <a:rPr lang="cs-CZ" sz="4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3200" b="1" dirty="0"/>
              <a:t>PŘEDNÁŠKA 1/4</a:t>
            </a:r>
            <a:b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Jan Novotný, 2023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C2EC6DE-E8DF-114F-4E18-50FA236F0FAA}"/>
              </a:ext>
            </a:extLst>
          </p:cNvPr>
          <p:cNvSpPr txBox="1"/>
          <p:nvPr/>
        </p:nvSpPr>
        <p:spPr>
          <a:xfrm>
            <a:off x="1524000" y="3772000"/>
            <a:ext cx="9859347" cy="2360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6000"/>
              </a:lnSpc>
            </a:pP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OBSAH:</a:t>
            </a:r>
          </a:p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cs-CZ" sz="20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Úvod do Fyziologie tělesné zátěže</a:t>
            </a: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pohybový systém, funkce svalů, míra zatížení organizmu – subjektivní a objektivní ukazatele.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Úvod do zátěžových testů.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20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Reakce a adaptace </a:t>
            </a:r>
            <a:r>
              <a:rPr lang="cs-CZ" sz="2000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kardio</a:t>
            </a:r>
            <a:r>
              <a:rPr lang="cs-CZ" sz="20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-respiračního systému na zatížení 1:</a:t>
            </a: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Srdce - práce srdce, koronární řečiště, systolický a minutový objem srdce, srdeční frekvence, elektrokardiogram. Tepny – redistribuce krve při zátěži, tepová frekvence, krevní tlak. Krev - hematokrit, erytrocyty, hemoglobin, saturace krve kyslíkem.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30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E1D0ED75-E950-94C0-B455-38399F8BFF55}"/>
              </a:ext>
            </a:extLst>
          </p:cNvPr>
          <p:cNvSpPr txBox="1"/>
          <p:nvPr/>
        </p:nvSpPr>
        <p:spPr>
          <a:xfrm>
            <a:off x="1005016" y="1384881"/>
            <a:ext cx="10387912" cy="225587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Reakce organizmu na tělesnou zátěž / PA</a:t>
            </a:r>
            <a:r>
              <a:rPr lang="cs-CZ" sz="2400" b="1" kern="1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okamžitá změna ve vnitřním prostředí, v orgánech 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(srdeční a dechová frekvence), </a:t>
            </a:r>
            <a:r>
              <a:rPr lang="cs-CZ" sz="24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cs-CZ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systémech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u="sng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Ukazatelé:</a:t>
            </a:r>
            <a:r>
              <a:rPr lang="cs-CZ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krvi - 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pH, laktát, glukóza, urea; saturace krve a svalů kyslíkem,</a:t>
            </a:r>
            <a:r>
              <a:rPr lang="cs-CZ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SF, vnitřní a povrchová teplota aj.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Monitoring reakce v terénu a v laboratoři (zátěžové testy)</a:t>
            </a:r>
            <a:endParaRPr lang="cs-CZ" sz="24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789BC38-690B-29C1-592D-6E21C87EC079}"/>
              </a:ext>
            </a:extLst>
          </p:cNvPr>
          <p:cNvSpPr txBox="1"/>
          <p:nvPr/>
        </p:nvSpPr>
        <p:spPr>
          <a:xfrm>
            <a:off x="1005016" y="3878735"/>
            <a:ext cx="10387912" cy="186070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Adaptace organizmu na opakovanou tělesnou zátěž / PA </a:t>
            </a:r>
            <a:r>
              <a:rPr lang="cs-CZ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dlouhodobá změna</a:t>
            </a:r>
            <a:endParaRPr lang="cs-CZ" sz="2400" kern="1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Ukazatelé: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Ukazatelé reakce v klidu nebo při určité zátěži, např. SF v klidu; výkon při SF 170/min, rychlost běhu na úrovni tzv. anaerobního prahu aj.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Diagnostika adaptace na tělesnou zátěž – ZÁTĚŽOVÉ TESTY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4C5B4C4-D945-832A-FED3-8E28F7AA77E1}"/>
              </a:ext>
            </a:extLst>
          </p:cNvPr>
          <p:cNvSpPr txBox="1"/>
          <p:nvPr/>
        </p:nvSpPr>
        <p:spPr>
          <a:xfrm>
            <a:off x="1005016" y="5890235"/>
            <a:ext cx="10387912" cy="47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Úvod do zátěžových testů 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viz dále</a:t>
            </a:r>
            <a:endParaRPr lang="cs-CZ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C73D0B-7D96-D595-EA25-B363E3C6A757}"/>
              </a:ext>
            </a:extLst>
          </p:cNvPr>
          <p:cNvSpPr txBox="1">
            <a:spLocks/>
          </p:cNvSpPr>
          <p:nvPr/>
        </p:nvSpPr>
        <p:spPr>
          <a:xfrm>
            <a:off x="1524000" y="541765"/>
            <a:ext cx="9144000" cy="51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algn="ctr">
              <a:lnSpc>
                <a:spcPct val="106000"/>
              </a:lnSpc>
            </a:pP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ÚVOD DO FYZIOLOGIE TĚLESNÉ ZÁTĚŽE</a:t>
            </a:r>
          </a:p>
        </p:txBody>
      </p:sp>
    </p:spTree>
    <p:extLst>
      <p:ext uri="{BB962C8B-B14F-4D97-AF65-F5344CB8AC3E}">
        <p14:creationId xmlns:p14="http://schemas.microsoft.com/office/powerpoint/2010/main" val="416799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E1D0ED75-E950-94C0-B455-38399F8BFF55}"/>
              </a:ext>
            </a:extLst>
          </p:cNvPr>
          <p:cNvSpPr txBox="1"/>
          <p:nvPr/>
        </p:nvSpPr>
        <p:spPr>
          <a:xfrm>
            <a:off x="1029728" y="3676135"/>
            <a:ext cx="10626811" cy="146552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Pohyb vlastního těla v prostoru </a:t>
            </a:r>
            <a:r>
              <a:rPr lang="cs-CZ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(pohybová aktivita - PA; chůze, běh, plavání aj.)</a:t>
            </a:r>
            <a:endParaRPr lang="cs-CZ" sz="2400" kern="1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i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Objektivní okamžitý ukazatel PA:</a:t>
            </a:r>
            <a:r>
              <a:rPr lang="cs-CZ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Rychlost = Vzdálenost / Čas </a:t>
            </a:r>
            <a:r>
              <a:rPr lang="en-GB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cs-CZ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m·s</a:t>
            </a:r>
            <a:r>
              <a:rPr lang="en-GB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cs-CZ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i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Objektivní celkový ukazatel PA:</a:t>
            </a:r>
            <a:r>
              <a:rPr lang="cs-CZ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Celková vzdálenost [m]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F829C97-0F8A-219A-A2DF-E3268CEC735B}"/>
              </a:ext>
            </a:extLst>
          </p:cNvPr>
          <p:cNvSpPr txBox="1"/>
          <p:nvPr/>
        </p:nvSpPr>
        <p:spPr>
          <a:xfrm>
            <a:off x="1029728" y="1471844"/>
            <a:ext cx="10626811" cy="186070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Tělesná zátěž </a:t>
            </a:r>
            <a:r>
              <a:rPr lang="cs-CZ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vykonaná lidská práce prostřednictvím působení na těleso silou.</a:t>
            </a:r>
            <a:r>
              <a:rPr lang="cs-CZ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Kombinace statické a dynamické práce (bez pohybu a s pohybem tělesa).</a:t>
            </a:r>
            <a:endParaRPr lang="cs-CZ" sz="2400" kern="1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i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Objektivní okamžitý ukazatel tělesné zátěže:</a:t>
            </a:r>
            <a:r>
              <a:rPr lang="cs-CZ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Výkon = P· </a:t>
            </a:r>
            <a:r>
              <a:rPr lang="cs-CZ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ráce</a:t>
            </a:r>
            <a:r>
              <a:rPr lang="cs-CZ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/ Čas</a:t>
            </a:r>
            <a:endParaRPr lang="cs-CZ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i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Objektivní celkové ukazatele tělesné zátěže:</a:t>
            </a:r>
            <a:r>
              <a:rPr lang="cs-CZ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Práce = </a:t>
            </a:r>
            <a:r>
              <a:rPr lang="cs-CZ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Výkon●Čas</a:t>
            </a:r>
            <a:r>
              <a:rPr lang="cs-CZ" sz="2400" i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cs-CZ" sz="24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Práce = </a:t>
            </a:r>
            <a:r>
              <a:rPr lang="cs-CZ" sz="24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Síla●Dráha</a:t>
            </a:r>
            <a:endParaRPr lang="cs-CZ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466BFA2-2A48-FE1A-FF11-927418495876}"/>
              </a:ext>
            </a:extLst>
          </p:cNvPr>
          <p:cNvSpPr txBox="1"/>
          <p:nvPr/>
        </p:nvSpPr>
        <p:spPr>
          <a:xfrm>
            <a:off x="1058045" y="5485253"/>
            <a:ext cx="10598493" cy="96776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cs-CZ" sz="2400" b="1" kern="1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atížení vnitřního prostředí, fyziologických orgánů a </a:t>
            </a:r>
            <a:r>
              <a:rPr lang="cs-CZ" sz="2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systémů</a:t>
            </a:r>
            <a:r>
              <a:rPr lang="cs-CZ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odezva na zátěž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i="1" u="sng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Ukazatelé:</a:t>
            </a:r>
            <a:r>
              <a:rPr lang="cs-CZ" sz="2400" i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subjektivní pocit (RPE), pH, srdeční frekvence (SF) atd., (viz dále)</a:t>
            </a:r>
            <a:endParaRPr lang="cs-CZ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7544EF-7F50-50AB-433A-B91783663D95}"/>
              </a:ext>
            </a:extLst>
          </p:cNvPr>
          <p:cNvSpPr txBox="1">
            <a:spLocks/>
          </p:cNvSpPr>
          <p:nvPr/>
        </p:nvSpPr>
        <p:spPr>
          <a:xfrm>
            <a:off x="1524000" y="614755"/>
            <a:ext cx="9144000" cy="51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algn="ctr">
              <a:lnSpc>
                <a:spcPct val="106000"/>
              </a:lnSpc>
            </a:pP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ÚVOD DO FYZIOLOGIE TĚLESNÉ ZÁTĚŽE</a:t>
            </a:r>
          </a:p>
        </p:txBody>
      </p:sp>
    </p:spTree>
    <p:extLst>
      <p:ext uri="{BB962C8B-B14F-4D97-AF65-F5344CB8AC3E}">
        <p14:creationId xmlns:p14="http://schemas.microsoft.com/office/powerpoint/2010/main" val="2585761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10829" y="271513"/>
            <a:ext cx="887637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0070C0"/>
                </a:solidFill>
              </a:rPr>
              <a:t>UKAZATELE ODEZVY ORGANIZMU NA ZÁTĚŽ</a:t>
            </a:r>
          </a:p>
          <a:p>
            <a:r>
              <a:rPr lang="cs-CZ" sz="2400" dirty="0">
                <a:solidFill>
                  <a:srgbClr val="C00000"/>
                </a:solidFill>
              </a:rPr>
              <a:t>SUBJEKTIVNÍ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Pocit zátěže (RPE – </a:t>
            </a:r>
            <a:r>
              <a:rPr lang="en-GB" sz="2400" dirty="0">
                <a:solidFill>
                  <a:srgbClr val="0070C0"/>
                </a:solidFill>
              </a:rPr>
              <a:t>rating of perceived exertion</a:t>
            </a:r>
            <a:r>
              <a:rPr lang="cs-CZ" sz="2400" dirty="0">
                <a:solidFill>
                  <a:srgbClr val="0070C0"/>
                </a:solidFill>
              </a:rPr>
              <a:t>, </a:t>
            </a:r>
            <a:r>
              <a:rPr lang="cs-CZ" sz="2400" dirty="0" err="1">
                <a:solidFill>
                  <a:srgbClr val="0070C0"/>
                </a:solidFill>
              </a:rPr>
              <a:t>Borg</a:t>
            </a:r>
            <a:r>
              <a:rPr lang="cs-CZ" sz="2400" dirty="0">
                <a:solidFill>
                  <a:srgbClr val="0070C0"/>
                </a:solidFill>
              </a:rPr>
              <a:t> 1962)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Bolest, dušnost</a:t>
            </a:r>
          </a:p>
          <a:p>
            <a:r>
              <a:rPr lang="cs-CZ" sz="2400" dirty="0">
                <a:solidFill>
                  <a:srgbClr val="C00000"/>
                </a:solidFill>
              </a:rPr>
              <a:t>OBJEKTIVNÍ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Antropometrické – hmotnost, složení těla (voda), ..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Dynamometrické – síla, výkon, práce,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Kardiovaskulární – SF, HRV, TK, EKG,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Ventilačně-respirační – VE, VO</a:t>
            </a:r>
            <a:r>
              <a:rPr lang="cs-CZ" sz="2400" baseline="-25000" dirty="0">
                <a:solidFill>
                  <a:srgbClr val="0070C0"/>
                </a:solidFill>
              </a:rPr>
              <a:t>2</a:t>
            </a:r>
            <a:r>
              <a:rPr lang="cs-CZ" sz="2400" dirty="0">
                <a:solidFill>
                  <a:srgbClr val="0070C0"/>
                </a:solidFill>
              </a:rPr>
              <a:t>, VCO</a:t>
            </a:r>
            <a:r>
              <a:rPr lang="cs-CZ" sz="2400" baseline="-25000" dirty="0">
                <a:solidFill>
                  <a:srgbClr val="0070C0"/>
                </a:solidFill>
              </a:rPr>
              <a:t>2</a:t>
            </a:r>
            <a:r>
              <a:rPr lang="cs-CZ" sz="2400" dirty="0">
                <a:solidFill>
                  <a:srgbClr val="0070C0"/>
                </a:solidFill>
              </a:rPr>
              <a:t>, RER,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Biochemické (krev, moč, sliny) – </a:t>
            </a:r>
            <a:r>
              <a:rPr lang="cs-CZ" sz="2400" dirty="0" err="1">
                <a:solidFill>
                  <a:srgbClr val="0070C0"/>
                </a:solidFill>
              </a:rPr>
              <a:t>Glu</a:t>
            </a:r>
            <a:r>
              <a:rPr lang="cs-CZ" sz="2400" dirty="0">
                <a:solidFill>
                  <a:srgbClr val="0070C0"/>
                </a:solidFill>
              </a:rPr>
              <a:t>, La, ABR, CK, LDH, </a:t>
            </a:r>
            <a:r>
              <a:rPr lang="cs-CZ" sz="2400" dirty="0" err="1">
                <a:solidFill>
                  <a:srgbClr val="0070C0"/>
                </a:solidFill>
              </a:rPr>
              <a:t>Cortisol</a:t>
            </a:r>
            <a:r>
              <a:rPr lang="cs-CZ" sz="2400" dirty="0">
                <a:solidFill>
                  <a:srgbClr val="0070C0"/>
                </a:solidFill>
              </a:rPr>
              <a:t>,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Hematologické (krev) – Ery, Leu, </a:t>
            </a:r>
            <a:r>
              <a:rPr lang="cs-CZ" sz="2400" dirty="0" err="1">
                <a:solidFill>
                  <a:srgbClr val="0070C0"/>
                </a:solidFill>
              </a:rPr>
              <a:t>Hb</a:t>
            </a:r>
            <a:r>
              <a:rPr lang="cs-CZ" sz="2400" dirty="0">
                <a:solidFill>
                  <a:srgbClr val="0070C0"/>
                </a:solidFill>
              </a:rPr>
              <a:t>, </a:t>
            </a:r>
            <a:r>
              <a:rPr lang="cs-CZ" sz="2400" dirty="0" err="1">
                <a:solidFill>
                  <a:srgbClr val="0070C0"/>
                </a:solidFill>
              </a:rPr>
              <a:t>Hct</a:t>
            </a:r>
            <a:r>
              <a:rPr lang="cs-CZ" sz="2400" dirty="0">
                <a:solidFill>
                  <a:srgbClr val="0070C0"/>
                </a:solidFill>
              </a:rPr>
              <a:t>,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Imunologické (krev, sliny) – Imunoglobuliny (</a:t>
            </a:r>
            <a:r>
              <a:rPr lang="cs-CZ" sz="2400" dirty="0" err="1">
                <a:solidFill>
                  <a:srgbClr val="0070C0"/>
                </a:solidFill>
              </a:rPr>
              <a:t>Pl</a:t>
            </a:r>
            <a:r>
              <a:rPr lang="cs-CZ" sz="2400" dirty="0">
                <a:solidFill>
                  <a:srgbClr val="0070C0"/>
                </a:solidFill>
              </a:rPr>
              <a:t>), 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Indikátory oxidačního stresu (MDA, ..) a antioxidační aktivity (SOD, ..)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Termodynamické – teplota (termometry, infračervená termografie)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>
                <a:solidFill>
                  <a:srgbClr val="0070C0"/>
                </a:solidFill>
              </a:rPr>
              <a:t>…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7" b="21249"/>
          <a:stretch/>
        </p:blipFill>
        <p:spPr>
          <a:xfrm>
            <a:off x="304800" y="1933609"/>
            <a:ext cx="2225975" cy="136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09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430" y="4842933"/>
            <a:ext cx="1446291" cy="1939470"/>
          </a:xfrm>
          <a:prstGeom prst="rect">
            <a:avLst/>
          </a:prstGeom>
          <a:solidFill>
            <a:schemeClr val="accent1"/>
          </a:solidFill>
        </p:spPr>
      </p:pic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8768668" y="509467"/>
          <a:ext cx="3295689" cy="572943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{93296810-A885-4BE3-A3E7-6D5BEEA58F35}</a:tableStyleId>
              </a:tblPr>
              <a:tblGrid>
                <a:gridCol w="740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96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Pocit bolesti/dušnosti (</a:t>
                      </a:r>
                      <a:r>
                        <a:rPr lang="cs-CZ" sz="2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Borg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cs-CZ" sz="2000" b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5818031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Číslo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Slovní hodnota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žádná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0,5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velmi velmi slabá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velmi slabá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lehká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střední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poněkud silná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silná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velmi silná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cs-CZ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velmi velmi silná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*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maximální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5" name="Group 58"/>
          <p:cNvGraphicFramePr>
            <a:graphicFrameLocks noGrp="1"/>
          </p:cNvGraphicFramePr>
          <p:nvPr/>
        </p:nvGraphicFramePr>
        <p:xfrm>
          <a:off x="3380482" y="455571"/>
          <a:ext cx="3507711" cy="6247992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662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0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Pocit zátěže (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Borg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1962)</a:t>
                      </a:r>
                      <a:endParaRPr kumimoji="0" lang="en-GB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201936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Číslo</a:t>
                      </a:r>
                      <a:endParaRPr kumimoji="0" lang="en-GB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Slovní hodnota</a:t>
                      </a:r>
                      <a:endParaRPr kumimoji="0" lang="en-GB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velmi velmi lehká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velmi lehká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lehká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poněkud namáhavá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namáhavá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velmi namáhavá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</a:t>
                      </a:r>
                      <a:endParaRPr kumimoji="0" lang="en-GB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velmi velmi namáhavá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29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</a:t>
                      </a:r>
                      <a:endParaRPr kumimoji="0" lang="en-GB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45708" marB="45708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" name="Obdélník 1"/>
          <p:cNvSpPr/>
          <p:nvPr/>
        </p:nvSpPr>
        <p:spPr>
          <a:xfrm>
            <a:off x="2971619" y="75597"/>
            <a:ext cx="6248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000" b="1" dirty="0">
                <a:solidFill>
                  <a:srgbClr val="0070C0"/>
                </a:solidFill>
              </a:rPr>
              <a:t>SUBJEKTIVNÍ UKAZATELE ODEZVY ORGANIZMU NA ZÁTĚŽ</a:t>
            </a:r>
          </a:p>
        </p:txBody>
      </p:sp>
      <p:graphicFrame>
        <p:nvGraphicFramePr>
          <p:cNvPr id="11" name="Tabulka 4">
            <a:extLst>
              <a:ext uri="{FF2B5EF4-FFF2-40B4-BE49-F238E27FC236}">
                <a16:creationId xmlns:a16="http://schemas.microsoft.com/office/drawing/2014/main" id="{6B761D50-25B9-D501-4425-9C0ED64A4700}"/>
              </a:ext>
            </a:extLst>
          </p:cNvPr>
          <p:cNvGraphicFramePr>
            <a:graphicFrameLocks noGrp="1"/>
          </p:cNvGraphicFramePr>
          <p:nvPr/>
        </p:nvGraphicFramePr>
        <p:xfrm>
          <a:off x="127643" y="455571"/>
          <a:ext cx="3171683" cy="594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850">
                  <a:extLst>
                    <a:ext uri="{9D8B030D-6E8A-4147-A177-3AD203B41FA5}">
                      <a16:colId xmlns:a16="http://schemas.microsoft.com/office/drawing/2014/main" val="1110656283"/>
                    </a:ext>
                  </a:extLst>
                </a:gridCol>
                <a:gridCol w="2689833">
                  <a:extLst>
                    <a:ext uri="{9D8B030D-6E8A-4147-A177-3AD203B41FA5}">
                      <a16:colId xmlns:a16="http://schemas.microsoft.com/office/drawing/2014/main" val="289026179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Pocit zátěže (</a:t>
                      </a:r>
                      <a:r>
                        <a:rPr lang="cs-CZ" sz="20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Foster</a:t>
                      </a:r>
                      <a:r>
                        <a:rPr lang="cs-CZ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1996)</a:t>
                      </a:r>
                    </a:p>
                    <a:p>
                      <a:pPr algn="ctr"/>
                      <a:r>
                        <a:rPr lang="cs-CZ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VT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895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klid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008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velmi lehká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357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lehká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724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mírná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13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poněkud namáhavá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10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Ventilační práh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3279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Těžká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348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492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Ventilační práh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126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velmi těžká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152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velmi velmi těžká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235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blízko maximální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156464"/>
                  </a:ext>
                </a:extLst>
              </a:tr>
              <a:tr h="490937">
                <a:tc>
                  <a:txBody>
                    <a:bodyPr/>
                    <a:lstStyle/>
                    <a:p>
                      <a:pPr algn="r"/>
                      <a:r>
                        <a:rPr lang="cs-CZ" sz="2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maximální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337425"/>
                  </a:ext>
                </a:extLst>
              </a:tr>
            </a:tbl>
          </a:graphicData>
        </a:graphic>
      </p:graphicFrame>
      <p:pic>
        <p:nvPicPr>
          <p:cNvPr id="1026" name="Picture 2" descr="Běh bez letové fáze - mechanika, energetika a implementace této techniky -  #babos-sports#">
            <a:extLst>
              <a:ext uri="{FF2B5EF4-FFF2-40B4-BE49-F238E27FC236}">
                <a16:creationId xmlns:a16="http://schemas.microsoft.com/office/drawing/2014/main" id="{ACDFD4A5-1265-25CB-0F1A-969AC9EB2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95"/>
          <a:stretch/>
        </p:blipFill>
        <p:spPr bwMode="auto">
          <a:xfrm>
            <a:off x="6131245" y="1763227"/>
            <a:ext cx="2240587" cy="289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516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9A4A5FBC-429E-FA80-F8CA-E93D9B68D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388" y="981075"/>
            <a:ext cx="6443662" cy="46164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cs-CZ" altLang="cs-CZ" u="sng" dirty="0">
                <a:solidFill>
                  <a:srgbClr val="C00000"/>
                </a:solidFill>
              </a:rPr>
              <a:t>Intenzita zatížení krevního oběhu (srdce)</a:t>
            </a:r>
          </a:p>
          <a:p>
            <a:pPr>
              <a:defRPr/>
            </a:pPr>
            <a:endParaRPr lang="cs-CZ" altLang="cs-CZ" dirty="0"/>
          </a:p>
          <a:p>
            <a:pPr marL="0" indent="0">
              <a:defRPr/>
            </a:pPr>
            <a:r>
              <a:rPr lang="cs-CZ" altLang="cs-CZ" dirty="0">
                <a:solidFill>
                  <a:srgbClr val="0070C0"/>
                </a:solidFill>
              </a:rPr>
              <a:t>a) SF 		minutová srdeční frekvence </a:t>
            </a:r>
            <a:r>
              <a:rPr lang="en-US" altLang="cs-CZ" dirty="0">
                <a:solidFill>
                  <a:srgbClr val="0070C0"/>
                </a:solidFill>
              </a:rPr>
              <a:t>[t</a:t>
            </a:r>
            <a:r>
              <a:rPr lang="cs-CZ" altLang="cs-CZ" dirty="0" err="1">
                <a:solidFill>
                  <a:srgbClr val="0070C0"/>
                </a:solidFill>
              </a:rPr>
              <a:t>epy</a:t>
            </a:r>
            <a:r>
              <a:rPr lang="cs-CZ" altLang="cs-CZ" dirty="0">
                <a:solidFill>
                  <a:srgbClr val="0070C0"/>
                </a:solidFill>
              </a:rPr>
              <a:t>/min</a:t>
            </a:r>
            <a:r>
              <a:rPr lang="en-US" altLang="cs-CZ" dirty="0">
                <a:solidFill>
                  <a:srgbClr val="0070C0"/>
                </a:solidFill>
              </a:rPr>
              <a:t>]</a:t>
            </a:r>
            <a:r>
              <a:rPr lang="cs-CZ" altLang="cs-CZ" dirty="0">
                <a:solidFill>
                  <a:srgbClr val="0070C0"/>
                </a:solidFill>
              </a:rPr>
              <a:t> </a:t>
            </a:r>
          </a:p>
          <a:p>
            <a:pPr marL="914400" lvl="2" indent="0">
              <a:defRPr/>
            </a:pPr>
            <a:r>
              <a:rPr lang="cs-CZ" altLang="cs-CZ" sz="1200" dirty="0"/>
              <a:t>	HR – </a:t>
            </a:r>
            <a:r>
              <a:rPr lang="cs-CZ" altLang="cs-CZ" sz="1200" dirty="0" err="1"/>
              <a:t>heart</a:t>
            </a:r>
            <a:r>
              <a:rPr lang="cs-CZ" altLang="cs-CZ" sz="1200" dirty="0"/>
              <a:t> </a:t>
            </a:r>
            <a:r>
              <a:rPr lang="cs-CZ" altLang="cs-CZ" sz="1200" dirty="0" err="1"/>
              <a:t>rate</a:t>
            </a:r>
            <a:r>
              <a:rPr lang="cs-CZ" altLang="cs-CZ" sz="1200" dirty="0"/>
              <a:t>, </a:t>
            </a:r>
            <a:r>
              <a:rPr lang="cs-CZ" altLang="cs-CZ" sz="1200" dirty="0" err="1"/>
              <a:t>fH</a:t>
            </a:r>
            <a:r>
              <a:rPr lang="cs-CZ" altLang="cs-CZ" sz="1200" dirty="0"/>
              <a:t> – </a:t>
            </a:r>
            <a:r>
              <a:rPr lang="cs-CZ" altLang="cs-CZ" sz="1200" dirty="0" err="1"/>
              <a:t>frequency</a:t>
            </a:r>
            <a:r>
              <a:rPr lang="cs-CZ" altLang="cs-CZ" sz="1200" dirty="0"/>
              <a:t> of </a:t>
            </a:r>
            <a:r>
              <a:rPr lang="cs-CZ" altLang="cs-CZ" sz="1200" dirty="0" err="1"/>
              <a:t>heart</a:t>
            </a:r>
            <a:r>
              <a:rPr lang="cs-CZ" altLang="cs-CZ" sz="1200" dirty="0"/>
              <a:t> </a:t>
            </a:r>
            <a:r>
              <a:rPr lang="en-US" altLang="cs-CZ" sz="1200" dirty="0"/>
              <a:t>[</a:t>
            </a:r>
            <a:r>
              <a:rPr lang="cs-CZ" altLang="cs-CZ" sz="1200" dirty="0" err="1"/>
              <a:t>bpm</a:t>
            </a:r>
            <a:r>
              <a:rPr lang="en-US" altLang="cs-CZ" sz="1200" dirty="0"/>
              <a:t>]</a:t>
            </a:r>
            <a:endParaRPr lang="cs-CZ" altLang="cs-CZ" sz="1200" dirty="0"/>
          </a:p>
          <a:p>
            <a:pPr marL="0" indent="0">
              <a:defRPr/>
            </a:pPr>
            <a:endParaRPr lang="cs-CZ" altLang="cs-CZ" dirty="0">
              <a:solidFill>
                <a:schemeClr val="accent2"/>
              </a:solidFill>
            </a:endParaRPr>
          </a:p>
          <a:p>
            <a:pPr marL="0" indent="0">
              <a:defRPr/>
            </a:pPr>
            <a:r>
              <a:rPr lang="cs-CZ" altLang="cs-CZ" dirty="0">
                <a:solidFill>
                  <a:srgbClr val="0000CC"/>
                </a:solidFill>
              </a:rPr>
              <a:t>b) %</a:t>
            </a:r>
            <a:r>
              <a:rPr lang="cs-CZ" altLang="cs-CZ" dirty="0" err="1">
                <a:solidFill>
                  <a:srgbClr val="0000CC"/>
                </a:solidFill>
              </a:rPr>
              <a:t>SF</a:t>
            </a:r>
            <a:r>
              <a:rPr lang="cs-CZ" altLang="cs-CZ" baseline="-25000" dirty="0" err="1">
                <a:solidFill>
                  <a:srgbClr val="0000CC"/>
                </a:solidFill>
              </a:rPr>
              <a:t>max</a:t>
            </a:r>
            <a:r>
              <a:rPr lang="cs-CZ" altLang="cs-CZ" baseline="-25000" dirty="0">
                <a:solidFill>
                  <a:srgbClr val="0000CC"/>
                </a:solidFill>
              </a:rPr>
              <a:t> </a:t>
            </a:r>
            <a:r>
              <a:rPr lang="cs-CZ" altLang="cs-CZ" dirty="0">
                <a:solidFill>
                  <a:srgbClr val="0000CC"/>
                </a:solidFill>
              </a:rPr>
              <a:t> 	% maximální srdeční frekvence </a:t>
            </a:r>
            <a:r>
              <a:rPr lang="en-US" altLang="cs-CZ" dirty="0">
                <a:solidFill>
                  <a:srgbClr val="0000CC"/>
                </a:solidFill>
              </a:rPr>
              <a:t>[</a:t>
            </a:r>
            <a:r>
              <a:rPr lang="cs-CZ" altLang="cs-CZ" dirty="0">
                <a:solidFill>
                  <a:srgbClr val="0000CC"/>
                </a:solidFill>
              </a:rPr>
              <a:t>%</a:t>
            </a:r>
            <a:r>
              <a:rPr lang="en-US" altLang="cs-CZ" dirty="0">
                <a:solidFill>
                  <a:srgbClr val="0000CC"/>
                </a:solidFill>
              </a:rPr>
              <a:t>]</a:t>
            </a:r>
            <a:r>
              <a:rPr lang="cs-CZ" altLang="cs-CZ" dirty="0">
                <a:solidFill>
                  <a:srgbClr val="0000CC"/>
                </a:solidFill>
              </a:rPr>
              <a:t> </a:t>
            </a:r>
          </a:p>
          <a:p>
            <a:pPr marL="914400" lvl="2" indent="0">
              <a:defRPr/>
            </a:pPr>
            <a:r>
              <a:rPr lang="cs-CZ" altLang="cs-CZ" sz="1200" dirty="0"/>
              <a:t>	</a:t>
            </a:r>
            <a:r>
              <a:rPr lang="cs-CZ" altLang="cs-CZ" sz="1200" dirty="0" err="1"/>
              <a:t>HR</a:t>
            </a:r>
            <a:r>
              <a:rPr lang="cs-CZ" altLang="cs-CZ" sz="1200" baseline="-25000" dirty="0" err="1"/>
              <a:t>max</a:t>
            </a:r>
            <a:r>
              <a:rPr lang="cs-CZ" altLang="cs-CZ" sz="1200" dirty="0"/>
              <a:t> – </a:t>
            </a:r>
            <a:r>
              <a:rPr lang="cs-CZ" altLang="cs-CZ" sz="1200" dirty="0" err="1"/>
              <a:t>maximal</a:t>
            </a:r>
            <a:r>
              <a:rPr lang="cs-CZ" altLang="cs-CZ" sz="1200" dirty="0"/>
              <a:t> </a:t>
            </a:r>
            <a:r>
              <a:rPr lang="cs-CZ" altLang="cs-CZ" sz="1200" dirty="0" err="1"/>
              <a:t>heart</a:t>
            </a:r>
            <a:r>
              <a:rPr lang="cs-CZ" altLang="cs-CZ" sz="1200" dirty="0"/>
              <a:t> </a:t>
            </a:r>
            <a:r>
              <a:rPr lang="cs-CZ" altLang="cs-CZ" sz="1200" dirty="0" err="1"/>
              <a:t>rate</a:t>
            </a:r>
            <a:endParaRPr lang="cs-CZ" altLang="cs-CZ" sz="1200" baseline="-25000" dirty="0">
              <a:solidFill>
                <a:schemeClr val="accent2"/>
              </a:solidFill>
            </a:endParaRPr>
          </a:p>
          <a:p>
            <a:pPr marL="0" indent="0">
              <a:defRPr/>
            </a:pPr>
            <a:r>
              <a:rPr lang="cs-CZ" altLang="cs-CZ" dirty="0">
                <a:solidFill>
                  <a:srgbClr val="FF3300"/>
                </a:solidFill>
              </a:rPr>
              <a:t>		</a:t>
            </a:r>
            <a:r>
              <a:rPr lang="cs-CZ" altLang="cs-CZ" dirty="0">
                <a:solidFill>
                  <a:srgbClr val="0000CC"/>
                </a:solidFill>
              </a:rPr>
              <a:t>= (</a:t>
            </a:r>
            <a:r>
              <a:rPr lang="cs-CZ" altLang="cs-CZ" dirty="0" err="1">
                <a:solidFill>
                  <a:srgbClr val="0000CC"/>
                </a:solidFill>
              </a:rPr>
              <a:t>SF</a:t>
            </a:r>
            <a:r>
              <a:rPr lang="cs-CZ" altLang="cs-CZ" baseline="-25000" dirty="0" err="1">
                <a:solidFill>
                  <a:srgbClr val="0000CC"/>
                </a:solidFill>
              </a:rPr>
              <a:t>zátěž</a:t>
            </a:r>
            <a:r>
              <a:rPr lang="cs-CZ" altLang="cs-CZ" dirty="0">
                <a:solidFill>
                  <a:srgbClr val="0000CC"/>
                </a:solidFill>
              </a:rPr>
              <a:t> / </a:t>
            </a:r>
            <a:r>
              <a:rPr lang="cs-CZ" altLang="cs-CZ" dirty="0" err="1">
                <a:solidFill>
                  <a:srgbClr val="0000CC"/>
                </a:solidFill>
              </a:rPr>
              <a:t>SF</a:t>
            </a:r>
            <a:r>
              <a:rPr lang="cs-CZ" altLang="cs-CZ" baseline="-25000" dirty="0" err="1">
                <a:solidFill>
                  <a:srgbClr val="0000CC"/>
                </a:solidFill>
              </a:rPr>
              <a:t>max</a:t>
            </a:r>
            <a:r>
              <a:rPr lang="cs-CZ" altLang="cs-CZ" dirty="0">
                <a:solidFill>
                  <a:srgbClr val="0000CC"/>
                </a:solidFill>
              </a:rPr>
              <a:t>) • 100</a:t>
            </a:r>
          </a:p>
          <a:p>
            <a:pPr marL="0" indent="0">
              <a:defRPr/>
            </a:pPr>
            <a:r>
              <a:rPr lang="cs-CZ" altLang="cs-CZ" dirty="0">
                <a:solidFill>
                  <a:srgbClr val="FF3300"/>
                </a:solidFill>
              </a:rPr>
              <a:t>		</a:t>
            </a:r>
          </a:p>
          <a:p>
            <a:pPr marL="0" indent="0">
              <a:defRPr/>
            </a:pPr>
            <a:r>
              <a:rPr lang="cs-CZ" altLang="cs-CZ" dirty="0">
                <a:solidFill>
                  <a:srgbClr val="D60093"/>
                </a:solidFill>
              </a:rPr>
              <a:t>c) %MSR 	% maximální srdeční rezervy </a:t>
            </a:r>
            <a:r>
              <a:rPr lang="en-US" altLang="cs-CZ" dirty="0">
                <a:solidFill>
                  <a:srgbClr val="D60093"/>
                </a:solidFill>
              </a:rPr>
              <a:t>[</a:t>
            </a:r>
            <a:r>
              <a:rPr lang="cs-CZ" altLang="cs-CZ" dirty="0">
                <a:solidFill>
                  <a:srgbClr val="D60093"/>
                </a:solidFill>
              </a:rPr>
              <a:t>%</a:t>
            </a:r>
            <a:r>
              <a:rPr lang="en-US" altLang="cs-CZ" dirty="0">
                <a:solidFill>
                  <a:srgbClr val="D60093"/>
                </a:solidFill>
              </a:rPr>
              <a:t>]</a:t>
            </a:r>
            <a:r>
              <a:rPr lang="cs-CZ" altLang="cs-CZ" dirty="0">
                <a:solidFill>
                  <a:srgbClr val="D60093"/>
                </a:solidFill>
              </a:rPr>
              <a:t> </a:t>
            </a:r>
          </a:p>
          <a:p>
            <a:pPr marL="914400" lvl="2" indent="0">
              <a:defRPr/>
            </a:pPr>
            <a:r>
              <a:rPr lang="cs-CZ" altLang="cs-CZ" sz="1200" dirty="0">
                <a:solidFill>
                  <a:srgbClr val="D60093"/>
                </a:solidFill>
              </a:rPr>
              <a:t>	</a:t>
            </a:r>
            <a:r>
              <a:rPr lang="cs-CZ" altLang="cs-CZ" dirty="0">
                <a:solidFill>
                  <a:srgbClr val="D60093"/>
                </a:solidFill>
              </a:rPr>
              <a:t>= </a:t>
            </a:r>
            <a:r>
              <a:rPr lang="en-US" altLang="cs-CZ" dirty="0">
                <a:solidFill>
                  <a:srgbClr val="D60093"/>
                </a:solidFill>
              </a:rPr>
              <a:t>{</a:t>
            </a:r>
            <a:r>
              <a:rPr lang="cs-CZ" altLang="cs-CZ" dirty="0">
                <a:solidFill>
                  <a:srgbClr val="D60093"/>
                </a:solidFill>
              </a:rPr>
              <a:t>(</a:t>
            </a:r>
            <a:r>
              <a:rPr lang="cs-CZ" altLang="cs-CZ" dirty="0" err="1">
                <a:solidFill>
                  <a:srgbClr val="D60093"/>
                </a:solidFill>
              </a:rPr>
              <a:t>SF</a:t>
            </a:r>
            <a:r>
              <a:rPr lang="cs-CZ" altLang="cs-CZ" baseline="-25000" dirty="0" err="1">
                <a:solidFill>
                  <a:srgbClr val="D60093"/>
                </a:solidFill>
              </a:rPr>
              <a:t>zátěž</a:t>
            </a:r>
            <a:r>
              <a:rPr lang="cs-CZ" altLang="cs-CZ" dirty="0">
                <a:solidFill>
                  <a:srgbClr val="D60093"/>
                </a:solidFill>
              </a:rPr>
              <a:t> - </a:t>
            </a:r>
            <a:r>
              <a:rPr lang="cs-CZ" altLang="cs-CZ" dirty="0" err="1">
                <a:solidFill>
                  <a:srgbClr val="D60093"/>
                </a:solidFill>
              </a:rPr>
              <a:t>SF</a:t>
            </a:r>
            <a:r>
              <a:rPr lang="cs-CZ" altLang="cs-CZ" baseline="-25000" dirty="0" err="1">
                <a:solidFill>
                  <a:srgbClr val="D60093"/>
                </a:solidFill>
              </a:rPr>
              <a:t>klid</a:t>
            </a:r>
            <a:r>
              <a:rPr lang="cs-CZ" altLang="cs-CZ" baseline="-25000" dirty="0">
                <a:solidFill>
                  <a:srgbClr val="D60093"/>
                </a:solidFill>
              </a:rPr>
              <a:t> </a:t>
            </a:r>
            <a:r>
              <a:rPr lang="cs-CZ" altLang="cs-CZ" dirty="0">
                <a:solidFill>
                  <a:srgbClr val="D60093"/>
                </a:solidFill>
              </a:rPr>
              <a:t>) / MSR</a:t>
            </a:r>
            <a:r>
              <a:rPr lang="en-US" altLang="cs-CZ" dirty="0">
                <a:solidFill>
                  <a:srgbClr val="D60093"/>
                </a:solidFill>
              </a:rPr>
              <a:t>}</a:t>
            </a:r>
            <a:r>
              <a:rPr lang="cs-CZ" altLang="cs-CZ" dirty="0">
                <a:solidFill>
                  <a:srgbClr val="D60093"/>
                </a:solidFill>
              </a:rPr>
              <a:t> • 100</a:t>
            </a:r>
          </a:p>
          <a:p>
            <a:pPr marL="0" lvl="2" indent="0">
              <a:defRPr/>
            </a:pPr>
            <a:r>
              <a:rPr lang="en-US" altLang="cs-CZ" dirty="0"/>
              <a:t>		</a:t>
            </a:r>
            <a:r>
              <a:rPr lang="cs-CZ" altLang="cs-CZ" dirty="0">
                <a:solidFill>
                  <a:srgbClr val="FF0000"/>
                </a:solidFill>
              </a:rPr>
              <a:t>MSR = </a:t>
            </a:r>
            <a:r>
              <a:rPr lang="cs-CZ" altLang="cs-CZ" dirty="0" err="1">
                <a:solidFill>
                  <a:srgbClr val="FF0000"/>
                </a:solidFill>
              </a:rPr>
              <a:t>SF</a:t>
            </a:r>
            <a:r>
              <a:rPr lang="cs-CZ" altLang="cs-CZ" baseline="-25000" dirty="0" err="1">
                <a:solidFill>
                  <a:srgbClr val="FF0000"/>
                </a:solidFill>
              </a:rPr>
              <a:t>max</a:t>
            </a:r>
            <a:r>
              <a:rPr lang="cs-CZ" altLang="cs-CZ" baseline="-25000" dirty="0">
                <a:solidFill>
                  <a:srgbClr val="FF0000"/>
                </a:solidFill>
              </a:rPr>
              <a:t> </a:t>
            </a:r>
            <a:r>
              <a:rPr lang="cs-CZ" altLang="cs-CZ" dirty="0">
                <a:solidFill>
                  <a:srgbClr val="FF0000"/>
                </a:solidFill>
              </a:rPr>
              <a:t>- </a:t>
            </a:r>
            <a:r>
              <a:rPr lang="cs-CZ" altLang="cs-CZ" dirty="0" err="1">
                <a:solidFill>
                  <a:srgbClr val="FF0000"/>
                </a:solidFill>
              </a:rPr>
              <a:t>SF</a:t>
            </a:r>
            <a:r>
              <a:rPr lang="cs-CZ" altLang="cs-CZ" baseline="-25000" dirty="0" err="1">
                <a:solidFill>
                  <a:srgbClr val="FF0000"/>
                </a:solidFill>
              </a:rPr>
              <a:t>klid</a:t>
            </a:r>
            <a:r>
              <a:rPr lang="cs-CZ" altLang="cs-CZ" dirty="0"/>
              <a:t>;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en-US" altLang="cs-CZ" sz="1200" dirty="0"/>
              <a:t>HRR </a:t>
            </a:r>
            <a:r>
              <a:rPr lang="cs-CZ" altLang="cs-CZ" sz="1200" dirty="0"/>
              <a:t>– </a:t>
            </a:r>
            <a:r>
              <a:rPr lang="cs-CZ" altLang="cs-CZ" sz="1200" dirty="0" err="1"/>
              <a:t>heart</a:t>
            </a:r>
            <a:r>
              <a:rPr lang="cs-CZ" altLang="cs-CZ" sz="1200" dirty="0"/>
              <a:t> </a:t>
            </a:r>
            <a:r>
              <a:rPr lang="cs-CZ" altLang="cs-CZ" sz="1200" dirty="0" err="1"/>
              <a:t>rate</a:t>
            </a:r>
            <a:r>
              <a:rPr lang="cs-CZ" altLang="cs-CZ" sz="1200" dirty="0"/>
              <a:t> </a:t>
            </a:r>
            <a:r>
              <a:rPr lang="cs-CZ" altLang="cs-CZ" sz="1200" dirty="0" err="1"/>
              <a:t>reserve</a:t>
            </a:r>
            <a:endParaRPr lang="cs-CZ" altLang="cs-CZ" sz="1200" dirty="0"/>
          </a:p>
          <a:p>
            <a:pPr marL="0" indent="0">
              <a:defRPr/>
            </a:pPr>
            <a:r>
              <a:rPr lang="cs-CZ" altLang="cs-CZ" dirty="0"/>
              <a:t>		respektuje individuální </a:t>
            </a:r>
            <a:r>
              <a:rPr lang="cs-CZ" altLang="cs-CZ" dirty="0" err="1"/>
              <a:t>SF</a:t>
            </a:r>
            <a:r>
              <a:rPr lang="cs-CZ" altLang="cs-CZ" baseline="-25000" dirty="0" err="1"/>
              <a:t>klid</a:t>
            </a:r>
            <a:endParaRPr lang="cs-CZ" altLang="cs-CZ" dirty="0"/>
          </a:p>
          <a:p>
            <a:pPr>
              <a:defRPr/>
            </a:pPr>
            <a:r>
              <a:rPr lang="cs-CZ" altLang="cs-CZ" i="1" u="sng" dirty="0"/>
              <a:t>Příklad</a:t>
            </a:r>
          </a:p>
          <a:p>
            <a:pPr>
              <a:defRPr/>
            </a:pPr>
            <a:r>
              <a:rPr lang="cs-CZ" altLang="cs-CZ" i="1" dirty="0" err="1"/>
              <a:t>SF</a:t>
            </a:r>
            <a:r>
              <a:rPr lang="cs-CZ" altLang="cs-CZ" i="1" baseline="-25000" dirty="0" err="1"/>
              <a:t>max</a:t>
            </a:r>
            <a:r>
              <a:rPr lang="cs-CZ" altLang="cs-CZ" i="1" dirty="0"/>
              <a:t>= 200; </a:t>
            </a:r>
            <a:r>
              <a:rPr lang="cs-CZ" altLang="cs-CZ" i="1" dirty="0" err="1"/>
              <a:t>SF</a:t>
            </a:r>
            <a:r>
              <a:rPr lang="cs-CZ" altLang="cs-CZ" i="1" baseline="-25000" dirty="0" err="1"/>
              <a:t>klid</a:t>
            </a:r>
            <a:r>
              <a:rPr lang="cs-CZ" altLang="cs-CZ" i="1" dirty="0"/>
              <a:t>= 50; </a:t>
            </a:r>
            <a:r>
              <a:rPr lang="cs-CZ" altLang="cs-CZ" i="1" dirty="0" err="1"/>
              <a:t>SF</a:t>
            </a:r>
            <a:r>
              <a:rPr lang="cs-CZ" altLang="cs-CZ" i="1" baseline="-25000" dirty="0" err="1"/>
              <a:t>zátěž</a:t>
            </a:r>
            <a:r>
              <a:rPr lang="cs-CZ" altLang="cs-CZ" i="1" dirty="0"/>
              <a:t>= 160</a:t>
            </a:r>
          </a:p>
          <a:p>
            <a:pPr>
              <a:defRPr/>
            </a:pPr>
            <a:r>
              <a:rPr lang="cs-CZ" altLang="cs-CZ" i="1" dirty="0">
                <a:solidFill>
                  <a:srgbClr val="0000CC"/>
                </a:solidFill>
              </a:rPr>
              <a:t>%</a:t>
            </a:r>
            <a:r>
              <a:rPr lang="cs-CZ" altLang="cs-CZ" i="1" dirty="0" err="1">
                <a:solidFill>
                  <a:srgbClr val="0000CC"/>
                </a:solidFill>
              </a:rPr>
              <a:t>SF</a:t>
            </a:r>
            <a:r>
              <a:rPr lang="cs-CZ" altLang="cs-CZ" i="1" baseline="-25000" dirty="0" err="1">
                <a:solidFill>
                  <a:srgbClr val="0000CC"/>
                </a:solidFill>
              </a:rPr>
              <a:t>max</a:t>
            </a:r>
            <a:r>
              <a:rPr lang="cs-CZ" altLang="cs-CZ" i="1" dirty="0">
                <a:solidFill>
                  <a:srgbClr val="0000CC"/>
                </a:solidFill>
              </a:rPr>
              <a:t> = </a:t>
            </a:r>
            <a:r>
              <a:rPr lang="cs-CZ" altLang="cs-CZ" i="1" dirty="0"/>
              <a:t>(160/200)</a:t>
            </a:r>
            <a:r>
              <a:rPr lang="cs-CZ" altLang="cs-CZ" dirty="0"/>
              <a:t> • </a:t>
            </a:r>
            <a:r>
              <a:rPr lang="cs-CZ" altLang="cs-CZ" i="1" dirty="0"/>
              <a:t>100 = </a:t>
            </a:r>
            <a:r>
              <a:rPr lang="cs-CZ" altLang="cs-CZ" i="1" dirty="0">
                <a:solidFill>
                  <a:srgbClr val="0000CC"/>
                </a:solidFill>
              </a:rPr>
              <a:t>80 %</a:t>
            </a:r>
          </a:p>
          <a:p>
            <a:pPr>
              <a:defRPr/>
            </a:pPr>
            <a:r>
              <a:rPr lang="cs-CZ" altLang="cs-CZ" i="1" dirty="0">
                <a:solidFill>
                  <a:srgbClr val="D60093"/>
                </a:solidFill>
              </a:rPr>
              <a:t>%MSR = </a:t>
            </a:r>
            <a:r>
              <a:rPr lang="en-US" altLang="cs-CZ" i="1" dirty="0"/>
              <a:t>{</a:t>
            </a:r>
            <a:r>
              <a:rPr lang="cs-CZ" altLang="cs-CZ" i="1" dirty="0"/>
              <a:t>(160-50)/(200-50)</a:t>
            </a:r>
            <a:r>
              <a:rPr lang="en-US" altLang="cs-CZ" i="1" dirty="0"/>
              <a:t>}</a:t>
            </a:r>
            <a:r>
              <a:rPr lang="cs-CZ" altLang="cs-CZ" dirty="0">
                <a:solidFill>
                  <a:srgbClr val="0000CC"/>
                </a:solidFill>
              </a:rPr>
              <a:t> </a:t>
            </a:r>
            <a:r>
              <a:rPr lang="cs-CZ" altLang="cs-CZ" dirty="0"/>
              <a:t>• </a:t>
            </a:r>
            <a:r>
              <a:rPr lang="cs-CZ" altLang="cs-CZ" i="1" dirty="0"/>
              <a:t>100 =</a:t>
            </a:r>
            <a:r>
              <a:rPr lang="cs-CZ" altLang="cs-CZ" i="1" dirty="0">
                <a:solidFill>
                  <a:srgbClr val="FF3300"/>
                </a:solidFill>
              </a:rPr>
              <a:t> </a:t>
            </a:r>
            <a:r>
              <a:rPr lang="cs-CZ" altLang="cs-CZ" i="1" dirty="0">
                <a:solidFill>
                  <a:srgbClr val="D60093"/>
                </a:solidFill>
              </a:rPr>
              <a:t>73,3 %</a:t>
            </a:r>
          </a:p>
        </p:txBody>
      </p:sp>
      <p:sp>
        <p:nvSpPr>
          <p:cNvPr id="22531" name="Line 3">
            <a:extLst>
              <a:ext uri="{FF2B5EF4-FFF2-40B4-BE49-F238E27FC236}">
                <a16:creationId xmlns:a16="http://schemas.microsoft.com/office/drawing/2014/main" id="{A30DB597-2305-84C2-666D-D728F90171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2850" y="1412875"/>
            <a:ext cx="0" cy="360045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2" name="Line 4">
            <a:extLst>
              <a:ext uri="{FF2B5EF4-FFF2-40B4-BE49-F238E27FC236}">
                <a16:creationId xmlns:a16="http://schemas.microsoft.com/office/drawing/2014/main" id="{CD872432-48DD-4F6C-0D0E-2089807D857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6950" y="1412875"/>
            <a:ext cx="172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3" name="Line 6">
            <a:extLst>
              <a:ext uri="{FF2B5EF4-FFF2-40B4-BE49-F238E27FC236}">
                <a16:creationId xmlns:a16="http://schemas.microsoft.com/office/drawing/2014/main" id="{6E299D8F-4D6C-DEB1-CFFF-B5EDDF0472C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6951" y="2205038"/>
            <a:ext cx="1655763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4" name="Line 7">
            <a:extLst>
              <a:ext uri="{FF2B5EF4-FFF2-40B4-BE49-F238E27FC236}">
                <a16:creationId xmlns:a16="http://schemas.microsoft.com/office/drawing/2014/main" id="{75D9B2B4-5D0F-C7FF-C90D-ABC63CC458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16951" y="4354514"/>
            <a:ext cx="1655763" cy="22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5" name="Line 8">
            <a:extLst>
              <a:ext uri="{FF2B5EF4-FFF2-40B4-BE49-F238E27FC236}">
                <a16:creationId xmlns:a16="http://schemas.microsoft.com/office/drawing/2014/main" id="{AF367921-BEB3-3132-77E3-D75A1CB89A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6951" y="5013325"/>
            <a:ext cx="165576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6" name="Text Box 9">
            <a:extLst>
              <a:ext uri="{FF2B5EF4-FFF2-40B4-BE49-F238E27FC236}">
                <a16:creationId xmlns:a16="http://schemas.microsoft.com/office/drawing/2014/main" id="{559E7C11-6BCC-FDFB-6F63-EAC6CA226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8125" y="1046163"/>
            <a:ext cx="1512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SF</a:t>
            </a:r>
            <a:r>
              <a:rPr lang="cs-CZ" altLang="cs-CZ" sz="1800" baseline="-25000"/>
              <a:t>max</a:t>
            </a:r>
            <a:r>
              <a:rPr lang="cs-CZ" altLang="cs-CZ" sz="1800"/>
              <a:t> 200</a:t>
            </a:r>
          </a:p>
        </p:txBody>
      </p:sp>
      <p:sp>
        <p:nvSpPr>
          <p:cNvPr id="22537" name="Text Box 10">
            <a:extLst>
              <a:ext uri="{FF2B5EF4-FFF2-40B4-BE49-F238E27FC236}">
                <a16:creationId xmlns:a16="http://schemas.microsoft.com/office/drawing/2014/main" id="{FBD86E74-F6CA-0EEA-3B7C-A013FF368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9713" y="1846264"/>
            <a:ext cx="16192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SF</a:t>
            </a:r>
            <a:r>
              <a:rPr lang="cs-CZ" altLang="cs-CZ" sz="1800" baseline="-25000">
                <a:solidFill>
                  <a:srgbClr val="0070C0"/>
                </a:solidFill>
              </a:rPr>
              <a:t>zátěž</a:t>
            </a:r>
            <a:r>
              <a:rPr lang="cs-CZ" altLang="cs-CZ" sz="1800">
                <a:solidFill>
                  <a:srgbClr val="0070C0"/>
                </a:solidFill>
              </a:rPr>
              <a:t>160</a:t>
            </a:r>
          </a:p>
        </p:txBody>
      </p:sp>
      <p:sp>
        <p:nvSpPr>
          <p:cNvPr id="22538" name="Text Box 11">
            <a:extLst>
              <a:ext uri="{FF2B5EF4-FFF2-40B4-BE49-F238E27FC236}">
                <a16:creationId xmlns:a16="http://schemas.microsoft.com/office/drawing/2014/main" id="{6D8DD4EB-57E9-F042-544B-97D827436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9714" y="3987801"/>
            <a:ext cx="1368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SF</a:t>
            </a:r>
            <a:r>
              <a:rPr lang="cs-CZ" altLang="cs-CZ" sz="1800" baseline="-25000"/>
              <a:t>klid</a:t>
            </a:r>
            <a:r>
              <a:rPr lang="cs-CZ" altLang="cs-CZ" sz="1800"/>
              <a:t> 50</a:t>
            </a:r>
          </a:p>
        </p:txBody>
      </p:sp>
      <p:sp>
        <p:nvSpPr>
          <p:cNvPr id="22539" name="Text Box 12">
            <a:extLst>
              <a:ext uri="{FF2B5EF4-FFF2-40B4-BE49-F238E27FC236}">
                <a16:creationId xmlns:a16="http://schemas.microsoft.com/office/drawing/2014/main" id="{7D4D6646-654A-4D8E-6749-DFEC6080C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9088" y="4622800"/>
            <a:ext cx="4873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„0“</a:t>
            </a:r>
          </a:p>
        </p:txBody>
      </p:sp>
      <p:sp>
        <p:nvSpPr>
          <p:cNvPr id="22540" name="Line 14">
            <a:extLst>
              <a:ext uri="{FF2B5EF4-FFF2-40B4-BE49-F238E27FC236}">
                <a16:creationId xmlns:a16="http://schemas.microsoft.com/office/drawing/2014/main" id="{C4BDDFA5-6261-4CD4-189C-623EE42F520B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6950" y="1412875"/>
            <a:ext cx="0" cy="2952750"/>
          </a:xfrm>
          <a:prstGeom prst="line">
            <a:avLst/>
          </a:prstGeom>
          <a:noFill/>
          <a:ln w="38100" cmpd="dbl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1" name="Line 17">
            <a:extLst>
              <a:ext uri="{FF2B5EF4-FFF2-40B4-BE49-F238E27FC236}">
                <a16:creationId xmlns:a16="http://schemas.microsoft.com/office/drawing/2014/main" id="{062E0E53-BBDE-5799-BC19-CD0653B617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48750" y="2205039"/>
            <a:ext cx="0" cy="2808287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2" name="Obdélník 17">
            <a:extLst>
              <a:ext uri="{FF2B5EF4-FFF2-40B4-BE49-F238E27FC236}">
                <a16:creationId xmlns:a16="http://schemas.microsoft.com/office/drawing/2014/main" id="{3ECA76B5-A4BD-6F3E-0B30-22A5D77AA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975" y="347632"/>
            <a:ext cx="48719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Vyjádření intenzity zatížení organizmu </a:t>
            </a:r>
            <a:endParaRPr lang="cs-CZ" altLang="cs-CZ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E97598C5-B4B9-1C49-B0C5-B587ACF30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389" y="1220788"/>
            <a:ext cx="6334125" cy="42783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rgbClr val="C00000"/>
                </a:solidFill>
              </a:rPr>
              <a:t>Intenzita zatížení aerobního metabolizmu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70C0"/>
                </a:solidFill>
              </a:rPr>
              <a:t>a) VO</a:t>
            </a:r>
            <a:r>
              <a:rPr lang="cs-CZ" altLang="cs-CZ" sz="2000" b="1" baseline="-25000">
                <a:solidFill>
                  <a:srgbClr val="0070C0"/>
                </a:solidFill>
              </a:rPr>
              <a:t>2</a:t>
            </a:r>
            <a:r>
              <a:rPr lang="cs-CZ" altLang="cs-CZ" sz="2000" b="1">
                <a:solidFill>
                  <a:srgbClr val="0070C0"/>
                </a:solidFill>
              </a:rPr>
              <a:t> - </a:t>
            </a:r>
            <a:r>
              <a:rPr lang="cs-CZ" altLang="cs-CZ" sz="2000">
                <a:solidFill>
                  <a:srgbClr val="0070C0"/>
                </a:solidFill>
              </a:rPr>
              <a:t>minutový příjem kyslíku </a:t>
            </a:r>
            <a:r>
              <a:rPr lang="en-US" altLang="cs-CZ" sz="2000">
                <a:solidFill>
                  <a:srgbClr val="0070C0"/>
                </a:solidFill>
              </a:rPr>
              <a:t>[</a:t>
            </a:r>
            <a:r>
              <a:rPr lang="cs-CZ" altLang="cs-CZ" sz="2000">
                <a:solidFill>
                  <a:srgbClr val="0070C0"/>
                </a:solidFill>
              </a:rPr>
              <a:t>l/min</a:t>
            </a:r>
            <a:r>
              <a:rPr lang="en-US" altLang="cs-CZ" sz="2000">
                <a:solidFill>
                  <a:srgbClr val="0070C0"/>
                </a:solidFill>
              </a:rPr>
              <a:t>]</a:t>
            </a:r>
            <a:endParaRPr lang="cs-CZ" altLang="cs-CZ" sz="200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CC"/>
                </a:solidFill>
              </a:rPr>
              <a:t>b) % VO</a:t>
            </a:r>
            <a:r>
              <a:rPr lang="cs-CZ" altLang="cs-CZ" sz="1800" b="1" baseline="-25000">
                <a:solidFill>
                  <a:srgbClr val="0000CC"/>
                </a:solidFill>
              </a:rPr>
              <a:t>2</a:t>
            </a:r>
            <a:r>
              <a:rPr lang="cs-CZ" altLang="cs-CZ" sz="1800" b="1">
                <a:solidFill>
                  <a:srgbClr val="0000CC"/>
                </a:solidFill>
              </a:rPr>
              <a:t>max</a:t>
            </a:r>
            <a:r>
              <a:rPr lang="cs-CZ" altLang="cs-CZ" sz="1800">
                <a:solidFill>
                  <a:srgbClr val="0000CC"/>
                </a:solidFill>
              </a:rPr>
              <a:t> - % maximálního příjmu kyslíku </a:t>
            </a:r>
            <a:r>
              <a:rPr lang="en-US" altLang="cs-CZ" sz="1800">
                <a:solidFill>
                  <a:srgbClr val="0000CC"/>
                </a:solidFill>
              </a:rPr>
              <a:t>[</a:t>
            </a:r>
            <a:r>
              <a:rPr lang="cs-CZ" altLang="cs-CZ" sz="1800">
                <a:solidFill>
                  <a:srgbClr val="0000CC"/>
                </a:solidFill>
              </a:rPr>
              <a:t>%</a:t>
            </a:r>
            <a:r>
              <a:rPr lang="en-US" altLang="cs-CZ" sz="1800">
                <a:solidFill>
                  <a:srgbClr val="0000CC"/>
                </a:solidFill>
              </a:rPr>
              <a:t>]</a:t>
            </a:r>
            <a:endParaRPr lang="cs-CZ" altLang="cs-CZ" sz="180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CC"/>
                </a:solidFill>
              </a:rPr>
              <a:t>	= </a:t>
            </a:r>
            <a:r>
              <a:rPr lang="en-US" altLang="cs-CZ" sz="1800">
                <a:solidFill>
                  <a:srgbClr val="0000CC"/>
                </a:solidFill>
              </a:rPr>
              <a:t>{</a:t>
            </a:r>
            <a:r>
              <a:rPr lang="cs-CZ" altLang="cs-CZ" sz="1800">
                <a:solidFill>
                  <a:srgbClr val="0000CC"/>
                </a:solidFill>
              </a:rPr>
              <a:t>(VO</a:t>
            </a:r>
            <a:r>
              <a:rPr lang="cs-CZ" altLang="cs-CZ" sz="1800" baseline="-25000">
                <a:solidFill>
                  <a:srgbClr val="0000CC"/>
                </a:solidFill>
              </a:rPr>
              <a:t>2</a:t>
            </a:r>
            <a:r>
              <a:rPr lang="cs-CZ" altLang="cs-CZ" sz="1800">
                <a:solidFill>
                  <a:srgbClr val="0000CC"/>
                </a:solidFill>
              </a:rPr>
              <a:t>zátěž - VO</a:t>
            </a:r>
            <a:r>
              <a:rPr lang="cs-CZ" altLang="cs-CZ" sz="1800" baseline="-25000">
                <a:solidFill>
                  <a:srgbClr val="0000CC"/>
                </a:solidFill>
              </a:rPr>
              <a:t>2</a:t>
            </a:r>
            <a:r>
              <a:rPr lang="cs-CZ" altLang="cs-CZ" sz="1800">
                <a:solidFill>
                  <a:srgbClr val="0000CC"/>
                </a:solidFill>
              </a:rPr>
              <a:t>klid) / (VO</a:t>
            </a:r>
            <a:r>
              <a:rPr lang="cs-CZ" altLang="cs-CZ" sz="1800" baseline="-25000">
                <a:solidFill>
                  <a:srgbClr val="0000CC"/>
                </a:solidFill>
              </a:rPr>
              <a:t>2</a:t>
            </a:r>
            <a:r>
              <a:rPr lang="cs-CZ" altLang="cs-CZ" sz="1800">
                <a:solidFill>
                  <a:srgbClr val="0000CC"/>
                </a:solidFill>
              </a:rPr>
              <a:t>max - VO</a:t>
            </a:r>
            <a:r>
              <a:rPr lang="cs-CZ" altLang="cs-CZ" sz="1800" baseline="-25000">
                <a:solidFill>
                  <a:srgbClr val="0000CC"/>
                </a:solidFill>
              </a:rPr>
              <a:t>2</a:t>
            </a:r>
            <a:r>
              <a:rPr lang="cs-CZ" altLang="cs-CZ" sz="1800">
                <a:solidFill>
                  <a:srgbClr val="0000CC"/>
                </a:solidFill>
              </a:rPr>
              <a:t>klid)</a:t>
            </a:r>
            <a:r>
              <a:rPr lang="en-US" altLang="cs-CZ" sz="1800">
                <a:solidFill>
                  <a:srgbClr val="0000CC"/>
                </a:solidFill>
              </a:rPr>
              <a:t>}</a:t>
            </a:r>
            <a:r>
              <a:rPr lang="cs-CZ" altLang="cs-CZ" sz="1800">
                <a:solidFill>
                  <a:srgbClr val="0000CC"/>
                </a:solidFill>
              </a:rPr>
              <a:t> • 100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D60093"/>
                </a:solidFill>
              </a:rPr>
              <a:t>c) METs - „mety“</a:t>
            </a:r>
            <a:r>
              <a:rPr lang="cs-CZ" altLang="cs-CZ" sz="1800"/>
              <a:t>	= násobky klidové spotřeby energie při vědomí vsedě (</a:t>
            </a:r>
            <a:r>
              <a:rPr lang="cs-CZ" altLang="cs-CZ" sz="1200"/>
              <a:t>MET = metabolic energy turnover; metabolic multiple) 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 MET ≈ 75 J</a:t>
            </a:r>
            <a:r>
              <a:rPr lang="cs-CZ" altLang="cs-CZ" sz="1600">
                <a:solidFill>
                  <a:srgbClr val="0000CC"/>
                </a:solidFill>
              </a:rPr>
              <a:t> </a:t>
            </a:r>
            <a:r>
              <a:rPr lang="cs-CZ" altLang="cs-CZ" sz="1600"/>
              <a:t>• min</a:t>
            </a:r>
            <a:r>
              <a:rPr lang="cs-CZ" altLang="cs-CZ" sz="1600" baseline="30000"/>
              <a:t>-1</a:t>
            </a:r>
            <a:r>
              <a:rPr lang="cs-CZ" altLang="cs-CZ" sz="1600"/>
              <a:t> • kg</a:t>
            </a:r>
            <a:r>
              <a:rPr lang="cs-CZ" altLang="cs-CZ" sz="1600" baseline="30000"/>
              <a:t>-1</a:t>
            </a:r>
            <a:r>
              <a:rPr lang="cs-CZ" altLang="cs-CZ" sz="1600"/>
              <a:t> (</a:t>
            </a:r>
            <a:r>
              <a:rPr lang="en-US" altLang="cs-CZ" sz="1600"/>
              <a:t>p</a:t>
            </a:r>
            <a:r>
              <a:rPr lang="cs-CZ" altLang="cs-CZ" sz="1600"/>
              <a:t>ř</a:t>
            </a:r>
            <a:r>
              <a:rPr lang="en-US" altLang="cs-CZ" sz="1600"/>
              <a:t>i </a:t>
            </a:r>
            <a:r>
              <a:rPr lang="cs-CZ" altLang="cs-CZ" sz="1600"/>
              <a:t>VO</a:t>
            </a:r>
            <a:r>
              <a:rPr lang="cs-CZ" altLang="cs-CZ" sz="1600" baseline="-25000"/>
              <a:t>2</a:t>
            </a:r>
            <a:r>
              <a:rPr lang="cs-CZ" altLang="cs-CZ" sz="1600"/>
              <a:t> 3,5 ml•min</a:t>
            </a:r>
            <a:r>
              <a:rPr lang="cs-CZ" altLang="cs-CZ" sz="1600" baseline="30000"/>
              <a:t>-1</a:t>
            </a:r>
            <a:r>
              <a:rPr lang="cs-CZ" altLang="cs-CZ" sz="1600"/>
              <a:t>•kg</a:t>
            </a:r>
            <a:r>
              <a:rPr lang="cs-CZ" altLang="cs-CZ" sz="1600" baseline="30000"/>
              <a:t>-1</a:t>
            </a:r>
            <a:r>
              <a:rPr lang="cs-CZ" altLang="cs-CZ" sz="160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u="sng"/>
              <a:t>Příklad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rgbClr val="0070C0"/>
                </a:solidFill>
              </a:rPr>
              <a:t>VO</a:t>
            </a:r>
            <a:r>
              <a:rPr lang="cs-CZ" altLang="cs-CZ" sz="1800" i="1" baseline="-25000">
                <a:solidFill>
                  <a:srgbClr val="0070C0"/>
                </a:solidFill>
              </a:rPr>
              <a:t>2</a:t>
            </a:r>
            <a:r>
              <a:rPr lang="cs-CZ" altLang="cs-CZ" sz="1800" i="1">
                <a:solidFill>
                  <a:srgbClr val="0070C0"/>
                </a:solidFill>
              </a:rPr>
              <a:t>zátěž= 1,65 l</a:t>
            </a:r>
            <a:r>
              <a:rPr lang="cs-CZ" altLang="cs-CZ" sz="1800" i="1"/>
              <a:t>; VO</a:t>
            </a:r>
            <a:r>
              <a:rPr lang="cs-CZ" altLang="cs-CZ" sz="1800" i="1" baseline="-25000"/>
              <a:t>2</a:t>
            </a:r>
            <a:r>
              <a:rPr lang="cs-CZ" altLang="cs-CZ" sz="1800" i="1"/>
              <a:t>klid= 0,28 l; VO</a:t>
            </a:r>
            <a:r>
              <a:rPr lang="cs-CZ" altLang="cs-CZ" sz="1800" i="1" baseline="-25000"/>
              <a:t>2</a:t>
            </a:r>
            <a:r>
              <a:rPr lang="cs-CZ" altLang="cs-CZ" sz="1800" i="1"/>
              <a:t>max= 3,50 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rgbClr val="0000CC"/>
                </a:solidFill>
              </a:rPr>
              <a:t>%VO</a:t>
            </a:r>
            <a:r>
              <a:rPr lang="cs-CZ" altLang="cs-CZ" sz="1800" i="1" baseline="-25000">
                <a:solidFill>
                  <a:srgbClr val="0000CC"/>
                </a:solidFill>
              </a:rPr>
              <a:t>2</a:t>
            </a:r>
            <a:r>
              <a:rPr lang="cs-CZ" altLang="cs-CZ" sz="1800" i="1">
                <a:solidFill>
                  <a:srgbClr val="0000CC"/>
                </a:solidFill>
              </a:rPr>
              <a:t>max = </a:t>
            </a:r>
            <a:r>
              <a:rPr lang="en-US" altLang="cs-CZ" sz="1800" i="1"/>
              <a:t>{</a:t>
            </a:r>
            <a:r>
              <a:rPr lang="cs-CZ" altLang="cs-CZ" sz="1800" i="1"/>
              <a:t>(1,65 – 0,28) / (3,50 – 0,28)</a:t>
            </a:r>
            <a:r>
              <a:rPr lang="en-US" altLang="cs-CZ" sz="1800" i="1"/>
              <a:t>}</a:t>
            </a:r>
            <a:r>
              <a:rPr lang="cs-CZ" altLang="cs-CZ" sz="1800" i="1"/>
              <a:t> </a:t>
            </a:r>
            <a:r>
              <a:rPr lang="cs-CZ" altLang="cs-CZ" sz="1800"/>
              <a:t>•</a:t>
            </a:r>
            <a:r>
              <a:rPr lang="cs-CZ" altLang="cs-CZ" sz="1800" i="1"/>
              <a:t> 100 = </a:t>
            </a:r>
            <a:r>
              <a:rPr lang="cs-CZ" altLang="cs-CZ" sz="1800" i="1">
                <a:solidFill>
                  <a:srgbClr val="0000CC"/>
                </a:solidFill>
              </a:rPr>
              <a:t>51,3%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rgbClr val="D60093"/>
                </a:solidFill>
              </a:rPr>
              <a:t>METs =</a:t>
            </a:r>
            <a:r>
              <a:rPr lang="cs-CZ" altLang="cs-CZ" sz="1800" i="1"/>
              <a:t> (1,65/0,28)</a:t>
            </a:r>
            <a:r>
              <a:rPr lang="cs-CZ" altLang="cs-CZ" sz="1800">
                <a:solidFill>
                  <a:srgbClr val="0000CC"/>
                </a:solidFill>
              </a:rPr>
              <a:t> </a:t>
            </a:r>
            <a:r>
              <a:rPr lang="cs-CZ" altLang="cs-CZ" sz="1800"/>
              <a:t>•</a:t>
            </a:r>
            <a:r>
              <a:rPr lang="cs-CZ" altLang="cs-CZ" sz="1800">
                <a:solidFill>
                  <a:srgbClr val="0000CC"/>
                </a:solidFill>
              </a:rPr>
              <a:t> </a:t>
            </a:r>
            <a:r>
              <a:rPr lang="cs-CZ" altLang="cs-CZ" sz="1800" i="1"/>
              <a:t>100 =</a:t>
            </a:r>
            <a:r>
              <a:rPr lang="cs-CZ" altLang="cs-CZ" sz="1800" i="1">
                <a:solidFill>
                  <a:srgbClr val="FF3300"/>
                </a:solidFill>
              </a:rPr>
              <a:t> </a:t>
            </a:r>
            <a:r>
              <a:rPr lang="cs-CZ" altLang="cs-CZ" sz="1800" i="1">
                <a:solidFill>
                  <a:srgbClr val="D60093"/>
                </a:solidFill>
              </a:rPr>
              <a:t>5,89</a:t>
            </a:r>
            <a:endParaRPr lang="cs-CZ" altLang="cs-CZ" sz="1800">
              <a:solidFill>
                <a:srgbClr val="D60093"/>
              </a:solidFill>
            </a:endParaRPr>
          </a:p>
        </p:txBody>
      </p:sp>
      <p:sp>
        <p:nvSpPr>
          <p:cNvPr id="26627" name="Line 3">
            <a:extLst>
              <a:ext uri="{FF2B5EF4-FFF2-40B4-BE49-F238E27FC236}">
                <a16:creationId xmlns:a16="http://schemas.microsoft.com/office/drawing/2014/main" id="{FC8120B4-0DC1-23CD-0EEE-7D6D4F8642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643938" y="1587500"/>
            <a:ext cx="0" cy="360045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28" name="Line 4">
            <a:extLst>
              <a:ext uri="{FF2B5EF4-FFF2-40B4-BE49-F238E27FC236}">
                <a16:creationId xmlns:a16="http://schemas.microsoft.com/office/drawing/2014/main" id="{4EA01B67-C25C-2D76-808B-6AB2BE9ED2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643939" y="1587500"/>
            <a:ext cx="15128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29" name="Line 6">
            <a:extLst>
              <a:ext uri="{FF2B5EF4-FFF2-40B4-BE49-F238E27FC236}">
                <a16:creationId xmlns:a16="http://schemas.microsoft.com/office/drawing/2014/main" id="{9DE98188-7CCB-A234-0031-C1F4670582B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43939" y="2379663"/>
            <a:ext cx="1512887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0" name="Line 7">
            <a:extLst>
              <a:ext uri="{FF2B5EF4-FFF2-40B4-BE49-F238E27FC236}">
                <a16:creationId xmlns:a16="http://schemas.microsoft.com/office/drawing/2014/main" id="{53CD86FD-4DAA-C528-C6D7-3EE0E47C89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43939" y="4538664"/>
            <a:ext cx="15128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1" name="Line 8">
            <a:extLst>
              <a:ext uri="{FF2B5EF4-FFF2-40B4-BE49-F238E27FC236}">
                <a16:creationId xmlns:a16="http://schemas.microsoft.com/office/drawing/2014/main" id="{0BF9910D-2E7A-4279-F261-CDB326518D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643939" y="5187950"/>
            <a:ext cx="1512887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2" name="Text Box 9">
            <a:extLst>
              <a:ext uri="{FF2B5EF4-FFF2-40B4-BE49-F238E27FC236}">
                <a16:creationId xmlns:a16="http://schemas.microsoft.com/office/drawing/2014/main" id="{2BC7384F-9652-E430-5539-48031FEF8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8400" y="1220788"/>
            <a:ext cx="15938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VO</a:t>
            </a:r>
            <a:r>
              <a:rPr lang="cs-CZ" altLang="cs-CZ" sz="1800" i="1" baseline="-25000"/>
              <a:t>2</a:t>
            </a:r>
            <a:r>
              <a:rPr lang="cs-CZ" altLang="cs-CZ" sz="1800" i="1"/>
              <a:t>max 3,50</a:t>
            </a:r>
          </a:p>
        </p:txBody>
      </p:sp>
      <p:sp>
        <p:nvSpPr>
          <p:cNvPr id="26633" name="Text Box 10">
            <a:extLst>
              <a:ext uri="{FF2B5EF4-FFF2-40B4-BE49-F238E27FC236}">
                <a16:creationId xmlns:a16="http://schemas.microsoft.com/office/drawing/2014/main" id="{668C6661-3AD6-283A-3CBF-A6700C29F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6813" y="2020888"/>
            <a:ext cx="1701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i="1">
                <a:solidFill>
                  <a:srgbClr val="0070C0"/>
                </a:solidFill>
              </a:rPr>
              <a:t>VO</a:t>
            </a:r>
            <a:r>
              <a:rPr lang="cs-CZ" altLang="cs-CZ" sz="1800" i="1" baseline="-25000">
                <a:solidFill>
                  <a:srgbClr val="0070C0"/>
                </a:solidFill>
              </a:rPr>
              <a:t>2</a:t>
            </a:r>
            <a:r>
              <a:rPr lang="cs-CZ" altLang="cs-CZ" sz="1800" i="1">
                <a:solidFill>
                  <a:srgbClr val="0070C0"/>
                </a:solidFill>
              </a:rPr>
              <a:t>zátěž 1,65</a:t>
            </a:r>
            <a:endParaRPr lang="cs-CZ" altLang="cs-CZ" sz="1800">
              <a:solidFill>
                <a:srgbClr val="0070C0"/>
              </a:solidFill>
            </a:endParaRPr>
          </a:p>
        </p:txBody>
      </p:sp>
      <p:sp>
        <p:nvSpPr>
          <p:cNvPr id="26634" name="Text Box 11">
            <a:extLst>
              <a:ext uri="{FF2B5EF4-FFF2-40B4-BE49-F238E27FC236}">
                <a16:creationId xmlns:a16="http://schemas.microsoft.com/office/drawing/2014/main" id="{7EA7CFDB-817D-F62E-D65B-2A3CB34B0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6814" y="4170364"/>
            <a:ext cx="14509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i="1"/>
              <a:t>VO</a:t>
            </a:r>
            <a:r>
              <a:rPr lang="cs-CZ" altLang="cs-CZ" sz="1800" i="1" baseline="-25000"/>
              <a:t>2</a:t>
            </a:r>
            <a:r>
              <a:rPr lang="cs-CZ" altLang="cs-CZ" sz="1800" i="1"/>
              <a:t>klid 0,28</a:t>
            </a:r>
            <a:endParaRPr lang="cs-CZ" altLang="cs-CZ" sz="1800"/>
          </a:p>
        </p:txBody>
      </p:sp>
      <p:sp>
        <p:nvSpPr>
          <p:cNvPr id="26635" name="Text Box 12">
            <a:extLst>
              <a:ext uri="{FF2B5EF4-FFF2-40B4-BE49-F238E27FC236}">
                <a16:creationId xmlns:a16="http://schemas.microsoft.com/office/drawing/2014/main" id="{A4DAACF4-1783-0312-B8B2-F51AD1533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0476" y="4803775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„0“</a:t>
            </a:r>
          </a:p>
        </p:txBody>
      </p:sp>
      <p:sp>
        <p:nvSpPr>
          <p:cNvPr id="26636" name="Line 17">
            <a:extLst>
              <a:ext uri="{FF2B5EF4-FFF2-40B4-BE49-F238E27FC236}">
                <a16:creationId xmlns:a16="http://schemas.microsoft.com/office/drawing/2014/main" id="{61D444F0-AD5A-25FA-8F09-C43486639D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88400" y="2379664"/>
            <a:ext cx="0" cy="2808287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7" name="Obdélník 1">
            <a:extLst>
              <a:ext uri="{FF2B5EF4-FFF2-40B4-BE49-F238E27FC236}">
                <a16:creationId xmlns:a16="http://schemas.microsoft.com/office/drawing/2014/main" id="{3757DF7F-0F69-2953-E36D-506E1FE29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6339" y="333375"/>
            <a:ext cx="48014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002060"/>
                </a:solidFill>
              </a:rPr>
              <a:t>Vyjádření intenzity zatížení organizmu</a:t>
            </a:r>
            <a:endParaRPr lang="cs-CZ" altLang="cs-CZ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13" y="2994537"/>
            <a:ext cx="2211046" cy="254957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238865" y="443467"/>
            <a:ext cx="1051402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</a:rPr>
              <a:t>CÍLE A PODSTATA ZÁTĚŽOVÝCH </a:t>
            </a:r>
            <a:r>
              <a:rPr lang="cs-CZ" sz="2400" b="1" cap="all" dirty="0" err="1">
                <a:solidFill>
                  <a:srgbClr val="002060"/>
                </a:solidFill>
              </a:rPr>
              <a:t>TESTů</a:t>
            </a:r>
            <a:endParaRPr lang="cs-CZ" sz="2400" b="1" cap="all" dirty="0">
              <a:solidFill>
                <a:srgbClr val="002060"/>
              </a:solidFill>
            </a:endParaRPr>
          </a:p>
          <a:p>
            <a:pPr algn="ctr"/>
            <a:endParaRPr lang="cs-CZ" sz="2000" b="1" dirty="0">
              <a:solidFill>
                <a:srgbClr val="002060"/>
              </a:solidFill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cs-CZ" sz="2000" b="1" i="1" dirty="0">
                <a:solidFill>
                  <a:srgbClr val="C00000"/>
                </a:solidFill>
              </a:rPr>
              <a:t>Zjistit funkční schopnost člověka a</a:t>
            </a:r>
            <a:r>
              <a:rPr lang="cs-CZ" sz="2000" dirty="0"/>
              <a:t> </a:t>
            </a:r>
            <a:r>
              <a:rPr lang="cs-CZ" sz="2000" b="1" i="1" dirty="0">
                <a:solidFill>
                  <a:srgbClr val="C00000"/>
                </a:solidFill>
              </a:rPr>
              <a:t>posoudit připravenost k pohybovému (sportovnímu) výkonu</a:t>
            </a:r>
            <a:r>
              <a:rPr lang="cs-CZ" sz="2000" dirty="0"/>
              <a:t>. 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cs-CZ" sz="2000" b="1" dirty="0">
                <a:solidFill>
                  <a:srgbClr val="0070C0"/>
                </a:solidFill>
              </a:rPr>
              <a:t>vyhledávání talentů </a:t>
            </a:r>
            <a:r>
              <a:rPr lang="cs-CZ" sz="2000" dirty="0">
                <a:solidFill>
                  <a:srgbClr val="0070C0"/>
                </a:solidFill>
              </a:rPr>
              <a:t>pro sport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cs-CZ" sz="2000" b="1" dirty="0">
                <a:solidFill>
                  <a:srgbClr val="0070C0"/>
                </a:solidFill>
              </a:rPr>
              <a:t>posouzení efektivity tréninku</a:t>
            </a:r>
            <a:endParaRPr lang="cs-CZ" sz="2000" dirty="0">
              <a:solidFill>
                <a:srgbClr val="0070C0"/>
              </a:solidFill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cs-CZ" sz="2000" b="1" i="1" dirty="0">
                <a:solidFill>
                  <a:srgbClr val="C00000"/>
                </a:solidFill>
              </a:rPr>
              <a:t>Získat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b="1" i="1" dirty="0">
                <a:solidFill>
                  <a:srgbClr val="C00000"/>
                </a:solidFill>
              </a:rPr>
              <a:t>vodítka pro řízení intenzity tréninkové zátěže nebo pohybové léčby</a:t>
            </a:r>
            <a:r>
              <a:rPr lang="cs-CZ" sz="2000" dirty="0">
                <a:solidFill>
                  <a:srgbClr val="C00000"/>
                </a:solidFill>
              </a:rPr>
              <a:t>.</a:t>
            </a:r>
          </a:p>
          <a:p>
            <a:pPr marL="342900" lvl="0" indent="-342900">
              <a:buFont typeface="+mj-lt"/>
              <a:buAutoNum type="alphaUcPeriod"/>
            </a:pPr>
            <a:r>
              <a:rPr lang="cs-CZ" sz="2000" b="1" i="1" dirty="0">
                <a:solidFill>
                  <a:srgbClr val="C00000"/>
                </a:solidFill>
              </a:rPr>
              <a:t>Odhalit skryté oslabení organizmu (poruchy, nemoci),</a:t>
            </a:r>
          </a:p>
          <a:p>
            <a:pPr marL="342900" lvl="0" indent="-342900">
              <a:buFont typeface="+mj-lt"/>
              <a:buAutoNum type="alphaUcPeriod"/>
            </a:pPr>
            <a:r>
              <a:rPr lang="cs-CZ" sz="2000" b="1" i="1" dirty="0">
                <a:solidFill>
                  <a:srgbClr val="C00000"/>
                </a:solidFill>
              </a:rPr>
              <a:t>Posoudit druh a míru poškození a dysfunkce orgánů a systémů</a:t>
            </a:r>
            <a:r>
              <a:rPr lang="cs-CZ" sz="2000" i="1" dirty="0">
                <a:solidFill>
                  <a:srgbClr val="C00000"/>
                </a:solidFill>
              </a:rPr>
              <a:t>.</a:t>
            </a:r>
          </a:p>
          <a:p>
            <a:endParaRPr lang="cs-CZ" sz="2000" b="1" dirty="0">
              <a:solidFill>
                <a:srgbClr val="002060"/>
              </a:solidFill>
            </a:endParaRPr>
          </a:p>
        </p:txBody>
      </p:sp>
      <p:sp>
        <p:nvSpPr>
          <p:cNvPr id="3" name="Bublinový popisek se šipkou dolů 2"/>
          <p:cNvSpPr/>
          <p:nvPr/>
        </p:nvSpPr>
        <p:spPr>
          <a:xfrm>
            <a:off x="2265406" y="3338837"/>
            <a:ext cx="1952368" cy="843590"/>
          </a:xfrm>
          <a:prstGeom prst="downArrow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ZÁTĚŽ</a:t>
            </a:r>
          </a:p>
        </p:txBody>
      </p:sp>
      <p:sp>
        <p:nvSpPr>
          <p:cNvPr id="8" name="Bublinový popisek se šipkou doprava 7"/>
          <p:cNvSpPr/>
          <p:nvPr/>
        </p:nvSpPr>
        <p:spPr>
          <a:xfrm>
            <a:off x="5856393" y="5120770"/>
            <a:ext cx="2874481" cy="1235676"/>
          </a:xfrm>
          <a:prstGeom prst="right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REAKCE</a:t>
            </a:r>
          </a:p>
          <a:p>
            <a:pPr algn="ctr"/>
            <a:r>
              <a:rPr lang="cs-CZ" sz="2400" dirty="0"/>
              <a:t>ORGANIZMU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8730874" y="5120770"/>
            <a:ext cx="1969553" cy="12356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ADAPTACE ORGANIZMU</a:t>
            </a:r>
          </a:p>
        </p:txBody>
      </p:sp>
      <p:sp>
        <p:nvSpPr>
          <p:cNvPr id="11" name="Šipka doprava 10"/>
          <p:cNvSpPr/>
          <p:nvPr/>
        </p:nvSpPr>
        <p:spPr>
          <a:xfrm>
            <a:off x="4687330" y="5446641"/>
            <a:ext cx="1169063" cy="58393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/>
          <p:cNvCxnSpPr/>
          <p:nvPr/>
        </p:nvCxnSpPr>
        <p:spPr>
          <a:xfrm flipH="1" flipV="1">
            <a:off x="5127528" y="3171568"/>
            <a:ext cx="1367481" cy="1886464"/>
          </a:xfrm>
          <a:prstGeom prst="straightConnector1">
            <a:avLst/>
          </a:prstGeom>
          <a:ln w="381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 flipV="1">
            <a:off x="5315254" y="3171568"/>
            <a:ext cx="1367481" cy="1886464"/>
          </a:xfrm>
          <a:prstGeom prst="straightConnector1">
            <a:avLst/>
          </a:prstGeom>
          <a:ln w="381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 flipV="1">
            <a:off x="5502980" y="3171568"/>
            <a:ext cx="1367481" cy="1886464"/>
          </a:xfrm>
          <a:prstGeom prst="straightConnector1">
            <a:avLst/>
          </a:prstGeom>
          <a:ln w="381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 flipV="1">
            <a:off x="5687033" y="3171568"/>
            <a:ext cx="1367481" cy="1886464"/>
          </a:xfrm>
          <a:prstGeom prst="straightConnector1">
            <a:avLst/>
          </a:prstGeom>
          <a:ln w="3810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 flipV="1">
            <a:off x="8068437" y="3171568"/>
            <a:ext cx="1367481" cy="1886464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 flipV="1">
            <a:off x="8256163" y="3171568"/>
            <a:ext cx="1367481" cy="1886464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 flipV="1">
            <a:off x="8443889" y="3171568"/>
            <a:ext cx="1367481" cy="1886464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H="1" flipV="1">
            <a:off x="8627942" y="3171568"/>
            <a:ext cx="1367481" cy="1886464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ek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90" y="4182427"/>
            <a:ext cx="3371240" cy="240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6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368" y="2374658"/>
            <a:ext cx="2900301" cy="4294481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165255" y="262457"/>
            <a:ext cx="1074160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2400" b="1" cap="all" dirty="0">
                <a:solidFill>
                  <a:srgbClr val="002060"/>
                </a:solidFill>
                <a:ea typeface="Times New Roman" panose="02020603050405020304" pitchFamily="18" charset="0"/>
              </a:rPr>
              <a:t>Vlastnosti testů</a:t>
            </a:r>
            <a:endParaRPr lang="cs-CZ" sz="2400" cap="all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20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b="1" dirty="0">
                <a:solidFill>
                  <a:srgbClr val="C00000"/>
                </a:solidFill>
                <a:ea typeface="Times New Roman" panose="02020603050405020304" pitchFamily="18" charset="0"/>
              </a:rPr>
              <a:t>Základní vlastnosti (atributy) testů:</a:t>
            </a:r>
          </a:p>
          <a:p>
            <a:pPr marL="685800" lvl="1" indent="-228600">
              <a:buFont typeface="Wingdings" panose="05000000000000000000" pitchFamily="2" charset="2"/>
              <a:buChar char=""/>
              <a:tabLst>
                <a:tab pos="68580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druh a způsob zatížení,</a:t>
            </a:r>
          </a:p>
          <a:p>
            <a:pPr marL="685800" lvl="1" indent="-228600">
              <a:buFont typeface="Wingdings" panose="05000000000000000000" pitchFamily="2" charset="2"/>
              <a:buChar char=""/>
              <a:tabLst>
                <a:tab pos="68580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druh, přesnost, stabilita a spolehlivost zjišťování (zobrazení, měření) odezvy organizmu na zátěž,</a:t>
            </a:r>
          </a:p>
          <a:p>
            <a:pPr marL="685800" lvl="1" indent="-228600">
              <a:buFont typeface="Wingdings" panose="05000000000000000000" pitchFamily="2" charset="2"/>
              <a:buChar char=""/>
              <a:tabLst>
                <a:tab pos="68580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způsob zpracování výsledků měření a jejich interpretace.</a:t>
            </a:r>
          </a:p>
          <a:p>
            <a:pPr>
              <a:spcAft>
                <a:spcPts val="0"/>
              </a:spcAft>
            </a:pPr>
            <a:r>
              <a:rPr lang="cs-CZ" sz="2000" b="1" dirty="0">
                <a:ea typeface="Times New Roman" panose="02020603050405020304" pitchFamily="18" charset="0"/>
              </a:rPr>
              <a:t> </a:t>
            </a:r>
            <a:endParaRPr lang="cs-CZ" sz="2000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400" b="1" dirty="0">
                <a:solidFill>
                  <a:srgbClr val="C00000"/>
                </a:solidFill>
                <a:ea typeface="Times New Roman" panose="02020603050405020304" pitchFamily="18" charset="0"/>
              </a:rPr>
              <a:t>Vhodný test je ten, který je</a:t>
            </a:r>
          </a:p>
          <a:p>
            <a:pPr marL="800100" lvl="1" indent="-342900">
              <a:buFont typeface="Wingdings" panose="05000000000000000000" pitchFamily="2" charset="2"/>
              <a:buChar char=""/>
              <a:tabLst>
                <a:tab pos="67818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příslušný (specifický) a platný (validní) </a:t>
            </a:r>
            <a:r>
              <a:rPr lang="cs-CZ" sz="2000" dirty="0">
                <a:ea typeface="Times New Roman" panose="02020603050405020304" pitchFamily="18" charset="0"/>
              </a:rPr>
              <a:t>– skutečně zjišťuje to, co chceme zjistit, </a:t>
            </a:r>
          </a:p>
          <a:p>
            <a:pPr marL="800100" lvl="1" indent="-342900">
              <a:buFont typeface="Wingdings" panose="05000000000000000000" pitchFamily="2" charset="2"/>
              <a:buChar char=""/>
              <a:tabLst>
                <a:tab pos="67818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dostatečně přesný (precizní),</a:t>
            </a:r>
          </a:p>
          <a:p>
            <a:pPr marL="800100" lvl="1" indent="-342900">
              <a:buFont typeface="Wingdings" panose="05000000000000000000" pitchFamily="2" charset="2"/>
              <a:buChar char=""/>
              <a:tabLst>
                <a:tab pos="67818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dostatečně nebo přiměřeně citlivý (senzitivní), </a:t>
            </a:r>
          </a:p>
          <a:p>
            <a:pPr marL="800100" lvl="1" indent="-342900">
              <a:buFont typeface="Wingdings" panose="05000000000000000000" pitchFamily="2" charset="2"/>
              <a:buChar char=""/>
              <a:tabLst>
                <a:tab pos="67818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s co nejmenší chybou,</a:t>
            </a:r>
          </a:p>
          <a:p>
            <a:pPr marL="800100" lvl="1" indent="-342900">
              <a:buFont typeface="Wingdings" panose="05000000000000000000" pitchFamily="2" charset="2"/>
              <a:buChar char=""/>
              <a:tabLst>
                <a:tab pos="67818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spolehlivý (</a:t>
            </a:r>
            <a:r>
              <a:rPr lang="cs-CZ" sz="2000" dirty="0" err="1">
                <a:solidFill>
                  <a:srgbClr val="0070C0"/>
                </a:solidFill>
                <a:ea typeface="Times New Roman" panose="02020603050405020304" pitchFamily="18" charset="0"/>
              </a:rPr>
              <a:t>reliabilní</a:t>
            </a: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) </a:t>
            </a:r>
            <a:r>
              <a:rPr lang="cs-CZ" sz="2000" dirty="0">
                <a:ea typeface="Times New Roman" panose="02020603050405020304" pitchFamily="18" charset="0"/>
              </a:rPr>
              <a:t>– dává stejné výsledky při jeho opakování,</a:t>
            </a:r>
          </a:p>
          <a:p>
            <a:pPr marL="800100" lvl="1" indent="-342900">
              <a:buFont typeface="Wingdings" panose="05000000000000000000" pitchFamily="2" charset="2"/>
              <a:buChar char=""/>
              <a:tabLst>
                <a:tab pos="67818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opakovatelný </a:t>
            </a:r>
            <a:r>
              <a:rPr lang="cs-CZ" sz="2000" dirty="0">
                <a:ea typeface="Times New Roman" panose="02020603050405020304" pitchFamily="18" charset="0"/>
              </a:rPr>
              <a:t>– lze jej opakovaně provádět stejným způsobem,</a:t>
            </a:r>
          </a:p>
          <a:p>
            <a:pPr marL="800100" lvl="1" indent="-342900">
              <a:buFont typeface="Wingdings" panose="05000000000000000000" pitchFamily="2" charset="2"/>
              <a:buChar char=""/>
              <a:tabLst>
                <a:tab pos="678180" algn="l"/>
              </a:tabLst>
            </a:pPr>
            <a:r>
              <a:rPr lang="cs-CZ" sz="2000" dirty="0">
                <a:solidFill>
                  <a:srgbClr val="0070C0"/>
                </a:solidFill>
                <a:ea typeface="Times New Roman" panose="02020603050405020304" pitchFamily="18" charset="0"/>
              </a:rPr>
              <a:t>objektivní </a:t>
            </a:r>
            <a:r>
              <a:rPr lang="cs-CZ" sz="2000" dirty="0">
                <a:ea typeface="Times New Roman" panose="02020603050405020304" pitchFamily="18" charset="0"/>
              </a:rPr>
              <a:t>– je co nejméně ovlivněn osobou testovanou i testující.</a:t>
            </a:r>
            <a:endParaRPr lang="cs-CZ" sz="20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502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328" y="0"/>
            <a:ext cx="2389239" cy="238923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7502"/>
            <a:ext cx="3259339" cy="349214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861189" y="272551"/>
            <a:ext cx="725620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</a:rPr>
              <a:t>VOLBA TESTU</a:t>
            </a:r>
          </a:p>
          <a:p>
            <a:pPr algn="ctr"/>
            <a:endParaRPr lang="cs-CZ" sz="2400" b="1" dirty="0">
              <a:solidFill>
                <a:srgbClr val="002060"/>
              </a:solidFill>
            </a:endParaRPr>
          </a:p>
          <a:p>
            <a:r>
              <a:rPr lang="cs-CZ" sz="2400" dirty="0">
                <a:solidFill>
                  <a:srgbClr val="C00000"/>
                </a:solidFill>
              </a:rPr>
              <a:t>Postup při volbě (výběru) testu: 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dirty="0"/>
              <a:t>uvědomit si </a:t>
            </a:r>
            <a:r>
              <a:rPr lang="cs-CZ" sz="2000" b="1" i="1" dirty="0">
                <a:solidFill>
                  <a:srgbClr val="0070C0"/>
                </a:solidFill>
              </a:rPr>
              <a:t>co je cílem testu</a:t>
            </a:r>
            <a:r>
              <a:rPr lang="cs-CZ" sz="2000" dirty="0">
                <a:solidFill>
                  <a:srgbClr val="0070C0"/>
                </a:solidFill>
              </a:rPr>
              <a:t>, kterého chceme dosáhnout,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dirty="0"/>
              <a:t>promyslet</a:t>
            </a:r>
            <a:r>
              <a:rPr lang="cs-CZ" sz="2000" dirty="0">
                <a:solidFill>
                  <a:srgbClr val="0070C0"/>
                </a:solidFill>
              </a:rPr>
              <a:t>, který z </a:t>
            </a:r>
            <a:r>
              <a:rPr lang="cs-CZ" sz="2000" b="1" i="1" dirty="0">
                <a:solidFill>
                  <a:srgbClr val="0070C0"/>
                </a:solidFill>
              </a:rPr>
              <a:t>ukazatelů</a:t>
            </a:r>
            <a:r>
              <a:rPr lang="cs-CZ" sz="2000" i="1" dirty="0">
                <a:solidFill>
                  <a:srgbClr val="0070C0"/>
                </a:solidFill>
              </a:rPr>
              <a:t> (parametr</a:t>
            </a:r>
            <a:r>
              <a:rPr lang="cs-CZ" sz="2000" b="1" i="1" dirty="0">
                <a:solidFill>
                  <a:srgbClr val="0070C0"/>
                </a:solidFill>
              </a:rPr>
              <a:t>ů) testované vlastnosti</a:t>
            </a:r>
            <a:r>
              <a:rPr lang="cs-CZ" sz="2000" b="1" dirty="0">
                <a:solidFill>
                  <a:srgbClr val="0070C0"/>
                </a:solidFill>
              </a:rPr>
              <a:t> </a:t>
            </a:r>
            <a:r>
              <a:rPr lang="cs-CZ" sz="2000" dirty="0">
                <a:solidFill>
                  <a:srgbClr val="0070C0"/>
                </a:solidFill>
              </a:rPr>
              <a:t>člověka je nejvhodnější,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dirty="0"/>
              <a:t>promyslet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b="1" i="1" dirty="0">
                <a:solidFill>
                  <a:srgbClr val="0070C0"/>
                </a:solidFill>
              </a:rPr>
              <a:t>vlastnosti různých testů</a:t>
            </a:r>
            <a:r>
              <a:rPr lang="cs-CZ" sz="2000" dirty="0">
                <a:solidFill>
                  <a:srgbClr val="0070C0"/>
                </a:solidFill>
              </a:rPr>
              <a:t>, druhy a způsoby zatížení, měření a vyhodnocování výsledků,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000" dirty="0"/>
              <a:t>zvážit</a:t>
            </a:r>
            <a:r>
              <a:rPr lang="cs-CZ" sz="2000" dirty="0">
                <a:solidFill>
                  <a:srgbClr val="0070C0"/>
                </a:solidFill>
              </a:rPr>
              <a:t> další </a:t>
            </a:r>
            <a:r>
              <a:rPr lang="cs-CZ" sz="2000" b="1" i="1" dirty="0">
                <a:solidFill>
                  <a:srgbClr val="0070C0"/>
                </a:solidFill>
              </a:rPr>
              <a:t>podmínky realizace</a:t>
            </a:r>
            <a:r>
              <a:rPr lang="cs-CZ" sz="2000" dirty="0">
                <a:solidFill>
                  <a:srgbClr val="0070C0"/>
                </a:solidFill>
              </a:rPr>
              <a:t> (prostorové, časové, finanční, organizační, personální, přístrojové, materiální)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>
                <a:solidFill>
                  <a:srgbClr val="0070C0"/>
                </a:solidFill>
              </a:rPr>
              <a:t>a </a:t>
            </a:r>
            <a:r>
              <a:rPr lang="cs-CZ" sz="2000" b="1" i="1" dirty="0"/>
              <a:t>vybrat</a:t>
            </a:r>
            <a:r>
              <a:rPr lang="cs-CZ" sz="2000" b="1" i="1" dirty="0">
                <a:solidFill>
                  <a:srgbClr val="0070C0"/>
                </a:solidFill>
              </a:rPr>
              <a:t> vhodný test</a:t>
            </a:r>
            <a:r>
              <a:rPr lang="cs-CZ" sz="20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750" y="3935092"/>
            <a:ext cx="3546960" cy="2660221"/>
          </a:xfrm>
          <a:prstGeom prst="rect">
            <a:avLst/>
          </a:prstGeom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710" y="2389239"/>
            <a:ext cx="1621039" cy="190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85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235974" y="786579"/>
          <a:ext cx="11690556" cy="591135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4068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0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92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69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C00000"/>
                          </a:solidFill>
                          <a:effectLst/>
                        </a:rPr>
                        <a:t>Cíl (hodnocená schopnost) </a:t>
                      </a:r>
                      <a:r>
                        <a:rPr lang="cs-CZ" sz="2000" b="1" dirty="0">
                          <a:solidFill>
                            <a:srgbClr val="C00000"/>
                          </a:solidFill>
                          <a:effectLst/>
                          <a:sym typeface="Symbol" panose="05050102010706020507" pitchFamily="18" charset="2"/>
                        </a:rPr>
                        <a:t>  </a:t>
                      </a:r>
                      <a:endParaRPr lang="cs-CZ" sz="20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  <a:sym typeface="Symbol" panose="05050102010706020507" pitchFamily="18" charset="2"/>
                        </a:rPr>
                        <a:t>  </a:t>
                      </a: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 Měřený ukazatel </a:t>
                      </a: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  <a:sym typeface="Symbol" panose="05050102010706020507" pitchFamily="18" charset="2"/>
                        </a:rPr>
                        <a:t>  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2060"/>
                          </a:solidFill>
                          <a:effectLst/>
                          <a:sym typeface="Symbol" panose="05050102010706020507" pitchFamily="18" charset="2"/>
                        </a:rPr>
                        <a:t>  </a:t>
                      </a:r>
                      <a:r>
                        <a:rPr lang="cs-CZ" sz="2000" b="1" dirty="0">
                          <a:solidFill>
                            <a:srgbClr val="002060"/>
                          </a:solidFill>
                          <a:effectLst/>
                        </a:rPr>
                        <a:t> Zvolený test</a:t>
                      </a:r>
                      <a:endParaRPr lang="cs-CZ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644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Aerobní kapacita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(kapacita transportního systému pro kyslík)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Celková aerobní schopnost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(vytrvalostní)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VO</a:t>
                      </a:r>
                      <a:r>
                        <a:rPr lang="cs-CZ" sz="20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max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VO</a:t>
                      </a:r>
                      <a:r>
                        <a:rPr lang="cs-CZ" sz="20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max/kg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VO</a:t>
                      </a:r>
                      <a:r>
                        <a:rPr lang="cs-CZ" sz="2000" baseline="-25000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max/FSA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Kyslíkový poločas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Spiroergometrie 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82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1. ventilační práh (ANP)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2. ventilační práh (RCP) 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Spiroergometrie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91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LT, OBLA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Ergometrie s měřením laktátu 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82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W</a:t>
                      </a:r>
                      <a:r>
                        <a:rPr lang="cs-CZ" sz="2000" baseline="-25000" dirty="0">
                          <a:solidFill>
                            <a:srgbClr val="0070C0"/>
                          </a:solidFill>
                          <a:effectLst/>
                        </a:rPr>
                        <a:t>170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, W</a:t>
                      </a:r>
                      <a:r>
                        <a:rPr lang="cs-CZ" sz="2000" baseline="-25000" dirty="0">
                          <a:solidFill>
                            <a:srgbClr val="0070C0"/>
                          </a:solidFill>
                          <a:effectLst/>
                        </a:rPr>
                        <a:t>170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/kg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Bicyklová ergometrie s měřením HR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82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Anaerobní schopnost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(rychlostní)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Maximální kyslíkový dluh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Maximální kyslíkový deficit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Spiroergometrie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82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Maximální koncentrace laktátu v krvi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Test s maximální zátěží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(ergometrie)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07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Autonomní nervová regulace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(aktivita parasympatiku a sympatiku)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Spektrální výkony HRV a jejich hustota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Spektrální analýza HRV při </a:t>
                      </a:r>
                      <a:r>
                        <a:rPr lang="cs-CZ" sz="2000" dirty="0" err="1">
                          <a:solidFill>
                            <a:srgbClr val="002060"/>
                          </a:solidFill>
                          <a:effectLst/>
                        </a:rPr>
                        <a:t>ortoklinostatickém</a:t>
                      </a: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 testu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3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Odezva glykémie na zátěž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Glykémie před a po zátěži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solidFill>
                            <a:srgbClr val="002060"/>
                          </a:solidFill>
                          <a:effectLst/>
                        </a:rPr>
                        <a:t>Glukometrie</a:t>
                      </a: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 před, při a po zátěži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3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Diagnostika </a:t>
                      </a:r>
                      <a:r>
                        <a:rPr lang="cs-CZ" sz="2000" dirty="0" err="1">
                          <a:solidFill>
                            <a:srgbClr val="C00000"/>
                          </a:solidFill>
                          <a:effectLst/>
                        </a:rPr>
                        <a:t>pozátěžového</a:t>
                      </a:r>
                      <a:r>
                        <a:rPr lang="cs-CZ" sz="2000" dirty="0">
                          <a:solidFill>
                            <a:srgbClr val="C00000"/>
                          </a:solidFill>
                          <a:effectLst/>
                        </a:rPr>
                        <a:t> průduškového astmatu</a:t>
                      </a:r>
                      <a:endParaRPr lang="cs-CZ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Dechové parametry (VC, FEV</a:t>
                      </a:r>
                      <a:r>
                        <a:rPr lang="cs-CZ" sz="2000" baseline="-25000" dirty="0">
                          <a:solidFill>
                            <a:srgbClr val="0070C0"/>
                          </a:solidFill>
                          <a:effectLst/>
                        </a:rPr>
                        <a:t>1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, PEFR, VE před a po zátěži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2060"/>
                          </a:solidFill>
                          <a:effectLst/>
                        </a:rPr>
                        <a:t>Spirometrie před a po zátěži</a:t>
                      </a:r>
                      <a:endParaRPr lang="cs-CZ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277" marR="5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délník 3"/>
          <p:cNvSpPr/>
          <p:nvPr/>
        </p:nvSpPr>
        <p:spPr>
          <a:xfrm>
            <a:off x="3517723" y="206166"/>
            <a:ext cx="5987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Příklady postupů při volbě zátěžového testu </a:t>
            </a:r>
          </a:p>
        </p:txBody>
      </p:sp>
    </p:spTree>
    <p:extLst>
      <p:ext uri="{BB962C8B-B14F-4D97-AF65-F5344CB8AC3E}">
        <p14:creationId xmlns:p14="http://schemas.microsoft.com/office/powerpoint/2010/main" val="3564842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1A071DAD-6DAF-8A83-530A-46E4A01B1013}"/>
              </a:ext>
            </a:extLst>
          </p:cNvPr>
          <p:cNvSpPr txBox="1">
            <a:spLocks/>
          </p:cNvSpPr>
          <p:nvPr/>
        </p:nvSpPr>
        <p:spPr>
          <a:xfrm>
            <a:off x="1524000" y="541765"/>
            <a:ext cx="9144000" cy="513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algn="ctr">
              <a:lnSpc>
                <a:spcPct val="106000"/>
              </a:lnSpc>
            </a:pP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ÚVOD DO FYZIOLOGIE TĚLESNÉ ZÁTĚŽE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D267D71-1ADE-6105-F9E7-2561606D3B48}"/>
              </a:ext>
            </a:extLst>
          </p:cNvPr>
          <p:cNvSpPr txBox="1"/>
          <p:nvPr/>
        </p:nvSpPr>
        <p:spPr>
          <a:xfrm>
            <a:off x="939114" y="1465706"/>
            <a:ext cx="10606216" cy="196329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Fyziologie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nauka o fungování organizmu (vč. duševních pochodů).</a:t>
            </a:r>
            <a:endParaRPr lang="cs-CZ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Fyziologické funkce</a:t>
            </a:r>
            <a:endParaRPr lang="cs-CZ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děje, probíhající v živém organizmu, které jej udržují při životě v určitém prostředí.</a:t>
            </a:r>
            <a:endParaRPr lang="cs-CZ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vnímání, odezva a adaptace na podněty ze zevního prostředí</a:t>
            </a:r>
            <a:endParaRPr lang="cs-CZ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1BFF6EA-0F09-635A-1AEB-0E169076B96C}"/>
              </a:ext>
            </a:extLst>
          </p:cNvPr>
          <p:cNvSpPr txBox="1"/>
          <p:nvPr/>
        </p:nvSpPr>
        <p:spPr>
          <a:xfrm>
            <a:off x="939113" y="3598427"/>
            <a:ext cx="10606216" cy="246105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Fyziologické orgány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soubory tkání (z buněk)</a:t>
            </a:r>
            <a:r>
              <a:rPr lang="cs-CZ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24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funkce nižšího řádu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(srdce, plíce, ..)</a:t>
            </a:r>
            <a:endParaRPr lang="cs-CZ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i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Pohybové orgány</a:t>
            </a:r>
            <a:r>
              <a:rPr lang="cs-CZ" sz="24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cs-CZ" sz="2400" i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svaly</a:t>
            </a:r>
            <a:r>
              <a:rPr lang="cs-CZ" sz="24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kosti a klouby, vazy, tíhové váčky.</a:t>
            </a:r>
            <a:endParaRPr lang="cs-CZ" sz="24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i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Svaly přeměňují chemickou energii na energii pohybovou.</a:t>
            </a:r>
            <a:endParaRPr lang="cs-CZ" sz="24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Fyziologické systémy 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soubory orgánů </a:t>
            </a:r>
            <a:r>
              <a:rPr lang="cs-CZ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funkce vyššího řádu</a:t>
            </a:r>
            <a:r>
              <a:rPr lang="cs-CZ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(termoregulace, ..)</a:t>
            </a:r>
            <a:endParaRPr lang="cs-CZ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i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Pohybový systém</a:t>
            </a:r>
            <a:r>
              <a:rPr lang="cs-CZ" sz="24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zabezpečuje pohyb organizmu.</a:t>
            </a:r>
            <a:endParaRPr lang="cs-CZ" sz="24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675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5" t="26907" r="7164" b="12792"/>
          <a:stretch/>
        </p:blipFill>
        <p:spPr>
          <a:xfrm>
            <a:off x="391547" y="3468520"/>
            <a:ext cx="824725" cy="8466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47" y="2034916"/>
            <a:ext cx="855133" cy="12448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2" y="5326645"/>
            <a:ext cx="666279" cy="7611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05" y="14569"/>
            <a:ext cx="4694892" cy="274651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209521" y="60926"/>
            <a:ext cx="7341036" cy="667875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rgbClr val="002060"/>
                </a:solidFill>
              </a:rPr>
              <a:t>ZDROJE ZÁTĚŽE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endParaRPr lang="cs-CZ" sz="2400" b="1" cap="all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cap="all" dirty="0">
                <a:solidFill>
                  <a:srgbClr val="C00000"/>
                </a:solidFill>
              </a:rPr>
              <a:t>svalová práce </a:t>
            </a:r>
            <a:r>
              <a:rPr lang="cs-CZ" sz="2400" dirty="0"/>
              <a:t>- aktivní pohyb, udržení polohy těla, .. </a:t>
            </a:r>
          </a:p>
          <a:p>
            <a:pPr lvl="0"/>
            <a:endParaRPr lang="cs-CZ" sz="240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cap="all" dirty="0">
                <a:solidFill>
                  <a:srgbClr val="C00000"/>
                </a:solidFill>
              </a:rPr>
              <a:t>Teplo – chlad </a:t>
            </a:r>
            <a:r>
              <a:rPr lang="cs-CZ" sz="2400" dirty="0"/>
              <a:t>- test ponořovacího reflexu, .. </a:t>
            </a:r>
          </a:p>
          <a:p>
            <a:pPr lvl="0"/>
            <a:endParaRPr lang="cs-CZ" sz="240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rgbClr val="C00000"/>
                </a:solidFill>
              </a:rPr>
              <a:t>DUŠEVNÍ ZÁTĚŽ </a:t>
            </a:r>
            <a:r>
              <a:rPr lang="cs-CZ" sz="2400" dirty="0"/>
              <a:t>- početní úkol v časové tísni, ..</a:t>
            </a:r>
          </a:p>
          <a:p>
            <a:pPr lvl="0"/>
            <a:endParaRPr lang="cs-CZ" sz="240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cap="all" dirty="0" err="1">
                <a:solidFill>
                  <a:srgbClr val="C00000"/>
                </a:solidFill>
              </a:rPr>
              <a:t>chemickÁ</a:t>
            </a:r>
            <a:r>
              <a:rPr lang="cs-CZ" sz="2400" cap="all" dirty="0">
                <a:solidFill>
                  <a:srgbClr val="C00000"/>
                </a:solidFill>
              </a:rPr>
              <a:t> LÁTKA</a:t>
            </a:r>
            <a:r>
              <a:rPr lang="cs-CZ" sz="2400" dirty="0"/>
              <a:t> – acetylcholin, atropin, </a:t>
            </a:r>
            <a:r>
              <a:rPr lang="cs-CZ" sz="2400" dirty="0" err="1"/>
              <a:t>salbutamol</a:t>
            </a:r>
            <a:r>
              <a:rPr lang="cs-CZ" sz="2400" dirty="0"/>
              <a:t>, ..</a:t>
            </a:r>
          </a:p>
          <a:p>
            <a:pPr lvl="0"/>
            <a:r>
              <a:rPr lang="cs-CZ" sz="2400" dirty="0"/>
              <a:t> 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rgbClr val="C00000"/>
                </a:solidFill>
              </a:rPr>
              <a:t>HYPOXIE</a:t>
            </a:r>
            <a:r>
              <a:rPr lang="cs-CZ" sz="2400" dirty="0"/>
              <a:t> – apnoe, omezený přívod O</a:t>
            </a:r>
            <a:r>
              <a:rPr lang="cs-CZ" sz="2400" baseline="-25000" dirty="0"/>
              <a:t>2</a:t>
            </a:r>
            <a:r>
              <a:rPr lang="cs-CZ" sz="2400" dirty="0"/>
              <a:t>, ..</a:t>
            </a:r>
          </a:p>
          <a:p>
            <a:pPr lvl="0"/>
            <a:endParaRPr lang="cs-CZ" sz="240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cap="all" dirty="0">
                <a:solidFill>
                  <a:srgbClr val="C00000"/>
                </a:solidFill>
              </a:rPr>
              <a:t>elektrický proud </a:t>
            </a:r>
            <a:r>
              <a:rPr lang="cs-CZ" sz="2400" cap="all" dirty="0"/>
              <a:t>– </a:t>
            </a:r>
            <a:r>
              <a:rPr lang="cs-CZ" sz="2400" dirty="0"/>
              <a:t>stimulace srdce, mozku, svalů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rgbClr val="C00000"/>
                </a:solidFill>
              </a:rPr>
              <a:t>MAGNETICKÉ POLE </a:t>
            </a:r>
            <a:r>
              <a:rPr lang="cs-CZ" sz="2400" dirty="0"/>
              <a:t>– stimulace mozku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cs-CZ" sz="2000" b="1" cap="all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rgbClr val="C00000"/>
                </a:solidFill>
              </a:rPr>
              <a:t>ZVUK </a:t>
            </a:r>
            <a:r>
              <a:rPr lang="cs-CZ" sz="2400" dirty="0"/>
              <a:t>– audiologie, ..</a:t>
            </a:r>
          </a:p>
          <a:p>
            <a:endParaRPr lang="cs-CZ" sz="2400" dirty="0"/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cs-CZ" sz="2400" cap="all" dirty="0">
                <a:solidFill>
                  <a:srgbClr val="C00000"/>
                </a:solidFill>
              </a:rPr>
              <a:t>SVĚTLO </a:t>
            </a:r>
            <a:r>
              <a:rPr lang="cs-CZ" sz="2400" dirty="0"/>
              <a:t>– oftalmologie, neurologie, ..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81" y="1291741"/>
            <a:ext cx="643550" cy="75209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" y="2953486"/>
            <a:ext cx="711291" cy="71129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747" y="2731718"/>
            <a:ext cx="1097179" cy="115249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747" y="3906953"/>
            <a:ext cx="2700386" cy="1800257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5"/>
          <a:stretch/>
        </p:blipFill>
        <p:spPr>
          <a:xfrm>
            <a:off x="86365" y="4315170"/>
            <a:ext cx="1094966" cy="109508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4" y="6060645"/>
            <a:ext cx="640314" cy="64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8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179805" y="0"/>
            <a:ext cx="583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KLASICKÉ STANDARDNÍ PROTOKOLY ZATÍŽENÍ NA BĚHÁTKU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11739C7-E545-0A53-2ED5-4B84CE090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0"/>
            <a:ext cx="11993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6798D04-9981-2B19-5C7A-D4069CF3A63C}"/>
              </a:ext>
            </a:extLst>
          </p:cNvPr>
          <p:cNvSpPr txBox="1"/>
          <p:nvPr/>
        </p:nvSpPr>
        <p:spPr>
          <a:xfrm>
            <a:off x="5204611" y="6488668"/>
            <a:ext cx="416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</a:t>
            </a:r>
            <a:r>
              <a:rPr lang="cs-CZ" dirty="0" err="1"/>
              <a:t>Bernaciková</a:t>
            </a:r>
            <a:r>
              <a:rPr lang="cs-CZ" dirty="0"/>
              <a:t> a kol., Fyziologie, MU, 2012)</a:t>
            </a:r>
          </a:p>
        </p:txBody>
      </p:sp>
    </p:spTree>
    <p:extLst>
      <p:ext uri="{BB962C8B-B14F-4D97-AF65-F5344CB8AC3E}">
        <p14:creationId xmlns:p14="http://schemas.microsoft.com/office/powerpoint/2010/main" val="3658313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084439" y="363775"/>
          <a:ext cx="8577005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7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7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24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cs-CZ" sz="2400" cap="all" baseline="0" dirty="0"/>
                        <a:t>Zátěžové testy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sz="2400" cap="all" baseline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sz="2400" cap="all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cap="all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 laboratoři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0" cap="all" baseline="0" dirty="0">
                          <a:solidFill>
                            <a:srgbClr val="002060"/>
                          </a:solidFill>
                          <a:effectLst/>
                        </a:rPr>
                        <a:t>← ‒ ‒ VÝHODY / NEVÝHODY ‒ ‒ </a:t>
                      </a:r>
                      <a:r>
                        <a:rPr lang="cs-CZ" sz="2400" b="0" cap="all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→</a:t>
                      </a:r>
                      <a:endParaRPr lang="cs-CZ" sz="2400" b="0" cap="all" baseline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cap="all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 terénu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stabilnější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rgbClr val="002060"/>
                          </a:solidFill>
                        </a:rPr>
                        <a:t>Fyzikálně – chemické podmínky prostředí</a:t>
                      </a:r>
                    </a:p>
                    <a:p>
                      <a:pPr algn="ctr"/>
                      <a:r>
                        <a:rPr lang="cs-CZ" sz="2000" dirty="0"/>
                        <a:t>vzduch, voda - teplota, proudění, 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nestabilní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přesnější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rgbClr val="002060"/>
                          </a:solidFill>
                        </a:rPr>
                        <a:t>Zátěž</a:t>
                      </a:r>
                    </a:p>
                    <a:p>
                      <a:pPr algn="ctr"/>
                      <a:r>
                        <a:rPr lang="cs-CZ" sz="2000" dirty="0"/>
                        <a:t>provedení, dávkování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variabilnější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lepší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rgbClr val="002060"/>
                          </a:solidFill>
                        </a:rPr>
                        <a:t>Možnost sledování odezvy organizmu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horší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menší - malá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rgbClr val="002060"/>
                          </a:solidFill>
                        </a:rPr>
                        <a:t>Podobnost zátěže - přenositelnost výsledků</a:t>
                      </a:r>
                    </a:p>
                    <a:p>
                      <a:pPr algn="ctr"/>
                      <a:r>
                        <a:rPr lang="cs-CZ" sz="2000" dirty="0"/>
                        <a:t>v testu a v tréninku či soutěži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větší – vysoká</a:t>
                      </a:r>
                    </a:p>
                  </a:txBody>
                  <a:tcPr anchor="ctr"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lepší - dobrá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cap="none" dirty="0">
                          <a:solidFill>
                            <a:srgbClr val="002060"/>
                          </a:solidFill>
                        </a:rPr>
                        <a:t>Opakovatelnost, možnost srovnání v</a:t>
                      </a:r>
                      <a:r>
                        <a:rPr lang="cs-CZ" sz="2000" b="1" cap="none" baseline="0" dirty="0">
                          <a:solidFill>
                            <a:srgbClr val="002060"/>
                          </a:solidFill>
                        </a:rPr>
                        <a:t>ýsledků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horší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81" y="4220235"/>
            <a:ext cx="4513006" cy="2588531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923424" y="6531767"/>
            <a:ext cx="34247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rgbClr val="FFFF00"/>
                </a:solidFill>
              </a:rPr>
              <a:t>https://sportovnimedicina.tul.cz/zatezova-fyziologie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31" y="4220235"/>
            <a:ext cx="3440251" cy="260168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974135" y="6457890"/>
            <a:ext cx="3469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dirty="0">
                <a:solidFill>
                  <a:srgbClr val="FFFF00"/>
                </a:solidFill>
              </a:rPr>
              <a:t>https://www.labiopro.com/en/products/medical-equipment/pulmonology/cardiopulmonary-exercise-testing/tr/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366" y="4688931"/>
            <a:ext cx="3284829" cy="151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95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51" y="2692892"/>
            <a:ext cx="4029388" cy="402938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4" t="18267" r="22975" b="31827"/>
          <a:stretch/>
        </p:blipFill>
        <p:spPr>
          <a:xfrm>
            <a:off x="195383" y="353488"/>
            <a:ext cx="3926225" cy="3637935"/>
          </a:xfrm>
          <a:prstGeom prst="rect">
            <a:avLst/>
          </a:prstGeom>
        </p:spPr>
      </p:pic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4362217" y="353488"/>
          <a:ext cx="7338142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4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rgbClr val="FFFF00"/>
                          </a:solidFill>
                        </a:rPr>
                        <a:t>ERGOMETRY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TRENAŽERY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dirty="0"/>
                        <a:t>stroje umožňující pohyb podobný určité pohybové činnosti </a:t>
                      </a:r>
                      <a:endParaRPr lang="cs-CZ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s přesně dávkovatelnou zátěží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dirty="0">
                          <a:solidFill>
                            <a:srgbClr val="0070C0"/>
                          </a:solidFill>
                        </a:rPr>
                        <a:t>bicyklový, klikový, rumpál, veslařský, plavecký (síla, výkon, práce)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i="1" dirty="0">
                          <a:solidFill>
                            <a:srgbClr val="0070C0"/>
                          </a:solidFill>
                        </a:rPr>
                        <a:t>běžecký (</a:t>
                      </a:r>
                      <a:r>
                        <a:rPr lang="cs-CZ" dirty="0">
                          <a:solidFill>
                            <a:srgbClr val="0070C0"/>
                          </a:solidFill>
                        </a:rPr>
                        <a:t>rychlost, sklon)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i="1" dirty="0">
                          <a:solidFill>
                            <a:srgbClr val="0070C0"/>
                          </a:solidFill>
                        </a:rPr>
                        <a:t>plavecký</a:t>
                      </a:r>
                      <a:r>
                        <a:rPr lang="cs-CZ" dirty="0">
                          <a:solidFill>
                            <a:srgbClr val="0070C0"/>
                          </a:solidFill>
                        </a:rPr>
                        <a:t> (rychlost)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bez přesného dávkování zátěže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>
                          <a:solidFill>
                            <a:srgbClr val="0070C0"/>
                          </a:solidFill>
                        </a:rPr>
                        <a:t>bicyklový, spinning,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>
                          <a:solidFill>
                            <a:srgbClr val="0070C0"/>
                          </a:solidFill>
                        </a:rPr>
                        <a:t>šlapadlo cyklické, eliptické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>
                          <a:solidFill>
                            <a:srgbClr val="0070C0"/>
                          </a:solidFill>
                        </a:rPr>
                        <a:t>běžecký (pasivní koberec)</a:t>
                      </a:r>
                    </a:p>
                    <a:p>
                      <a:endParaRPr lang="cs-CZ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Zaoblený obdélník 6"/>
          <p:cNvSpPr/>
          <p:nvPr/>
        </p:nvSpPr>
        <p:spPr>
          <a:xfrm>
            <a:off x="4021246" y="4556674"/>
            <a:ext cx="906162" cy="73316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1301777" y="540300"/>
            <a:ext cx="1577813" cy="884903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46" y="4177570"/>
            <a:ext cx="6667735" cy="268043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43" y="2772701"/>
            <a:ext cx="1982547" cy="158603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7" y="4127143"/>
            <a:ext cx="1607889" cy="226393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00" y="2339604"/>
            <a:ext cx="1930893" cy="193089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5" name="Zaoblený obdélník 14"/>
          <p:cNvSpPr/>
          <p:nvPr/>
        </p:nvSpPr>
        <p:spPr>
          <a:xfrm>
            <a:off x="6740244" y="5241785"/>
            <a:ext cx="906162" cy="73316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9837027" y="5241785"/>
            <a:ext cx="906162" cy="73316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578254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ergomet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007" y="4528549"/>
            <a:ext cx="3036722" cy="227873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57" y="538314"/>
            <a:ext cx="2363666" cy="303217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201" y="1206345"/>
            <a:ext cx="2462525" cy="248643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994" y="4116399"/>
            <a:ext cx="2632564" cy="263256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9" y="3125491"/>
            <a:ext cx="2180457" cy="261654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2" y="542945"/>
            <a:ext cx="2686341" cy="272855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392" y="4262530"/>
            <a:ext cx="2459840" cy="248643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8" name="TextovéPole 17"/>
          <p:cNvSpPr txBox="1"/>
          <p:nvPr/>
        </p:nvSpPr>
        <p:spPr>
          <a:xfrm>
            <a:off x="3598919" y="375348"/>
            <a:ext cx="5201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ERGOMETRY A TRENAŽERY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BICYKLOVÉ – KLIKOVÉ – RUMPÁLOVÉ</a:t>
            </a: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97" y="1528028"/>
            <a:ext cx="2532421" cy="263602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76" y="1269751"/>
            <a:ext cx="2154085" cy="303299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TextovéPole 1">
            <a:hlinkClick r:id="rId4"/>
          </p:cNvPr>
          <p:cNvSpPr txBox="1"/>
          <p:nvPr/>
        </p:nvSpPr>
        <p:spPr>
          <a:xfrm>
            <a:off x="9913653" y="5274851"/>
            <a:ext cx="1789471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paže - trenažer</a:t>
            </a:r>
          </a:p>
        </p:txBody>
      </p:sp>
      <p:sp>
        <p:nvSpPr>
          <p:cNvPr id="3" name="TextovéPole 2">
            <a:hlinkClick r:id="rId13"/>
          </p:cNvPr>
          <p:cNvSpPr txBox="1"/>
          <p:nvPr/>
        </p:nvSpPr>
        <p:spPr>
          <a:xfrm>
            <a:off x="9913653" y="4178883"/>
            <a:ext cx="1789471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paže - ergometr</a:t>
            </a:r>
          </a:p>
        </p:txBody>
      </p:sp>
    </p:spTree>
    <p:extLst>
      <p:ext uri="{BB962C8B-B14F-4D97-AF65-F5344CB8AC3E}">
        <p14:creationId xmlns:p14="http://schemas.microsoft.com/office/powerpoint/2010/main" val="219762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>
            <a:extLst>
              <a:ext uri="{FF2B5EF4-FFF2-40B4-BE49-F238E27FC236}">
                <a16:creationId xmlns:a16="http://schemas.microsoft.com/office/drawing/2014/main" id="{B560EE33-BFC9-0DAE-467D-1AC2F2ACA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765176"/>
            <a:ext cx="73453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</a:rPr>
              <a:t>Výpočet výdeje energie z vykonané práce na bicyklovém nebo veslařském ergometru</a:t>
            </a:r>
          </a:p>
        </p:txBody>
      </p:sp>
      <p:sp>
        <p:nvSpPr>
          <p:cNvPr id="19459" name="Text Box 5">
            <a:extLst>
              <a:ext uri="{FF2B5EF4-FFF2-40B4-BE49-F238E27FC236}">
                <a16:creationId xmlns:a16="http://schemas.microsoft.com/office/drawing/2014/main" id="{E84659B8-EC08-9439-2C34-7E9D790A4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6" y="1628776"/>
            <a:ext cx="3167063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E </a:t>
            </a:r>
            <a:r>
              <a:rPr lang="en-US" altLang="cs-CZ" sz="2000"/>
              <a:t>[</a:t>
            </a:r>
            <a:r>
              <a:rPr lang="cs-CZ" altLang="cs-CZ" sz="2000"/>
              <a:t>j</a:t>
            </a:r>
            <a:r>
              <a:rPr lang="en-US" altLang="cs-CZ" sz="2000"/>
              <a:t>]</a:t>
            </a:r>
            <a:r>
              <a:rPr lang="cs-CZ" altLang="cs-CZ" sz="2000"/>
              <a:t> = </a:t>
            </a:r>
            <a:r>
              <a:rPr lang="en-US" altLang="cs-CZ" sz="2000"/>
              <a:t>{</a:t>
            </a:r>
            <a:r>
              <a:rPr lang="cs-CZ" altLang="cs-CZ" sz="2000"/>
              <a:t> P(W) * t(s) </a:t>
            </a:r>
            <a:r>
              <a:rPr lang="en-US" altLang="cs-CZ" sz="2000"/>
              <a:t>}</a:t>
            </a:r>
            <a:r>
              <a:rPr lang="cs-CZ" altLang="cs-CZ" sz="2000"/>
              <a:t> * 4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- tj. při 25% účinnosti práce </a:t>
            </a:r>
          </a:p>
        </p:txBody>
      </p:sp>
      <p:pic>
        <p:nvPicPr>
          <p:cNvPr id="19460" name="Picture 6" descr="http://www.sportcenter.sk/diagnostika/sluzby/funkcna-diagnostika/preview.php?id=ea90be51f1fa36d42d4b368653a860c5&amp;show=preview">
            <a:extLst>
              <a:ext uri="{FF2B5EF4-FFF2-40B4-BE49-F238E27FC236}">
                <a16:creationId xmlns:a16="http://schemas.microsoft.com/office/drawing/2014/main" id="{2AFCED9A-1ADE-4EDA-43B2-557DE4507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2728914"/>
            <a:ext cx="4967287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631" y="1105389"/>
            <a:ext cx="10175803" cy="572389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157566" y="507747"/>
            <a:ext cx="3637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ERGOMETRY A TRENAŽERY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BĚH (TREADMILL)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948" y="245806"/>
            <a:ext cx="2902975" cy="290297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3" y="3455356"/>
            <a:ext cx="3240412" cy="324041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TextovéPole 10">
            <a:hlinkClick r:id="rId5"/>
          </p:cNvPr>
          <p:cNvSpPr txBox="1"/>
          <p:nvPr/>
        </p:nvSpPr>
        <p:spPr>
          <a:xfrm>
            <a:off x="3756458" y="5508663"/>
            <a:ext cx="1878789" cy="646331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Tanec na běhátku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170" y="3262428"/>
            <a:ext cx="3856754" cy="289256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TextovéPole 13">
            <a:hlinkClick r:id="rId7"/>
          </p:cNvPr>
          <p:cNvSpPr txBox="1"/>
          <p:nvPr/>
        </p:nvSpPr>
        <p:spPr>
          <a:xfrm>
            <a:off x="8795501" y="6049437"/>
            <a:ext cx="2167467" cy="646331"/>
          </a:xfrm>
          <a:prstGeom prst="rect">
            <a:avLst/>
          </a:prstGeom>
          <a:solidFill>
            <a:srgbClr val="FFFF00"/>
          </a:solidFill>
          <a:ln w="3492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Měření tlaků na pás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2" y="245806"/>
            <a:ext cx="4070945" cy="305321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7" name="TextovéPole 16">
            <a:hlinkClick r:id="rId9"/>
          </p:cNvPr>
          <p:cNvSpPr txBox="1"/>
          <p:nvPr/>
        </p:nvSpPr>
        <p:spPr>
          <a:xfrm>
            <a:off x="3756459" y="3455356"/>
            <a:ext cx="1878788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Běh s kopce</a:t>
            </a:r>
          </a:p>
        </p:txBody>
      </p:sp>
    </p:spTree>
    <p:extLst>
      <p:ext uri="{BB962C8B-B14F-4D97-AF65-F5344CB8AC3E}">
        <p14:creationId xmlns:p14="http://schemas.microsoft.com/office/powerpoint/2010/main" val="1079070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/>
          <a:stretch/>
        </p:blipFill>
        <p:spPr>
          <a:xfrm>
            <a:off x="6253316" y="137616"/>
            <a:ext cx="5774635" cy="434251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3642921" y="291954"/>
            <a:ext cx="24962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JINÉ BĚŽÍCÍ PÁSY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BRUSLENÍ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JÍZDA NA KOLE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JÍZDA NA VOZÍKU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4" y="585363"/>
            <a:ext cx="3146365" cy="223391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Obrázek 3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47" y="3628103"/>
            <a:ext cx="4654799" cy="301528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973" y="4583401"/>
            <a:ext cx="2746646" cy="205998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4" y="2928954"/>
            <a:ext cx="2473869" cy="371443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TextovéPole 11">
            <a:hlinkClick r:id="rId8"/>
          </p:cNvPr>
          <p:cNvSpPr txBox="1"/>
          <p:nvPr/>
        </p:nvSpPr>
        <p:spPr>
          <a:xfrm>
            <a:off x="780780" y="6164382"/>
            <a:ext cx="156287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VIDEO: Běžky</a:t>
            </a:r>
          </a:p>
        </p:txBody>
      </p:sp>
      <p:sp>
        <p:nvSpPr>
          <p:cNvPr id="13" name="TextovéPole 12">
            <a:hlinkClick r:id="rId9"/>
          </p:cNvPr>
          <p:cNvSpPr txBox="1"/>
          <p:nvPr/>
        </p:nvSpPr>
        <p:spPr>
          <a:xfrm>
            <a:off x="8226233" y="6174127"/>
            <a:ext cx="1828800" cy="373626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VIDEO: Bruslení</a:t>
            </a:r>
          </a:p>
        </p:txBody>
      </p:sp>
      <p:sp>
        <p:nvSpPr>
          <p:cNvPr id="14" name="TextovéPole 13">
            <a:hlinkClick r:id="rId10"/>
          </p:cNvPr>
          <p:cNvSpPr txBox="1"/>
          <p:nvPr/>
        </p:nvSpPr>
        <p:spPr>
          <a:xfrm>
            <a:off x="3243234" y="6164382"/>
            <a:ext cx="405202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VIDEO: sprint s analýzou tlaků a pohybů</a:t>
            </a:r>
          </a:p>
        </p:txBody>
      </p:sp>
      <p:sp>
        <p:nvSpPr>
          <p:cNvPr id="15" name="TextovéPole 14">
            <a:hlinkClick r:id="rId11"/>
          </p:cNvPr>
          <p:cNvSpPr txBox="1"/>
          <p:nvPr/>
        </p:nvSpPr>
        <p:spPr>
          <a:xfrm>
            <a:off x="3728458" y="2208770"/>
            <a:ext cx="2325203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spiroergometrie</a:t>
            </a:r>
          </a:p>
          <a:p>
            <a:pPr algn="ctr"/>
            <a:r>
              <a:rPr lang="cs-CZ" dirty="0"/>
              <a:t>s vozíkem na pásu</a:t>
            </a:r>
          </a:p>
        </p:txBody>
      </p:sp>
      <p:sp>
        <p:nvSpPr>
          <p:cNvPr id="17" name="TextovéPole 16">
            <a:hlinkClick r:id="rId12"/>
          </p:cNvPr>
          <p:cNvSpPr txBox="1"/>
          <p:nvPr/>
        </p:nvSpPr>
        <p:spPr>
          <a:xfrm>
            <a:off x="10628671" y="5290227"/>
            <a:ext cx="139928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Pás pro koně</a:t>
            </a:r>
          </a:p>
        </p:txBody>
      </p:sp>
      <p:sp>
        <p:nvSpPr>
          <p:cNvPr id="19" name="TextovéPole 18">
            <a:hlinkClick r:id="rId13"/>
          </p:cNvPr>
          <p:cNvSpPr txBox="1"/>
          <p:nvPr/>
        </p:nvSpPr>
        <p:spPr>
          <a:xfrm>
            <a:off x="10628671" y="5997055"/>
            <a:ext cx="140600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Pásy pro psy</a:t>
            </a:r>
          </a:p>
        </p:txBody>
      </p:sp>
    </p:spTree>
    <p:extLst>
      <p:ext uri="{BB962C8B-B14F-4D97-AF65-F5344CB8AC3E}">
        <p14:creationId xmlns:p14="http://schemas.microsoft.com/office/powerpoint/2010/main" val="3421071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21025-00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9315" y="252778"/>
            <a:ext cx="5106712" cy="383003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1" y="3004711"/>
            <a:ext cx="3720724" cy="372072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195" y="4161787"/>
            <a:ext cx="4557597" cy="256364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74" y="216310"/>
            <a:ext cx="4993881" cy="307956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4087664" y="4179830"/>
            <a:ext cx="300434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cs-CZ" dirty="0"/>
              <a:t>VIDEO: </a:t>
            </a:r>
            <a:r>
              <a:rPr lang="cs-CZ" dirty="0" err="1"/>
              <a:t>Flume</a:t>
            </a:r>
            <a:endParaRPr lang="cs-CZ" dirty="0"/>
          </a:p>
          <a:p>
            <a:pPr algn="ctr"/>
            <a:r>
              <a:rPr lang="cs-CZ" sz="1000" dirty="0"/>
              <a:t>https://</a:t>
            </a:r>
            <a:r>
              <a:rPr lang="cs-CZ" sz="1000" dirty="0">
                <a:hlinkClick r:id="rId8"/>
              </a:rPr>
              <a:t>www.youtube.com/watch?v=Ox6DQWmHB58</a:t>
            </a:r>
            <a:endParaRPr lang="cs-CZ" sz="1000" dirty="0"/>
          </a:p>
        </p:txBody>
      </p:sp>
      <p:sp>
        <p:nvSpPr>
          <p:cNvPr id="6" name="TextovéPole 5">
            <a:hlinkClick r:id="rId9"/>
          </p:cNvPr>
          <p:cNvSpPr txBox="1"/>
          <p:nvPr/>
        </p:nvSpPr>
        <p:spPr>
          <a:xfrm>
            <a:off x="8728211" y="5925216"/>
            <a:ext cx="3267815" cy="800219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VIDEO:</a:t>
            </a:r>
          </a:p>
          <a:p>
            <a:pPr algn="ctr"/>
            <a:r>
              <a:rPr lang="cs-CZ" dirty="0" err="1"/>
              <a:t>Flume</a:t>
            </a:r>
            <a:r>
              <a:rPr lang="cs-CZ" dirty="0"/>
              <a:t> </a:t>
            </a:r>
            <a:r>
              <a:rPr lang="cs-CZ" dirty="0" err="1"/>
              <a:t>sbočním</a:t>
            </a:r>
            <a:r>
              <a:rPr lang="cs-CZ" dirty="0"/>
              <a:t> oknem</a:t>
            </a:r>
          </a:p>
          <a:p>
            <a:pPr algn="ctr"/>
            <a:r>
              <a:rPr lang="cs-CZ" sz="1000" dirty="0"/>
              <a:t>https://www.youtube.com/watch?v=feUhyCklHL0</a:t>
            </a:r>
          </a:p>
        </p:txBody>
      </p:sp>
      <p:sp>
        <p:nvSpPr>
          <p:cNvPr id="10" name="TextovéPole 9">
            <a:hlinkClick r:id="rId10"/>
          </p:cNvPr>
          <p:cNvSpPr txBox="1"/>
          <p:nvPr/>
        </p:nvSpPr>
        <p:spPr>
          <a:xfrm>
            <a:off x="790294" y="6226799"/>
            <a:ext cx="269665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VIDEO: Plavecký ergometr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251119" y="254174"/>
            <a:ext cx="3700463" cy="830997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ERGOMETRY A TRENAŽERY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PLAVECKÉ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602386" y="252778"/>
            <a:ext cx="2384088" cy="58477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Spiroergometrie v bazéně (S.R., Lipsko, 2012) </a:t>
            </a:r>
          </a:p>
        </p:txBody>
      </p:sp>
      <p:sp>
        <p:nvSpPr>
          <p:cNvPr id="13" name="TextovéPole 12">
            <a:hlinkClick r:id="rId11"/>
          </p:cNvPr>
          <p:cNvSpPr txBox="1"/>
          <p:nvPr/>
        </p:nvSpPr>
        <p:spPr>
          <a:xfrm>
            <a:off x="8737763" y="4161787"/>
            <a:ext cx="3258263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VIDEO</a:t>
            </a:r>
          </a:p>
          <a:p>
            <a:pPr algn="ctr"/>
            <a:r>
              <a:rPr lang="cs-CZ" b="1" dirty="0">
                <a:solidFill>
                  <a:srgbClr val="0070C0"/>
                </a:solidFill>
              </a:rPr>
              <a:t>Spiroergometrie - </a:t>
            </a:r>
            <a:r>
              <a:rPr lang="cs-CZ" b="1" dirty="0" err="1">
                <a:solidFill>
                  <a:srgbClr val="0070C0"/>
                </a:solidFill>
              </a:rPr>
              <a:t>flume</a:t>
            </a:r>
            <a:endParaRPr lang="cs-CZ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2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16" y="3957967"/>
            <a:ext cx="4299182" cy="261981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64" y="1150375"/>
            <a:ext cx="3586125" cy="239341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86" y="1744844"/>
            <a:ext cx="3668114" cy="366811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4256686" y="543544"/>
            <a:ext cx="3963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ERGOMETRY A TRENAŽERY</a:t>
            </a:r>
          </a:p>
          <a:p>
            <a:pPr algn="ctr"/>
            <a:r>
              <a:rPr lang="cs-CZ" sz="2400" b="1" dirty="0">
                <a:solidFill>
                  <a:srgbClr val="0070C0"/>
                </a:solidFill>
              </a:rPr>
              <a:t>KAJAK – KÁNOE - PÁDLOVÁNÍ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57" y="3873736"/>
            <a:ext cx="4043432" cy="270404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16" y="1150375"/>
            <a:ext cx="3705067" cy="244534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882386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4943452" y="89813"/>
            <a:ext cx="2449513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000" dirty="0"/>
              <a:t>Genetic</a:t>
            </a:r>
            <a:r>
              <a:rPr lang="cs-CZ" altLang="cs-CZ" sz="2000" dirty="0" err="1"/>
              <a:t>ké</a:t>
            </a:r>
            <a:r>
              <a:rPr lang="en-GB" altLang="cs-CZ" sz="2000" dirty="0"/>
              <a:t> </a:t>
            </a:r>
            <a:r>
              <a:rPr lang="cs-CZ" altLang="cs-CZ" sz="2000" dirty="0"/>
              <a:t>vlohy</a:t>
            </a:r>
            <a:endParaRPr lang="en-GB" altLang="cs-CZ" sz="2000" dirty="0"/>
          </a:p>
        </p:txBody>
      </p:sp>
      <p:sp>
        <p:nvSpPr>
          <p:cNvPr id="50197" name="Line 21"/>
          <p:cNvSpPr>
            <a:spLocks noChangeShapeType="1"/>
          </p:cNvSpPr>
          <p:nvPr/>
        </p:nvSpPr>
        <p:spPr bwMode="auto">
          <a:xfrm flipH="1">
            <a:off x="6168247" y="488176"/>
            <a:ext cx="1" cy="1965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" name="Rectangle 5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" name="Group 1"/>
          <p:cNvGrpSpPr>
            <a:grpSpLocks noChangeAspect="1"/>
          </p:cNvGrpSpPr>
          <p:nvPr/>
        </p:nvGrpSpPr>
        <p:grpSpPr bwMode="auto">
          <a:xfrm>
            <a:off x="2158664" y="1105840"/>
            <a:ext cx="8179472" cy="5599244"/>
            <a:chOff x="1424" y="1424"/>
            <a:chExt cx="9180" cy="9000"/>
          </a:xfrm>
        </p:grpSpPr>
        <p:sp>
          <p:nvSpPr>
            <p:cNvPr id="5" name="AutoShape 51"/>
            <p:cNvSpPr>
              <a:spLocks noChangeAspect="1" noChangeArrowheads="1" noTextEdit="1"/>
            </p:cNvSpPr>
            <p:nvPr/>
          </p:nvSpPr>
          <p:spPr bwMode="auto">
            <a:xfrm>
              <a:off x="1424" y="1424"/>
              <a:ext cx="9180" cy="9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" name="Text Box 50"/>
            <p:cNvSpPr txBox="1">
              <a:spLocks noChangeArrowheads="1"/>
            </p:cNvSpPr>
            <p:nvPr/>
          </p:nvSpPr>
          <p:spPr bwMode="auto">
            <a:xfrm>
              <a:off x="1784" y="1604"/>
              <a:ext cx="8460" cy="540"/>
            </a:xfrm>
            <a:prstGeom prst="rect">
              <a:avLst/>
            </a:prstGeom>
            <a:solidFill>
              <a:srgbClr val="FF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ŘÍDÍCÍ CENTRUM</a:t>
              </a:r>
              <a:r>
                <a:rPr kumimoji="0" lang="cs-CZ" altLang="cs-CZ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: MOZEK - MÍCHA</a:t>
              </a:r>
              <a:endParaRPr kumimoji="0" lang="cs-CZ" altLang="cs-CZ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Text Box 49"/>
            <p:cNvSpPr txBox="1">
              <a:spLocks noChangeArrowheads="1"/>
            </p:cNvSpPr>
            <p:nvPr/>
          </p:nvSpPr>
          <p:spPr bwMode="auto">
            <a:xfrm>
              <a:off x="1784" y="2144"/>
              <a:ext cx="1800" cy="108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Motorická kůra</a:t>
              </a:r>
              <a:endParaRPr kumimoji="0" lang="cs-CZ" altLang="cs-CZ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Míšní dráhy</a:t>
              </a:r>
              <a:endParaRPr kumimoji="0" lang="cs-CZ" altLang="cs-CZ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Text Box 48"/>
            <p:cNvSpPr txBox="1">
              <a:spLocks noChangeArrowheads="1"/>
            </p:cNvSpPr>
            <p:nvPr/>
          </p:nvSpPr>
          <p:spPr bwMode="auto">
            <a:xfrm>
              <a:off x="8264" y="2144"/>
              <a:ext cx="1981" cy="108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Senzitivní a senzorická kůra</a:t>
              </a:r>
              <a:endParaRPr kumimoji="0" lang="cs-CZ" altLang="cs-CZ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Míšní dráhy</a:t>
              </a:r>
              <a:endParaRPr kumimoji="0" lang="cs-CZ" altLang="cs-CZ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Text Box 47"/>
            <p:cNvSpPr txBox="1">
              <a:spLocks noChangeArrowheads="1"/>
            </p:cNvSpPr>
            <p:nvPr/>
          </p:nvSpPr>
          <p:spPr bwMode="auto">
            <a:xfrm>
              <a:off x="4124" y="2144"/>
              <a:ext cx="3600" cy="72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Mozková centra integrace a kooperace (mozeček aj.)</a:t>
              </a:r>
              <a:endPara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Text Box 46"/>
            <p:cNvSpPr txBox="1">
              <a:spLocks noChangeArrowheads="1"/>
            </p:cNvSpPr>
            <p:nvPr/>
          </p:nvSpPr>
          <p:spPr bwMode="auto">
            <a:xfrm>
              <a:off x="1784" y="4484"/>
              <a:ext cx="3600" cy="72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PŘENOS </a:t>
              </a:r>
              <a:r>
                <a:rPr lang="cs-CZ" altLang="cs-CZ" sz="1400" b="1" dirty="0">
                  <a:latin typeface="Arial" panose="020B0604020202020204" pitchFamily="34" charset="0"/>
                  <a:ea typeface="Times New Roman" panose="02020603050405020304" pitchFamily="18" charset="0"/>
                </a:rPr>
                <a:t>POKYN</a:t>
              </a:r>
              <a:r>
                <a:rPr kumimoji="0" lang="cs-CZ" altLang="cs-CZ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U</a:t>
              </a:r>
              <a:endPara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PERIFERNÍ NERVY</a:t>
              </a:r>
              <a:endPara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Text Box 45"/>
            <p:cNvSpPr txBox="1">
              <a:spLocks noChangeArrowheads="1"/>
            </p:cNvSpPr>
            <p:nvPr/>
          </p:nvSpPr>
          <p:spPr bwMode="auto">
            <a:xfrm>
              <a:off x="4124" y="2864"/>
              <a:ext cx="1260" cy="108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Centra autonom. systému</a:t>
              </a:r>
              <a:endParaRPr kumimoji="0" lang="cs-CZ" altLang="cs-CZ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Text Box 44"/>
            <p:cNvSpPr txBox="1">
              <a:spLocks noChangeArrowheads="1"/>
            </p:cNvSpPr>
            <p:nvPr/>
          </p:nvSpPr>
          <p:spPr bwMode="auto">
            <a:xfrm>
              <a:off x="3944" y="5204"/>
              <a:ext cx="1440" cy="72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Autonomní systém</a:t>
              </a:r>
              <a:endParaRPr kumimoji="0" lang="cs-CZ" altLang="cs-CZ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Line 43"/>
            <p:cNvSpPr>
              <a:spLocks noChangeShapeType="1"/>
            </p:cNvSpPr>
            <p:nvPr/>
          </p:nvSpPr>
          <p:spPr bwMode="auto">
            <a:xfrm>
              <a:off x="2324" y="5924"/>
              <a:ext cx="1" cy="18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" name="Text Box 42"/>
            <p:cNvSpPr txBox="1">
              <a:spLocks noChangeArrowheads="1"/>
            </p:cNvSpPr>
            <p:nvPr/>
          </p:nvSpPr>
          <p:spPr bwMode="auto">
            <a:xfrm>
              <a:off x="6104" y="2864"/>
              <a:ext cx="1620" cy="72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Hypotalamus</a:t>
              </a:r>
              <a:endParaRPr kumimoji="0" lang="cs-CZ" altLang="cs-CZ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Hypofýza</a:t>
              </a:r>
              <a:endParaRPr kumimoji="0" lang="cs-CZ" altLang="cs-CZ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Line 41"/>
            <p:cNvSpPr>
              <a:spLocks noChangeShapeType="1"/>
            </p:cNvSpPr>
            <p:nvPr/>
          </p:nvSpPr>
          <p:spPr bwMode="auto">
            <a:xfrm>
              <a:off x="4844" y="3944"/>
              <a:ext cx="1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Line 40"/>
            <p:cNvSpPr>
              <a:spLocks noChangeShapeType="1"/>
            </p:cNvSpPr>
            <p:nvPr/>
          </p:nvSpPr>
          <p:spPr bwMode="auto">
            <a:xfrm>
              <a:off x="5384" y="3404"/>
              <a:ext cx="72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Line 39"/>
            <p:cNvSpPr>
              <a:spLocks noChangeShapeType="1"/>
            </p:cNvSpPr>
            <p:nvPr/>
          </p:nvSpPr>
          <p:spPr bwMode="auto">
            <a:xfrm flipH="1">
              <a:off x="7724" y="2504"/>
              <a:ext cx="5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Line 38"/>
            <p:cNvSpPr>
              <a:spLocks noChangeShapeType="1"/>
            </p:cNvSpPr>
            <p:nvPr/>
          </p:nvSpPr>
          <p:spPr bwMode="auto">
            <a:xfrm flipH="1">
              <a:off x="3584" y="2504"/>
              <a:ext cx="5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Text Box 37"/>
            <p:cNvSpPr txBox="1">
              <a:spLocks noChangeArrowheads="1"/>
            </p:cNvSpPr>
            <p:nvPr/>
          </p:nvSpPr>
          <p:spPr bwMode="auto">
            <a:xfrm>
              <a:off x="6104" y="4124"/>
              <a:ext cx="414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PŘENOS INFORMACE</a:t>
              </a:r>
              <a:endPara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Text Box 36"/>
            <p:cNvSpPr txBox="1">
              <a:spLocks noChangeArrowheads="1"/>
            </p:cNvSpPr>
            <p:nvPr/>
          </p:nvSpPr>
          <p:spPr bwMode="auto">
            <a:xfrm>
              <a:off x="6104" y="4664"/>
              <a:ext cx="1260" cy="126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Žlázy s vnitřní sekrecí</a:t>
              </a:r>
              <a:endParaRPr kumimoji="0" lang="cs-CZ" altLang="cs-CZ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Line 35"/>
            <p:cNvSpPr>
              <a:spLocks noChangeShapeType="1"/>
            </p:cNvSpPr>
            <p:nvPr/>
          </p:nvSpPr>
          <p:spPr bwMode="auto">
            <a:xfrm flipV="1">
              <a:off x="6644" y="3584"/>
              <a:ext cx="1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Text Box 34"/>
            <p:cNvSpPr txBox="1">
              <a:spLocks noChangeArrowheads="1"/>
            </p:cNvSpPr>
            <p:nvPr/>
          </p:nvSpPr>
          <p:spPr bwMode="auto">
            <a:xfrm>
              <a:off x="1784" y="7724"/>
              <a:ext cx="6839" cy="5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cs-CZ" altLang="cs-CZ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EFEKTORY POHYBU: </a:t>
              </a:r>
              <a:r>
                <a:rPr kumimoji="0" lang="cs-CZ" altLang="cs-CZ" sz="16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Svaly</a:t>
              </a:r>
              <a:r>
                <a:rPr kumimoji="0" lang="cs-CZ" altLang="cs-CZ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, šlachy, klouby;</a:t>
              </a:r>
              <a:r>
                <a:rPr kumimoji="0" lang="cs-CZ" altLang="cs-CZ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	 </a:t>
              </a:r>
              <a:r>
                <a:rPr kumimoji="0" lang="cs-CZ" altLang="cs-CZ" sz="1400" b="1" i="1" u="none" strike="noStrike" cap="none" normalizeH="0" baseline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Proprioreceptory</a:t>
              </a:r>
              <a:endParaRPr kumimoji="0" lang="cs-CZ" altLang="cs-CZ" sz="1400" b="1" i="1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Text Box 33"/>
            <p:cNvSpPr txBox="1">
              <a:spLocks noChangeArrowheads="1"/>
            </p:cNvSpPr>
            <p:nvPr/>
          </p:nvSpPr>
          <p:spPr bwMode="auto">
            <a:xfrm>
              <a:off x="8804" y="7724"/>
              <a:ext cx="1440" cy="108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SMYSLY</a:t>
              </a:r>
              <a:r>
                <a:rPr kumimoji="0" lang="cs-CZ" altLang="cs-CZ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Oko, Ucho, Receptory</a:t>
              </a:r>
              <a:endPara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Line 32"/>
            <p:cNvSpPr>
              <a:spLocks noChangeShapeType="1"/>
            </p:cNvSpPr>
            <p:nvPr/>
          </p:nvSpPr>
          <p:spPr bwMode="auto">
            <a:xfrm>
              <a:off x="4843" y="5924"/>
              <a:ext cx="1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>
              <a:off x="1784" y="8264"/>
              <a:ext cx="6840" cy="5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cs-CZ" altLang="cs-CZ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→ </a:t>
              </a:r>
              <a:r>
                <a:rPr lang="cs-CZ" altLang="cs-CZ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SPORTOVNÍ VÝKON</a:t>
              </a:r>
              <a:endParaRPr kumimoji="0" lang="cs-CZ" altLang="cs-CZ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Line 30"/>
            <p:cNvSpPr>
              <a:spLocks noChangeShapeType="1"/>
            </p:cNvSpPr>
            <p:nvPr/>
          </p:nvSpPr>
          <p:spPr bwMode="auto">
            <a:xfrm flipV="1">
              <a:off x="9164" y="5924"/>
              <a:ext cx="1" cy="18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 flipV="1">
              <a:off x="8623" y="5924"/>
              <a:ext cx="1" cy="18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Text Box 28"/>
            <p:cNvSpPr txBox="1">
              <a:spLocks noChangeArrowheads="1"/>
            </p:cNvSpPr>
            <p:nvPr/>
          </p:nvSpPr>
          <p:spPr bwMode="auto">
            <a:xfrm>
              <a:off x="6284" y="6284"/>
              <a:ext cx="2160" cy="126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ZDROJE ENERGIE</a:t>
              </a:r>
              <a:r>
                <a:rPr kumimoji="0" lang="cs-CZ" altLang="cs-CZ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Dýchací,Trávicí, Uropoetická soust.</a:t>
              </a:r>
              <a:endParaRPr kumimoji="0" lang="cs-CZ" altLang="cs-CZ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>
              <a:off x="3944" y="6464"/>
              <a:ext cx="1980" cy="720"/>
            </a:xfrm>
            <a:prstGeom prst="rect">
              <a:avLst/>
            </a:prstGeom>
            <a:solidFill>
              <a:srgbClr val="FFCCCC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TRANSPORT</a:t>
              </a:r>
              <a:endParaRPr kumimoji="0" lang="cs-CZ" altLang="cs-CZ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Krevní oběh</a:t>
              </a:r>
              <a:endParaRPr kumimoji="0" lang="cs-CZ" altLang="cs-CZ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176" name="Line 26"/>
            <p:cNvSpPr>
              <a:spLocks noChangeShapeType="1"/>
            </p:cNvSpPr>
            <p:nvPr/>
          </p:nvSpPr>
          <p:spPr bwMode="auto">
            <a:xfrm>
              <a:off x="5924" y="6824"/>
              <a:ext cx="36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77" name="Line 25"/>
            <p:cNvSpPr>
              <a:spLocks noChangeShapeType="1"/>
            </p:cNvSpPr>
            <p:nvPr/>
          </p:nvSpPr>
          <p:spPr bwMode="auto">
            <a:xfrm flipV="1">
              <a:off x="8084" y="5924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78" name="Text Box 24"/>
            <p:cNvSpPr txBox="1">
              <a:spLocks noChangeArrowheads="1"/>
            </p:cNvSpPr>
            <p:nvPr/>
          </p:nvSpPr>
          <p:spPr bwMode="auto">
            <a:xfrm>
              <a:off x="1784" y="9524"/>
              <a:ext cx="8460" cy="540"/>
            </a:xfrm>
            <a:prstGeom prst="rect">
              <a:avLst/>
            </a:prstGeom>
            <a:solidFill>
              <a:srgbClr val="FFFFFF"/>
            </a:solid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PROSTŘEDÍ</a:t>
              </a:r>
              <a:r>
                <a:rPr kumimoji="0" lang="cs-CZ" altLang="cs-CZ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: OBJEKTY - pohyb – změny – podněty</a:t>
              </a:r>
              <a:endPara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179" name="Line 23"/>
            <p:cNvSpPr>
              <a:spLocks noChangeShapeType="1"/>
            </p:cNvSpPr>
            <p:nvPr/>
          </p:nvSpPr>
          <p:spPr bwMode="auto">
            <a:xfrm>
              <a:off x="5384" y="7184"/>
              <a:ext cx="1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80" name="Line 22"/>
            <p:cNvSpPr>
              <a:spLocks noChangeShapeType="1"/>
            </p:cNvSpPr>
            <p:nvPr/>
          </p:nvSpPr>
          <p:spPr bwMode="auto">
            <a:xfrm flipV="1">
              <a:off x="7004" y="8804"/>
              <a:ext cx="1" cy="72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81" name="Line 21"/>
            <p:cNvSpPr>
              <a:spLocks noChangeShapeType="1"/>
            </p:cNvSpPr>
            <p:nvPr/>
          </p:nvSpPr>
          <p:spPr bwMode="auto">
            <a:xfrm flipV="1">
              <a:off x="9164" y="8804"/>
              <a:ext cx="1" cy="72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82" name="Line 20"/>
            <p:cNvSpPr>
              <a:spLocks noChangeShapeType="1"/>
            </p:cNvSpPr>
            <p:nvPr/>
          </p:nvSpPr>
          <p:spPr bwMode="auto">
            <a:xfrm>
              <a:off x="7004" y="5924"/>
              <a:ext cx="1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85" name="Line 19"/>
            <p:cNvSpPr>
              <a:spLocks noChangeShapeType="1"/>
            </p:cNvSpPr>
            <p:nvPr/>
          </p:nvSpPr>
          <p:spPr bwMode="auto">
            <a:xfrm flipH="1">
              <a:off x="5924" y="5924"/>
              <a:ext cx="36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86" name="Line 18"/>
            <p:cNvSpPr>
              <a:spLocks noChangeShapeType="1"/>
            </p:cNvSpPr>
            <p:nvPr/>
          </p:nvSpPr>
          <p:spPr bwMode="auto">
            <a:xfrm>
              <a:off x="5384" y="5924"/>
              <a:ext cx="90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88" name="Text Box 17"/>
            <p:cNvSpPr txBox="1">
              <a:spLocks noChangeArrowheads="1"/>
            </p:cNvSpPr>
            <p:nvPr/>
          </p:nvSpPr>
          <p:spPr bwMode="auto">
            <a:xfrm>
              <a:off x="1784" y="5204"/>
              <a:ext cx="1800" cy="72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Motorické dráhy</a:t>
              </a:r>
              <a:endParaRPr kumimoji="0" lang="cs-CZ" altLang="cs-CZ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189" name="Line 16"/>
            <p:cNvSpPr>
              <a:spLocks noChangeShapeType="1"/>
            </p:cNvSpPr>
            <p:nvPr/>
          </p:nvSpPr>
          <p:spPr bwMode="auto">
            <a:xfrm>
              <a:off x="5564" y="7184"/>
              <a:ext cx="1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90" name="Line 15"/>
            <p:cNvSpPr>
              <a:spLocks noChangeShapeType="1"/>
            </p:cNvSpPr>
            <p:nvPr/>
          </p:nvSpPr>
          <p:spPr bwMode="auto">
            <a:xfrm flipV="1">
              <a:off x="5024" y="5924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92" name="Line 14"/>
            <p:cNvSpPr>
              <a:spLocks noChangeShapeType="1"/>
            </p:cNvSpPr>
            <p:nvPr/>
          </p:nvSpPr>
          <p:spPr bwMode="auto">
            <a:xfrm flipV="1">
              <a:off x="5024" y="3944"/>
              <a:ext cx="1" cy="12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196" name="Line 13"/>
            <p:cNvSpPr>
              <a:spLocks noChangeShapeType="1"/>
            </p:cNvSpPr>
            <p:nvPr/>
          </p:nvSpPr>
          <p:spPr bwMode="auto">
            <a:xfrm flipH="1">
              <a:off x="5924" y="6644"/>
              <a:ext cx="3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201" name="Line 12"/>
            <p:cNvSpPr>
              <a:spLocks noChangeShapeType="1"/>
            </p:cNvSpPr>
            <p:nvPr/>
          </p:nvSpPr>
          <p:spPr bwMode="auto">
            <a:xfrm flipV="1">
              <a:off x="5744" y="5924"/>
              <a:ext cx="36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203" name="Line 11"/>
            <p:cNvSpPr>
              <a:spLocks noChangeShapeType="1"/>
            </p:cNvSpPr>
            <p:nvPr/>
          </p:nvSpPr>
          <p:spPr bwMode="auto">
            <a:xfrm flipV="1">
              <a:off x="5564" y="1964"/>
              <a:ext cx="1" cy="45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336" name="Line 10"/>
            <p:cNvSpPr>
              <a:spLocks noChangeShapeType="1"/>
            </p:cNvSpPr>
            <p:nvPr/>
          </p:nvSpPr>
          <p:spPr bwMode="auto">
            <a:xfrm>
              <a:off x="5384" y="8804"/>
              <a:ext cx="1" cy="72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337" name="Text Box 9"/>
            <p:cNvSpPr txBox="1">
              <a:spLocks noChangeArrowheads="1"/>
            </p:cNvSpPr>
            <p:nvPr/>
          </p:nvSpPr>
          <p:spPr bwMode="auto">
            <a:xfrm>
              <a:off x="7724" y="4664"/>
              <a:ext cx="2520" cy="54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PERIFERNÍ NERVY</a:t>
              </a:r>
              <a:endParaRPr kumimoji="0" lang="cs-CZ" altLang="cs-CZ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altLang="cs-CZ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339" name="Text Box 8"/>
            <p:cNvSpPr txBox="1">
              <a:spLocks noChangeArrowheads="1"/>
            </p:cNvSpPr>
            <p:nvPr/>
          </p:nvSpPr>
          <p:spPr bwMode="auto">
            <a:xfrm>
              <a:off x="7724" y="5204"/>
              <a:ext cx="2520" cy="720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Senzitivní a senzorické dráhy</a:t>
              </a:r>
              <a:endParaRPr kumimoji="0" lang="cs-CZ" altLang="cs-CZ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340" name="Line 7"/>
            <p:cNvSpPr>
              <a:spLocks noChangeShapeType="1"/>
            </p:cNvSpPr>
            <p:nvPr/>
          </p:nvSpPr>
          <p:spPr bwMode="auto">
            <a:xfrm>
              <a:off x="6464" y="3584"/>
              <a:ext cx="1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341" name="Line 6"/>
            <p:cNvSpPr>
              <a:spLocks noChangeShapeType="1"/>
            </p:cNvSpPr>
            <p:nvPr/>
          </p:nvSpPr>
          <p:spPr bwMode="auto">
            <a:xfrm flipV="1">
              <a:off x="9884" y="3224"/>
              <a:ext cx="1" cy="144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342" name="Line 5"/>
            <p:cNvSpPr>
              <a:spLocks noChangeShapeType="1"/>
            </p:cNvSpPr>
            <p:nvPr/>
          </p:nvSpPr>
          <p:spPr bwMode="auto">
            <a:xfrm>
              <a:off x="2324" y="3224"/>
              <a:ext cx="1" cy="19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343" name="Line 4"/>
            <p:cNvSpPr>
              <a:spLocks noChangeShapeType="1"/>
            </p:cNvSpPr>
            <p:nvPr/>
          </p:nvSpPr>
          <p:spPr bwMode="auto">
            <a:xfrm flipH="1" flipV="1">
              <a:off x="8084" y="1964"/>
              <a:ext cx="540" cy="3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344" name="Line 3"/>
            <p:cNvSpPr>
              <a:spLocks noChangeShapeType="1"/>
            </p:cNvSpPr>
            <p:nvPr/>
          </p:nvSpPr>
          <p:spPr bwMode="auto">
            <a:xfrm>
              <a:off x="5924" y="1964"/>
              <a:ext cx="1" cy="3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345" name="Line 2"/>
            <p:cNvSpPr>
              <a:spLocks noChangeShapeType="1"/>
            </p:cNvSpPr>
            <p:nvPr/>
          </p:nvSpPr>
          <p:spPr bwMode="auto">
            <a:xfrm flipH="1">
              <a:off x="3224" y="1964"/>
              <a:ext cx="720" cy="3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sp>
        <p:nvSpPr>
          <p:cNvPr id="75" name="Line 32"/>
          <p:cNvSpPr>
            <a:spLocks noChangeShapeType="1"/>
          </p:cNvSpPr>
          <p:nvPr/>
        </p:nvSpPr>
        <p:spPr bwMode="auto">
          <a:xfrm>
            <a:off x="5685281" y="3615006"/>
            <a:ext cx="643310" cy="12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714337" y="680715"/>
            <a:ext cx="13049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B050"/>
                </a:solidFill>
              </a:rPr>
              <a:t>REAKCE NA ZÁTĚŽ</a:t>
            </a: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</a:p>
          <a:p>
            <a:pPr algn="r"/>
            <a:r>
              <a:rPr lang="cs-CZ" sz="2000" b="1" dirty="0">
                <a:solidFill>
                  <a:srgbClr val="00B050"/>
                </a:solidFill>
                <a:latin typeface="Calibri" panose="020F0502020204030204" pitchFamily="34" charset="0"/>
              </a:rPr>
              <a:t>→</a:t>
            </a:r>
            <a:endParaRPr lang="cs-CZ" sz="2000" b="1" dirty="0">
              <a:solidFill>
                <a:srgbClr val="00B050"/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10337245" y="694396"/>
            <a:ext cx="14434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ADAPTACE NA ZÁTĚŽ</a:t>
            </a: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  <a:endParaRPr lang="cs-CZ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←</a:t>
            </a:r>
          </a:p>
          <a:p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21" name="Ohnutá šipka 20"/>
          <p:cNvSpPr/>
          <p:nvPr/>
        </p:nvSpPr>
        <p:spPr>
          <a:xfrm>
            <a:off x="1072397" y="42468"/>
            <a:ext cx="3776352" cy="604584"/>
          </a:xfrm>
          <a:prstGeom prst="bentArrow">
            <a:avLst>
              <a:gd name="adj1" fmla="val 36785"/>
              <a:gd name="adj2" fmla="val 50000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OXID.STRES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→</a:t>
            </a:r>
            <a:r>
              <a:rPr lang="cs-CZ" dirty="0">
                <a:solidFill>
                  <a:schemeClr val="tx1"/>
                </a:solidFill>
              </a:rPr>
              <a:t> POŠKOZENÍ DNA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8196121" y="24359"/>
            <a:ext cx="3949107" cy="646331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cs-CZ" dirty="0">
                <a:latin typeface="Calibri" panose="020F0502020204030204" pitchFamily="34" charset="0"/>
              </a:rPr>
              <a:t>DESADAPTACE - snížení úrovně adaptace</a:t>
            </a:r>
          </a:p>
          <a:p>
            <a:r>
              <a:rPr lang="cs-CZ" dirty="0">
                <a:latin typeface="Calibri" panose="020F0502020204030204" pitchFamily="34" charset="0"/>
              </a:rPr>
              <a:t>MALADAPTACE– porucha, poškození</a:t>
            </a:r>
            <a:endParaRPr lang="cs-CZ" dirty="0"/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3068071" y="759404"/>
            <a:ext cx="620027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778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778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778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77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77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7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7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7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78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cs-CZ" sz="2000" dirty="0">
                <a:solidFill>
                  <a:schemeClr val="accent5">
                    <a:lumMod val="75000"/>
                  </a:schemeClr>
                </a:solidFill>
              </a:rPr>
              <a:t>Fyziologické faktory </a:t>
            </a:r>
            <a:r>
              <a:rPr lang="en-US" altLang="cs-CZ" sz="2000" dirty="0">
                <a:solidFill>
                  <a:schemeClr val="accent5">
                    <a:lumMod val="75000"/>
                  </a:schemeClr>
                </a:solidFill>
              </a:rPr>
              <a:t>[</a:t>
            </a:r>
            <a:r>
              <a:rPr lang="cs-CZ" altLang="cs-CZ" sz="2000" dirty="0">
                <a:solidFill>
                  <a:schemeClr val="accent5">
                    <a:lumMod val="75000"/>
                  </a:schemeClr>
                </a:solidFill>
              </a:rPr>
              <a:t>FUNKCE</a:t>
            </a:r>
            <a:r>
              <a:rPr lang="en-US" altLang="cs-CZ" sz="2000" dirty="0">
                <a:solidFill>
                  <a:schemeClr val="accent5">
                    <a:lumMod val="75000"/>
                  </a:schemeClr>
                </a:solidFill>
              </a:rPr>
              <a:t>]</a:t>
            </a:r>
            <a:r>
              <a:rPr lang="cs-CZ" altLang="cs-CZ" sz="2000" dirty="0">
                <a:solidFill>
                  <a:schemeClr val="accent5">
                    <a:lumMod val="75000"/>
                  </a:schemeClr>
                </a:solidFill>
              </a:rPr>
              <a:t> - duševní, tělesné</a:t>
            </a:r>
            <a:endParaRPr lang="en-GB" altLang="cs-CZ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338" name="TextovéPole 14337">
            <a:extLst>
              <a:ext uri="{FF2B5EF4-FFF2-40B4-BE49-F238E27FC236}">
                <a16:creationId xmlns:a16="http://schemas.microsoft.com/office/drawing/2014/main" id="{C8D7F587-115E-C066-A53C-EFDD539E0FF6}"/>
              </a:ext>
            </a:extLst>
          </p:cNvPr>
          <p:cNvSpPr txBox="1"/>
          <p:nvPr/>
        </p:nvSpPr>
        <p:spPr>
          <a:xfrm rot="16200000">
            <a:off x="-2472134" y="2662657"/>
            <a:ext cx="5819998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rgbClr val="FF0000"/>
                </a:solidFill>
              </a:rPr>
              <a:t>POHYBOVÝ SYSTÉM</a:t>
            </a:r>
          </a:p>
        </p:txBody>
      </p:sp>
    </p:spTree>
    <p:extLst>
      <p:ext uri="{BB962C8B-B14F-4D97-AF65-F5344CB8AC3E}">
        <p14:creationId xmlns:p14="http://schemas.microsoft.com/office/powerpoint/2010/main" val="54534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Antrop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49276"/>
            <a:ext cx="8713788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1703388" y="188913"/>
            <a:ext cx="8786812" cy="40011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</a:rPr>
              <a:t>DYNAMOMETRIE - </a:t>
            </a:r>
            <a:r>
              <a:rPr lang="cs-CZ" altLang="cs-CZ" sz="2000" b="1">
                <a:solidFill>
                  <a:srgbClr val="FF0000"/>
                </a:solidFill>
              </a:rPr>
              <a:t>FUNKČNÍ DIAGNOSTIKA</a:t>
            </a:r>
            <a:endParaRPr lang="en-GB" altLang="cs-CZ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0140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Antrop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817564"/>
            <a:ext cx="8785225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1703388" y="188913"/>
            <a:ext cx="8786812" cy="40011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</a:rPr>
              <a:t>DYNAMOMETRIE - </a:t>
            </a:r>
            <a:r>
              <a:rPr lang="cs-CZ" altLang="cs-CZ" sz="2000" b="1">
                <a:solidFill>
                  <a:srgbClr val="FF0000"/>
                </a:solidFill>
              </a:rPr>
              <a:t>FUNKČNÍ DIAGNOSTIKA</a:t>
            </a:r>
            <a:endParaRPr lang="en-GB" altLang="cs-CZ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88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616" y="4283999"/>
            <a:ext cx="1330222" cy="133022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98550" y="256573"/>
            <a:ext cx="8227177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rgbClr val="0070C0"/>
                </a:solidFill>
              </a:rPr>
              <a:t>Bezpečnost zátěžových testů</a:t>
            </a:r>
          </a:p>
          <a:p>
            <a:pPr algn="ctr"/>
            <a:endParaRPr lang="cs-CZ" sz="2000" b="1" cap="all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Nebezpečí zranění (prostor, umístění, stav ergometru, okolní předměty)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Nebezpečí selhání oslabených vnitřních orgánů a systémů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Příprava personálu k řešení problému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Dlouhodobá - vzdělání, praxe, cvičení,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Bezprostřední příprava – metodika testu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Důvody neprovedení a přerušení testu </a:t>
            </a:r>
            <a:r>
              <a:rPr lang="cs-CZ" sz="2000" b="1" dirty="0">
                <a:solidFill>
                  <a:srgbClr val="7030A0"/>
                </a:solidFill>
              </a:rPr>
              <a:t>(viz dále)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Příprava laboratoře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Prostor, uspořádání ergometrů a přístrojů, větrání, klimatizace, 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Zdravotní materiál a léky pro první pomoc a resuscitaci </a:t>
            </a:r>
            <a:r>
              <a:rPr lang="cs-CZ" sz="2000" b="1" dirty="0">
                <a:solidFill>
                  <a:srgbClr val="7030A0"/>
                </a:solidFill>
              </a:rPr>
              <a:t>(AED)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Příprava a sledování testovaného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Vysvětlení průběhu testu, zácvik, způsob komunikace, sdělení potíží, způsob ukončení testu, 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Průběžná komunikace, sledování odezvy na zátěž – známky selhávání atd.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Zvláštnosti testování dětí, seniorů a žen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DĚTI – větší obava, jednodušší vysvětlení, rychlejší reakce, nestabilita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SENIOŘI – pomaleji reagují, vyšší riziko selhání oslabených orgánů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ŽENY – častější </a:t>
            </a:r>
            <a:r>
              <a:rPr lang="cs-CZ" sz="2000" dirty="0" err="1"/>
              <a:t>neurocirkulační</a:t>
            </a:r>
            <a:r>
              <a:rPr lang="cs-CZ" sz="2000" dirty="0"/>
              <a:t> (TK) labilita, problém umístění a stabilizace EKG elektrod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767" y="3811772"/>
            <a:ext cx="2368762" cy="3046228"/>
          </a:xfrm>
          <a:prstGeom prst="rect">
            <a:avLst/>
          </a:prstGeom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92" y="1260627"/>
            <a:ext cx="1142245" cy="11422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31" y="2414139"/>
            <a:ext cx="1386365" cy="138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578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15442" y="312531"/>
            <a:ext cx="10058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cap="all" dirty="0">
                <a:solidFill>
                  <a:srgbClr val="0070C0"/>
                </a:solidFill>
              </a:rPr>
              <a:t>Důvody neprovedení testu (kontraindikace)</a:t>
            </a:r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Bolesti, dušnost, závratě, křeče, poruchy vědomí, porucha motoriky, nespolupráce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Poruchy pohybového aparátu (po úrazech, neurologická a metabolická onemocnění)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Akutní infekční onemocnění (chřipka, angína, viróza, ..)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Floridní stádium zhoubných nádorů, metastázy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Selhávání funkcí vnitřních orgánů a systémů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Selhávání krevního oběhu (poruchy srdce, výrazná hypertenze nebo hypotenze)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Vážná porucha metabolizmu (dekompenzace diabetu, acidóza, alkalóza, ..)</a:t>
            </a:r>
          </a:p>
          <a:p>
            <a:endParaRPr lang="cs-CZ" dirty="0"/>
          </a:p>
          <a:p>
            <a:pPr algn="ctr"/>
            <a:r>
              <a:rPr lang="cs-CZ" sz="2400" b="1" cap="all" dirty="0">
                <a:solidFill>
                  <a:srgbClr val="0070C0"/>
                </a:solidFill>
              </a:rPr>
              <a:t>Důvody přerušení testu (ZÁTĚŽE)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Subjektivní potíže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Bolesti hrudníku, hlavy, břicha, kloubů, svalů, křeče, 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Dušnost, závratě, křeče, poruchy vědomí, nespolupráce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Vyčerpání – únava, neschopnost pokračovat v práci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b="1" dirty="0">
                <a:solidFill>
                  <a:srgbClr val="0070C0"/>
                </a:solidFill>
              </a:rPr>
              <a:t>Objektivní poruchy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Poruchy motoriky a udržení polohy těla, poruchy vědomí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Akutní selhání srdce </a:t>
            </a:r>
            <a:r>
              <a:rPr lang="cs-CZ" sz="2000" b="1" dirty="0">
                <a:solidFill>
                  <a:srgbClr val="7030A0"/>
                </a:solidFill>
              </a:rPr>
              <a:t>(EKG)</a:t>
            </a:r>
            <a:r>
              <a:rPr lang="cs-CZ" sz="2000" dirty="0"/>
              <a:t> a krevního oběhu (</a:t>
            </a:r>
            <a:r>
              <a:rPr lang="en-US" sz="2000" dirty="0"/>
              <a:t>S</a:t>
            </a:r>
            <a:r>
              <a:rPr lang="cs-CZ" sz="2000" b="1" dirty="0">
                <a:solidFill>
                  <a:srgbClr val="7030A0"/>
                </a:solidFill>
              </a:rPr>
              <a:t>TK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dirty="0"/>
              <a:t>&gt; 240</a:t>
            </a:r>
            <a:r>
              <a:rPr lang="cs-CZ" sz="2000" dirty="0"/>
              <a:t>?</a:t>
            </a:r>
            <a:r>
              <a:rPr lang="en-US" sz="2000" dirty="0"/>
              <a:t> mmHg</a:t>
            </a:r>
            <a:r>
              <a:rPr lang="cs-CZ" sz="2000" dirty="0"/>
              <a:t>)</a:t>
            </a:r>
            <a:r>
              <a:rPr lang="en-US" sz="2000" dirty="0"/>
              <a:t>,</a:t>
            </a:r>
            <a:r>
              <a:rPr lang="cs-CZ" sz="2000" dirty="0"/>
              <a:t> kolapsový stav</a:t>
            </a:r>
            <a:endParaRPr lang="cs-CZ" sz="2400" cap="all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793" y="3697343"/>
            <a:ext cx="1047750" cy="10572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615" y="4283769"/>
            <a:ext cx="807587" cy="116492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941" y="4502178"/>
            <a:ext cx="927985" cy="92798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202" y="4228457"/>
            <a:ext cx="1201706" cy="120170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04"/>
          <a:stretch/>
        </p:blipFill>
        <p:spPr>
          <a:xfrm>
            <a:off x="8902357" y="3378583"/>
            <a:ext cx="3289643" cy="90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99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50"/>
          <a:stretch/>
        </p:blipFill>
        <p:spPr>
          <a:xfrm>
            <a:off x="1696995" y="4917631"/>
            <a:ext cx="5527589" cy="18178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633" y="2273643"/>
            <a:ext cx="3197905" cy="446179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1696995" y="349739"/>
            <a:ext cx="8342272" cy="443198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rgbClr val="0070C0"/>
                </a:solidFill>
              </a:rPr>
              <a:t>První pomoc při akutní komplikaci zátěžového testu</a:t>
            </a:r>
          </a:p>
          <a:p>
            <a:endParaRPr lang="cs-CZ" b="1" dirty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2000" dirty="0">
                <a:solidFill>
                  <a:srgbClr val="0070C0"/>
                </a:solidFill>
              </a:rPr>
              <a:t>Přerušení zátěže </a:t>
            </a:r>
            <a:r>
              <a:rPr lang="cs-CZ" sz="2000" dirty="0"/>
              <a:t>při subjektivních potížích nebo objektivních příznacích zhoršení stavu</a:t>
            </a:r>
          </a:p>
          <a:p>
            <a:pPr lvl="1"/>
            <a:r>
              <a:rPr lang="cs-CZ" sz="2000" dirty="0"/>
              <a:t>(viz výše „Důvody přerušení testu“)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>
                <a:solidFill>
                  <a:srgbClr val="0070C0"/>
                </a:solidFill>
              </a:rPr>
              <a:t>Diagnostika </a:t>
            </a:r>
            <a:r>
              <a:rPr lang="cs-CZ" sz="2000" dirty="0"/>
              <a:t>- zjištění příčiny potíží a stavu pacienta, pro volbu vhodné první pomoci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000" dirty="0">
                <a:solidFill>
                  <a:srgbClr val="0070C0"/>
                </a:solidFill>
              </a:rPr>
              <a:t>První pomoc </a:t>
            </a:r>
            <a:r>
              <a:rPr lang="cs-CZ" sz="2000" dirty="0"/>
              <a:t>podle diagnózy – stavu pacienta 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cs-CZ" sz="2000" b="1" dirty="0">
                <a:solidFill>
                  <a:srgbClr val="7030A0"/>
                </a:solidFill>
              </a:rPr>
              <a:t>Uvedení do vhodné polohy </a:t>
            </a:r>
            <a:r>
              <a:rPr lang="cs-CZ" sz="2000" dirty="0"/>
              <a:t>(sed, leh, zvýšená poloha dolních končetin)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cs-CZ" sz="2000" b="1" dirty="0">
                <a:solidFill>
                  <a:srgbClr val="7030A0"/>
                </a:solidFill>
              </a:rPr>
              <a:t>Zavolání pomoci </a:t>
            </a:r>
            <a:r>
              <a:rPr lang="cs-CZ" sz="2000" dirty="0">
                <a:solidFill>
                  <a:srgbClr val="7030A0"/>
                </a:solidFill>
              </a:rPr>
              <a:t>(kolegové, Záchranná služba –  tel: 155), přinesení AED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cs-CZ" sz="2000" b="1" dirty="0">
                <a:solidFill>
                  <a:srgbClr val="7030A0"/>
                </a:solidFill>
              </a:rPr>
              <a:t>Ošetření</a:t>
            </a:r>
            <a:r>
              <a:rPr lang="cs-CZ" sz="2000" dirty="0">
                <a:solidFill>
                  <a:srgbClr val="7030A0"/>
                </a:solidFill>
              </a:rPr>
              <a:t> </a:t>
            </a:r>
            <a:r>
              <a:rPr lang="cs-CZ" sz="2000" dirty="0"/>
              <a:t>při poranění (fixace, aj.)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cs-CZ" sz="2000" b="1" dirty="0">
                <a:solidFill>
                  <a:srgbClr val="7030A0"/>
                </a:solidFill>
              </a:rPr>
              <a:t>Zajištění čerstvého vzduchu </a:t>
            </a:r>
            <a:r>
              <a:rPr lang="cs-CZ" sz="2000" dirty="0"/>
              <a:t>při nevolnosti, dušnosti</a:t>
            </a:r>
          </a:p>
          <a:p>
            <a:pPr marL="742950" lvl="1" indent="-285750">
              <a:buFont typeface="Calibri" panose="020F0502020204030204" pitchFamily="34" charset="0"/>
              <a:buChar char="‒"/>
            </a:pPr>
            <a:r>
              <a:rPr lang="cs-CZ" sz="2000" b="1" dirty="0">
                <a:solidFill>
                  <a:srgbClr val="7030A0"/>
                </a:solidFill>
              </a:rPr>
              <a:t>Kardiopulmonální resuscitace </a:t>
            </a:r>
            <a:r>
              <a:rPr lang="cs-CZ" sz="2000" dirty="0"/>
              <a:t>při selhání základ. životních funkcí </a:t>
            </a:r>
            <a:r>
              <a:rPr lang="cs-CZ" sz="2000" dirty="0">
                <a:solidFill>
                  <a:srgbClr val="C00000"/>
                </a:solidFill>
              </a:rPr>
              <a:t>(</a:t>
            </a:r>
            <a:r>
              <a:rPr lang="cs-CZ" sz="2000" b="1" dirty="0">
                <a:solidFill>
                  <a:srgbClr val="C00000"/>
                </a:solidFill>
              </a:rPr>
              <a:t>zajištění dýchacích cest</a:t>
            </a:r>
            <a:r>
              <a:rPr lang="cs-CZ" sz="2000" dirty="0">
                <a:solidFill>
                  <a:srgbClr val="C00000"/>
                </a:solidFill>
              </a:rPr>
              <a:t>, 30 </a:t>
            </a:r>
            <a:r>
              <a:rPr lang="cs-CZ" sz="2000" b="1" dirty="0">
                <a:solidFill>
                  <a:srgbClr val="C00000"/>
                </a:solidFill>
              </a:rPr>
              <a:t>stlačení hrudníku 100/min </a:t>
            </a:r>
            <a:r>
              <a:rPr lang="cs-CZ" sz="2000" dirty="0">
                <a:solidFill>
                  <a:srgbClr val="C00000"/>
                </a:solidFill>
              </a:rPr>
              <a:t>: 2 dechy)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562329" y="5250749"/>
            <a:ext cx="2884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srgbClr val="002060"/>
                </a:solidFill>
              </a:rPr>
              <a:t>Zuchová a kol., FSpS MU, 2008</a:t>
            </a:r>
          </a:p>
        </p:txBody>
      </p:sp>
    </p:spTree>
    <p:extLst>
      <p:ext uri="{BB962C8B-B14F-4D97-AF65-F5344CB8AC3E}">
        <p14:creationId xmlns:p14="http://schemas.microsoft.com/office/powerpoint/2010/main" val="608498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3073265" y="461757"/>
            <a:ext cx="57256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</a:rPr>
              <a:t>Automatický externí defibrilátor (AED)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188"/>
            <a:ext cx="6471913" cy="5217980"/>
          </a:xfrm>
          <a:prstGeom prst="rect">
            <a:avLst/>
          </a:prstGeom>
        </p:spPr>
      </p:pic>
      <p:sp>
        <p:nvSpPr>
          <p:cNvPr id="4" name="TextovéPole 3">
            <a:hlinkClick r:id="rId3"/>
          </p:cNvPr>
          <p:cNvSpPr txBox="1"/>
          <p:nvPr/>
        </p:nvSpPr>
        <p:spPr>
          <a:xfrm>
            <a:off x="7232371" y="4746956"/>
            <a:ext cx="2553729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Použití AED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191432" y="1440321"/>
            <a:ext cx="6633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C00000"/>
                </a:solidFill>
              </a:rPr>
              <a:t>Po otevření vydává silné zvukové pokyny k jeho použití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Vyjmout elektrody z obalů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Přilepit elektrody na hrudník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Nedotýkat se pacienta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Provádí analýzu stavu srdce pacienta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70C0"/>
                </a:solidFill>
              </a:rPr>
              <a:t>Podle stavu srdce dává pokyny k provedení defibrilace </a:t>
            </a:r>
            <a:r>
              <a:rPr lang="cs-CZ" sz="2000" dirty="0"/>
              <a:t>(elektrický výboj k oživení srdce) a kardiopulmonální resuscitace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rgbClr val="C00000"/>
                </a:solidFill>
              </a:rPr>
              <a:t>Je umístěn na recepci u vchodu do budovy A34 FSpS MU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3539613" y="3175819"/>
            <a:ext cx="2104103" cy="58010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100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aoblený obdélník 10"/>
          <p:cNvSpPr/>
          <p:nvPr/>
        </p:nvSpPr>
        <p:spPr bwMode="auto">
          <a:xfrm>
            <a:off x="700216" y="797332"/>
            <a:ext cx="10873946" cy="1658764"/>
          </a:xfrm>
          <a:prstGeom prst="roundRect">
            <a:avLst/>
          </a:prstGeom>
          <a:solidFill>
            <a:srgbClr val="FFFFCC">
              <a:alpha val="77000"/>
            </a:srgbClr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2000" dirty="0">
                <a:solidFill>
                  <a:srgbClr val="C00000"/>
                </a:solidFill>
              </a:rPr>
              <a:t>KREVNÍ OBĚH + DÝCHACÍ SOUSTAVA </a:t>
            </a:r>
            <a:r>
              <a:rPr lang="cs-CZ" sz="2000" b="1" dirty="0">
                <a:solidFill>
                  <a:srgbClr val="C00000"/>
                </a:solidFill>
              </a:rPr>
              <a:t>= TRANSPORTNÍ SYSTÉM </a:t>
            </a:r>
            <a:r>
              <a:rPr lang="cs-CZ" sz="2000" dirty="0">
                <a:solidFill>
                  <a:srgbClr val="C00000"/>
                </a:solidFill>
              </a:rPr>
              <a:t>(.. i pro kyslík)</a:t>
            </a:r>
          </a:p>
          <a:p>
            <a:pPr algn="ctr"/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přenos látek v celém těle</a:t>
            </a:r>
          </a:p>
          <a:p>
            <a:pPr algn="ctr"/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</a:rPr>
              <a:t>zdrojů energie, plynů, stavebních látek, mediátorů, enzymů, vody, iontů, pufrů, součástí imunity, … </a:t>
            </a:r>
          </a:p>
          <a:p>
            <a:pPr algn="ctr"/>
            <a:r>
              <a:rPr lang="cs-CZ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→ metabolizmus, funkce, regenerace, reparace, reprodukce</a:t>
            </a:r>
          </a:p>
          <a:p>
            <a:pPr algn="ctr" eaLnBrk="1" hangingPunct="1"/>
            <a:r>
              <a:rPr lang="cs-CZ" sz="2000" b="1" cap="al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všech buněk - orgánů - systémů</a:t>
            </a:r>
          </a:p>
        </p:txBody>
      </p:sp>
      <p:sp>
        <p:nvSpPr>
          <p:cNvPr id="9" name="Obdélník 8"/>
          <p:cNvSpPr/>
          <p:nvPr/>
        </p:nvSpPr>
        <p:spPr>
          <a:xfrm>
            <a:off x="700216" y="260648"/>
            <a:ext cx="10873946" cy="400110"/>
          </a:xfrm>
          <a:prstGeom prst="rect">
            <a:avLst/>
          </a:prstGeom>
          <a:solidFill>
            <a:srgbClr val="FFFFCC">
              <a:alpha val="92000"/>
            </a:srgbClr>
          </a:solidFill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altLang="cs-CZ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FUNKCE KARDIORESPIRAČNÍHO SYSTÉMU</a:t>
            </a:r>
            <a:endParaRPr lang="cs-CZ" altLang="cs-CZ" sz="2000" b="1" i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Šipka doleva 2"/>
          <p:cNvSpPr/>
          <p:nvPr/>
        </p:nvSpPr>
        <p:spPr>
          <a:xfrm>
            <a:off x="3545576" y="2592670"/>
            <a:ext cx="5062851" cy="1978676"/>
          </a:xfrm>
          <a:prstGeom prst="leftArrow">
            <a:avLst>
              <a:gd name="adj1" fmla="val 58268"/>
              <a:gd name="adj2" fmla="val 256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VHODNÝ TRÉNINK BY MÉL VÉST</a:t>
            </a:r>
          </a:p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 ZLEPŠENÍ KARDIORESPIRAĆNÍCH FUNKCÍ</a:t>
            </a:r>
          </a:p>
          <a:p>
            <a:pPr algn="ctr"/>
            <a:r>
              <a:rPr lang="cs-CZ" dirty="0"/>
              <a:t>plíce, srdce, cévy ← vytrvalostní trénink</a:t>
            </a:r>
          </a:p>
          <a:p>
            <a:pPr algn="ctr"/>
            <a:r>
              <a:rPr lang="cs-CZ" dirty="0"/>
              <a:t>cévy aktivních svalů ← odporový trénink</a:t>
            </a:r>
          </a:p>
        </p:txBody>
      </p:sp>
      <p:sp>
        <p:nvSpPr>
          <p:cNvPr id="4" name="Šipka doprava 3"/>
          <p:cNvSpPr/>
          <p:nvPr/>
        </p:nvSpPr>
        <p:spPr>
          <a:xfrm>
            <a:off x="3545576" y="4301180"/>
            <a:ext cx="5062851" cy="1860069"/>
          </a:xfrm>
          <a:prstGeom prst="rightArrow">
            <a:avLst>
              <a:gd name="adj1" fmla="val 50000"/>
              <a:gd name="adj2" fmla="val 34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DOBRÉ KARDIORESPIRAČNÍ FUNKCE podporují POHYBOVOU AKTIVITU </a:t>
            </a:r>
            <a:r>
              <a:rPr lang="cs-CZ" dirty="0">
                <a:latin typeface="Calibri" panose="020F0502020204030204" pitchFamily="34" charset="0"/>
              </a:rPr>
              <a:t>vytrvalostní i odporovou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360" y="2562156"/>
            <a:ext cx="2951802" cy="393573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8733847" y="6467114"/>
            <a:ext cx="2941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(</a:t>
            </a:r>
            <a:r>
              <a:rPr lang="cs-CZ" sz="800" dirty="0" err="1"/>
              <a:t>Iliades</a:t>
            </a:r>
            <a:r>
              <a:rPr lang="cs-CZ" sz="800" dirty="0"/>
              <a:t> </a:t>
            </a:r>
            <a:r>
              <a:rPr lang="en-US" sz="800" dirty="0">
                <a:hlinkClick r:id="rId3"/>
              </a:rPr>
              <a:t>https://www.everydayhealth.com/heart-health-pictures/great-heart-friendly-exercises.aspx</a:t>
            </a:r>
            <a:r>
              <a:rPr lang="cs-CZ" sz="800" dirty="0"/>
              <a:t>; 2017)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3484" r="12646" b="3063"/>
          <a:stretch/>
        </p:blipFill>
        <p:spPr>
          <a:xfrm>
            <a:off x="700216" y="2534795"/>
            <a:ext cx="2828884" cy="396553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4" name="Obdélník 13"/>
          <p:cNvSpPr/>
          <p:nvPr/>
        </p:nvSpPr>
        <p:spPr>
          <a:xfrm>
            <a:off x="1201237" y="6497892"/>
            <a:ext cx="17855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 dirty="0">
                <a:solidFill>
                  <a:srgbClr val="002060"/>
                </a:solidFill>
              </a:rPr>
              <a:t>(Bernaciková a kol., 2014)</a:t>
            </a:r>
          </a:p>
        </p:txBody>
      </p:sp>
    </p:spTree>
    <p:extLst>
      <p:ext uri="{BB962C8B-B14F-4D97-AF65-F5344CB8AC3E}">
        <p14:creationId xmlns:p14="http://schemas.microsoft.com/office/powerpoint/2010/main" val="313029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50AA8EB-C0CB-C537-D8D4-6263841B11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5" t="4852" r="19130" b="7797"/>
          <a:stretch/>
        </p:blipFill>
        <p:spPr>
          <a:xfrm>
            <a:off x="3628243" y="3176538"/>
            <a:ext cx="2467757" cy="27924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0EE45E3-7FBF-F875-C68A-8FECA10342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" t="3645" r="3581" b="1875"/>
          <a:stretch/>
        </p:blipFill>
        <p:spPr>
          <a:xfrm>
            <a:off x="6454828" y="2336800"/>
            <a:ext cx="5543292" cy="41783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2DAB492-EFEF-6F5E-D936-315297E96AB9}"/>
              </a:ext>
            </a:extLst>
          </p:cNvPr>
          <p:cNvSpPr txBox="1"/>
          <p:nvPr/>
        </p:nvSpPr>
        <p:spPr>
          <a:xfrm>
            <a:off x="2468008" y="175953"/>
            <a:ext cx="94715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u="sng" dirty="0"/>
              <a:t>Cyklické opakování </a:t>
            </a:r>
            <a:r>
              <a:rPr lang="cs-CZ" sz="2400" u="sng" dirty="0">
                <a:solidFill>
                  <a:schemeClr val="accent1">
                    <a:lumMod val="75000"/>
                  </a:schemeClr>
                </a:solidFill>
              </a:rPr>
              <a:t>relaxace myokardu (DIASTOLA) </a:t>
            </a:r>
            <a:r>
              <a:rPr lang="cs-CZ" sz="2400" u="sng" dirty="0"/>
              <a:t>a </a:t>
            </a:r>
            <a:r>
              <a:rPr lang="cs-CZ" sz="2400" u="sng" dirty="0">
                <a:solidFill>
                  <a:srgbClr val="FF0000"/>
                </a:solidFill>
              </a:rPr>
              <a:t>kontrakce (SYSTOLA)</a:t>
            </a:r>
            <a:endParaRPr lang="cs-CZ" sz="2400" u="sng" dirty="0"/>
          </a:p>
          <a:p>
            <a:pPr marL="342900" indent="-342900">
              <a:buAutoNum type="arabicPeriod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Diastola síní</a:t>
            </a:r>
            <a:r>
              <a:rPr lang="cs-CZ" sz="2400" dirty="0"/>
              <a:t> - plní se krví z velkých plicních žil.</a:t>
            </a:r>
          </a:p>
          <a:p>
            <a:pPr marL="342900" indent="-342900">
              <a:buAutoNum type="arabicPeriod"/>
            </a:pP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Diastola komor.</a:t>
            </a:r>
          </a:p>
          <a:p>
            <a:pPr marL="342900" indent="-342900">
              <a:buAutoNum type="arabicPeriod"/>
            </a:pPr>
            <a:r>
              <a:rPr lang="cs-CZ" sz="2400" dirty="0"/>
              <a:t>El. potenciál aktivuje síně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2400" dirty="0">
                <a:solidFill>
                  <a:srgbClr val="FF0000"/>
                </a:solidFill>
              </a:rPr>
              <a:t>Systola síní - </a:t>
            </a:r>
            <a:r>
              <a:rPr lang="cs-CZ" sz="2400" dirty="0"/>
              <a:t>vypudí krev do komor.</a:t>
            </a:r>
          </a:p>
          <a:p>
            <a:pPr marL="342900" indent="-342900">
              <a:buAutoNum type="arabicPeriod"/>
            </a:pPr>
            <a:r>
              <a:rPr lang="cs-CZ" sz="2400" dirty="0"/>
              <a:t>El. potenciál aktivuje komory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2400" dirty="0">
                <a:solidFill>
                  <a:srgbClr val="FF0000"/>
                </a:solidFill>
              </a:rPr>
              <a:t>Systola komor - </a:t>
            </a:r>
            <a:r>
              <a:rPr lang="cs-CZ" sz="2400" dirty="0"/>
              <a:t>vypudí krev do velkých tepen (aorty a plicní tepny).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A625041-AA95-12C7-24B2-3EE31960DA29}"/>
              </a:ext>
            </a:extLst>
          </p:cNvPr>
          <p:cNvSpPr txBox="1"/>
          <p:nvPr/>
        </p:nvSpPr>
        <p:spPr>
          <a:xfrm>
            <a:off x="252413" y="791506"/>
            <a:ext cx="18929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SRDCE</a:t>
            </a:r>
          </a:p>
          <a:p>
            <a:pPr algn="ctr"/>
            <a:r>
              <a:rPr lang="cs-CZ" sz="2800" dirty="0">
                <a:solidFill>
                  <a:srgbClr val="FF0000"/>
                </a:solidFill>
              </a:rPr>
              <a:t>jako pumpa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F3C594B-6010-F46D-77EF-C627B8DB2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8" t="3462" r="8111" b="1731"/>
          <a:stretch/>
        </p:blipFill>
        <p:spPr bwMode="auto">
          <a:xfrm>
            <a:off x="593520" y="3009900"/>
            <a:ext cx="2756438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4486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542" y="1450052"/>
            <a:ext cx="9146916" cy="5053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2264406" y="453080"/>
            <a:ext cx="7992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cap="all" dirty="0">
                <a:solidFill>
                  <a:srgbClr val="0070C0"/>
                </a:solidFill>
              </a:rPr>
              <a:t>Prokrvení a okysličení myokardu prostřednictvím koronárních tepen v klidu a </a:t>
            </a:r>
            <a:r>
              <a:rPr lang="cs-CZ" b="1" cap="all" dirty="0">
                <a:solidFill>
                  <a:srgbClr val="C00000"/>
                </a:solidFill>
              </a:rPr>
              <a:t>při námaze</a:t>
            </a:r>
          </a:p>
          <a:p>
            <a:pPr algn="ctr"/>
            <a:r>
              <a:rPr lang="cs-CZ" sz="1200" dirty="0"/>
              <a:t>(</a:t>
            </a:r>
            <a:r>
              <a:rPr lang="cs-CZ" sz="1200" dirty="0" err="1"/>
              <a:t>Silbernagl</a:t>
            </a:r>
            <a:r>
              <a:rPr lang="cs-CZ" sz="1200" dirty="0"/>
              <a:t> </a:t>
            </a:r>
            <a:r>
              <a:rPr lang="en-US" sz="1200" dirty="0"/>
              <a:t>&amp;</a:t>
            </a:r>
            <a:r>
              <a:rPr lang="cs-CZ" sz="1200" dirty="0"/>
              <a:t> </a:t>
            </a:r>
            <a:r>
              <a:rPr lang="cs-CZ" sz="1200" dirty="0" err="1"/>
              <a:t>Despopoulos</a:t>
            </a:r>
            <a:r>
              <a:rPr lang="cs-CZ" sz="1200" dirty="0"/>
              <a:t>, 2004)</a:t>
            </a:r>
          </a:p>
        </p:txBody>
      </p:sp>
    </p:spTree>
    <p:extLst>
      <p:ext uri="{BB962C8B-B14F-4D97-AF65-F5344CB8AC3E}">
        <p14:creationId xmlns:p14="http://schemas.microsoft.com/office/powerpoint/2010/main" val="7126684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 3"/>
          <p:cNvSpPr/>
          <p:nvPr/>
        </p:nvSpPr>
        <p:spPr>
          <a:xfrm>
            <a:off x="468015" y="995029"/>
            <a:ext cx="1762897" cy="242192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b="1" dirty="0">
              <a:solidFill>
                <a:srgbClr val="C00000"/>
              </a:solidFill>
            </a:endParaRPr>
          </a:p>
          <a:p>
            <a:pPr algn="ctr"/>
            <a:endParaRPr lang="cs-CZ" sz="2000" b="1" dirty="0">
              <a:solidFill>
                <a:srgbClr val="C00000"/>
              </a:solidFill>
            </a:endParaRPr>
          </a:p>
          <a:p>
            <a:pPr algn="ctr"/>
            <a:endParaRPr lang="cs-CZ" sz="2000" b="1" dirty="0">
              <a:solidFill>
                <a:srgbClr val="C00000"/>
              </a:solidFill>
            </a:endParaRPr>
          </a:p>
          <a:p>
            <a:pPr algn="ctr"/>
            <a:endParaRPr lang="cs-CZ" sz="2000" b="1" dirty="0">
              <a:solidFill>
                <a:srgbClr val="C00000"/>
              </a:solidFill>
            </a:endParaRPr>
          </a:p>
          <a:p>
            <a:pPr algn="ctr"/>
            <a:r>
              <a:rPr lang="cs-CZ" sz="2000" b="1" dirty="0">
                <a:solidFill>
                  <a:schemeClr val="accent5">
                    <a:lumMod val="75000"/>
                  </a:schemeClr>
                </a:solidFill>
              </a:rPr>
              <a:t>EDV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288" y="0"/>
            <a:ext cx="4448674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90833" y="302439"/>
            <a:ext cx="6399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cap="all" dirty="0">
                <a:solidFill>
                  <a:srgbClr val="0070C0"/>
                </a:solidFill>
              </a:rPr>
              <a:t>Odezva parametrů SRDCE </a:t>
            </a:r>
            <a:r>
              <a:rPr lang="cs-CZ" b="1" cap="all" dirty="0">
                <a:solidFill>
                  <a:srgbClr val="C00000"/>
                </a:solidFill>
              </a:rPr>
              <a:t>na zátěž S ROSTOUCÍ </a:t>
            </a:r>
            <a:r>
              <a:rPr lang="cs-CZ" b="1" cap="all" dirty="0" err="1">
                <a:solidFill>
                  <a:srgbClr val="C00000"/>
                </a:solidFill>
              </a:rPr>
              <a:t>intenzitOU</a:t>
            </a:r>
            <a:endParaRPr lang="cs-CZ" b="1" cap="all" dirty="0">
              <a:solidFill>
                <a:srgbClr val="C00000"/>
              </a:solidFill>
            </a:endParaRPr>
          </a:p>
          <a:p>
            <a:pPr algn="ctr"/>
            <a:r>
              <a:rPr lang="cs-CZ" sz="1200" dirty="0"/>
              <a:t>(</a:t>
            </a:r>
            <a:r>
              <a:rPr lang="cs-CZ" sz="1200" dirty="0" err="1"/>
              <a:t>Kraemer</a:t>
            </a:r>
            <a:r>
              <a:rPr lang="cs-CZ" sz="1200" dirty="0"/>
              <a:t> et al., 2012)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471352" y="995029"/>
            <a:ext cx="471849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End-diastolický objem (EDV; ml)</a:t>
            </a:r>
          </a:p>
          <a:p>
            <a:r>
              <a:rPr lang="cs-CZ" dirty="0"/>
              <a:t>Objem krve v komoře na konci diastoly (130 ml)</a:t>
            </a:r>
          </a:p>
          <a:p>
            <a:r>
              <a:rPr lang="cs-CZ" b="1" dirty="0">
                <a:solidFill>
                  <a:srgbClr val="FF0000"/>
                </a:solidFill>
              </a:rPr>
              <a:t>End-systolický objem (ESV; ml)</a:t>
            </a:r>
          </a:p>
          <a:p>
            <a:r>
              <a:rPr lang="cs-CZ" dirty="0"/>
              <a:t>Objem krve v komoře na konci systoly (50 ml)</a:t>
            </a:r>
          </a:p>
          <a:p>
            <a:r>
              <a:rPr lang="cs-CZ" u="sng" dirty="0"/>
              <a:t>Ejekční frakce (EF; %)</a:t>
            </a:r>
          </a:p>
          <a:p>
            <a:r>
              <a:rPr lang="cs-CZ" dirty="0"/>
              <a:t>Poměr systolického objemu k </a:t>
            </a:r>
            <a:r>
              <a:rPr lang="cs-CZ" dirty="0" err="1"/>
              <a:t>enddiastolickému</a:t>
            </a:r>
            <a:endParaRPr lang="cs-CZ" dirty="0"/>
          </a:p>
          <a:p>
            <a:r>
              <a:rPr lang="cs-CZ" dirty="0"/>
              <a:t>EF =  (SV / EDV) * 100   </a:t>
            </a:r>
            <a:r>
              <a:rPr lang="en-US" dirty="0"/>
              <a:t>[</a:t>
            </a:r>
            <a:r>
              <a:rPr lang="cs-CZ" dirty="0"/>
              <a:t>(80/130)*100</a:t>
            </a:r>
            <a:r>
              <a:rPr lang="en-US" dirty="0"/>
              <a:t>]</a:t>
            </a:r>
            <a:r>
              <a:rPr lang="cs-CZ" dirty="0"/>
              <a:t>= 62 %</a:t>
            </a:r>
          </a:p>
          <a:p>
            <a:r>
              <a:rPr lang="cs-CZ" dirty="0">
                <a:solidFill>
                  <a:srgbClr val="0070C0"/>
                </a:solidFill>
              </a:rPr>
              <a:t> </a:t>
            </a:r>
          </a:p>
          <a:p>
            <a:r>
              <a:rPr lang="cs-CZ" b="1" dirty="0">
                <a:solidFill>
                  <a:schemeClr val="accent4">
                    <a:lumMod val="50000"/>
                  </a:schemeClr>
                </a:solidFill>
              </a:rPr>
              <a:t>Systolický/tepový objem (SV; ml)</a:t>
            </a:r>
          </a:p>
          <a:p>
            <a:r>
              <a:rPr lang="cs-CZ" dirty="0"/>
              <a:t>Objem krve vypuzené do oběhu jednou systolou</a:t>
            </a:r>
          </a:p>
          <a:p>
            <a:r>
              <a:rPr lang="cs-CZ" dirty="0"/>
              <a:t>SV = EDV – ESV (130-50= 80 ml)</a:t>
            </a:r>
            <a:endParaRPr lang="cs-CZ" dirty="0">
              <a:solidFill>
                <a:srgbClr val="0070C0"/>
              </a:solidFill>
            </a:endParaRPr>
          </a:p>
          <a:p>
            <a:endParaRPr lang="cs-CZ" dirty="0">
              <a:solidFill>
                <a:srgbClr val="0070C0"/>
              </a:solidFill>
            </a:endParaRPr>
          </a:p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Minutový objem (MV, CO; l)</a:t>
            </a:r>
          </a:p>
          <a:p>
            <a:r>
              <a:rPr lang="cs-CZ" dirty="0"/>
              <a:t>Objem krve pumpované srdcem za jednu minutu</a:t>
            </a:r>
          </a:p>
          <a:p>
            <a:r>
              <a:rPr lang="cs-CZ" dirty="0"/>
              <a:t>MV = SV * SF (80*170= 13,6 l/min)</a:t>
            </a:r>
          </a:p>
          <a:p>
            <a:endParaRPr lang="cs-CZ" dirty="0"/>
          </a:p>
          <a:p>
            <a:r>
              <a:rPr lang="cs-CZ" b="1" dirty="0">
                <a:solidFill>
                  <a:srgbClr val="7030A0"/>
                </a:solidFill>
              </a:rPr>
              <a:t>Minutová srdeční frekvence (SF, HR; t/min)</a:t>
            </a:r>
          </a:p>
          <a:p>
            <a:r>
              <a:rPr lang="cs-CZ" dirty="0"/>
              <a:t>Počet tepů srdce za 1 minutu (170 t/min)</a:t>
            </a:r>
          </a:p>
          <a:p>
            <a:endParaRPr lang="cs-CZ" dirty="0"/>
          </a:p>
        </p:txBody>
      </p:sp>
      <p:sp>
        <p:nvSpPr>
          <p:cNvPr id="6" name="Ovál 5"/>
          <p:cNvSpPr/>
          <p:nvPr/>
        </p:nvSpPr>
        <p:spPr>
          <a:xfrm>
            <a:off x="749559" y="999300"/>
            <a:ext cx="1169772" cy="161049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rgbClr val="C00000"/>
                </a:solidFill>
              </a:rPr>
              <a:t>ESV</a:t>
            </a:r>
          </a:p>
        </p:txBody>
      </p:sp>
      <p:sp>
        <p:nvSpPr>
          <p:cNvPr id="5" name="Šipka doprava 4"/>
          <p:cNvSpPr/>
          <p:nvPr/>
        </p:nvSpPr>
        <p:spPr>
          <a:xfrm rot="18889145">
            <a:off x="623794" y="2391341"/>
            <a:ext cx="354228" cy="428368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</a:t>
            </a:r>
          </a:p>
        </p:txBody>
      </p:sp>
      <p:sp>
        <p:nvSpPr>
          <p:cNvPr id="8" name="Šipka doprava 7"/>
          <p:cNvSpPr/>
          <p:nvPr/>
        </p:nvSpPr>
        <p:spPr>
          <a:xfrm rot="13368906">
            <a:off x="1722663" y="2392222"/>
            <a:ext cx="354228" cy="428368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887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4"/>
          <a:stretch/>
        </p:blipFill>
        <p:spPr>
          <a:xfrm>
            <a:off x="8538391" y="3375279"/>
            <a:ext cx="3424836" cy="340117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391" y="477927"/>
            <a:ext cx="3424836" cy="245129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911624" y="477927"/>
            <a:ext cx="4562720" cy="2923877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rgbClr val="002060"/>
                </a:solidFill>
              </a:rPr>
              <a:t>Tělesná zátěž - svalová práce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Svalová kontrakce: </a:t>
            </a:r>
            <a:r>
              <a:rPr lang="cs-CZ" sz="2000" dirty="0">
                <a:solidFill>
                  <a:srgbClr val="0070C0"/>
                </a:solidFill>
              </a:rPr>
              <a:t>koncentrické - excentrické, dynamické – statické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Odpor: </a:t>
            </a:r>
            <a:r>
              <a:rPr lang="cs-CZ" sz="2000" dirty="0">
                <a:solidFill>
                  <a:srgbClr val="0070C0"/>
                </a:solidFill>
              </a:rPr>
              <a:t>tlak vůči jinému tělesu (břemeno, země, voda)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Pohyby tělesných segmentů vůči sobě: </a:t>
            </a:r>
            <a:r>
              <a:rPr lang="cs-CZ" sz="2000" dirty="0">
                <a:solidFill>
                  <a:srgbClr val="0070C0"/>
                </a:solidFill>
              </a:rPr>
              <a:t>dynamické – statické, kombinace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Pohyb celého těla </a:t>
            </a:r>
            <a:r>
              <a:rPr lang="cs-CZ" sz="2000" dirty="0">
                <a:solidFill>
                  <a:srgbClr val="0070C0"/>
                </a:solidFill>
              </a:rPr>
              <a:t>na zemi, ve vodě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Udržení polohy v gravitačním poli Země</a:t>
            </a:r>
          </a:p>
        </p:txBody>
      </p:sp>
      <p:sp>
        <p:nvSpPr>
          <p:cNvPr id="4" name="Obdélník 3"/>
          <p:cNvSpPr/>
          <p:nvPr/>
        </p:nvSpPr>
        <p:spPr>
          <a:xfrm>
            <a:off x="9014637" y="2375228"/>
            <a:ext cx="247234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Měření TK při </a:t>
            </a:r>
            <a:r>
              <a:rPr lang="cs-CZ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handgripu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Vaverčáková</a:t>
            </a:r>
            <a:r>
              <a:rPr lang="cs-CZ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2010)</a:t>
            </a:r>
          </a:p>
        </p:txBody>
      </p:sp>
      <p:sp>
        <p:nvSpPr>
          <p:cNvPr id="7" name="Obdélník 6"/>
          <p:cNvSpPr/>
          <p:nvPr/>
        </p:nvSpPr>
        <p:spPr>
          <a:xfrm>
            <a:off x="9301215" y="6222451"/>
            <a:ext cx="18991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Polohový test</a:t>
            </a:r>
          </a:p>
          <a:p>
            <a:pPr algn="ctr"/>
            <a:r>
              <a:rPr lang="cs-CZ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Sefton</a:t>
            </a:r>
            <a:r>
              <a:rPr lang="cs-CZ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al., 2012)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45" y="477927"/>
            <a:ext cx="3499225" cy="5108868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9" name="Obdélník 8"/>
          <p:cNvSpPr/>
          <p:nvPr/>
        </p:nvSpPr>
        <p:spPr>
          <a:xfrm rot="16200000">
            <a:off x="-756550" y="2576364"/>
            <a:ext cx="19531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002060"/>
                </a:solidFill>
              </a:rPr>
              <a:t>http://www.wikiskripta.eu/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24" y="3734636"/>
            <a:ext cx="4562720" cy="304181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701" y="5586795"/>
            <a:ext cx="1527164" cy="1121375"/>
          </a:xfrm>
          <a:prstGeom prst="rect">
            <a:avLst/>
          </a:prstGeom>
        </p:spPr>
      </p:pic>
      <p:sp>
        <p:nvSpPr>
          <p:cNvPr id="5" name="TextovéPole 4">
            <a:hlinkClick r:id="rId7"/>
          </p:cNvPr>
          <p:cNvSpPr txBox="1"/>
          <p:nvPr/>
        </p:nvSpPr>
        <p:spPr>
          <a:xfrm>
            <a:off x="355067" y="5646341"/>
            <a:ext cx="3499225" cy="800219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</a:t>
            </a:r>
          </a:p>
          <a:p>
            <a:pPr algn="ctr"/>
            <a:r>
              <a:rPr lang="cs-CZ" dirty="0"/>
              <a:t>Typy svalových kontrakcí</a:t>
            </a:r>
          </a:p>
          <a:p>
            <a:pPr algn="ctr"/>
            <a:r>
              <a:rPr lang="cs-CZ" sz="1000" dirty="0"/>
              <a:t>https://www.youtube.com/watch?v=T3OiOJ6-x34</a:t>
            </a:r>
          </a:p>
        </p:txBody>
      </p:sp>
      <p:sp>
        <p:nvSpPr>
          <p:cNvPr id="10" name="TextovéPole 9">
            <a:hlinkClick r:id="rId8"/>
          </p:cNvPr>
          <p:cNvSpPr txBox="1"/>
          <p:nvPr/>
        </p:nvSpPr>
        <p:spPr>
          <a:xfrm>
            <a:off x="3975732" y="6184950"/>
            <a:ext cx="2777305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VIDEO: Běh</a:t>
            </a:r>
          </a:p>
          <a:p>
            <a:pPr algn="ctr"/>
            <a:r>
              <a:rPr lang="cs-CZ" sz="1000" dirty="0"/>
              <a:t>https://www.youtube.com/watch?v=I5NkUtiGp_c</a:t>
            </a:r>
          </a:p>
        </p:txBody>
      </p:sp>
      <p:sp>
        <p:nvSpPr>
          <p:cNvPr id="13" name="TextovéPole 12">
            <a:hlinkClick r:id="rId9"/>
          </p:cNvPr>
          <p:cNvSpPr txBox="1"/>
          <p:nvPr/>
        </p:nvSpPr>
        <p:spPr>
          <a:xfrm>
            <a:off x="5613132" y="3804379"/>
            <a:ext cx="2789971" cy="507831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VIDEO: Kraul</a:t>
            </a:r>
          </a:p>
          <a:p>
            <a:pPr algn="ctr"/>
            <a:r>
              <a:rPr lang="cs-CZ" sz="900" dirty="0"/>
              <a:t>https://www.youtube.com/watch?v=5HLW2AI1Ink</a:t>
            </a:r>
          </a:p>
        </p:txBody>
      </p:sp>
    </p:spTree>
    <p:extLst>
      <p:ext uri="{BB962C8B-B14F-4D97-AF65-F5344CB8AC3E}">
        <p14:creationId xmlns:p14="http://schemas.microsoft.com/office/powerpoint/2010/main" val="5841691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A057BDCA-FE00-196B-7DA8-9A0BF9170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831" y="1868724"/>
            <a:ext cx="8123335" cy="453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EB31F91-98AA-B356-D854-739C733CD88F}"/>
              </a:ext>
            </a:extLst>
          </p:cNvPr>
          <p:cNvSpPr txBox="1"/>
          <p:nvPr/>
        </p:nvSpPr>
        <p:spPr>
          <a:xfrm>
            <a:off x="2050253" y="281597"/>
            <a:ext cx="92344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Odezva minutové srdeční frekvence na fyzickou zátěž</a:t>
            </a:r>
          </a:p>
          <a:p>
            <a:pPr algn="ctr"/>
            <a:r>
              <a:rPr lang="cs-CZ" dirty="0"/>
              <a:t>(</a:t>
            </a:r>
            <a:r>
              <a:rPr lang="cs-CZ" dirty="0" err="1"/>
              <a:t>Bernaciková</a:t>
            </a:r>
            <a:r>
              <a:rPr lang="cs-CZ" dirty="0"/>
              <a:t> a kol., Fyziologie, MU, 2012)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5A3FB0C-E5A8-7639-CA3F-7200508E9134}"/>
              </a:ext>
            </a:extLst>
          </p:cNvPr>
          <p:cNvSpPr txBox="1"/>
          <p:nvPr/>
        </p:nvSpPr>
        <p:spPr>
          <a:xfrm>
            <a:off x="252413" y="791506"/>
            <a:ext cx="18929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SRDCE</a:t>
            </a:r>
          </a:p>
          <a:p>
            <a:pPr algn="ctr"/>
            <a:r>
              <a:rPr lang="cs-CZ" sz="2800" dirty="0">
                <a:solidFill>
                  <a:srgbClr val="FF0000"/>
                </a:solidFill>
              </a:rPr>
              <a:t>jako pumpa</a:t>
            </a:r>
          </a:p>
        </p:txBody>
      </p:sp>
    </p:spTree>
    <p:extLst>
      <p:ext uri="{BB962C8B-B14F-4D97-AF65-F5344CB8AC3E}">
        <p14:creationId xmlns:p14="http://schemas.microsoft.com/office/powerpoint/2010/main" val="33166254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>
            <a:extLst>
              <a:ext uri="{FF2B5EF4-FFF2-40B4-BE49-F238E27FC236}">
                <a16:creationId xmlns:a16="http://schemas.microsoft.com/office/drawing/2014/main" id="{0A7FAAF1-6858-76FE-27A4-5CD2B0FA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537"/>
            <a:ext cx="12178839" cy="522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: dolů 3">
            <a:extLst>
              <a:ext uri="{FF2B5EF4-FFF2-40B4-BE49-F238E27FC236}">
                <a16:creationId xmlns:a16="http://schemas.microsoft.com/office/drawing/2014/main" id="{D4532238-A3F3-43B6-2705-5D0C01067904}"/>
              </a:ext>
            </a:extLst>
          </p:cNvPr>
          <p:cNvSpPr/>
          <p:nvPr/>
        </p:nvSpPr>
        <p:spPr>
          <a:xfrm>
            <a:off x="3971803" y="936808"/>
            <a:ext cx="339970" cy="1700883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389" name="Picture 5" descr="Jak si vybrat sporttester - Běhej srdcem">
            <a:extLst>
              <a:ext uri="{FF2B5EF4-FFF2-40B4-BE49-F238E27FC236}">
                <a16:creationId xmlns:a16="http://schemas.microsoft.com/office/drawing/2014/main" id="{ACD2A6D1-7F86-E0EF-83C6-47C994F7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822" y="209667"/>
            <a:ext cx="2891156" cy="192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7F8AC02-495E-AFD0-86A0-8046119D790C}"/>
              </a:ext>
            </a:extLst>
          </p:cNvPr>
          <p:cNvSpPr txBox="1"/>
          <p:nvPr/>
        </p:nvSpPr>
        <p:spPr>
          <a:xfrm>
            <a:off x="1093789" y="556276"/>
            <a:ext cx="6435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Záznam </a:t>
            </a:r>
            <a:r>
              <a:rPr lang="cs-CZ" sz="2400" b="1" dirty="0">
                <a:solidFill>
                  <a:srgbClr val="C00000"/>
                </a:solidFill>
              </a:rPr>
              <a:t>srdeční frekvence</a:t>
            </a:r>
            <a:r>
              <a:rPr lang="cs-CZ" sz="2400" dirty="0"/>
              <a:t> sporttesterem</a:t>
            </a:r>
          </a:p>
          <a:p>
            <a:r>
              <a:rPr lang="cs-CZ" sz="2400" dirty="0"/>
              <a:t>při běhu v kopcovitém terénu (</a:t>
            </a: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nadmořská výška</a:t>
            </a:r>
            <a:r>
              <a:rPr lang="cs-CZ" sz="2400" dirty="0"/>
              <a:t>)</a:t>
            </a:r>
          </a:p>
        </p:txBody>
      </p:sp>
      <p:sp>
        <p:nvSpPr>
          <p:cNvPr id="6" name="Šipka: dolů 5">
            <a:extLst>
              <a:ext uri="{FF2B5EF4-FFF2-40B4-BE49-F238E27FC236}">
                <a16:creationId xmlns:a16="http://schemas.microsoft.com/office/drawing/2014/main" id="{ADA24B78-4DAD-930A-354E-E90E9074D773}"/>
              </a:ext>
            </a:extLst>
          </p:cNvPr>
          <p:cNvSpPr/>
          <p:nvPr/>
        </p:nvSpPr>
        <p:spPr>
          <a:xfrm rot="20046570">
            <a:off x="7147577" y="1244362"/>
            <a:ext cx="339970" cy="2149705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0593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7585620B-AC31-5DB0-FD8C-7C3FFCAE1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8" y="1161043"/>
            <a:ext cx="5971072" cy="33074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5C6825A-BAFF-2DFD-D78D-3B10EC4BBC08}"/>
              </a:ext>
            </a:extLst>
          </p:cNvPr>
          <p:cNvSpPr txBox="1"/>
          <p:nvPr/>
        </p:nvSpPr>
        <p:spPr>
          <a:xfrm>
            <a:off x="3110464" y="160268"/>
            <a:ext cx="7790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Odezva srdeční frekvence při fyzické zátěži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53CFB71-2B29-14FA-5340-6B8D385DC653}"/>
              </a:ext>
            </a:extLst>
          </p:cNvPr>
          <p:cNvSpPr txBox="1"/>
          <p:nvPr/>
        </p:nvSpPr>
        <p:spPr>
          <a:xfrm>
            <a:off x="994724" y="83825"/>
            <a:ext cx="18929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SRDCE</a:t>
            </a:r>
          </a:p>
          <a:p>
            <a:pPr algn="ctr"/>
            <a:r>
              <a:rPr lang="cs-CZ" sz="2800" dirty="0">
                <a:solidFill>
                  <a:srgbClr val="FF0000"/>
                </a:solidFill>
              </a:rPr>
              <a:t>jako pumpa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23422D8-07FA-7AA6-BB40-CFAAC514F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45043"/>
            <a:ext cx="5973842" cy="378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B5BDFD2-C85E-9F35-F0C0-308961BDE080}"/>
              </a:ext>
            </a:extLst>
          </p:cNvPr>
          <p:cNvSpPr txBox="1"/>
          <p:nvPr/>
        </p:nvSpPr>
        <p:spPr>
          <a:xfrm>
            <a:off x="127174" y="4527406"/>
            <a:ext cx="118246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Startovní stav: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Aktuální 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SF těsně před startem bývá 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vyšší než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SFklid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 rostoucí intenzitou zátěže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se SF zvyšuje.</a:t>
            </a:r>
          </a:p>
          <a:p>
            <a:r>
              <a:rPr lang="cs-CZ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 průběhu lehké, střední až </a:t>
            </a:r>
            <a:r>
              <a:rPr lang="cs-CZ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submaximální</a:t>
            </a:r>
            <a:r>
              <a:rPr lang="cs-CZ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intenzitě zátěže SF dobře s touto intenzitou koreluje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Je však třeba počítat s tím, že při zátěži stupňované do maxima SF u většiny sportovců po dosažení maximální hodnoty stagnuje, přestože se zátěž i nadále zvyšuje </a:t>
            </a:r>
            <a:r>
              <a:rPr lang="cs-CZ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cs-CZ" sz="2000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Graf</a:t>
            </a:r>
            <a:r>
              <a:rPr lang="cs-CZ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r>
              <a:rPr lang="cs-CZ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 skončení zátěže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SF klesá. </a:t>
            </a:r>
            <a:r>
              <a:rPr lang="cs-CZ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Strmost poklesu srdeční frekvence se odvíjí od intenzity a objemu předchozí zátěže. Při větší únavě po větší zátěži klesá SF pozvolněji.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665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BBE2035-3C1C-9999-0914-F06F87D3A4AF}"/>
              </a:ext>
            </a:extLst>
          </p:cNvPr>
          <p:cNvSpPr txBox="1"/>
          <p:nvPr/>
        </p:nvSpPr>
        <p:spPr>
          <a:xfrm>
            <a:off x="1083734" y="1682930"/>
            <a:ext cx="1038577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sng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Zátěžová minutová srdeční frekvence (SF)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Pro správné individuální posouzení zatížení srdce (a krevního oběhu) je SF vyjádřit v relativním ukazateli, to znamená ve vztahu k vlastní funkční kapacitě: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%</a:t>
            </a:r>
            <a:r>
              <a:rPr kumimoji="0" lang="cs-CZ" altLang="cs-CZ" sz="2400" b="1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SFmax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= (</a:t>
            </a:r>
            <a:r>
              <a:rPr kumimoji="0" lang="cs-CZ" altLang="cs-CZ" sz="2400" b="0" i="0" u="none" strike="noStrike" cap="none" normalizeH="0" baseline="0" dirty="0" err="1">
                <a:ln>
                  <a:noFill/>
                </a:ln>
                <a:effectLst/>
                <a:ea typeface="Times New Roman" panose="02020603050405020304" pitchFamily="18" charset="0"/>
              </a:rPr>
              <a:t>SFzátěž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/</a:t>
            </a:r>
            <a:r>
              <a:rPr kumimoji="0" lang="cs-CZ" altLang="cs-CZ" sz="2400" b="0" i="0" u="none" strike="noStrike" cap="none" normalizeH="0" baseline="0" dirty="0" err="1">
                <a:ln>
                  <a:noFill/>
                </a:ln>
                <a:effectLst/>
                <a:ea typeface="Times New Roman" panose="02020603050405020304" pitchFamily="18" charset="0"/>
              </a:rPr>
              <a:t>SFmax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) * 100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400" b="1" dirty="0"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2400" b="1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</a:rPr>
              <a:t>%</a:t>
            </a: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maximální srdeční rezervy (%MSR) 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= </a:t>
            </a:r>
            <a:r>
              <a:rPr kumimoji="0" lang="en-GB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[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kumimoji="0" lang="cs-CZ" altLang="cs-CZ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SFzátěž-SFklid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) / (</a:t>
            </a:r>
            <a:r>
              <a:rPr kumimoji="0" lang="cs-CZ" altLang="cs-CZ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SFmax-SFklid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)</a:t>
            </a:r>
            <a:r>
              <a:rPr kumimoji="0" lang="en-GB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]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* 100.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>
                <a:ea typeface="Times New Roman" panose="02020603050405020304" pitchFamily="18" charset="0"/>
              </a:rPr>
              <a:t>100% MSR = </a:t>
            </a:r>
            <a:r>
              <a:rPr lang="cs-CZ" altLang="cs-CZ" sz="2400" dirty="0" err="1">
                <a:ea typeface="Times New Roman" panose="02020603050405020304" pitchFamily="18" charset="0"/>
              </a:rPr>
              <a:t>SFmax</a:t>
            </a:r>
            <a:r>
              <a:rPr lang="cs-CZ" altLang="cs-CZ" sz="2400" dirty="0">
                <a:ea typeface="Times New Roman" panose="02020603050405020304" pitchFamily="18" charset="0"/>
              </a:rPr>
              <a:t> – </a:t>
            </a:r>
            <a:r>
              <a:rPr lang="cs-CZ" altLang="cs-CZ" sz="2400" dirty="0" err="1">
                <a:ea typeface="Times New Roman" panose="02020603050405020304" pitchFamily="18" charset="0"/>
              </a:rPr>
              <a:t>SFklid</a:t>
            </a:r>
            <a:endParaRPr lang="cs-CZ" altLang="cs-CZ" sz="24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400" u="sng" dirty="0"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2400" u="sng" dirty="0">
                <a:ea typeface="Times New Roman" panose="02020603050405020304" pitchFamily="18" charset="0"/>
              </a:rPr>
              <a:t>P</a:t>
            </a:r>
            <a:r>
              <a:rPr kumimoji="0" lang="cs-CZ" altLang="cs-CZ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říklad: při SF150, </a:t>
            </a:r>
            <a:r>
              <a:rPr kumimoji="0" lang="cs-CZ" altLang="cs-CZ" sz="2400" b="0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SFmax</a:t>
            </a:r>
            <a:r>
              <a:rPr kumimoji="0" lang="cs-CZ" altLang="cs-CZ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210 a </a:t>
            </a:r>
            <a:r>
              <a:rPr kumimoji="0" lang="cs-CZ" altLang="cs-CZ" sz="2400" b="0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SFklid</a:t>
            </a:r>
            <a:r>
              <a:rPr kumimoji="0" lang="cs-CZ" altLang="cs-CZ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58:</a:t>
            </a:r>
            <a:endParaRPr kumimoji="0" lang="cs-CZ" altLang="cs-CZ" sz="24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%</a:t>
            </a:r>
            <a:r>
              <a:rPr kumimoji="0" lang="cs-CZ" altLang="cs-CZ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SFmax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= (150/210)*100 = 71,4 %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%MSR = ((150-58)/(210-58))*100 = 60,5 %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2F67423-0E65-093C-2130-521E6C418484}"/>
              </a:ext>
            </a:extLst>
          </p:cNvPr>
          <p:cNvSpPr txBox="1"/>
          <p:nvPr/>
        </p:nvSpPr>
        <p:spPr>
          <a:xfrm>
            <a:off x="5149545" y="332180"/>
            <a:ext cx="18929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SRDCE</a:t>
            </a:r>
          </a:p>
          <a:p>
            <a:pPr algn="ctr"/>
            <a:r>
              <a:rPr lang="cs-CZ" sz="2800" dirty="0">
                <a:solidFill>
                  <a:srgbClr val="FF0000"/>
                </a:solidFill>
              </a:rPr>
              <a:t>jako pumpa</a:t>
            </a:r>
          </a:p>
        </p:txBody>
      </p:sp>
    </p:spTree>
    <p:extLst>
      <p:ext uri="{BB962C8B-B14F-4D97-AF65-F5344CB8AC3E}">
        <p14:creationId xmlns:p14="http://schemas.microsoft.com/office/powerpoint/2010/main" val="30916626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ECA6C1F-FA99-F442-FA9E-3D8866E16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" t="9778" r="3735" b="7210"/>
          <a:stretch/>
        </p:blipFill>
        <p:spPr bwMode="auto">
          <a:xfrm>
            <a:off x="2913934" y="1235430"/>
            <a:ext cx="7943816" cy="562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9AE3857-18A0-EA5D-F502-474BAC0A73DC}"/>
              </a:ext>
            </a:extLst>
          </p:cNvPr>
          <p:cNvSpPr txBox="1"/>
          <p:nvPr/>
        </p:nvSpPr>
        <p:spPr>
          <a:xfrm>
            <a:off x="5801458" y="791506"/>
            <a:ext cx="2168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(Vilikus, 2023)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BE154D0-8C53-6633-DEB5-C9388F1BCF82}"/>
              </a:ext>
            </a:extLst>
          </p:cNvPr>
          <p:cNvSpPr txBox="1"/>
          <p:nvPr/>
        </p:nvSpPr>
        <p:spPr>
          <a:xfrm>
            <a:off x="252413" y="791506"/>
            <a:ext cx="18929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SRDCE</a:t>
            </a:r>
          </a:p>
          <a:p>
            <a:pPr algn="ctr"/>
            <a:r>
              <a:rPr lang="cs-CZ" sz="2800" dirty="0">
                <a:solidFill>
                  <a:srgbClr val="FF0000"/>
                </a:solidFill>
              </a:rPr>
              <a:t>jako pumpa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71C5EA4-3D30-CE1C-2986-F76388DEFB0B}"/>
              </a:ext>
            </a:extLst>
          </p:cNvPr>
          <p:cNvSpPr txBox="1"/>
          <p:nvPr/>
        </p:nvSpPr>
        <p:spPr>
          <a:xfrm>
            <a:off x="2760784" y="285750"/>
            <a:ext cx="8250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Adaptace levé komory srdce na fyzickou zátěž</a:t>
            </a:r>
          </a:p>
        </p:txBody>
      </p:sp>
    </p:spTree>
    <p:extLst>
      <p:ext uri="{BB962C8B-B14F-4D97-AF65-F5344CB8AC3E}">
        <p14:creationId xmlns:p14="http://schemas.microsoft.com/office/powerpoint/2010/main" val="10689431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>
            <a:extLst>
              <a:ext uri="{FF2B5EF4-FFF2-40B4-BE49-F238E27FC236}">
                <a16:creationId xmlns:a16="http://schemas.microsoft.com/office/drawing/2014/main" id="{F5CC26C6-05EA-0726-D137-269880156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854076"/>
            <a:ext cx="8713787" cy="583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9" name="Text Box 5">
            <a:extLst>
              <a:ext uri="{FF2B5EF4-FFF2-40B4-BE49-F238E27FC236}">
                <a16:creationId xmlns:a16="http://schemas.microsoft.com/office/drawing/2014/main" id="{34806EA3-BCEF-B2B1-A2FC-072E13FAB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88913"/>
            <a:ext cx="864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1"/>
              <a:t>Změna srdeční frekvence po vytrvalostním tréninku</a:t>
            </a:r>
            <a:r>
              <a:rPr lang="cs-CZ" altLang="cs-CZ"/>
              <a:t> (McArdle, 2007)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ek 4">
            <a:extLst>
              <a:ext uri="{FF2B5EF4-FFF2-40B4-BE49-F238E27FC236}">
                <a16:creationId xmlns:a16="http://schemas.microsoft.com/office/drawing/2014/main" id="{EEDAF8AF-2C65-3598-6969-FBCA00754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67" y="575734"/>
            <a:ext cx="7478565" cy="5984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ovéPole 5">
            <a:extLst>
              <a:ext uri="{FF2B5EF4-FFF2-40B4-BE49-F238E27FC236}">
                <a16:creationId xmlns:a16="http://schemas.microsoft.com/office/drawing/2014/main" id="{73CA33A5-B41E-5CBE-FC07-66BC931B3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711" y="199277"/>
            <a:ext cx="90365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cs-CZ" altLang="cs-CZ" sz="2000" dirty="0">
                <a:solidFill>
                  <a:srgbClr val="002060"/>
                </a:solidFill>
              </a:rPr>
              <a:t>Výkon W při SF 170/min (</a:t>
            </a:r>
            <a:r>
              <a:rPr lang="cs-CZ" altLang="cs-CZ" sz="2000" b="1" dirty="0">
                <a:solidFill>
                  <a:srgbClr val="002060"/>
                </a:solidFill>
              </a:rPr>
              <a:t>W</a:t>
            </a:r>
            <a:r>
              <a:rPr lang="cs-CZ" altLang="cs-CZ" sz="2000" b="1" baseline="-25000" dirty="0">
                <a:solidFill>
                  <a:srgbClr val="002060"/>
                </a:solidFill>
              </a:rPr>
              <a:t>170</a:t>
            </a:r>
            <a:r>
              <a:rPr lang="cs-CZ" altLang="cs-CZ" sz="2000" dirty="0">
                <a:solidFill>
                  <a:srgbClr val="002060"/>
                </a:solidFill>
              </a:rPr>
              <a:t>) – orientační ukazatel vytrvalostní zdatnosti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 dirty="0"/>
              <a:t>(Heller, 2005)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C1162A4-10A8-999D-61DB-C5256020D78F}"/>
              </a:ext>
            </a:extLst>
          </p:cNvPr>
          <p:cNvSpPr txBox="1"/>
          <p:nvPr/>
        </p:nvSpPr>
        <p:spPr>
          <a:xfrm>
            <a:off x="2730499" y="690034"/>
            <a:ext cx="101600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SF (t/min)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476E89E-DF47-81C9-D939-D55966EA4636}"/>
              </a:ext>
            </a:extLst>
          </p:cNvPr>
          <p:cNvSpPr txBox="1"/>
          <p:nvPr/>
        </p:nvSpPr>
        <p:spPr>
          <a:xfrm>
            <a:off x="5905500" y="6457890"/>
            <a:ext cx="41499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Výkon  (W) na bicyklovém ergometru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AFA1CE4-7B86-F5E2-E43F-4E1BDAA5EBB0}"/>
              </a:ext>
            </a:extLst>
          </p:cNvPr>
          <p:cNvSpPr txBox="1"/>
          <p:nvPr/>
        </p:nvSpPr>
        <p:spPr>
          <a:xfrm rot="18922199">
            <a:off x="4176043" y="2917634"/>
            <a:ext cx="153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netrénovaný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1D10F6C-8173-4379-D511-12BD05C017B7}"/>
              </a:ext>
            </a:extLst>
          </p:cNvPr>
          <p:cNvSpPr txBox="1"/>
          <p:nvPr/>
        </p:nvSpPr>
        <p:spPr>
          <a:xfrm rot="19640742">
            <a:off x="5137150" y="3500648"/>
            <a:ext cx="1536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trénovaný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E321E924-7266-6407-CE3D-66555472C025}"/>
              </a:ext>
            </a:extLst>
          </p:cNvPr>
          <p:cNvCxnSpPr>
            <a:cxnSpLocks/>
          </p:cNvCxnSpPr>
          <p:nvPr/>
        </p:nvCxnSpPr>
        <p:spPr>
          <a:xfrm>
            <a:off x="3098800" y="1739900"/>
            <a:ext cx="56769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FEA99CBC-05C6-05C2-C5BD-DCB13FAB0A41}"/>
              </a:ext>
            </a:extLst>
          </p:cNvPr>
          <p:cNvCxnSpPr/>
          <p:nvPr/>
        </p:nvCxnSpPr>
        <p:spPr>
          <a:xfrm>
            <a:off x="6660350" y="1739900"/>
            <a:ext cx="0" cy="426720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5437217E-9375-98FC-438F-4D8AA02A8DF7}"/>
              </a:ext>
            </a:extLst>
          </p:cNvPr>
          <p:cNvCxnSpPr/>
          <p:nvPr/>
        </p:nvCxnSpPr>
        <p:spPr>
          <a:xfrm>
            <a:off x="8636000" y="1739900"/>
            <a:ext cx="0" cy="42672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>
            <a:extLst>
              <a:ext uri="{FF2B5EF4-FFF2-40B4-BE49-F238E27FC236}">
                <a16:creationId xmlns:a16="http://schemas.microsoft.com/office/drawing/2014/main" id="{1EF3601C-3FC3-B8CC-59DE-7B36C9DEA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438" y="588588"/>
            <a:ext cx="61511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dirty="0"/>
              <a:t>Průměrné hodnoty </a:t>
            </a:r>
            <a:r>
              <a:rPr lang="cs-CZ" altLang="cs-CZ" sz="2800" dirty="0" err="1">
                <a:solidFill>
                  <a:srgbClr val="0070C0"/>
                </a:solidFill>
              </a:rPr>
              <a:t>Wmax</a:t>
            </a:r>
            <a:r>
              <a:rPr lang="cs-CZ" altLang="cs-CZ" sz="2800" dirty="0">
                <a:solidFill>
                  <a:schemeClr val="accent2"/>
                </a:solidFill>
              </a:rPr>
              <a:t> </a:t>
            </a:r>
            <a:r>
              <a:rPr lang="cs-CZ" altLang="cs-CZ" sz="2800" dirty="0"/>
              <a:t>a</a:t>
            </a:r>
            <a:r>
              <a:rPr lang="cs-CZ" altLang="cs-CZ" sz="2800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>
                <a:solidFill>
                  <a:srgbClr val="C00000"/>
                </a:solidFill>
              </a:rPr>
              <a:t>W</a:t>
            </a:r>
            <a:r>
              <a:rPr lang="cs-CZ" altLang="cs-CZ" sz="2800" b="1" baseline="-30000" dirty="0">
                <a:solidFill>
                  <a:srgbClr val="C00000"/>
                </a:solidFill>
              </a:rPr>
              <a:t>170</a:t>
            </a:r>
            <a:r>
              <a:rPr lang="cs-CZ" altLang="cs-CZ" sz="2800" dirty="0">
                <a:solidFill>
                  <a:schemeClr val="accent2"/>
                </a:solidFill>
              </a:rPr>
              <a:t>    </a:t>
            </a:r>
            <a:r>
              <a:rPr lang="cs-CZ" altLang="cs-CZ" sz="2400" dirty="0">
                <a:solidFill>
                  <a:schemeClr val="accent2"/>
                </a:solidFill>
              </a:rPr>
              <a:t>  </a:t>
            </a:r>
            <a:r>
              <a:rPr lang="cs-CZ" altLang="cs-CZ" sz="2400" i="1" dirty="0">
                <a:solidFill>
                  <a:schemeClr val="accent2"/>
                </a:solidFill>
              </a:rPr>
              <a:t> </a:t>
            </a:r>
            <a:br>
              <a:rPr lang="cs-CZ" altLang="cs-CZ" sz="1800" i="1" dirty="0">
                <a:solidFill>
                  <a:schemeClr val="accent2"/>
                </a:solidFill>
              </a:rPr>
            </a:br>
            <a:r>
              <a:rPr lang="cs-CZ" altLang="cs-CZ" sz="1200" i="1" dirty="0"/>
              <a:t>(bicyklový ergometr; SELIGER V. et al., 1977 – zkráceno – in: </a:t>
            </a:r>
            <a:r>
              <a:rPr lang="cs-CZ" altLang="cs-CZ" sz="1200" i="1" dirty="0" err="1"/>
              <a:t>Placheta</a:t>
            </a:r>
            <a:r>
              <a:rPr lang="cs-CZ" altLang="cs-CZ" sz="1200" i="1" dirty="0"/>
              <a:t> a kol, 1999)</a:t>
            </a:r>
            <a:endParaRPr lang="cs-CZ" altLang="cs-CZ" sz="1200" dirty="0"/>
          </a:p>
        </p:txBody>
      </p:sp>
      <p:graphicFrame>
        <p:nvGraphicFramePr>
          <p:cNvPr id="16998" name="Group 614">
            <a:extLst>
              <a:ext uri="{FF2B5EF4-FFF2-40B4-BE49-F238E27FC236}">
                <a16:creationId xmlns:a16="http://schemas.microsoft.com/office/drawing/2014/main" id="{4A56A632-589F-71A8-5697-55310C714150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4002258326"/>
              </p:ext>
            </p:extLst>
          </p:nvPr>
        </p:nvGraphicFramePr>
        <p:xfrm>
          <a:off x="1308100" y="1425574"/>
          <a:ext cx="9575799" cy="4846032"/>
        </p:xfrm>
        <a:graphic>
          <a:graphicData uri="http://schemas.openxmlformats.org/drawingml/2006/table">
            <a:tbl>
              <a:tblPr/>
              <a:tblGrid>
                <a:gridCol w="1019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4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2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6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96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77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96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196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0969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VĚK (roky)</a:t>
                      </a:r>
                    </a:p>
                  </a:txBody>
                  <a:tcPr marT="45704" marB="4570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kumimoji="0" lang="cs-CZ" altLang="cs-CZ" sz="24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max</a:t>
                      </a:r>
                      <a:r>
                        <a:rPr kumimoji="0" lang="cs-CZ" altLang="cs-CZ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(W)</a:t>
                      </a:r>
                    </a:p>
                  </a:txBody>
                  <a:tcPr marL="90000" marR="90000" marT="46784" marB="4678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kumimoji="0" lang="cs-CZ" altLang="cs-CZ" sz="2400" b="0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max</a:t>
                      </a:r>
                      <a:r>
                        <a:rPr kumimoji="0" lang="cs-CZ" altLang="cs-CZ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cs-CZ" altLang="cs-CZ" sz="2400" b="0" dirty="0">
                          <a:solidFill>
                            <a:schemeClr val="tx1"/>
                          </a:solidFill>
                        </a:rPr>
                        <a:t>(W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•kg</a:t>
                      </a:r>
                      <a:r>
                        <a:rPr kumimoji="0" lang="cs-CZ" altLang="cs-CZ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r>
                        <a:rPr lang="cs-CZ" altLang="cs-CZ" sz="2400" b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0" lang="cs-CZ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784" marB="4678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kumimoji="0" lang="cs-CZ" altLang="cs-CZ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(W)</a:t>
                      </a:r>
                    </a:p>
                  </a:txBody>
                  <a:tcPr marL="90000" marR="90000" marT="46784" marB="46784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kumimoji="0" lang="cs-CZ" altLang="cs-CZ" sz="2400" b="1" i="0" u="none" strike="noStrike" cap="none" normalizeH="0" baseline="-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170 </a:t>
                      </a:r>
                      <a:r>
                        <a:rPr lang="cs-CZ" altLang="cs-CZ" sz="2400" b="0" dirty="0">
                          <a:solidFill>
                            <a:schemeClr val="tx1"/>
                          </a:solidFill>
                        </a:rPr>
                        <a:t>(W</a:t>
                      </a: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•kg</a:t>
                      </a:r>
                      <a:r>
                        <a:rPr kumimoji="0" lang="cs-CZ" altLang="cs-CZ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r>
                        <a:rPr lang="cs-CZ" altLang="cs-CZ" sz="2400" b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0" lang="cs-CZ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784" marB="4678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 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MUŽI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ŽENY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MUŽI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ŽENY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MUŽI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ŽENY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MUŽI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ŽENY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163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142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 93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 67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2,5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1,6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246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186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3,4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152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  95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2,6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1,7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278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4,1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3,3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178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2,6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1,8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283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185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3,8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3,1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193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109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2,6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1,8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264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174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3,4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2,7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195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2,5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1,8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242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164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3,1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2,4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195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121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2,5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1,8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220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2,7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2,1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195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127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2,4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1,7</a:t>
                      </a:r>
                    </a:p>
                  </a:txBody>
                  <a:tcPr marT="45704" marB="45704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207F7273-0191-E5AA-B617-E841DCCB8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528908"/>
              </p:ext>
            </p:extLst>
          </p:nvPr>
        </p:nvGraphicFramePr>
        <p:xfrm>
          <a:off x="1282699" y="1623817"/>
          <a:ext cx="9626601" cy="3843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6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9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9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56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92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00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8954">
                <a:tc gridSpan="7">
                  <a:txBody>
                    <a:bodyPr/>
                    <a:lstStyle/>
                    <a:p>
                      <a:pPr algn="ctr"/>
                      <a:r>
                        <a:rPr lang="cs-CZ" sz="2000" b="1" u="none" dirty="0">
                          <a:solidFill>
                            <a:srgbClr val="7030A0"/>
                          </a:solidFill>
                        </a:rPr>
                        <a:t>HODNOCENÍ W</a:t>
                      </a:r>
                      <a:r>
                        <a:rPr lang="cs-CZ" sz="2000" b="1" u="none" baseline="-25000" dirty="0">
                          <a:solidFill>
                            <a:srgbClr val="7030A0"/>
                          </a:solidFill>
                        </a:rPr>
                        <a:t>170</a:t>
                      </a:r>
                      <a:r>
                        <a:rPr lang="cs-CZ" sz="2000" b="1" u="none" dirty="0">
                          <a:solidFill>
                            <a:srgbClr val="7030A0"/>
                          </a:solidFill>
                        </a:rPr>
                        <a:t>, W</a:t>
                      </a:r>
                      <a:r>
                        <a:rPr lang="cs-CZ" sz="2000" b="1" u="none" baseline="-25000" dirty="0">
                          <a:solidFill>
                            <a:srgbClr val="7030A0"/>
                          </a:solidFill>
                        </a:rPr>
                        <a:t>150</a:t>
                      </a:r>
                      <a:r>
                        <a:rPr lang="cs-CZ" sz="2000" b="1" u="none" dirty="0">
                          <a:solidFill>
                            <a:srgbClr val="7030A0"/>
                          </a:solidFill>
                        </a:rPr>
                        <a:t>, W</a:t>
                      </a:r>
                      <a:r>
                        <a:rPr lang="cs-CZ" sz="2000" b="1" u="none" baseline="-25000" dirty="0">
                          <a:solidFill>
                            <a:srgbClr val="7030A0"/>
                          </a:solidFill>
                        </a:rPr>
                        <a:t>130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954"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ŽENY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MUŽI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147"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kumimoji="0" lang="cs-CZ" altLang="cs-CZ" sz="20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(W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•kg</a:t>
                      </a:r>
                      <a:r>
                        <a:rPr kumimoji="0" lang="cs-CZ" altLang="cs-CZ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) 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kumimoji="0" lang="cs-CZ" altLang="cs-CZ" sz="20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150</a:t>
                      </a:r>
                      <a:endParaRPr kumimoji="0" lang="cs-CZ" altLang="cs-CZ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(W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•kg</a:t>
                      </a:r>
                      <a:r>
                        <a:rPr kumimoji="0" lang="cs-CZ" altLang="cs-CZ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) 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kumimoji="0" lang="cs-CZ" altLang="cs-CZ" sz="20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130</a:t>
                      </a:r>
                      <a:endParaRPr kumimoji="0" lang="cs-CZ" altLang="cs-CZ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(W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•kg</a:t>
                      </a:r>
                      <a:r>
                        <a:rPr kumimoji="0" lang="cs-CZ" altLang="cs-CZ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) 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kumimoji="0" lang="cs-CZ" altLang="cs-CZ" sz="20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  <a:endParaRPr kumimoji="0" lang="cs-CZ" altLang="cs-CZ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(W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•kg</a:t>
                      </a:r>
                      <a:r>
                        <a:rPr kumimoji="0" lang="cs-CZ" altLang="cs-CZ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) 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kumimoji="0" lang="cs-CZ" altLang="cs-CZ" sz="20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150</a:t>
                      </a:r>
                      <a:endParaRPr kumimoji="0" lang="cs-CZ" altLang="cs-CZ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(W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•kg</a:t>
                      </a:r>
                      <a:r>
                        <a:rPr kumimoji="0" lang="cs-CZ" altLang="cs-CZ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) 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kumimoji="0" lang="cs-CZ" altLang="cs-CZ" sz="2000" b="1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130</a:t>
                      </a:r>
                      <a:endParaRPr kumimoji="0" lang="cs-CZ" altLang="cs-CZ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(W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•kg</a:t>
                      </a:r>
                      <a:r>
                        <a:rPr kumimoji="0" lang="cs-CZ" altLang="cs-CZ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r>
                        <a:rPr lang="cs-CZ" altLang="cs-CZ" sz="2000" b="0" dirty="0">
                          <a:solidFill>
                            <a:schemeClr val="tx1"/>
                          </a:solidFill>
                        </a:rPr>
                        <a:t>) 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954">
                <a:tc>
                  <a:txBody>
                    <a:bodyPr/>
                    <a:lstStyle/>
                    <a:p>
                      <a:r>
                        <a:rPr lang="cs-CZ" sz="2000" dirty="0"/>
                        <a:t>Výborný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&gt; 3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&gt;</a:t>
                      </a:r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 2,5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&gt;</a:t>
                      </a:r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 2,0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&gt;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 3,5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&gt;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 3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&gt;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 2,5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954">
                <a:tc>
                  <a:txBody>
                    <a:bodyPr/>
                    <a:lstStyle/>
                    <a:p>
                      <a:r>
                        <a:rPr lang="cs-CZ" sz="2000" dirty="0"/>
                        <a:t>Dobrý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2,5 - 3,0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2,0 – 2,5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1,6 – 2,0 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3,0 – 3,5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2,5 – 3,0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2,0 – 2,5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954">
                <a:tc>
                  <a:txBody>
                    <a:bodyPr/>
                    <a:lstStyle/>
                    <a:p>
                      <a:r>
                        <a:rPr lang="cs-CZ" sz="2000" dirty="0"/>
                        <a:t>Průměrný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2,0 - 2,5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1,6 – 2,0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1,25 – 1,6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2,5 – 3,0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2,0 – 2,5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1,5 – 2,0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8954">
                <a:tc>
                  <a:txBody>
                    <a:bodyPr/>
                    <a:lstStyle/>
                    <a:p>
                      <a:r>
                        <a:rPr lang="cs-CZ" sz="2000" dirty="0"/>
                        <a:t>Podprůměrný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1,6 - 2,0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1,25 – 1,6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1,0 – 1,25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2,0 – 2,5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1,5 – 2,0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1,0 -1,5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8954">
                <a:tc>
                  <a:txBody>
                    <a:bodyPr/>
                    <a:lstStyle/>
                    <a:p>
                      <a:r>
                        <a:rPr lang="cs-CZ" sz="2000" dirty="0"/>
                        <a:t>Slabý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&lt;</a:t>
                      </a:r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 1,6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&lt;</a:t>
                      </a:r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 1,25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&lt;</a:t>
                      </a:r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 1,0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&lt;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 2,0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&lt;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 1,5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&lt;</a:t>
                      </a:r>
                      <a:r>
                        <a:rPr lang="cs-CZ" sz="2000" dirty="0">
                          <a:solidFill>
                            <a:srgbClr val="0070C0"/>
                          </a:solidFill>
                        </a:rPr>
                        <a:t> 1,0</a:t>
                      </a:r>
                    </a:p>
                  </a:txBody>
                  <a:tcPr marL="91462" marR="91462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2834" name="Obdélník 4">
            <a:hlinkClick r:id="rId2"/>
            <a:extLst>
              <a:ext uri="{FF2B5EF4-FFF2-40B4-BE49-F238E27FC236}">
                <a16:creationId xmlns:a16="http://schemas.microsoft.com/office/drawing/2014/main" id="{75F31B59-B269-CB9B-2A46-40092817B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8" y="5656264"/>
            <a:ext cx="4824412" cy="554037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u="sng">
                <a:solidFill>
                  <a:schemeClr val="accent6">
                    <a:lumMod val="50000"/>
                  </a:schemeClr>
                </a:solidFill>
              </a:rPr>
              <a:t>Kalkulátor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u="sng">
                <a:solidFill>
                  <a:schemeClr val="accent6">
                    <a:lumMod val="50000"/>
                  </a:schemeClr>
                </a:solidFill>
              </a:rPr>
              <a:t>http://www.tacx.com/en/experience/tacx-coach/fitness-tests/pwc-test</a:t>
            </a:r>
          </a:p>
        </p:txBody>
      </p:sp>
      <p:sp>
        <p:nvSpPr>
          <p:cNvPr id="32835" name="TextovéPole 3">
            <a:extLst>
              <a:ext uri="{FF2B5EF4-FFF2-40B4-BE49-F238E27FC236}">
                <a16:creationId xmlns:a16="http://schemas.microsoft.com/office/drawing/2014/main" id="{9DEAFFCC-9A49-A02A-180C-83D1BC758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144" y="296326"/>
            <a:ext cx="108712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cs-CZ" altLang="cs-CZ" sz="2400" b="1" dirty="0">
                <a:solidFill>
                  <a:srgbClr val="C00000"/>
                </a:solidFill>
              </a:rPr>
              <a:t>VÝKON PŘI SUBMAXIMÁLNÍ SRDEČNÍ FREKVENCI</a:t>
            </a:r>
          </a:p>
          <a:p>
            <a:pPr algn="ctr">
              <a:buFontTx/>
              <a:buNone/>
            </a:pPr>
            <a:r>
              <a:rPr lang="cs-CZ" altLang="cs-CZ" sz="2000" dirty="0">
                <a:solidFill>
                  <a:srgbClr val="0070C0"/>
                </a:solidFill>
              </a:rPr>
              <a:t>ukazatel míry adaptace oběhového systému na vytrvalostní zátěž zdravých netrénovaných lidí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accent2"/>
                </a:solidFill>
              </a:rPr>
              <a:t>výkon (W) při SF 170 (u mladých) - </a:t>
            </a:r>
            <a:r>
              <a:rPr lang="cs-CZ" altLang="cs-CZ" sz="2000" dirty="0">
                <a:solidFill>
                  <a:srgbClr val="C00000"/>
                </a:solidFill>
              </a:rPr>
              <a:t>W</a:t>
            </a:r>
            <a:r>
              <a:rPr lang="cs-CZ" altLang="cs-CZ" sz="2000" baseline="-25000" dirty="0">
                <a:solidFill>
                  <a:srgbClr val="C00000"/>
                </a:solidFill>
              </a:rPr>
              <a:t>170</a:t>
            </a:r>
            <a:r>
              <a:rPr lang="cs-CZ" altLang="cs-CZ" sz="2000" dirty="0">
                <a:solidFill>
                  <a:schemeClr val="accent2"/>
                </a:solidFill>
              </a:rPr>
              <a:t>, při SF 150 nebo 130 (u starších) - </a:t>
            </a:r>
            <a:r>
              <a:rPr lang="cs-CZ" altLang="cs-CZ" sz="2000" dirty="0">
                <a:solidFill>
                  <a:srgbClr val="C00000"/>
                </a:solidFill>
              </a:rPr>
              <a:t>W</a:t>
            </a:r>
            <a:r>
              <a:rPr lang="cs-CZ" altLang="cs-CZ" sz="2000" baseline="-25000" dirty="0">
                <a:solidFill>
                  <a:srgbClr val="C00000"/>
                </a:solidFill>
              </a:rPr>
              <a:t>150, </a:t>
            </a:r>
            <a:r>
              <a:rPr lang="cs-CZ" altLang="cs-CZ" sz="2000" dirty="0">
                <a:solidFill>
                  <a:srgbClr val="C00000"/>
                </a:solidFill>
              </a:rPr>
              <a:t>W</a:t>
            </a:r>
            <a:r>
              <a:rPr lang="cs-CZ" altLang="cs-CZ" sz="2000" baseline="-25000" dirty="0">
                <a:solidFill>
                  <a:srgbClr val="C00000"/>
                </a:solidFill>
              </a:rPr>
              <a:t>130</a:t>
            </a:r>
            <a:endParaRPr lang="cs-CZ" altLang="cs-CZ" sz="2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A6CEBBB-5EEC-24BC-6B03-39E25BA0EAC8}"/>
              </a:ext>
            </a:extLst>
          </p:cNvPr>
          <p:cNvSpPr txBox="1"/>
          <p:nvPr/>
        </p:nvSpPr>
        <p:spPr>
          <a:xfrm>
            <a:off x="2358537" y="373225"/>
            <a:ext cx="74749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5">
                    <a:lumMod val="50000"/>
                  </a:schemeClr>
                </a:solidFill>
              </a:rPr>
              <a:t>Adaptace transportního systému na zátěž</a:t>
            </a:r>
          </a:p>
          <a:p>
            <a:pPr algn="ctr"/>
            <a:r>
              <a:rPr lang="cs-CZ" dirty="0"/>
              <a:t>(Vilikus, 2023)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09FF40FA-08A4-7DCA-8FDB-1C029816CE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033077"/>
              </p:ext>
            </p:extLst>
          </p:nvPr>
        </p:nvGraphicFramePr>
        <p:xfrm>
          <a:off x="1" y="1478124"/>
          <a:ext cx="12191999" cy="4866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4702">
                  <a:extLst>
                    <a:ext uri="{9D8B030D-6E8A-4147-A177-3AD203B41FA5}">
                      <a16:colId xmlns:a16="http://schemas.microsoft.com/office/drawing/2014/main" val="2553570422"/>
                    </a:ext>
                  </a:extLst>
                </a:gridCol>
                <a:gridCol w="6120881">
                  <a:extLst>
                    <a:ext uri="{9D8B030D-6E8A-4147-A177-3AD203B41FA5}">
                      <a16:colId xmlns:a16="http://schemas.microsoft.com/office/drawing/2014/main" val="2945773024"/>
                    </a:ext>
                  </a:extLst>
                </a:gridCol>
                <a:gridCol w="3906416">
                  <a:extLst>
                    <a:ext uri="{9D8B030D-6E8A-4147-A177-3AD203B41FA5}">
                      <a16:colId xmlns:a16="http://schemas.microsoft.com/office/drawing/2014/main" val="2308404182"/>
                    </a:ext>
                  </a:extLst>
                </a:gridCol>
              </a:tblGrid>
              <a:tr h="1022481"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Stadium (doba)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dirty="0"/>
                        <a:t>Fyziologická změna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600" dirty="0"/>
                        <a:t>Ukazatel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635289"/>
                  </a:ext>
                </a:extLst>
              </a:tr>
              <a:tr h="989044">
                <a:tc>
                  <a:txBody>
                    <a:bodyPr/>
                    <a:lstStyle/>
                    <a:p>
                      <a:r>
                        <a:rPr lang="cs-CZ" sz="2800" dirty="0"/>
                        <a:t>Vegetativní</a:t>
                      </a:r>
                    </a:p>
                    <a:p>
                      <a:r>
                        <a:rPr lang="cs-CZ" sz="2800" dirty="0"/>
                        <a:t>(~ týdny)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Přeladění vegetativního systému</a:t>
                      </a:r>
                    </a:p>
                    <a:p>
                      <a:r>
                        <a:rPr lang="cs-CZ" sz="2800" dirty="0"/>
                        <a:t>Zlepšení periferní svalové pumpy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Pokles SF</a:t>
                      </a:r>
                    </a:p>
                    <a:p>
                      <a:r>
                        <a:rPr lang="cs-CZ" sz="2800" dirty="0"/>
                        <a:t>EKG: </a:t>
                      </a:r>
                      <a:r>
                        <a:rPr lang="cs-CZ" sz="2800" dirty="0" err="1"/>
                        <a:t>prodl</a:t>
                      </a:r>
                      <a:r>
                        <a:rPr lang="cs-CZ" sz="2800" dirty="0"/>
                        <a:t>. R-R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034514"/>
                  </a:ext>
                </a:extLst>
              </a:tr>
              <a:tr h="1903445">
                <a:tc>
                  <a:txBody>
                    <a:bodyPr/>
                    <a:lstStyle/>
                    <a:p>
                      <a:r>
                        <a:rPr lang="cs-CZ" sz="2800" dirty="0"/>
                        <a:t>Metabolické</a:t>
                      </a:r>
                    </a:p>
                    <a:p>
                      <a:r>
                        <a:rPr lang="cs-CZ" sz="2800" dirty="0"/>
                        <a:t>(~ měsíce)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p</a:t>
                      </a:r>
                      <a:r>
                        <a:rPr lang="cs-CZ" sz="2800" dirty="0"/>
                        <a:t>očtu mitochondrií ve svalech</a:t>
                      </a:r>
                    </a:p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aktivity mitochondriálních enzymů</a:t>
                      </a:r>
                    </a:p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Omezení zkratového průtoku ve svalech</a:t>
                      </a:r>
                    </a:p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Zvýšení kontraktility myokardu při zátěži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VO2max</a:t>
                      </a:r>
                    </a:p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max. průtoku krve</a:t>
                      </a:r>
                    </a:p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max. tepového kyslíku</a:t>
                      </a:r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283121"/>
                  </a:ext>
                </a:extLst>
              </a:tr>
              <a:tr h="951723">
                <a:tc>
                  <a:txBody>
                    <a:bodyPr/>
                    <a:lstStyle/>
                    <a:p>
                      <a:r>
                        <a:rPr lang="cs-CZ" sz="2800" dirty="0"/>
                        <a:t>Morfologické (~ roky)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systolického a diastolického objemu</a:t>
                      </a:r>
                    </a:p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Hypertrofie myokardu, zvětšení srdce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objemů srdce</a:t>
                      </a:r>
                    </a:p>
                    <a:p>
                      <a:r>
                        <a:rPr lang="cs-CZ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Změna tvaru srdce</a:t>
                      </a:r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645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8273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41" y="237067"/>
            <a:ext cx="4428340" cy="6465376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3" name="TextovéPole 2">
            <a:hlinkClick r:id="rId3"/>
          </p:cNvPr>
          <p:cNvSpPr txBox="1"/>
          <p:nvPr/>
        </p:nvSpPr>
        <p:spPr>
          <a:xfrm>
            <a:off x="3894667" y="6179223"/>
            <a:ext cx="3454396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VIDEO: Typy svalových kontrakcí</a:t>
            </a:r>
          </a:p>
          <a:p>
            <a:pPr algn="ctr"/>
            <a:r>
              <a:rPr lang="cs-CZ" sz="1000" dirty="0"/>
              <a:t>https://www.youtube.com/watch?v=T3OiOJ6-x34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40265" y="237066"/>
            <a:ext cx="6908799" cy="34163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</a:rPr>
              <a:t>SVALOVÁ PRÁCE </a:t>
            </a:r>
            <a:r>
              <a:rPr lang="cs-CZ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→</a:t>
            </a:r>
            <a:endParaRPr lang="cs-CZ" sz="2400" b="1" dirty="0">
              <a:solidFill>
                <a:srgbClr val="C00000"/>
              </a:solidFill>
            </a:endParaRPr>
          </a:p>
          <a:p>
            <a:pPr algn="ctr"/>
            <a:r>
              <a:rPr lang="cs-CZ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→</a:t>
            </a:r>
            <a:r>
              <a:rPr lang="cs-CZ" sz="2400" b="1" dirty="0">
                <a:solidFill>
                  <a:srgbClr val="0070C0"/>
                </a:solidFill>
              </a:rPr>
              <a:t> POHYBY </a:t>
            </a:r>
            <a:r>
              <a:rPr lang="cs-CZ" sz="2400" b="1" dirty="0" err="1">
                <a:solidFill>
                  <a:srgbClr val="0070C0"/>
                </a:solidFill>
              </a:rPr>
              <a:t>SEGMENT</a:t>
            </a:r>
            <a:r>
              <a:rPr lang="cs-CZ" sz="2400" b="1" cap="all" dirty="0" err="1">
                <a:solidFill>
                  <a:srgbClr val="0070C0"/>
                </a:solidFill>
              </a:rPr>
              <a:t>ů</a:t>
            </a:r>
            <a:r>
              <a:rPr lang="cs-CZ" sz="2400" b="1" dirty="0">
                <a:solidFill>
                  <a:srgbClr val="0070C0"/>
                </a:solidFill>
              </a:rPr>
              <a:t> TĚLA V KLOUBECH</a:t>
            </a:r>
          </a:p>
          <a:p>
            <a:r>
              <a:rPr lang="cs-CZ" sz="2400" u="sng" dirty="0"/>
              <a:t>JEDNODUCHÉ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flexe – extenze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 err="1"/>
              <a:t>dukce</a:t>
            </a:r>
            <a:r>
              <a:rPr lang="cs-CZ" sz="2400" b="1" dirty="0"/>
              <a:t>: </a:t>
            </a:r>
            <a:r>
              <a:rPr lang="cs-CZ" sz="2400" dirty="0"/>
              <a:t>addukce, abdukce, radiální/ulnární </a:t>
            </a:r>
            <a:r>
              <a:rPr lang="cs-CZ" sz="2400" dirty="0" err="1"/>
              <a:t>dukce</a:t>
            </a: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rotace: </a:t>
            </a:r>
            <a:r>
              <a:rPr lang="cs-CZ" sz="2400" dirty="0"/>
              <a:t>vnitřní/zevní, pronace/supinace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posun</a:t>
            </a:r>
          </a:p>
          <a:p>
            <a:r>
              <a:rPr lang="cs-CZ" sz="2400" u="sng" dirty="0"/>
              <a:t>SLOŽITÉ</a:t>
            </a:r>
          </a:p>
          <a:p>
            <a:r>
              <a:rPr lang="cs-CZ" sz="2400" b="1" dirty="0"/>
              <a:t>cirkumdukce, …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40264" y="3809896"/>
            <a:ext cx="6908799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</a:rPr>
              <a:t>TYPY SVALOVÝCH KONTRAKCÍ</a:t>
            </a:r>
          </a:p>
          <a:p>
            <a:r>
              <a:rPr lang="cs-CZ" sz="2400" u="sng" dirty="0"/>
              <a:t>DYNAMICKÁ</a:t>
            </a:r>
            <a:r>
              <a:rPr lang="cs-CZ" sz="2400" dirty="0"/>
              <a:t> (</a:t>
            </a:r>
            <a:r>
              <a:rPr lang="cs-CZ" sz="2400" dirty="0" err="1"/>
              <a:t>AN</a:t>
            </a:r>
            <a:r>
              <a:rPr lang="cs-CZ" sz="2400" cap="all" dirty="0" err="1"/>
              <a:t>izometrická</a:t>
            </a:r>
            <a:r>
              <a:rPr lang="cs-CZ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koncentrická</a:t>
            </a:r>
            <a:r>
              <a:rPr lang="cs-CZ" sz="2400" dirty="0"/>
              <a:t> - se zkrácením svalu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excentrická</a:t>
            </a:r>
            <a:r>
              <a:rPr lang="cs-CZ" sz="2400" dirty="0"/>
              <a:t> – s prodloužením svalu</a:t>
            </a:r>
          </a:p>
          <a:p>
            <a:r>
              <a:rPr lang="cs-CZ" sz="2400" u="sng" dirty="0"/>
              <a:t>STATICKÁ</a:t>
            </a:r>
            <a:r>
              <a:rPr lang="cs-CZ" sz="2400" dirty="0"/>
              <a:t> (</a:t>
            </a:r>
            <a:r>
              <a:rPr lang="cs-CZ" sz="2400" cap="all" dirty="0"/>
              <a:t>izometrická)</a:t>
            </a:r>
            <a:r>
              <a:rPr lang="cs-CZ" sz="2400" dirty="0"/>
              <a:t> – beze změny délky svalu</a:t>
            </a:r>
          </a:p>
          <a:p>
            <a:r>
              <a:rPr lang="cs-CZ" sz="2400" dirty="0"/>
              <a:t>IZOTONICKÁ – beze změny svalového napětí</a:t>
            </a:r>
          </a:p>
        </p:txBody>
      </p:sp>
    </p:spTree>
    <p:extLst>
      <p:ext uri="{BB962C8B-B14F-4D97-AF65-F5344CB8AC3E}">
        <p14:creationId xmlns:p14="http://schemas.microsoft.com/office/powerpoint/2010/main" val="8355504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863" y="1898432"/>
            <a:ext cx="3171774" cy="4773518"/>
          </a:xfrm>
          <a:prstGeom prst="rect">
            <a:avLst/>
          </a:prstGeom>
        </p:spPr>
      </p:pic>
      <p:pic>
        <p:nvPicPr>
          <p:cNvPr id="8195" name="Picture 7" descr="Soubor:BTL-Elektroda L leve zapest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8" y="1348316"/>
            <a:ext cx="2144735" cy="142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220px-BTL-Elektroda_F_leva_noh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713" y="1341695"/>
            <a:ext cx="2140170" cy="142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 descr="220px-BTL-Umisteni_hrudnich_elektrod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9" y="2866935"/>
            <a:ext cx="4423074" cy="275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14"/>
          <p:cNvSpPr txBox="1">
            <a:spLocks noChangeArrowheads="1"/>
          </p:cNvSpPr>
          <p:nvPr/>
        </p:nvSpPr>
        <p:spPr bwMode="auto">
          <a:xfrm>
            <a:off x="92976" y="799830"/>
            <a:ext cx="46089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u="sng" dirty="0">
                <a:latin typeface="+mn-lt"/>
              </a:rPr>
              <a:t>Elektrody pro klidové podmínky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05404" y="1102056"/>
            <a:ext cx="1434459" cy="1913737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6034609" y="833863"/>
            <a:ext cx="3505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u="sng" dirty="0"/>
              <a:t>Elektrody pro zátěžové testy</a:t>
            </a:r>
          </a:p>
          <a:p>
            <a:pPr algn="ctr"/>
            <a:r>
              <a:rPr lang="cs-CZ" sz="2000" dirty="0"/>
              <a:t>SAMOLEPÍCÍ	PŘISÁVACÍ</a:t>
            </a:r>
          </a:p>
          <a:p>
            <a:pPr algn="ctr"/>
            <a:r>
              <a:rPr lang="cs-CZ" sz="2000" dirty="0"/>
              <a:t>		(VAKUOVÉ)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572" y="1745014"/>
            <a:ext cx="1522246" cy="1838461"/>
          </a:xfrm>
          <a:prstGeom prst="rect">
            <a:avLst/>
          </a:prstGeom>
        </p:spPr>
      </p:pic>
      <p:sp>
        <p:nvSpPr>
          <p:cNvPr id="7" name="AutoShape 4" descr="Výsledek obrázku pro electrodes stress tests ecg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90" y="3658939"/>
            <a:ext cx="3013011" cy="3013011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E5F4E3E-A5CE-F821-5D31-BC025B1EF5DF}"/>
              </a:ext>
            </a:extLst>
          </p:cNvPr>
          <p:cNvSpPr/>
          <p:nvPr/>
        </p:nvSpPr>
        <p:spPr>
          <a:xfrm>
            <a:off x="2397469" y="73301"/>
            <a:ext cx="6035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rgbClr val="C00000"/>
                </a:solidFill>
              </a:rPr>
              <a:t>Elektrokardiogram (EKG)</a:t>
            </a:r>
          </a:p>
        </p:txBody>
      </p:sp>
    </p:spTree>
    <p:extLst>
      <p:ext uri="{BB962C8B-B14F-4D97-AF65-F5344CB8AC3E}">
        <p14:creationId xmlns:p14="http://schemas.microsoft.com/office/powerpoint/2010/main" val="7353708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obr_017">
            <a:extLst>
              <a:ext uri="{FF2B5EF4-FFF2-40B4-BE49-F238E27FC236}">
                <a16:creationId xmlns:a16="http://schemas.microsoft.com/office/drawing/2014/main" id="{39BAF3C6-5357-326E-A35E-D23F15FC3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1" y="831850"/>
            <a:ext cx="6831013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5">
            <a:extLst>
              <a:ext uri="{FF2B5EF4-FFF2-40B4-BE49-F238E27FC236}">
                <a16:creationId xmlns:a16="http://schemas.microsoft.com/office/drawing/2014/main" id="{57145A8D-3EF7-35EE-7365-F3A821A67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6308725"/>
            <a:ext cx="7199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(Jihočeská univerzita. Mechanické a elektrické projevy kardiovaskulárního systému. In: eAMOS. </a:t>
            </a:r>
            <a:r>
              <a:rPr lang="cs-CZ" altLang="cs-CZ" sz="1200">
                <a:hlinkClick r:id="rId3"/>
              </a:rPr>
              <a:t>http://www.eamos.cz/amos/kbf/modules/low/kurz_text.php?id_kap=1&amp;kod_kurzu=kbf_1526; 3.2.2012</a:t>
            </a:r>
            <a:r>
              <a:rPr lang="cs-CZ" altLang="cs-CZ" sz="1200"/>
              <a:t>)</a:t>
            </a:r>
          </a:p>
        </p:txBody>
      </p:sp>
      <p:sp>
        <p:nvSpPr>
          <p:cNvPr id="6148" name="Text Box 6">
            <a:extLst>
              <a:ext uri="{FF2B5EF4-FFF2-40B4-BE49-F238E27FC236}">
                <a16:creationId xmlns:a16="http://schemas.microsoft.com/office/drawing/2014/main" id="{B281F3F7-5FA4-03B6-109F-5784AC925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77" y="290453"/>
            <a:ext cx="57198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chemeClr val="accent2"/>
                </a:solidFill>
              </a:rPr>
              <a:t>EKG - Končetinové svody ve frontální rovině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5D3ADF7D-846C-3229-D033-BFE2FC452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6308725"/>
            <a:ext cx="71993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(Silbernagl S, Despopoulos A. Atlas fyziologie člověka. Grada, Praha 2004.)</a:t>
            </a:r>
          </a:p>
        </p:txBody>
      </p:sp>
      <p:pic>
        <p:nvPicPr>
          <p:cNvPr id="7171" name="Picture 7" descr="skenovat0001">
            <a:extLst>
              <a:ext uri="{FF2B5EF4-FFF2-40B4-BE49-F238E27FC236}">
                <a16:creationId xmlns:a16="http://schemas.microsoft.com/office/drawing/2014/main" id="{C0E23E6A-1E14-D14A-74E3-5B6EEAD5E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5" y="1449387"/>
            <a:ext cx="10829109" cy="448987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 Box 8">
            <a:extLst>
              <a:ext uri="{FF2B5EF4-FFF2-40B4-BE49-F238E27FC236}">
                <a16:creationId xmlns:a16="http://schemas.microsoft.com/office/drawing/2014/main" id="{8DB62B52-9C99-7EFA-519E-425283DE8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0732" y="718687"/>
            <a:ext cx="55689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chemeClr val="accent2"/>
                </a:solidFill>
              </a:rPr>
              <a:t>EKG - Hrudní svody v transversální rovině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46" y="3295127"/>
            <a:ext cx="3118686" cy="345368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8791921" y="3247507"/>
            <a:ext cx="23567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http://flylib.com/books/en/2.569.1.21/1/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266" y="1744131"/>
            <a:ext cx="3550905" cy="323132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17" y="1744131"/>
            <a:ext cx="3639492" cy="323132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TextovéPole 9">
            <a:hlinkClick r:id="rId5"/>
          </p:cNvPr>
          <p:cNvSpPr txBox="1"/>
          <p:nvPr/>
        </p:nvSpPr>
        <p:spPr>
          <a:xfrm>
            <a:off x="4370266" y="5734702"/>
            <a:ext cx="3550905" cy="861774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accent6">
                    <a:lumMod val="50000"/>
                  </a:schemeClr>
                </a:solidFill>
              </a:rPr>
              <a:t>VIDEO: Zátěžový EKG test</a:t>
            </a:r>
          </a:p>
          <a:p>
            <a:pPr algn="ctr"/>
            <a:r>
              <a:rPr lang="cs-CZ" sz="2000" dirty="0">
                <a:solidFill>
                  <a:schemeClr val="accent6">
                    <a:lumMod val="50000"/>
                  </a:schemeClr>
                </a:solidFill>
              </a:rPr>
              <a:t>na bicyklovém ergometru</a:t>
            </a:r>
          </a:p>
          <a:p>
            <a:pPr algn="ctr"/>
            <a:r>
              <a:rPr lang="cs-CZ" sz="1000" dirty="0">
                <a:solidFill>
                  <a:schemeClr val="accent6">
                    <a:lumMod val="50000"/>
                  </a:schemeClr>
                </a:solidFill>
              </a:rPr>
              <a:t>https://youtu.be/EG7AfbjPW8E?si=aCYw2XbkjI15MIiF</a:t>
            </a:r>
          </a:p>
        </p:txBody>
      </p:sp>
      <p:sp>
        <p:nvSpPr>
          <p:cNvPr id="11" name="TextovéPole 10">
            <a:hlinkClick r:id="rId6"/>
          </p:cNvPr>
          <p:cNvSpPr txBox="1"/>
          <p:nvPr/>
        </p:nvSpPr>
        <p:spPr>
          <a:xfrm>
            <a:off x="524317" y="5734702"/>
            <a:ext cx="3639493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VIDEO: Zátěžový EKG test</a:t>
            </a:r>
          </a:p>
          <a:p>
            <a:pPr algn="ctr"/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na běhátku</a:t>
            </a:r>
          </a:p>
          <a:p>
            <a:pPr algn="ctr"/>
            <a:r>
              <a:rPr lang="cs-CZ" sz="1200" dirty="0">
                <a:solidFill>
                  <a:schemeClr val="accent6">
                    <a:lumMod val="50000"/>
                  </a:schemeClr>
                </a:solidFill>
              </a:rPr>
              <a:t>https://www.youtube.com/watch?v=y3Zq4n3WSyc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620" y="-38947"/>
            <a:ext cx="4249335" cy="3185894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8530126" y="3005593"/>
            <a:ext cx="288032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https://courses.kcumb.edu/physio/ecg%20primer/ecgleads.htm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432145" y="834969"/>
            <a:ext cx="24377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</a:rPr>
              <a:t>Zátěžový EKG test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8945711" y="0"/>
            <a:ext cx="20491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u="sng" dirty="0">
                <a:solidFill>
                  <a:srgbClr val="0033CC"/>
                </a:solidFill>
              </a:rPr>
              <a:t>Umístění elektrod</a:t>
            </a:r>
            <a:endParaRPr lang="cs-CZ" sz="2000" u="sng" dirty="0">
              <a:solidFill>
                <a:srgbClr val="0033CC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9121789" y="2260781"/>
            <a:ext cx="169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33CC"/>
                </a:solidFill>
              </a:rPr>
              <a:t>N	        F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757264" y="4975455"/>
            <a:ext cx="31735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http://www.medscope.co.uk/Welch_Allyn_ECG_Machines~mfl~2.htm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5170931" y="4975455"/>
            <a:ext cx="19495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/>
              <a:t>http://www.norav.com/en/stressecg.html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E9548A7-A6A4-F927-53FD-496BF9D77ADE}"/>
              </a:ext>
            </a:extLst>
          </p:cNvPr>
          <p:cNvSpPr txBox="1"/>
          <p:nvPr/>
        </p:nvSpPr>
        <p:spPr>
          <a:xfrm>
            <a:off x="10385245" y="589548"/>
            <a:ext cx="158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>
                <a:solidFill>
                  <a:srgbClr val="00B050"/>
                </a:solidFill>
              </a:rPr>
              <a:t>KONČETINOVÉ</a:t>
            </a:r>
          </a:p>
          <a:p>
            <a:pPr algn="r"/>
            <a:r>
              <a:rPr lang="cs-CZ" b="1" dirty="0">
                <a:solidFill>
                  <a:srgbClr val="00B050"/>
                </a:solidFill>
              </a:rPr>
              <a:t>SVODY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E2FCEC1-0DA9-B82E-B5A4-66B039F1D67D}"/>
              </a:ext>
            </a:extLst>
          </p:cNvPr>
          <p:cNvSpPr txBox="1"/>
          <p:nvPr/>
        </p:nvSpPr>
        <p:spPr>
          <a:xfrm>
            <a:off x="10320205" y="4240398"/>
            <a:ext cx="1090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HRUDNÍ</a:t>
            </a:r>
          </a:p>
          <a:p>
            <a:pPr algn="ctr"/>
            <a:r>
              <a:rPr lang="cs-CZ" b="1" dirty="0">
                <a:solidFill>
                  <a:srgbClr val="00B0F0"/>
                </a:solidFill>
              </a:rPr>
              <a:t>SVODY</a:t>
            </a:r>
          </a:p>
        </p:txBody>
      </p:sp>
    </p:spTree>
    <p:extLst>
      <p:ext uri="{BB962C8B-B14F-4D97-AF65-F5344CB8AC3E}">
        <p14:creationId xmlns:p14="http://schemas.microsoft.com/office/powerpoint/2010/main" val="26460250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2">
            <a:extLst>
              <a:ext uri="{FF2B5EF4-FFF2-40B4-BE49-F238E27FC236}">
                <a16:creationId xmlns:a16="http://schemas.microsoft.com/office/drawing/2014/main" id="{E00C9839-209A-06B0-68A7-A70079268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5" t="22716" r="51620" b="25610"/>
          <a:stretch>
            <a:fillRect/>
          </a:stretch>
        </p:blipFill>
        <p:spPr bwMode="auto">
          <a:xfrm>
            <a:off x="410298" y="1528045"/>
            <a:ext cx="6042522" cy="49144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obrázek 2">
            <a:extLst>
              <a:ext uri="{FF2B5EF4-FFF2-40B4-BE49-F238E27FC236}">
                <a16:creationId xmlns:a16="http://schemas.microsoft.com/office/drawing/2014/main" id="{0F619747-A005-BB3B-845F-EEDA26D9F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t="13127" r="67361" b="9547"/>
          <a:stretch>
            <a:fillRect/>
          </a:stretch>
        </p:blipFill>
        <p:spPr bwMode="auto">
          <a:xfrm>
            <a:off x="6602413" y="167092"/>
            <a:ext cx="5122050" cy="31389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obrázek 1">
            <a:extLst>
              <a:ext uri="{FF2B5EF4-FFF2-40B4-BE49-F238E27FC236}">
                <a16:creationId xmlns:a16="http://schemas.microsoft.com/office/drawing/2014/main" id="{738CA4CB-DFBB-F62C-0E54-25A3B17BA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12593" r="67072" b="9753"/>
          <a:stretch>
            <a:fillRect/>
          </a:stretch>
        </p:blipFill>
        <p:spPr bwMode="auto">
          <a:xfrm>
            <a:off x="6602412" y="3347292"/>
            <a:ext cx="5122049" cy="344562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ovéPole 8">
            <a:extLst>
              <a:ext uri="{FF2B5EF4-FFF2-40B4-BE49-F238E27FC236}">
                <a16:creationId xmlns:a16="http://schemas.microsoft.com/office/drawing/2014/main" id="{EE76B583-5568-ABBA-4F3B-59993381C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882" y="287672"/>
            <a:ext cx="624935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0070C0"/>
                </a:solidFill>
              </a:rPr>
              <a:t>Zátěžový EKG test </a:t>
            </a:r>
            <a:r>
              <a:rPr lang="cs-CZ" altLang="cs-CZ" sz="2400" dirty="0">
                <a:solidFill>
                  <a:srgbClr val="0070C0"/>
                </a:solidFill>
              </a:rPr>
              <a:t>vytrvalostního běžce</a:t>
            </a:r>
          </a:p>
          <a:p>
            <a:pPr algn="ctr"/>
            <a:r>
              <a:rPr lang="cs-CZ" altLang="cs-CZ" sz="2400" dirty="0"/>
              <a:t>(43 r., BMI 21; bicyklový ergometr)</a:t>
            </a:r>
          </a:p>
          <a:p>
            <a:pPr algn="ctr"/>
            <a:r>
              <a:rPr lang="cs-CZ" altLang="cs-CZ" sz="2000" dirty="0">
                <a:solidFill>
                  <a:srgbClr val="7030A0"/>
                </a:solidFill>
              </a:rPr>
              <a:t>pociťovaná nepravidelnost srdce při 303 W</a:t>
            </a:r>
          </a:p>
        </p:txBody>
      </p:sp>
      <p:sp>
        <p:nvSpPr>
          <p:cNvPr id="22535" name="TextovéPole 9">
            <a:extLst>
              <a:ext uri="{FF2B5EF4-FFF2-40B4-BE49-F238E27FC236}">
                <a16:creationId xmlns:a16="http://schemas.microsoft.com/office/drawing/2014/main" id="{EA9B56DD-12D9-301F-526E-EAF0A19AE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435" y="1241779"/>
            <a:ext cx="7560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dirty="0"/>
              <a:t>KLID</a:t>
            </a:r>
          </a:p>
        </p:txBody>
      </p:sp>
      <p:sp>
        <p:nvSpPr>
          <p:cNvPr id="22536" name="TextovéPole 10">
            <a:extLst>
              <a:ext uri="{FF2B5EF4-FFF2-40B4-BE49-F238E27FC236}">
                <a16:creationId xmlns:a16="http://schemas.microsoft.com/office/drawing/2014/main" id="{21899F72-C4FC-B9E9-1EBC-142ED10F3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3040" y="4155071"/>
            <a:ext cx="9166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dirty="0"/>
              <a:t>303 W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DD89CD3-3F8A-4C89-FB56-D14214330477}"/>
              </a:ext>
            </a:extLst>
          </p:cNvPr>
          <p:cNvSpPr txBox="1"/>
          <p:nvPr/>
        </p:nvSpPr>
        <p:spPr>
          <a:xfrm>
            <a:off x="4967112" y="1811165"/>
            <a:ext cx="1186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Zátěž (W)</a:t>
            </a:r>
          </a:p>
          <a:p>
            <a:endParaRPr lang="cs-CZ" b="1" dirty="0"/>
          </a:p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SF (t/min)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2337B7E-62B0-4B0F-862D-BCE267A4C589}"/>
              </a:ext>
            </a:extLst>
          </p:cNvPr>
          <p:cNvSpPr txBox="1"/>
          <p:nvPr/>
        </p:nvSpPr>
        <p:spPr>
          <a:xfrm>
            <a:off x="4194226" y="4103368"/>
            <a:ext cx="1421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STK (mmHg)</a:t>
            </a:r>
          </a:p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DTK (mmHg)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040" y="1294624"/>
            <a:ext cx="5861228" cy="4546003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1" y="1294624"/>
            <a:ext cx="3937686" cy="3937686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0" name="TextovéPole 9">
            <a:hlinkClick r:id="rId4"/>
          </p:cNvPr>
          <p:cNvSpPr txBox="1"/>
          <p:nvPr/>
        </p:nvSpPr>
        <p:spPr>
          <a:xfrm>
            <a:off x="1103871" y="5317407"/>
            <a:ext cx="3937686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B050"/>
                </a:solidFill>
              </a:rPr>
              <a:t>VIDEO: </a:t>
            </a:r>
            <a:r>
              <a:rPr lang="cs-CZ" dirty="0" err="1">
                <a:solidFill>
                  <a:srgbClr val="00B050"/>
                </a:solidFill>
              </a:rPr>
              <a:t>Holter</a:t>
            </a:r>
            <a:r>
              <a:rPr lang="cs-CZ" dirty="0">
                <a:solidFill>
                  <a:srgbClr val="00B050"/>
                </a:solidFill>
              </a:rPr>
              <a:t> EKG monitoring</a:t>
            </a:r>
          </a:p>
          <a:p>
            <a:pPr algn="ctr"/>
            <a:r>
              <a:rPr lang="cs-CZ" sz="1000" dirty="0">
                <a:solidFill>
                  <a:srgbClr val="00B050"/>
                </a:solidFill>
              </a:rPr>
              <a:t>https://www.youtube.com/watch?v=e9EDqOs3Nq0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888803" y="494153"/>
            <a:ext cx="84143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C00000"/>
                </a:solidFill>
                <a:latin typeface="+mn-lt"/>
              </a:rPr>
              <a:t>24 h EKG monitoring mimo laboratoř (</a:t>
            </a:r>
            <a:r>
              <a:rPr lang="cs-CZ" altLang="cs-CZ" sz="2800" b="1" dirty="0" err="1">
                <a:solidFill>
                  <a:srgbClr val="C00000"/>
                </a:solidFill>
                <a:latin typeface="+mn-lt"/>
              </a:rPr>
              <a:t>Holter</a:t>
            </a:r>
            <a:r>
              <a:rPr lang="cs-CZ" altLang="cs-CZ" sz="2800" b="1" dirty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210168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666A3F8-AE66-7F85-FDDB-B333C99EA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9" t="21956" r="9028" b="15760"/>
          <a:stretch/>
        </p:blipFill>
        <p:spPr bwMode="auto">
          <a:xfrm>
            <a:off x="801280" y="861774"/>
            <a:ext cx="10589439" cy="552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F67322E-D096-8548-887B-C4C334FB90C3}"/>
              </a:ext>
            </a:extLst>
          </p:cNvPr>
          <p:cNvSpPr txBox="1"/>
          <p:nvPr/>
        </p:nvSpPr>
        <p:spPr>
          <a:xfrm>
            <a:off x="3295649" y="0"/>
            <a:ext cx="5600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</a:rPr>
              <a:t>Redistribuce krve při zátěži</a:t>
            </a:r>
          </a:p>
          <a:p>
            <a:pPr algn="ctr"/>
            <a:r>
              <a:rPr lang="cs-CZ" dirty="0"/>
              <a:t>(Vilikus, 2023)</a:t>
            </a:r>
          </a:p>
        </p:txBody>
      </p:sp>
    </p:spTree>
    <p:extLst>
      <p:ext uri="{BB962C8B-B14F-4D97-AF65-F5344CB8AC3E}">
        <p14:creationId xmlns:p14="http://schemas.microsoft.com/office/powerpoint/2010/main" val="35907205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Jak si vybrat sporttester - Běhej srdcem">
            <a:extLst>
              <a:ext uri="{FF2B5EF4-FFF2-40B4-BE49-F238E27FC236}">
                <a16:creationId xmlns:a16="http://schemas.microsoft.com/office/drawing/2014/main" id="{81E57F78-37AA-0626-C99A-0BAC0697A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1" b="33344"/>
          <a:stretch/>
        </p:blipFill>
        <p:spPr bwMode="auto">
          <a:xfrm>
            <a:off x="565699" y="301886"/>
            <a:ext cx="4572020" cy="32709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4D7C2FC-7C13-DE27-AC7F-BB8CA4018F66}"/>
              </a:ext>
            </a:extLst>
          </p:cNvPr>
          <p:cNvSpPr txBox="1"/>
          <p:nvPr/>
        </p:nvSpPr>
        <p:spPr>
          <a:xfrm>
            <a:off x="331237" y="578364"/>
            <a:ext cx="11543853" cy="830997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minutová</a:t>
            </a:r>
            <a:r>
              <a:rPr lang="cs-CZ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SRDEČNÍ FREKVENCE </a:t>
            </a: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(SF, HR – </a:t>
            </a:r>
            <a:r>
              <a:rPr lang="cs-CZ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heart</a:t>
            </a: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rate</a:t>
            </a: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cs-CZ" sz="2400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cs-CZ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frequency</a:t>
            </a: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heart</a:t>
            </a: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t.min</a:t>
            </a:r>
            <a:r>
              <a:rPr lang="cs-CZ" sz="24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cs-C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r>
              <a:rPr lang="cs-CZ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měříme el. potenciály elektrodami na hrudním pásu (</a:t>
            </a:r>
            <a:r>
              <a:rPr lang="cs-CZ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sporttester</a:t>
            </a:r>
            <a:r>
              <a:rPr lang="cs-CZ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cs-CZ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085F977-CF5E-C5BD-38BA-83A1D299EE33}"/>
              </a:ext>
            </a:extLst>
          </p:cNvPr>
          <p:cNvSpPr txBox="1"/>
          <p:nvPr/>
        </p:nvSpPr>
        <p:spPr>
          <a:xfrm>
            <a:off x="331237" y="4021659"/>
            <a:ext cx="9346161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periferní minutová </a:t>
            </a:r>
            <a:r>
              <a:rPr lang="cs-CZ" sz="24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TEPOVÁ FREKVENCE</a:t>
            </a:r>
            <a:endParaRPr lang="cs-CZ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sz="2400" dirty="0">
                <a:solidFill>
                  <a:srgbClr val="0070C0"/>
                </a:solidFill>
              </a:rPr>
              <a:t>měření chytrými hodinkami s </a:t>
            </a:r>
            <a:r>
              <a:rPr lang="cs-CZ" sz="2400" dirty="0" err="1">
                <a:solidFill>
                  <a:srgbClr val="0070C0"/>
                </a:solidFill>
              </a:rPr>
              <a:t>fotosenzorem</a:t>
            </a:r>
            <a:r>
              <a:rPr lang="cs-CZ" sz="2400" dirty="0">
                <a:solidFill>
                  <a:srgbClr val="0070C0"/>
                </a:solidFill>
              </a:rPr>
              <a:t> na distálním konci předloktí </a:t>
            </a:r>
          </a:p>
          <a:p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(- hmatem tepu na společné krkavici na krku (mezi kývačem hlavy a hrtanem),</a:t>
            </a:r>
          </a:p>
          <a:p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případně na vřetenní tepně (na přední straně předloktí blízko zápěstí).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868A96D-DDA4-C07D-1C7F-38B229568797}"/>
              </a:ext>
            </a:extLst>
          </p:cNvPr>
          <p:cNvSpPr txBox="1"/>
          <p:nvPr/>
        </p:nvSpPr>
        <p:spPr>
          <a:xfrm>
            <a:off x="1871934" y="5577922"/>
            <a:ext cx="1004720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0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Klidová srdeční frekvence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(vleže ráno po probuzení) je u běžné populace 60-75 t.min</a:t>
            </a:r>
            <a:r>
              <a:rPr lang="cs-CZ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 mužů je mírně nižší než u žen.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 osob s výraznější vrozenou vagotonií je kolem 45-60 t.min</a:t>
            </a:r>
            <a:r>
              <a:rPr lang="cs-CZ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 dospělých vrcholových vytrvalostně trénovaných sportovců i kolem 35-45 t.min</a:t>
            </a:r>
            <a:r>
              <a:rPr lang="cs-CZ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sz="2000" dirty="0"/>
          </a:p>
        </p:txBody>
      </p:sp>
      <p:pic>
        <p:nvPicPr>
          <p:cNvPr id="14339" name="Picture 3" descr="Obrázek 7 z 11">
            <a:extLst>
              <a:ext uri="{FF2B5EF4-FFF2-40B4-BE49-F238E27FC236}">
                <a16:creationId xmlns:a16="http://schemas.microsoft.com/office/drawing/2014/main" id="{EE559DD9-2473-642D-D385-2FFE15940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30800" r="25400" b="-1789"/>
          <a:stretch/>
        </p:blipFill>
        <p:spPr bwMode="auto">
          <a:xfrm>
            <a:off x="9246200" y="1796078"/>
            <a:ext cx="2628890" cy="25716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341" name="Picture 5" descr="2 z 11">
            <a:extLst>
              <a:ext uri="{FF2B5EF4-FFF2-40B4-BE49-F238E27FC236}">
                <a16:creationId xmlns:a16="http://schemas.microsoft.com/office/drawing/2014/main" id="{8C6E0435-D54C-B3F6-C383-FAA3A5808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t="4501" r="7692" b="5434"/>
          <a:stretch/>
        </p:blipFill>
        <p:spPr bwMode="auto">
          <a:xfrm>
            <a:off x="6590358" y="1796079"/>
            <a:ext cx="2377440" cy="25716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Šipka: dolů 1">
            <a:extLst>
              <a:ext uri="{FF2B5EF4-FFF2-40B4-BE49-F238E27FC236}">
                <a16:creationId xmlns:a16="http://schemas.microsoft.com/office/drawing/2014/main" id="{0B7808B6-CB40-96C4-F9CE-5036327C322B}"/>
              </a:ext>
            </a:extLst>
          </p:cNvPr>
          <p:cNvSpPr/>
          <p:nvPr/>
        </p:nvSpPr>
        <p:spPr>
          <a:xfrm rot="4402778">
            <a:off x="4587573" y="957110"/>
            <a:ext cx="258115" cy="129121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2926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" t="3294" r="1149" b="2339"/>
          <a:stretch/>
        </p:blipFill>
        <p:spPr>
          <a:xfrm>
            <a:off x="0" y="921143"/>
            <a:ext cx="6134754" cy="5936858"/>
          </a:xfrm>
          <a:prstGeom prst="rect">
            <a:avLst/>
          </a:prstGeom>
        </p:spPr>
      </p:pic>
      <p:sp>
        <p:nvSpPr>
          <p:cNvPr id="4" name="Obdélník 3">
            <a:hlinkClick r:id="rId3"/>
          </p:cNvPr>
          <p:cNvSpPr/>
          <p:nvPr/>
        </p:nvSpPr>
        <p:spPr>
          <a:xfrm>
            <a:off x="5665559" y="709101"/>
            <a:ext cx="628791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err="1"/>
              <a:t>Fontana</a:t>
            </a:r>
            <a:r>
              <a:rPr lang="cs-CZ" sz="1600" b="1" dirty="0"/>
              <a:t> a kol. Funkce buněk a lidského těla. Multimediální skripta. Praha: Třetí lékařská fakulta UK, 2015. </a:t>
            </a:r>
            <a:r>
              <a:rPr lang="cs-CZ" sz="1600" dirty="0"/>
              <a:t>http://fblt.cz/skripta/</a:t>
            </a:r>
          </a:p>
        </p:txBody>
      </p:sp>
      <p:sp>
        <p:nvSpPr>
          <p:cNvPr id="7" name="Obdélník 6"/>
          <p:cNvSpPr/>
          <p:nvPr/>
        </p:nvSpPr>
        <p:spPr>
          <a:xfrm>
            <a:off x="6095999" y="1526800"/>
            <a:ext cx="5857469" cy="17259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800" dirty="0">
                <a:solidFill>
                  <a:srgbClr val="FF0000"/>
                </a:solidFill>
              </a:rPr>
              <a:t>Měření arteriálního tlaku krve (TK)</a:t>
            </a:r>
          </a:p>
          <a:p>
            <a:pPr algn="ctr">
              <a:lnSpc>
                <a:spcPct val="80000"/>
              </a:lnSpc>
            </a:pPr>
            <a:r>
              <a:rPr lang="cs-CZ" altLang="cs-CZ" sz="2000" dirty="0"/>
              <a:t>(</a:t>
            </a:r>
            <a:r>
              <a:rPr lang="cs-CZ" altLang="cs-CZ" sz="2000" dirty="0" err="1"/>
              <a:t>blood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pressure</a:t>
            </a:r>
            <a:r>
              <a:rPr lang="cs-CZ" altLang="cs-CZ" sz="2000" dirty="0"/>
              <a:t> – BP)</a:t>
            </a:r>
          </a:p>
          <a:p>
            <a:pPr>
              <a:lnSpc>
                <a:spcPct val="80000"/>
              </a:lnSpc>
            </a:pPr>
            <a:r>
              <a:rPr lang="cs-CZ" altLang="cs-CZ" sz="2800" dirty="0">
                <a:solidFill>
                  <a:srgbClr val="0033CC"/>
                </a:solidFill>
              </a:rPr>
              <a:t>Systolický TK </a:t>
            </a:r>
            <a:r>
              <a:rPr lang="cs-CZ" altLang="cs-CZ" sz="2800" dirty="0"/>
              <a:t>(STK,SBP)</a:t>
            </a:r>
          </a:p>
          <a:p>
            <a:pPr>
              <a:lnSpc>
                <a:spcPct val="80000"/>
              </a:lnSpc>
            </a:pPr>
            <a:r>
              <a:rPr lang="cs-CZ" altLang="cs-CZ" sz="2800" dirty="0">
                <a:solidFill>
                  <a:srgbClr val="0033CC"/>
                </a:solidFill>
              </a:rPr>
              <a:t>Diastolický TK </a:t>
            </a:r>
            <a:r>
              <a:rPr lang="cs-CZ" altLang="cs-CZ" sz="2800" dirty="0"/>
              <a:t>(DTK,DBP)</a:t>
            </a:r>
          </a:p>
          <a:p>
            <a:pPr>
              <a:lnSpc>
                <a:spcPct val="80000"/>
              </a:lnSpc>
            </a:pPr>
            <a:r>
              <a:rPr lang="cs-CZ" altLang="cs-CZ" sz="2800" dirty="0">
                <a:solidFill>
                  <a:srgbClr val="0033CC"/>
                </a:solidFill>
              </a:rPr>
              <a:t>Střední TK </a:t>
            </a:r>
            <a:r>
              <a:rPr lang="cs-CZ" altLang="cs-CZ" sz="2800" dirty="0"/>
              <a:t>(MBP) </a:t>
            </a:r>
            <a:r>
              <a:rPr lang="cs-CZ" altLang="cs-CZ" sz="2800" dirty="0">
                <a:solidFill>
                  <a:srgbClr val="0033CC"/>
                </a:solidFill>
              </a:rPr>
              <a:t>~ 2/3•(STK+DTK)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50D6992-6003-67D1-DE40-43D2022F2820}"/>
              </a:ext>
            </a:extLst>
          </p:cNvPr>
          <p:cNvSpPr txBox="1"/>
          <p:nvPr/>
        </p:nvSpPr>
        <p:spPr>
          <a:xfrm>
            <a:off x="3195025" y="124326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KREVNÍ TLAK A JEHO MĚŘENÍ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 t="8440" r="2348" b="4652"/>
          <a:stretch/>
        </p:blipFill>
        <p:spPr>
          <a:xfrm>
            <a:off x="5976735" y="3772900"/>
            <a:ext cx="6134754" cy="266347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636140" y="3772900"/>
            <a:ext cx="3004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accent2">
                    <a:lumMod val="75000"/>
                  </a:schemeClr>
                </a:solidFill>
              </a:rPr>
              <a:t>TK ve velké tepně</a:t>
            </a:r>
          </a:p>
        </p:txBody>
      </p:sp>
    </p:spTree>
    <p:extLst>
      <p:ext uri="{BB962C8B-B14F-4D97-AF65-F5344CB8AC3E}">
        <p14:creationId xmlns:p14="http://schemas.microsoft.com/office/powerpoint/2010/main" val="4872175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Krevní tlak Rober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637" y="823330"/>
            <a:ext cx="6302479" cy="5881527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3B40416-A1E8-8B03-5FC0-2BA66A6C36AE}"/>
              </a:ext>
            </a:extLst>
          </p:cNvPr>
          <p:cNvSpPr txBox="1"/>
          <p:nvPr/>
        </p:nvSpPr>
        <p:spPr>
          <a:xfrm>
            <a:off x="1168524" y="238555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ODEZVA KREVNÍHO TLAKU (TK, BP) NA ZÁTĚŽ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44C7C4D-E8EC-3C96-F705-51E0521729FA}"/>
              </a:ext>
            </a:extLst>
          </p:cNvPr>
          <p:cNvSpPr/>
          <p:nvPr/>
        </p:nvSpPr>
        <p:spPr>
          <a:xfrm>
            <a:off x="8219587" y="1814623"/>
            <a:ext cx="2355007" cy="2858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sz="2800" b="1" dirty="0">
                <a:solidFill>
                  <a:schemeClr val="accent2">
                    <a:lumMod val="75000"/>
                  </a:schemeClr>
                </a:solidFill>
              </a:rPr>
              <a:t>Systolický TK</a:t>
            </a:r>
          </a:p>
          <a:p>
            <a:pPr>
              <a:lnSpc>
                <a:spcPct val="80000"/>
              </a:lnSpc>
            </a:pPr>
            <a:endParaRPr lang="cs-CZ" altLang="cs-CZ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cs-CZ" altLang="cs-CZ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cs-CZ" altLang="cs-CZ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800" b="1" dirty="0">
                <a:solidFill>
                  <a:schemeClr val="accent2">
                    <a:lumMod val="50000"/>
                  </a:schemeClr>
                </a:solidFill>
              </a:rPr>
              <a:t>Střední TK</a:t>
            </a:r>
          </a:p>
          <a:p>
            <a:pPr>
              <a:lnSpc>
                <a:spcPct val="80000"/>
              </a:lnSpc>
            </a:pPr>
            <a:endParaRPr lang="cs-CZ" altLang="cs-CZ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cs-CZ" altLang="cs-CZ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800" b="1" dirty="0">
                <a:solidFill>
                  <a:schemeClr val="accent6">
                    <a:lumMod val="50000"/>
                  </a:schemeClr>
                </a:solidFill>
              </a:rPr>
              <a:t>Diastolický TK</a:t>
            </a:r>
          </a:p>
        </p:txBody>
      </p:sp>
    </p:spTree>
    <p:extLst>
      <p:ext uri="{BB962C8B-B14F-4D97-AF65-F5344CB8AC3E}">
        <p14:creationId xmlns:p14="http://schemas.microsoft.com/office/powerpoint/2010/main" val="2246475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57" y="2681281"/>
            <a:ext cx="5538583" cy="39531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5" y="73892"/>
            <a:ext cx="6094964" cy="6560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bdélník 8"/>
          <p:cNvSpPr/>
          <p:nvPr/>
        </p:nvSpPr>
        <p:spPr>
          <a:xfrm>
            <a:off x="1450108" y="6634444"/>
            <a:ext cx="369454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/>
              <a:t>http://samedical.blogspot.cz/2010/07/contraction-of-skeletal-muscle.html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529357" y="73892"/>
            <a:ext cx="5538583" cy="2369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7030A0"/>
                </a:solidFill>
              </a:rPr>
              <a:t>Stavba svalu</a:t>
            </a:r>
          </a:p>
          <a:p>
            <a:r>
              <a:rPr lang="cs-CZ" sz="2000" dirty="0"/>
              <a:t>KOST </a:t>
            </a:r>
            <a:r>
              <a:rPr lang="cs-CZ" sz="2000" dirty="0">
                <a:solidFill>
                  <a:srgbClr val="0070C0"/>
                </a:solidFill>
              </a:rPr>
              <a:t>- (ÚPON) - </a:t>
            </a:r>
            <a:r>
              <a:rPr lang="cs-CZ" sz="2000" b="1" dirty="0">
                <a:solidFill>
                  <a:srgbClr val="0070C0"/>
                </a:solidFill>
              </a:rPr>
              <a:t>ŠLACHA</a:t>
            </a:r>
          </a:p>
          <a:p>
            <a:r>
              <a:rPr lang="cs-CZ" sz="2000" dirty="0">
                <a:solidFill>
                  <a:srgbClr val="0070C0"/>
                </a:solidFill>
              </a:rPr>
              <a:t>SVALOVÉ </a:t>
            </a:r>
            <a:r>
              <a:rPr lang="cs-CZ" sz="2000" b="1" dirty="0">
                <a:solidFill>
                  <a:srgbClr val="0070C0"/>
                </a:solidFill>
              </a:rPr>
              <a:t>BŘÍŠKO</a:t>
            </a:r>
            <a:r>
              <a:rPr lang="cs-CZ" sz="2000" dirty="0">
                <a:solidFill>
                  <a:srgbClr val="0070C0"/>
                </a:solidFill>
              </a:rPr>
              <a:t> - SVALOVÉ SNOPCE -</a:t>
            </a:r>
          </a:p>
          <a:p>
            <a:r>
              <a:rPr lang="cs-CZ" sz="2000" dirty="0">
                <a:solidFill>
                  <a:srgbClr val="0070C0"/>
                </a:solidFill>
              </a:rPr>
              <a:t>SVALOVÁ VLÁKNA (</a:t>
            </a:r>
            <a:r>
              <a:rPr lang="cs-CZ" sz="2000" dirty="0" err="1">
                <a:solidFill>
                  <a:srgbClr val="0070C0"/>
                </a:solidFill>
              </a:rPr>
              <a:t>myo-fibres</a:t>
            </a:r>
            <a:r>
              <a:rPr lang="cs-CZ" sz="2000" dirty="0">
                <a:solidFill>
                  <a:srgbClr val="0070C0"/>
                </a:solidFill>
              </a:rPr>
              <a:t>) </a:t>
            </a:r>
            <a:r>
              <a:rPr lang="cs-CZ" sz="2000" dirty="0"/>
              <a:t>… typy </a:t>
            </a:r>
            <a:r>
              <a:rPr lang="cs-CZ" sz="2000" dirty="0">
                <a:solidFill>
                  <a:srgbClr val="0070C0"/>
                </a:solidFill>
              </a:rPr>
              <a:t>- </a:t>
            </a:r>
          </a:p>
          <a:p>
            <a:r>
              <a:rPr lang="cs-CZ" sz="2000" dirty="0">
                <a:solidFill>
                  <a:srgbClr val="0070C0"/>
                </a:solidFill>
              </a:rPr>
              <a:t>MIKROVLÁKNA (</a:t>
            </a:r>
            <a:r>
              <a:rPr lang="cs-CZ" sz="2000" dirty="0" err="1">
                <a:solidFill>
                  <a:srgbClr val="0070C0"/>
                </a:solidFill>
              </a:rPr>
              <a:t>myo-fibrils</a:t>
            </a:r>
            <a:r>
              <a:rPr lang="cs-CZ" sz="2000" dirty="0">
                <a:solidFill>
                  <a:srgbClr val="0070C0"/>
                </a:solidFill>
              </a:rPr>
              <a:t>) -</a:t>
            </a:r>
          </a:p>
          <a:p>
            <a:r>
              <a:rPr lang="cs-CZ" sz="2000" dirty="0">
                <a:solidFill>
                  <a:srgbClr val="0070C0"/>
                </a:solidFill>
              </a:rPr>
              <a:t>KONTRAKTILNÍ BÍLKOVINNÁ VLÁKNA </a:t>
            </a:r>
            <a:r>
              <a:rPr lang="cs-CZ" dirty="0">
                <a:solidFill>
                  <a:srgbClr val="0070C0"/>
                </a:solidFill>
              </a:rPr>
              <a:t>(</a:t>
            </a:r>
            <a:r>
              <a:rPr lang="cs-CZ" dirty="0" err="1">
                <a:solidFill>
                  <a:srgbClr val="0070C0"/>
                </a:solidFill>
              </a:rPr>
              <a:t>myo-filaments</a:t>
            </a:r>
            <a:r>
              <a:rPr lang="cs-CZ" dirty="0">
                <a:solidFill>
                  <a:srgbClr val="0070C0"/>
                </a:solidFill>
              </a:rPr>
              <a:t>) </a:t>
            </a:r>
            <a:r>
              <a:rPr lang="cs-CZ" dirty="0"/>
              <a:t>… </a:t>
            </a:r>
            <a:r>
              <a:rPr lang="cs-CZ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Actin</a:t>
            </a:r>
            <a:r>
              <a:rPr lang="cs-CZ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/>
              <a:t>+ </a:t>
            </a:r>
            <a:r>
              <a:rPr lang="cs-CZ" dirty="0" err="1"/>
              <a:t>Tropomyosin</a:t>
            </a:r>
            <a:r>
              <a:rPr lang="cs-CZ" dirty="0"/>
              <a:t>, </a:t>
            </a:r>
            <a:r>
              <a:rPr lang="cs-CZ" dirty="0" err="1">
                <a:solidFill>
                  <a:srgbClr val="C00000"/>
                </a:solidFill>
              </a:rPr>
              <a:t>Myosin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2729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Jak měřit tlak | Alza.cz">
            <a:extLst>
              <a:ext uri="{FF2B5EF4-FFF2-40B4-BE49-F238E27FC236}">
                <a16:creationId xmlns:a16="http://schemas.microsoft.com/office/drawing/2014/main" id="{30AEF262-85DF-AD43-94D5-415AE4B70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052" y="2337720"/>
            <a:ext cx="4899895" cy="32650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E6806DE-B642-239D-342C-945A46385D95}"/>
              </a:ext>
            </a:extLst>
          </p:cNvPr>
          <p:cNvSpPr txBox="1"/>
          <p:nvPr/>
        </p:nvSpPr>
        <p:spPr>
          <a:xfrm>
            <a:off x="3124200" y="273181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KREVNÍ TLAK A JEHO MĚŘENÍ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2DB1FD51-BE40-A5CC-DCF9-FD7DEEE3C002}"/>
              </a:ext>
            </a:extLst>
          </p:cNvPr>
          <p:cNvSpPr/>
          <p:nvPr/>
        </p:nvSpPr>
        <p:spPr>
          <a:xfrm>
            <a:off x="235975" y="857956"/>
            <a:ext cx="11842954" cy="1479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sz="2800" dirty="0"/>
              <a:t>„Klasicky“ s nafukovací manžetou a fonendoskopem:</a:t>
            </a: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cs-CZ" altLang="cs-CZ" sz="2800" dirty="0"/>
              <a:t>Nafouknutí manžety nad očekávaný STK</a:t>
            </a: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cs-CZ" altLang="cs-CZ" sz="2800" dirty="0"/>
              <a:t>Poslech ozev tepny nad loktem při pomalém vypouštění vzduchu:</a:t>
            </a:r>
          </a:p>
          <a:p>
            <a:pPr>
              <a:lnSpc>
                <a:spcPct val="80000"/>
              </a:lnSpc>
            </a:pPr>
            <a:r>
              <a:rPr lang="cs-CZ" altLang="cs-CZ" sz="2800" dirty="0">
                <a:solidFill>
                  <a:srgbClr val="0033CC"/>
                </a:solidFill>
              </a:rPr>
              <a:t>Při objevení se ozev - Systolický TK </a:t>
            </a:r>
            <a:r>
              <a:rPr lang="cs-CZ" altLang="cs-CZ" sz="2800" dirty="0"/>
              <a:t>(SBP), </a:t>
            </a:r>
            <a:r>
              <a:rPr lang="cs-CZ" altLang="cs-CZ" sz="2800" dirty="0">
                <a:solidFill>
                  <a:srgbClr val="0033CC"/>
                </a:solidFill>
              </a:rPr>
              <a:t>při vymizení ozev - Diastolický TK </a:t>
            </a:r>
            <a:r>
              <a:rPr lang="cs-CZ" altLang="cs-CZ" sz="2800" dirty="0"/>
              <a:t>(DBP)</a:t>
            </a:r>
            <a:endParaRPr lang="cs-CZ" altLang="cs-CZ" sz="2800" dirty="0">
              <a:solidFill>
                <a:srgbClr val="0033CC"/>
              </a:solidFill>
            </a:endParaRPr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980BB2AF-AC69-2345-D6D3-BD2FA90E8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12" y="2751572"/>
            <a:ext cx="3736917" cy="326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D4AB42A-D9AF-CEDC-07C5-0EA7973705F1}"/>
              </a:ext>
            </a:extLst>
          </p:cNvPr>
          <p:cNvSpPr txBox="1"/>
          <p:nvPr/>
        </p:nvSpPr>
        <p:spPr>
          <a:xfrm>
            <a:off x="560439" y="5877814"/>
            <a:ext cx="205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(Němcová, 2023)</a:t>
            </a:r>
          </a:p>
        </p:txBody>
      </p:sp>
      <p:pic>
        <p:nvPicPr>
          <p:cNvPr id="3086" name="Picture 14">
            <a:extLst>
              <a:ext uri="{FF2B5EF4-FFF2-40B4-BE49-F238E27FC236}">
                <a16:creationId xmlns:a16="http://schemas.microsoft.com/office/drawing/2014/main" id="{F88EE0C3-7545-F135-85CD-B1F86BA87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1" y="2751572"/>
            <a:ext cx="3691225" cy="312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4D4A43E-7E8C-D701-B6D0-66484707E331}"/>
              </a:ext>
            </a:extLst>
          </p:cNvPr>
          <p:cNvSpPr txBox="1"/>
          <p:nvPr/>
        </p:nvSpPr>
        <p:spPr>
          <a:xfrm>
            <a:off x="9185457" y="6016656"/>
            <a:ext cx="205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(Němcová, 2023)</a:t>
            </a:r>
          </a:p>
        </p:txBody>
      </p:sp>
    </p:spTree>
    <p:extLst>
      <p:ext uri="{BB962C8B-B14F-4D97-AF65-F5344CB8AC3E}">
        <p14:creationId xmlns:p14="http://schemas.microsoft.com/office/powerpoint/2010/main" val="35328777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Jak na správné měření krevního tlaku | Geek Magazín">
            <a:extLst>
              <a:ext uri="{FF2B5EF4-FFF2-40B4-BE49-F238E27FC236}">
                <a16:creationId xmlns:a16="http://schemas.microsoft.com/office/drawing/2014/main" id="{86EECFC7-3875-A111-2F96-F6E2605D0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754" y="1596667"/>
            <a:ext cx="8332492" cy="46731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E6806DE-B642-239D-342C-945A46385D95}"/>
              </a:ext>
            </a:extLst>
          </p:cNvPr>
          <p:cNvSpPr txBox="1"/>
          <p:nvPr/>
        </p:nvSpPr>
        <p:spPr>
          <a:xfrm>
            <a:off x="3124200" y="273181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KREVNÍ TLAK A JEHO MĚŘENÍ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2DB1FD51-BE40-A5CC-DCF9-FD7DEEE3C002}"/>
              </a:ext>
            </a:extLst>
          </p:cNvPr>
          <p:cNvSpPr/>
          <p:nvPr/>
        </p:nvSpPr>
        <p:spPr>
          <a:xfrm>
            <a:off x="2009350" y="1004494"/>
            <a:ext cx="8173300" cy="445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800" dirty="0"/>
              <a:t>Oscilační tonometr s pumpou a nafukovací manžetou</a:t>
            </a:r>
          </a:p>
        </p:txBody>
      </p:sp>
      <p:pic>
        <p:nvPicPr>
          <p:cNvPr id="10" name="Obrázek 9">
            <a:hlinkClick r:id="rId3"/>
            <a:extLst>
              <a:ext uri="{FF2B5EF4-FFF2-40B4-BE49-F238E27FC236}">
                <a16:creationId xmlns:a16="http://schemas.microsoft.com/office/drawing/2014/main" id="{89D0F429-3890-B4EB-679B-E79565192F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61" r="11896"/>
          <a:stretch/>
        </p:blipFill>
        <p:spPr>
          <a:xfrm>
            <a:off x="9805827" y="4684918"/>
            <a:ext cx="2299672" cy="18699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>
            <a:hlinkClick r:id="rId3"/>
            <a:extLst>
              <a:ext uri="{FF2B5EF4-FFF2-40B4-BE49-F238E27FC236}">
                <a16:creationId xmlns:a16="http://schemas.microsoft.com/office/drawing/2014/main" id="{7D921378-B16D-F387-D7D2-7BFFD717DBE2}"/>
              </a:ext>
            </a:extLst>
          </p:cNvPr>
          <p:cNvSpPr txBox="1"/>
          <p:nvPr/>
        </p:nvSpPr>
        <p:spPr>
          <a:xfrm>
            <a:off x="9810963" y="4120087"/>
            <a:ext cx="2299672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VIDEO: Měření TK</a:t>
            </a:r>
          </a:p>
          <a:p>
            <a:pPr algn="ctr"/>
            <a:r>
              <a:rPr lang="cs-CZ" sz="1400" dirty="0"/>
              <a:t>(</a:t>
            </a:r>
            <a:r>
              <a:rPr lang="cs-CZ" sz="1400" dirty="0" err="1"/>
              <a:t>Tech.univ</a:t>
            </a:r>
            <a:r>
              <a:rPr lang="cs-CZ" sz="1400" dirty="0"/>
              <a:t>., Ostrava, 2023)</a:t>
            </a:r>
          </a:p>
        </p:txBody>
      </p:sp>
    </p:spTree>
    <p:extLst>
      <p:ext uri="{BB962C8B-B14F-4D97-AF65-F5344CB8AC3E}">
        <p14:creationId xmlns:p14="http://schemas.microsoft.com/office/powerpoint/2010/main" val="42770877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2" b="7931"/>
          <a:stretch/>
        </p:blipFill>
        <p:spPr>
          <a:xfrm>
            <a:off x="4296658" y="4399547"/>
            <a:ext cx="2393281" cy="2089743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48928" y="436074"/>
            <a:ext cx="10934265" cy="624649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cs-CZ" altLang="cs-CZ" sz="3200" b="1" dirty="0">
                <a:solidFill>
                  <a:srgbClr val="C00000"/>
                </a:solidFill>
              </a:rPr>
              <a:t>KREVNÍ TLAK</a:t>
            </a:r>
            <a:endParaRPr lang="en-GB" altLang="cs-CZ" sz="3200" b="1" dirty="0">
              <a:solidFill>
                <a:srgbClr val="C00000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52951" y="1184359"/>
            <a:ext cx="7117974" cy="426270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1-7 denní monitorování TK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cs-CZ" altLang="cs-CZ" sz="2000" dirty="0"/>
              <a:t>opakované měření s nafukovací manžetou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7" y="4399547"/>
            <a:ext cx="3041435" cy="1810669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0" name="Obdélník 9"/>
          <p:cNvSpPr/>
          <p:nvPr/>
        </p:nvSpPr>
        <p:spPr>
          <a:xfrm>
            <a:off x="900356" y="6289234"/>
            <a:ext cx="2517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http://www.amazon.com/Withings-Smart-Pressure-Monitor-iPhone/dp/B004K2KYM8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70" y="1932194"/>
            <a:ext cx="2517058" cy="200798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2" name="Obdélník 11"/>
          <p:cNvSpPr/>
          <p:nvPr/>
        </p:nvSpPr>
        <p:spPr>
          <a:xfrm>
            <a:off x="416423" y="1100232"/>
            <a:ext cx="3506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0033CC"/>
                </a:solidFill>
              </a:rPr>
              <a:t>Oscilační tlakoměry</a:t>
            </a:r>
          </a:p>
          <a:p>
            <a:pPr algn="ctr"/>
            <a:r>
              <a:rPr lang="cs-CZ" sz="2400" b="1" dirty="0">
                <a:solidFill>
                  <a:srgbClr val="0033CC"/>
                </a:solidFill>
              </a:rPr>
              <a:t>pro domácí měření v klidu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265741" y="6546802"/>
            <a:ext cx="29642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http://www.medisave.co.uk/a-d-abpm-tm-2430.html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58" y="1947948"/>
            <a:ext cx="2376221" cy="237622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03" y="1903160"/>
            <a:ext cx="4586129" cy="4586129"/>
          </a:xfrm>
          <a:prstGeom prst="rect">
            <a:avLst/>
          </a:prstGeom>
        </p:spPr>
      </p:pic>
      <p:sp>
        <p:nvSpPr>
          <p:cNvPr id="17" name="Obdélník 16"/>
          <p:cNvSpPr/>
          <p:nvPr/>
        </p:nvSpPr>
        <p:spPr>
          <a:xfrm>
            <a:off x="1201166" y="3959928"/>
            <a:ext cx="19369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http://www.rakuten.com.my/shop/bestdenki/product/HEM7221/</a:t>
            </a:r>
          </a:p>
        </p:txBody>
      </p:sp>
      <p:sp>
        <p:nvSpPr>
          <p:cNvPr id="2" name="TextovéPole 1">
            <a:hlinkClick r:id="rId7"/>
          </p:cNvPr>
          <p:cNvSpPr txBox="1"/>
          <p:nvPr/>
        </p:nvSpPr>
        <p:spPr>
          <a:xfrm>
            <a:off x="9015175" y="6212290"/>
            <a:ext cx="3005752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VIDEO: 24 h monitoring TK</a:t>
            </a:r>
          </a:p>
          <a:p>
            <a:pPr algn="ctr"/>
            <a:r>
              <a:rPr lang="cs-CZ" sz="1000" dirty="0"/>
              <a:t>https://www.youtube.com/watch?v=1B27lCrv6xg</a:t>
            </a:r>
          </a:p>
        </p:txBody>
      </p:sp>
    </p:spTree>
    <p:extLst>
      <p:ext uri="{BB962C8B-B14F-4D97-AF65-F5344CB8AC3E}">
        <p14:creationId xmlns:p14="http://schemas.microsoft.com/office/powerpoint/2010/main" val="33372726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293199"/>
            <a:ext cx="10972800" cy="61288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cs-CZ" altLang="cs-CZ" sz="3200" dirty="0"/>
              <a:t>MONITORING U PORUCH KREVNÍHO TLAKU</a:t>
            </a:r>
            <a:endParaRPr lang="en-GB" alt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t="12828" b="61515"/>
          <a:stretch/>
        </p:blipFill>
        <p:spPr>
          <a:xfrm>
            <a:off x="2004892" y="1039138"/>
            <a:ext cx="8183804" cy="3116009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t="41869" b="37408"/>
          <a:stretch/>
        </p:blipFill>
        <p:spPr>
          <a:xfrm>
            <a:off x="2002269" y="4240579"/>
            <a:ext cx="8186427" cy="2517585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2" name="Obdélník 11"/>
          <p:cNvSpPr/>
          <p:nvPr/>
        </p:nvSpPr>
        <p:spPr>
          <a:xfrm rot="16200000">
            <a:off x="8553273" y="3862000"/>
            <a:ext cx="35494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http://www.seiva.cz/holter-krevniho-tlaku/tonotrack/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837112" y="1168997"/>
            <a:ext cx="251674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b="1" dirty="0">
                <a:solidFill>
                  <a:srgbClr val="FF0000"/>
                </a:solidFill>
              </a:rPr>
              <a:t>24 h monitorování TK</a:t>
            </a:r>
            <a:endParaRPr lang="cs-CZ" altLang="cs-CZ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372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92" y="449654"/>
            <a:ext cx="8127812" cy="57772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10394" y="436074"/>
            <a:ext cx="10972800" cy="523482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altLang="cs-CZ" sz="3200" b="1" dirty="0">
              <a:solidFill>
                <a:srgbClr val="C0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E384F75-CC5C-4344-E0F1-4114C2674D91}"/>
              </a:ext>
            </a:extLst>
          </p:cNvPr>
          <p:cNvSpPr txBox="1"/>
          <p:nvPr/>
        </p:nvSpPr>
        <p:spPr>
          <a:xfrm>
            <a:off x="2032092" y="627986"/>
            <a:ext cx="10625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STK</a:t>
            </a:r>
          </a:p>
          <a:p>
            <a:pPr algn="ctr"/>
            <a:r>
              <a:rPr lang="cs-CZ" b="1" dirty="0"/>
              <a:t>(mmHg)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6756954-7E58-6497-A249-394EEA458925}"/>
              </a:ext>
            </a:extLst>
          </p:cNvPr>
          <p:cNvSpPr txBox="1"/>
          <p:nvPr/>
        </p:nvSpPr>
        <p:spPr>
          <a:xfrm>
            <a:off x="4026082" y="5847364"/>
            <a:ext cx="43940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Výkon na bicyklovém ergometru (W)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15D1673-99EC-DF56-0C4A-C1DD040BCF23}"/>
              </a:ext>
            </a:extLst>
          </p:cNvPr>
          <p:cNvSpPr txBox="1"/>
          <p:nvPr/>
        </p:nvSpPr>
        <p:spPr>
          <a:xfrm>
            <a:off x="3644898" y="716827"/>
            <a:ext cx="4902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Referenční hodnoty STK </a:t>
            </a:r>
            <a:r>
              <a:rPr lang="cs-CZ" sz="2800" dirty="0"/>
              <a:t>(</a:t>
            </a:r>
            <a:r>
              <a:rPr lang="cs-CZ" sz="2800" i="0" dirty="0">
                <a:effectLst/>
                <a:latin typeface="Arial" panose="020B0604020202020204" pitchFamily="34" charset="0"/>
              </a:rPr>
              <a:t>♂</a:t>
            </a:r>
            <a:r>
              <a:rPr lang="cs-CZ" sz="2800" dirty="0"/>
              <a:t>,</a:t>
            </a:r>
            <a:r>
              <a:rPr lang="cs-CZ" sz="2800" i="0" dirty="0">
                <a:effectLst/>
                <a:latin typeface="Arial" panose="020B0604020202020204" pitchFamily="34" charset="0"/>
              </a:rPr>
              <a:t> ♀</a:t>
            </a:r>
            <a:r>
              <a:rPr lang="cs-CZ" sz="2800" dirty="0"/>
              <a:t>)</a:t>
            </a:r>
          </a:p>
          <a:p>
            <a:r>
              <a:rPr lang="cs-CZ" sz="1800" dirty="0"/>
              <a:t>(</a:t>
            </a:r>
            <a:r>
              <a:rPr lang="cs-CZ" sz="1800" dirty="0" err="1"/>
              <a:t>Heck</a:t>
            </a:r>
            <a:r>
              <a:rPr lang="cs-CZ" sz="1800" dirty="0"/>
              <a:t> et al., 1984)</a:t>
            </a:r>
          </a:p>
        </p:txBody>
      </p:sp>
    </p:spTree>
    <p:extLst>
      <p:ext uri="{BB962C8B-B14F-4D97-AF65-F5344CB8AC3E}">
        <p14:creationId xmlns:p14="http://schemas.microsoft.com/office/powerpoint/2010/main" val="21945749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4" y="448394"/>
            <a:ext cx="3681268" cy="2973988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4" y="3784846"/>
            <a:ext cx="3971979" cy="282693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Obdélník 3">
            <a:hlinkClick r:id="rId4"/>
          </p:cNvPr>
          <p:cNvSpPr/>
          <p:nvPr/>
        </p:nvSpPr>
        <p:spPr>
          <a:xfrm>
            <a:off x="3798702" y="6611779"/>
            <a:ext cx="4011826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000" dirty="0"/>
              <a:t>https://en.wikipedia.org/wiki/Continuous_noninvasive_arterial_pressure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476" y="1966196"/>
            <a:ext cx="5308209" cy="4645583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937" y="1601262"/>
            <a:ext cx="3473250" cy="2426611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4089413" y="308600"/>
            <a:ext cx="7871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33CC"/>
                </a:solidFill>
              </a:rPr>
              <a:t>Kontinuální měření a monitorování krevního tlaku</a:t>
            </a:r>
          </a:p>
          <a:p>
            <a:pPr algn="ctr"/>
            <a:r>
              <a:rPr lang="cs-CZ" sz="2000" b="1" dirty="0">
                <a:solidFill>
                  <a:schemeClr val="accent6">
                    <a:lumMod val="50000"/>
                  </a:schemeClr>
                </a:solidFill>
              </a:rPr>
              <a:t>Jan Peňáz, 1972, LF MU, Brno</a:t>
            </a:r>
          </a:p>
          <a:p>
            <a:pPr algn="ctr"/>
            <a:r>
              <a:rPr lang="cs-CZ" dirty="0"/>
              <a:t>pumpovávání vzduchu do manžety kolem prstu </a:t>
            </a:r>
            <a:r>
              <a:rPr lang="cs-CZ" dirty="0">
                <a:latin typeface="Calibri" panose="020F0502020204030204" pitchFamily="34" charset="0"/>
              </a:rPr>
              <a:t>→ </a:t>
            </a:r>
            <a:r>
              <a:rPr lang="cs-CZ" dirty="0"/>
              <a:t>udržení konstant. objemu prstu</a:t>
            </a:r>
          </a:p>
          <a:p>
            <a:pPr algn="ctr"/>
            <a:r>
              <a:rPr lang="cs-CZ" dirty="0"/>
              <a:t>(kontrola objemu prstu světlem)</a:t>
            </a:r>
          </a:p>
        </p:txBody>
      </p:sp>
    </p:spTree>
    <p:extLst>
      <p:ext uri="{BB962C8B-B14F-4D97-AF65-F5344CB8AC3E}">
        <p14:creationId xmlns:p14="http://schemas.microsoft.com/office/powerpoint/2010/main" val="5407797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linispin HCT - digitální, vysokootáčková centrifuga (Hematokrit)">
            <a:extLst>
              <a:ext uri="{FF2B5EF4-FFF2-40B4-BE49-F238E27FC236}">
                <a16:creationId xmlns:a16="http://schemas.microsoft.com/office/drawing/2014/main" id="{60B59DB1-8249-2469-F93B-DD79D9AD3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530" y="2359378"/>
            <a:ext cx="2163939" cy="264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Krevní obraz a zánětlivé markery (I.)">
            <a:extLst>
              <a:ext uri="{FF2B5EF4-FFF2-40B4-BE49-F238E27FC236}">
                <a16:creationId xmlns:a16="http://schemas.microsoft.com/office/drawing/2014/main" id="{94774DA2-0524-E933-B20F-E0D736A23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044" y="1542328"/>
            <a:ext cx="5107570" cy="48599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D329E99-CF2C-6235-0582-3AA8A1E296AF}"/>
              </a:ext>
            </a:extLst>
          </p:cNvPr>
          <p:cNvSpPr txBox="1"/>
          <p:nvPr/>
        </p:nvSpPr>
        <p:spPr>
          <a:xfrm>
            <a:off x="760481" y="1505183"/>
            <a:ext cx="600156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HEMATOKRIT (HCT)</a:t>
            </a:r>
          </a:p>
          <a:p>
            <a:r>
              <a:rPr lang="cs-CZ" sz="2400" b="1" dirty="0">
                <a:solidFill>
                  <a:srgbClr val="0070C0"/>
                </a:solidFill>
              </a:rPr>
              <a:t>= podíl objemu erytrocytů a objemu celé krve</a:t>
            </a:r>
          </a:p>
          <a:p>
            <a:r>
              <a:rPr lang="cs-CZ" b="0" i="0" dirty="0">
                <a:solidFill>
                  <a:srgbClr val="202122"/>
                </a:solidFill>
                <a:effectLst/>
              </a:rPr>
              <a:t>muži: 44±5 % (0,44±0,05)</a:t>
            </a:r>
          </a:p>
          <a:p>
            <a:r>
              <a:rPr lang="cs-CZ" b="0" i="0" dirty="0">
                <a:solidFill>
                  <a:srgbClr val="202122"/>
                </a:solidFill>
                <a:effectLst/>
              </a:rPr>
              <a:t>ženy: 39±4 % (0,39±0,04)</a:t>
            </a:r>
          </a:p>
          <a:p>
            <a:r>
              <a:rPr lang="cs-CZ" dirty="0">
                <a:solidFill>
                  <a:srgbClr val="202122"/>
                </a:solidFill>
              </a:rPr>
              <a:t>Centrifugace krve v kapiláře</a:t>
            </a:r>
            <a:endParaRPr lang="cs-CZ" b="0" i="0" dirty="0">
              <a:solidFill>
                <a:srgbClr val="202122"/>
              </a:solidFill>
              <a:effectLst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B27A231-5EBC-0917-1545-BA36F9C938F4}"/>
              </a:ext>
            </a:extLst>
          </p:cNvPr>
          <p:cNvSpPr txBox="1"/>
          <p:nvPr/>
        </p:nvSpPr>
        <p:spPr>
          <a:xfrm>
            <a:off x="794350" y="5225887"/>
            <a:ext cx="552742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↑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může být </a:t>
            </a:r>
            <a:r>
              <a:rPr lang="cs-CZ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známkou zvýšeného počtu erytrocytů v důsledku </a:t>
            </a:r>
            <a:r>
              <a:rPr lang="cs-CZ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adaptace</a:t>
            </a:r>
            <a:r>
              <a:rPr lang="cs-CZ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 vytrvalostní trénink nebo na hypoxické prostředí, případně příznakem dehydratace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zmenšení objemu plazmy.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E6FEF14-6E6E-0AF5-3702-C40C2F27E3D3}"/>
              </a:ext>
            </a:extLst>
          </p:cNvPr>
          <p:cNvSpPr txBox="1"/>
          <p:nvPr/>
        </p:nvSpPr>
        <p:spPr>
          <a:xfrm>
            <a:off x="4526845" y="523691"/>
            <a:ext cx="1569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C00000"/>
                </a:solidFill>
              </a:rPr>
              <a:t>KREV</a:t>
            </a:r>
          </a:p>
        </p:txBody>
      </p:sp>
    </p:spTree>
    <p:extLst>
      <p:ext uri="{BB962C8B-B14F-4D97-AF65-F5344CB8AC3E}">
        <p14:creationId xmlns:p14="http://schemas.microsoft.com/office/powerpoint/2010/main" val="23002184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75232EF8-406B-36D1-3952-989172A1612C}"/>
              </a:ext>
            </a:extLst>
          </p:cNvPr>
          <p:cNvSpPr txBox="1"/>
          <p:nvPr/>
        </p:nvSpPr>
        <p:spPr>
          <a:xfrm>
            <a:off x="1488368" y="336847"/>
            <a:ext cx="32004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</a:rPr>
              <a:t>ERYTROCYTY (Ery)</a:t>
            </a:r>
          </a:p>
          <a:p>
            <a:pPr algn="ctr"/>
            <a:r>
              <a:rPr lang="cs-CZ" dirty="0">
                <a:solidFill>
                  <a:srgbClr val="202122"/>
                </a:solidFill>
              </a:rPr>
              <a:t>M</a:t>
            </a:r>
            <a:r>
              <a:rPr lang="cs-CZ" b="0" i="0" dirty="0">
                <a:solidFill>
                  <a:srgbClr val="202122"/>
                </a:solidFill>
                <a:effectLst/>
              </a:rPr>
              <a:t>uži: 4,2-6.10</a:t>
            </a:r>
            <a:r>
              <a:rPr lang="cs-CZ" b="0" i="0" baseline="30000" dirty="0">
                <a:solidFill>
                  <a:srgbClr val="202122"/>
                </a:solidFill>
                <a:effectLst/>
              </a:rPr>
              <a:t>12</a:t>
            </a:r>
            <a:r>
              <a:rPr lang="cs-CZ" b="0" i="0" dirty="0">
                <a:solidFill>
                  <a:srgbClr val="202122"/>
                </a:solidFill>
                <a:effectLst/>
              </a:rPr>
              <a:t>/l</a:t>
            </a:r>
          </a:p>
          <a:p>
            <a:pPr algn="ctr"/>
            <a:r>
              <a:rPr lang="cs-CZ" dirty="0">
                <a:solidFill>
                  <a:srgbClr val="202122"/>
                </a:solidFill>
              </a:rPr>
              <a:t>Ž</a:t>
            </a:r>
            <a:r>
              <a:rPr lang="cs-CZ" b="0" i="0" dirty="0">
                <a:solidFill>
                  <a:srgbClr val="202122"/>
                </a:solidFill>
                <a:effectLst/>
              </a:rPr>
              <a:t>eny: 4,0-5,5.10</a:t>
            </a:r>
            <a:r>
              <a:rPr lang="cs-CZ" b="0" i="0" baseline="30000" dirty="0">
                <a:solidFill>
                  <a:srgbClr val="202122"/>
                </a:solidFill>
                <a:effectLst/>
              </a:rPr>
              <a:t>12</a:t>
            </a:r>
            <a:r>
              <a:rPr lang="cs-CZ" b="0" i="0" dirty="0">
                <a:solidFill>
                  <a:srgbClr val="202122"/>
                </a:solidFill>
                <a:effectLst/>
              </a:rPr>
              <a:t>/l</a:t>
            </a:r>
          </a:p>
          <a:p>
            <a:pPr algn="ctr"/>
            <a:endParaRPr lang="cs-CZ" b="0" i="0" dirty="0">
              <a:solidFill>
                <a:srgbClr val="202122"/>
              </a:solidFill>
              <a:effectLst/>
            </a:endParaRPr>
          </a:p>
        </p:txBody>
      </p:sp>
      <p:pic>
        <p:nvPicPr>
          <p:cNvPr id="11270" name="Picture 6" descr="Oxyhemoglobin. hemoglobin přenáší kyslík. infografiky. vektorové obrazy na  stěnu • obrazy Medicals, erytrocyty, zdvihák | myloview.cz">
            <a:extLst>
              <a:ext uri="{FF2B5EF4-FFF2-40B4-BE49-F238E27FC236}">
                <a16:creationId xmlns:a16="http://schemas.microsoft.com/office/drawing/2014/main" id="{1F198C75-C3E0-4A2E-1A16-D037720CD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678" y="1299340"/>
            <a:ext cx="3827584" cy="38275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Kyslík Royalty-free Stock vektory">
            <a:extLst>
              <a:ext uri="{FF2B5EF4-FFF2-40B4-BE49-F238E27FC236}">
                <a16:creationId xmlns:a16="http://schemas.microsoft.com/office/drawing/2014/main" id="{35153DB6-AC4E-3168-26FB-B0BD269BF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582" y="1229320"/>
            <a:ext cx="3681972" cy="27372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860CEFB-2DD4-34DF-6C4E-BC48C4604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956" y="321458"/>
            <a:ext cx="241912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solidFill>
                  <a:srgbClr val="FF0000"/>
                </a:solidFill>
              </a:rPr>
              <a:t>HEMOGLOBIN (</a:t>
            </a:r>
            <a:r>
              <a:rPr lang="cs-CZ" sz="2000" b="1" dirty="0" err="1">
                <a:solidFill>
                  <a:srgbClr val="FF0000"/>
                </a:solidFill>
              </a:rPr>
              <a:t>Hb</a:t>
            </a:r>
            <a:r>
              <a:rPr lang="cs-CZ" sz="2000" b="1" dirty="0">
                <a:solidFill>
                  <a:srgbClr val="FF0000"/>
                </a:solidFill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Muži: 135-175 g.l</a:t>
            </a:r>
            <a:r>
              <a:rPr kumimoji="0" lang="cs-CZ" altLang="cs-CZ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-1</a:t>
            </a:r>
            <a:endParaRPr lang="cs-CZ" altLang="cs-CZ" dirty="0"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Ženy: 120165 g.l</a:t>
            </a:r>
            <a:r>
              <a:rPr kumimoji="0" lang="cs-CZ" altLang="cs-CZ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-1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4FD5F78-5C0F-4B2A-47C8-C0E8A814688E}"/>
              </a:ext>
            </a:extLst>
          </p:cNvPr>
          <p:cNvSpPr txBox="1"/>
          <p:nvPr/>
        </p:nvSpPr>
        <p:spPr>
          <a:xfrm>
            <a:off x="6799385" y="5256246"/>
            <a:ext cx="51933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↑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může být </a:t>
            </a:r>
            <a:r>
              <a:rPr lang="cs-CZ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známkou adaptace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 vytrvalostní zatížení nebo na hypoxické prostředí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cs-CZ" sz="20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↓ 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může být </a:t>
            </a:r>
            <a:r>
              <a:rPr lang="cs-CZ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projevem dlouhodobé únavy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ale i nemoci (krvácení, anémie).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5B5BD36-5B6B-F411-9B00-4A9711EB4090}"/>
              </a:ext>
            </a:extLst>
          </p:cNvPr>
          <p:cNvSpPr txBox="1"/>
          <p:nvPr/>
        </p:nvSpPr>
        <p:spPr>
          <a:xfrm>
            <a:off x="498882" y="4087430"/>
            <a:ext cx="60960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↓</a:t>
            </a:r>
            <a:r>
              <a:rPr lang="cs-CZ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počet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Ery – </a:t>
            </a:r>
            <a:r>
              <a:rPr lang="cs-C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anémie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může mít různé příčiny. Patří mezi ně i </a:t>
            </a:r>
            <a:r>
              <a:rPr lang="cs-CZ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působení zátěžového oxidačního stresu, chronická únava,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nutriční strádání, skryté krvácení.</a:t>
            </a:r>
          </a:p>
          <a:p>
            <a:r>
              <a:rPr lang="cs-CZ" sz="18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↑ </a:t>
            </a:r>
            <a:r>
              <a:rPr lang="cs-CZ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počtu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během 3-12 měsíců může být projevem </a:t>
            </a:r>
            <a:r>
              <a:rPr lang="cs-CZ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adaptace na hypoxické prostředí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(vysoká nadmořská výška nebo hypobarická komora).</a:t>
            </a:r>
            <a:r>
              <a:rPr lang="cs-CZ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Při fyzické námaze většího objemu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 častější vyskytují </a:t>
            </a:r>
            <a:r>
              <a:rPr lang="cs-CZ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poruchy jejich povrchu a shlukování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229D542-0583-ECA0-6BF2-7A56A34C5463}"/>
              </a:ext>
            </a:extLst>
          </p:cNvPr>
          <p:cNvSpPr txBox="1"/>
          <p:nvPr/>
        </p:nvSpPr>
        <p:spPr>
          <a:xfrm>
            <a:off x="5311422" y="213737"/>
            <a:ext cx="1569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C00000"/>
                </a:solidFill>
              </a:rPr>
              <a:t>KREV</a:t>
            </a:r>
          </a:p>
        </p:txBody>
      </p:sp>
    </p:spTree>
    <p:extLst>
      <p:ext uri="{BB962C8B-B14F-4D97-AF65-F5344CB8AC3E}">
        <p14:creationId xmlns:p14="http://schemas.microsoft.com/office/powerpoint/2010/main" val="36297027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/>
              <a:t>MONITOROVÁNÍ TRANSPORT. SYSTÉMU PRO KYSLÍK</a:t>
            </a:r>
            <a:endParaRPr lang="en-GB" altLang="cs-CZ" sz="32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0395" y="1226840"/>
            <a:ext cx="10972800" cy="426528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Pulzní </a:t>
            </a:r>
            <a:r>
              <a:rPr lang="cs-CZ" altLang="cs-CZ" b="1" dirty="0" err="1">
                <a:solidFill>
                  <a:srgbClr val="FF0000"/>
                </a:solidFill>
              </a:rPr>
              <a:t>oxymetrie</a:t>
            </a:r>
            <a:endParaRPr lang="cs-CZ" altLang="cs-CZ" b="1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07" y="3538370"/>
            <a:ext cx="10283310" cy="306905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3418557" y="2892754"/>
            <a:ext cx="423921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Pití </a:t>
            </a:r>
            <a:r>
              <a:rPr lang="cs-CZ" altLang="cs-CZ" sz="2000" dirty="0" err="1"/>
              <a:t>oxygenované</a:t>
            </a:r>
            <a:r>
              <a:rPr lang="cs-CZ" altLang="cs-CZ" sz="2000" dirty="0"/>
              <a:t> vody</a:t>
            </a:r>
          </a:p>
          <a:p>
            <a:pPr>
              <a:lnSpc>
                <a:spcPct val="80000"/>
              </a:lnSpc>
            </a:pPr>
            <a:r>
              <a:rPr lang="cs-CZ" altLang="cs-CZ" sz="2000" dirty="0">
                <a:latin typeface="Calibri" panose="020F0502020204030204" pitchFamily="34" charset="0"/>
              </a:rPr>
              <a:t>→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cs-CZ" altLang="cs-CZ" sz="2000" dirty="0"/>
              <a:t> saturace hemoglobinu kyslíkem.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75" y="1374364"/>
            <a:ext cx="2956449" cy="2217337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1267631" y="6607420"/>
            <a:ext cx="9412186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1200" dirty="0"/>
              <a:t>(J. Novotný, M. Novotná. Saturace hemoglobinu kyslíkem u 52letého triatlonisty po vypití </a:t>
            </a:r>
            <a:r>
              <a:rPr lang="cs-CZ" altLang="cs-CZ" sz="1200" dirty="0" err="1"/>
              <a:t>oxygenované</a:t>
            </a:r>
            <a:r>
              <a:rPr lang="cs-CZ" altLang="cs-CZ" sz="1200" dirty="0"/>
              <a:t> vody. Med Sport </a:t>
            </a:r>
            <a:r>
              <a:rPr lang="cs-CZ" altLang="cs-CZ" sz="1200" dirty="0" err="1"/>
              <a:t>Boh</a:t>
            </a:r>
            <a:r>
              <a:rPr lang="cs-CZ" altLang="cs-CZ" sz="1200" dirty="0"/>
              <a:t> Slov, 2007, 16, 1: 48-52)</a:t>
            </a:r>
          </a:p>
        </p:txBody>
      </p:sp>
      <p:pic>
        <p:nvPicPr>
          <p:cNvPr id="12290" name="Picture 2" descr="19079 1 jedinecny pulzni oxymetr">
            <a:extLst>
              <a:ext uri="{FF2B5EF4-FFF2-40B4-BE49-F238E27FC236}">
                <a16:creationId xmlns:a16="http://schemas.microsoft.com/office/drawing/2014/main" id="{AF19D091-6659-4893-6BAB-23F1614B9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317" y="1152529"/>
            <a:ext cx="3108208" cy="233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71C1E2E-4A23-EF33-33D1-FE484DF4B64E}"/>
              </a:ext>
            </a:extLst>
          </p:cNvPr>
          <p:cNvSpPr txBox="1"/>
          <p:nvPr/>
        </p:nvSpPr>
        <p:spPr>
          <a:xfrm>
            <a:off x="3782470" y="1707345"/>
            <a:ext cx="46270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Saturace hemoglobinu kyslíkem (Sat.HbO</a:t>
            </a:r>
            <a:r>
              <a:rPr lang="cs-CZ" sz="2000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,%):</a:t>
            </a:r>
          </a:p>
          <a:p>
            <a:pPr algn="ctr"/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OxyHb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 /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Deoxy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Hb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) * 100</a:t>
            </a:r>
          </a:p>
        </p:txBody>
      </p:sp>
    </p:spTree>
    <p:extLst>
      <p:ext uri="{BB962C8B-B14F-4D97-AF65-F5344CB8AC3E}">
        <p14:creationId xmlns:p14="http://schemas.microsoft.com/office/powerpoint/2010/main" val="30306621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261225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/>
              <a:t>MONITOROVÁNÍ TRANSPORT. SYSTÉMU PRO KYSLÍK</a:t>
            </a:r>
            <a:endParaRPr lang="en-GB" altLang="cs-CZ" sz="32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46484" y="966734"/>
            <a:ext cx="6837504" cy="756621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Pulzní </a:t>
            </a:r>
            <a:r>
              <a:rPr lang="cs-CZ" altLang="cs-CZ" b="1" dirty="0" err="1">
                <a:solidFill>
                  <a:srgbClr val="FF0000"/>
                </a:solidFill>
              </a:rPr>
              <a:t>oxymetrie</a:t>
            </a:r>
            <a:endParaRPr lang="cs-CZ" altLang="cs-CZ" b="1" dirty="0">
              <a:solidFill>
                <a:srgbClr val="FF0000"/>
              </a:solidFill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dirty="0">
                <a:solidFill>
                  <a:srgbClr val="7030A0"/>
                </a:solidFill>
              </a:rPr>
              <a:t>k posouzení funkce transportního systému pro kyslík</a:t>
            </a:r>
            <a:endParaRPr lang="cs-CZ" altLang="cs-CZ" sz="2200" dirty="0">
              <a:solidFill>
                <a:srgbClr val="FF00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5151548" y="1994125"/>
            <a:ext cx="64316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>
                <a:solidFill>
                  <a:srgbClr val="0070C0"/>
                </a:solidFill>
              </a:rPr>
              <a:t>Hemoglobin absorbuje červené a infračervené záření různě – podle míry saturace kyslíkem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38" y="2702011"/>
            <a:ext cx="7266536" cy="4098326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1" y="955951"/>
            <a:ext cx="4671549" cy="584438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5487194" y="6554116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1000" dirty="0"/>
              <a:t>https://energymicroblog.wordpress.com/2012/11/21/create-a-simple-pulse-oximeter-with-tiny-gecko/</a:t>
            </a:r>
          </a:p>
        </p:txBody>
      </p:sp>
      <p:sp>
        <p:nvSpPr>
          <p:cNvPr id="5" name="Obdélník 4"/>
          <p:cNvSpPr/>
          <p:nvPr/>
        </p:nvSpPr>
        <p:spPr>
          <a:xfrm rot="16200000">
            <a:off x="-1694008" y="3429044"/>
            <a:ext cx="3657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http://www.sunrom.com/p/spo2-sensor-probe-for-pulse-oximetry</a:t>
            </a:r>
          </a:p>
        </p:txBody>
      </p:sp>
    </p:spTree>
    <p:extLst>
      <p:ext uri="{BB962C8B-B14F-4D97-AF65-F5344CB8AC3E}">
        <p14:creationId xmlns:p14="http://schemas.microsoft.com/office/powerpoint/2010/main" val="2683291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863" y="0"/>
            <a:ext cx="8374455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863593" y="1129206"/>
            <a:ext cx="23408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70C0"/>
                </a:solidFill>
              </a:rPr>
              <a:t>Funkce svalu</a:t>
            </a:r>
          </a:p>
        </p:txBody>
      </p:sp>
    </p:spTree>
    <p:extLst>
      <p:ext uri="{BB962C8B-B14F-4D97-AF65-F5344CB8AC3E}">
        <p14:creationId xmlns:p14="http://schemas.microsoft.com/office/powerpoint/2010/main" val="4186528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so90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9"/>
          <a:stretch>
            <a:fillRect/>
          </a:stretch>
        </p:blipFill>
        <p:spPr bwMode="auto">
          <a:xfrm>
            <a:off x="4779649" y="189211"/>
            <a:ext cx="5324933" cy="65487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314325" y="1612465"/>
            <a:ext cx="42672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000" b="1" dirty="0">
                <a:solidFill>
                  <a:srgbClr val="0070C0"/>
                </a:solidFill>
              </a:rPr>
              <a:t>PŘEMĚNA ENERGIE: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2000" b="1" dirty="0">
                <a:solidFill>
                  <a:srgbClr val="0070C0"/>
                </a:solidFill>
              </a:rPr>
              <a:t>CHEMICKÁ </a:t>
            </a:r>
            <a:r>
              <a:rPr lang="cs-CZ" altLang="cs-CZ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→</a:t>
            </a:r>
            <a:r>
              <a:rPr lang="cs-CZ" altLang="cs-CZ" sz="2000" b="1" dirty="0">
                <a:solidFill>
                  <a:srgbClr val="0070C0"/>
                </a:solidFill>
              </a:rPr>
              <a:t> MECHANICKÁ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1200" dirty="0"/>
              <a:t>(</a:t>
            </a:r>
            <a:r>
              <a:rPr lang="cs-CZ" altLang="cs-CZ" sz="1200" dirty="0" err="1"/>
              <a:t>Silbernagl</a:t>
            </a:r>
            <a:r>
              <a:rPr lang="cs-CZ" altLang="cs-CZ" sz="1200" dirty="0"/>
              <a:t>, </a:t>
            </a:r>
            <a:r>
              <a:rPr lang="cs-CZ" altLang="cs-CZ" sz="1200" dirty="0" err="1"/>
              <a:t>Despopoulos</a:t>
            </a:r>
            <a:r>
              <a:rPr lang="cs-CZ" altLang="cs-CZ" sz="1200" dirty="0"/>
              <a:t>, 2004)</a:t>
            </a:r>
          </a:p>
        </p:txBody>
      </p:sp>
      <p:sp>
        <p:nvSpPr>
          <p:cNvPr id="5" name="Obdélník 4"/>
          <p:cNvSpPr/>
          <p:nvPr/>
        </p:nvSpPr>
        <p:spPr>
          <a:xfrm>
            <a:off x="1468993" y="732042"/>
            <a:ext cx="23408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7030A0"/>
                </a:solidFill>
              </a:rPr>
              <a:t>Funkce svalu</a:t>
            </a:r>
          </a:p>
        </p:txBody>
      </p:sp>
    </p:spTree>
    <p:extLst>
      <p:ext uri="{BB962C8B-B14F-4D97-AF65-F5344CB8AC3E}">
        <p14:creationId xmlns:p14="http://schemas.microsoft.com/office/powerpoint/2010/main" val="77883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_met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0"/>
            <a:ext cx="66849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31474" y="1916690"/>
            <a:ext cx="53755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cs-CZ" altLang="cs-CZ" sz="2400" b="1" dirty="0">
                <a:solidFill>
                  <a:srgbClr val="0070C0"/>
                </a:solidFill>
              </a:rPr>
              <a:t>Obnovování zdroje energie </a:t>
            </a:r>
          </a:p>
          <a:p>
            <a:pPr algn="ctr">
              <a:spcBef>
                <a:spcPts val="0"/>
              </a:spcBef>
              <a:buNone/>
            </a:pPr>
            <a:r>
              <a:rPr lang="cs-CZ" altLang="cs-CZ" sz="1800" dirty="0"/>
              <a:t>(ATP – </a:t>
            </a:r>
            <a:r>
              <a:rPr lang="cs-CZ" altLang="cs-CZ" sz="1800" dirty="0" err="1"/>
              <a:t>denosintrifosfát</a:t>
            </a:r>
            <a:r>
              <a:rPr lang="cs-CZ" altLang="cs-CZ" sz="1800" dirty="0"/>
              <a:t>)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cs-CZ" altLang="cs-CZ" sz="1200" dirty="0"/>
              <a:t>(</a:t>
            </a:r>
            <a:r>
              <a:rPr lang="cs-CZ" altLang="cs-CZ" sz="1200" dirty="0" err="1"/>
              <a:t>Silbernagl</a:t>
            </a:r>
            <a:r>
              <a:rPr lang="cs-CZ" altLang="cs-CZ" sz="1200" dirty="0"/>
              <a:t>, </a:t>
            </a:r>
            <a:r>
              <a:rPr lang="cs-CZ" altLang="cs-CZ" sz="1200" dirty="0" err="1"/>
              <a:t>Despopoulos</a:t>
            </a:r>
            <a:r>
              <a:rPr lang="cs-CZ" altLang="cs-CZ" sz="1200" dirty="0"/>
              <a:t>, 2004)</a:t>
            </a:r>
          </a:p>
        </p:txBody>
      </p:sp>
      <p:sp>
        <p:nvSpPr>
          <p:cNvPr id="4" name="Obdélník 3"/>
          <p:cNvSpPr/>
          <p:nvPr/>
        </p:nvSpPr>
        <p:spPr>
          <a:xfrm>
            <a:off x="387693" y="392434"/>
            <a:ext cx="486312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3200" b="1" dirty="0">
                <a:solidFill>
                  <a:srgbClr val="7030A0"/>
                </a:solidFill>
              </a:rPr>
              <a:t>Funkce svalu</a:t>
            </a:r>
          </a:p>
          <a:p>
            <a:pPr algn="ctr"/>
            <a:r>
              <a:rPr lang="cs-CZ" altLang="cs-CZ" sz="2000" b="1" dirty="0"/>
              <a:t>SVALOVÁ PRÁCE </a:t>
            </a:r>
            <a:r>
              <a:rPr lang="cs-CZ" altLang="cs-CZ" sz="2000" b="1" dirty="0">
                <a:latin typeface="Calibri" panose="020F0502020204030204" pitchFamily="34" charset="0"/>
              </a:rPr>
              <a:t>→</a:t>
            </a:r>
            <a:r>
              <a:rPr lang="cs-CZ" altLang="cs-CZ" sz="2000" b="1" dirty="0"/>
              <a:t> POHYB </a:t>
            </a:r>
            <a:r>
              <a:rPr lang="cs-CZ" altLang="cs-CZ" sz="2000" b="1" dirty="0" err="1"/>
              <a:t>SEGMENT</a:t>
            </a:r>
            <a:r>
              <a:rPr lang="cs-CZ" altLang="cs-CZ" sz="2000" b="1" cap="all" dirty="0" err="1"/>
              <a:t>ů</a:t>
            </a:r>
            <a:r>
              <a:rPr lang="cs-CZ" altLang="cs-CZ" sz="2000" b="1" dirty="0"/>
              <a:t> TĚLA</a:t>
            </a:r>
          </a:p>
          <a:p>
            <a:pPr algn="ctr"/>
            <a:endParaRPr lang="cs-CZ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564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1880</TotalTime>
  <Words>5002</Words>
  <Application>Microsoft Office PowerPoint</Application>
  <PresentationFormat>Širokoúhlá obrazovka</PresentationFormat>
  <Paragraphs>894</Paragraphs>
  <Slides>69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7" baseType="lpstr">
      <vt:lpstr>Arial</vt:lpstr>
      <vt:lpstr>Calibri</vt:lpstr>
      <vt:lpstr>Calibri Light</vt:lpstr>
      <vt:lpstr>Courier New</vt:lpstr>
      <vt:lpstr>Symbol</vt:lpstr>
      <vt:lpstr>Times New Roman</vt:lpstr>
      <vt:lpstr>Wingdings</vt:lpstr>
      <vt:lpstr>Motiv Office</vt:lpstr>
      <vt:lpstr>Fyziologie tělesné zátěže PŘEDNÁŠKA 1/4 Jan Novotný,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KREVNÍ TLAK</vt:lpstr>
      <vt:lpstr>MONITORING U PORUCH KREVNÍHO TLAKU</vt:lpstr>
      <vt:lpstr>Prezentace aplikace PowerPoint</vt:lpstr>
      <vt:lpstr>Prezentace aplikace PowerPoint</vt:lpstr>
      <vt:lpstr>Prezentace aplikace PowerPoint</vt:lpstr>
      <vt:lpstr>Prezentace aplikace PowerPoint</vt:lpstr>
      <vt:lpstr>MONITOROVÁNÍ TRANSPORT. SYSTÉMU PRO KYSLÍK</vt:lpstr>
      <vt:lpstr>MONITOROVÁNÍ TRANSPORT. SYSTÉMU PRO KYSLÍK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Fyziologie tělesné zátěže  PŘEDNÁŠKA 1/4  Jan Novotný</dc:title>
  <dc:creator>Jan Novotný</dc:creator>
  <cp:lastModifiedBy>Jan Novotný</cp:lastModifiedBy>
  <cp:revision>264</cp:revision>
  <dcterms:created xsi:type="dcterms:W3CDTF">2023-09-21T14:37:49Z</dcterms:created>
  <dcterms:modified xsi:type="dcterms:W3CDTF">2023-10-30T16:38:16Z</dcterms:modified>
</cp:coreProperties>
</file>