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15" r:id="rId3"/>
    <p:sldId id="496" r:id="rId4"/>
    <p:sldId id="497" r:id="rId5"/>
    <p:sldId id="321" r:id="rId6"/>
    <p:sldId id="323" r:id="rId7"/>
    <p:sldId id="502" r:id="rId8"/>
    <p:sldId id="349" r:id="rId9"/>
    <p:sldId id="501" r:id="rId10"/>
    <p:sldId id="268" r:id="rId11"/>
    <p:sldId id="260" r:id="rId12"/>
    <p:sldId id="328" r:id="rId13"/>
    <p:sldId id="492" r:id="rId14"/>
    <p:sldId id="258" r:id="rId15"/>
    <p:sldId id="499" r:id="rId16"/>
    <p:sldId id="282" r:id="rId17"/>
    <p:sldId id="303" r:id="rId18"/>
    <p:sldId id="385" r:id="rId19"/>
    <p:sldId id="500" r:id="rId20"/>
    <p:sldId id="281" r:id="rId21"/>
    <p:sldId id="534" r:id="rId22"/>
    <p:sldId id="350" r:id="rId23"/>
    <p:sldId id="320" r:id="rId24"/>
    <p:sldId id="374" r:id="rId25"/>
    <p:sldId id="358" r:id="rId26"/>
    <p:sldId id="382" r:id="rId27"/>
    <p:sldId id="292" r:id="rId28"/>
    <p:sldId id="377" r:id="rId29"/>
    <p:sldId id="339" r:id="rId30"/>
    <p:sldId id="340" r:id="rId31"/>
    <p:sldId id="371" r:id="rId32"/>
    <p:sldId id="503" r:id="rId33"/>
    <p:sldId id="360" r:id="rId34"/>
    <p:sldId id="380" r:id="rId35"/>
    <p:sldId id="451" r:id="rId36"/>
    <p:sldId id="507" r:id="rId37"/>
    <p:sldId id="488" r:id="rId38"/>
    <p:sldId id="490" r:id="rId39"/>
    <p:sldId id="509" r:id="rId40"/>
    <p:sldId id="508" r:id="rId41"/>
    <p:sldId id="471" r:id="rId42"/>
    <p:sldId id="443" r:id="rId43"/>
    <p:sldId id="308" r:id="rId44"/>
    <p:sldId id="416" r:id="rId45"/>
    <p:sldId id="312" r:id="rId46"/>
    <p:sldId id="373" r:id="rId47"/>
    <p:sldId id="435" r:id="rId48"/>
    <p:sldId id="438" r:id="rId49"/>
    <p:sldId id="334" r:id="rId50"/>
    <p:sldId id="336" r:id="rId51"/>
    <p:sldId id="442" r:id="rId52"/>
    <p:sldId id="367" r:id="rId53"/>
    <p:sldId id="465" r:id="rId54"/>
    <p:sldId id="344" r:id="rId55"/>
    <p:sldId id="505" r:id="rId56"/>
    <p:sldId id="449" r:id="rId57"/>
    <p:sldId id="464" r:id="rId58"/>
    <p:sldId id="365" r:id="rId59"/>
    <p:sldId id="504" r:id="rId60"/>
    <p:sldId id="362" r:id="rId61"/>
    <p:sldId id="267" r:id="rId62"/>
    <p:sldId id="335" r:id="rId63"/>
    <p:sldId id="466" r:id="rId64"/>
    <p:sldId id="467" r:id="rId65"/>
    <p:sldId id="329" r:id="rId66"/>
    <p:sldId id="468" r:id="rId67"/>
    <p:sldId id="506" r:id="rId68"/>
    <p:sldId id="469" r:id="rId69"/>
    <p:sldId id="381" r:id="rId70"/>
    <p:sldId id="448" r:id="rId71"/>
    <p:sldId id="395" r:id="rId72"/>
    <p:sldId id="485" r:id="rId73"/>
    <p:sldId id="518" r:id="rId74"/>
    <p:sldId id="394" r:id="rId75"/>
    <p:sldId id="366" r:id="rId76"/>
    <p:sldId id="495" r:id="rId77"/>
    <p:sldId id="453" r:id="rId7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7830"/>
    <a:srgbClr val="0784B1"/>
    <a:srgbClr val="56C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660"/>
  </p:normalViewPr>
  <p:slideViewPr>
    <p:cSldViewPr snapToGrid="0">
      <p:cViewPr varScale="1">
        <p:scale>
          <a:sx n="44" d="100"/>
          <a:sy n="44" d="100"/>
        </p:scale>
        <p:origin x="60" y="71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1ADBF-EFF5-F96C-B208-E5DC1CC7CC7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A27D813-7AEB-0765-808D-B31AD949CA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EE4935C-2DC3-01E1-0CDB-DFA201F68EA3}"/>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5" name="Zástupný symbol pro zápatí 4">
            <a:extLst>
              <a:ext uri="{FF2B5EF4-FFF2-40B4-BE49-F238E27FC236}">
                <a16:creationId xmlns:a16="http://schemas.microsoft.com/office/drawing/2014/main" id="{29C65C83-AD2E-2E90-8AED-FA3A6E9F313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E54DF7-B7BF-FE93-A67D-4DE5E98BC29E}"/>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270836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76259A-B4F6-8A70-A68C-B6BB2D61570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EC4C944-133C-D991-83B0-0DF5628192D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BEAA497-4339-A6FB-D7EB-E4B40EA148AC}"/>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5" name="Zástupný symbol pro zápatí 4">
            <a:extLst>
              <a:ext uri="{FF2B5EF4-FFF2-40B4-BE49-F238E27FC236}">
                <a16:creationId xmlns:a16="http://schemas.microsoft.com/office/drawing/2014/main" id="{BF86CE36-84A0-8580-84E0-834A38CE2E3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BDB62D0-03FB-B704-6C67-6C4BAD83DD99}"/>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146028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655B12F-3B28-3852-028D-5006AAADFD2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7CF1F8C-5066-BE70-0ECD-838E755D622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AA7AD80-CE3C-0BD7-9F26-E35E566BE0D0}"/>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5" name="Zástupný symbol pro zápatí 4">
            <a:extLst>
              <a:ext uri="{FF2B5EF4-FFF2-40B4-BE49-F238E27FC236}">
                <a16:creationId xmlns:a16="http://schemas.microsoft.com/office/drawing/2014/main" id="{CF05A0BA-1041-C148-7814-410E1CA6FB2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C7F247D-45D3-8109-CA36-B42555E356CF}"/>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3022909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765BAE0A-23D2-47D0-989A-92E2666336DB}" type="slidenum">
              <a:rPr lang="cs-CZ" altLang="cs-CZ"/>
              <a:pPr>
                <a:defRPr/>
              </a:pPr>
              <a:t>‹#›</a:t>
            </a:fld>
            <a:endParaRPr lang="cs-CZ" altLang="cs-CZ"/>
          </a:p>
        </p:txBody>
      </p:sp>
    </p:spTree>
    <p:extLst>
      <p:ext uri="{BB962C8B-B14F-4D97-AF65-F5344CB8AC3E}">
        <p14:creationId xmlns:p14="http://schemas.microsoft.com/office/powerpoint/2010/main" val="248664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CC1FF9-77DE-3A39-E581-55E2FFF08F36}"/>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2D1186C-34F7-6969-A048-F696D3A4D5B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BAE8D10-F7BC-5FB5-DC7D-C252DDC43A34}"/>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5" name="Zástupný symbol pro zápatí 4">
            <a:extLst>
              <a:ext uri="{FF2B5EF4-FFF2-40B4-BE49-F238E27FC236}">
                <a16:creationId xmlns:a16="http://schemas.microsoft.com/office/drawing/2014/main" id="{419C4ADB-E3F3-FE0D-C0BF-C646EFC9519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0566102-033A-90AA-1F3E-F9565E08D8FF}"/>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282554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555E60-28DC-DB24-0D15-3E81CE6ADA3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17847B1-AEDE-727F-6B18-8B51CF316B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53A3DB2-E0F6-E3E1-A1BA-5F6E22A87E35}"/>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5" name="Zástupný symbol pro zápatí 4">
            <a:extLst>
              <a:ext uri="{FF2B5EF4-FFF2-40B4-BE49-F238E27FC236}">
                <a16:creationId xmlns:a16="http://schemas.microsoft.com/office/drawing/2014/main" id="{B6030177-AEF6-6F5C-E8A2-73D63242A4E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40E84BD-39A9-5B5B-ABC7-291C3AD63E6E}"/>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173426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46DCFA-C686-BBE4-2447-1448431533A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988D43D-BA04-1324-D002-00071B9A65C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29B6597-851F-70D4-A39B-20FD37F59AA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762B39A-1CF0-89E6-BC0C-A6107FEE7C4B}"/>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6" name="Zástupný symbol pro zápatí 5">
            <a:extLst>
              <a:ext uri="{FF2B5EF4-FFF2-40B4-BE49-F238E27FC236}">
                <a16:creationId xmlns:a16="http://schemas.microsoft.com/office/drawing/2014/main" id="{E7889E3F-DADA-CD93-06F9-220DA9F2136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2D354A2-13EA-9C12-3FF1-1EB10AD89CD4}"/>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119789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76151F-5A69-7CF1-CAAD-899C1CF988F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CE4B949-D414-90B1-A477-23C18CE49F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286F366-0E46-7075-CC34-7C5EDDA8975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5960760A-1C57-7A67-F4E7-201C88371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6D1CA83-190B-66CC-4AAF-6FBEE872158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32CD425D-D047-2578-BAEA-68051B0D8792}"/>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8" name="Zástupný symbol pro zápatí 7">
            <a:extLst>
              <a:ext uri="{FF2B5EF4-FFF2-40B4-BE49-F238E27FC236}">
                <a16:creationId xmlns:a16="http://schemas.microsoft.com/office/drawing/2014/main" id="{69403A35-0C5E-D941-FF7D-7EAB2E60362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3AB4E2E-4CF5-4EF1-0B1C-4B91C07F8525}"/>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224296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65461F-4806-F5AA-723C-6DD28368E57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9A275D6-00A7-E8BD-AB13-6E2612D23C80}"/>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4" name="Zástupný symbol pro zápatí 3">
            <a:extLst>
              <a:ext uri="{FF2B5EF4-FFF2-40B4-BE49-F238E27FC236}">
                <a16:creationId xmlns:a16="http://schemas.microsoft.com/office/drawing/2014/main" id="{52495B57-3641-292B-EDC1-5A942E40B8D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E0F6B57-2B3A-8D95-D34C-4CBC4AAC6937}"/>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61407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C262010-9E50-979F-18BB-9D78A7B92EA2}"/>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3" name="Zástupný symbol pro zápatí 2">
            <a:extLst>
              <a:ext uri="{FF2B5EF4-FFF2-40B4-BE49-F238E27FC236}">
                <a16:creationId xmlns:a16="http://schemas.microsoft.com/office/drawing/2014/main" id="{5A964E67-D5F1-7F04-0000-16ED074897B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A27E794-6858-1F76-8C9D-F459C01C7F98}"/>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137240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D0931B-E4A2-CE3A-C673-67CF4C84DA6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1B68C29-EDB5-BC99-CE70-D59BFC1FE5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3D9BF26-615A-4E74-BBD0-1FCF80C52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29B6C58-0820-2D0A-ECB2-0AA1E8128D6E}"/>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6" name="Zástupný symbol pro zápatí 5">
            <a:extLst>
              <a:ext uri="{FF2B5EF4-FFF2-40B4-BE49-F238E27FC236}">
                <a16:creationId xmlns:a16="http://schemas.microsoft.com/office/drawing/2014/main" id="{22D9BCD2-859A-D6B4-8F90-9F3343B6D9A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BA180C1-E5A2-5E24-4F28-ECE1CAC6C4BA}"/>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384181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1BB89-E8D8-CA49-D93A-BFF93792C3C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833E63F-EC94-FCD8-D115-0C0ADD39E0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12866BC-21AE-0CAE-2343-325F6D4C4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29DFAA9-C9A7-E17F-04B5-6543E574A158}"/>
              </a:ext>
            </a:extLst>
          </p:cNvPr>
          <p:cNvSpPr>
            <a:spLocks noGrp="1"/>
          </p:cNvSpPr>
          <p:nvPr>
            <p:ph type="dt" sz="half" idx="10"/>
          </p:nvPr>
        </p:nvSpPr>
        <p:spPr/>
        <p:txBody>
          <a:bodyPr/>
          <a:lstStyle/>
          <a:p>
            <a:fld id="{6AA296E4-0961-405D-9024-3E78DE005754}" type="datetimeFigureOut">
              <a:rPr lang="cs-CZ" smtClean="0"/>
              <a:t>30.10.2023</a:t>
            </a:fld>
            <a:endParaRPr lang="cs-CZ"/>
          </a:p>
        </p:txBody>
      </p:sp>
      <p:sp>
        <p:nvSpPr>
          <p:cNvPr id="6" name="Zástupný symbol pro zápatí 5">
            <a:extLst>
              <a:ext uri="{FF2B5EF4-FFF2-40B4-BE49-F238E27FC236}">
                <a16:creationId xmlns:a16="http://schemas.microsoft.com/office/drawing/2014/main" id="{C16D1CF5-9E07-B011-63D9-295DA36EDB2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C943D10-445D-BE3D-77FF-A301309F890D}"/>
              </a:ext>
            </a:extLst>
          </p:cNvPr>
          <p:cNvSpPr>
            <a:spLocks noGrp="1"/>
          </p:cNvSpPr>
          <p:nvPr>
            <p:ph type="sldNum" sz="quarter" idx="12"/>
          </p:nvPr>
        </p:nvSpPr>
        <p:spPr/>
        <p:txBody>
          <a:bodyPr/>
          <a:lstStyle/>
          <a:p>
            <a:fld id="{D5AE3D3B-AB6B-4807-93E9-596A405965B8}" type="slidenum">
              <a:rPr lang="cs-CZ" smtClean="0"/>
              <a:t>‹#›</a:t>
            </a:fld>
            <a:endParaRPr lang="cs-CZ"/>
          </a:p>
        </p:txBody>
      </p:sp>
    </p:spTree>
    <p:extLst>
      <p:ext uri="{BB962C8B-B14F-4D97-AF65-F5344CB8AC3E}">
        <p14:creationId xmlns:p14="http://schemas.microsoft.com/office/powerpoint/2010/main" val="382604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954B49F-9DF2-46BA-7559-0E354F4946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7EF39CB1-1BB4-FFE8-9F2D-7592359A1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48F7D6D-B37B-56C0-D545-4CA04E424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296E4-0961-405D-9024-3E78DE005754}" type="datetimeFigureOut">
              <a:rPr lang="cs-CZ" smtClean="0"/>
              <a:t>30.10.2023</a:t>
            </a:fld>
            <a:endParaRPr lang="cs-CZ"/>
          </a:p>
        </p:txBody>
      </p:sp>
      <p:sp>
        <p:nvSpPr>
          <p:cNvPr id="5" name="Zástupný symbol pro zápatí 4">
            <a:extLst>
              <a:ext uri="{FF2B5EF4-FFF2-40B4-BE49-F238E27FC236}">
                <a16:creationId xmlns:a16="http://schemas.microsoft.com/office/drawing/2014/main" id="{664EC0F9-54BB-A0C3-1F89-15F64DF9B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5ACDBA8-B8F7-3420-3619-39816C2628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E3D3B-AB6B-4807-93E9-596A405965B8}" type="slidenum">
              <a:rPr lang="cs-CZ" smtClean="0"/>
              <a:t>‹#›</a:t>
            </a:fld>
            <a:endParaRPr lang="cs-CZ"/>
          </a:p>
        </p:txBody>
      </p:sp>
    </p:spTree>
    <p:extLst>
      <p:ext uri="{BB962C8B-B14F-4D97-AF65-F5344CB8AC3E}">
        <p14:creationId xmlns:p14="http://schemas.microsoft.com/office/powerpoint/2010/main" val="33026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14Xlw6W5gXc" TargetMode="Externa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hyperlink" Target="https://vo2master.com/" TargetMode="Externa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pneumologie.cz/guidelines/"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 Id="rId4" Type="http://schemas.openxmlformats.org/officeDocument/2006/relationships/hyperlink" Target="http://www.lactate.com/triathlon/trcons.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hyperlink" Target="http://d13geadg2uyg93.cloudfront.net/content/jap/87/1/452/F1.large.jpg?width=800&amp;height=600&amp;carousel=1"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7.xml"/><Relationship Id="rId4" Type="http://schemas.openxmlformats.org/officeDocument/2006/relationships/hyperlink" Target="http://www.lactate.com/triathlon/trcons.ht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hyperlink" Target="http://dx.doi.org/10.1016/j.cardiores.2006.06.030" TargetMode="External"/><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hyperlink" Target="http://www.detskydiabetes.cz/"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68.xml.rels><?xml version="1.0" encoding="UTF-8" standalone="yes"?>
<Relationships xmlns="http://schemas.openxmlformats.org/package/2006/relationships"><Relationship Id="rId3" Type="http://schemas.openxmlformats.org/officeDocument/2006/relationships/hyperlink" Target="http://www.detskydiabetes.cz/" TargetMode="External"/><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www.mysportscience.com/home/author/Asker-Jeukendrup" TargetMode="External"/><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hyperlink" Target="https://www.youtube.com/watch?v=JJ7kBxro_L0" TargetMode="External"/><Relationship Id="rId4" Type="http://schemas.openxmlformats.org/officeDocument/2006/relationships/image" Target="../media/image24.jpeg"/></Relationships>
</file>

<file path=ppt/slides/_rels/slide7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s://patents.google.com/patent/US20110040193A1/en"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1.wmf"/><Relationship Id="rId7" Type="http://schemas.openxmlformats.org/officeDocument/2006/relationships/image" Target="../media/image124.jpg"/><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22.emf"/><Relationship Id="rId4" Type="http://schemas.openxmlformats.org/officeDocument/2006/relationships/oleObject" Target="../embeddings/oleObject3.bin"/><Relationship Id="rId9" Type="http://schemas.openxmlformats.org/officeDocument/2006/relationships/image" Target="../media/image126.jpeg"/></Relationships>
</file>

<file path=ppt/slides/_rels/slide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E339A4B5-8092-9593-4FF3-4127B37E8CD3}"/>
              </a:ext>
            </a:extLst>
          </p:cNvPr>
          <p:cNvSpPr>
            <a:spLocks noGrp="1"/>
          </p:cNvSpPr>
          <p:nvPr>
            <p:ph type="ctrTitle"/>
          </p:nvPr>
        </p:nvSpPr>
        <p:spPr>
          <a:xfrm>
            <a:off x="1524000" y="1060032"/>
            <a:ext cx="9144000" cy="1977081"/>
          </a:xfrm>
        </p:spPr>
        <p:txBody>
          <a:bodyPr>
            <a:normAutofit/>
          </a:bodyPr>
          <a:lstStyle/>
          <a:p>
            <a:pPr marL="457200">
              <a:lnSpc>
                <a:spcPct val="106000"/>
              </a:lnSpc>
            </a:pPr>
            <a:r>
              <a:rPr lang="cs-CZ" sz="4800" b="1" dirty="0">
                <a:solidFill>
                  <a:schemeClr val="accent1">
                    <a:lumMod val="75000"/>
                  </a:schemeClr>
                </a:solidFill>
              </a:rPr>
              <a:t>Fyziologie tělesné zátěže</a:t>
            </a:r>
            <a:br>
              <a:rPr lang="cs-CZ" sz="4800" b="1" dirty="0">
                <a:solidFill>
                  <a:schemeClr val="accent1">
                    <a:lumMod val="75000"/>
                  </a:schemeClr>
                </a:solidFill>
              </a:rPr>
            </a:br>
            <a:r>
              <a:rPr lang="cs-CZ" sz="3200" b="1" dirty="0"/>
              <a:t>PŘEDNÁŠKA 2/4</a:t>
            </a:r>
            <a:br>
              <a:rPr lang="cs-CZ" sz="3200" b="1" dirty="0">
                <a:solidFill>
                  <a:schemeClr val="accent1">
                    <a:lumMod val="75000"/>
                  </a:schemeClr>
                </a:solidFill>
              </a:rPr>
            </a:br>
            <a:r>
              <a:rPr lang="cs-CZ" sz="2400" dirty="0">
                <a:solidFill>
                  <a:schemeClr val="accent1">
                    <a:lumMod val="75000"/>
                  </a:schemeClr>
                </a:solidFill>
              </a:rPr>
              <a:t>Jan Novotný, říjen 2023</a:t>
            </a:r>
          </a:p>
        </p:txBody>
      </p:sp>
      <p:sp>
        <p:nvSpPr>
          <p:cNvPr id="3" name="TextovéPole 2">
            <a:extLst>
              <a:ext uri="{FF2B5EF4-FFF2-40B4-BE49-F238E27FC236}">
                <a16:creationId xmlns:a16="http://schemas.microsoft.com/office/drawing/2014/main" id="{551EF1C5-B395-2DE6-1ABF-F15D0F6E8B99}"/>
              </a:ext>
            </a:extLst>
          </p:cNvPr>
          <p:cNvSpPr txBox="1"/>
          <p:nvPr/>
        </p:nvSpPr>
        <p:spPr>
          <a:xfrm>
            <a:off x="1849062" y="3820888"/>
            <a:ext cx="9582447" cy="2133341"/>
          </a:xfrm>
          <a:prstGeom prst="rect">
            <a:avLst/>
          </a:prstGeom>
          <a:noFill/>
        </p:spPr>
        <p:txBody>
          <a:bodyPr wrap="square">
            <a:spAutoFit/>
          </a:bodyPr>
          <a:lstStyle/>
          <a:p>
            <a:pPr lvl="0">
              <a:lnSpc>
                <a:spcPct val="106000"/>
              </a:lnSpc>
            </a:pPr>
            <a:r>
              <a:rPr lang="cs-CZ" sz="1800" dirty="0">
                <a:effectLst/>
                <a:latin typeface="Arial" panose="020B0604020202020204" pitchFamily="34" charset="0"/>
                <a:ea typeface="Calibri" panose="020F0502020204030204" pitchFamily="34" charset="0"/>
                <a:cs typeface="Times New Roman" panose="02020603050405020304" pitchFamily="18" charset="0"/>
              </a:rPr>
              <a:t>OBSAH:</a:t>
            </a:r>
          </a:p>
          <a:p>
            <a:pPr marL="342900" lvl="0" indent="-342900">
              <a:lnSpc>
                <a:spcPct val="106000"/>
              </a:lnSpc>
              <a:buFont typeface="Symbol" panose="05050102010706020507" pitchFamily="18" charset="2"/>
              <a:buChar char=""/>
            </a:pPr>
            <a:r>
              <a:rPr lang="cs-CZ" sz="1800" u="sng" dirty="0">
                <a:effectLst/>
                <a:latin typeface="Arial" panose="020B0604020202020204" pitchFamily="34" charset="0"/>
                <a:ea typeface="Calibri" panose="020F0502020204030204" pitchFamily="34" charset="0"/>
                <a:cs typeface="Times New Roman" panose="02020603050405020304" pitchFamily="18" charset="0"/>
              </a:rPr>
              <a:t>Reakce a adaptace kardio-respiračního systému na zatížení 2</a:t>
            </a:r>
            <a:r>
              <a:rPr lang="cs-CZ" sz="1800" dirty="0">
                <a:effectLst/>
                <a:latin typeface="Arial" panose="020B0604020202020204" pitchFamily="34" charset="0"/>
                <a:ea typeface="Calibri" panose="020F0502020204030204" pitchFamily="34" charset="0"/>
                <a:cs typeface="Times New Roman" panose="02020603050405020304" pitchFamily="18" charset="0"/>
              </a:rPr>
              <a:t>: Plíce, ventilační funkce, spirometrie, respirační funkce, příjem kyslíku, spiroergometrie, VO</a:t>
            </a:r>
            <a:r>
              <a:rPr lang="cs-CZ" sz="18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cs-CZ" sz="1800" dirty="0">
                <a:effectLst/>
                <a:latin typeface="Arial" panose="020B0604020202020204" pitchFamily="34" charset="0"/>
                <a:ea typeface="Calibri" panose="020F0502020204030204" pitchFamily="34" charset="0"/>
                <a:cs typeface="Times New Roman" panose="02020603050405020304" pitchFamily="18" charset="0"/>
              </a:rPr>
              <a:t>max, kyslíkový deficit, kyslíkový dluh, ventilační práh.</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6000"/>
              </a:lnSpc>
              <a:spcAft>
                <a:spcPts val="800"/>
              </a:spcAft>
              <a:buFont typeface="Symbol" panose="05050102010706020507" pitchFamily="18" charset="2"/>
              <a:buChar char=""/>
            </a:pPr>
            <a:r>
              <a:rPr lang="cs-CZ" sz="1800" u="sng" dirty="0">
                <a:effectLst/>
                <a:latin typeface="Arial" panose="020B0604020202020204" pitchFamily="34" charset="0"/>
                <a:ea typeface="Calibri" panose="020F0502020204030204" pitchFamily="34" charset="0"/>
                <a:cs typeface="Times New Roman" panose="02020603050405020304" pitchFamily="18" charset="0"/>
              </a:rPr>
              <a:t>Metabolismus</a:t>
            </a:r>
            <a:r>
              <a:rPr lang="cs-CZ" sz="1800" dirty="0">
                <a:effectLst/>
                <a:latin typeface="Arial" panose="020B0604020202020204" pitchFamily="34" charset="0"/>
                <a:ea typeface="Calibri" panose="020F0502020204030204" pitchFamily="34" charset="0"/>
                <a:cs typeface="Times New Roman" panose="02020603050405020304" pitchFamily="18" charset="0"/>
              </a:rPr>
              <a:t> v klidu a při zátěži – zdroje energie, aerobní a anaerobní metabolizmus, laktát, laktátový práh, acidobazická rovnováha, oxidační stres, </a:t>
            </a:r>
            <a:r>
              <a:rPr lang="cs-CZ" sz="1800" dirty="0" err="1">
                <a:effectLst/>
                <a:latin typeface="Arial" panose="020B0604020202020204" pitchFamily="34" charset="0"/>
                <a:ea typeface="Calibri" panose="020F0502020204030204" pitchFamily="34" charset="0"/>
                <a:cs typeface="Times New Roman" panose="02020603050405020304" pitchFamily="18" charset="0"/>
              </a:rPr>
              <a:t>hyponatremie</a:t>
            </a:r>
            <a:r>
              <a:rPr lang="cs-CZ" sz="1800" dirty="0">
                <a:effectLst/>
                <a:latin typeface="Arial" panose="020B0604020202020204" pitchFamily="34" charset="0"/>
                <a:ea typeface="Calibri" panose="020F0502020204030204" pitchFamily="34" charset="0"/>
                <a:cs typeface="Times New Roman" panose="02020603050405020304" pitchFamily="18" charset="0"/>
              </a:rPr>
              <a:t>, glykemie. Odhad energetického výdeje, nepřímá kalorimetrie, metabolický ekvivalent.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0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ardio_pneumo">
            <a:extLst>
              <a:ext uri="{FF2B5EF4-FFF2-40B4-BE49-F238E27FC236}">
                <a16:creationId xmlns:a16="http://schemas.microsoft.com/office/drawing/2014/main" id="{51549F9D-C693-9F6D-3BD7-C163E738D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2924175"/>
            <a:ext cx="39973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fireman2">
            <a:extLst>
              <a:ext uri="{FF2B5EF4-FFF2-40B4-BE49-F238E27FC236}">
                <a16:creationId xmlns:a16="http://schemas.microsoft.com/office/drawing/2014/main" id="{5C809A0C-8ED3-8D41-4343-026791D48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3213101"/>
            <a:ext cx="3598863"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fitness1">
            <a:extLst>
              <a:ext uri="{FF2B5EF4-FFF2-40B4-BE49-F238E27FC236}">
                <a16:creationId xmlns:a16="http://schemas.microsoft.com/office/drawing/2014/main" id="{6D83B88A-0F97-1F7F-C8DC-542623746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188913"/>
            <a:ext cx="3671888"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hintergr_2seite">
            <a:extLst>
              <a:ext uri="{FF2B5EF4-FFF2-40B4-BE49-F238E27FC236}">
                <a16:creationId xmlns:a16="http://schemas.microsoft.com/office/drawing/2014/main" id="{E31C9BF8-D06D-3D38-BE4E-264B404E4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1" y="188913"/>
            <a:ext cx="49180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Oxycon_Mo">
            <a:extLst>
              <a:ext uri="{FF2B5EF4-FFF2-40B4-BE49-F238E27FC236}">
                <a16:creationId xmlns:a16="http://schemas.microsoft.com/office/drawing/2014/main" id="{18984439-98D8-694B-A2B1-320F7C4DBD3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90675" y="765175"/>
            <a:ext cx="4478338" cy="575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7" name="Picture 10" descr="Oxycon_Mo2">
            <a:extLst>
              <a:ext uri="{FF2B5EF4-FFF2-40B4-BE49-F238E27FC236}">
                <a16:creationId xmlns:a16="http://schemas.microsoft.com/office/drawing/2014/main" id="{E01283AD-94D0-CBC2-4A37-4C5AA6FF342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62688" y="765175"/>
            <a:ext cx="4171950" cy="575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11824" y="114833"/>
            <a:ext cx="3096344" cy="646331"/>
          </a:xfrm>
          <a:prstGeom prst="rect">
            <a:avLst/>
          </a:prstGeom>
          <a:noFill/>
        </p:spPr>
        <p:txBody>
          <a:bodyPr wrap="square" rtlCol="0">
            <a:spAutoFit/>
          </a:bodyPr>
          <a:lstStyle/>
          <a:p>
            <a:pPr algn="ctr"/>
            <a:r>
              <a:rPr lang="cs-CZ" dirty="0"/>
              <a:t>Mobilní analyzátor vzduchu</a:t>
            </a:r>
          </a:p>
          <a:p>
            <a:pPr algn="ctr"/>
            <a:r>
              <a:rPr lang="cs-CZ" dirty="0"/>
              <a:t>VO2 Master   </a:t>
            </a:r>
            <a:r>
              <a:rPr lang="cs-CZ" sz="1000" dirty="0">
                <a:hlinkClick r:id="rId2"/>
              </a:rPr>
              <a:t>https://vo2master.com</a:t>
            </a:r>
            <a:endParaRPr lang="cs-CZ" dirty="0"/>
          </a:p>
        </p:txBody>
      </p:sp>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15900" t="6521" r="17607" b="15692"/>
          <a:stretch/>
        </p:blipFill>
        <p:spPr>
          <a:xfrm>
            <a:off x="388940" y="114832"/>
            <a:ext cx="1944215" cy="2028746"/>
          </a:xfrm>
          <a:prstGeom prst="rect">
            <a:avLst/>
          </a:prstGeom>
          <a:ln>
            <a:solidFill>
              <a:schemeClr val="tx1"/>
            </a:solidFill>
          </a:ln>
        </p:spPr>
      </p:pic>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2780" r="14377"/>
          <a:stretch/>
        </p:blipFill>
        <p:spPr>
          <a:xfrm>
            <a:off x="468740" y="2143578"/>
            <a:ext cx="1804692" cy="1862804"/>
          </a:xfrm>
          <a:prstGeom prst="rect">
            <a:avLst/>
          </a:prstGeom>
          <a:ln>
            <a:noFill/>
          </a:ln>
        </p:spPr>
      </p:pic>
      <p:pic>
        <p:nvPicPr>
          <p:cNvPr id="7" name="Obrázek 6"/>
          <p:cNvPicPr>
            <a:picLocks noChangeAspect="1"/>
          </p:cNvPicPr>
          <p:nvPr/>
        </p:nvPicPr>
        <p:blipFill rotWithShape="1">
          <a:blip r:embed="rId5" cstate="print">
            <a:extLst>
              <a:ext uri="{28A0092B-C50C-407E-A947-70E740481C1C}">
                <a14:useLocalDpi xmlns:a14="http://schemas.microsoft.com/office/drawing/2010/main" val="0"/>
              </a:ext>
            </a:extLst>
          </a:blip>
          <a:srcRect l="31100" r="31101"/>
          <a:stretch/>
        </p:blipFill>
        <p:spPr>
          <a:xfrm>
            <a:off x="9865621" y="3429000"/>
            <a:ext cx="1891936" cy="3336794"/>
          </a:xfrm>
          <a:prstGeom prst="rect">
            <a:avLst/>
          </a:prstGeom>
          <a:ln>
            <a:solidFill>
              <a:schemeClr val="tx1"/>
            </a:solidFill>
          </a:ln>
        </p:spPr>
      </p:pic>
      <p:sp>
        <p:nvSpPr>
          <p:cNvPr id="8" name="Rectangle 3"/>
          <p:cNvSpPr>
            <a:spLocks noChangeArrowheads="1"/>
          </p:cNvSpPr>
          <p:nvPr/>
        </p:nvSpPr>
        <p:spPr bwMode="auto">
          <a:xfrm>
            <a:off x="2520461" y="876718"/>
            <a:ext cx="7265359"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2"/>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cs-CZ" altLang="cs-CZ" sz="1600" u="sng" dirty="0" err="1">
                <a:solidFill>
                  <a:srgbClr val="333333"/>
                </a:solidFill>
              </a:rPr>
              <a:t>Biomarkers</a:t>
            </a:r>
            <a:r>
              <a:rPr lang="cs-CZ" altLang="cs-CZ" sz="1600" u="sng" dirty="0">
                <a:solidFill>
                  <a:srgbClr val="333333"/>
                </a:solidFill>
              </a:rPr>
              <a:t> </a:t>
            </a:r>
            <a:r>
              <a:rPr lang="cs-CZ" altLang="cs-CZ" sz="1600" u="sng" dirty="0" err="1">
                <a:solidFill>
                  <a:srgbClr val="333333"/>
                </a:solidFill>
              </a:rPr>
              <a:t>collected</a:t>
            </a:r>
            <a:r>
              <a:rPr lang="cs-CZ" altLang="cs-CZ" sz="1600" u="sng" dirty="0">
                <a:solidFill>
                  <a:srgbClr val="333333"/>
                </a:solidFill>
              </a:rPr>
              <a:t> and </a:t>
            </a:r>
            <a:r>
              <a:rPr lang="cs-CZ" altLang="cs-CZ" sz="1600" u="sng" dirty="0" err="1">
                <a:solidFill>
                  <a:srgbClr val="333333"/>
                </a:solidFill>
              </a:rPr>
              <a:t>displayed</a:t>
            </a:r>
            <a:r>
              <a:rPr lang="cs-CZ" altLang="cs-CZ" sz="1600" u="sng" dirty="0">
                <a:solidFill>
                  <a:srgbClr val="333333"/>
                </a:solidFill>
              </a:rPr>
              <a:t> by VO2 Master Pro:</a:t>
            </a:r>
          </a:p>
          <a:p>
            <a:pPr eaLnBrk="0" fontAlgn="base" hangingPunct="0">
              <a:spcBef>
                <a:spcPct val="0"/>
              </a:spcBef>
              <a:spcAft>
                <a:spcPct val="0"/>
              </a:spcAft>
            </a:pPr>
            <a:endParaRPr lang="cs-CZ" altLang="cs-CZ" sz="1600" dirty="0">
              <a:solidFill>
                <a:srgbClr val="333333"/>
              </a:solidFill>
            </a:endParaRPr>
          </a:p>
          <a:p>
            <a:pPr eaLnBrk="0" fontAlgn="base" hangingPunct="0">
              <a:spcBef>
                <a:spcPct val="0"/>
              </a:spcBef>
              <a:spcAft>
                <a:spcPct val="0"/>
              </a:spcAft>
            </a:pPr>
            <a:r>
              <a:rPr lang="cs-CZ" altLang="cs-CZ" sz="1600" dirty="0" err="1">
                <a:solidFill>
                  <a:srgbClr val="333333"/>
                </a:solidFill>
              </a:rPr>
              <a:t>Respiratory</a:t>
            </a:r>
            <a:r>
              <a:rPr lang="cs-CZ" altLang="cs-CZ" sz="1600" dirty="0">
                <a:solidFill>
                  <a:srgbClr val="333333"/>
                </a:solidFill>
              </a:rPr>
              <a:t> </a:t>
            </a:r>
            <a:r>
              <a:rPr lang="cs-CZ" altLang="cs-CZ" sz="1600" dirty="0" err="1">
                <a:solidFill>
                  <a:srgbClr val="333333"/>
                </a:solidFill>
              </a:rPr>
              <a:t>Frequency</a:t>
            </a:r>
            <a:r>
              <a:rPr lang="cs-CZ" altLang="cs-CZ" sz="1600" dirty="0">
                <a:solidFill>
                  <a:srgbClr val="333333"/>
                </a:solidFill>
              </a:rPr>
              <a:t> (</a:t>
            </a:r>
            <a:r>
              <a:rPr lang="cs-CZ" altLang="cs-CZ" sz="1600" dirty="0" err="1">
                <a:solidFill>
                  <a:srgbClr val="333333"/>
                </a:solidFill>
              </a:rPr>
              <a:t>Rf</a:t>
            </a:r>
            <a:r>
              <a:rPr lang="cs-CZ" altLang="cs-CZ" sz="1600" dirty="0">
                <a:solidFill>
                  <a:srgbClr val="333333"/>
                </a:solidFill>
              </a:rPr>
              <a:t>; b/min)</a:t>
            </a:r>
          </a:p>
          <a:p>
            <a:pPr eaLnBrk="0" fontAlgn="base" hangingPunct="0">
              <a:spcBef>
                <a:spcPct val="0"/>
              </a:spcBef>
              <a:spcAft>
                <a:spcPct val="0"/>
              </a:spcAft>
            </a:pPr>
            <a:r>
              <a:rPr lang="cs-CZ" altLang="cs-CZ" sz="1600" dirty="0" err="1">
                <a:solidFill>
                  <a:srgbClr val="666666"/>
                </a:solidFill>
              </a:rPr>
              <a:t>How</a:t>
            </a:r>
            <a:r>
              <a:rPr lang="cs-CZ" altLang="cs-CZ" sz="1600" dirty="0">
                <a:solidFill>
                  <a:srgbClr val="666666"/>
                </a:solidFill>
              </a:rPr>
              <a:t> many </a:t>
            </a:r>
            <a:r>
              <a:rPr lang="cs-CZ" altLang="cs-CZ" sz="1600" dirty="0" err="1">
                <a:solidFill>
                  <a:srgbClr val="666666"/>
                </a:solidFill>
              </a:rPr>
              <a:t>breaths</a:t>
            </a:r>
            <a:r>
              <a:rPr lang="cs-CZ" altLang="cs-CZ" sz="1600" dirty="0">
                <a:solidFill>
                  <a:srgbClr val="666666"/>
                </a:solidFill>
              </a:rPr>
              <a:t> </a:t>
            </a:r>
            <a:r>
              <a:rPr lang="cs-CZ" altLang="cs-CZ" sz="1600" dirty="0" err="1">
                <a:solidFill>
                  <a:srgbClr val="666666"/>
                </a:solidFill>
              </a:rPr>
              <a:t>occur</a:t>
            </a:r>
            <a:r>
              <a:rPr lang="cs-CZ" altLang="cs-CZ" sz="1600" dirty="0">
                <a:solidFill>
                  <a:srgbClr val="666666"/>
                </a:solidFill>
              </a:rPr>
              <a:t> per </a:t>
            </a:r>
            <a:r>
              <a:rPr lang="cs-CZ" altLang="cs-CZ" sz="1600" dirty="0" err="1">
                <a:solidFill>
                  <a:srgbClr val="666666"/>
                </a:solidFill>
              </a:rPr>
              <a:t>minute</a:t>
            </a:r>
            <a:r>
              <a:rPr lang="cs-CZ" altLang="cs-CZ" sz="1600" dirty="0">
                <a:solidFill>
                  <a:srgbClr val="666666"/>
                </a:solidFill>
              </a:rPr>
              <a:t>.</a:t>
            </a:r>
            <a:endParaRPr lang="cs-CZ" altLang="cs-CZ" sz="1600" dirty="0">
              <a:solidFill>
                <a:schemeClr val="accent2"/>
              </a:solidFill>
            </a:endParaRPr>
          </a:p>
          <a:p>
            <a:pPr eaLnBrk="0" fontAlgn="base" hangingPunct="0">
              <a:spcBef>
                <a:spcPct val="0"/>
              </a:spcBef>
              <a:spcAft>
                <a:spcPct val="0"/>
              </a:spcAft>
            </a:pPr>
            <a:endParaRPr lang="cs-CZ" altLang="cs-CZ" sz="1600" dirty="0">
              <a:solidFill>
                <a:srgbClr val="333333"/>
              </a:solidFill>
            </a:endParaRPr>
          </a:p>
          <a:p>
            <a:pPr eaLnBrk="0" fontAlgn="base" hangingPunct="0">
              <a:spcBef>
                <a:spcPct val="0"/>
              </a:spcBef>
              <a:spcAft>
                <a:spcPct val="0"/>
              </a:spcAft>
            </a:pPr>
            <a:r>
              <a:rPr lang="cs-CZ" altLang="cs-CZ" sz="1600" dirty="0" err="1">
                <a:solidFill>
                  <a:srgbClr val="333333"/>
                </a:solidFill>
              </a:rPr>
              <a:t>Tidal</a:t>
            </a:r>
            <a:r>
              <a:rPr lang="cs-CZ" altLang="cs-CZ" sz="1600" dirty="0">
                <a:solidFill>
                  <a:srgbClr val="333333"/>
                </a:solidFill>
              </a:rPr>
              <a:t> </a:t>
            </a:r>
            <a:r>
              <a:rPr lang="cs-CZ" altLang="cs-CZ" sz="1600" dirty="0" err="1">
                <a:solidFill>
                  <a:srgbClr val="333333"/>
                </a:solidFill>
              </a:rPr>
              <a:t>Volume</a:t>
            </a:r>
            <a:r>
              <a:rPr lang="cs-CZ" altLang="cs-CZ" sz="1600" dirty="0">
                <a:solidFill>
                  <a:srgbClr val="333333"/>
                </a:solidFill>
              </a:rPr>
              <a:t> (TV; l)</a:t>
            </a:r>
          </a:p>
          <a:p>
            <a:pPr eaLnBrk="0" fontAlgn="base" hangingPunct="0">
              <a:spcBef>
                <a:spcPct val="0"/>
              </a:spcBef>
              <a:spcAft>
                <a:spcPct val="0"/>
              </a:spcAft>
            </a:pPr>
            <a:r>
              <a:rPr lang="cs-CZ" altLang="cs-CZ" sz="1600" dirty="0" err="1">
                <a:solidFill>
                  <a:srgbClr val="666666"/>
                </a:solidFill>
              </a:rPr>
              <a:t>Volume</a:t>
            </a:r>
            <a:r>
              <a:rPr lang="cs-CZ" altLang="cs-CZ" sz="1600" dirty="0">
                <a:solidFill>
                  <a:srgbClr val="666666"/>
                </a:solidFill>
              </a:rPr>
              <a:t> </a:t>
            </a:r>
            <a:r>
              <a:rPr lang="cs-CZ" altLang="cs-CZ" sz="1600" dirty="0" err="1">
                <a:solidFill>
                  <a:srgbClr val="666666"/>
                </a:solidFill>
              </a:rPr>
              <a:t>breathed</a:t>
            </a:r>
            <a:r>
              <a:rPr lang="cs-CZ" altLang="cs-CZ" sz="1600" dirty="0">
                <a:solidFill>
                  <a:srgbClr val="666666"/>
                </a:solidFill>
              </a:rPr>
              <a:t> per </a:t>
            </a:r>
            <a:r>
              <a:rPr lang="cs-CZ" altLang="cs-CZ" sz="1600" dirty="0" err="1">
                <a:solidFill>
                  <a:srgbClr val="666666"/>
                </a:solidFill>
              </a:rPr>
              <a:t>breath</a:t>
            </a:r>
            <a:endParaRPr lang="cs-CZ" altLang="cs-CZ" sz="1600" dirty="0">
              <a:solidFill>
                <a:schemeClr val="accent2"/>
              </a:solidFill>
            </a:endParaRPr>
          </a:p>
          <a:p>
            <a:pPr eaLnBrk="0" fontAlgn="base" hangingPunct="0">
              <a:spcBef>
                <a:spcPct val="0"/>
              </a:spcBef>
              <a:spcAft>
                <a:spcPct val="0"/>
              </a:spcAft>
            </a:pPr>
            <a:endParaRPr lang="cs-CZ" altLang="cs-CZ" sz="1600" dirty="0">
              <a:solidFill>
                <a:srgbClr val="333333"/>
              </a:solidFill>
            </a:endParaRPr>
          </a:p>
          <a:p>
            <a:pPr eaLnBrk="0" fontAlgn="base" hangingPunct="0">
              <a:spcBef>
                <a:spcPct val="0"/>
              </a:spcBef>
              <a:spcAft>
                <a:spcPct val="0"/>
              </a:spcAft>
            </a:pPr>
            <a:r>
              <a:rPr lang="cs-CZ" altLang="cs-CZ" sz="1600" dirty="0" err="1">
                <a:solidFill>
                  <a:srgbClr val="333333"/>
                </a:solidFill>
              </a:rPr>
              <a:t>Ventilation</a:t>
            </a:r>
            <a:r>
              <a:rPr lang="cs-CZ" altLang="cs-CZ" sz="1600" dirty="0">
                <a:solidFill>
                  <a:srgbClr val="333333"/>
                </a:solidFill>
              </a:rPr>
              <a:t> (Ve; l/min )</a:t>
            </a:r>
          </a:p>
          <a:p>
            <a:pPr eaLnBrk="0" fontAlgn="base" hangingPunct="0">
              <a:spcBef>
                <a:spcPct val="0"/>
              </a:spcBef>
              <a:spcAft>
                <a:spcPct val="0"/>
              </a:spcAft>
            </a:pPr>
            <a:r>
              <a:rPr lang="cs-CZ" altLang="cs-CZ" sz="1600" dirty="0" err="1">
                <a:solidFill>
                  <a:srgbClr val="666666"/>
                </a:solidFill>
              </a:rPr>
              <a:t>How</a:t>
            </a:r>
            <a:r>
              <a:rPr lang="cs-CZ" altLang="cs-CZ" sz="1600" dirty="0">
                <a:solidFill>
                  <a:srgbClr val="666666"/>
                </a:solidFill>
              </a:rPr>
              <a:t> much air </a:t>
            </a:r>
            <a:r>
              <a:rPr lang="cs-CZ" altLang="cs-CZ" sz="1600" dirty="0" err="1">
                <a:solidFill>
                  <a:srgbClr val="666666"/>
                </a:solidFill>
              </a:rPr>
              <a:t>is</a:t>
            </a:r>
            <a:r>
              <a:rPr lang="cs-CZ" altLang="cs-CZ" sz="1600" dirty="0">
                <a:solidFill>
                  <a:srgbClr val="666666"/>
                </a:solidFill>
              </a:rPr>
              <a:t> </a:t>
            </a:r>
            <a:r>
              <a:rPr lang="cs-CZ" altLang="cs-CZ" sz="1600" dirty="0" err="1">
                <a:solidFill>
                  <a:srgbClr val="666666"/>
                </a:solidFill>
              </a:rPr>
              <a:t>moved</a:t>
            </a:r>
            <a:r>
              <a:rPr lang="cs-CZ" altLang="cs-CZ" sz="1600" dirty="0">
                <a:solidFill>
                  <a:srgbClr val="666666"/>
                </a:solidFill>
              </a:rPr>
              <a:t> by </a:t>
            </a:r>
            <a:r>
              <a:rPr lang="cs-CZ" altLang="cs-CZ" sz="1600" dirty="0" err="1">
                <a:solidFill>
                  <a:srgbClr val="666666"/>
                </a:solidFill>
              </a:rPr>
              <a:t>the</a:t>
            </a:r>
            <a:r>
              <a:rPr lang="cs-CZ" altLang="cs-CZ" sz="1600" dirty="0">
                <a:solidFill>
                  <a:srgbClr val="666666"/>
                </a:solidFill>
              </a:rPr>
              <a:t> </a:t>
            </a:r>
            <a:r>
              <a:rPr lang="cs-CZ" altLang="cs-CZ" sz="1600" dirty="0" err="1">
                <a:solidFill>
                  <a:srgbClr val="666666"/>
                </a:solidFill>
              </a:rPr>
              <a:t>lungs</a:t>
            </a:r>
            <a:r>
              <a:rPr lang="cs-CZ" altLang="cs-CZ" sz="1600" dirty="0">
                <a:solidFill>
                  <a:srgbClr val="666666"/>
                </a:solidFill>
              </a:rPr>
              <a:t> per </a:t>
            </a:r>
            <a:r>
              <a:rPr lang="cs-CZ" altLang="cs-CZ" sz="1600" dirty="0" err="1">
                <a:solidFill>
                  <a:srgbClr val="666666"/>
                </a:solidFill>
              </a:rPr>
              <a:t>minute</a:t>
            </a:r>
            <a:r>
              <a:rPr lang="cs-CZ" altLang="cs-CZ" sz="1600" dirty="0">
                <a:solidFill>
                  <a:srgbClr val="666666"/>
                </a:solidFill>
              </a:rPr>
              <a:t>.</a:t>
            </a:r>
            <a:endParaRPr lang="cs-CZ" altLang="cs-CZ" sz="1600" dirty="0">
              <a:solidFill>
                <a:schemeClr val="accent2"/>
              </a:solidFill>
            </a:endParaRPr>
          </a:p>
          <a:p>
            <a:pPr eaLnBrk="0" fontAlgn="base" hangingPunct="0">
              <a:spcBef>
                <a:spcPct val="0"/>
              </a:spcBef>
              <a:spcAft>
                <a:spcPct val="0"/>
              </a:spcAft>
            </a:pPr>
            <a:endParaRPr lang="cs-CZ" altLang="cs-CZ" sz="1600" dirty="0">
              <a:solidFill>
                <a:srgbClr val="333333"/>
              </a:solidFill>
            </a:endParaRPr>
          </a:p>
          <a:p>
            <a:pPr eaLnBrk="0" fontAlgn="base" hangingPunct="0">
              <a:spcBef>
                <a:spcPct val="0"/>
              </a:spcBef>
              <a:spcAft>
                <a:spcPct val="0"/>
              </a:spcAft>
            </a:pPr>
            <a:r>
              <a:rPr lang="cs-CZ" altLang="cs-CZ" sz="1600" dirty="0" err="1">
                <a:solidFill>
                  <a:srgbClr val="333333"/>
                </a:solidFill>
              </a:rPr>
              <a:t>Fraction</a:t>
            </a:r>
            <a:r>
              <a:rPr lang="cs-CZ" altLang="cs-CZ" sz="1600" dirty="0">
                <a:solidFill>
                  <a:srgbClr val="333333"/>
                </a:solidFill>
              </a:rPr>
              <a:t> of </a:t>
            </a:r>
            <a:r>
              <a:rPr lang="cs-CZ" altLang="cs-CZ" sz="1600" dirty="0" err="1">
                <a:solidFill>
                  <a:srgbClr val="333333"/>
                </a:solidFill>
              </a:rPr>
              <a:t>Expired</a:t>
            </a:r>
            <a:r>
              <a:rPr lang="cs-CZ" altLang="cs-CZ" sz="1600" dirty="0">
                <a:solidFill>
                  <a:srgbClr val="333333"/>
                </a:solidFill>
              </a:rPr>
              <a:t> Oxygen (FeO2; %)</a:t>
            </a:r>
          </a:p>
          <a:p>
            <a:pPr eaLnBrk="0" fontAlgn="base" hangingPunct="0">
              <a:spcBef>
                <a:spcPct val="0"/>
              </a:spcBef>
              <a:spcAft>
                <a:spcPct val="0"/>
              </a:spcAft>
            </a:pPr>
            <a:r>
              <a:rPr lang="cs-CZ" altLang="cs-CZ" sz="1600" dirty="0" err="1">
                <a:solidFill>
                  <a:srgbClr val="666666"/>
                </a:solidFill>
              </a:rPr>
              <a:t>Concentration</a:t>
            </a:r>
            <a:r>
              <a:rPr lang="cs-CZ" altLang="cs-CZ" sz="1600" dirty="0">
                <a:solidFill>
                  <a:srgbClr val="666666"/>
                </a:solidFill>
              </a:rPr>
              <a:t> of oxygen in </a:t>
            </a:r>
            <a:r>
              <a:rPr lang="cs-CZ" altLang="cs-CZ" sz="1600" dirty="0" err="1">
                <a:solidFill>
                  <a:srgbClr val="666666"/>
                </a:solidFill>
              </a:rPr>
              <a:t>the</a:t>
            </a:r>
            <a:r>
              <a:rPr lang="cs-CZ" altLang="cs-CZ" sz="1600" dirty="0">
                <a:solidFill>
                  <a:srgbClr val="666666"/>
                </a:solidFill>
              </a:rPr>
              <a:t> </a:t>
            </a:r>
            <a:r>
              <a:rPr lang="cs-CZ" altLang="cs-CZ" sz="1600" dirty="0" err="1">
                <a:solidFill>
                  <a:srgbClr val="666666"/>
                </a:solidFill>
              </a:rPr>
              <a:t>exhaled</a:t>
            </a:r>
            <a:r>
              <a:rPr lang="cs-CZ" altLang="cs-CZ" sz="1600" dirty="0">
                <a:solidFill>
                  <a:srgbClr val="666666"/>
                </a:solidFill>
              </a:rPr>
              <a:t> air of a </a:t>
            </a:r>
            <a:r>
              <a:rPr lang="cs-CZ" altLang="cs-CZ" sz="1600" dirty="0" err="1">
                <a:solidFill>
                  <a:srgbClr val="666666"/>
                </a:solidFill>
              </a:rPr>
              <a:t>subject</a:t>
            </a:r>
            <a:r>
              <a:rPr lang="cs-CZ" altLang="cs-CZ" sz="1600" dirty="0">
                <a:solidFill>
                  <a:srgbClr val="666666"/>
                </a:solidFill>
              </a:rPr>
              <a:t>.</a:t>
            </a:r>
            <a:endParaRPr lang="cs-CZ" altLang="cs-CZ" sz="1600" dirty="0">
              <a:solidFill>
                <a:schemeClr val="accent2"/>
              </a:solidFill>
            </a:endParaRPr>
          </a:p>
          <a:p>
            <a:pPr eaLnBrk="0" fontAlgn="base" hangingPunct="0">
              <a:spcBef>
                <a:spcPct val="0"/>
              </a:spcBef>
              <a:spcAft>
                <a:spcPct val="0"/>
              </a:spcAft>
            </a:pPr>
            <a:endParaRPr lang="cs-CZ" altLang="cs-CZ" sz="1600" dirty="0">
              <a:solidFill>
                <a:srgbClr val="333333"/>
              </a:solidFill>
            </a:endParaRPr>
          </a:p>
          <a:p>
            <a:pPr eaLnBrk="0" fontAlgn="base" hangingPunct="0">
              <a:spcBef>
                <a:spcPct val="0"/>
              </a:spcBef>
              <a:spcAft>
                <a:spcPct val="0"/>
              </a:spcAft>
            </a:pPr>
            <a:r>
              <a:rPr lang="cs-CZ" altLang="cs-CZ" sz="1600" dirty="0" err="1">
                <a:solidFill>
                  <a:srgbClr val="333333"/>
                </a:solidFill>
              </a:rPr>
              <a:t>Exhale</a:t>
            </a:r>
            <a:r>
              <a:rPr lang="cs-CZ" altLang="cs-CZ" sz="1600" dirty="0">
                <a:solidFill>
                  <a:srgbClr val="333333"/>
                </a:solidFill>
              </a:rPr>
              <a:t> Air </a:t>
            </a:r>
            <a:r>
              <a:rPr lang="cs-CZ" altLang="cs-CZ" sz="1600" dirty="0" err="1">
                <a:solidFill>
                  <a:srgbClr val="333333"/>
                </a:solidFill>
              </a:rPr>
              <a:t>Temperature</a:t>
            </a:r>
            <a:r>
              <a:rPr lang="cs-CZ" altLang="cs-CZ" sz="1600" dirty="0">
                <a:solidFill>
                  <a:srgbClr val="333333"/>
                </a:solidFill>
              </a:rPr>
              <a:t> (T; °C)</a:t>
            </a:r>
          </a:p>
          <a:p>
            <a:pPr eaLnBrk="0" fontAlgn="base" hangingPunct="0">
              <a:spcBef>
                <a:spcPct val="0"/>
              </a:spcBef>
              <a:spcAft>
                <a:spcPct val="0"/>
              </a:spcAft>
            </a:pPr>
            <a:r>
              <a:rPr lang="cs-CZ" altLang="cs-CZ" sz="1600" dirty="0">
                <a:solidFill>
                  <a:srgbClr val="666666"/>
                </a:solidFill>
              </a:rPr>
              <a:t>The </a:t>
            </a:r>
            <a:r>
              <a:rPr lang="cs-CZ" altLang="cs-CZ" sz="1600" dirty="0" err="1">
                <a:solidFill>
                  <a:srgbClr val="666666"/>
                </a:solidFill>
              </a:rPr>
              <a:t>temperature</a:t>
            </a:r>
            <a:r>
              <a:rPr lang="cs-CZ" altLang="cs-CZ" sz="1600" dirty="0">
                <a:solidFill>
                  <a:srgbClr val="666666"/>
                </a:solidFill>
              </a:rPr>
              <a:t> of </a:t>
            </a:r>
            <a:r>
              <a:rPr lang="cs-CZ" altLang="cs-CZ" sz="1600" dirty="0" err="1">
                <a:solidFill>
                  <a:srgbClr val="666666"/>
                </a:solidFill>
              </a:rPr>
              <a:t>the</a:t>
            </a:r>
            <a:r>
              <a:rPr lang="cs-CZ" altLang="cs-CZ" sz="1600" dirty="0">
                <a:solidFill>
                  <a:srgbClr val="666666"/>
                </a:solidFill>
              </a:rPr>
              <a:t> air </a:t>
            </a:r>
            <a:r>
              <a:rPr lang="cs-CZ" altLang="cs-CZ" sz="1600" dirty="0" err="1">
                <a:solidFill>
                  <a:srgbClr val="666666"/>
                </a:solidFill>
              </a:rPr>
              <a:t>that</a:t>
            </a:r>
            <a:r>
              <a:rPr lang="cs-CZ" altLang="cs-CZ" sz="1600" dirty="0">
                <a:solidFill>
                  <a:srgbClr val="666666"/>
                </a:solidFill>
              </a:rPr>
              <a:t> </a:t>
            </a:r>
            <a:r>
              <a:rPr lang="cs-CZ" altLang="cs-CZ" sz="1600" dirty="0" err="1">
                <a:solidFill>
                  <a:srgbClr val="666666"/>
                </a:solidFill>
              </a:rPr>
              <a:t>exits</a:t>
            </a:r>
            <a:r>
              <a:rPr lang="cs-CZ" altLang="cs-CZ" sz="1600" dirty="0">
                <a:solidFill>
                  <a:srgbClr val="666666"/>
                </a:solidFill>
              </a:rPr>
              <a:t> </a:t>
            </a:r>
            <a:r>
              <a:rPr lang="cs-CZ" altLang="cs-CZ" sz="1600" dirty="0" err="1">
                <a:solidFill>
                  <a:srgbClr val="666666"/>
                </a:solidFill>
              </a:rPr>
              <a:t>the</a:t>
            </a:r>
            <a:r>
              <a:rPr lang="cs-CZ" altLang="cs-CZ" sz="1600" dirty="0">
                <a:solidFill>
                  <a:srgbClr val="666666"/>
                </a:solidFill>
              </a:rPr>
              <a:t> </a:t>
            </a:r>
            <a:r>
              <a:rPr lang="cs-CZ" altLang="cs-CZ" sz="1600" dirty="0" err="1">
                <a:solidFill>
                  <a:srgbClr val="666666"/>
                </a:solidFill>
              </a:rPr>
              <a:t>lungs</a:t>
            </a:r>
            <a:r>
              <a:rPr lang="cs-CZ" altLang="cs-CZ" sz="1600" dirty="0">
                <a:solidFill>
                  <a:srgbClr val="666666"/>
                </a:solidFill>
              </a:rPr>
              <a:t>.</a:t>
            </a:r>
            <a:endParaRPr lang="cs-CZ" altLang="cs-CZ" sz="1600" dirty="0">
              <a:solidFill>
                <a:schemeClr val="accent2"/>
              </a:solidFill>
            </a:endParaRPr>
          </a:p>
          <a:p>
            <a:pPr eaLnBrk="0" fontAlgn="base" hangingPunct="0">
              <a:spcBef>
                <a:spcPct val="0"/>
              </a:spcBef>
              <a:spcAft>
                <a:spcPct val="0"/>
              </a:spcAft>
            </a:pPr>
            <a:endParaRPr lang="cs-CZ" altLang="cs-CZ" sz="1600" dirty="0">
              <a:solidFill>
                <a:srgbClr val="333333"/>
              </a:solidFill>
            </a:endParaRPr>
          </a:p>
          <a:p>
            <a:pPr eaLnBrk="0" fontAlgn="base" hangingPunct="0">
              <a:spcBef>
                <a:spcPct val="0"/>
              </a:spcBef>
              <a:spcAft>
                <a:spcPct val="0"/>
              </a:spcAft>
            </a:pPr>
            <a:r>
              <a:rPr lang="cs-CZ" altLang="cs-CZ" sz="1600" dirty="0" err="1">
                <a:solidFill>
                  <a:srgbClr val="333333"/>
                </a:solidFill>
              </a:rPr>
              <a:t>Volume</a:t>
            </a:r>
            <a:r>
              <a:rPr lang="cs-CZ" altLang="cs-CZ" sz="1600" dirty="0">
                <a:solidFill>
                  <a:srgbClr val="333333"/>
                </a:solidFill>
              </a:rPr>
              <a:t> of Oxygen </a:t>
            </a:r>
            <a:r>
              <a:rPr lang="cs-CZ" altLang="cs-CZ" sz="1600" dirty="0" err="1">
                <a:solidFill>
                  <a:srgbClr val="333333"/>
                </a:solidFill>
              </a:rPr>
              <a:t>Consumed</a:t>
            </a:r>
            <a:r>
              <a:rPr lang="cs-CZ" altLang="cs-CZ" sz="1600" dirty="0">
                <a:solidFill>
                  <a:srgbClr val="333333"/>
                </a:solidFill>
              </a:rPr>
              <a:t> (VO2; ml/min)</a:t>
            </a:r>
          </a:p>
          <a:p>
            <a:pPr eaLnBrk="0" fontAlgn="base" hangingPunct="0">
              <a:spcBef>
                <a:spcPct val="0"/>
              </a:spcBef>
              <a:spcAft>
                <a:spcPct val="0"/>
              </a:spcAft>
            </a:pPr>
            <a:r>
              <a:rPr lang="cs-CZ" altLang="cs-CZ" sz="1600" dirty="0" err="1">
                <a:solidFill>
                  <a:srgbClr val="666666"/>
                </a:solidFill>
              </a:rPr>
              <a:t>Volume</a:t>
            </a:r>
            <a:r>
              <a:rPr lang="cs-CZ" altLang="cs-CZ" sz="1600" dirty="0">
                <a:solidFill>
                  <a:srgbClr val="666666"/>
                </a:solidFill>
              </a:rPr>
              <a:t> of oxygen </a:t>
            </a:r>
            <a:r>
              <a:rPr lang="cs-CZ" altLang="cs-CZ" sz="1600" dirty="0" err="1">
                <a:solidFill>
                  <a:srgbClr val="666666"/>
                </a:solidFill>
              </a:rPr>
              <a:t>molecules</a:t>
            </a:r>
            <a:r>
              <a:rPr lang="cs-CZ" altLang="cs-CZ" sz="1600" dirty="0">
                <a:solidFill>
                  <a:srgbClr val="666666"/>
                </a:solidFill>
              </a:rPr>
              <a:t> </a:t>
            </a:r>
            <a:r>
              <a:rPr lang="cs-CZ" altLang="cs-CZ" sz="1600" dirty="0" err="1">
                <a:solidFill>
                  <a:srgbClr val="666666"/>
                </a:solidFill>
              </a:rPr>
              <a:t>consumed</a:t>
            </a:r>
            <a:r>
              <a:rPr lang="cs-CZ" altLang="cs-CZ" sz="1600" dirty="0">
                <a:solidFill>
                  <a:srgbClr val="666666"/>
                </a:solidFill>
              </a:rPr>
              <a:t> by </a:t>
            </a:r>
            <a:r>
              <a:rPr lang="cs-CZ" altLang="cs-CZ" sz="1600" dirty="0" err="1">
                <a:solidFill>
                  <a:srgbClr val="666666"/>
                </a:solidFill>
              </a:rPr>
              <a:t>the</a:t>
            </a:r>
            <a:r>
              <a:rPr lang="cs-CZ" altLang="cs-CZ" sz="1600" dirty="0">
                <a:solidFill>
                  <a:srgbClr val="666666"/>
                </a:solidFill>
              </a:rPr>
              <a:t> body per </a:t>
            </a:r>
            <a:r>
              <a:rPr lang="cs-CZ" altLang="cs-CZ" sz="1600" dirty="0" err="1">
                <a:solidFill>
                  <a:srgbClr val="666666"/>
                </a:solidFill>
              </a:rPr>
              <a:t>minute</a:t>
            </a:r>
            <a:r>
              <a:rPr lang="cs-CZ" altLang="cs-CZ" sz="1600" dirty="0">
                <a:solidFill>
                  <a:srgbClr val="666666"/>
                </a:solidFill>
              </a:rPr>
              <a:t>.</a:t>
            </a:r>
            <a:endParaRPr lang="cs-CZ" altLang="cs-CZ" sz="1600" dirty="0">
              <a:solidFill>
                <a:schemeClr val="accent2"/>
              </a:solidFill>
            </a:endParaRPr>
          </a:p>
          <a:p>
            <a:pPr eaLnBrk="0" fontAlgn="base" hangingPunct="0">
              <a:spcBef>
                <a:spcPct val="0"/>
              </a:spcBef>
              <a:spcAft>
                <a:spcPct val="0"/>
              </a:spcAft>
            </a:pPr>
            <a:endParaRPr lang="cs-CZ" altLang="cs-CZ" sz="1600" dirty="0">
              <a:solidFill>
                <a:srgbClr val="333333"/>
              </a:solidFill>
            </a:endParaRPr>
          </a:p>
          <a:p>
            <a:pPr eaLnBrk="0" fontAlgn="base" hangingPunct="0">
              <a:spcBef>
                <a:spcPct val="0"/>
              </a:spcBef>
              <a:spcAft>
                <a:spcPct val="0"/>
              </a:spcAft>
            </a:pPr>
            <a:r>
              <a:rPr lang="cs-CZ" altLang="cs-CZ" sz="1600" dirty="0">
                <a:solidFill>
                  <a:srgbClr val="333333"/>
                </a:solidFill>
              </a:rPr>
              <a:t>Oxygen Sensor Humidity (O2Hum; %)</a:t>
            </a:r>
          </a:p>
          <a:p>
            <a:pPr eaLnBrk="0" fontAlgn="base" hangingPunct="0">
              <a:spcBef>
                <a:spcPct val="0"/>
              </a:spcBef>
              <a:spcAft>
                <a:spcPct val="0"/>
              </a:spcAft>
            </a:pPr>
            <a:r>
              <a:rPr lang="cs-CZ" altLang="cs-CZ" sz="1600" dirty="0">
                <a:solidFill>
                  <a:srgbClr val="666666"/>
                </a:solidFill>
              </a:rPr>
              <a:t>Humidity </a:t>
            </a:r>
            <a:r>
              <a:rPr lang="cs-CZ" altLang="cs-CZ" sz="1600" dirty="0" err="1">
                <a:solidFill>
                  <a:srgbClr val="666666"/>
                </a:solidFill>
              </a:rPr>
              <a:t>concentration</a:t>
            </a:r>
            <a:r>
              <a:rPr lang="cs-CZ" altLang="cs-CZ" sz="1600" dirty="0">
                <a:solidFill>
                  <a:srgbClr val="666666"/>
                </a:solidFill>
              </a:rPr>
              <a:t> </a:t>
            </a:r>
            <a:r>
              <a:rPr lang="cs-CZ" altLang="cs-CZ" sz="1600" dirty="0" err="1">
                <a:solidFill>
                  <a:srgbClr val="666666"/>
                </a:solidFill>
              </a:rPr>
              <a:t>at</a:t>
            </a:r>
            <a:r>
              <a:rPr lang="cs-CZ" altLang="cs-CZ" sz="1600" dirty="0">
                <a:solidFill>
                  <a:srgbClr val="666666"/>
                </a:solidFill>
              </a:rPr>
              <a:t> </a:t>
            </a:r>
            <a:r>
              <a:rPr lang="cs-CZ" altLang="cs-CZ" sz="1600" dirty="0" err="1">
                <a:solidFill>
                  <a:srgbClr val="666666"/>
                </a:solidFill>
              </a:rPr>
              <a:t>the</a:t>
            </a:r>
            <a:r>
              <a:rPr lang="cs-CZ" altLang="cs-CZ" sz="1600" dirty="0">
                <a:solidFill>
                  <a:srgbClr val="666666"/>
                </a:solidFill>
              </a:rPr>
              <a:t> </a:t>
            </a:r>
            <a:r>
              <a:rPr lang="cs-CZ" altLang="cs-CZ" sz="1600" dirty="0" err="1">
                <a:solidFill>
                  <a:srgbClr val="666666"/>
                </a:solidFill>
              </a:rPr>
              <a:t>unit’s</a:t>
            </a:r>
            <a:r>
              <a:rPr lang="cs-CZ" altLang="cs-CZ" sz="1600" dirty="0">
                <a:solidFill>
                  <a:srgbClr val="666666"/>
                </a:solidFill>
              </a:rPr>
              <a:t> most sensitive hardware.</a:t>
            </a:r>
            <a:endParaRPr lang="cs-CZ" altLang="cs-CZ" sz="1600" dirty="0">
              <a:solidFill>
                <a:schemeClr val="accent2"/>
              </a:solidFill>
            </a:endParaRPr>
          </a:p>
        </p:txBody>
      </p:sp>
      <p:pic>
        <p:nvPicPr>
          <p:cNvPr id="9" name="Obrázek 8"/>
          <p:cNvPicPr>
            <a:picLocks noChangeAspect="1"/>
          </p:cNvPicPr>
          <p:nvPr/>
        </p:nvPicPr>
        <p:blipFill rotWithShape="1">
          <a:blip r:embed="rId6" cstate="print">
            <a:extLst>
              <a:ext uri="{28A0092B-C50C-407E-A947-70E740481C1C}">
                <a14:useLocalDpi xmlns:a14="http://schemas.microsoft.com/office/drawing/2010/main" val="0"/>
              </a:ext>
            </a:extLst>
          </a:blip>
          <a:srcRect l="30898" r="31045"/>
          <a:stretch/>
        </p:blipFill>
        <p:spPr>
          <a:xfrm>
            <a:off x="9865621" y="67250"/>
            <a:ext cx="1891936" cy="3314168"/>
          </a:xfrm>
          <a:prstGeom prst="rect">
            <a:avLst/>
          </a:prstGeom>
          <a:ln>
            <a:solidFill>
              <a:schemeClr val="tx1"/>
            </a:solidFill>
          </a:ln>
        </p:spPr>
      </p:pic>
      <p:pic>
        <p:nvPicPr>
          <p:cNvPr id="10" name="Obrázek 9"/>
          <p:cNvPicPr>
            <a:picLocks noChangeAspect="1"/>
          </p:cNvPicPr>
          <p:nvPr/>
        </p:nvPicPr>
        <p:blipFill rotWithShape="1">
          <a:blip r:embed="rId7" cstate="print">
            <a:extLst>
              <a:ext uri="{28A0092B-C50C-407E-A947-70E740481C1C}">
                <a14:useLocalDpi xmlns:a14="http://schemas.microsoft.com/office/drawing/2010/main" val="0"/>
              </a:ext>
            </a:extLst>
          </a:blip>
          <a:srcRect l="20409" t="4749" r="28402"/>
          <a:stretch/>
        </p:blipFill>
        <p:spPr>
          <a:xfrm>
            <a:off x="388939" y="4006382"/>
            <a:ext cx="1964294" cy="2748806"/>
          </a:xfrm>
          <a:prstGeom prst="rect">
            <a:avLst/>
          </a:prstGeom>
          <a:ln>
            <a:solidFill>
              <a:schemeClr val="tx1"/>
            </a:solidFill>
          </a:ln>
        </p:spPr>
      </p:pic>
      <p:pic>
        <p:nvPicPr>
          <p:cNvPr id="13" name="Obrázek 12">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8401" y="1192338"/>
            <a:ext cx="3335488" cy="1866285"/>
          </a:xfrm>
          <a:prstGeom prst="rect">
            <a:avLst/>
          </a:prstGeom>
          <a:ln>
            <a:solidFill>
              <a:srgbClr val="0070C0"/>
            </a:solidFill>
          </a:ln>
        </p:spPr>
      </p:pic>
    </p:spTree>
    <p:extLst>
      <p:ext uri="{BB962C8B-B14F-4D97-AF65-F5344CB8AC3E}">
        <p14:creationId xmlns:p14="http://schemas.microsoft.com/office/powerpoint/2010/main" val="3844510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22C46428-F68F-100F-2B0C-E2B53E107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34" t="6838" r="1827" b="7521"/>
          <a:stretch/>
        </p:blipFill>
        <p:spPr bwMode="auto">
          <a:xfrm>
            <a:off x="521431" y="479394"/>
            <a:ext cx="11477384" cy="638907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F294B91-9C6A-1830-1116-FDDB1A2533F4}"/>
              </a:ext>
            </a:extLst>
          </p:cNvPr>
          <p:cNvSpPr txBox="1"/>
          <p:nvPr/>
        </p:nvSpPr>
        <p:spPr>
          <a:xfrm>
            <a:off x="1693249" y="476618"/>
            <a:ext cx="472467" cy="400110"/>
          </a:xfrm>
          <a:prstGeom prst="rect">
            <a:avLst/>
          </a:prstGeom>
          <a:solidFill>
            <a:schemeClr val="bg2"/>
          </a:solidFill>
          <a:ln>
            <a:noFill/>
          </a:ln>
        </p:spPr>
        <p:txBody>
          <a:bodyPr wrap="square" rtlCol="0">
            <a:spAutoFit/>
          </a:bodyPr>
          <a:lstStyle/>
          <a:p>
            <a:r>
              <a:rPr lang="cs-CZ" sz="2000" b="1" dirty="0">
                <a:solidFill>
                  <a:schemeClr val="accent2">
                    <a:lumMod val="50000"/>
                  </a:schemeClr>
                </a:solidFill>
              </a:rPr>
              <a:t>VE</a:t>
            </a:r>
          </a:p>
        </p:txBody>
      </p:sp>
      <p:sp>
        <p:nvSpPr>
          <p:cNvPr id="3" name="TextovéPole 2">
            <a:extLst>
              <a:ext uri="{FF2B5EF4-FFF2-40B4-BE49-F238E27FC236}">
                <a16:creationId xmlns:a16="http://schemas.microsoft.com/office/drawing/2014/main" id="{947B0F7F-3550-B8D1-58EC-4A821FAAE958}"/>
              </a:ext>
            </a:extLst>
          </p:cNvPr>
          <p:cNvSpPr txBox="1"/>
          <p:nvPr/>
        </p:nvSpPr>
        <p:spPr>
          <a:xfrm>
            <a:off x="4290645" y="465383"/>
            <a:ext cx="562708" cy="400110"/>
          </a:xfrm>
          <a:prstGeom prst="rect">
            <a:avLst/>
          </a:prstGeom>
          <a:solidFill>
            <a:schemeClr val="bg2"/>
          </a:solidFill>
          <a:ln>
            <a:noFill/>
          </a:ln>
        </p:spPr>
        <p:txBody>
          <a:bodyPr wrap="square" rtlCol="0">
            <a:spAutoFit/>
          </a:bodyPr>
          <a:lstStyle/>
          <a:p>
            <a:r>
              <a:rPr lang="cs-CZ" sz="2000" b="1" dirty="0">
                <a:solidFill>
                  <a:srgbClr val="7030A0"/>
                </a:solidFill>
              </a:rPr>
              <a:t>TF</a:t>
            </a:r>
          </a:p>
        </p:txBody>
      </p:sp>
      <p:sp>
        <p:nvSpPr>
          <p:cNvPr id="4" name="TextovéPole 3">
            <a:extLst>
              <a:ext uri="{FF2B5EF4-FFF2-40B4-BE49-F238E27FC236}">
                <a16:creationId xmlns:a16="http://schemas.microsoft.com/office/drawing/2014/main" id="{847AB0C8-4101-29DE-7216-814F8142D481}"/>
              </a:ext>
            </a:extLst>
          </p:cNvPr>
          <p:cNvSpPr txBox="1"/>
          <p:nvPr/>
        </p:nvSpPr>
        <p:spPr>
          <a:xfrm>
            <a:off x="4853353" y="476618"/>
            <a:ext cx="1406770" cy="400110"/>
          </a:xfrm>
          <a:prstGeom prst="rect">
            <a:avLst/>
          </a:prstGeom>
          <a:solidFill>
            <a:schemeClr val="bg2"/>
          </a:solidFill>
          <a:ln>
            <a:noFill/>
          </a:ln>
        </p:spPr>
        <p:txBody>
          <a:bodyPr wrap="square" rtlCol="0">
            <a:spAutoFit/>
          </a:bodyPr>
          <a:lstStyle/>
          <a:p>
            <a:r>
              <a:rPr lang="cs-CZ" sz="2000" b="1" dirty="0">
                <a:solidFill>
                  <a:srgbClr val="0784B1"/>
                </a:solidFill>
              </a:rPr>
              <a:t>VO2/HR</a:t>
            </a:r>
          </a:p>
        </p:txBody>
      </p:sp>
      <p:sp>
        <p:nvSpPr>
          <p:cNvPr id="5" name="TextovéPole 4">
            <a:extLst>
              <a:ext uri="{FF2B5EF4-FFF2-40B4-BE49-F238E27FC236}">
                <a16:creationId xmlns:a16="http://schemas.microsoft.com/office/drawing/2014/main" id="{1F32E62A-E05F-F079-FF4E-D5B54A8B4C00}"/>
              </a:ext>
            </a:extLst>
          </p:cNvPr>
          <p:cNvSpPr txBox="1"/>
          <p:nvPr/>
        </p:nvSpPr>
        <p:spPr>
          <a:xfrm>
            <a:off x="2165716" y="465383"/>
            <a:ext cx="926122" cy="400110"/>
          </a:xfrm>
          <a:prstGeom prst="rect">
            <a:avLst/>
          </a:prstGeom>
          <a:solidFill>
            <a:schemeClr val="bg2"/>
          </a:solidFill>
          <a:ln>
            <a:noFill/>
          </a:ln>
        </p:spPr>
        <p:txBody>
          <a:bodyPr wrap="square" rtlCol="0">
            <a:spAutoFit/>
          </a:bodyPr>
          <a:lstStyle/>
          <a:p>
            <a:r>
              <a:rPr lang="cs-CZ" sz="2000" b="1" dirty="0">
                <a:solidFill>
                  <a:srgbClr val="4D7830"/>
                </a:solidFill>
              </a:rPr>
              <a:t>%BR</a:t>
            </a:r>
          </a:p>
        </p:txBody>
      </p:sp>
      <p:sp>
        <p:nvSpPr>
          <p:cNvPr id="7" name="TextovéPole 6">
            <a:extLst>
              <a:ext uri="{FF2B5EF4-FFF2-40B4-BE49-F238E27FC236}">
                <a16:creationId xmlns:a16="http://schemas.microsoft.com/office/drawing/2014/main" id="{314FBEDF-F39F-79AC-4235-81593A37ABE5}"/>
              </a:ext>
            </a:extLst>
          </p:cNvPr>
          <p:cNvSpPr txBox="1"/>
          <p:nvPr/>
        </p:nvSpPr>
        <p:spPr>
          <a:xfrm>
            <a:off x="8222997" y="483280"/>
            <a:ext cx="1023996" cy="400110"/>
          </a:xfrm>
          <a:prstGeom prst="rect">
            <a:avLst/>
          </a:prstGeom>
          <a:solidFill>
            <a:schemeClr val="bg2"/>
          </a:solidFill>
          <a:ln>
            <a:noFill/>
          </a:ln>
        </p:spPr>
        <p:txBody>
          <a:bodyPr wrap="square" rtlCol="0">
            <a:spAutoFit/>
          </a:bodyPr>
          <a:lstStyle/>
          <a:p>
            <a:r>
              <a:rPr lang="cs-CZ" sz="2000" b="1" dirty="0">
                <a:solidFill>
                  <a:srgbClr val="FF0000"/>
                </a:solidFill>
              </a:rPr>
              <a:t>VCO</a:t>
            </a:r>
            <a:r>
              <a:rPr lang="cs-CZ" sz="2000" b="1" baseline="-25000" dirty="0">
                <a:solidFill>
                  <a:srgbClr val="FF0000"/>
                </a:solidFill>
              </a:rPr>
              <a:t>2</a:t>
            </a:r>
          </a:p>
        </p:txBody>
      </p:sp>
      <p:sp>
        <p:nvSpPr>
          <p:cNvPr id="12" name="TextovéPole 11">
            <a:extLst>
              <a:ext uri="{FF2B5EF4-FFF2-40B4-BE49-F238E27FC236}">
                <a16:creationId xmlns:a16="http://schemas.microsoft.com/office/drawing/2014/main" id="{EE76713A-6009-323C-35C0-250EB992C84A}"/>
              </a:ext>
            </a:extLst>
          </p:cNvPr>
          <p:cNvSpPr txBox="1"/>
          <p:nvPr/>
        </p:nvSpPr>
        <p:spPr>
          <a:xfrm>
            <a:off x="7923516" y="6440287"/>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14" name="TextovéPole 13">
            <a:extLst>
              <a:ext uri="{FF2B5EF4-FFF2-40B4-BE49-F238E27FC236}">
                <a16:creationId xmlns:a16="http://schemas.microsoft.com/office/drawing/2014/main" id="{DFC390F7-D1A6-DBCB-DF80-8C34ECAC71CA}"/>
              </a:ext>
            </a:extLst>
          </p:cNvPr>
          <p:cNvSpPr txBox="1"/>
          <p:nvPr/>
        </p:nvSpPr>
        <p:spPr>
          <a:xfrm>
            <a:off x="1566066" y="4320141"/>
            <a:ext cx="1023996" cy="400110"/>
          </a:xfrm>
          <a:prstGeom prst="rect">
            <a:avLst/>
          </a:prstGeom>
          <a:solidFill>
            <a:schemeClr val="bg1">
              <a:lumMod val="75000"/>
            </a:schemeClr>
          </a:solidFill>
          <a:ln>
            <a:noFill/>
          </a:ln>
        </p:spPr>
        <p:txBody>
          <a:bodyPr wrap="square" rtlCol="0">
            <a:spAutoFit/>
          </a:bodyPr>
          <a:lstStyle/>
          <a:p>
            <a:r>
              <a:rPr lang="cs-CZ" sz="2000" b="1" dirty="0">
                <a:solidFill>
                  <a:srgbClr val="FF0000"/>
                </a:solidFill>
              </a:rPr>
              <a:t>VCO</a:t>
            </a:r>
            <a:r>
              <a:rPr lang="cs-CZ" sz="2000" b="1" baseline="-25000" dirty="0">
                <a:solidFill>
                  <a:srgbClr val="FF0000"/>
                </a:solidFill>
              </a:rPr>
              <a:t>2</a:t>
            </a:r>
          </a:p>
        </p:txBody>
      </p:sp>
      <p:sp>
        <p:nvSpPr>
          <p:cNvPr id="15" name="TextovéPole 14">
            <a:extLst>
              <a:ext uri="{FF2B5EF4-FFF2-40B4-BE49-F238E27FC236}">
                <a16:creationId xmlns:a16="http://schemas.microsoft.com/office/drawing/2014/main" id="{659B7594-CC2C-36A0-10ED-AE9F579A15C0}"/>
              </a:ext>
            </a:extLst>
          </p:cNvPr>
          <p:cNvSpPr txBox="1"/>
          <p:nvPr/>
        </p:nvSpPr>
        <p:spPr>
          <a:xfrm>
            <a:off x="1636259" y="6481461"/>
            <a:ext cx="726831" cy="400110"/>
          </a:xfrm>
          <a:prstGeom prst="rect">
            <a:avLst/>
          </a:prstGeom>
          <a:solidFill>
            <a:schemeClr val="bg1">
              <a:lumMod val="75000"/>
            </a:schemeClr>
          </a:solidFill>
          <a:ln>
            <a:noFill/>
          </a:ln>
        </p:spPr>
        <p:txBody>
          <a:bodyPr wrap="square" rtlCol="0">
            <a:spAutoFit/>
          </a:bodyPr>
          <a:lstStyle/>
          <a:p>
            <a:r>
              <a:rPr lang="cs-CZ" sz="2000" b="1" dirty="0">
                <a:solidFill>
                  <a:schemeClr val="accent2">
                    <a:lumMod val="50000"/>
                  </a:schemeClr>
                </a:solidFill>
              </a:rPr>
              <a:t>VE</a:t>
            </a:r>
          </a:p>
        </p:txBody>
      </p:sp>
      <p:sp>
        <p:nvSpPr>
          <p:cNvPr id="16" name="TextovéPole 15">
            <a:extLst>
              <a:ext uri="{FF2B5EF4-FFF2-40B4-BE49-F238E27FC236}">
                <a16:creationId xmlns:a16="http://schemas.microsoft.com/office/drawing/2014/main" id="{557F625D-B832-73CA-2686-FD23F5A6E834}"/>
              </a:ext>
            </a:extLst>
          </p:cNvPr>
          <p:cNvSpPr txBox="1"/>
          <p:nvPr/>
        </p:nvSpPr>
        <p:spPr>
          <a:xfrm>
            <a:off x="4711549" y="4341960"/>
            <a:ext cx="879231" cy="400110"/>
          </a:xfrm>
          <a:prstGeom prst="rect">
            <a:avLst/>
          </a:prstGeom>
          <a:solidFill>
            <a:schemeClr val="bg1">
              <a:lumMod val="75000"/>
            </a:schemeClr>
          </a:solidFill>
          <a:ln>
            <a:noFill/>
          </a:ln>
        </p:spPr>
        <p:txBody>
          <a:bodyPr wrap="square" rtlCol="0">
            <a:spAutoFit/>
          </a:bodyPr>
          <a:lstStyle/>
          <a:p>
            <a:r>
              <a:rPr lang="cs-CZ" sz="2000" b="1" dirty="0">
                <a:solidFill>
                  <a:schemeClr val="accent1">
                    <a:lumMod val="75000"/>
                  </a:schemeClr>
                </a:solidFill>
              </a:rPr>
              <a:t>VO</a:t>
            </a:r>
            <a:r>
              <a:rPr lang="cs-CZ" sz="2000" b="1" baseline="-25000" dirty="0">
                <a:solidFill>
                  <a:schemeClr val="accent1">
                    <a:lumMod val="75000"/>
                  </a:schemeClr>
                </a:solidFill>
              </a:rPr>
              <a:t>2</a:t>
            </a:r>
          </a:p>
        </p:txBody>
      </p:sp>
      <p:sp>
        <p:nvSpPr>
          <p:cNvPr id="17" name="TextovéPole 16">
            <a:extLst>
              <a:ext uri="{FF2B5EF4-FFF2-40B4-BE49-F238E27FC236}">
                <a16:creationId xmlns:a16="http://schemas.microsoft.com/office/drawing/2014/main" id="{DEEB3A47-529C-468E-CC3B-64EEEDD42A93}"/>
              </a:ext>
            </a:extLst>
          </p:cNvPr>
          <p:cNvSpPr txBox="1"/>
          <p:nvPr/>
        </p:nvSpPr>
        <p:spPr>
          <a:xfrm>
            <a:off x="7369666" y="479394"/>
            <a:ext cx="879231" cy="400110"/>
          </a:xfrm>
          <a:prstGeom prst="rect">
            <a:avLst/>
          </a:prstGeom>
          <a:solidFill>
            <a:schemeClr val="bg2"/>
          </a:solidFill>
          <a:ln>
            <a:noFill/>
          </a:ln>
        </p:spPr>
        <p:txBody>
          <a:bodyPr wrap="square" rtlCol="0">
            <a:spAutoFit/>
          </a:bodyPr>
          <a:lstStyle/>
          <a:p>
            <a:r>
              <a:rPr lang="cs-CZ" sz="2000" b="1" dirty="0">
                <a:solidFill>
                  <a:schemeClr val="accent1">
                    <a:lumMod val="75000"/>
                  </a:schemeClr>
                </a:solidFill>
              </a:rPr>
              <a:t>VO</a:t>
            </a:r>
            <a:r>
              <a:rPr lang="cs-CZ" sz="2000" b="1" baseline="-25000" dirty="0">
                <a:solidFill>
                  <a:schemeClr val="accent1">
                    <a:lumMod val="75000"/>
                  </a:schemeClr>
                </a:solidFill>
              </a:rPr>
              <a:t>2</a:t>
            </a:r>
          </a:p>
        </p:txBody>
      </p:sp>
      <p:sp>
        <p:nvSpPr>
          <p:cNvPr id="18" name="TextovéPole 17">
            <a:extLst>
              <a:ext uri="{FF2B5EF4-FFF2-40B4-BE49-F238E27FC236}">
                <a16:creationId xmlns:a16="http://schemas.microsoft.com/office/drawing/2014/main" id="{2293B55D-A0B5-EED2-6526-C07EDE25467F}"/>
              </a:ext>
            </a:extLst>
          </p:cNvPr>
          <p:cNvSpPr txBox="1"/>
          <p:nvPr/>
        </p:nvSpPr>
        <p:spPr>
          <a:xfrm>
            <a:off x="4127011" y="2582907"/>
            <a:ext cx="1023996" cy="400110"/>
          </a:xfrm>
          <a:prstGeom prst="rect">
            <a:avLst/>
          </a:prstGeom>
          <a:solidFill>
            <a:schemeClr val="bg2"/>
          </a:solidFill>
          <a:ln>
            <a:noFill/>
          </a:ln>
        </p:spPr>
        <p:txBody>
          <a:bodyPr wrap="square" rtlCol="0">
            <a:spAutoFit/>
          </a:bodyPr>
          <a:lstStyle/>
          <a:p>
            <a:r>
              <a:rPr lang="cs-CZ" sz="2000" b="1" dirty="0">
                <a:solidFill>
                  <a:srgbClr val="FF0000"/>
                </a:solidFill>
              </a:rPr>
              <a:t>VCO</a:t>
            </a:r>
            <a:r>
              <a:rPr lang="cs-CZ" sz="2000" b="1" baseline="-25000" dirty="0">
                <a:solidFill>
                  <a:srgbClr val="FF0000"/>
                </a:solidFill>
              </a:rPr>
              <a:t>2</a:t>
            </a:r>
          </a:p>
        </p:txBody>
      </p:sp>
      <p:sp>
        <p:nvSpPr>
          <p:cNvPr id="19" name="TextovéPole 18">
            <a:extLst>
              <a:ext uri="{FF2B5EF4-FFF2-40B4-BE49-F238E27FC236}">
                <a16:creationId xmlns:a16="http://schemas.microsoft.com/office/drawing/2014/main" id="{14AAF26E-7348-26C8-F5CE-00CC0F2B3063}"/>
              </a:ext>
            </a:extLst>
          </p:cNvPr>
          <p:cNvSpPr txBox="1"/>
          <p:nvPr/>
        </p:nvSpPr>
        <p:spPr>
          <a:xfrm>
            <a:off x="5072015" y="2593851"/>
            <a:ext cx="562708" cy="400110"/>
          </a:xfrm>
          <a:prstGeom prst="rect">
            <a:avLst/>
          </a:prstGeom>
          <a:solidFill>
            <a:schemeClr val="bg2"/>
          </a:solidFill>
          <a:ln>
            <a:noFill/>
          </a:ln>
        </p:spPr>
        <p:txBody>
          <a:bodyPr wrap="square" rtlCol="0">
            <a:spAutoFit/>
          </a:bodyPr>
          <a:lstStyle/>
          <a:p>
            <a:r>
              <a:rPr lang="cs-CZ" sz="2000" b="1" dirty="0">
                <a:solidFill>
                  <a:srgbClr val="7030A0"/>
                </a:solidFill>
              </a:rPr>
              <a:t>TF</a:t>
            </a:r>
          </a:p>
        </p:txBody>
      </p:sp>
      <p:sp>
        <p:nvSpPr>
          <p:cNvPr id="20" name="TextovéPole 19">
            <a:extLst>
              <a:ext uri="{FF2B5EF4-FFF2-40B4-BE49-F238E27FC236}">
                <a16:creationId xmlns:a16="http://schemas.microsoft.com/office/drawing/2014/main" id="{BDC04D16-C992-F6B3-AC64-131C8FBAD74C}"/>
              </a:ext>
            </a:extLst>
          </p:cNvPr>
          <p:cNvSpPr txBox="1"/>
          <p:nvPr/>
        </p:nvSpPr>
        <p:spPr>
          <a:xfrm>
            <a:off x="1640734" y="2607386"/>
            <a:ext cx="717882" cy="400110"/>
          </a:xfrm>
          <a:prstGeom prst="rect">
            <a:avLst/>
          </a:prstGeom>
          <a:solidFill>
            <a:schemeClr val="bg2"/>
          </a:solidFill>
          <a:ln>
            <a:noFill/>
          </a:ln>
        </p:spPr>
        <p:txBody>
          <a:bodyPr wrap="square" rtlCol="0">
            <a:spAutoFit/>
          </a:bodyPr>
          <a:lstStyle/>
          <a:p>
            <a:pPr algn="ctr"/>
            <a:r>
              <a:rPr lang="cs-CZ" sz="2000" b="1" dirty="0">
                <a:solidFill>
                  <a:schemeClr val="accent2">
                    <a:lumMod val="50000"/>
                  </a:schemeClr>
                </a:solidFill>
              </a:rPr>
              <a:t>VE</a:t>
            </a:r>
          </a:p>
        </p:txBody>
      </p:sp>
      <p:sp>
        <p:nvSpPr>
          <p:cNvPr id="21" name="TextovéPole 20">
            <a:extLst>
              <a:ext uri="{FF2B5EF4-FFF2-40B4-BE49-F238E27FC236}">
                <a16:creationId xmlns:a16="http://schemas.microsoft.com/office/drawing/2014/main" id="{DBD232C5-EC24-7C8E-7EB6-70FFA353C570}"/>
              </a:ext>
            </a:extLst>
          </p:cNvPr>
          <p:cNvSpPr txBox="1"/>
          <p:nvPr/>
        </p:nvSpPr>
        <p:spPr>
          <a:xfrm>
            <a:off x="7352029" y="2583091"/>
            <a:ext cx="1058754" cy="400110"/>
          </a:xfrm>
          <a:prstGeom prst="rect">
            <a:avLst/>
          </a:prstGeom>
          <a:solidFill>
            <a:schemeClr val="bg2"/>
          </a:solidFill>
          <a:ln>
            <a:noFill/>
          </a:ln>
        </p:spPr>
        <p:txBody>
          <a:bodyPr wrap="square" rtlCol="0">
            <a:spAutoFit/>
          </a:bodyPr>
          <a:lstStyle/>
          <a:p>
            <a:r>
              <a:rPr lang="cs-CZ" sz="2000" b="1" dirty="0">
                <a:solidFill>
                  <a:schemeClr val="accent1">
                    <a:lumMod val="75000"/>
                  </a:schemeClr>
                </a:solidFill>
              </a:rPr>
              <a:t>VE/VO</a:t>
            </a:r>
            <a:r>
              <a:rPr lang="cs-CZ" sz="2000" b="1" baseline="-25000" dirty="0">
                <a:solidFill>
                  <a:schemeClr val="accent1">
                    <a:lumMod val="75000"/>
                  </a:schemeClr>
                </a:solidFill>
              </a:rPr>
              <a:t>2</a:t>
            </a:r>
          </a:p>
        </p:txBody>
      </p:sp>
      <p:sp>
        <p:nvSpPr>
          <p:cNvPr id="22" name="TextovéPole 21">
            <a:extLst>
              <a:ext uri="{FF2B5EF4-FFF2-40B4-BE49-F238E27FC236}">
                <a16:creationId xmlns:a16="http://schemas.microsoft.com/office/drawing/2014/main" id="{7FE389B9-E61F-5DCB-6D67-1F04AEEF52CF}"/>
              </a:ext>
            </a:extLst>
          </p:cNvPr>
          <p:cNvSpPr txBox="1"/>
          <p:nvPr/>
        </p:nvSpPr>
        <p:spPr>
          <a:xfrm>
            <a:off x="8410783" y="2582168"/>
            <a:ext cx="1178196" cy="400110"/>
          </a:xfrm>
          <a:prstGeom prst="rect">
            <a:avLst/>
          </a:prstGeom>
          <a:solidFill>
            <a:schemeClr val="bg2"/>
          </a:solidFill>
          <a:ln>
            <a:noFill/>
          </a:ln>
        </p:spPr>
        <p:txBody>
          <a:bodyPr wrap="square" rtlCol="0">
            <a:spAutoFit/>
          </a:bodyPr>
          <a:lstStyle/>
          <a:p>
            <a:r>
              <a:rPr lang="cs-CZ" sz="2000" b="1" dirty="0">
                <a:solidFill>
                  <a:srgbClr val="FF0000"/>
                </a:solidFill>
              </a:rPr>
              <a:t>VE/VCO</a:t>
            </a:r>
            <a:r>
              <a:rPr lang="cs-CZ" sz="2000" b="1" baseline="-25000" dirty="0">
                <a:solidFill>
                  <a:srgbClr val="FF0000"/>
                </a:solidFill>
              </a:rPr>
              <a:t>2</a:t>
            </a:r>
          </a:p>
        </p:txBody>
      </p:sp>
      <p:sp>
        <p:nvSpPr>
          <p:cNvPr id="23" name="TextovéPole 22">
            <a:extLst>
              <a:ext uri="{FF2B5EF4-FFF2-40B4-BE49-F238E27FC236}">
                <a16:creationId xmlns:a16="http://schemas.microsoft.com/office/drawing/2014/main" id="{9ADC9B55-4F38-F46A-EADC-D05C7EFCF2AD}"/>
              </a:ext>
            </a:extLst>
          </p:cNvPr>
          <p:cNvSpPr txBox="1"/>
          <p:nvPr/>
        </p:nvSpPr>
        <p:spPr>
          <a:xfrm>
            <a:off x="4639009" y="4741916"/>
            <a:ext cx="773969" cy="400110"/>
          </a:xfrm>
          <a:prstGeom prst="rect">
            <a:avLst/>
          </a:prstGeom>
          <a:solidFill>
            <a:schemeClr val="bg2"/>
          </a:solidFill>
          <a:ln>
            <a:noFill/>
          </a:ln>
        </p:spPr>
        <p:txBody>
          <a:bodyPr wrap="square" rtlCol="0">
            <a:spAutoFit/>
          </a:bodyPr>
          <a:lstStyle/>
          <a:p>
            <a:r>
              <a:rPr lang="cs-CZ" sz="2000" b="1" dirty="0"/>
              <a:t>RER</a:t>
            </a:r>
            <a:endParaRPr lang="cs-CZ" sz="2000" b="1" baseline="-25000" dirty="0"/>
          </a:p>
        </p:txBody>
      </p:sp>
      <p:sp>
        <p:nvSpPr>
          <p:cNvPr id="24" name="TextovéPole 23">
            <a:extLst>
              <a:ext uri="{FF2B5EF4-FFF2-40B4-BE49-F238E27FC236}">
                <a16:creationId xmlns:a16="http://schemas.microsoft.com/office/drawing/2014/main" id="{6D7272BF-7DF5-74FD-5DC8-4DC2627E49EC}"/>
              </a:ext>
            </a:extLst>
          </p:cNvPr>
          <p:cNvSpPr txBox="1"/>
          <p:nvPr/>
        </p:nvSpPr>
        <p:spPr>
          <a:xfrm>
            <a:off x="1645966" y="4743666"/>
            <a:ext cx="726831" cy="400110"/>
          </a:xfrm>
          <a:prstGeom prst="rect">
            <a:avLst/>
          </a:prstGeom>
          <a:solidFill>
            <a:schemeClr val="bg2"/>
          </a:solidFill>
          <a:ln>
            <a:noFill/>
          </a:ln>
        </p:spPr>
        <p:txBody>
          <a:bodyPr wrap="square" rtlCol="0">
            <a:spAutoFit/>
          </a:bodyPr>
          <a:lstStyle/>
          <a:p>
            <a:r>
              <a:rPr lang="cs-CZ" sz="2000" b="1" dirty="0">
                <a:solidFill>
                  <a:schemeClr val="accent2">
                    <a:lumMod val="50000"/>
                  </a:schemeClr>
                </a:solidFill>
              </a:rPr>
              <a:t>VT</a:t>
            </a:r>
          </a:p>
        </p:txBody>
      </p:sp>
      <p:sp>
        <p:nvSpPr>
          <p:cNvPr id="25" name="TextovéPole 24">
            <a:extLst>
              <a:ext uri="{FF2B5EF4-FFF2-40B4-BE49-F238E27FC236}">
                <a16:creationId xmlns:a16="http://schemas.microsoft.com/office/drawing/2014/main" id="{22C3EBD9-7741-5391-CB49-08E46D61F528}"/>
              </a:ext>
            </a:extLst>
          </p:cNvPr>
          <p:cNvSpPr txBox="1"/>
          <p:nvPr/>
        </p:nvSpPr>
        <p:spPr>
          <a:xfrm>
            <a:off x="7418419" y="4750591"/>
            <a:ext cx="925974" cy="400110"/>
          </a:xfrm>
          <a:prstGeom prst="rect">
            <a:avLst/>
          </a:prstGeom>
          <a:solidFill>
            <a:schemeClr val="bg2"/>
          </a:solidFill>
          <a:ln>
            <a:noFill/>
          </a:ln>
        </p:spPr>
        <p:txBody>
          <a:bodyPr wrap="square" rtlCol="0">
            <a:spAutoFit/>
          </a:bodyPr>
          <a:lstStyle/>
          <a:p>
            <a:r>
              <a:rPr lang="cs-CZ" sz="2000" b="1" dirty="0">
                <a:solidFill>
                  <a:srgbClr val="0784B1"/>
                </a:solidFill>
              </a:rPr>
              <a:t>PETO</a:t>
            </a:r>
            <a:r>
              <a:rPr lang="cs-CZ" sz="2000" b="1" baseline="-25000" dirty="0">
                <a:solidFill>
                  <a:srgbClr val="0784B1"/>
                </a:solidFill>
              </a:rPr>
              <a:t>2</a:t>
            </a:r>
          </a:p>
        </p:txBody>
      </p:sp>
      <p:sp>
        <p:nvSpPr>
          <p:cNvPr id="26" name="TextovéPole 25">
            <a:extLst>
              <a:ext uri="{FF2B5EF4-FFF2-40B4-BE49-F238E27FC236}">
                <a16:creationId xmlns:a16="http://schemas.microsoft.com/office/drawing/2014/main" id="{0BB94536-B1AB-146F-042B-A77B56882FE6}"/>
              </a:ext>
            </a:extLst>
          </p:cNvPr>
          <p:cNvSpPr txBox="1"/>
          <p:nvPr/>
        </p:nvSpPr>
        <p:spPr>
          <a:xfrm>
            <a:off x="8248897" y="4756796"/>
            <a:ext cx="1220294" cy="400110"/>
          </a:xfrm>
          <a:prstGeom prst="rect">
            <a:avLst/>
          </a:prstGeom>
          <a:solidFill>
            <a:schemeClr val="bg2"/>
          </a:solidFill>
          <a:ln>
            <a:noFill/>
          </a:ln>
        </p:spPr>
        <p:txBody>
          <a:bodyPr wrap="square" rtlCol="0">
            <a:spAutoFit/>
          </a:bodyPr>
          <a:lstStyle/>
          <a:p>
            <a:r>
              <a:rPr lang="cs-CZ" sz="2000" b="1" dirty="0">
                <a:solidFill>
                  <a:srgbClr val="7030A0"/>
                </a:solidFill>
              </a:rPr>
              <a:t>PETCO</a:t>
            </a:r>
            <a:r>
              <a:rPr lang="cs-CZ" sz="2000" b="1" baseline="-25000" dirty="0">
                <a:solidFill>
                  <a:srgbClr val="7030A0"/>
                </a:solidFill>
              </a:rPr>
              <a:t>2</a:t>
            </a:r>
          </a:p>
        </p:txBody>
      </p:sp>
      <p:sp>
        <p:nvSpPr>
          <p:cNvPr id="27" name="TextovéPole 26">
            <a:extLst>
              <a:ext uri="{FF2B5EF4-FFF2-40B4-BE49-F238E27FC236}">
                <a16:creationId xmlns:a16="http://schemas.microsoft.com/office/drawing/2014/main" id="{FD5226D2-464C-5971-EE71-11B034E6A6C8}"/>
              </a:ext>
            </a:extLst>
          </p:cNvPr>
          <p:cNvSpPr txBox="1"/>
          <p:nvPr/>
        </p:nvSpPr>
        <p:spPr>
          <a:xfrm>
            <a:off x="4887238" y="6457890"/>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28" name="TextovéPole 27">
            <a:extLst>
              <a:ext uri="{FF2B5EF4-FFF2-40B4-BE49-F238E27FC236}">
                <a16:creationId xmlns:a16="http://schemas.microsoft.com/office/drawing/2014/main" id="{41B8E81F-99A3-6978-D535-2293D09FD592}"/>
              </a:ext>
            </a:extLst>
          </p:cNvPr>
          <p:cNvSpPr txBox="1"/>
          <p:nvPr/>
        </p:nvSpPr>
        <p:spPr>
          <a:xfrm>
            <a:off x="7923516" y="4336470"/>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29" name="TextovéPole 28">
            <a:extLst>
              <a:ext uri="{FF2B5EF4-FFF2-40B4-BE49-F238E27FC236}">
                <a16:creationId xmlns:a16="http://schemas.microsoft.com/office/drawing/2014/main" id="{4A211311-9E94-AEF5-FE87-046801651533}"/>
              </a:ext>
            </a:extLst>
          </p:cNvPr>
          <p:cNvSpPr txBox="1"/>
          <p:nvPr/>
        </p:nvSpPr>
        <p:spPr>
          <a:xfrm>
            <a:off x="8047368" y="2186211"/>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30" name="TextovéPole 29">
            <a:extLst>
              <a:ext uri="{FF2B5EF4-FFF2-40B4-BE49-F238E27FC236}">
                <a16:creationId xmlns:a16="http://schemas.microsoft.com/office/drawing/2014/main" id="{90CA6E1B-66E5-EAAE-6E9D-9E172367D925}"/>
              </a:ext>
            </a:extLst>
          </p:cNvPr>
          <p:cNvSpPr txBox="1"/>
          <p:nvPr/>
        </p:nvSpPr>
        <p:spPr>
          <a:xfrm>
            <a:off x="4863949" y="2171853"/>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31" name="TextovéPole 30">
            <a:extLst>
              <a:ext uri="{FF2B5EF4-FFF2-40B4-BE49-F238E27FC236}">
                <a16:creationId xmlns:a16="http://schemas.microsoft.com/office/drawing/2014/main" id="{0CCD886E-2523-1067-782F-882D93CC55A0}"/>
              </a:ext>
            </a:extLst>
          </p:cNvPr>
          <p:cNvSpPr txBox="1"/>
          <p:nvPr/>
        </p:nvSpPr>
        <p:spPr>
          <a:xfrm>
            <a:off x="1709554" y="2184355"/>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28673" name="TextovéPole 28672">
            <a:extLst>
              <a:ext uri="{FF2B5EF4-FFF2-40B4-BE49-F238E27FC236}">
                <a16:creationId xmlns:a16="http://schemas.microsoft.com/office/drawing/2014/main" id="{9C66D658-01F6-B928-CB3B-F9D0B4F2C656}"/>
              </a:ext>
            </a:extLst>
          </p:cNvPr>
          <p:cNvSpPr txBox="1"/>
          <p:nvPr/>
        </p:nvSpPr>
        <p:spPr>
          <a:xfrm>
            <a:off x="1851682" y="49695"/>
            <a:ext cx="8488636" cy="461665"/>
          </a:xfrm>
          <a:prstGeom prst="rect">
            <a:avLst/>
          </a:prstGeom>
          <a:noFill/>
        </p:spPr>
        <p:txBody>
          <a:bodyPr wrap="square">
            <a:spAutoFit/>
          </a:bodyPr>
          <a:lstStyle/>
          <a:p>
            <a:pPr algn="ctr"/>
            <a:r>
              <a:rPr lang="cs-CZ" sz="2400" b="1" dirty="0">
                <a:solidFill>
                  <a:schemeClr val="accent1">
                    <a:lumMod val="75000"/>
                  </a:schemeClr>
                </a:solidFill>
              </a:rPr>
              <a:t>SPIROERGOMETRIE s narůstající zátěží v průběhu času (ramp test)</a:t>
            </a:r>
          </a:p>
        </p:txBody>
      </p:sp>
    </p:spTree>
    <p:extLst>
      <p:ext uri="{BB962C8B-B14F-4D97-AF65-F5344CB8AC3E}">
        <p14:creationId xmlns:p14="http://schemas.microsoft.com/office/powerpoint/2010/main" val="2741442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descr="SpiroZpr">
            <a:extLst>
              <a:ext uri="{FF2B5EF4-FFF2-40B4-BE49-F238E27FC236}">
                <a16:creationId xmlns:a16="http://schemas.microsoft.com/office/drawing/2014/main" id="{D3F8A584-77C4-CFAB-06E6-5F855CD30F2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14" t="9069" r="4244" b="1457"/>
          <a:stretch/>
        </p:blipFill>
        <p:spPr>
          <a:xfrm>
            <a:off x="1482687" y="511360"/>
            <a:ext cx="9226626" cy="62774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293B1B10-6CD6-FE76-F96B-759DE19F31BB}"/>
              </a:ext>
            </a:extLst>
          </p:cNvPr>
          <p:cNvSpPr txBox="1"/>
          <p:nvPr/>
        </p:nvSpPr>
        <p:spPr>
          <a:xfrm>
            <a:off x="1851682" y="49695"/>
            <a:ext cx="8488636" cy="461665"/>
          </a:xfrm>
          <a:prstGeom prst="rect">
            <a:avLst/>
          </a:prstGeom>
          <a:noFill/>
        </p:spPr>
        <p:txBody>
          <a:bodyPr wrap="square">
            <a:spAutoFit/>
          </a:bodyPr>
          <a:lstStyle/>
          <a:p>
            <a:pPr algn="ctr"/>
            <a:r>
              <a:rPr lang="cs-CZ" sz="2400" b="1" dirty="0">
                <a:solidFill>
                  <a:schemeClr val="accent1">
                    <a:lumMod val="75000"/>
                  </a:schemeClr>
                </a:solidFill>
              </a:rPr>
              <a:t>SPIROERGOMETRIE - výsledky</a:t>
            </a:r>
          </a:p>
        </p:txBody>
      </p:sp>
      <p:sp>
        <p:nvSpPr>
          <p:cNvPr id="3" name="Obdélník 2">
            <a:extLst>
              <a:ext uri="{FF2B5EF4-FFF2-40B4-BE49-F238E27FC236}">
                <a16:creationId xmlns:a16="http://schemas.microsoft.com/office/drawing/2014/main" id="{2B9738EF-04A8-FFC2-FF51-591D7B12CFD6}"/>
              </a:ext>
            </a:extLst>
          </p:cNvPr>
          <p:cNvSpPr/>
          <p:nvPr/>
        </p:nvSpPr>
        <p:spPr>
          <a:xfrm>
            <a:off x="7151077" y="3786554"/>
            <a:ext cx="738554" cy="2110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A4B27980-D719-58ED-B700-7596558EF48C}"/>
              </a:ext>
            </a:extLst>
          </p:cNvPr>
          <p:cNvSpPr/>
          <p:nvPr/>
        </p:nvSpPr>
        <p:spPr>
          <a:xfrm>
            <a:off x="7151077" y="4185138"/>
            <a:ext cx="738554" cy="2110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F97EB2A8-BD21-E1CD-292A-29A89B520CF9}"/>
              </a:ext>
            </a:extLst>
          </p:cNvPr>
          <p:cNvSpPr/>
          <p:nvPr/>
        </p:nvSpPr>
        <p:spPr>
          <a:xfrm>
            <a:off x="7151077" y="6346640"/>
            <a:ext cx="738554" cy="2110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29764C65-48DE-4460-4736-63431687E03A}"/>
              </a:ext>
            </a:extLst>
          </p:cNvPr>
          <p:cNvSpPr/>
          <p:nvPr/>
        </p:nvSpPr>
        <p:spPr>
          <a:xfrm>
            <a:off x="7151077" y="2770280"/>
            <a:ext cx="738554" cy="2110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A48496C1-C024-CA44-7895-07E176185FEE}"/>
              </a:ext>
            </a:extLst>
          </p:cNvPr>
          <p:cNvSpPr/>
          <p:nvPr/>
        </p:nvSpPr>
        <p:spPr>
          <a:xfrm>
            <a:off x="7151077" y="4396153"/>
            <a:ext cx="738554" cy="2110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B55EAF4-494E-A2C8-5FC6-14B52D9BE4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5" t="16709" r="6667" b="8760"/>
          <a:stretch/>
        </p:blipFill>
        <p:spPr bwMode="auto">
          <a:xfrm>
            <a:off x="2419604" y="1371600"/>
            <a:ext cx="7352788" cy="4489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00A4E0E-8B56-83F0-350C-040EB82A5C6B}"/>
              </a:ext>
            </a:extLst>
          </p:cNvPr>
          <p:cNvSpPr txBox="1"/>
          <p:nvPr/>
        </p:nvSpPr>
        <p:spPr>
          <a:xfrm>
            <a:off x="5085733" y="5861538"/>
            <a:ext cx="2020529" cy="369332"/>
          </a:xfrm>
          <a:prstGeom prst="rect">
            <a:avLst/>
          </a:prstGeom>
          <a:noFill/>
        </p:spPr>
        <p:txBody>
          <a:bodyPr wrap="square" rtlCol="0">
            <a:spAutoFit/>
          </a:bodyPr>
          <a:lstStyle/>
          <a:p>
            <a:pPr algn="ctr"/>
            <a:r>
              <a:rPr lang="cs-CZ" dirty="0"/>
              <a:t>(Vilikus, 2023)</a:t>
            </a:r>
          </a:p>
        </p:txBody>
      </p:sp>
      <p:sp>
        <p:nvSpPr>
          <p:cNvPr id="7" name="TextovéPole 6">
            <a:extLst>
              <a:ext uri="{FF2B5EF4-FFF2-40B4-BE49-F238E27FC236}">
                <a16:creationId xmlns:a16="http://schemas.microsoft.com/office/drawing/2014/main" id="{CE259DD9-BA2A-34CA-6633-311B333EEA75}"/>
              </a:ext>
            </a:extLst>
          </p:cNvPr>
          <p:cNvSpPr txBox="1"/>
          <p:nvPr/>
        </p:nvSpPr>
        <p:spPr>
          <a:xfrm>
            <a:off x="1828797" y="559749"/>
            <a:ext cx="8534402" cy="523220"/>
          </a:xfrm>
          <a:prstGeom prst="rect">
            <a:avLst/>
          </a:prstGeom>
          <a:noFill/>
        </p:spPr>
        <p:txBody>
          <a:bodyPr wrap="square">
            <a:spAutoFit/>
          </a:bodyPr>
          <a:lstStyle/>
          <a:p>
            <a:r>
              <a:rPr lang="cs-CZ" sz="2800" b="1" dirty="0">
                <a:solidFill>
                  <a:schemeClr val="accent1">
                    <a:lumMod val="75000"/>
                  </a:schemeClr>
                </a:solidFill>
              </a:rPr>
              <a:t>SPIROERGOMETRIE s rovnovážnou zátěží v průběhu času </a:t>
            </a:r>
            <a:endParaRPr lang="cs-CZ" sz="2800" dirty="0"/>
          </a:p>
        </p:txBody>
      </p:sp>
    </p:spTree>
    <p:extLst>
      <p:ext uri="{BB962C8B-B14F-4D97-AF65-F5344CB8AC3E}">
        <p14:creationId xmlns:p14="http://schemas.microsoft.com/office/powerpoint/2010/main" val="84375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6E34A6E-B299-A873-DDFC-7501FB4E80E3}"/>
              </a:ext>
            </a:extLst>
          </p:cNvPr>
          <p:cNvSpPr txBox="1"/>
          <p:nvPr/>
        </p:nvSpPr>
        <p:spPr>
          <a:xfrm>
            <a:off x="1289538" y="633046"/>
            <a:ext cx="9612923" cy="4647426"/>
          </a:xfrm>
          <a:prstGeom prst="rect">
            <a:avLst/>
          </a:prstGeom>
          <a:noFill/>
        </p:spPr>
        <p:txBody>
          <a:bodyPr wrap="square" rtlCol="0">
            <a:spAutoFit/>
          </a:bodyPr>
          <a:lstStyle/>
          <a:p>
            <a:pPr algn="ctr"/>
            <a:r>
              <a:rPr lang="cs-CZ" sz="2800" b="1" dirty="0">
                <a:solidFill>
                  <a:srgbClr val="002060"/>
                </a:solidFill>
              </a:rPr>
              <a:t>Spiroergometrické ukazatele</a:t>
            </a:r>
          </a:p>
          <a:p>
            <a:endParaRPr lang="cs-CZ" sz="2800" dirty="0"/>
          </a:p>
          <a:p>
            <a:r>
              <a:rPr lang="cs-CZ" sz="2400" u="sng" dirty="0">
                <a:solidFill>
                  <a:srgbClr val="FF0000"/>
                </a:solidFill>
              </a:rPr>
              <a:t>AEROBNÍ SCHOPNOSTI</a:t>
            </a:r>
          </a:p>
          <a:p>
            <a:r>
              <a:rPr lang="cs-CZ" sz="2400" dirty="0">
                <a:solidFill>
                  <a:srgbClr val="FF0000"/>
                </a:solidFill>
              </a:rPr>
              <a:t>VO</a:t>
            </a:r>
            <a:r>
              <a:rPr lang="cs-CZ" sz="2400" baseline="-25000" dirty="0">
                <a:solidFill>
                  <a:srgbClr val="FF0000"/>
                </a:solidFill>
              </a:rPr>
              <a:t>2</a:t>
            </a:r>
            <a:r>
              <a:rPr lang="cs-CZ" sz="2400" dirty="0">
                <a:solidFill>
                  <a:srgbClr val="FF0000"/>
                </a:solidFill>
              </a:rPr>
              <a:t>max - maximální minutový příjem kyslíku</a:t>
            </a:r>
          </a:p>
          <a:p>
            <a:r>
              <a:rPr lang="cs-CZ" sz="2400" dirty="0">
                <a:solidFill>
                  <a:srgbClr val="FF0000"/>
                </a:solidFill>
              </a:rPr>
              <a:t>VO</a:t>
            </a:r>
            <a:r>
              <a:rPr lang="cs-CZ" sz="2400" baseline="-25000" dirty="0">
                <a:solidFill>
                  <a:srgbClr val="FF0000"/>
                </a:solidFill>
              </a:rPr>
              <a:t>2</a:t>
            </a:r>
            <a:r>
              <a:rPr lang="cs-CZ" sz="2400" dirty="0">
                <a:solidFill>
                  <a:srgbClr val="FF0000"/>
                </a:solidFill>
              </a:rPr>
              <a:t>max - maximální minutový příjem kyslíku na 1 kg hmotnosti</a:t>
            </a:r>
          </a:p>
          <a:p>
            <a:r>
              <a:rPr lang="cs-CZ" sz="2400" dirty="0">
                <a:solidFill>
                  <a:srgbClr val="FF0000"/>
                </a:solidFill>
              </a:rPr>
              <a:t>Ventilační práh</a:t>
            </a:r>
          </a:p>
          <a:p>
            <a:r>
              <a:rPr lang="cs-CZ" sz="2400" dirty="0">
                <a:solidFill>
                  <a:srgbClr val="FF0000"/>
                </a:solidFill>
              </a:rPr>
              <a:t>VO</a:t>
            </a:r>
            <a:r>
              <a:rPr lang="cs-CZ" sz="2400" baseline="-25000" dirty="0">
                <a:solidFill>
                  <a:srgbClr val="FF0000"/>
                </a:solidFill>
              </a:rPr>
              <a:t>2</a:t>
            </a:r>
            <a:r>
              <a:rPr lang="cs-CZ" sz="2400" dirty="0">
                <a:solidFill>
                  <a:srgbClr val="FF0000"/>
                </a:solidFill>
              </a:rPr>
              <a:t>t/2 - Kyslíkový poločas</a:t>
            </a:r>
          </a:p>
          <a:p>
            <a:r>
              <a:rPr lang="cs-CZ" sz="2400" b="0" dirty="0">
                <a:solidFill>
                  <a:srgbClr val="FF0000"/>
                </a:solidFill>
                <a:effectLst/>
              </a:rPr>
              <a:t>Tep</a:t>
            </a:r>
            <a:r>
              <a:rPr lang="en-GB" sz="2400" b="0" dirty="0">
                <a:solidFill>
                  <a:srgbClr val="FF0000"/>
                </a:solidFill>
                <a:effectLst/>
              </a:rPr>
              <a:t>O</a:t>
            </a:r>
            <a:r>
              <a:rPr lang="en-GB" sz="2400" b="0" baseline="-25000" dirty="0">
                <a:solidFill>
                  <a:srgbClr val="FF0000"/>
                </a:solidFill>
                <a:effectLst/>
              </a:rPr>
              <a:t>2</a:t>
            </a:r>
            <a:r>
              <a:rPr lang="cs-CZ" sz="2400" dirty="0">
                <a:solidFill>
                  <a:srgbClr val="FF0000"/>
                </a:solidFill>
              </a:rPr>
              <a:t> - Tepový kyslík</a:t>
            </a:r>
          </a:p>
          <a:p>
            <a:endParaRPr lang="cs-CZ" sz="2400" dirty="0"/>
          </a:p>
          <a:p>
            <a:r>
              <a:rPr lang="cs-CZ" sz="2400" u="sng" dirty="0">
                <a:solidFill>
                  <a:schemeClr val="accent6">
                    <a:lumMod val="50000"/>
                  </a:schemeClr>
                </a:solidFill>
              </a:rPr>
              <a:t>ANAEROBNÍ SCHOPNOSTI</a:t>
            </a:r>
          </a:p>
          <a:p>
            <a:r>
              <a:rPr lang="cs-CZ" sz="2400" dirty="0">
                <a:solidFill>
                  <a:schemeClr val="accent6">
                    <a:lumMod val="50000"/>
                  </a:schemeClr>
                </a:solidFill>
              </a:rPr>
              <a:t>Maximální kyslíkový deficit </a:t>
            </a:r>
            <a:r>
              <a:rPr lang="cs-CZ" sz="2400" dirty="0"/>
              <a:t>(MAOD - </a:t>
            </a:r>
            <a:r>
              <a:rPr lang="cs-CZ" altLang="cs-CZ" sz="2400" dirty="0" err="1"/>
              <a:t>maximal</a:t>
            </a:r>
            <a:r>
              <a:rPr lang="cs-CZ" altLang="cs-CZ" sz="2400" dirty="0"/>
              <a:t> </a:t>
            </a:r>
            <a:r>
              <a:rPr lang="cs-CZ" altLang="cs-CZ" sz="2400" dirty="0" err="1"/>
              <a:t>accumulated</a:t>
            </a:r>
            <a:r>
              <a:rPr lang="cs-CZ" altLang="cs-CZ" sz="2400" dirty="0"/>
              <a:t> oxygen deficit)</a:t>
            </a:r>
            <a:endParaRPr lang="cs-CZ" sz="2400" dirty="0"/>
          </a:p>
          <a:p>
            <a:r>
              <a:rPr lang="cs-CZ" sz="2400" dirty="0">
                <a:solidFill>
                  <a:schemeClr val="accent6">
                    <a:lumMod val="50000"/>
                  </a:schemeClr>
                </a:solidFill>
              </a:rPr>
              <a:t>Maximální kyslíkový dluh </a:t>
            </a:r>
            <a:r>
              <a:rPr lang="cs-CZ" sz="2400" dirty="0"/>
              <a:t>(EPOC - </a:t>
            </a:r>
            <a:r>
              <a:rPr lang="cs-CZ" altLang="cs-CZ" sz="2400" dirty="0" err="1"/>
              <a:t>excess</a:t>
            </a:r>
            <a:r>
              <a:rPr lang="cs-CZ" altLang="cs-CZ" sz="2400" dirty="0"/>
              <a:t> post-</a:t>
            </a:r>
            <a:r>
              <a:rPr lang="cs-CZ" altLang="cs-CZ" sz="2400" dirty="0" err="1"/>
              <a:t>exercise</a:t>
            </a:r>
            <a:r>
              <a:rPr lang="cs-CZ" altLang="cs-CZ" sz="2400" dirty="0"/>
              <a:t> oxygen </a:t>
            </a:r>
            <a:r>
              <a:rPr lang="cs-CZ" altLang="cs-CZ" sz="2400" dirty="0" err="1"/>
              <a:t>consumption</a:t>
            </a:r>
            <a:r>
              <a:rPr lang="cs-CZ" altLang="cs-CZ" sz="2400" dirty="0"/>
              <a:t>)</a:t>
            </a:r>
            <a:endParaRPr lang="cs-CZ"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C76B9F4A-2AF9-4B09-AFE1-17F9B1ABB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4" r="10682" b="15551"/>
          <a:stretch/>
        </p:blipFill>
        <p:spPr bwMode="auto">
          <a:xfrm>
            <a:off x="332084" y="2381577"/>
            <a:ext cx="5820493" cy="4137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8373" name="Text Box 5">
            <a:extLst>
              <a:ext uri="{FF2B5EF4-FFF2-40B4-BE49-F238E27FC236}">
                <a16:creationId xmlns:a16="http://schemas.microsoft.com/office/drawing/2014/main" id="{DF88B0C7-25F5-D192-2B8E-AE01ED833285}"/>
              </a:ext>
            </a:extLst>
          </p:cNvPr>
          <p:cNvSpPr txBox="1">
            <a:spLocks noChangeArrowheads="1"/>
          </p:cNvSpPr>
          <p:nvPr/>
        </p:nvSpPr>
        <p:spPr bwMode="auto">
          <a:xfrm>
            <a:off x="332084" y="890007"/>
            <a:ext cx="582049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2400" b="1" dirty="0">
                <a:solidFill>
                  <a:srgbClr val="4D7830"/>
                </a:solidFill>
                <a:latin typeface="Calibri" panose="020F0502020204030204" pitchFamily="34" charset="0"/>
                <a:cs typeface="Calibri" panose="020F0502020204030204" pitchFamily="34" charset="0"/>
              </a:rPr>
              <a:t>↓ k</a:t>
            </a:r>
            <a:r>
              <a:rPr lang="cs-CZ" altLang="cs-CZ" sz="2400" b="1" dirty="0">
                <a:solidFill>
                  <a:srgbClr val="4D7830"/>
                </a:solidFill>
              </a:rPr>
              <a:t>yslíkový deficit</a:t>
            </a:r>
          </a:p>
          <a:p>
            <a:pPr algn="ctr"/>
            <a:r>
              <a:rPr lang="cs-CZ" altLang="cs-CZ" sz="2400" dirty="0"/>
              <a:t>při středně intenzivní zátěži s přechodem VO</a:t>
            </a:r>
            <a:r>
              <a:rPr lang="cs-CZ" altLang="cs-CZ" sz="2400" baseline="-25000" dirty="0"/>
              <a:t>2</a:t>
            </a:r>
            <a:r>
              <a:rPr lang="cs-CZ" altLang="cs-CZ" sz="2400" dirty="0"/>
              <a:t> do rovnovážného stavu</a:t>
            </a:r>
          </a:p>
          <a:p>
            <a:pPr algn="ctr"/>
            <a:r>
              <a:rPr lang="cs-CZ" altLang="cs-CZ" dirty="0"/>
              <a:t>(</a:t>
            </a:r>
            <a:r>
              <a:rPr lang="cs-CZ" altLang="cs-CZ" dirty="0" err="1"/>
              <a:t>Powers</a:t>
            </a:r>
            <a:r>
              <a:rPr lang="cs-CZ" altLang="cs-CZ" dirty="0"/>
              <a:t>, 2007) </a:t>
            </a:r>
          </a:p>
        </p:txBody>
      </p:sp>
      <p:sp>
        <p:nvSpPr>
          <p:cNvPr id="2" name="TextovéPole 1">
            <a:extLst>
              <a:ext uri="{FF2B5EF4-FFF2-40B4-BE49-F238E27FC236}">
                <a16:creationId xmlns:a16="http://schemas.microsoft.com/office/drawing/2014/main" id="{6CD317AB-0B20-1094-5E14-E62B051FDFBB}"/>
              </a:ext>
            </a:extLst>
          </p:cNvPr>
          <p:cNvSpPr txBox="1"/>
          <p:nvPr/>
        </p:nvSpPr>
        <p:spPr>
          <a:xfrm>
            <a:off x="508000" y="226159"/>
            <a:ext cx="11176000" cy="461665"/>
          </a:xfrm>
          <a:prstGeom prst="rect">
            <a:avLst/>
          </a:prstGeom>
          <a:noFill/>
        </p:spPr>
        <p:txBody>
          <a:bodyPr wrap="square" rtlCol="0">
            <a:spAutoFit/>
          </a:bodyPr>
          <a:lstStyle/>
          <a:p>
            <a:r>
              <a:rPr lang="cs-CZ" sz="2400" dirty="0"/>
              <a:t>Adaptace aerobní schopnosti vede k </a:t>
            </a:r>
            <a:r>
              <a:rPr lang="cs-CZ" sz="2400" b="1" dirty="0">
                <a:solidFill>
                  <a:srgbClr val="4D7830"/>
                </a:solidFill>
              </a:rPr>
              <a:t>rychlejšímu/lepšímu využití VO</a:t>
            </a:r>
            <a:r>
              <a:rPr lang="cs-CZ" sz="2400" b="1" baseline="-25000" dirty="0">
                <a:solidFill>
                  <a:srgbClr val="4D7830"/>
                </a:solidFill>
              </a:rPr>
              <a:t>2</a:t>
            </a:r>
            <a:r>
              <a:rPr lang="cs-CZ" sz="2400" b="1" dirty="0">
                <a:solidFill>
                  <a:srgbClr val="4D7830"/>
                </a:solidFill>
              </a:rPr>
              <a:t> na začátku zátěže.</a:t>
            </a:r>
          </a:p>
        </p:txBody>
      </p:sp>
      <p:pic>
        <p:nvPicPr>
          <p:cNvPr id="3" name="Picture 4" descr="kyslik04">
            <a:extLst>
              <a:ext uri="{FF2B5EF4-FFF2-40B4-BE49-F238E27FC236}">
                <a16:creationId xmlns:a16="http://schemas.microsoft.com/office/drawing/2014/main" id="{0DBAE3D6-1373-0E28-8EA1-27F415FFFE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78" t="5118" r="5073" b="4505"/>
          <a:stretch/>
        </p:blipFill>
        <p:spPr bwMode="auto">
          <a:xfrm>
            <a:off x="6284687" y="2381577"/>
            <a:ext cx="5562214" cy="41378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ovéPole 2">
            <a:extLst>
              <a:ext uri="{FF2B5EF4-FFF2-40B4-BE49-F238E27FC236}">
                <a16:creationId xmlns:a16="http://schemas.microsoft.com/office/drawing/2014/main" id="{F8C43BBF-1977-AA57-0C5B-0BB4718E3981}"/>
              </a:ext>
            </a:extLst>
          </p:cNvPr>
          <p:cNvSpPr txBox="1">
            <a:spLocks noChangeArrowheads="1"/>
          </p:cNvSpPr>
          <p:nvPr/>
        </p:nvSpPr>
        <p:spPr bwMode="auto">
          <a:xfrm>
            <a:off x="6297703" y="890007"/>
            <a:ext cx="55622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b="1" dirty="0">
                <a:solidFill>
                  <a:srgbClr val="FF0000"/>
                </a:solidFill>
                <a:cs typeface="Arial" panose="020B0604020202020204" pitchFamily="34" charset="0"/>
              </a:rPr>
              <a:t>↑ kyslíkový poločas (VO</a:t>
            </a:r>
            <a:r>
              <a:rPr lang="cs-CZ" altLang="cs-CZ" sz="2000" b="1" baseline="-25000" dirty="0">
                <a:solidFill>
                  <a:srgbClr val="FF0000"/>
                </a:solidFill>
                <a:cs typeface="Arial" panose="020B0604020202020204" pitchFamily="34" charset="0"/>
              </a:rPr>
              <a:t>2</a:t>
            </a:r>
            <a:r>
              <a:rPr lang="cs-CZ" altLang="cs-CZ" sz="2000" b="1" dirty="0">
                <a:solidFill>
                  <a:srgbClr val="FF0000"/>
                </a:solidFill>
                <a:cs typeface="Arial" panose="020B0604020202020204" pitchFamily="34" charset="0"/>
              </a:rPr>
              <a:t>t/2)</a:t>
            </a:r>
          </a:p>
          <a:p>
            <a:pPr algn="ctr">
              <a:spcBef>
                <a:spcPct val="0"/>
              </a:spcBef>
              <a:buFontTx/>
              <a:buNone/>
            </a:pPr>
            <a:r>
              <a:rPr lang="cs-CZ" altLang="cs-CZ" sz="2000" dirty="0">
                <a:solidFill>
                  <a:srgbClr val="FF0000"/>
                </a:solidFill>
                <a:cs typeface="Arial" panose="020B0604020202020204" pitchFamily="34" charset="0"/>
              </a:rPr>
              <a:t>A</a:t>
            </a:r>
            <a:r>
              <a:rPr lang="cs-CZ" altLang="cs-CZ" sz="2000" dirty="0">
                <a:solidFill>
                  <a:schemeClr val="accent2"/>
                </a:solidFill>
                <a:cs typeface="Arial" panose="020B0604020202020204" pitchFamily="34" charset="0"/>
              </a:rPr>
              <a:t> </a:t>
            </a:r>
            <a:r>
              <a:rPr lang="cs-CZ" altLang="cs-CZ" sz="2000" dirty="0">
                <a:cs typeface="Arial" panose="020B0604020202020204" pitchFamily="34" charset="0"/>
              </a:rPr>
              <a:t>– lepší (strmější nárůst VO</a:t>
            </a:r>
            <a:r>
              <a:rPr lang="cs-CZ" altLang="cs-CZ" sz="2000" baseline="-25000" dirty="0">
                <a:cs typeface="Arial" panose="020B0604020202020204" pitchFamily="34" charset="0"/>
              </a:rPr>
              <a:t>2</a:t>
            </a:r>
            <a:r>
              <a:rPr lang="cs-CZ" altLang="cs-CZ" sz="2000" dirty="0">
                <a:cs typeface="Arial" panose="020B0604020202020204" pitchFamily="34" charset="0"/>
              </a:rPr>
              <a:t>) → </a:t>
            </a:r>
            <a:r>
              <a:rPr lang="cs-CZ" altLang="cs-CZ" sz="2000" b="1" dirty="0">
                <a:solidFill>
                  <a:srgbClr val="FF0000"/>
                </a:solidFill>
                <a:cs typeface="Arial" panose="020B0604020202020204" pitchFamily="34" charset="0"/>
              </a:rPr>
              <a:t>↓</a:t>
            </a:r>
            <a:r>
              <a:rPr lang="cs-CZ" altLang="cs-CZ" sz="2000" b="1" dirty="0">
                <a:solidFill>
                  <a:srgbClr val="0070C0"/>
                </a:solidFill>
                <a:cs typeface="Arial" panose="020B0604020202020204" pitchFamily="34" charset="0"/>
              </a:rPr>
              <a:t> </a:t>
            </a:r>
            <a:r>
              <a:rPr lang="cs-CZ" altLang="cs-CZ" sz="2000" b="1" dirty="0">
                <a:solidFill>
                  <a:srgbClr val="FF0000"/>
                </a:solidFill>
                <a:cs typeface="Arial" panose="020B0604020202020204" pitchFamily="34" charset="0"/>
              </a:rPr>
              <a:t>VO</a:t>
            </a:r>
            <a:r>
              <a:rPr lang="cs-CZ" altLang="cs-CZ" sz="2000" b="1" baseline="-25000" dirty="0">
                <a:solidFill>
                  <a:srgbClr val="FF0000"/>
                </a:solidFill>
                <a:cs typeface="Arial" panose="020B0604020202020204" pitchFamily="34" charset="0"/>
              </a:rPr>
              <a:t>2</a:t>
            </a:r>
            <a:r>
              <a:rPr lang="cs-CZ" altLang="cs-CZ" sz="2000" b="1" dirty="0">
                <a:solidFill>
                  <a:srgbClr val="FF0000"/>
                </a:solidFill>
                <a:cs typeface="Arial" panose="020B0604020202020204" pitchFamily="34" charset="0"/>
              </a:rPr>
              <a:t>t/2</a:t>
            </a:r>
          </a:p>
          <a:p>
            <a:pPr algn="ctr">
              <a:spcBef>
                <a:spcPct val="0"/>
              </a:spcBef>
              <a:buFontTx/>
              <a:buNone/>
            </a:pPr>
            <a:r>
              <a:rPr lang="cs-CZ" altLang="cs-CZ" sz="2000" dirty="0">
                <a:solidFill>
                  <a:srgbClr val="FF0000"/>
                </a:solidFill>
                <a:cs typeface="Arial" panose="020B0604020202020204" pitchFamily="34" charset="0"/>
              </a:rPr>
              <a:t>B</a:t>
            </a:r>
            <a:r>
              <a:rPr lang="cs-CZ" altLang="cs-CZ" sz="2000" dirty="0">
                <a:solidFill>
                  <a:schemeClr val="accent2"/>
                </a:solidFill>
                <a:cs typeface="Arial" panose="020B0604020202020204" pitchFamily="34" charset="0"/>
              </a:rPr>
              <a:t> </a:t>
            </a:r>
            <a:r>
              <a:rPr lang="cs-CZ" altLang="cs-CZ" sz="2000" dirty="0">
                <a:cs typeface="Arial" panose="020B0604020202020204" pitchFamily="34" charset="0"/>
              </a:rPr>
              <a:t>– horší (pozvolnější nárůst VO</a:t>
            </a:r>
            <a:r>
              <a:rPr lang="cs-CZ" altLang="cs-CZ" sz="2000" baseline="-25000" dirty="0">
                <a:cs typeface="Arial" panose="020B0604020202020204" pitchFamily="34" charset="0"/>
              </a:rPr>
              <a:t>2</a:t>
            </a:r>
            <a:r>
              <a:rPr lang="cs-CZ" altLang="cs-CZ" sz="2000" dirty="0">
                <a:cs typeface="Arial" panose="020B0604020202020204" pitchFamily="34" charset="0"/>
              </a:rPr>
              <a:t>) → </a:t>
            </a:r>
            <a:r>
              <a:rPr lang="cs-CZ" altLang="cs-CZ" sz="2000" b="1" dirty="0">
                <a:solidFill>
                  <a:srgbClr val="FF0000"/>
                </a:solidFill>
                <a:cs typeface="Arial" panose="020B0604020202020204" pitchFamily="34" charset="0"/>
              </a:rPr>
              <a:t>↑</a:t>
            </a:r>
            <a:r>
              <a:rPr lang="cs-CZ" altLang="cs-CZ" sz="2000" b="1" dirty="0">
                <a:solidFill>
                  <a:srgbClr val="0070C0"/>
                </a:solidFill>
                <a:cs typeface="Arial" panose="020B0604020202020204" pitchFamily="34" charset="0"/>
              </a:rPr>
              <a:t> </a:t>
            </a:r>
            <a:r>
              <a:rPr lang="cs-CZ" altLang="cs-CZ" sz="2000" b="1" dirty="0">
                <a:solidFill>
                  <a:srgbClr val="FF0000"/>
                </a:solidFill>
                <a:cs typeface="Arial" panose="020B0604020202020204" pitchFamily="34" charset="0"/>
              </a:rPr>
              <a:t>VO</a:t>
            </a:r>
            <a:r>
              <a:rPr lang="cs-CZ" altLang="cs-CZ" sz="2000" b="1" baseline="-25000" dirty="0">
                <a:solidFill>
                  <a:srgbClr val="FF0000"/>
                </a:solidFill>
                <a:cs typeface="Arial" panose="020B0604020202020204" pitchFamily="34" charset="0"/>
              </a:rPr>
              <a:t>2</a:t>
            </a:r>
            <a:r>
              <a:rPr lang="cs-CZ" altLang="cs-CZ" sz="2000" b="1" dirty="0">
                <a:solidFill>
                  <a:srgbClr val="FF0000"/>
                </a:solidFill>
                <a:cs typeface="Arial" panose="020B0604020202020204" pitchFamily="34" charset="0"/>
              </a:rPr>
              <a:t>t/2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82DE3F4-BB67-D2CB-5D0D-A365821F6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015" y="0"/>
            <a:ext cx="8034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4D6B662-A0BD-BAE2-D9ED-F0001093CF86}"/>
              </a:ext>
            </a:extLst>
          </p:cNvPr>
          <p:cNvSpPr txBox="1"/>
          <p:nvPr/>
        </p:nvSpPr>
        <p:spPr>
          <a:xfrm rot="16200000">
            <a:off x="9586519" y="4414610"/>
            <a:ext cx="4161693" cy="369332"/>
          </a:xfrm>
          <a:prstGeom prst="rect">
            <a:avLst/>
          </a:prstGeom>
          <a:noFill/>
        </p:spPr>
        <p:txBody>
          <a:bodyPr wrap="square" rtlCol="0">
            <a:spAutoFit/>
          </a:bodyPr>
          <a:lstStyle/>
          <a:p>
            <a:r>
              <a:rPr lang="cs-CZ" dirty="0"/>
              <a:t>(</a:t>
            </a:r>
            <a:r>
              <a:rPr lang="cs-CZ" dirty="0" err="1"/>
              <a:t>Bernaciková</a:t>
            </a:r>
            <a:r>
              <a:rPr lang="cs-CZ" dirty="0"/>
              <a:t> a kol., Fyziologie, MU, 2012)</a:t>
            </a:r>
          </a:p>
        </p:txBody>
      </p:sp>
      <p:sp>
        <p:nvSpPr>
          <p:cNvPr id="2" name="TextovéPole 1">
            <a:extLst>
              <a:ext uri="{FF2B5EF4-FFF2-40B4-BE49-F238E27FC236}">
                <a16:creationId xmlns:a16="http://schemas.microsoft.com/office/drawing/2014/main" id="{B68B5A57-69EB-36F5-DF57-F2B5938FEAE5}"/>
              </a:ext>
            </a:extLst>
          </p:cNvPr>
          <p:cNvSpPr txBox="1"/>
          <p:nvPr/>
        </p:nvSpPr>
        <p:spPr>
          <a:xfrm>
            <a:off x="424642" y="1574721"/>
            <a:ext cx="2769700" cy="1887416"/>
          </a:xfrm>
          <a:prstGeom prst="rect">
            <a:avLst/>
          </a:prstGeom>
          <a:noFill/>
        </p:spPr>
        <p:txBody>
          <a:bodyPr wrap="square" rtlCol="0">
            <a:spAutoFit/>
          </a:bodyPr>
          <a:lstStyle/>
          <a:p>
            <a:r>
              <a:rPr lang="cs-CZ" sz="2800" dirty="0">
                <a:solidFill>
                  <a:schemeClr val="accent5">
                    <a:lumMod val="75000"/>
                  </a:schemeClr>
                </a:solidFill>
              </a:rPr>
              <a:t>Maximální minutový příjem kyslíku</a:t>
            </a:r>
          </a:p>
          <a:p>
            <a:r>
              <a:rPr lang="cs-CZ" sz="2800" dirty="0">
                <a:solidFill>
                  <a:schemeClr val="accent5">
                    <a:lumMod val="75000"/>
                  </a:schemeClr>
                </a:solidFill>
              </a:rPr>
              <a:t>(VO</a:t>
            </a:r>
            <a:r>
              <a:rPr lang="cs-CZ" sz="2800" baseline="-25000" dirty="0">
                <a:solidFill>
                  <a:schemeClr val="accent5">
                    <a:lumMod val="75000"/>
                  </a:schemeClr>
                </a:solidFill>
              </a:rPr>
              <a:t>2</a:t>
            </a:r>
            <a:r>
              <a:rPr lang="cs-CZ" sz="2800" dirty="0">
                <a:solidFill>
                  <a:schemeClr val="accent5">
                    <a:lumMod val="75000"/>
                  </a:schemeClr>
                </a:solidFill>
              </a:rPr>
              <a:t>max)</a:t>
            </a:r>
          </a:p>
        </p:txBody>
      </p:sp>
    </p:spTree>
    <p:extLst>
      <p:ext uri="{BB962C8B-B14F-4D97-AF65-F5344CB8AC3E}">
        <p14:creationId xmlns:p14="http://schemas.microsoft.com/office/powerpoint/2010/main" val="38731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VO2max02">
            <a:extLst>
              <a:ext uri="{FF2B5EF4-FFF2-40B4-BE49-F238E27FC236}">
                <a16:creationId xmlns:a16="http://schemas.microsoft.com/office/drawing/2014/main" id="{C1615AEA-5725-AACD-2D38-3F05F5E5B0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82" t="2885" r="-335" b="22417"/>
          <a:stretch/>
        </p:blipFill>
        <p:spPr bwMode="auto">
          <a:xfrm>
            <a:off x="1129606" y="1763864"/>
            <a:ext cx="5200856" cy="500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trenova1">
            <a:extLst>
              <a:ext uri="{FF2B5EF4-FFF2-40B4-BE49-F238E27FC236}">
                <a16:creationId xmlns:a16="http://schemas.microsoft.com/office/drawing/2014/main" id="{B7890305-4BC8-CE74-20F1-E79B960B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0" r="1302" b="11611"/>
          <a:stretch/>
        </p:blipFill>
        <p:spPr bwMode="auto">
          <a:xfrm>
            <a:off x="6467910" y="1641172"/>
            <a:ext cx="4657970" cy="521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ovéPole 1">
            <a:extLst>
              <a:ext uri="{FF2B5EF4-FFF2-40B4-BE49-F238E27FC236}">
                <a16:creationId xmlns:a16="http://schemas.microsoft.com/office/drawing/2014/main" id="{9043359C-9064-96B2-A903-88C55D7C3872}"/>
              </a:ext>
            </a:extLst>
          </p:cNvPr>
          <p:cNvSpPr txBox="1">
            <a:spLocks noChangeArrowheads="1"/>
          </p:cNvSpPr>
          <p:nvPr/>
        </p:nvSpPr>
        <p:spPr bwMode="auto">
          <a:xfrm>
            <a:off x="1129606" y="1241062"/>
            <a:ext cx="5200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dirty="0">
                <a:solidFill>
                  <a:srgbClr val="0070C0"/>
                </a:solidFill>
              </a:rPr>
              <a:t>Adaptace VO</a:t>
            </a:r>
            <a:r>
              <a:rPr lang="cs-CZ" altLang="cs-CZ" sz="2000" baseline="-25000" dirty="0">
                <a:solidFill>
                  <a:srgbClr val="0070C0"/>
                </a:solidFill>
              </a:rPr>
              <a:t>2</a:t>
            </a:r>
            <a:r>
              <a:rPr lang="cs-CZ" altLang="cs-CZ" sz="2000" dirty="0">
                <a:solidFill>
                  <a:srgbClr val="0070C0"/>
                </a:solidFill>
              </a:rPr>
              <a:t>max po vytrvalostním tréninku</a:t>
            </a:r>
          </a:p>
        </p:txBody>
      </p:sp>
      <p:sp>
        <p:nvSpPr>
          <p:cNvPr id="8197" name="TextovéPole 4">
            <a:extLst>
              <a:ext uri="{FF2B5EF4-FFF2-40B4-BE49-F238E27FC236}">
                <a16:creationId xmlns:a16="http://schemas.microsoft.com/office/drawing/2014/main" id="{EDC07D77-0004-7749-4626-B839C7A22D80}"/>
              </a:ext>
            </a:extLst>
          </p:cNvPr>
          <p:cNvSpPr txBox="1">
            <a:spLocks noChangeArrowheads="1"/>
          </p:cNvSpPr>
          <p:nvPr/>
        </p:nvSpPr>
        <p:spPr bwMode="auto">
          <a:xfrm>
            <a:off x="7050638" y="1241062"/>
            <a:ext cx="33829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dirty="0">
                <a:solidFill>
                  <a:srgbClr val="0070C0"/>
                </a:solidFill>
              </a:rPr>
              <a:t>Pokles VO</a:t>
            </a:r>
            <a:r>
              <a:rPr lang="cs-CZ" altLang="cs-CZ" sz="2000" baseline="-25000" dirty="0">
                <a:solidFill>
                  <a:srgbClr val="0070C0"/>
                </a:solidFill>
              </a:rPr>
              <a:t>2</a:t>
            </a:r>
            <a:r>
              <a:rPr lang="cs-CZ" altLang="cs-CZ" sz="2000" dirty="0">
                <a:solidFill>
                  <a:srgbClr val="0070C0"/>
                </a:solidFill>
              </a:rPr>
              <a:t>max s věkem</a:t>
            </a:r>
          </a:p>
        </p:txBody>
      </p:sp>
      <p:sp>
        <p:nvSpPr>
          <p:cNvPr id="2" name="TextovéPole 1">
            <a:extLst>
              <a:ext uri="{FF2B5EF4-FFF2-40B4-BE49-F238E27FC236}">
                <a16:creationId xmlns:a16="http://schemas.microsoft.com/office/drawing/2014/main" id="{78742159-5A26-1AF3-C3AE-B965543701E9}"/>
              </a:ext>
            </a:extLst>
          </p:cNvPr>
          <p:cNvSpPr txBox="1"/>
          <p:nvPr/>
        </p:nvSpPr>
        <p:spPr>
          <a:xfrm>
            <a:off x="2571064" y="517787"/>
            <a:ext cx="7049871" cy="523220"/>
          </a:xfrm>
          <a:prstGeom prst="rect">
            <a:avLst/>
          </a:prstGeom>
          <a:noFill/>
        </p:spPr>
        <p:txBody>
          <a:bodyPr wrap="square" rtlCol="0">
            <a:spAutoFit/>
          </a:bodyPr>
          <a:lstStyle/>
          <a:p>
            <a:pPr algn="ctr"/>
            <a:r>
              <a:rPr lang="cs-CZ" sz="2800" b="1" dirty="0">
                <a:solidFill>
                  <a:srgbClr val="002060"/>
                </a:solidFill>
              </a:rPr>
              <a:t>Maximální minutový příjem kyslíku (VO</a:t>
            </a:r>
            <a:r>
              <a:rPr lang="cs-CZ" sz="2800" b="1" baseline="-25000" dirty="0">
                <a:solidFill>
                  <a:srgbClr val="002060"/>
                </a:solidFill>
              </a:rPr>
              <a:t>2</a:t>
            </a:r>
            <a:r>
              <a:rPr lang="cs-CZ" sz="2800" b="1" dirty="0">
                <a:solidFill>
                  <a:srgbClr val="002060"/>
                </a:solidFill>
              </a:rPr>
              <a:t>max)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27110" r="26618" b="982"/>
          <a:stretch/>
        </p:blipFill>
        <p:spPr>
          <a:xfrm>
            <a:off x="4823331" y="948378"/>
            <a:ext cx="2622635" cy="5612229"/>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22" y="1392194"/>
            <a:ext cx="3255946" cy="4556542"/>
          </a:xfrm>
          <a:prstGeom prst="rect">
            <a:avLst/>
          </a:prstGeom>
        </p:spPr>
      </p:pic>
      <p:sp>
        <p:nvSpPr>
          <p:cNvPr id="5" name="Obdélník 4"/>
          <p:cNvSpPr/>
          <p:nvPr/>
        </p:nvSpPr>
        <p:spPr>
          <a:xfrm>
            <a:off x="1680693" y="6463079"/>
            <a:ext cx="1859805" cy="246221"/>
          </a:xfrm>
          <a:prstGeom prst="rect">
            <a:avLst/>
          </a:prstGeom>
        </p:spPr>
        <p:txBody>
          <a:bodyPr wrap="none">
            <a:spAutoFit/>
          </a:bodyPr>
          <a:lstStyle/>
          <a:p>
            <a:pPr algn="ctr"/>
            <a:r>
              <a:rPr lang="cs-CZ" sz="1000" dirty="0"/>
              <a:t>(https://cz.depositphotos.com/)</a:t>
            </a:r>
          </a:p>
        </p:txBody>
      </p:sp>
      <p:sp>
        <p:nvSpPr>
          <p:cNvPr id="6" name="Obdélník 5"/>
          <p:cNvSpPr/>
          <p:nvPr/>
        </p:nvSpPr>
        <p:spPr>
          <a:xfrm>
            <a:off x="5288351" y="6468882"/>
            <a:ext cx="1811714" cy="246221"/>
          </a:xfrm>
          <a:prstGeom prst="rect">
            <a:avLst/>
          </a:prstGeom>
        </p:spPr>
        <p:txBody>
          <a:bodyPr wrap="none">
            <a:spAutoFit/>
          </a:bodyPr>
          <a:lstStyle/>
          <a:p>
            <a:pPr algn="ctr"/>
            <a:r>
              <a:rPr lang="cs-CZ" sz="1000" dirty="0"/>
              <a:t>(https://www.tes.com/</a:t>
            </a:r>
            <a:r>
              <a:rPr lang="cs-CZ" sz="1000" dirty="0" err="1"/>
              <a:t>lessons</a:t>
            </a:r>
            <a:r>
              <a:rPr lang="cs-CZ" sz="1000" dirty="0"/>
              <a:t>)</a:t>
            </a:r>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6989" y="1622853"/>
            <a:ext cx="3938573" cy="2491898"/>
          </a:xfrm>
          <a:prstGeom prst="rect">
            <a:avLst/>
          </a:prstGeom>
        </p:spPr>
      </p:pic>
      <p:sp>
        <p:nvSpPr>
          <p:cNvPr id="8" name="Obdélník 7"/>
          <p:cNvSpPr/>
          <p:nvPr/>
        </p:nvSpPr>
        <p:spPr>
          <a:xfrm>
            <a:off x="8491858" y="3868530"/>
            <a:ext cx="1524776" cy="246221"/>
          </a:xfrm>
          <a:prstGeom prst="rect">
            <a:avLst/>
          </a:prstGeom>
        </p:spPr>
        <p:txBody>
          <a:bodyPr wrap="none">
            <a:spAutoFit/>
          </a:bodyPr>
          <a:lstStyle/>
          <a:p>
            <a:pPr algn="ctr">
              <a:spcBef>
                <a:spcPct val="0"/>
              </a:spcBef>
              <a:buFontTx/>
              <a:buNone/>
            </a:pPr>
            <a:r>
              <a:rPr lang="cs-CZ" altLang="cs-CZ" sz="1000" dirty="0">
                <a:solidFill>
                  <a:srgbClr val="002060"/>
                </a:solidFill>
              </a:rPr>
              <a:t>(Bernaciková a kol., 2014)</a:t>
            </a:r>
          </a:p>
        </p:txBody>
      </p:sp>
      <p:sp>
        <p:nvSpPr>
          <p:cNvPr id="3" name="Obdélník 2"/>
          <p:cNvSpPr/>
          <p:nvPr/>
        </p:nvSpPr>
        <p:spPr>
          <a:xfrm>
            <a:off x="4443671" y="446616"/>
            <a:ext cx="3381954" cy="400110"/>
          </a:xfrm>
          <a:prstGeom prst="rect">
            <a:avLst/>
          </a:prstGeom>
          <a:solidFill>
            <a:schemeClr val="accent4">
              <a:lumMod val="20000"/>
              <a:lumOff val="80000"/>
            </a:schemeClr>
          </a:solidFill>
          <a:ln w="28575">
            <a:solidFill>
              <a:srgbClr val="0070C0"/>
            </a:solidFill>
          </a:ln>
        </p:spPr>
        <p:txBody>
          <a:bodyPr wrap="square">
            <a:spAutoFit/>
          </a:bodyPr>
          <a:lstStyle/>
          <a:p>
            <a:pPr algn="ctr"/>
            <a:r>
              <a:rPr lang="cs-CZ" sz="2000" b="1" dirty="0">
                <a:solidFill>
                  <a:srgbClr val="0070C0"/>
                </a:solidFill>
              </a:rPr>
              <a:t>KARDIO-RESPIRAČNÍ SYSTÉM</a:t>
            </a:r>
            <a:endParaRPr lang="cs-CZ" sz="2000" dirty="0">
              <a:solidFill>
                <a:srgbClr val="0070C0"/>
              </a:solidFill>
            </a:endParaRPr>
          </a:p>
        </p:txBody>
      </p:sp>
      <p:sp>
        <p:nvSpPr>
          <p:cNvPr id="9" name="Šipka doprava 8"/>
          <p:cNvSpPr/>
          <p:nvPr/>
        </p:nvSpPr>
        <p:spPr>
          <a:xfrm>
            <a:off x="1370245" y="255374"/>
            <a:ext cx="2781617" cy="782594"/>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solidFill>
                  <a:srgbClr val="0070C0"/>
                </a:solidFill>
              </a:rPr>
              <a:t>kardio-vaskulární systém</a:t>
            </a:r>
            <a:endParaRPr lang="cs-CZ"/>
          </a:p>
        </p:txBody>
      </p:sp>
      <p:sp>
        <p:nvSpPr>
          <p:cNvPr id="10" name="Šipka doleva 9"/>
          <p:cNvSpPr/>
          <p:nvPr/>
        </p:nvSpPr>
        <p:spPr>
          <a:xfrm>
            <a:off x="8117435" y="255374"/>
            <a:ext cx="3036598" cy="766118"/>
          </a:xfrm>
          <a:prstGeom prst="lef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solidFill>
                  <a:srgbClr val="0070C0"/>
                </a:solidFill>
              </a:rPr>
              <a:t>ventilačně-respirační systém</a:t>
            </a:r>
            <a:endParaRPr lang="cs-CZ" dirty="0">
              <a:solidFill>
                <a:srgbClr val="0070C0"/>
              </a:solidFill>
            </a:endParaRPr>
          </a:p>
        </p:txBody>
      </p:sp>
    </p:spTree>
    <p:extLst>
      <p:ext uri="{BB962C8B-B14F-4D97-AF65-F5344CB8AC3E}">
        <p14:creationId xmlns:p14="http://schemas.microsoft.com/office/powerpoint/2010/main" val="2631543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kyslik02">
            <a:extLst>
              <a:ext uri="{FF2B5EF4-FFF2-40B4-BE49-F238E27FC236}">
                <a16:creationId xmlns:a16="http://schemas.microsoft.com/office/drawing/2014/main" id="{22575BA7-FBA1-348F-D47E-099ED807A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003" y="1676400"/>
            <a:ext cx="5595669" cy="41936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4" descr="kyslík01">
            <a:extLst>
              <a:ext uri="{FF2B5EF4-FFF2-40B4-BE49-F238E27FC236}">
                <a16:creationId xmlns:a16="http://schemas.microsoft.com/office/drawing/2014/main" id="{0FA129D7-E99B-FC6C-11B9-FB7D3DB02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92" y="1676400"/>
            <a:ext cx="6074814" cy="41936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ovéPole 1">
            <a:extLst>
              <a:ext uri="{FF2B5EF4-FFF2-40B4-BE49-F238E27FC236}">
                <a16:creationId xmlns:a16="http://schemas.microsoft.com/office/drawing/2014/main" id="{7F10C41D-539B-6427-B647-652834E3178E}"/>
              </a:ext>
            </a:extLst>
          </p:cNvPr>
          <p:cNvSpPr txBox="1">
            <a:spLocks noChangeArrowheads="1"/>
          </p:cNvSpPr>
          <p:nvPr/>
        </p:nvSpPr>
        <p:spPr bwMode="auto">
          <a:xfrm>
            <a:off x="146906" y="291405"/>
            <a:ext cx="117827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dirty="0">
                <a:solidFill>
                  <a:srgbClr val="002060"/>
                </a:solidFill>
              </a:rPr>
              <a:t>Stanovení VO</a:t>
            </a:r>
            <a:r>
              <a:rPr lang="cs-CZ" altLang="cs-CZ" sz="2400" b="1" baseline="-25000" dirty="0">
                <a:solidFill>
                  <a:srgbClr val="002060"/>
                </a:solidFill>
              </a:rPr>
              <a:t>2</a:t>
            </a:r>
            <a:r>
              <a:rPr lang="cs-CZ" altLang="cs-CZ" sz="2400" b="1" dirty="0">
                <a:solidFill>
                  <a:srgbClr val="002060"/>
                </a:solidFill>
              </a:rPr>
              <a:t>max </a:t>
            </a:r>
            <a:r>
              <a:rPr lang="cs-CZ" altLang="cs-CZ" sz="2400" b="1" dirty="0" err="1">
                <a:solidFill>
                  <a:srgbClr val="002060"/>
                </a:solidFill>
              </a:rPr>
              <a:t>spiroergometrií</a:t>
            </a:r>
            <a:r>
              <a:rPr lang="cs-CZ" altLang="cs-CZ" sz="2400" b="1" dirty="0">
                <a:solidFill>
                  <a:srgbClr val="002060"/>
                </a:solidFill>
              </a:rPr>
              <a:t> se zátěží do maxima (do vyčerpání)</a:t>
            </a:r>
          </a:p>
          <a:p>
            <a:pPr algn="ctr">
              <a:spcBef>
                <a:spcPct val="0"/>
              </a:spcBef>
              <a:buFontTx/>
              <a:buNone/>
            </a:pPr>
            <a:r>
              <a:rPr lang="cs-CZ" altLang="cs-CZ" sz="2400" dirty="0"/>
              <a:t>Kritérium pro uznání VO</a:t>
            </a:r>
            <a:r>
              <a:rPr lang="cs-CZ" altLang="cs-CZ" sz="2400" baseline="-25000" dirty="0"/>
              <a:t>2</a:t>
            </a:r>
            <a:r>
              <a:rPr lang="cs-CZ" altLang="cs-CZ" sz="2400" dirty="0"/>
              <a:t>max: při RER </a:t>
            </a:r>
            <a:r>
              <a:rPr lang="en-US" altLang="cs-CZ" sz="2400" dirty="0"/>
              <a:t>&gt;</a:t>
            </a:r>
            <a:r>
              <a:rPr lang="cs-CZ" altLang="cs-CZ" sz="2400" dirty="0"/>
              <a:t> 1,05 (trvání testu 3</a:t>
            </a:r>
            <a:r>
              <a:rPr lang="en-US" altLang="cs-CZ" sz="2400" dirty="0"/>
              <a:t> </a:t>
            </a:r>
            <a:r>
              <a:rPr lang="cs-CZ" altLang="cs-CZ" sz="2400" dirty="0"/>
              <a:t>– 15 minut)</a:t>
            </a:r>
          </a:p>
        </p:txBody>
      </p:sp>
      <p:sp>
        <p:nvSpPr>
          <p:cNvPr id="14341" name="TextovéPole 3">
            <a:extLst>
              <a:ext uri="{FF2B5EF4-FFF2-40B4-BE49-F238E27FC236}">
                <a16:creationId xmlns:a16="http://schemas.microsoft.com/office/drawing/2014/main" id="{6620051E-4082-C594-CF83-3A1B7B2119CD}"/>
              </a:ext>
            </a:extLst>
          </p:cNvPr>
          <p:cNvSpPr txBox="1">
            <a:spLocks noChangeArrowheads="1"/>
          </p:cNvSpPr>
          <p:nvPr/>
        </p:nvSpPr>
        <p:spPr bwMode="auto">
          <a:xfrm>
            <a:off x="1964807" y="1307068"/>
            <a:ext cx="24813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a) stupňovaná zátěž</a:t>
            </a:r>
          </a:p>
        </p:txBody>
      </p:sp>
      <p:sp>
        <p:nvSpPr>
          <p:cNvPr id="14342" name="TextovéPole 6">
            <a:extLst>
              <a:ext uri="{FF2B5EF4-FFF2-40B4-BE49-F238E27FC236}">
                <a16:creationId xmlns:a16="http://schemas.microsoft.com/office/drawing/2014/main" id="{511B00C0-35E1-B5BB-2BA4-7059A5FCE69C}"/>
              </a:ext>
            </a:extLst>
          </p:cNvPr>
          <p:cNvSpPr txBox="1">
            <a:spLocks noChangeArrowheads="1"/>
          </p:cNvSpPr>
          <p:nvPr/>
        </p:nvSpPr>
        <p:spPr bwMode="auto">
          <a:xfrm>
            <a:off x="7968811" y="1307068"/>
            <a:ext cx="2326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b) kontinuální zátěž</a:t>
            </a:r>
          </a:p>
        </p:txBody>
      </p:sp>
      <p:sp>
        <p:nvSpPr>
          <p:cNvPr id="3" name="TextovéPole 2">
            <a:extLst>
              <a:ext uri="{FF2B5EF4-FFF2-40B4-BE49-F238E27FC236}">
                <a16:creationId xmlns:a16="http://schemas.microsoft.com/office/drawing/2014/main" id="{1B39F356-6829-2ECB-0F7C-6E92CB082641}"/>
              </a:ext>
            </a:extLst>
          </p:cNvPr>
          <p:cNvSpPr txBox="1"/>
          <p:nvPr/>
        </p:nvSpPr>
        <p:spPr>
          <a:xfrm>
            <a:off x="146906" y="5870086"/>
            <a:ext cx="6096000" cy="369332"/>
          </a:xfrm>
          <a:prstGeom prst="rect">
            <a:avLst/>
          </a:prstGeom>
          <a:noFill/>
        </p:spPr>
        <p:txBody>
          <a:bodyPr wrap="square">
            <a:spAutoFit/>
          </a:bodyPr>
          <a:lstStyle/>
          <a:p>
            <a:pPr algn="ctr"/>
            <a:r>
              <a:rPr lang="cs-CZ" altLang="cs-CZ" sz="1800" dirty="0"/>
              <a:t>Kritérium pro uznání VO</a:t>
            </a:r>
            <a:r>
              <a:rPr lang="cs-CZ" altLang="cs-CZ" sz="1800" baseline="-25000" dirty="0"/>
              <a:t>2</a:t>
            </a:r>
            <a:r>
              <a:rPr lang="cs-CZ" altLang="cs-CZ" sz="1800" dirty="0"/>
              <a:t>max: </a:t>
            </a:r>
            <a:r>
              <a:rPr lang="cs-CZ" altLang="cs-CZ" dirty="0"/>
              <a:t>stagnace </a:t>
            </a:r>
            <a:r>
              <a:rPr lang="cs-CZ" altLang="cs-CZ" sz="1800" dirty="0"/>
              <a:t>VO</a:t>
            </a:r>
            <a:r>
              <a:rPr lang="cs-CZ" altLang="cs-CZ" sz="1800" baseline="-25000" dirty="0"/>
              <a:t>2 </a:t>
            </a:r>
            <a:r>
              <a:rPr lang="cs-CZ" altLang="cs-CZ" dirty="0"/>
              <a:t>při rostoucí zátěži</a:t>
            </a:r>
            <a:r>
              <a:rPr lang="cs-CZ" altLang="cs-CZ" sz="1800" dirty="0"/>
              <a:t> </a:t>
            </a:r>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5">
            <a:extLst>
              <a:ext uri="{FF2B5EF4-FFF2-40B4-BE49-F238E27FC236}">
                <a16:creationId xmlns:a16="http://schemas.microsoft.com/office/drawing/2014/main" id="{B677025A-1A6D-4AB1-59A1-D6EA08D555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22500"/>
            <a:ext cx="91725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Obdélník 6">
            <a:extLst>
              <a:ext uri="{FF2B5EF4-FFF2-40B4-BE49-F238E27FC236}">
                <a16:creationId xmlns:a16="http://schemas.microsoft.com/office/drawing/2014/main" id="{0363CF7B-10E8-884B-B0FA-A21CB3AF181C}"/>
              </a:ext>
            </a:extLst>
          </p:cNvPr>
          <p:cNvSpPr>
            <a:spLocks noChangeArrowheads="1"/>
          </p:cNvSpPr>
          <p:nvPr/>
        </p:nvSpPr>
        <p:spPr bwMode="auto">
          <a:xfrm>
            <a:off x="4289426" y="6516688"/>
            <a:ext cx="3641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http://www.ib.bioninja.com.au/_Media/oxygen_debt_med.jpeg</a:t>
            </a:r>
          </a:p>
        </p:txBody>
      </p:sp>
      <p:sp>
        <p:nvSpPr>
          <p:cNvPr id="28676" name="Obdélník 7">
            <a:extLst>
              <a:ext uri="{FF2B5EF4-FFF2-40B4-BE49-F238E27FC236}">
                <a16:creationId xmlns:a16="http://schemas.microsoft.com/office/drawing/2014/main" id="{324C7D45-E219-687A-8344-78419FD067B0}"/>
              </a:ext>
            </a:extLst>
          </p:cNvPr>
          <p:cNvSpPr>
            <a:spLocks noChangeArrowheads="1"/>
          </p:cNvSpPr>
          <p:nvPr/>
        </p:nvSpPr>
        <p:spPr bwMode="auto">
          <a:xfrm>
            <a:off x="6456363" y="549275"/>
            <a:ext cx="3816350" cy="17843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b="1" i="1" dirty="0">
                <a:solidFill>
                  <a:schemeClr val="accent6">
                    <a:lumMod val="75000"/>
                  </a:schemeClr>
                </a:solidFill>
              </a:rPr>
              <a:t>Maximální kyslíkový dluh</a:t>
            </a:r>
          </a:p>
          <a:p>
            <a:pPr eaLnBrk="1" hangingPunct="1">
              <a:spcBef>
                <a:spcPct val="0"/>
              </a:spcBef>
              <a:buFontTx/>
              <a:buNone/>
            </a:pPr>
            <a:r>
              <a:rPr lang="cs-CZ" altLang="cs-CZ" sz="1800" i="1" dirty="0"/>
              <a:t>- po max. vyčerpávajícím výkonu se splácí </a:t>
            </a:r>
            <a:r>
              <a:rPr lang="en-US" altLang="cs-CZ" sz="1800" i="1" dirty="0"/>
              <a:t>~</a:t>
            </a:r>
            <a:r>
              <a:rPr lang="cs-CZ" altLang="cs-CZ" sz="1800" i="1" dirty="0"/>
              <a:t> 30 minut</a:t>
            </a:r>
          </a:p>
          <a:p>
            <a:pPr eaLnBrk="1" hangingPunct="1">
              <a:spcBef>
                <a:spcPct val="0"/>
              </a:spcBef>
              <a:buFontTx/>
              <a:buNone/>
            </a:pPr>
            <a:r>
              <a:rPr lang="cs-CZ" altLang="cs-CZ" sz="1800" i="1" dirty="0"/>
              <a:t>- např. 3-8 l VO</a:t>
            </a:r>
            <a:r>
              <a:rPr lang="cs-CZ" altLang="cs-CZ" sz="1800" i="1" baseline="-25000" dirty="0"/>
              <a:t>2</a:t>
            </a:r>
            <a:r>
              <a:rPr lang="cs-CZ" altLang="cs-CZ" sz="1800" i="1" dirty="0"/>
              <a:t> (100-150 ml/kg)</a:t>
            </a:r>
          </a:p>
          <a:p>
            <a:pPr eaLnBrk="1" hangingPunct="1">
              <a:spcBef>
                <a:spcPct val="0"/>
              </a:spcBef>
              <a:buFontTx/>
              <a:buNone/>
            </a:pPr>
            <a:r>
              <a:rPr lang="cs-CZ" altLang="cs-CZ" sz="1800" dirty="0">
                <a:solidFill>
                  <a:srgbClr val="00B050"/>
                </a:solidFill>
              </a:rPr>
              <a:t>(O</a:t>
            </a:r>
            <a:r>
              <a:rPr lang="cs-CZ" altLang="cs-CZ" sz="1800" baseline="-25000" dirty="0">
                <a:solidFill>
                  <a:srgbClr val="00B050"/>
                </a:solidFill>
              </a:rPr>
              <a:t>2</a:t>
            </a:r>
            <a:r>
              <a:rPr lang="cs-CZ" altLang="cs-CZ" sz="1800" dirty="0">
                <a:solidFill>
                  <a:srgbClr val="00B050"/>
                </a:solidFill>
              </a:rPr>
              <a:t>-debt, EPOC – </a:t>
            </a:r>
            <a:r>
              <a:rPr lang="cs-CZ" altLang="cs-CZ" sz="1800" dirty="0" err="1">
                <a:solidFill>
                  <a:srgbClr val="00B050"/>
                </a:solidFill>
              </a:rPr>
              <a:t>excess</a:t>
            </a:r>
            <a:r>
              <a:rPr lang="cs-CZ" altLang="cs-CZ" sz="1800" dirty="0">
                <a:solidFill>
                  <a:srgbClr val="00B050"/>
                </a:solidFill>
              </a:rPr>
              <a:t> post-</a:t>
            </a:r>
            <a:r>
              <a:rPr lang="cs-CZ" altLang="cs-CZ" sz="1800" dirty="0" err="1">
                <a:solidFill>
                  <a:srgbClr val="00B050"/>
                </a:solidFill>
              </a:rPr>
              <a:t>exercise</a:t>
            </a:r>
            <a:r>
              <a:rPr lang="cs-CZ" altLang="cs-CZ" sz="1800" dirty="0">
                <a:solidFill>
                  <a:srgbClr val="00B050"/>
                </a:solidFill>
              </a:rPr>
              <a:t> oxygen </a:t>
            </a:r>
            <a:r>
              <a:rPr lang="cs-CZ" altLang="cs-CZ" sz="1800" dirty="0" err="1">
                <a:solidFill>
                  <a:srgbClr val="00B050"/>
                </a:solidFill>
              </a:rPr>
              <a:t>consumption</a:t>
            </a:r>
            <a:r>
              <a:rPr lang="cs-CZ" altLang="cs-CZ" sz="1800" dirty="0">
                <a:solidFill>
                  <a:srgbClr val="00B050"/>
                </a:solidFill>
              </a:rPr>
              <a:t>)</a:t>
            </a:r>
          </a:p>
        </p:txBody>
      </p:sp>
      <p:sp>
        <p:nvSpPr>
          <p:cNvPr id="28677" name="Obdélník 8">
            <a:extLst>
              <a:ext uri="{FF2B5EF4-FFF2-40B4-BE49-F238E27FC236}">
                <a16:creationId xmlns:a16="http://schemas.microsoft.com/office/drawing/2014/main" id="{C583C16F-0EC0-51A0-6824-23B08810EB6D}"/>
              </a:ext>
            </a:extLst>
          </p:cNvPr>
          <p:cNvSpPr>
            <a:spLocks noChangeArrowheads="1"/>
          </p:cNvSpPr>
          <p:nvPr/>
        </p:nvSpPr>
        <p:spPr bwMode="auto">
          <a:xfrm>
            <a:off x="2782889" y="549275"/>
            <a:ext cx="3462337" cy="178435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b="1" i="1" dirty="0">
                <a:solidFill>
                  <a:srgbClr val="0070C0"/>
                </a:solidFill>
              </a:rPr>
              <a:t>Maximální kyslíkový deficit</a:t>
            </a:r>
          </a:p>
          <a:p>
            <a:pPr eaLnBrk="1" hangingPunct="1">
              <a:spcBef>
                <a:spcPct val="0"/>
              </a:spcBef>
              <a:buFontTx/>
              <a:buNone/>
            </a:pPr>
            <a:endParaRPr lang="cs-CZ" altLang="cs-CZ" sz="1800" b="1" i="1" u="sng" dirty="0">
              <a:solidFill>
                <a:srgbClr val="0070C0"/>
              </a:solidFill>
            </a:endParaRPr>
          </a:p>
          <a:p>
            <a:pPr algn="ctr" eaLnBrk="1" hangingPunct="1">
              <a:spcBef>
                <a:spcPct val="0"/>
              </a:spcBef>
              <a:buFontTx/>
              <a:buNone/>
            </a:pPr>
            <a:r>
              <a:rPr lang="cs-CZ" altLang="cs-CZ" sz="1800" i="1" dirty="0"/>
              <a:t>… čeká na využití?</a:t>
            </a:r>
          </a:p>
          <a:p>
            <a:pPr eaLnBrk="1" hangingPunct="1">
              <a:spcBef>
                <a:spcPct val="0"/>
              </a:spcBef>
              <a:buFontTx/>
              <a:buNone/>
            </a:pPr>
            <a:endParaRPr lang="cs-CZ" altLang="cs-CZ" sz="1800" dirty="0">
              <a:solidFill>
                <a:srgbClr val="0070C0"/>
              </a:solidFill>
            </a:endParaRPr>
          </a:p>
          <a:p>
            <a:pPr eaLnBrk="1" hangingPunct="1">
              <a:spcBef>
                <a:spcPct val="0"/>
              </a:spcBef>
              <a:buFontTx/>
              <a:buNone/>
            </a:pPr>
            <a:r>
              <a:rPr lang="cs-CZ" altLang="cs-CZ" sz="1800" dirty="0">
                <a:solidFill>
                  <a:srgbClr val="0070C0"/>
                </a:solidFill>
              </a:rPr>
              <a:t>(MAOD – </a:t>
            </a:r>
            <a:r>
              <a:rPr lang="cs-CZ" altLang="cs-CZ" sz="1800" dirty="0" err="1">
                <a:solidFill>
                  <a:srgbClr val="0070C0"/>
                </a:solidFill>
              </a:rPr>
              <a:t>maximal</a:t>
            </a:r>
            <a:r>
              <a:rPr lang="cs-CZ" altLang="cs-CZ" sz="1800" dirty="0">
                <a:solidFill>
                  <a:srgbClr val="0070C0"/>
                </a:solidFill>
              </a:rPr>
              <a:t> </a:t>
            </a:r>
            <a:r>
              <a:rPr lang="cs-CZ" altLang="cs-CZ" sz="1800" dirty="0" err="1">
                <a:solidFill>
                  <a:srgbClr val="0070C0"/>
                </a:solidFill>
              </a:rPr>
              <a:t>accumulated</a:t>
            </a:r>
            <a:r>
              <a:rPr lang="cs-CZ" altLang="cs-CZ" sz="1800" dirty="0">
                <a:solidFill>
                  <a:srgbClr val="0070C0"/>
                </a:solidFill>
              </a:rPr>
              <a:t> oxygen deficit)</a:t>
            </a:r>
            <a:endParaRPr lang="cs-CZ" altLang="cs-CZ" sz="1800" dirty="0"/>
          </a:p>
        </p:txBody>
      </p:sp>
      <p:sp>
        <p:nvSpPr>
          <p:cNvPr id="28678" name="TextovéPole 1">
            <a:extLst>
              <a:ext uri="{FF2B5EF4-FFF2-40B4-BE49-F238E27FC236}">
                <a16:creationId xmlns:a16="http://schemas.microsoft.com/office/drawing/2014/main" id="{8F197138-4DA4-55C8-297D-D031B92F7B0F}"/>
              </a:ext>
            </a:extLst>
          </p:cNvPr>
          <p:cNvSpPr txBox="1">
            <a:spLocks noChangeArrowheads="1"/>
          </p:cNvSpPr>
          <p:nvPr/>
        </p:nvSpPr>
        <p:spPr bwMode="auto">
          <a:xfrm>
            <a:off x="6919560" y="2333625"/>
            <a:ext cx="28899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dirty="0"/>
              <a:t>Dluh </a:t>
            </a:r>
            <a:r>
              <a:rPr lang="en-US" altLang="cs-CZ" sz="2000" dirty="0"/>
              <a:t>&gt;</a:t>
            </a:r>
            <a:r>
              <a:rPr lang="cs-CZ" altLang="cs-CZ" sz="2000" dirty="0"/>
              <a:t> Deficit</a:t>
            </a:r>
          </a:p>
          <a:p>
            <a:pPr algn="ctr">
              <a:spcBef>
                <a:spcPct val="0"/>
              </a:spcBef>
              <a:buFontTx/>
              <a:buNone/>
            </a:pPr>
            <a:r>
              <a:rPr lang="cs-CZ" altLang="cs-CZ" sz="2000" dirty="0"/>
              <a:t>(vč. </a:t>
            </a:r>
            <a:r>
              <a:rPr lang="cs-CZ" altLang="cs-CZ" sz="2000" dirty="0" err="1"/>
              <a:t>aerob</a:t>
            </a:r>
            <a:r>
              <a:rPr lang="cs-CZ" altLang="cs-CZ" sz="2000" dirty="0"/>
              <a:t>. regenerace)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735015" y="670356"/>
            <a:ext cx="6940062" cy="400110"/>
          </a:xfrm>
          <a:prstGeom prst="rect">
            <a:avLst/>
          </a:prstGeom>
          <a:noFill/>
        </p:spPr>
        <p:txBody>
          <a:bodyPr wrap="square" rtlCol="0">
            <a:spAutoFit/>
          </a:bodyPr>
          <a:lstStyle/>
          <a:p>
            <a:pPr algn="ctr"/>
            <a:r>
              <a:rPr lang="cs-CZ" sz="2000" dirty="0">
                <a:solidFill>
                  <a:srgbClr val="0070C0"/>
                </a:solidFill>
              </a:rPr>
              <a:t>Spiroergometrické parametry z analýzy vydechovaného vzduchu</a:t>
            </a:r>
          </a:p>
        </p:txBody>
      </p:sp>
      <p:sp>
        <p:nvSpPr>
          <p:cNvPr id="5" name="Obdélník 4"/>
          <p:cNvSpPr/>
          <p:nvPr/>
        </p:nvSpPr>
        <p:spPr>
          <a:xfrm>
            <a:off x="3983414" y="309975"/>
            <a:ext cx="4363630" cy="369332"/>
          </a:xfrm>
          <a:prstGeom prst="rect">
            <a:avLst/>
          </a:prstGeom>
        </p:spPr>
        <p:txBody>
          <a:bodyPr wrap="none">
            <a:spAutoFit/>
          </a:bodyPr>
          <a:lstStyle/>
          <a:p>
            <a:pPr algn="ctr"/>
            <a:r>
              <a:rPr lang="cs-CZ" b="1" dirty="0">
                <a:solidFill>
                  <a:srgbClr val="0070C0"/>
                </a:solidFill>
              </a:rPr>
              <a:t>UKAZATELE ODEZVY ORGANIZMU NA ZÁTĚŽ</a:t>
            </a:r>
          </a:p>
        </p:txBody>
      </p:sp>
      <p:sp>
        <p:nvSpPr>
          <p:cNvPr id="2" name="TextovéPole 1">
            <a:hlinkClick r:id="rId2"/>
          </p:cNvPr>
          <p:cNvSpPr txBox="1"/>
          <p:nvPr/>
        </p:nvSpPr>
        <p:spPr>
          <a:xfrm>
            <a:off x="8937278" y="108110"/>
            <a:ext cx="3039414" cy="830997"/>
          </a:xfrm>
          <a:prstGeom prst="rect">
            <a:avLst/>
          </a:prstGeom>
          <a:solidFill>
            <a:srgbClr val="FFFF00"/>
          </a:solidFill>
          <a:ln>
            <a:solidFill>
              <a:srgbClr val="00B050"/>
            </a:solidFill>
          </a:ln>
        </p:spPr>
        <p:txBody>
          <a:bodyPr wrap="square" rtlCol="0">
            <a:spAutoFit/>
          </a:bodyPr>
          <a:lstStyle/>
          <a:p>
            <a:pPr algn="ctr"/>
            <a:r>
              <a:rPr lang="cs-CZ" sz="1200" dirty="0" err="1">
                <a:solidFill>
                  <a:srgbClr val="00B050"/>
                </a:solidFill>
              </a:rPr>
              <a:t>J.Chumský</a:t>
            </a:r>
            <a:endParaRPr lang="cs-CZ" sz="1200" dirty="0">
              <a:solidFill>
                <a:srgbClr val="00B050"/>
              </a:solidFill>
            </a:endParaRPr>
          </a:p>
          <a:p>
            <a:pPr algn="ctr"/>
            <a:r>
              <a:rPr lang="cs-CZ" sz="1200" b="1" dirty="0">
                <a:solidFill>
                  <a:srgbClr val="00B050"/>
                </a:solidFill>
              </a:rPr>
              <a:t>Doporučený postup pro indikaci, provedení a hodnocení spiroergometrie (CPET)</a:t>
            </a:r>
          </a:p>
          <a:p>
            <a:pPr algn="ctr"/>
            <a:r>
              <a:rPr lang="cs-CZ" sz="1200" dirty="0">
                <a:solidFill>
                  <a:srgbClr val="00B050"/>
                </a:solidFill>
              </a:rPr>
              <a:t>ČPFS, 2016 (www.pneumologie.cz/</a:t>
            </a:r>
            <a:r>
              <a:rPr lang="cs-CZ" sz="1200" dirty="0" err="1">
                <a:solidFill>
                  <a:srgbClr val="00B050"/>
                </a:solidFill>
              </a:rPr>
              <a:t>guidelines</a:t>
            </a:r>
            <a:r>
              <a:rPr lang="cs-CZ" sz="1200" dirty="0">
                <a:solidFill>
                  <a:srgbClr val="00B050"/>
                </a:solidFill>
              </a:rPr>
              <a:t>)</a:t>
            </a:r>
          </a:p>
        </p:txBody>
      </p:sp>
      <mc:AlternateContent xmlns:mc="http://schemas.openxmlformats.org/markup-compatibility/2006" xmlns:a14="http://schemas.microsoft.com/office/drawing/2010/main">
        <mc:Choice Requires="a14">
          <p:graphicFrame>
            <p:nvGraphicFramePr>
              <p:cNvPr id="8" name="Tabulka 7"/>
              <p:cNvGraphicFramePr>
                <a:graphicFrameLocks noGrp="1"/>
              </p:cNvGraphicFramePr>
              <p:nvPr>
                <p:extLst>
                  <p:ext uri="{D42A27DB-BD31-4B8C-83A1-F6EECF244321}">
                    <p14:modId xmlns:p14="http://schemas.microsoft.com/office/powerpoint/2010/main" val="765137339"/>
                  </p:ext>
                </p:extLst>
              </p:nvPr>
            </p:nvGraphicFramePr>
            <p:xfrm>
              <a:off x="395261" y="1201323"/>
              <a:ext cx="11372730" cy="5574285"/>
            </p:xfrm>
            <a:graphic>
              <a:graphicData uri="http://schemas.openxmlformats.org/drawingml/2006/table">
                <a:tbl>
                  <a:tblPr firstRow="1" firstCol="1" bandRow="1">
                    <a:tableStyleId>{5C22544A-7EE6-4342-B048-85BDC9FD1C3A}</a:tableStyleId>
                  </a:tblPr>
                  <a:tblGrid>
                    <a:gridCol w="4431956">
                      <a:extLst>
                        <a:ext uri="{9D8B030D-6E8A-4147-A177-3AD203B41FA5}">
                          <a16:colId xmlns:a16="http://schemas.microsoft.com/office/drawing/2014/main" val="20000"/>
                        </a:ext>
                      </a:extLst>
                    </a:gridCol>
                    <a:gridCol w="1013254">
                      <a:extLst>
                        <a:ext uri="{9D8B030D-6E8A-4147-A177-3AD203B41FA5}">
                          <a16:colId xmlns:a16="http://schemas.microsoft.com/office/drawing/2014/main" val="20001"/>
                        </a:ext>
                      </a:extLst>
                    </a:gridCol>
                    <a:gridCol w="1655806">
                      <a:extLst>
                        <a:ext uri="{9D8B030D-6E8A-4147-A177-3AD203B41FA5}">
                          <a16:colId xmlns:a16="http://schemas.microsoft.com/office/drawing/2014/main" val="20002"/>
                        </a:ext>
                      </a:extLst>
                    </a:gridCol>
                    <a:gridCol w="4271714">
                      <a:extLst>
                        <a:ext uri="{9D8B030D-6E8A-4147-A177-3AD203B41FA5}">
                          <a16:colId xmlns:a16="http://schemas.microsoft.com/office/drawing/2014/main" val="20003"/>
                        </a:ext>
                      </a:extLst>
                    </a:gridCol>
                  </a:tblGrid>
                  <a:tr h="347669">
                    <a:tc>
                      <a:txBody>
                        <a:bodyPr/>
                        <a:lstStyle/>
                        <a:p>
                          <a:pPr>
                            <a:lnSpc>
                              <a:spcPct val="107000"/>
                            </a:lnSpc>
                            <a:spcAft>
                              <a:spcPts val="0"/>
                            </a:spcAft>
                          </a:pPr>
                          <a:r>
                            <a:rPr lang="en-GB" sz="1800" b="0" dirty="0">
                              <a:solidFill>
                                <a:schemeClr val="tx1"/>
                              </a:solidFill>
                              <a:effectLst/>
                            </a:rPr>
                            <a:t>Partial pressure of oxygen or carbon </a:t>
                          </a:r>
                          <a:r>
                            <a:rPr lang="en-GB" sz="1800" b="0" dirty="0" err="1">
                              <a:solidFill>
                                <a:schemeClr val="tx1"/>
                              </a:solidFill>
                              <a:effectLst/>
                            </a:rPr>
                            <a:t>dioxid</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en-GB" sz="1800" b="0" dirty="0">
                              <a:solidFill>
                                <a:schemeClr val="tx1"/>
                              </a:solidFill>
                              <a:effectLst/>
                            </a:rPr>
                            <a:t>pO</a:t>
                          </a:r>
                          <a:r>
                            <a:rPr lang="en-GB" sz="1800" b="0" baseline="-25000" dirty="0">
                              <a:solidFill>
                                <a:schemeClr val="tx1"/>
                              </a:solidFill>
                              <a:effectLst/>
                            </a:rPr>
                            <a:t>2</a:t>
                          </a:r>
                          <a:r>
                            <a:rPr lang="en-GB" sz="1800" b="0" dirty="0">
                              <a:solidFill>
                                <a:schemeClr val="tx1"/>
                              </a:solidFill>
                              <a:effectLst/>
                            </a:rPr>
                            <a:t>, pCO</a:t>
                          </a:r>
                          <a:r>
                            <a:rPr lang="en-GB" sz="1800" b="0" baseline="-25000" dirty="0">
                              <a:solidFill>
                                <a:schemeClr val="tx1"/>
                              </a:solidFill>
                              <a:effectLst/>
                            </a:rPr>
                            <a:t>2</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err="1">
                              <a:solidFill>
                                <a:schemeClr val="tx1"/>
                              </a:solidFill>
                              <a:effectLst/>
                            </a:rPr>
                            <a:t>kPa</a:t>
                          </a:r>
                          <a:r>
                            <a:rPr lang="cs-CZ" sz="1800" b="0" dirty="0">
                              <a:solidFill>
                                <a:schemeClr val="tx1"/>
                              </a:solidFill>
                              <a:effectLst/>
                            </a:rPr>
                            <a:t>, </a:t>
                          </a:r>
                          <a:r>
                            <a:rPr lang="cs-CZ" sz="1800" b="0" dirty="0" err="1">
                              <a:solidFill>
                                <a:schemeClr val="tx1"/>
                              </a:solidFill>
                              <a:effectLst/>
                            </a:rPr>
                            <a:t>mmHg</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Parciální tlak kyslíku nebo oxidu uhličitého ve vzduchu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0"/>
                      </a:ext>
                    </a:extLst>
                  </a:tr>
                  <a:tr h="521504">
                    <a:tc>
                      <a:txBody>
                        <a:bodyPr/>
                        <a:lstStyle/>
                        <a:p>
                          <a:pPr>
                            <a:lnSpc>
                              <a:spcPct val="107000"/>
                            </a:lnSpc>
                            <a:spcAft>
                              <a:spcPts val="0"/>
                            </a:spcAft>
                          </a:pPr>
                          <a:r>
                            <a:rPr lang="en-GB" sz="1800" b="0" dirty="0">
                              <a:solidFill>
                                <a:schemeClr val="tx1"/>
                              </a:solidFill>
                              <a:effectLst/>
                            </a:rPr>
                            <a:t>Volume percentage of oxygen or carbon </a:t>
                          </a:r>
                          <a:r>
                            <a:rPr lang="en-GB" sz="1800" b="0" dirty="0" err="1">
                              <a:solidFill>
                                <a:schemeClr val="tx1"/>
                              </a:solidFill>
                              <a:effectLst/>
                            </a:rPr>
                            <a:t>dioxid</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en-GB" sz="1800" b="0">
                              <a:solidFill>
                                <a:schemeClr val="tx1"/>
                              </a:solidFill>
                              <a:effectLst/>
                            </a:rPr>
                            <a:t>Vol% O</a:t>
                          </a:r>
                          <a:r>
                            <a:rPr lang="en-GB" sz="1800" b="0" baseline="-25000">
                              <a:solidFill>
                                <a:schemeClr val="tx1"/>
                              </a:solidFill>
                              <a:effectLst/>
                            </a:rPr>
                            <a:t>2</a:t>
                          </a:r>
                          <a:r>
                            <a:rPr lang="en-GB" sz="1800" b="0">
                              <a:solidFill>
                                <a:schemeClr val="tx1"/>
                              </a:solidFill>
                              <a:effectLst/>
                            </a:rPr>
                            <a:t>, Vol% CO</a:t>
                          </a:r>
                          <a:r>
                            <a:rPr lang="en-GB" sz="1800" b="0" baseline="-25000">
                              <a:solidFill>
                                <a:schemeClr val="tx1"/>
                              </a:solidFill>
                              <a:effectLst/>
                            </a:rPr>
                            <a:t>2</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Objemové procento kyslíku nebo oxidu uhličitého ve vzduchu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1"/>
                      </a:ext>
                    </a:extLst>
                  </a:tr>
                  <a:tr h="347669">
                    <a:tc>
                      <a:txBody>
                        <a:bodyPr/>
                        <a:lstStyle/>
                        <a:p>
                          <a:pPr>
                            <a:lnSpc>
                              <a:spcPct val="107000"/>
                            </a:lnSpc>
                            <a:spcAft>
                              <a:spcPts val="0"/>
                            </a:spcAft>
                          </a:pPr>
                          <a:r>
                            <a:rPr lang="en-GB" sz="1800" b="0" dirty="0">
                              <a:solidFill>
                                <a:schemeClr val="tx1"/>
                              </a:solidFill>
                              <a:effectLst/>
                            </a:rPr>
                            <a:t>Oxygen consumption (intake)</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14:m>
                            <m:oMath xmlns:m="http://schemas.openxmlformats.org/officeDocument/2006/math">
                              <m:acc>
                                <m:accPr>
                                  <m:chr m:val="̇"/>
                                  <m:ctrlPr>
                                    <a:rPr lang="cs-CZ" sz="1800" b="0" i="1" smtClean="0">
                                      <a:solidFill>
                                        <a:schemeClr val="tx1"/>
                                      </a:solidFill>
                                      <a:effectLst/>
                                      <a:latin typeface="Cambria Math" panose="02040503050406030204" pitchFamily="18" charset="0"/>
                                    </a:rPr>
                                  </m:ctrlPr>
                                </m:accPr>
                                <m:e>
                                  <m:r>
                                    <a:rPr lang="en-GB" sz="1800" b="0" i="1">
                                      <a:solidFill>
                                        <a:schemeClr val="tx1"/>
                                      </a:solidFill>
                                      <a:effectLst/>
                                      <a:latin typeface="Cambria Math" panose="02040503050406030204" pitchFamily="18" charset="0"/>
                                    </a:rPr>
                                    <m:t>𝑉</m:t>
                                  </m:r>
                                </m:e>
                              </m:acc>
                            </m:oMath>
                          </a14:m>
                          <a:r>
                            <a:rPr lang="en-GB" sz="1800" b="0">
                              <a:solidFill>
                                <a:schemeClr val="tx1"/>
                              </a:solidFill>
                              <a:effectLst/>
                            </a:rPr>
                            <a:t>O</a:t>
                          </a:r>
                          <a:r>
                            <a:rPr lang="en-GB" sz="1800" b="0" baseline="-25000">
                              <a:solidFill>
                                <a:schemeClr val="tx1"/>
                              </a:solidFill>
                              <a:effectLst/>
                            </a:rPr>
                            <a:t>2</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l∙min</a:t>
                          </a:r>
                          <a:r>
                            <a:rPr lang="cs-CZ" sz="1800" b="0" baseline="30000">
                              <a:solidFill>
                                <a:schemeClr val="tx1"/>
                              </a:solidFill>
                              <a:effectLst/>
                            </a:rPr>
                            <a:t>-1</a:t>
                          </a:r>
                          <a:r>
                            <a:rPr lang="cs-CZ" sz="1800" b="0">
                              <a:solidFill>
                                <a:schemeClr val="tx1"/>
                              </a:solidFill>
                              <a:effectLst/>
                            </a:rPr>
                            <a:t>; ml∙min</a:t>
                          </a:r>
                          <a:r>
                            <a:rPr lang="cs-CZ"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Příjem (</a:t>
                          </a:r>
                          <a:r>
                            <a:rPr lang="cs-CZ" sz="1800" b="0" strike="sngStrike" dirty="0">
                              <a:solidFill>
                                <a:schemeClr val="tx1"/>
                              </a:solidFill>
                              <a:effectLst/>
                            </a:rPr>
                            <a:t>spotřeba</a:t>
                          </a:r>
                          <a:r>
                            <a:rPr lang="cs-CZ" sz="1800" b="0" dirty="0">
                              <a:solidFill>
                                <a:schemeClr val="tx1"/>
                              </a:solidFill>
                              <a:effectLst/>
                            </a:rPr>
                            <a:t>) kyslíku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2"/>
                      </a:ext>
                    </a:extLst>
                  </a:tr>
                  <a:tr h="521504">
                    <a:tc>
                      <a:txBody>
                        <a:bodyPr/>
                        <a:lstStyle/>
                        <a:p>
                          <a:pPr>
                            <a:lnSpc>
                              <a:spcPct val="107000"/>
                            </a:lnSpc>
                            <a:spcAft>
                              <a:spcPts val="0"/>
                            </a:spcAft>
                          </a:pPr>
                          <a:r>
                            <a:rPr lang="en-GB" sz="1800" b="0" dirty="0">
                              <a:solidFill>
                                <a:schemeClr val="tx1"/>
                              </a:solidFill>
                              <a:effectLst/>
                            </a:rPr>
                            <a:t>Oxygen consumption (intake) per kilogram of body mass</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14:m>
                            <m:oMath xmlns:m="http://schemas.openxmlformats.org/officeDocument/2006/math">
                              <m:acc>
                                <m:accPr>
                                  <m:chr m:val="̇"/>
                                  <m:ctrlPr>
                                    <a:rPr lang="cs-CZ" sz="1800" b="0" i="1" smtClean="0">
                                      <a:solidFill>
                                        <a:schemeClr val="tx1"/>
                                      </a:solidFill>
                                      <a:effectLst/>
                                      <a:latin typeface="Cambria Math" panose="02040503050406030204" pitchFamily="18" charset="0"/>
                                    </a:rPr>
                                  </m:ctrlPr>
                                </m:accPr>
                                <m:e>
                                  <m:r>
                                    <a:rPr lang="en-GB" sz="1800" b="0" i="1">
                                      <a:solidFill>
                                        <a:schemeClr val="tx1"/>
                                      </a:solidFill>
                                      <a:effectLst/>
                                      <a:latin typeface="Cambria Math" panose="02040503050406030204" pitchFamily="18" charset="0"/>
                                    </a:rPr>
                                    <m:t>𝑉</m:t>
                                  </m:r>
                                </m:e>
                              </m:acc>
                            </m:oMath>
                          </a14:m>
                          <a:r>
                            <a:rPr lang="en-GB" sz="1800" b="0" dirty="0">
                              <a:solidFill>
                                <a:schemeClr val="tx1"/>
                              </a:solidFill>
                              <a:effectLst/>
                            </a:rPr>
                            <a:t>O</a:t>
                          </a:r>
                          <a:r>
                            <a:rPr lang="en-GB" sz="1800" b="0" baseline="-25000" dirty="0">
                              <a:solidFill>
                                <a:schemeClr val="tx1"/>
                              </a:solidFill>
                              <a:effectLst/>
                            </a:rPr>
                            <a:t>2</a:t>
                          </a:r>
                          <a:r>
                            <a:rPr lang="en-GB" sz="1800" b="0" dirty="0">
                              <a:solidFill>
                                <a:schemeClr val="tx1"/>
                              </a:solidFill>
                              <a:effectLst/>
                            </a:rPr>
                            <a:t>∙kg</a:t>
                          </a:r>
                          <a:r>
                            <a:rPr lang="en-GB"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ml∙min</a:t>
                          </a:r>
                          <a:r>
                            <a:rPr lang="cs-CZ" sz="1800" b="0" baseline="30000">
                              <a:solidFill>
                                <a:schemeClr val="tx1"/>
                              </a:solidFill>
                              <a:effectLst/>
                            </a:rPr>
                            <a:t>-1</a:t>
                          </a:r>
                          <a:r>
                            <a:rPr lang="cs-CZ" sz="1800" b="0">
                              <a:solidFill>
                                <a:schemeClr val="tx1"/>
                              </a:solidFill>
                              <a:effectLst/>
                            </a:rPr>
                            <a:t>∙kg</a:t>
                          </a:r>
                          <a:r>
                            <a:rPr lang="cs-CZ"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Minutový příjem kyslíku na 1 kg hmotnosti</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3"/>
                      </a:ext>
                    </a:extLst>
                  </a:tr>
                  <a:tr h="521504">
                    <a:tc>
                      <a:txBody>
                        <a:bodyPr/>
                        <a:lstStyle/>
                        <a:p>
                          <a:pPr>
                            <a:lnSpc>
                              <a:spcPct val="107000"/>
                            </a:lnSpc>
                            <a:spcAft>
                              <a:spcPts val="0"/>
                            </a:spcAft>
                          </a:pPr>
                          <a:r>
                            <a:rPr lang="en-GB" sz="1800" b="0">
                              <a:solidFill>
                                <a:schemeClr val="tx1"/>
                              </a:solidFill>
                              <a:effectLst/>
                            </a:rPr>
                            <a:t>Maximal oxygen consumption (intake) or</a:t>
                          </a:r>
                          <a:endParaRPr lang="cs-CZ" sz="1800" b="0">
                            <a:solidFill>
                              <a:schemeClr val="tx1"/>
                            </a:solidFill>
                            <a:effectLst/>
                          </a:endParaRPr>
                        </a:p>
                        <a:p>
                          <a:pPr>
                            <a:lnSpc>
                              <a:spcPct val="107000"/>
                            </a:lnSpc>
                            <a:spcAft>
                              <a:spcPts val="0"/>
                            </a:spcAft>
                          </a:pPr>
                          <a:r>
                            <a:rPr lang="en-GB" sz="1800" b="0">
                              <a:solidFill>
                                <a:schemeClr val="tx1"/>
                              </a:solidFill>
                              <a:effectLst/>
                            </a:rPr>
                            <a:t>Maximal aerobic power</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14:m>
                            <m:oMath xmlns:m="http://schemas.openxmlformats.org/officeDocument/2006/math">
                              <m:acc>
                                <m:accPr>
                                  <m:chr m:val="̇"/>
                                  <m:ctrlPr>
                                    <a:rPr lang="cs-CZ" sz="1800" b="0" i="1" smtClean="0">
                                      <a:solidFill>
                                        <a:schemeClr val="tx1"/>
                                      </a:solidFill>
                                      <a:effectLst/>
                                      <a:latin typeface="Cambria Math" panose="02040503050406030204" pitchFamily="18" charset="0"/>
                                    </a:rPr>
                                  </m:ctrlPr>
                                </m:accPr>
                                <m:e>
                                  <m:r>
                                    <a:rPr lang="en-GB" sz="1800" b="0" i="1">
                                      <a:solidFill>
                                        <a:schemeClr val="tx1"/>
                                      </a:solidFill>
                                      <a:effectLst/>
                                      <a:latin typeface="Cambria Math" panose="02040503050406030204" pitchFamily="18" charset="0"/>
                                    </a:rPr>
                                    <m:t>𝑉</m:t>
                                  </m:r>
                                </m:e>
                              </m:acc>
                            </m:oMath>
                          </a14:m>
                          <a:r>
                            <a:rPr lang="en-GB" sz="1800" b="0" dirty="0">
                              <a:solidFill>
                                <a:schemeClr val="tx1"/>
                              </a:solidFill>
                              <a:effectLst/>
                            </a:rPr>
                            <a:t>O</a:t>
                          </a:r>
                          <a:r>
                            <a:rPr lang="en-GB" sz="1800" b="0" baseline="-25000" dirty="0">
                              <a:solidFill>
                                <a:schemeClr val="tx1"/>
                              </a:solidFill>
                              <a:effectLst/>
                            </a:rPr>
                            <a:t>2</a:t>
                          </a:r>
                          <a:r>
                            <a:rPr lang="en-GB" sz="1800" b="0" dirty="0">
                              <a:solidFill>
                                <a:schemeClr val="tx1"/>
                              </a:solidFill>
                              <a:effectLst/>
                            </a:rPr>
                            <a:t>max</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l∙min</a:t>
                          </a:r>
                          <a:r>
                            <a:rPr lang="cs-CZ" sz="1800" b="0" baseline="30000" dirty="0">
                              <a:solidFill>
                                <a:schemeClr val="tx1"/>
                              </a:solidFill>
                              <a:effectLst/>
                            </a:rPr>
                            <a:t>-1</a:t>
                          </a:r>
                          <a:r>
                            <a:rPr lang="cs-CZ" sz="1800" b="0" dirty="0">
                              <a:solidFill>
                                <a:schemeClr val="tx1"/>
                              </a:solidFill>
                              <a:effectLst/>
                            </a:rPr>
                            <a:t>; ml∙min</a:t>
                          </a:r>
                          <a:r>
                            <a:rPr lang="cs-CZ"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Maximální minutový příjem kyslíku nebo</a:t>
                          </a:r>
                        </a:p>
                        <a:p>
                          <a:pPr>
                            <a:lnSpc>
                              <a:spcPct val="107000"/>
                            </a:lnSpc>
                            <a:spcAft>
                              <a:spcPts val="0"/>
                            </a:spcAft>
                          </a:pPr>
                          <a:r>
                            <a:rPr lang="cs-CZ" sz="1800" b="0" dirty="0">
                              <a:solidFill>
                                <a:schemeClr val="tx1"/>
                              </a:solidFill>
                              <a:effectLst/>
                            </a:rPr>
                            <a:t>Maximální aerobní výkon</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4"/>
                      </a:ext>
                    </a:extLst>
                  </a:tr>
                  <a:tr h="695337">
                    <a:tc>
                      <a:txBody>
                        <a:bodyPr/>
                        <a:lstStyle/>
                        <a:p>
                          <a:pPr>
                            <a:lnSpc>
                              <a:spcPct val="107000"/>
                            </a:lnSpc>
                            <a:spcAft>
                              <a:spcPts val="0"/>
                            </a:spcAft>
                          </a:pPr>
                          <a:r>
                            <a:rPr lang="en-GB" sz="1800" b="0">
                              <a:solidFill>
                                <a:schemeClr val="tx1"/>
                              </a:solidFill>
                              <a:effectLst/>
                            </a:rPr>
                            <a:t>Maximal oxygen consumption (intake) or</a:t>
                          </a:r>
                          <a:endParaRPr lang="cs-CZ" sz="1800" b="0">
                            <a:solidFill>
                              <a:schemeClr val="tx1"/>
                            </a:solidFill>
                            <a:effectLst/>
                          </a:endParaRPr>
                        </a:p>
                        <a:p>
                          <a:pPr>
                            <a:lnSpc>
                              <a:spcPct val="107000"/>
                            </a:lnSpc>
                            <a:spcAft>
                              <a:spcPts val="0"/>
                            </a:spcAft>
                          </a:pPr>
                          <a:r>
                            <a:rPr lang="en-GB" sz="1800" b="0">
                              <a:solidFill>
                                <a:schemeClr val="tx1"/>
                              </a:solidFill>
                              <a:effectLst/>
                            </a:rPr>
                            <a:t>Maximal aerobic power  per 1 kilogram of body mass</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14:m>
                            <m:oMath xmlns:m="http://schemas.openxmlformats.org/officeDocument/2006/math">
                              <m:acc>
                                <m:accPr>
                                  <m:chr m:val="̇"/>
                                  <m:ctrlPr>
                                    <a:rPr lang="cs-CZ" sz="1800" b="0" i="1" smtClean="0">
                                      <a:solidFill>
                                        <a:schemeClr val="tx1"/>
                                      </a:solidFill>
                                      <a:effectLst/>
                                      <a:latin typeface="Cambria Math" panose="02040503050406030204" pitchFamily="18" charset="0"/>
                                    </a:rPr>
                                  </m:ctrlPr>
                                </m:accPr>
                                <m:e>
                                  <m:r>
                                    <a:rPr lang="en-GB" sz="1800" b="0" i="1">
                                      <a:solidFill>
                                        <a:schemeClr val="tx1"/>
                                      </a:solidFill>
                                      <a:effectLst/>
                                      <a:latin typeface="Cambria Math" panose="02040503050406030204" pitchFamily="18" charset="0"/>
                                    </a:rPr>
                                    <m:t>𝑉</m:t>
                                  </m:r>
                                </m:e>
                              </m:acc>
                            </m:oMath>
                          </a14:m>
                          <a:r>
                            <a:rPr lang="en-GB" sz="1800" b="0">
                              <a:solidFill>
                                <a:schemeClr val="tx1"/>
                              </a:solidFill>
                              <a:effectLst/>
                            </a:rPr>
                            <a:t>O</a:t>
                          </a:r>
                          <a:r>
                            <a:rPr lang="en-GB" sz="1800" b="0" baseline="-25000">
                              <a:solidFill>
                                <a:schemeClr val="tx1"/>
                              </a:solidFill>
                              <a:effectLst/>
                            </a:rPr>
                            <a:t>2</a:t>
                          </a:r>
                          <a:r>
                            <a:rPr lang="en-GB" sz="1800" b="0">
                              <a:solidFill>
                                <a:schemeClr val="tx1"/>
                              </a:solidFill>
                              <a:effectLst/>
                            </a:rPr>
                            <a:t>max∙kg</a:t>
                          </a:r>
                          <a:r>
                            <a:rPr lang="en-GB"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ml∙min</a:t>
                          </a:r>
                          <a:r>
                            <a:rPr lang="cs-CZ" sz="1800" b="0" baseline="30000" dirty="0">
                              <a:solidFill>
                                <a:schemeClr val="tx1"/>
                              </a:solidFill>
                              <a:effectLst/>
                            </a:rPr>
                            <a:t>-1</a:t>
                          </a:r>
                          <a:r>
                            <a:rPr lang="cs-CZ" sz="1800" b="0" dirty="0">
                              <a:solidFill>
                                <a:schemeClr val="tx1"/>
                              </a:solidFill>
                              <a:effectLst/>
                            </a:rPr>
                            <a:t>∙kg</a:t>
                          </a:r>
                          <a:r>
                            <a:rPr lang="cs-CZ"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Maximální minutový příjem kyslíku nebo</a:t>
                          </a:r>
                        </a:p>
                        <a:p>
                          <a:pPr>
                            <a:lnSpc>
                              <a:spcPct val="107000"/>
                            </a:lnSpc>
                            <a:spcAft>
                              <a:spcPts val="0"/>
                            </a:spcAft>
                          </a:pPr>
                          <a:r>
                            <a:rPr lang="cs-CZ" sz="1800" b="0" dirty="0">
                              <a:solidFill>
                                <a:schemeClr val="tx1"/>
                              </a:solidFill>
                              <a:effectLst/>
                            </a:rPr>
                            <a:t>Maximální aerobní výkon</a:t>
                          </a:r>
                        </a:p>
                        <a:p>
                          <a:pPr>
                            <a:lnSpc>
                              <a:spcPct val="107000"/>
                            </a:lnSpc>
                            <a:spcAft>
                              <a:spcPts val="0"/>
                            </a:spcAft>
                          </a:pPr>
                          <a:r>
                            <a:rPr lang="cs-CZ" sz="1800" b="0" dirty="0">
                              <a:solidFill>
                                <a:schemeClr val="tx1"/>
                              </a:solidFill>
                              <a:effectLst/>
                            </a:rPr>
                            <a:t>- na 1 kg hmotnosti</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5"/>
                      </a:ext>
                    </a:extLst>
                  </a:tr>
                  <a:tr h="869172">
                    <a:tc>
                      <a:txBody>
                        <a:bodyPr/>
                        <a:lstStyle/>
                        <a:p>
                          <a:pPr>
                            <a:lnSpc>
                              <a:spcPct val="107000"/>
                            </a:lnSpc>
                            <a:spcAft>
                              <a:spcPts val="0"/>
                            </a:spcAft>
                          </a:pPr>
                          <a:r>
                            <a:rPr lang="en-GB" sz="1800" b="0">
                              <a:solidFill>
                                <a:schemeClr val="tx1"/>
                              </a:solidFill>
                              <a:effectLst/>
                            </a:rPr>
                            <a:t>Maximal oxygen consumption (intake) ) or</a:t>
                          </a:r>
                          <a:endParaRPr lang="cs-CZ" sz="1800" b="0">
                            <a:solidFill>
                              <a:schemeClr val="tx1"/>
                            </a:solidFill>
                            <a:effectLst/>
                          </a:endParaRPr>
                        </a:p>
                        <a:p>
                          <a:pPr>
                            <a:lnSpc>
                              <a:spcPct val="107000"/>
                            </a:lnSpc>
                            <a:spcAft>
                              <a:spcPts val="0"/>
                            </a:spcAft>
                          </a:pPr>
                          <a:r>
                            <a:rPr lang="en-GB" sz="1800" b="0">
                              <a:solidFill>
                                <a:schemeClr val="tx1"/>
                              </a:solidFill>
                              <a:effectLst/>
                            </a:rPr>
                            <a:t>Maximal aerobic power per frontal body area</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14:m>
                            <m:oMath xmlns:m="http://schemas.openxmlformats.org/officeDocument/2006/math">
                              <m:acc>
                                <m:accPr>
                                  <m:chr m:val="̇"/>
                                  <m:ctrlPr>
                                    <a:rPr lang="cs-CZ" sz="1800" b="0" i="1" smtClean="0">
                                      <a:solidFill>
                                        <a:schemeClr val="tx1"/>
                                      </a:solidFill>
                                      <a:effectLst/>
                                      <a:latin typeface="Cambria Math" panose="02040503050406030204" pitchFamily="18" charset="0"/>
                                    </a:rPr>
                                  </m:ctrlPr>
                                </m:accPr>
                                <m:e>
                                  <m:r>
                                    <a:rPr lang="en-GB" sz="1800" b="0" i="1">
                                      <a:solidFill>
                                        <a:schemeClr val="tx1"/>
                                      </a:solidFill>
                                      <a:effectLst/>
                                      <a:latin typeface="Cambria Math" panose="02040503050406030204" pitchFamily="18" charset="0"/>
                                    </a:rPr>
                                    <m:t>𝑉</m:t>
                                  </m:r>
                                </m:e>
                              </m:acc>
                            </m:oMath>
                          </a14:m>
                          <a:r>
                            <a:rPr lang="en-GB" sz="1800" b="0">
                              <a:solidFill>
                                <a:schemeClr val="tx1"/>
                              </a:solidFill>
                              <a:effectLst/>
                            </a:rPr>
                            <a:t>O</a:t>
                          </a:r>
                          <a:r>
                            <a:rPr lang="en-GB" sz="1800" b="0" baseline="-25000">
                              <a:solidFill>
                                <a:schemeClr val="tx1"/>
                              </a:solidFill>
                              <a:effectLst/>
                            </a:rPr>
                            <a:t>2</a:t>
                          </a:r>
                          <a:r>
                            <a:rPr lang="en-GB" sz="1800" b="0">
                              <a:solidFill>
                                <a:schemeClr val="tx1"/>
                              </a:solidFill>
                              <a:effectLst/>
                            </a:rPr>
                            <a:t>max∙FSA</a:t>
                          </a:r>
                          <a:r>
                            <a:rPr lang="en-GB"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l∙min</a:t>
                          </a:r>
                          <a:r>
                            <a:rPr lang="cs-CZ" sz="1800" b="0" baseline="30000">
                              <a:solidFill>
                                <a:schemeClr val="tx1"/>
                              </a:solidFill>
                              <a:effectLst/>
                            </a:rPr>
                            <a:t>-1</a:t>
                          </a:r>
                          <a:r>
                            <a:rPr lang="cs-CZ" sz="1800" b="0">
                              <a:solidFill>
                                <a:schemeClr val="tx1"/>
                              </a:solidFill>
                              <a:effectLst/>
                            </a:rPr>
                            <a:t>∙m</a:t>
                          </a:r>
                          <a:r>
                            <a:rPr lang="cs-CZ" sz="1800" b="0" baseline="30000">
                              <a:solidFill>
                                <a:schemeClr val="tx1"/>
                              </a:solidFill>
                              <a:effectLst/>
                            </a:rPr>
                            <a:t>-2</a:t>
                          </a:r>
                          <a:endParaRPr lang="cs-CZ" sz="1800" b="0">
                            <a:solidFill>
                              <a:schemeClr val="tx1"/>
                            </a:solidFill>
                            <a:effectLst/>
                          </a:endParaRPr>
                        </a:p>
                        <a:p>
                          <a:pPr>
                            <a:lnSpc>
                              <a:spcPct val="107000"/>
                            </a:lnSpc>
                            <a:spcAft>
                              <a:spcPts val="0"/>
                            </a:spcAft>
                          </a:pPr>
                          <a:r>
                            <a:rPr lang="cs-CZ" sz="1800" b="0">
                              <a:solidFill>
                                <a:schemeClr val="tx1"/>
                              </a:solidFill>
                              <a:effectLst/>
                            </a:rPr>
                            <a:t>ml∙min</a:t>
                          </a:r>
                          <a:r>
                            <a:rPr lang="cs-CZ" sz="1800" b="0" baseline="30000">
                              <a:solidFill>
                                <a:schemeClr val="tx1"/>
                              </a:solidFill>
                              <a:effectLst/>
                            </a:rPr>
                            <a:t>-1</a:t>
                          </a:r>
                          <a:r>
                            <a:rPr lang="cs-CZ" sz="1800" b="0">
                              <a:solidFill>
                                <a:schemeClr val="tx1"/>
                              </a:solidFill>
                              <a:effectLst/>
                            </a:rPr>
                            <a:t>∙m</a:t>
                          </a:r>
                          <a:r>
                            <a:rPr lang="cs-CZ" sz="1800" b="0" baseline="30000">
                              <a:solidFill>
                                <a:schemeClr val="tx1"/>
                              </a:solidFill>
                              <a:effectLst/>
                            </a:rPr>
                            <a:t>-2</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Maximální minutový příjem kyslíku nebo</a:t>
                          </a:r>
                        </a:p>
                        <a:p>
                          <a:pPr>
                            <a:lnSpc>
                              <a:spcPct val="107000"/>
                            </a:lnSpc>
                            <a:spcAft>
                              <a:spcPts val="0"/>
                            </a:spcAft>
                          </a:pPr>
                          <a:r>
                            <a:rPr lang="cs-CZ" sz="1800" b="0" dirty="0">
                              <a:solidFill>
                                <a:schemeClr val="tx1"/>
                              </a:solidFill>
                              <a:effectLst/>
                            </a:rPr>
                            <a:t>Maximální aerobní výkon</a:t>
                          </a:r>
                        </a:p>
                        <a:p>
                          <a:pPr>
                            <a:lnSpc>
                              <a:spcPct val="107000"/>
                            </a:lnSpc>
                            <a:spcAft>
                              <a:spcPts val="0"/>
                            </a:spcAft>
                          </a:pPr>
                          <a:r>
                            <a:rPr lang="cs-CZ" sz="1800" b="0" dirty="0">
                              <a:solidFill>
                                <a:schemeClr val="tx1"/>
                              </a:solidFill>
                              <a:effectLst/>
                            </a:rPr>
                            <a:t>na 1 metr čtvereční čelního povrchu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6"/>
                      </a:ext>
                    </a:extLst>
                  </a:tr>
                  <a:tr h="347669">
                    <a:tc>
                      <a:txBody>
                        <a:bodyPr/>
                        <a:lstStyle/>
                        <a:p>
                          <a:pPr>
                            <a:lnSpc>
                              <a:spcPct val="107000"/>
                            </a:lnSpc>
                            <a:spcAft>
                              <a:spcPts val="0"/>
                            </a:spcAft>
                          </a:pPr>
                          <a:r>
                            <a:rPr lang="en-GB" sz="1800" b="0" dirty="0">
                              <a:solidFill>
                                <a:schemeClr val="tx1"/>
                              </a:solidFill>
                              <a:effectLst/>
                            </a:rPr>
                            <a:t>Excess postexercise oxygen consumption</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en-GB" sz="1800" b="0">
                              <a:solidFill>
                                <a:schemeClr val="tx1"/>
                              </a:solidFill>
                              <a:effectLst/>
                            </a:rPr>
                            <a:t>EPOC</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l</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Zotavovací kyslík (</a:t>
                          </a:r>
                          <a:r>
                            <a:rPr lang="cs-CZ" sz="1800" b="0" dirty="0" err="1">
                              <a:solidFill>
                                <a:schemeClr val="tx1"/>
                              </a:solidFill>
                              <a:effectLst/>
                            </a:rPr>
                            <a:t>pozátěžový</a:t>
                          </a:r>
                          <a:r>
                            <a:rPr lang="cs-CZ" sz="1800" b="0" dirty="0">
                              <a:solidFill>
                                <a:schemeClr val="tx1"/>
                              </a:solidFill>
                              <a:effectLst/>
                            </a:rPr>
                            <a:t> kyslíkový dluh)</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7"/>
                      </a:ext>
                    </a:extLst>
                  </a:tr>
                  <a:tr h="179311">
                    <a:tc>
                      <a:txBody>
                        <a:bodyPr/>
                        <a:lstStyle/>
                        <a:p>
                          <a:pPr>
                            <a:lnSpc>
                              <a:spcPct val="107000"/>
                            </a:lnSpc>
                            <a:spcAft>
                              <a:spcPts val="0"/>
                            </a:spcAft>
                          </a:pPr>
                          <a:r>
                            <a:rPr lang="en-GB" sz="1800" b="0" dirty="0">
                              <a:solidFill>
                                <a:schemeClr val="tx1"/>
                              </a:solidFill>
                              <a:effectLst/>
                            </a:rPr>
                            <a:t>Pulse oxygen consumption </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14:m>
                            <m:oMath xmlns:m="http://schemas.openxmlformats.org/officeDocument/2006/math">
                              <m:acc>
                                <m:accPr>
                                  <m:chr m:val="̇"/>
                                  <m:ctrlPr>
                                    <a:rPr lang="cs-CZ" sz="1800" b="0" i="1" smtClean="0">
                                      <a:solidFill>
                                        <a:schemeClr val="tx1"/>
                                      </a:solidFill>
                                      <a:effectLst/>
                                      <a:latin typeface="Cambria Math" panose="02040503050406030204" pitchFamily="18" charset="0"/>
                                    </a:rPr>
                                  </m:ctrlPr>
                                </m:accPr>
                                <m:e>
                                  <m:r>
                                    <a:rPr lang="en-GB" sz="1800" b="0" i="1">
                                      <a:solidFill>
                                        <a:schemeClr val="tx1"/>
                                      </a:solidFill>
                                      <a:effectLst/>
                                      <a:latin typeface="Cambria Math" panose="02040503050406030204" pitchFamily="18" charset="0"/>
                                    </a:rPr>
                                    <m:t>𝑉</m:t>
                                  </m:r>
                                </m:e>
                              </m:acc>
                            </m:oMath>
                          </a14:m>
                          <a:r>
                            <a:rPr lang="en-GB" sz="1800" b="0" dirty="0">
                              <a:solidFill>
                                <a:schemeClr val="tx1"/>
                              </a:solidFill>
                              <a:effectLst/>
                            </a:rPr>
                            <a:t>O</a:t>
                          </a:r>
                          <a:r>
                            <a:rPr lang="en-GB" sz="1800" b="0" baseline="-25000" dirty="0">
                              <a:solidFill>
                                <a:schemeClr val="tx1"/>
                              </a:solidFill>
                              <a:effectLst/>
                            </a:rPr>
                            <a:t>2</a:t>
                          </a:r>
                          <a:r>
                            <a:rPr lang="en-GB" sz="1800" b="0" dirty="0">
                              <a:solidFill>
                                <a:schemeClr val="tx1"/>
                              </a:solidFill>
                              <a:effectLst/>
                            </a:rPr>
                            <a:t>∙HR</a:t>
                          </a:r>
                          <a:r>
                            <a:rPr lang="en-GB"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ml∙min</a:t>
                          </a:r>
                          <a:r>
                            <a:rPr lang="cs-CZ" sz="1800" b="0" baseline="30000">
                              <a:solidFill>
                                <a:schemeClr val="tx1"/>
                              </a:solidFill>
                              <a:effectLst/>
                            </a:rPr>
                            <a:t>-1</a:t>
                          </a:r>
                          <a:r>
                            <a:rPr lang="cs-CZ" sz="1800" b="0">
                              <a:solidFill>
                                <a:schemeClr val="tx1"/>
                              </a:solidFill>
                              <a:effectLst/>
                            </a:rPr>
                            <a:t>∙b</a:t>
                          </a:r>
                          <a:r>
                            <a:rPr lang="cs-CZ"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Tepový kyslík - </a:t>
                          </a:r>
                          <a14:m>
                            <m:oMath xmlns:m="http://schemas.openxmlformats.org/officeDocument/2006/math">
                              <m:acc>
                                <m:accPr>
                                  <m:chr m:val="̇"/>
                                  <m:ctrlPr>
                                    <a:rPr lang="cs-CZ" sz="1800" b="0" i="1">
                                      <a:solidFill>
                                        <a:schemeClr val="tx1"/>
                                      </a:solidFill>
                                      <a:effectLst/>
                                      <a:latin typeface="Cambria Math" panose="02040503050406030204" pitchFamily="18" charset="0"/>
                                    </a:rPr>
                                  </m:ctrlPr>
                                </m:accPr>
                                <m:e>
                                  <m:r>
                                    <a:rPr lang="en-GB" sz="1800" b="0" i="1">
                                      <a:solidFill>
                                        <a:schemeClr val="tx1"/>
                                      </a:solidFill>
                                      <a:effectLst/>
                                      <a:latin typeface="Cambria Math" panose="02040503050406030204" pitchFamily="18" charset="0"/>
                                    </a:rPr>
                                    <m:t>𝑉</m:t>
                                  </m:r>
                                </m:e>
                              </m:acc>
                            </m:oMath>
                          </a14:m>
                          <a:r>
                            <a:rPr lang="en-GB" sz="1800" b="0" dirty="0">
                              <a:solidFill>
                                <a:schemeClr val="tx1"/>
                              </a:solidFill>
                              <a:effectLst/>
                            </a:rPr>
                            <a:t>O</a:t>
                          </a:r>
                          <a:r>
                            <a:rPr lang="en-GB" sz="1800" b="0" baseline="-25000" dirty="0">
                              <a:solidFill>
                                <a:schemeClr val="tx1"/>
                              </a:solidFill>
                              <a:effectLst/>
                            </a:rPr>
                            <a:t>2</a:t>
                          </a:r>
                          <a:r>
                            <a:rPr lang="en-GB" sz="1800" b="0" dirty="0">
                              <a:solidFill>
                                <a:schemeClr val="tx1"/>
                              </a:solidFill>
                              <a:effectLst/>
                            </a:rPr>
                            <a:t>∙SF</a:t>
                          </a:r>
                          <a:r>
                            <a:rPr lang="en-GB"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8"/>
                      </a:ext>
                    </a:extLst>
                  </a:tr>
                  <a:tr h="179311">
                    <a:tc>
                      <a:txBody>
                        <a:bodyPr/>
                        <a:lstStyle/>
                        <a:p>
                          <a:pPr>
                            <a:lnSpc>
                              <a:spcPct val="107000"/>
                            </a:lnSpc>
                            <a:spcAft>
                              <a:spcPts val="0"/>
                            </a:spcAft>
                          </a:pPr>
                          <a:r>
                            <a:rPr lang="cs-CZ" b="0" dirty="0">
                              <a:solidFill>
                                <a:schemeClr val="tx1"/>
                              </a:solidFill>
                            </a:rPr>
                            <a:t>P</a:t>
                          </a:r>
                          <a:r>
                            <a:rPr lang="en-US" b="0" dirty="0" err="1">
                              <a:solidFill>
                                <a:schemeClr val="tx1"/>
                              </a:solidFill>
                            </a:rPr>
                            <a:t>artial</a:t>
                          </a:r>
                          <a:r>
                            <a:rPr lang="en-US" b="0" dirty="0">
                              <a:solidFill>
                                <a:schemeClr val="tx1"/>
                              </a:solidFill>
                            </a:rPr>
                            <a:t> pressure of end-tidal oxygen</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PET0</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Parciální tlak O</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na konci výdechu</a:t>
                          </a: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731291538"/>
                      </a:ext>
                    </a:extLst>
                  </a:tr>
                  <a:tr h="167919">
                    <a:tc>
                      <a:txBody>
                        <a:bodyPr/>
                        <a:lstStyle/>
                        <a:p>
                          <a:pPr>
                            <a:lnSpc>
                              <a:spcPct val="107000"/>
                            </a:lnSpc>
                            <a:spcAft>
                              <a:spcPts val="0"/>
                            </a:spcAft>
                          </a:pPr>
                          <a:r>
                            <a:rPr lang="cs-CZ" b="0" dirty="0">
                              <a:solidFill>
                                <a:schemeClr val="tx1"/>
                              </a:solidFill>
                            </a:rPr>
                            <a:t>P</a:t>
                          </a:r>
                          <a:r>
                            <a:rPr lang="en-US" b="0" dirty="0" err="1">
                              <a:solidFill>
                                <a:schemeClr val="tx1"/>
                              </a:solidFill>
                            </a:rPr>
                            <a:t>artial</a:t>
                          </a:r>
                          <a:r>
                            <a:rPr lang="en-US" b="0" dirty="0">
                              <a:solidFill>
                                <a:schemeClr val="tx1"/>
                              </a:solidFill>
                            </a:rPr>
                            <a:t> pressure of end-tidal carbon dioxide</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PETCO</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Parciální tlak CO</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na konci výdechu</a:t>
                          </a: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160256990"/>
                      </a:ext>
                    </a:extLst>
                  </a:tr>
                </a:tbl>
              </a:graphicData>
            </a:graphic>
          </p:graphicFrame>
        </mc:Choice>
        <mc:Fallback xmlns="">
          <p:graphicFrame>
            <p:nvGraphicFramePr>
              <p:cNvPr id="8" name="Tabulka 7"/>
              <p:cNvGraphicFramePr>
                <a:graphicFrameLocks noGrp="1"/>
              </p:cNvGraphicFramePr>
              <p:nvPr>
                <p:extLst>
                  <p:ext uri="{D42A27DB-BD31-4B8C-83A1-F6EECF244321}">
                    <p14:modId xmlns:p14="http://schemas.microsoft.com/office/powerpoint/2010/main" val="765137339"/>
                  </p:ext>
                </p:extLst>
              </p:nvPr>
            </p:nvGraphicFramePr>
            <p:xfrm>
              <a:off x="395261" y="1201323"/>
              <a:ext cx="11372730" cy="5574285"/>
            </p:xfrm>
            <a:graphic>
              <a:graphicData uri="http://schemas.openxmlformats.org/drawingml/2006/table">
                <a:tbl>
                  <a:tblPr firstRow="1" firstCol="1" bandRow="1">
                    <a:tableStyleId>{5C22544A-7EE6-4342-B048-85BDC9FD1C3A}</a:tableStyleId>
                  </a:tblPr>
                  <a:tblGrid>
                    <a:gridCol w="4431956">
                      <a:extLst>
                        <a:ext uri="{9D8B030D-6E8A-4147-A177-3AD203B41FA5}">
                          <a16:colId xmlns:a16="http://schemas.microsoft.com/office/drawing/2014/main" val="20000"/>
                        </a:ext>
                      </a:extLst>
                    </a:gridCol>
                    <a:gridCol w="1013254">
                      <a:extLst>
                        <a:ext uri="{9D8B030D-6E8A-4147-A177-3AD203B41FA5}">
                          <a16:colId xmlns:a16="http://schemas.microsoft.com/office/drawing/2014/main" val="20001"/>
                        </a:ext>
                      </a:extLst>
                    </a:gridCol>
                    <a:gridCol w="1655806">
                      <a:extLst>
                        <a:ext uri="{9D8B030D-6E8A-4147-A177-3AD203B41FA5}">
                          <a16:colId xmlns:a16="http://schemas.microsoft.com/office/drawing/2014/main" val="20002"/>
                        </a:ext>
                      </a:extLst>
                    </a:gridCol>
                    <a:gridCol w="4271714">
                      <a:extLst>
                        <a:ext uri="{9D8B030D-6E8A-4147-A177-3AD203B41FA5}">
                          <a16:colId xmlns:a16="http://schemas.microsoft.com/office/drawing/2014/main" val="20003"/>
                        </a:ext>
                      </a:extLst>
                    </a:gridCol>
                  </a:tblGrid>
                  <a:tr h="573977">
                    <a:tc>
                      <a:txBody>
                        <a:bodyPr/>
                        <a:lstStyle/>
                        <a:p>
                          <a:pPr>
                            <a:lnSpc>
                              <a:spcPct val="107000"/>
                            </a:lnSpc>
                            <a:spcAft>
                              <a:spcPts val="0"/>
                            </a:spcAft>
                          </a:pPr>
                          <a:r>
                            <a:rPr lang="en-GB" sz="1800" b="0" dirty="0">
                              <a:solidFill>
                                <a:schemeClr val="tx1"/>
                              </a:solidFill>
                              <a:effectLst/>
                            </a:rPr>
                            <a:t>Partial pressure of oxygen or carbon </a:t>
                          </a:r>
                          <a:r>
                            <a:rPr lang="en-GB" sz="1800" b="0" dirty="0" err="1">
                              <a:solidFill>
                                <a:schemeClr val="tx1"/>
                              </a:solidFill>
                              <a:effectLst/>
                            </a:rPr>
                            <a:t>dioxid</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en-GB" sz="1800" b="0" dirty="0">
                              <a:solidFill>
                                <a:schemeClr val="tx1"/>
                              </a:solidFill>
                              <a:effectLst/>
                            </a:rPr>
                            <a:t>pO</a:t>
                          </a:r>
                          <a:r>
                            <a:rPr lang="en-GB" sz="1800" b="0" baseline="-25000" dirty="0">
                              <a:solidFill>
                                <a:schemeClr val="tx1"/>
                              </a:solidFill>
                              <a:effectLst/>
                            </a:rPr>
                            <a:t>2</a:t>
                          </a:r>
                          <a:r>
                            <a:rPr lang="en-GB" sz="1800" b="0" dirty="0">
                              <a:solidFill>
                                <a:schemeClr val="tx1"/>
                              </a:solidFill>
                              <a:effectLst/>
                            </a:rPr>
                            <a:t>, pCO</a:t>
                          </a:r>
                          <a:r>
                            <a:rPr lang="en-GB" sz="1800" b="0" baseline="-25000" dirty="0">
                              <a:solidFill>
                                <a:schemeClr val="tx1"/>
                              </a:solidFill>
                              <a:effectLst/>
                            </a:rPr>
                            <a:t>2</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err="1">
                              <a:solidFill>
                                <a:schemeClr val="tx1"/>
                              </a:solidFill>
                              <a:effectLst/>
                            </a:rPr>
                            <a:t>kPa</a:t>
                          </a:r>
                          <a:r>
                            <a:rPr lang="cs-CZ" sz="1800" b="0" dirty="0">
                              <a:solidFill>
                                <a:schemeClr val="tx1"/>
                              </a:solidFill>
                              <a:effectLst/>
                            </a:rPr>
                            <a:t>, </a:t>
                          </a:r>
                          <a:r>
                            <a:rPr lang="cs-CZ" sz="1800" b="0" dirty="0" err="1">
                              <a:solidFill>
                                <a:schemeClr val="tx1"/>
                              </a:solidFill>
                              <a:effectLst/>
                            </a:rPr>
                            <a:t>mmHg</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Parciální tlak kyslíku nebo oxidu uhličitého ve vzduchu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0"/>
                      </a:ext>
                    </a:extLst>
                  </a:tr>
                  <a:tr h="573977">
                    <a:tc>
                      <a:txBody>
                        <a:bodyPr/>
                        <a:lstStyle/>
                        <a:p>
                          <a:pPr>
                            <a:lnSpc>
                              <a:spcPct val="107000"/>
                            </a:lnSpc>
                            <a:spcAft>
                              <a:spcPts val="0"/>
                            </a:spcAft>
                          </a:pPr>
                          <a:r>
                            <a:rPr lang="en-GB" sz="1800" b="0" dirty="0">
                              <a:solidFill>
                                <a:schemeClr val="tx1"/>
                              </a:solidFill>
                              <a:effectLst/>
                            </a:rPr>
                            <a:t>Volume percentage of oxygen or carbon </a:t>
                          </a:r>
                          <a:r>
                            <a:rPr lang="en-GB" sz="1800" b="0" dirty="0" err="1">
                              <a:solidFill>
                                <a:schemeClr val="tx1"/>
                              </a:solidFill>
                              <a:effectLst/>
                            </a:rPr>
                            <a:t>dioxid</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en-GB" sz="1800" b="0">
                              <a:solidFill>
                                <a:schemeClr val="tx1"/>
                              </a:solidFill>
                              <a:effectLst/>
                            </a:rPr>
                            <a:t>Vol% O</a:t>
                          </a:r>
                          <a:r>
                            <a:rPr lang="en-GB" sz="1800" b="0" baseline="-25000">
                              <a:solidFill>
                                <a:schemeClr val="tx1"/>
                              </a:solidFill>
                              <a:effectLst/>
                            </a:rPr>
                            <a:t>2</a:t>
                          </a:r>
                          <a:r>
                            <a:rPr lang="en-GB" sz="1800" b="0">
                              <a:solidFill>
                                <a:schemeClr val="tx1"/>
                              </a:solidFill>
                              <a:effectLst/>
                            </a:rPr>
                            <a:t>, Vol% CO</a:t>
                          </a:r>
                          <a:r>
                            <a:rPr lang="en-GB" sz="1800" b="0" baseline="-25000">
                              <a:solidFill>
                                <a:schemeClr val="tx1"/>
                              </a:solidFill>
                              <a:effectLst/>
                            </a:rPr>
                            <a:t>2</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Objemové procento kyslíku nebo oxidu uhličitého ve vzduchu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1"/>
                      </a:ext>
                    </a:extLst>
                  </a:tr>
                  <a:tr h="347669">
                    <a:tc>
                      <a:txBody>
                        <a:bodyPr/>
                        <a:lstStyle/>
                        <a:p>
                          <a:pPr>
                            <a:lnSpc>
                              <a:spcPct val="107000"/>
                            </a:lnSpc>
                            <a:spcAft>
                              <a:spcPts val="0"/>
                            </a:spcAft>
                          </a:pPr>
                          <a:r>
                            <a:rPr lang="en-GB" sz="1800" b="0" dirty="0">
                              <a:solidFill>
                                <a:schemeClr val="tx1"/>
                              </a:solidFill>
                              <a:effectLst/>
                            </a:rPr>
                            <a:t>Oxygen consumption (intake)</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endParaRPr lang="cs-CZ"/>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39157" t="-344828" r="-587349" b="-1193103"/>
                          </a:stretch>
                        </a:blipFill>
                      </a:tcPr>
                    </a:tc>
                    <a:tc>
                      <a:txBody>
                        <a:bodyPr/>
                        <a:lstStyle/>
                        <a:p>
                          <a:pPr>
                            <a:lnSpc>
                              <a:spcPct val="107000"/>
                            </a:lnSpc>
                            <a:spcAft>
                              <a:spcPts val="0"/>
                            </a:spcAft>
                          </a:pPr>
                          <a:r>
                            <a:rPr lang="cs-CZ" sz="1800" b="0">
                              <a:solidFill>
                                <a:schemeClr val="tx1"/>
                              </a:solidFill>
                              <a:effectLst/>
                            </a:rPr>
                            <a:t>l∙min</a:t>
                          </a:r>
                          <a:r>
                            <a:rPr lang="cs-CZ" sz="1800" b="0" baseline="30000">
                              <a:solidFill>
                                <a:schemeClr val="tx1"/>
                              </a:solidFill>
                              <a:effectLst/>
                            </a:rPr>
                            <a:t>-1</a:t>
                          </a:r>
                          <a:r>
                            <a:rPr lang="cs-CZ" sz="1800" b="0">
                              <a:solidFill>
                                <a:schemeClr val="tx1"/>
                              </a:solidFill>
                              <a:effectLst/>
                            </a:rPr>
                            <a:t>; ml∙min</a:t>
                          </a:r>
                          <a:r>
                            <a:rPr lang="cs-CZ"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Příjem (</a:t>
                          </a:r>
                          <a:r>
                            <a:rPr lang="cs-CZ" sz="1800" b="0" strike="sngStrike" dirty="0">
                              <a:solidFill>
                                <a:schemeClr val="tx1"/>
                              </a:solidFill>
                              <a:effectLst/>
                            </a:rPr>
                            <a:t>spotřeba</a:t>
                          </a:r>
                          <a:r>
                            <a:rPr lang="cs-CZ" sz="1800" b="0" dirty="0">
                              <a:solidFill>
                                <a:schemeClr val="tx1"/>
                              </a:solidFill>
                              <a:effectLst/>
                            </a:rPr>
                            <a:t>) kyslíku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2"/>
                      </a:ext>
                    </a:extLst>
                  </a:tr>
                  <a:tr h="573977">
                    <a:tc>
                      <a:txBody>
                        <a:bodyPr/>
                        <a:lstStyle/>
                        <a:p>
                          <a:pPr>
                            <a:lnSpc>
                              <a:spcPct val="107000"/>
                            </a:lnSpc>
                            <a:spcAft>
                              <a:spcPts val="0"/>
                            </a:spcAft>
                          </a:pPr>
                          <a:r>
                            <a:rPr lang="en-GB" sz="1800" b="0" dirty="0">
                              <a:solidFill>
                                <a:schemeClr val="tx1"/>
                              </a:solidFill>
                              <a:effectLst/>
                            </a:rPr>
                            <a:t>Oxygen consumption (intake) per kilogram of body mass</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endParaRPr lang="cs-CZ"/>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39157" t="-274468" r="-587349" b="-636170"/>
                          </a:stretch>
                        </a:blipFill>
                      </a:tcPr>
                    </a:tc>
                    <a:tc>
                      <a:txBody>
                        <a:bodyPr/>
                        <a:lstStyle/>
                        <a:p>
                          <a:pPr>
                            <a:lnSpc>
                              <a:spcPct val="107000"/>
                            </a:lnSpc>
                            <a:spcAft>
                              <a:spcPts val="0"/>
                            </a:spcAft>
                          </a:pPr>
                          <a:r>
                            <a:rPr lang="cs-CZ" sz="1800" b="0">
                              <a:solidFill>
                                <a:schemeClr val="tx1"/>
                              </a:solidFill>
                              <a:effectLst/>
                            </a:rPr>
                            <a:t>ml∙min</a:t>
                          </a:r>
                          <a:r>
                            <a:rPr lang="cs-CZ" sz="1800" b="0" baseline="30000">
                              <a:solidFill>
                                <a:schemeClr val="tx1"/>
                              </a:solidFill>
                              <a:effectLst/>
                            </a:rPr>
                            <a:t>-1</a:t>
                          </a:r>
                          <a:r>
                            <a:rPr lang="cs-CZ" sz="1800" b="0">
                              <a:solidFill>
                                <a:schemeClr val="tx1"/>
                              </a:solidFill>
                              <a:effectLst/>
                            </a:rPr>
                            <a:t>∙kg</a:t>
                          </a:r>
                          <a:r>
                            <a:rPr lang="cs-CZ"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Minutový příjem kyslíku na 1 kg hmotnosti</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3"/>
                      </a:ext>
                    </a:extLst>
                  </a:tr>
                  <a:tr h="573977">
                    <a:tc>
                      <a:txBody>
                        <a:bodyPr/>
                        <a:lstStyle/>
                        <a:p>
                          <a:pPr>
                            <a:lnSpc>
                              <a:spcPct val="107000"/>
                            </a:lnSpc>
                            <a:spcAft>
                              <a:spcPts val="0"/>
                            </a:spcAft>
                          </a:pPr>
                          <a:r>
                            <a:rPr lang="en-GB" sz="1800" b="0">
                              <a:solidFill>
                                <a:schemeClr val="tx1"/>
                              </a:solidFill>
                              <a:effectLst/>
                            </a:rPr>
                            <a:t>Maximal oxygen consumption (intake) or</a:t>
                          </a:r>
                          <a:endParaRPr lang="cs-CZ" sz="1800" b="0">
                            <a:solidFill>
                              <a:schemeClr val="tx1"/>
                            </a:solidFill>
                            <a:effectLst/>
                          </a:endParaRPr>
                        </a:p>
                        <a:p>
                          <a:pPr>
                            <a:lnSpc>
                              <a:spcPct val="107000"/>
                            </a:lnSpc>
                            <a:spcAft>
                              <a:spcPts val="0"/>
                            </a:spcAft>
                          </a:pPr>
                          <a:r>
                            <a:rPr lang="en-GB" sz="1800" b="0">
                              <a:solidFill>
                                <a:schemeClr val="tx1"/>
                              </a:solidFill>
                              <a:effectLst/>
                            </a:rPr>
                            <a:t>Maximal aerobic power</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endParaRPr lang="cs-CZ"/>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39157" t="-374468" r="-587349" b="-536170"/>
                          </a:stretch>
                        </a:blipFill>
                      </a:tcPr>
                    </a:tc>
                    <a:tc>
                      <a:txBody>
                        <a:bodyPr/>
                        <a:lstStyle/>
                        <a:p>
                          <a:pPr>
                            <a:lnSpc>
                              <a:spcPct val="107000"/>
                            </a:lnSpc>
                            <a:spcAft>
                              <a:spcPts val="0"/>
                            </a:spcAft>
                          </a:pPr>
                          <a:r>
                            <a:rPr lang="cs-CZ" sz="1800" b="0" dirty="0">
                              <a:solidFill>
                                <a:schemeClr val="tx1"/>
                              </a:solidFill>
                              <a:effectLst/>
                            </a:rPr>
                            <a:t>l∙min</a:t>
                          </a:r>
                          <a:r>
                            <a:rPr lang="cs-CZ" sz="1800" b="0" baseline="30000" dirty="0">
                              <a:solidFill>
                                <a:schemeClr val="tx1"/>
                              </a:solidFill>
                              <a:effectLst/>
                            </a:rPr>
                            <a:t>-1</a:t>
                          </a:r>
                          <a:r>
                            <a:rPr lang="cs-CZ" sz="1800" b="0" dirty="0">
                              <a:solidFill>
                                <a:schemeClr val="tx1"/>
                              </a:solidFill>
                              <a:effectLst/>
                            </a:rPr>
                            <a:t>; ml∙min</a:t>
                          </a:r>
                          <a:r>
                            <a:rPr lang="cs-CZ"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Maximální minutový příjem kyslíku nebo</a:t>
                          </a:r>
                        </a:p>
                        <a:p>
                          <a:pPr>
                            <a:lnSpc>
                              <a:spcPct val="107000"/>
                            </a:lnSpc>
                            <a:spcAft>
                              <a:spcPts val="0"/>
                            </a:spcAft>
                          </a:pPr>
                          <a:r>
                            <a:rPr lang="cs-CZ" sz="1800" b="0" dirty="0">
                              <a:solidFill>
                                <a:schemeClr val="tx1"/>
                              </a:solidFill>
                              <a:effectLst/>
                            </a:rPr>
                            <a:t>Maximální aerobní výkon</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4"/>
                      </a:ext>
                    </a:extLst>
                  </a:tr>
                  <a:tr h="867474">
                    <a:tc>
                      <a:txBody>
                        <a:bodyPr/>
                        <a:lstStyle/>
                        <a:p>
                          <a:pPr>
                            <a:lnSpc>
                              <a:spcPct val="107000"/>
                            </a:lnSpc>
                            <a:spcAft>
                              <a:spcPts val="0"/>
                            </a:spcAft>
                          </a:pPr>
                          <a:r>
                            <a:rPr lang="en-GB" sz="1800" b="0">
                              <a:solidFill>
                                <a:schemeClr val="tx1"/>
                              </a:solidFill>
                              <a:effectLst/>
                            </a:rPr>
                            <a:t>Maximal oxygen consumption (intake) or</a:t>
                          </a:r>
                          <a:endParaRPr lang="cs-CZ" sz="1800" b="0">
                            <a:solidFill>
                              <a:schemeClr val="tx1"/>
                            </a:solidFill>
                            <a:effectLst/>
                          </a:endParaRPr>
                        </a:p>
                        <a:p>
                          <a:pPr>
                            <a:lnSpc>
                              <a:spcPct val="107000"/>
                            </a:lnSpc>
                            <a:spcAft>
                              <a:spcPts val="0"/>
                            </a:spcAft>
                          </a:pPr>
                          <a:r>
                            <a:rPr lang="en-GB" sz="1800" b="0">
                              <a:solidFill>
                                <a:schemeClr val="tx1"/>
                              </a:solidFill>
                              <a:effectLst/>
                            </a:rPr>
                            <a:t>Maximal aerobic power  per 1 kilogram of body mass</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endParaRPr lang="cs-CZ"/>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39157" t="-314085" r="-587349" b="-254930"/>
                          </a:stretch>
                        </a:blipFill>
                      </a:tcPr>
                    </a:tc>
                    <a:tc>
                      <a:txBody>
                        <a:bodyPr/>
                        <a:lstStyle/>
                        <a:p>
                          <a:pPr>
                            <a:lnSpc>
                              <a:spcPct val="107000"/>
                            </a:lnSpc>
                            <a:spcAft>
                              <a:spcPts val="0"/>
                            </a:spcAft>
                          </a:pPr>
                          <a:r>
                            <a:rPr lang="cs-CZ" sz="1800" b="0" dirty="0">
                              <a:solidFill>
                                <a:schemeClr val="tx1"/>
                              </a:solidFill>
                              <a:effectLst/>
                            </a:rPr>
                            <a:t>ml∙min</a:t>
                          </a:r>
                          <a:r>
                            <a:rPr lang="cs-CZ" sz="1800" b="0" baseline="30000" dirty="0">
                              <a:solidFill>
                                <a:schemeClr val="tx1"/>
                              </a:solidFill>
                              <a:effectLst/>
                            </a:rPr>
                            <a:t>-1</a:t>
                          </a:r>
                          <a:r>
                            <a:rPr lang="cs-CZ" sz="1800" b="0" dirty="0">
                              <a:solidFill>
                                <a:schemeClr val="tx1"/>
                              </a:solidFill>
                              <a:effectLst/>
                            </a:rPr>
                            <a:t>∙kg</a:t>
                          </a:r>
                          <a:r>
                            <a:rPr lang="cs-CZ"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Maximální minutový příjem kyslíku nebo</a:t>
                          </a:r>
                        </a:p>
                        <a:p>
                          <a:pPr>
                            <a:lnSpc>
                              <a:spcPct val="107000"/>
                            </a:lnSpc>
                            <a:spcAft>
                              <a:spcPts val="0"/>
                            </a:spcAft>
                          </a:pPr>
                          <a:r>
                            <a:rPr lang="cs-CZ" sz="1800" b="0" dirty="0">
                              <a:solidFill>
                                <a:schemeClr val="tx1"/>
                              </a:solidFill>
                              <a:effectLst/>
                            </a:rPr>
                            <a:t>Maximální aerobní výkon</a:t>
                          </a:r>
                        </a:p>
                        <a:p>
                          <a:pPr>
                            <a:lnSpc>
                              <a:spcPct val="107000"/>
                            </a:lnSpc>
                            <a:spcAft>
                              <a:spcPts val="0"/>
                            </a:spcAft>
                          </a:pPr>
                          <a:r>
                            <a:rPr lang="cs-CZ" sz="1800" b="0" dirty="0">
                              <a:solidFill>
                                <a:schemeClr val="tx1"/>
                              </a:solidFill>
                              <a:effectLst/>
                            </a:rPr>
                            <a:t>- na 1 kg hmotnosti</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5"/>
                      </a:ext>
                    </a:extLst>
                  </a:tr>
                  <a:tr h="869172">
                    <a:tc>
                      <a:txBody>
                        <a:bodyPr/>
                        <a:lstStyle/>
                        <a:p>
                          <a:pPr>
                            <a:lnSpc>
                              <a:spcPct val="107000"/>
                            </a:lnSpc>
                            <a:spcAft>
                              <a:spcPts val="0"/>
                            </a:spcAft>
                          </a:pPr>
                          <a:r>
                            <a:rPr lang="en-GB" sz="1800" b="0">
                              <a:solidFill>
                                <a:schemeClr val="tx1"/>
                              </a:solidFill>
                              <a:effectLst/>
                            </a:rPr>
                            <a:t>Maximal oxygen consumption (intake) ) or</a:t>
                          </a:r>
                          <a:endParaRPr lang="cs-CZ" sz="1800" b="0">
                            <a:solidFill>
                              <a:schemeClr val="tx1"/>
                            </a:solidFill>
                            <a:effectLst/>
                          </a:endParaRPr>
                        </a:p>
                        <a:p>
                          <a:pPr>
                            <a:lnSpc>
                              <a:spcPct val="107000"/>
                            </a:lnSpc>
                            <a:spcAft>
                              <a:spcPts val="0"/>
                            </a:spcAft>
                          </a:pPr>
                          <a:r>
                            <a:rPr lang="en-GB" sz="1800" b="0">
                              <a:solidFill>
                                <a:schemeClr val="tx1"/>
                              </a:solidFill>
                              <a:effectLst/>
                            </a:rPr>
                            <a:t>Maximal aerobic power per frontal body area</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endParaRPr lang="cs-CZ"/>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39157" t="-411189" r="-587349" b="-153147"/>
                          </a:stretch>
                        </a:blipFill>
                      </a:tcPr>
                    </a:tc>
                    <a:tc>
                      <a:txBody>
                        <a:bodyPr/>
                        <a:lstStyle/>
                        <a:p>
                          <a:pPr>
                            <a:lnSpc>
                              <a:spcPct val="107000"/>
                            </a:lnSpc>
                            <a:spcAft>
                              <a:spcPts val="0"/>
                            </a:spcAft>
                          </a:pPr>
                          <a:r>
                            <a:rPr lang="cs-CZ" sz="1800" b="0">
                              <a:solidFill>
                                <a:schemeClr val="tx1"/>
                              </a:solidFill>
                              <a:effectLst/>
                            </a:rPr>
                            <a:t>l∙min</a:t>
                          </a:r>
                          <a:r>
                            <a:rPr lang="cs-CZ" sz="1800" b="0" baseline="30000">
                              <a:solidFill>
                                <a:schemeClr val="tx1"/>
                              </a:solidFill>
                              <a:effectLst/>
                            </a:rPr>
                            <a:t>-1</a:t>
                          </a:r>
                          <a:r>
                            <a:rPr lang="cs-CZ" sz="1800" b="0">
                              <a:solidFill>
                                <a:schemeClr val="tx1"/>
                              </a:solidFill>
                              <a:effectLst/>
                            </a:rPr>
                            <a:t>∙m</a:t>
                          </a:r>
                          <a:r>
                            <a:rPr lang="cs-CZ" sz="1800" b="0" baseline="30000">
                              <a:solidFill>
                                <a:schemeClr val="tx1"/>
                              </a:solidFill>
                              <a:effectLst/>
                            </a:rPr>
                            <a:t>-2</a:t>
                          </a:r>
                          <a:endParaRPr lang="cs-CZ" sz="1800" b="0">
                            <a:solidFill>
                              <a:schemeClr val="tx1"/>
                            </a:solidFill>
                            <a:effectLst/>
                          </a:endParaRPr>
                        </a:p>
                        <a:p>
                          <a:pPr>
                            <a:lnSpc>
                              <a:spcPct val="107000"/>
                            </a:lnSpc>
                            <a:spcAft>
                              <a:spcPts val="0"/>
                            </a:spcAft>
                          </a:pPr>
                          <a:r>
                            <a:rPr lang="cs-CZ" sz="1800" b="0">
                              <a:solidFill>
                                <a:schemeClr val="tx1"/>
                              </a:solidFill>
                              <a:effectLst/>
                            </a:rPr>
                            <a:t>ml∙min</a:t>
                          </a:r>
                          <a:r>
                            <a:rPr lang="cs-CZ" sz="1800" b="0" baseline="30000">
                              <a:solidFill>
                                <a:schemeClr val="tx1"/>
                              </a:solidFill>
                              <a:effectLst/>
                            </a:rPr>
                            <a:t>-1</a:t>
                          </a:r>
                          <a:r>
                            <a:rPr lang="cs-CZ" sz="1800" b="0">
                              <a:solidFill>
                                <a:schemeClr val="tx1"/>
                              </a:solidFill>
                              <a:effectLst/>
                            </a:rPr>
                            <a:t>∙m</a:t>
                          </a:r>
                          <a:r>
                            <a:rPr lang="cs-CZ" sz="1800" b="0" baseline="30000">
                              <a:solidFill>
                                <a:schemeClr val="tx1"/>
                              </a:solidFill>
                              <a:effectLst/>
                            </a:rPr>
                            <a:t>-2</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Maximální minutový příjem kyslíku nebo</a:t>
                          </a:r>
                        </a:p>
                        <a:p>
                          <a:pPr>
                            <a:lnSpc>
                              <a:spcPct val="107000"/>
                            </a:lnSpc>
                            <a:spcAft>
                              <a:spcPts val="0"/>
                            </a:spcAft>
                          </a:pPr>
                          <a:r>
                            <a:rPr lang="cs-CZ" sz="1800" b="0" dirty="0">
                              <a:solidFill>
                                <a:schemeClr val="tx1"/>
                              </a:solidFill>
                              <a:effectLst/>
                            </a:rPr>
                            <a:t>Maximální aerobní výkon</a:t>
                          </a:r>
                        </a:p>
                        <a:p>
                          <a:pPr>
                            <a:lnSpc>
                              <a:spcPct val="107000"/>
                            </a:lnSpc>
                            <a:spcAft>
                              <a:spcPts val="0"/>
                            </a:spcAft>
                          </a:pPr>
                          <a:r>
                            <a:rPr lang="cs-CZ" sz="1800" b="0" dirty="0">
                              <a:solidFill>
                                <a:schemeClr val="tx1"/>
                              </a:solidFill>
                              <a:effectLst/>
                            </a:rPr>
                            <a:t>na 1 metr čtvereční čelního povrchu</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6"/>
                      </a:ext>
                    </a:extLst>
                  </a:tr>
                  <a:tr h="347669">
                    <a:tc>
                      <a:txBody>
                        <a:bodyPr/>
                        <a:lstStyle/>
                        <a:p>
                          <a:pPr>
                            <a:lnSpc>
                              <a:spcPct val="107000"/>
                            </a:lnSpc>
                            <a:spcAft>
                              <a:spcPts val="0"/>
                            </a:spcAft>
                          </a:pPr>
                          <a:r>
                            <a:rPr lang="en-GB" sz="1800" b="0" dirty="0">
                              <a:solidFill>
                                <a:schemeClr val="tx1"/>
                              </a:solidFill>
                              <a:effectLst/>
                            </a:rPr>
                            <a:t>Excess postexercise oxygen consumption</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en-GB" sz="1800" b="0">
                              <a:solidFill>
                                <a:schemeClr val="tx1"/>
                              </a:solidFill>
                              <a:effectLst/>
                            </a:rPr>
                            <a:t>EPOC</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a:solidFill>
                                <a:schemeClr val="tx1"/>
                              </a:solidFill>
                              <a:effectLst/>
                            </a:rPr>
                            <a:t>l</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rPr>
                            <a:t>Zotavovací kyslík (</a:t>
                          </a:r>
                          <a:r>
                            <a:rPr lang="cs-CZ" sz="1800" b="0" dirty="0" err="1">
                              <a:solidFill>
                                <a:schemeClr val="tx1"/>
                              </a:solidFill>
                              <a:effectLst/>
                            </a:rPr>
                            <a:t>pozátěžový</a:t>
                          </a:r>
                          <a:r>
                            <a:rPr lang="cs-CZ" sz="1800" b="0" dirty="0">
                              <a:solidFill>
                                <a:schemeClr val="tx1"/>
                              </a:solidFill>
                              <a:effectLst/>
                            </a:rPr>
                            <a:t> kyslíkový dluh)</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0007"/>
                      </a:ext>
                    </a:extLst>
                  </a:tr>
                  <a:tr h="285433">
                    <a:tc>
                      <a:txBody>
                        <a:bodyPr/>
                        <a:lstStyle/>
                        <a:p>
                          <a:pPr>
                            <a:lnSpc>
                              <a:spcPct val="107000"/>
                            </a:lnSpc>
                            <a:spcAft>
                              <a:spcPts val="0"/>
                            </a:spcAft>
                          </a:pPr>
                          <a:r>
                            <a:rPr lang="en-GB" sz="1800" b="0" dirty="0">
                              <a:solidFill>
                                <a:schemeClr val="tx1"/>
                              </a:solidFill>
                              <a:effectLst/>
                            </a:rPr>
                            <a:t>Pulse oxygen consumption </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endParaRPr lang="cs-CZ"/>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39157" t="-1676596" r="-587349" b="-244681"/>
                          </a:stretch>
                        </a:blipFill>
                      </a:tcPr>
                    </a:tc>
                    <a:tc>
                      <a:txBody>
                        <a:bodyPr/>
                        <a:lstStyle/>
                        <a:p>
                          <a:pPr>
                            <a:lnSpc>
                              <a:spcPct val="107000"/>
                            </a:lnSpc>
                            <a:spcAft>
                              <a:spcPts val="0"/>
                            </a:spcAft>
                          </a:pPr>
                          <a:r>
                            <a:rPr lang="cs-CZ" sz="1800" b="0">
                              <a:solidFill>
                                <a:schemeClr val="tx1"/>
                              </a:solidFill>
                              <a:effectLst/>
                            </a:rPr>
                            <a:t>ml∙min</a:t>
                          </a:r>
                          <a:r>
                            <a:rPr lang="cs-CZ" sz="1800" b="0" baseline="30000">
                              <a:solidFill>
                                <a:schemeClr val="tx1"/>
                              </a:solidFill>
                              <a:effectLst/>
                            </a:rPr>
                            <a:t>-1</a:t>
                          </a:r>
                          <a:r>
                            <a:rPr lang="cs-CZ" sz="1800" b="0">
                              <a:solidFill>
                                <a:schemeClr val="tx1"/>
                              </a:solidFill>
                              <a:effectLst/>
                            </a:rPr>
                            <a:t>∙b</a:t>
                          </a:r>
                          <a:r>
                            <a:rPr lang="cs-CZ" sz="1800" b="0" baseline="30000">
                              <a:solidFill>
                                <a:schemeClr val="tx1"/>
                              </a:solidFill>
                              <a:effectLst/>
                            </a:rPr>
                            <a:t>-1</a:t>
                          </a:r>
                          <a:endParaRPr lang="cs-CZ"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endParaRPr lang="cs-CZ"/>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66476" t="-1676596" r="-285" b="-244681"/>
                          </a:stretch>
                        </a:blipFill>
                      </a:tcPr>
                    </a:tc>
                    <a:extLst>
                      <a:ext uri="{0D108BD9-81ED-4DB2-BD59-A6C34878D82A}">
                        <a16:rowId xmlns:a16="http://schemas.microsoft.com/office/drawing/2014/main" val="10008"/>
                      </a:ext>
                    </a:extLst>
                  </a:tr>
                  <a:tr h="280480">
                    <a:tc>
                      <a:txBody>
                        <a:bodyPr/>
                        <a:lstStyle/>
                        <a:p>
                          <a:pPr>
                            <a:lnSpc>
                              <a:spcPct val="107000"/>
                            </a:lnSpc>
                            <a:spcAft>
                              <a:spcPts val="0"/>
                            </a:spcAft>
                          </a:pPr>
                          <a:r>
                            <a:rPr lang="cs-CZ" b="0" dirty="0">
                              <a:solidFill>
                                <a:schemeClr val="tx1"/>
                              </a:solidFill>
                            </a:rPr>
                            <a:t>P</a:t>
                          </a:r>
                          <a:r>
                            <a:rPr lang="en-US" b="0" dirty="0" err="1">
                              <a:solidFill>
                                <a:schemeClr val="tx1"/>
                              </a:solidFill>
                            </a:rPr>
                            <a:t>artial</a:t>
                          </a:r>
                          <a:r>
                            <a:rPr lang="en-US" b="0" dirty="0">
                              <a:solidFill>
                                <a:schemeClr val="tx1"/>
                              </a:solidFill>
                            </a:rPr>
                            <a:t> pressure of end-tidal oxygen</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PET0</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Parciální tlak O</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na konci výdechu</a:t>
                          </a: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731291538"/>
                      </a:ext>
                    </a:extLst>
                  </a:tr>
                  <a:tr h="280480">
                    <a:tc>
                      <a:txBody>
                        <a:bodyPr/>
                        <a:lstStyle/>
                        <a:p>
                          <a:pPr>
                            <a:lnSpc>
                              <a:spcPct val="107000"/>
                            </a:lnSpc>
                            <a:spcAft>
                              <a:spcPts val="0"/>
                            </a:spcAft>
                          </a:pPr>
                          <a:r>
                            <a:rPr lang="cs-CZ" b="0" dirty="0">
                              <a:solidFill>
                                <a:schemeClr val="tx1"/>
                              </a:solidFill>
                            </a:rPr>
                            <a:t>P</a:t>
                          </a:r>
                          <a:r>
                            <a:rPr lang="en-US" b="0" dirty="0" err="1">
                              <a:solidFill>
                                <a:schemeClr val="tx1"/>
                              </a:solidFill>
                            </a:rPr>
                            <a:t>artial</a:t>
                          </a:r>
                          <a:r>
                            <a:rPr lang="en-US" b="0" dirty="0">
                              <a:solidFill>
                                <a:schemeClr val="tx1"/>
                              </a:solidFill>
                            </a:rPr>
                            <a:t> pressure of end-tidal carbon dioxide</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PETCO</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a:lnSpc>
                              <a:spcPct val="107000"/>
                            </a:lnSpc>
                            <a:spcAft>
                              <a:spcPts val="0"/>
                            </a:spcAft>
                          </a:pP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Parciální tlak CO</a:t>
                          </a:r>
                          <a:r>
                            <a:rPr lang="cs-CZ" sz="1800" b="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na konci výdechu</a:t>
                          </a:r>
                        </a:p>
                      </a:txBody>
                      <a:tcPr marL="66457" marR="66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66000"/>
                          </a:schemeClr>
                        </a:solidFill>
                      </a:tcPr>
                    </a:tc>
                    <a:extLst>
                      <a:ext uri="{0D108BD9-81ED-4DB2-BD59-A6C34878D82A}">
                        <a16:rowId xmlns:a16="http://schemas.microsoft.com/office/drawing/2014/main" val="1160256990"/>
                      </a:ext>
                    </a:extLst>
                  </a:tr>
                </a:tbl>
              </a:graphicData>
            </a:graphic>
          </p:graphicFrame>
        </mc:Fallback>
      </mc:AlternateContent>
    </p:spTree>
    <p:extLst>
      <p:ext uri="{BB962C8B-B14F-4D97-AF65-F5344CB8AC3E}">
        <p14:creationId xmlns:p14="http://schemas.microsoft.com/office/powerpoint/2010/main" val="3062016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8"/>
          <p:cNvSpPr txBox="1">
            <a:spLocks noChangeArrowheads="1"/>
          </p:cNvSpPr>
          <p:nvPr/>
        </p:nvSpPr>
        <p:spPr bwMode="auto">
          <a:xfrm>
            <a:off x="209959" y="277139"/>
            <a:ext cx="3824833" cy="2554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cs-CZ" altLang="cs-CZ" sz="2000" b="1" dirty="0">
                <a:solidFill>
                  <a:srgbClr val="0070C0"/>
                </a:solidFill>
              </a:rPr>
              <a:t>METABOLICKÝ PŘECHOD</a:t>
            </a:r>
            <a:r>
              <a:rPr lang="cs-CZ" altLang="cs-CZ" sz="2000" dirty="0">
                <a:solidFill>
                  <a:srgbClr val="0070C0"/>
                </a:solidFill>
              </a:rPr>
              <a:t> (ANAEROBNÍ PRÁH)</a:t>
            </a:r>
          </a:p>
          <a:p>
            <a:pPr>
              <a:defRPr/>
            </a:pPr>
            <a:r>
              <a:rPr lang="cs-CZ" altLang="cs-CZ" sz="2000" dirty="0">
                <a:cs typeface="Arial" panose="020B0604020202020204" pitchFamily="34" charset="0"/>
              </a:rPr>
              <a:t>= neostrý přechod mezi energeticko-</a:t>
            </a:r>
            <a:r>
              <a:rPr lang="cs-CZ" altLang="cs-CZ" sz="2000" dirty="0" err="1">
                <a:cs typeface="Arial" panose="020B0604020202020204" pitchFamily="34" charset="0"/>
              </a:rPr>
              <a:t>metabol</a:t>
            </a:r>
            <a:r>
              <a:rPr lang="cs-CZ" altLang="cs-CZ" sz="2000" dirty="0">
                <a:cs typeface="Arial" panose="020B0604020202020204" pitchFamily="34" charset="0"/>
              </a:rPr>
              <a:t>. režimy.</a:t>
            </a:r>
            <a:endParaRPr lang="cs-CZ" altLang="cs-CZ" sz="2000" b="1" dirty="0">
              <a:cs typeface="Arial" panose="020B0604020202020204" pitchFamily="34" charset="0"/>
            </a:endParaRPr>
          </a:p>
          <a:p>
            <a:pPr>
              <a:defRPr/>
            </a:pPr>
            <a:r>
              <a:rPr lang="cs-CZ" altLang="cs-CZ" sz="2000" b="1" dirty="0">
                <a:cs typeface="Arial" panose="020B0604020202020204" pitchFamily="34" charset="0"/>
              </a:rPr>
              <a:t>= začátek strmého nárůstu anaerobně získávané energie.</a:t>
            </a:r>
          </a:p>
          <a:p>
            <a:pPr>
              <a:defRPr/>
            </a:pPr>
            <a:r>
              <a:rPr lang="cs-CZ" altLang="cs-CZ" dirty="0">
                <a:cs typeface="Arial" panose="020B0604020202020204" pitchFamily="34" charset="0"/>
              </a:rPr>
              <a:t>VT – ventilační práh</a:t>
            </a:r>
          </a:p>
          <a:p>
            <a:pPr>
              <a:defRPr/>
            </a:pPr>
            <a:r>
              <a:rPr lang="cs-CZ" altLang="cs-CZ" dirty="0">
                <a:cs typeface="Arial" panose="020B0604020202020204" pitchFamily="34" charset="0"/>
              </a:rPr>
              <a:t>LT – laktátový práh</a:t>
            </a:r>
          </a:p>
        </p:txBody>
      </p:sp>
      <p:graphicFrame>
        <p:nvGraphicFramePr>
          <p:cNvPr id="69684" name="Group 52"/>
          <p:cNvGraphicFramePr>
            <a:graphicFrameLocks noGrp="1"/>
          </p:cNvGraphicFramePr>
          <p:nvPr>
            <p:ph/>
            <p:extLst>
              <p:ext uri="{D42A27DB-BD31-4B8C-83A1-F6EECF244321}">
                <p14:modId xmlns:p14="http://schemas.microsoft.com/office/powerpoint/2010/main" val="249750776"/>
              </p:ext>
            </p:extLst>
          </p:nvPr>
        </p:nvGraphicFramePr>
        <p:xfrm>
          <a:off x="3204876" y="2656072"/>
          <a:ext cx="7705725" cy="3924789"/>
        </p:xfrm>
        <a:graphic>
          <a:graphicData uri="http://schemas.openxmlformats.org/drawingml/2006/table">
            <a:tbl>
              <a:tblPr/>
              <a:tblGrid>
                <a:gridCol w="7705725">
                  <a:extLst>
                    <a:ext uri="{9D8B030D-6E8A-4147-A177-3AD203B41FA5}">
                      <a16:colId xmlns:a16="http://schemas.microsoft.com/office/drawing/2014/main" val="20000"/>
                    </a:ext>
                  </a:extLst>
                </a:gridCol>
              </a:tblGrid>
              <a:tr h="44138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chemeClr val="bg1"/>
                          </a:solidFill>
                          <a:effectLst/>
                          <a:latin typeface="Arial" panose="020B0604020202020204" pitchFamily="34" charset="0"/>
                        </a:rPr>
                        <a:t>SUBMAX. AŽ MAX. INTENZITA - zóna převážně anaerobní</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rgbClr val="FFFF00"/>
                          </a:solidFill>
                          <a:effectLst/>
                          <a:latin typeface="Arial" panose="020B0604020202020204" pitchFamily="34" charset="0"/>
                        </a:rPr>
                        <a:t>VYŠŠÍ INTENZITA (60-80%VO</a:t>
                      </a:r>
                      <a:r>
                        <a:rPr kumimoji="0" lang="cs-CZ" altLang="cs-CZ" sz="2000" b="1" i="0" u="none" strike="noStrike" cap="none" normalizeH="0" baseline="-25000" dirty="0">
                          <a:ln>
                            <a:noFill/>
                          </a:ln>
                          <a:solidFill>
                            <a:srgbClr val="FFFF00"/>
                          </a:solidFill>
                          <a:effectLst/>
                          <a:latin typeface="Arial" panose="020B0604020202020204" pitchFamily="34" charset="0"/>
                        </a:rPr>
                        <a:t>2</a:t>
                      </a:r>
                      <a:r>
                        <a:rPr kumimoji="0" lang="cs-CZ" altLang="cs-CZ" sz="2000" b="1" i="0" u="none" strike="noStrike" cap="none" normalizeH="0" baseline="0" dirty="0">
                          <a:ln>
                            <a:noFill/>
                          </a:ln>
                          <a:solidFill>
                            <a:srgbClr val="FFFF00"/>
                          </a:solidFill>
                          <a:effectLst/>
                          <a:latin typeface="Arial" panose="020B0604020202020204" pitchFamily="34" charset="0"/>
                        </a:rPr>
                        <a:t>max ?) </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6775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400" b="1" i="0" u="none" strike="noStrike" cap="none" normalizeH="0" baseline="0" dirty="0">
                          <a:ln>
                            <a:noFill/>
                          </a:ln>
                          <a:solidFill>
                            <a:srgbClr val="FF0000"/>
                          </a:solidFill>
                          <a:effectLst/>
                          <a:latin typeface="Arial" panose="020B0604020202020204" pitchFamily="34" charset="0"/>
                        </a:rPr>
                        <a:t>2. práh – anaerobní ?</a:t>
                      </a:r>
                      <a:br>
                        <a:rPr kumimoji="0" lang="cs-CZ" altLang="cs-CZ" sz="2400" b="1" i="0" u="none" strike="noStrike" cap="none" normalizeH="0" baseline="0" dirty="0">
                          <a:ln>
                            <a:noFill/>
                          </a:ln>
                          <a:solidFill>
                            <a:srgbClr val="FF0000"/>
                          </a:solidFill>
                          <a:effectLst/>
                          <a:latin typeface="Arial" panose="020B0604020202020204" pitchFamily="34" charset="0"/>
                        </a:rPr>
                      </a:br>
                      <a:r>
                        <a:rPr kumimoji="0" lang="cs-CZ" altLang="cs-CZ" sz="2000" b="0" i="0" u="none" strike="noStrike" cap="none" normalizeH="0" baseline="0" dirty="0">
                          <a:ln>
                            <a:noFill/>
                          </a:ln>
                          <a:solidFill>
                            <a:schemeClr val="tx1"/>
                          </a:solidFill>
                          <a:effectLst/>
                          <a:latin typeface="Arial" panose="020B0604020202020204" pitchFamily="34" charset="0"/>
                        </a:rPr>
                        <a:t> LT2?, LTP?, OBLA?, VT2, RCP (RER, VE/VCO</a:t>
                      </a:r>
                      <a:r>
                        <a:rPr kumimoji="0" lang="cs-CZ" altLang="cs-CZ" sz="2000" b="0" i="0" u="none" strike="noStrike" cap="none" normalizeH="0" baseline="-25000" dirty="0">
                          <a:ln>
                            <a:noFill/>
                          </a:ln>
                          <a:solidFill>
                            <a:schemeClr val="tx1"/>
                          </a:solidFill>
                          <a:effectLst/>
                          <a:latin typeface="Arial" panose="020B0604020202020204" pitchFamily="34" charset="0"/>
                        </a:rPr>
                        <a:t>2</a:t>
                      </a:r>
                      <a:r>
                        <a:rPr kumimoji="0" lang="cs-CZ" altLang="cs-CZ" sz="2000" b="0" i="0" u="none" strike="noStrike" cap="none" normalizeH="0" baseline="0" dirty="0">
                          <a:ln>
                            <a:noFill/>
                          </a:ln>
                          <a:solidFill>
                            <a:schemeClr val="tx1"/>
                          </a:solidFill>
                          <a:effectLst/>
                          <a:latin typeface="Arial" panose="020B0604020202020204" pitchFamily="34" charset="0"/>
                        </a:rPr>
                        <a:t>)</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297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chemeClr val="bg1"/>
                          </a:solidFill>
                          <a:effectLst/>
                          <a:latin typeface="Arial" panose="020B0604020202020204" pitchFamily="34" charset="0"/>
                        </a:rPr>
                        <a:t>STŘEDNÍ AŽ SUBMAXIMÁLNÍ INTENZITA – zóna smíšená</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rgbClr val="FFFF00"/>
                          </a:solidFill>
                          <a:effectLst/>
                          <a:latin typeface="Arial" panose="020B0604020202020204" pitchFamily="34" charset="0"/>
                        </a:rPr>
                        <a:t>NIŽŠÍ INTENZITA (40-60% VO</a:t>
                      </a:r>
                      <a:r>
                        <a:rPr kumimoji="0" lang="cs-CZ" altLang="cs-CZ" sz="2000" b="1" i="0" u="none" strike="noStrike" cap="none" normalizeH="0" baseline="-25000" dirty="0">
                          <a:ln>
                            <a:noFill/>
                          </a:ln>
                          <a:solidFill>
                            <a:srgbClr val="FFFF00"/>
                          </a:solidFill>
                          <a:effectLst/>
                          <a:latin typeface="Arial" panose="020B0604020202020204" pitchFamily="34" charset="0"/>
                        </a:rPr>
                        <a:t>2</a:t>
                      </a:r>
                      <a:r>
                        <a:rPr kumimoji="0" lang="cs-CZ" altLang="cs-CZ" sz="2000" b="1" i="0" u="none" strike="noStrike" cap="none" normalizeH="0" baseline="0" dirty="0">
                          <a:ln>
                            <a:noFill/>
                          </a:ln>
                          <a:solidFill>
                            <a:srgbClr val="FFFF00"/>
                          </a:solidFill>
                          <a:effectLst/>
                          <a:latin typeface="Arial" panose="020B0604020202020204" pitchFamily="34" charset="0"/>
                        </a:rPr>
                        <a:t>max ?)</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10690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400" b="1" i="0" u="none" strike="noStrike" cap="none" normalizeH="0" baseline="0" dirty="0">
                          <a:ln>
                            <a:noFill/>
                          </a:ln>
                          <a:solidFill>
                            <a:srgbClr val="FF0000"/>
                          </a:solidFill>
                          <a:effectLst/>
                          <a:latin typeface="Arial" panose="020B0604020202020204" pitchFamily="34" charset="0"/>
                        </a:rPr>
                        <a:t>„1. práh“ ? (asi ne „aerobní práh“)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LT, LT1, VT1 (V-</a:t>
                      </a:r>
                      <a:r>
                        <a:rPr kumimoji="0" lang="cs-CZ" altLang="cs-CZ" sz="2000" b="0" i="0" u="none" strike="noStrike" cap="none" normalizeH="0" baseline="0" dirty="0" err="1">
                          <a:ln>
                            <a:noFill/>
                          </a:ln>
                          <a:solidFill>
                            <a:schemeClr val="tx1"/>
                          </a:solidFill>
                          <a:effectLst/>
                          <a:latin typeface="Arial" panose="020B0604020202020204" pitchFamily="34" charset="0"/>
                        </a:rPr>
                        <a:t>slope</a:t>
                      </a:r>
                      <a:r>
                        <a:rPr kumimoji="0" lang="cs-CZ" altLang="cs-CZ" sz="2000" b="0" i="0" u="none" strike="noStrike" cap="none" normalizeH="0" baseline="0" dirty="0">
                          <a:ln>
                            <a:noFill/>
                          </a:ln>
                          <a:solidFill>
                            <a:schemeClr val="tx1"/>
                          </a:solidFill>
                          <a:effectLst/>
                          <a:latin typeface="Arial" panose="020B0604020202020204" pitchFamily="34" charset="0"/>
                        </a:rPr>
                        <a:t>, VE/O</a:t>
                      </a:r>
                      <a:r>
                        <a:rPr kumimoji="0" lang="cs-CZ" altLang="cs-CZ" sz="2000" b="0" i="0" u="none" strike="noStrike" cap="none" normalizeH="0" baseline="-25000" dirty="0">
                          <a:ln>
                            <a:noFill/>
                          </a:ln>
                          <a:solidFill>
                            <a:schemeClr val="tx1"/>
                          </a:solidFill>
                          <a:effectLst/>
                          <a:latin typeface="Arial" panose="020B0604020202020204" pitchFamily="34" charset="0"/>
                        </a:rPr>
                        <a:t>2</a:t>
                      </a:r>
                      <a:r>
                        <a:rPr kumimoji="0" lang="cs-CZ" altLang="cs-CZ" sz="2000" b="0" i="0" u="none" strike="noStrike" cap="none" normalizeH="0" baseline="0" dirty="0">
                          <a:ln>
                            <a:noFill/>
                          </a:ln>
                          <a:solidFill>
                            <a:schemeClr val="tx1"/>
                          </a:solidFill>
                          <a:effectLst/>
                          <a:latin typeface="Arial" panose="020B0604020202020204" pitchFamily="34" charset="0"/>
                        </a:rPr>
                        <a:t>), Test mluvení, RPE 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Svalový deoxidační práh, HRV práh</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138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chemeClr val="bg1"/>
                          </a:solidFill>
                          <a:effectLst/>
                          <a:latin typeface="Arial" panose="020B0604020202020204" pitchFamily="34" charset="0"/>
                        </a:rPr>
                        <a:t>VELMI NÍZKÁ INTENZITA – zóna převážně aerobní</a:t>
                      </a:r>
                    </a:p>
                  </a:txBody>
                  <a:tcPr marL="90000" marR="90000" marT="46806" marB="46806" anchor="ctr" horzOverflow="overflow">
                    <a:lnL w="38100" cap="flat" cmpd="sng" algn="ctr">
                      <a:solidFill>
                        <a:srgbClr val="3609F5"/>
                      </a:solidFill>
                      <a:prstDash val="solid"/>
                      <a:round/>
                      <a:headEnd type="none" w="med" len="med"/>
                      <a:tailEnd type="none" w="med" len="med"/>
                    </a:lnL>
                    <a:lnR w="38100" cap="flat" cmpd="sng" algn="ctr">
                      <a:solidFill>
                        <a:srgbClr val="3609F5"/>
                      </a:solidFill>
                      <a:prstDash val="solid"/>
                      <a:round/>
                      <a:headEnd type="none" w="med" len="med"/>
                      <a:tailEnd type="none" w="med" len="med"/>
                    </a:lnR>
                    <a:lnT w="38100" cap="flat" cmpd="sng" algn="ctr">
                      <a:solidFill>
                        <a:srgbClr val="3609F5"/>
                      </a:solidFill>
                      <a:prstDash val="solid"/>
                      <a:round/>
                      <a:headEnd type="none" w="med" len="med"/>
                      <a:tailEnd type="none" w="med" len="med"/>
                    </a:lnT>
                    <a:lnB w="38100" cap="flat" cmpd="sng" algn="ctr">
                      <a:solidFill>
                        <a:srgbClr val="3609F5"/>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37906" name="AutoShape 41"/>
          <p:cNvSpPr>
            <a:spLocks noChangeArrowheads="1"/>
          </p:cNvSpPr>
          <p:nvPr/>
        </p:nvSpPr>
        <p:spPr bwMode="auto">
          <a:xfrm flipH="1">
            <a:off x="2196813" y="2586222"/>
            <a:ext cx="1008062" cy="3886274"/>
          </a:xfrm>
          <a:prstGeom prst="upArrow">
            <a:avLst>
              <a:gd name="adj1" fmla="val 50000"/>
              <a:gd name="adj2" fmla="val 87480"/>
            </a:avLst>
          </a:prstGeom>
          <a:solidFill>
            <a:srgbClr val="FF0000">
              <a:alpha val="18039"/>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dirty="0"/>
              <a:t>INTENZITA ZÁTĚŽE</a:t>
            </a:r>
          </a:p>
        </p:txBody>
      </p:sp>
      <p:sp>
        <p:nvSpPr>
          <p:cNvPr id="2" name="Text Box 52">
            <a:extLst>
              <a:ext uri="{FF2B5EF4-FFF2-40B4-BE49-F238E27FC236}">
                <a16:creationId xmlns:a16="http://schemas.microsoft.com/office/drawing/2014/main" id="{F3E8F081-2F1E-9B3D-CE5F-27B671B4207D}"/>
              </a:ext>
            </a:extLst>
          </p:cNvPr>
          <p:cNvSpPr txBox="1">
            <a:spLocks noChangeArrowheads="1"/>
          </p:cNvSpPr>
          <p:nvPr/>
        </p:nvSpPr>
        <p:spPr bwMode="auto">
          <a:xfrm>
            <a:off x="4152022" y="277139"/>
            <a:ext cx="7880954" cy="22467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cs-CZ" altLang="cs-CZ" sz="2000" b="1" dirty="0">
                <a:solidFill>
                  <a:srgbClr val="0070C0"/>
                </a:solidFill>
              </a:rPr>
              <a:t>Účel stanovení:</a:t>
            </a:r>
          </a:p>
          <a:p>
            <a:pPr>
              <a:spcBef>
                <a:spcPts val="0"/>
              </a:spcBef>
              <a:buNone/>
            </a:pPr>
            <a:r>
              <a:rPr lang="cs-CZ" altLang="cs-CZ" sz="2000" dirty="0">
                <a:solidFill>
                  <a:srgbClr val="C00000"/>
                </a:solidFill>
              </a:rPr>
              <a:t>Hodnocení aerobní schopnosti</a:t>
            </a:r>
            <a:br>
              <a:rPr lang="cs-CZ" altLang="cs-CZ" sz="2000" dirty="0"/>
            </a:br>
            <a:r>
              <a:rPr lang="cs-CZ" altLang="cs-CZ" sz="2000" dirty="0"/>
              <a:t>a) hodnocení transportního systému pro kyslík, včetně srdce</a:t>
            </a:r>
            <a:br>
              <a:rPr lang="cs-CZ" altLang="cs-CZ" sz="2000" dirty="0"/>
            </a:br>
            <a:r>
              <a:rPr lang="cs-CZ" altLang="cs-CZ" sz="2000" dirty="0"/>
              <a:t>b) hodnocení připravenosti  k aerobnímu (vytrvalostnímu) výkonu</a:t>
            </a:r>
          </a:p>
          <a:p>
            <a:pPr>
              <a:spcBef>
                <a:spcPts val="0"/>
              </a:spcBef>
              <a:buNone/>
            </a:pPr>
            <a:r>
              <a:rPr lang="cs-CZ" altLang="cs-CZ" sz="2000" dirty="0"/>
              <a:t>c) hodnocení účinnosti aerobního (vytrvalostního) tréninku</a:t>
            </a:r>
          </a:p>
          <a:p>
            <a:pPr eaLnBrk="1" hangingPunct="1">
              <a:spcBef>
                <a:spcPts val="0"/>
              </a:spcBef>
              <a:buFontTx/>
              <a:buNone/>
            </a:pPr>
            <a:r>
              <a:rPr lang="cs-CZ" altLang="cs-CZ" sz="2000" dirty="0">
                <a:solidFill>
                  <a:srgbClr val="C00000"/>
                </a:solidFill>
              </a:rPr>
              <a:t>Plánování a řízení aerobního a anaerobního tréninku</a:t>
            </a:r>
          </a:p>
          <a:p>
            <a:pPr eaLnBrk="1" hangingPunct="1">
              <a:spcBef>
                <a:spcPts val="0"/>
              </a:spcBef>
              <a:buFontTx/>
              <a:buNone/>
            </a:pPr>
            <a:r>
              <a:rPr lang="cs-CZ" altLang="cs-CZ" sz="2000" dirty="0"/>
              <a:t>d) určení vodítka pro řízení intenzity pohybu - vymezení trénink. zón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297176" y="1052736"/>
            <a:ext cx="5616624" cy="5637056"/>
          </a:xfrm>
          <a:prstGeom prst="rect">
            <a:avLst/>
          </a:prstGeom>
          <a:ln>
            <a:solidFill>
              <a:schemeClr val="tx1"/>
            </a:solidFill>
          </a:ln>
        </p:spPr>
      </p:pic>
      <p:sp>
        <p:nvSpPr>
          <p:cNvPr id="5" name="Obdélník 4"/>
          <p:cNvSpPr/>
          <p:nvPr/>
        </p:nvSpPr>
        <p:spPr>
          <a:xfrm>
            <a:off x="1821012" y="188640"/>
            <a:ext cx="8568952" cy="830997"/>
          </a:xfrm>
          <a:prstGeom prst="rect">
            <a:avLst/>
          </a:prstGeom>
          <a:solidFill>
            <a:schemeClr val="bg1">
              <a:alpha val="63000"/>
            </a:schemeClr>
          </a:solidFill>
        </p:spPr>
        <p:txBody>
          <a:bodyPr wrap="square">
            <a:spAutoFit/>
          </a:bodyPr>
          <a:lstStyle/>
          <a:p>
            <a:pPr algn="ctr"/>
            <a:r>
              <a:rPr lang="cs-CZ" sz="2400" b="1" dirty="0">
                <a:solidFill>
                  <a:srgbClr val="3609F5"/>
                </a:solidFill>
                <a:latin typeface="Calibri" panose="020F0502020204030204" pitchFamily="34" charset="0"/>
              </a:rPr>
              <a:t>Regulace CNS v souvislosti s anaerobním prahem</a:t>
            </a:r>
          </a:p>
          <a:p>
            <a:pPr algn="ctr"/>
            <a:r>
              <a:rPr lang="cs-CZ" sz="1200" dirty="0" err="1">
                <a:latin typeface="Calibri" panose="020F0502020204030204" pitchFamily="34" charset="0"/>
              </a:rPr>
              <a:t>Peinado</a:t>
            </a:r>
            <a:r>
              <a:rPr lang="cs-CZ" sz="1200" dirty="0">
                <a:latin typeface="Calibri" panose="020F0502020204030204" pitchFamily="34" charset="0"/>
              </a:rPr>
              <a:t> et al. </a:t>
            </a:r>
            <a:r>
              <a:rPr lang="en-US" sz="1200" dirty="0">
                <a:latin typeface="Calibri" panose="020F0502020204030204" pitchFamily="34" charset="0"/>
              </a:rPr>
              <a:t>Responses to increasing exercise upon reaching</a:t>
            </a:r>
            <a:r>
              <a:rPr lang="cs-CZ" sz="1200" dirty="0">
                <a:latin typeface="Calibri" panose="020F0502020204030204" pitchFamily="34" charset="0"/>
              </a:rPr>
              <a:t> </a:t>
            </a:r>
            <a:r>
              <a:rPr lang="en-US" sz="1200" dirty="0">
                <a:latin typeface="Calibri" panose="020F0502020204030204" pitchFamily="34" charset="0"/>
              </a:rPr>
              <a:t>the anaerobic threshold, and their control by the</a:t>
            </a:r>
            <a:r>
              <a:rPr lang="cs-CZ" sz="1200" dirty="0">
                <a:latin typeface="Calibri" panose="020F0502020204030204" pitchFamily="34" charset="0"/>
              </a:rPr>
              <a:t> </a:t>
            </a:r>
            <a:r>
              <a:rPr lang="cs-CZ" sz="1200" dirty="0" err="1">
                <a:latin typeface="Calibri" panose="020F0502020204030204" pitchFamily="34" charset="0"/>
              </a:rPr>
              <a:t>central</a:t>
            </a:r>
            <a:r>
              <a:rPr lang="cs-CZ" sz="1200" dirty="0">
                <a:latin typeface="Calibri" panose="020F0502020204030204" pitchFamily="34" charset="0"/>
              </a:rPr>
              <a:t> </a:t>
            </a:r>
            <a:r>
              <a:rPr lang="cs-CZ" sz="1200" dirty="0" err="1">
                <a:latin typeface="Calibri" panose="020F0502020204030204" pitchFamily="34" charset="0"/>
              </a:rPr>
              <a:t>nervous</a:t>
            </a:r>
            <a:r>
              <a:rPr lang="cs-CZ" sz="1200" dirty="0">
                <a:latin typeface="Calibri" panose="020F0502020204030204" pitchFamily="34" charset="0"/>
              </a:rPr>
              <a:t> systém. BMC Sports Science, </a:t>
            </a:r>
            <a:r>
              <a:rPr lang="cs-CZ" sz="1200" dirty="0" err="1">
                <a:latin typeface="Calibri" panose="020F0502020204030204" pitchFamily="34" charset="0"/>
              </a:rPr>
              <a:t>Medicine</a:t>
            </a:r>
            <a:r>
              <a:rPr lang="cs-CZ" sz="1200" dirty="0">
                <a:latin typeface="Calibri" panose="020F0502020204030204" pitchFamily="34" charset="0"/>
              </a:rPr>
              <a:t>, and </a:t>
            </a:r>
            <a:r>
              <a:rPr lang="cs-CZ" sz="1200" dirty="0" err="1">
                <a:latin typeface="Calibri" panose="020F0502020204030204" pitchFamily="34" charset="0"/>
              </a:rPr>
              <a:t>Rehabilitation</a:t>
            </a:r>
            <a:r>
              <a:rPr lang="cs-CZ" sz="1200" dirty="0">
                <a:latin typeface="Calibri" panose="020F0502020204030204" pitchFamily="34" charset="0"/>
              </a:rPr>
              <a:t> 2014, 6:17.</a:t>
            </a:r>
          </a:p>
        </p:txBody>
      </p:sp>
    </p:spTree>
    <p:extLst>
      <p:ext uri="{BB962C8B-B14F-4D97-AF65-F5344CB8AC3E}">
        <p14:creationId xmlns:p14="http://schemas.microsoft.com/office/powerpoint/2010/main" val="399410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194432" y="2206652"/>
            <a:ext cx="3832999" cy="4540632"/>
          </a:xfrm>
          <a:prstGeom prst="rect">
            <a:avLst/>
          </a:prstGeom>
          <a:ln>
            <a:solidFill>
              <a:schemeClr val="tx1"/>
            </a:solidFill>
          </a:ln>
        </p:spPr>
      </p:pic>
      <p:sp>
        <p:nvSpPr>
          <p:cNvPr id="6" name="Obdélník 5"/>
          <p:cNvSpPr/>
          <p:nvPr/>
        </p:nvSpPr>
        <p:spPr>
          <a:xfrm>
            <a:off x="1128083" y="110717"/>
            <a:ext cx="9935834" cy="738664"/>
          </a:xfrm>
          <a:prstGeom prst="rect">
            <a:avLst/>
          </a:prstGeom>
          <a:solidFill>
            <a:schemeClr val="bg1"/>
          </a:solidFill>
        </p:spPr>
        <p:txBody>
          <a:bodyPr wrap="square">
            <a:spAutoFit/>
          </a:bodyPr>
          <a:lstStyle/>
          <a:p>
            <a:pPr algn="ctr"/>
            <a:r>
              <a:rPr lang="cs-CZ" b="1" dirty="0">
                <a:solidFill>
                  <a:srgbClr val="3609F5"/>
                </a:solidFill>
                <a:latin typeface="Calibri" panose="020F0502020204030204" pitchFamily="34" charset="0"/>
              </a:rPr>
              <a:t>Regulace CNS v souvislosti s anaerobním prahem</a:t>
            </a:r>
          </a:p>
          <a:p>
            <a:pPr algn="ctr"/>
            <a:r>
              <a:rPr lang="cs-CZ" sz="1200" dirty="0" err="1">
                <a:latin typeface="Calibri" panose="020F0502020204030204" pitchFamily="34" charset="0"/>
              </a:rPr>
              <a:t>Peinado</a:t>
            </a:r>
            <a:r>
              <a:rPr lang="cs-CZ" sz="1200" dirty="0">
                <a:latin typeface="Calibri" panose="020F0502020204030204" pitchFamily="34" charset="0"/>
              </a:rPr>
              <a:t> et al., 2014: </a:t>
            </a:r>
            <a:r>
              <a:rPr lang="en-US" sz="1200" dirty="0">
                <a:latin typeface="Calibri" panose="020F0502020204030204" pitchFamily="34" charset="0"/>
              </a:rPr>
              <a:t>Responses to increasing exercise upon reaching</a:t>
            </a:r>
            <a:r>
              <a:rPr lang="cs-CZ" sz="1200" dirty="0">
                <a:latin typeface="Calibri" panose="020F0502020204030204" pitchFamily="34" charset="0"/>
              </a:rPr>
              <a:t> </a:t>
            </a:r>
            <a:r>
              <a:rPr lang="en-US" sz="1200" dirty="0">
                <a:latin typeface="Calibri" panose="020F0502020204030204" pitchFamily="34" charset="0"/>
              </a:rPr>
              <a:t>the anaerobic threshold, and their control by the</a:t>
            </a:r>
            <a:r>
              <a:rPr lang="cs-CZ" sz="1200" dirty="0">
                <a:latin typeface="Calibri" panose="020F0502020204030204" pitchFamily="34" charset="0"/>
              </a:rPr>
              <a:t> </a:t>
            </a:r>
            <a:r>
              <a:rPr lang="cs-CZ" sz="1200" dirty="0" err="1">
                <a:latin typeface="Calibri" panose="020F0502020204030204" pitchFamily="34" charset="0"/>
              </a:rPr>
              <a:t>central</a:t>
            </a:r>
            <a:r>
              <a:rPr lang="cs-CZ" sz="1200" dirty="0">
                <a:latin typeface="Calibri" panose="020F0502020204030204" pitchFamily="34" charset="0"/>
              </a:rPr>
              <a:t> </a:t>
            </a:r>
            <a:r>
              <a:rPr lang="cs-CZ" sz="1200" dirty="0" err="1">
                <a:latin typeface="Calibri" panose="020F0502020204030204" pitchFamily="34" charset="0"/>
              </a:rPr>
              <a:t>nervous</a:t>
            </a:r>
            <a:r>
              <a:rPr lang="cs-CZ" sz="1200" dirty="0">
                <a:latin typeface="Calibri" panose="020F0502020204030204" pitchFamily="34" charset="0"/>
              </a:rPr>
              <a:t> systém. </a:t>
            </a:r>
          </a:p>
          <a:p>
            <a:pPr algn="ctr"/>
            <a:r>
              <a:rPr lang="cs-CZ" sz="1200" dirty="0">
                <a:latin typeface="Calibri" panose="020F0502020204030204" pitchFamily="34" charset="0"/>
              </a:rPr>
              <a:t>BMC Sports Science, </a:t>
            </a:r>
            <a:r>
              <a:rPr lang="cs-CZ" sz="1200" dirty="0" err="1">
                <a:latin typeface="Calibri" panose="020F0502020204030204" pitchFamily="34" charset="0"/>
              </a:rPr>
              <a:t>Medicine</a:t>
            </a:r>
            <a:r>
              <a:rPr lang="cs-CZ" sz="1200" dirty="0">
                <a:latin typeface="Calibri" panose="020F0502020204030204" pitchFamily="34" charset="0"/>
              </a:rPr>
              <a:t>, and </a:t>
            </a:r>
            <a:r>
              <a:rPr lang="cs-CZ" sz="1200" dirty="0" err="1">
                <a:latin typeface="Calibri" panose="020F0502020204030204" pitchFamily="34" charset="0"/>
              </a:rPr>
              <a:t>Rehabilitation</a:t>
            </a:r>
            <a:r>
              <a:rPr lang="cs-CZ" sz="1200" dirty="0">
                <a:latin typeface="Calibri" panose="020F0502020204030204" pitchFamily="34" charset="0"/>
              </a:rPr>
              <a:t> 2014, 6:17.</a:t>
            </a:r>
          </a:p>
        </p:txBody>
      </p:sp>
      <p:pic>
        <p:nvPicPr>
          <p:cNvPr id="3" name="Obrázek 2">
            <a:extLst>
              <a:ext uri="{FF2B5EF4-FFF2-40B4-BE49-F238E27FC236}">
                <a16:creationId xmlns:a16="http://schemas.microsoft.com/office/drawing/2014/main" id="{161EBC6B-F406-F26A-BD7D-FDBB3CF26508}"/>
              </a:ext>
            </a:extLst>
          </p:cNvPr>
          <p:cNvPicPr>
            <a:picLocks noChangeAspect="1"/>
          </p:cNvPicPr>
          <p:nvPr/>
        </p:nvPicPr>
        <p:blipFill>
          <a:blip r:embed="rId3"/>
          <a:stretch>
            <a:fillRect/>
          </a:stretch>
        </p:blipFill>
        <p:spPr>
          <a:xfrm>
            <a:off x="4122854" y="2202160"/>
            <a:ext cx="3952290" cy="4545123"/>
          </a:xfrm>
          <a:prstGeom prst="rect">
            <a:avLst/>
          </a:prstGeom>
          <a:ln>
            <a:solidFill>
              <a:schemeClr val="tx1"/>
            </a:solidFill>
          </a:ln>
        </p:spPr>
      </p:pic>
      <p:pic>
        <p:nvPicPr>
          <p:cNvPr id="4" name="Obrázek 3">
            <a:extLst>
              <a:ext uri="{FF2B5EF4-FFF2-40B4-BE49-F238E27FC236}">
                <a16:creationId xmlns:a16="http://schemas.microsoft.com/office/drawing/2014/main" id="{6D3FCFAD-314B-E4D0-724F-C07ECDB4F607}"/>
              </a:ext>
            </a:extLst>
          </p:cNvPr>
          <p:cNvPicPr>
            <a:picLocks noChangeAspect="1"/>
          </p:cNvPicPr>
          <p:nvPr/>
        </p:nvPicPr>
        <p:blipFill>
          <a:blip r:embed="rId4"/>
          <a:stretch>
            <a:fillRect/>
          </a:stretch>
        </p:blipFill>
        <p:spPr>
          <a:xfrm>
            <a:off x="164569" y="1954893"/>
            <a:ext cx="3833000" cy="4792390"/>
          </a:xfrm>
          <a:prstGeom prst="rect">
            <a:avLst/>
          </a:prstGeom>
          <a:ln>
            <a:solidFill>
              <a:schemeClr val="tx1"/>
            </a:solidFill>
          </a:ln>
        </p:spPr>
      </p:pic>
      <p:sp>
        <p:nvSpPr>
          <p:cNvPr id="5" name="TextovéPole 4">
            <a:extLst>
              <a:ext uri="{FF2B5EF4-FFF2-40B4-BE49-F238E27FC236}">
                <a16:creationId xmlns:a16="http://schemas.microsoft.com/office/drawing/2014/main" id="{6F72F05D-3A0C-A8EF-8B04-848CB51686CB}"/>
              </a:ext>
            </a:extLst>
          </p:cNvPr>
          <p:cNvSpPr txBox="1"/>
          <p:nvPr/>
        </p:nvSpPr>
        <p:spPr>
          <a:xfrm>
            <a:off x="1283899" y="1239675"/>
            <a:ext cx="1594339" cy="707886"/>
          </a:xfrm>
          <a:prstGeom prst="rect">
            <a:avLst/>
          </a:prstGeom>
          <a:noFill/>
        </p:spPr>
        <p:txBody>
          <a:bodyPr wrap="square" rtlCol="0">
            <a:spAutoFit/>
          </a:bodyPr>
          <a:lstStyle/>
          <a:p>
            <a:r>
              <a:rPr lang="cs-CZ" sz="2000" b="1" dirty="0">
                <a:solidFill>
                  <a:schemeClr val="accent5">
                    <a:lumMod val="75000"/>
                  </a:schemeClr>
                </a:solidFill>
              </a:rPr>
              <a:t>Adrenalin</a:t>
            </a:r>
          </a:p>
          <a:p>
            <a:r>
              <a:rPr lang="cs-CZ" sz="2000" b="1" dirty="0">
                <a:solidFill>
                  <a:srgbClr val="FF0000"/>
                </a:solidFill>
              </a:rPr>
              <a:t>Noradrenalin</a:t>
            </a:r>
          </a:p>
        </p:txBody>
      </p:sp>
      <p:sp>
        <p:nvSpPr>
          <p:cNvPr id="7" name="TextovéPole 6">
            <a:extLst>
              <a:ext uri="{FF2B5EF4-FFF2-40B4-BE49-F238E27FC236}">
                <a16:creationId xmlns:a16="http://schemas.microsoft.com/office/drawing/2014/main" id="{C4B48D78-7422-C588-F533-C91AC7DECEF9}"/>
              </a:ext>
            </a:extLst>
          </p:cNvPr>
          <p:cNvSpPr txBox="1"/>
          <p:nvPr/>
        </p:nvSpPr>
        <p:spPr>
          <a:xfrm>
            <a:off x="5216769" y="1754838"/>
            <a:ext cx="2098431" cy="400110"/>
          </a:xfrm>
          <a:prstGeom prst="rect">
            <a:avLst/>
          </a:prstGeom>
          <a:noFill/>
        </p:spPr>
        <p:txBody>
          <a:bodyPr wrap="square" rtlCol="0">
            <a:spAutoFit/>
          </a:bodyPr>
          <a:lstStyle/>
          <a:p>
            <a:r>
              <a:rPr lang="cs-CZ" sz="2000" b="1" dirty="0">
                <a:solidFill>
                  <a:schemeClr val="accent5">
                    <a:lumMod val="75000"/>
                  </a:schemeClr>
                </a:solidFill>
              </a:rPr>
              <a:t>Amyláza (sliny)</a:t>
            </a:r>
          </a:p>
        </p:txBody>
      </p:sp>
      <p:sp>
        <p:nvSpPr>
          <p:cNvPr id="8" name="TextovéPole 7">
            <a:extLst>
              <a:ext uri="{FF2B5EF4-FFF2-40B4-BE49-F238E27FC236}">
                <a16:creationId xmlns:a16="http://schemas.microsoft.com/office/drawing/2014/main" id="{B6045E4D-6BD3-BF40-4526-8D6CCAB7320D}"/>
              </a:ext>
            </a:extLst>
          </p:cNvPr>
          <p:cNvSpPr txBox="1"/>
          <p:nvPr/>
        </p:nvSpPr>
        <p:spPr>
          <a:xfrm>
            <a:off x="8373096" y="1747506"/>
            <a:ext cx="3475670" cy="400110"/>
          </a:xfrm>
          <a:prstGeom prst="rect">
            <a:avLst/>
          </a:prstGeom>
          <a:noFill/>
        </p:spPr>
        <p:txBody>
          <a:bodyPr wrap="square" rtlCol="0">
            <a:spAutoFit/>
          </a:bodyPr>
          <a:lstStyle/>
          <a:p>
            <a:r>
              <a:rPr lang="cs-CZ" sz="2000" b="1" dirty="0">
                <a:solidFill>
                  <a:schemeClr val="accent5">
                    <a:lumMod val="75000"/>
                  </a:schemeClr>
                </a:solidFill>
              </a:rPr>
              <a:t>Elektromyografické potenciály</a:t>
            </a:r>
          </a:p>
        </p:txBody>
      </p:sp>
    </p:spTree>
    <p:extLst>
      <p:ext uri="{BB962C8B-B14F-4D97-AF65-F5344CB8AC3E}">
        <p14:creationId xmlns:p14="http://schemas.microsoft.com/office/powerpoint/2010/main" val="1055861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89A2F7-FDAF-47F6-8F63-3E5A80E38C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0" t="4838" r="2976" b="11563"/>
          <a:stretch/>
        </p:blipFill>
        <p:spPr bwMode="auto">
          <a:xfrm>
            <a:off x="234460" y="1849463"/>
            <a:ext cx="6611817" cy="46368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EE7F2CB-9136-9AC9-B2C2-DE74419825A3}"/>
              </a:ext>
            </a:extLst>
          </p:cNvPr>
          <p:cNvSpPr txBox="1"/>
          <p:nvPr/>
        </p:nvSpPr>
        <p:spPr>
          <a:xfrm>
            <a:off x="2713891" y="6486322"/>
            <a:ext cx="1652954" cy="369332"/>
          </a:xfrm>
          <a:prstGeom prst="rect">
            <a:avLst/>
          </a:prstGeom>
          <a:noFill/>
        </p:spPr>
        <p:txBody>
          <a:bodyPr wrap="square" rtlCol="0">
            <a:spAutoFit/>
          </a:bodyPr>
          <a:lstStyle/>
          <a:p>
            <a:r>
              <a:rPr lang="cs-CZ" dirty="0"/>
              <a:t>(Vilikus, 2023)</a:t>
            </a:r>
          </a:p>
        </p:txBody>
      </p:sp>
      <p:pic>
        <p:nvPicPr>
          <p:cNvPr id="3" name="Picture 5" descr="Raven2013_1">
            <a:extLst>
              <a:ext uri="{FF2B5EF4-FFF2-40B4-BE49-F238E27FC236}">
                <a16:creationId xmlns:a16="http://schemas.microsoft.com/office/drawing/2014/main" id="{A75E69A7-7A9E-9538-48BE-795E29D8A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5" t="-549" r="1864" b="42674"/>
          <a:stretch/>
        </p:blipFill>
        <p:spPr bwMode="auto">
          <a:xfrm>
            <a:off x="7069016" y="371678"/>
            <a:ext cx="4818186" cy="6114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710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VT0001"/>
          <p:cNvPicPr>
            <a:picLocks noChangeAspect="1" noChangeArrowheads="1"/>
          </p:cNvPicPr>
          <p:nvPr/>
        </p:nvPicPr>
        <p:blipFill rotWithShape="1">
          <a:blip r:embed="rId2">
            <a:extLst>
              <a:ext uri="{28A0092B-C50C-407E-A947-70E740481C1C}">
                <a14:useLocalDpi xmlns:a14="http://schemas.microsoft.com/office/drawing/2010/main" val="0"/>
              </a:ext>
            </a:extLst>
          </a:blip>
          <a:srcRect l="2668" r="3935" b="15192"/>
          <a:stretch/>
        </p:blipFill>
        <p:spPr bwMode="auto">
          <a:xfrm>
            <a:off x="4700954" y="516914"/>
            <a:ext cx="6658707" cy="5824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11"/>
          <p:cNvSpPr txBox="1">
            <a:spLocks noChangeArrowheads="1"/>
          </p:cNvSpPr>
          <p:nvPr/>
        </p:nvSpPr>
        <p:spPr bwMode="auto">
          <a:xfrm>
            <a:off x="9022863" y="4328501"/>
            <a:ext cx="13684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dirty="0">
                <a:solidFill>
                  <a:srgbClr val="3609F5"/>
                </a:solidFill>
              </a:rPr>
              <a:t>V-</a:t>
            </a:r>
            <a:r>
              <a:rPr lang="cs-CZ" altLang="cs-CZ" sz="2400" b="1" dirty="0" err="1">
                <a:solidFill>
                  <a:srgbClr val="3609F5"/>
                </a:solidFill>
              </a:rPr>
              <a:t>slope</a:t>
            </a:r>
            <a:endParaRPr lang="cs-CZ" altLang="cs-CZ" sz="2400" b="1" dirty="0">
              <a:solidFill>
                <a:srgbClr val="3609F5"/>
              </a:solidFill>
            </a:endParaRPr>
          </a:p>
        </p:txBody>
      </p:sp>
      <p:sp>
        <p:nvSpPr>
          <p:cNvPr id="28679" name="Text Box 7"/>
          <p:cNvSpPr txBox="1">
            <a:spLocks noChangeArrowheads="1"/>
          </p:cNvSpPr>
          <p:nvPr/>
        </p:nvSpPr>
        <p:spPr bwMode="auto">
          <a:xfrm>
            <a:off x="8903311" y="570889"/>
            <a:ext cx="16573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3609F5"/>
                </a:solidFill>
              </a:rPr>
              <a:t>RER=1,0</a:t>
            </a:r>
          </a:p>
        </p:txBody>
      </p:sp>
      <p:sp>
        <p:nvSpPr>
          <p:cNvPr id="28680" name="Line 8"/>
          <p:cNvSpPr>
            <a:spLocks noChangeShapeType="1"/>
          </p:cNvSpPr>
          <p:nvPr/>
        </p:nvSpPr>
        <p:spPr bwMode="auto">
          <a:xfrm>
            <a:off x="8469923" y="1218589"/>
            <a:ext cx="2305050" cy="0"/>
          </a:xfrm>
          <a:prstGeom prst="line">
            <a:avLst/>
          </a:prstGeom>
          <a:noFill/>
          <a:ln w="38100">
            <a:solidFill>
              <a:srgbClr val="3609F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8681" name="Text Box 12"/>
          <p:cNvSpPr txBox="1">
            <a:spLocks noChangeArrowheads="1"/>
          </p:cNvSpPr>
          <p:nvPr/>
        </p:nvSpPr>
        <p:spPr bwMode="auto">
          <a:xfrm>
            <a:off x="7104063" y="333376"/>
            <a:ext cx="431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3609F5"/>
                </a:solidFill>
              </a:rPr>
              <a:t>1</a:t>
            </a:r>
          </a:p>
          <a:p>
            <a:pPr eaLnBrk="1" hangingPunct="1">
              <a:spcBef>
                <a:spcPct val="50000"/>
              </a:spcBef>
              <a:buFontTx/>
              <a:buNone/>
            </a:pPr>
            <a:endParaRPr lang="cs-CZ" altLang="cs-CZ" sz="2000">
              <a:solidFill>
                <a:srgbClr val="3609F5"/>
              </a:solidFill>
            </a:endParaRPr>
          </a:p>
          <a:p>
            <a:pPr eaLnBrk="1" hangingPunct="1">
              <a:spcBef>
                <a:spcPct val="50000"/>
              </a:spcBef>
              <a:buFontTx/>
              <a:buNone/>
            </a:pPr>
            <a:endParaRPr lang="cs-CZ" altLang="cs-CZ" sz="2000">
              <a:solidFill>
                <a:srgbClr val="3609F5"/>
              </a:solidFill>
            </a:endParaRPr>
          </a:p>
          <a:p>
            <a:pPr eaLnBrk="1" hangingPunct="1">
              <a:spcBef>
                <a:spcPct val="50000"/>
              </a:spcBef>
              <a:buFontTx/>
              <a:buNone/>
            </a:pPr>
            <a:endParaRPr lang="cs-CZ" altLang="cs-CZ" sz="2000">
              <a:solidFill>
                <a:srgbClr val="3609F5"/>
              </a:solidFill>
            </a:endParaRPr>
          </a:p>
          <a:p>
            <a:pPr eaLnBrk="1" hangingPunct="1">
              <a:spcBef>
                <a:spcPct val="50000"/>
              </a:spcBef>
              <a:buFontTx/>
              <a:buNone/>
            </a:pPr>
            <a:r>
              <a:rPr lang="cs-CZ" altLang="cs-CZ" sz="2000">
                <a:solidFill>
                  <a:srgbClr val="3609F5"/>
                </a:solidFill>
              </a:rPr>
              <a:t>0</a:t>
            </a:r>
          </a:p>
        </p:txBody>
      </p:sp>
      <p:sp>
        <p:nvSpPr>
          <p:cNvPr id="28682" name="Rectangle 13"/>
          <p:cNvSpPr>
            <a:spLocks noChangeArrowheads="1"/>
          </p:cNvSpPr>
          <p:nvPr/>
        </p:nvSpPr>
        <p:spPr bwMode="auto">
          <a:xfrm>
            <a:off x="5582383" y="5034939"/>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rgbClr val="3609F5"/>
                </a:solidFill>
              </a:rPr>
              <a:t>VE/O2</a:t>
            </a:r>
          </a:p>
        </p:txBody>
      </p:sp>
      <p:sp>
        <p:nvSpPr>
          <p:cNvPr id="12" name="Rectangle 3"/>
          <p:cNvSpPr txBox="1">
            <a:spLocks noChangeArrowheads="1"/>
          </p:cNvSpPr>
          <p:nvPr/>
        </p:nvSpPr>
        <p:spPr>
          <a:xfrm>
            <a:off x="388898" y="516914"/>
            <a:ext cx="4192049" cy="5824171"/>
          </a:xfrm>
          <a:prstGeom prst="rect">
            <a:avLst/>
          </a:prstGeom>
          <a:solidFill>
            <a:schemeClr val="bg1">
              <a:lumMod val="95000"/>
            </a:schemeClr>
          </a:solidFill>
          <a:ln>
            <a:solidFill>
              <a:srgbClr val="0070C0"/>
            </a:solid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spcBef>
                <a:spcPts val="0"/>
              </a:spcBef>
              <a:buNone/>
              <a:defRPr/>
            </a:pPr>
            <a:endParaRPr lang="cs-CZ" altLang="cs-CZ" sz="2000" dirty="0"/>
          </a:p>
          <a:p>
            <a:pPr marL="0" indent="0" algn="ctr" eaLnBrk="1" hangingPunct="1">
              <a:spcBef>
                <a:spcPts val="0"/>
              </a:spcBef>
              <a:buNone/>
              <a:defRPr/>
            </a:pPr>
            <a:r>
              <a:rPr lang="cs-CZ" altLang="cs-CZ" sz="2000" dirty="0"/>
              <a:t>„Tradiční“</a:t>
            </a:r>
          </a:p>
          <a:p>
            <a:pPr marL="0" indent="0" algn="ctr" eaLnBrk="1" hangingPunct="1">
              <a:spcBef>
                <a:spcPts val="0"/>
              </a:spcBef>
              <a:buNone/>
              <a:defRPr/>
            </a:pPr>
            <a:r>
              <a:rPr lang="cs-CZ" altLang="cs-CZ" sz="2400" b="1" dirty="0">
                <a:solidFill>
                  <a:srgbClr val="FF0000"/>
                </a:solidFill>
              </a:rPr>
              <a:t>stanovení ventilačního prahu</a:t>
            </a:r>
          </a:p>
          <a:p>
            <a:pPr marL="0" indent="0" algn="ctr" eaLnBrk="1" hangingPunct="1">
              <a:spcBef>
                <a:spcPts val="0"/>
              </a:spcBef>
              <a:buNone/>
              <a:defRPr/>
            </a:pPr>
            <a:r>
              <a:rPr lang="cs-CZ" altLang="cs-CZ" sz="2000" dirty="0"/>
              <a:t>(VT – ventilatory </a:t>
            </a:r>
            <a:r>
              <a:rPr lang="cs-CZ" altLang="cs-CZ" sz="2000" dirty="0" err="1"/>
              <a:t>threshold</a:t>
            </a:r>
            <a:r>
              <a:rPr lang="cs-CZ" altLang="cs-CZ" sz="2000" dirty="0"/>
              <a:t>)</a:t>
            </a:r>
            <a:endParaRPr lang="cs-CZ" altLang="cs-CZ" sz="2000" i="1" dirty="0"/>
          </a:p>
          <a:p>
            <a:pPr marL="609600" indent="-609600" algn="ctr" eaLnBrk="1" hangingPunct="1">
              <a:lnSpc>
                <a:spcPct val="80000"/>
              </a:lnSpc>
              <a:buNone/>
              <a:defRPr/>
            </a:pPr>
            <a:r>
              <a:rPr lang="cs-CZ" altLang="cs-CZ" sz="2000" i="1" dirty="0"/>
              <a:t>(</a:t>
            </a:r>
            <a:r>
              <a:rPr lang="cs-CZ" altLang="cs-CZ" sz="2000" i="1" dirty="0" err="1"/>
              <a:t>Solber</a:t>
            </a:r>
            <a:r>
              <a:rPr lang="cs-CZ" altLang="cs-CZ" sz="2000" i="1" dirty="0"/>
              <a:t> et al. 2005):</a:t>
            </a:r>
          </a:p>
          <a:p>
            <a:pPr marL="609600" indent="-609600" eaLnBrk="1" hangingPunct="1">
              <a:lnSpc>
                <a:spcPct val="80000"/>
              </a:lnSpc>
              <a:buNone/>
              <a:defRPr/>
            </a:pPr>
            <a:endParaRPr lang="cs-CZ" altLang="cs-CZ" sz="2000" b="1" dirty="0"/>
          </a:p>
          <a:p>
            <a:pPr marL="609600" indent="-609600" eaLnBrk="1" hangingPunct="1">
              <a:lnSpc>
                <a:spcPct val="80000"/>
              </a:lnSpc>
              <a:buNone/>
              <a:defRPr/>
            </a:pPr>
            <a:r>
              <a:rPr lang="cs-CZ" altLang="cs-CZ" sz="2000" b="1" dirty="0">
                <a:solidFill>
                  <a:srgbClr val="3609F5"/>
                </a:solidFill>
              </a:rPr>
              <a:t>RER</a:t>
            </a:r>
            <a:r>
              <a:rPr lang="cs-CZ" altLang="cs-CZ" sz="2000" b="1" dirty="0"/>
              <a:t> – VT </a:t>
            </a:r>
            <a:r>
              <a:rPr lang="cs-CZ" altLang="cs-CZ" sz="2000" dirty="0"/>
              <a:t>(</a:t>
            </a:r>
            <a:r>
              <a:rPr lang="cs-CZ" altLang="cs-CZ" sz="2000" dirty="0" err="1"/>
              <a:t>respiratory</a:t>
            </a:r>
            <a:r>
              <a:rPr lang="cs-CZ" altLang="cs-CZ" sz="2000" dirty="0"/>
              <a:t> </a:t>
            </a:r>
            <a:r>
              <a:rPr lang="cs-CZ" altLang="cs-CZ" sz="2000" dirty="0" err="1"/>
              <a:t>exchange</a:t>
            </a:r>
            <a:r>
              <a:rPr lang="cs-CZ" altLang="cs-CZ" sz="2000" dirty="0"/>
              <a:t> ratio): </a:t>
            </a:r>
          </a:p>
          <a:p>
            <a:pPr marL="609600" indent="-609600" eaLnBrk="1" hangingPunct="1">
              <a:lnSpc>
                <a:spcPct val="80000"/>
              </a:lnSpc>
              <a:buNone/>
              <a:defRPr/>
            </a:pPr>
            <a:r>
              <a:rPr lang="cs-CZ" altLang="cs-CZ" sz="2000" dirty="0"/>
              <a:t> = </a:t>
            </a:r>
            <a:r>
              <a:rPr lang="cs-CZ" altLang="cs-CZ" sz="2000" dirty="0">
                <a:solidFill>
                  <a:srgbClr val="3609F5"/>
                </a:solidFill>
              </a:rPr>
              <a:t>poměr respirační výměny</a:t>
            </a:r>
            <a:r>
              <a:rPr lang="cs-CZ" altLang="cs-CZ" sz="2000" dirty="0"/>
              <a:t> (VCO</a:t>
            </a:r>
            <a:r>
              <a:rPr lang="cs-CZ" altLang="cs-CZ" sz="2000" baseline="-25000" dirty="0"/>
              <a:t>2</a:t>
            </a:r>
            <a:r>
              <a:rPr lang="cs-CZ" altLang="cs-CZ" sz="2000" dirty="0"/>
              <a:t>/VO</a:t>
            </a:r>
            <a:r>
              <a:rPr lang="cs-CZ" altLang="cs-CZ" sz="2000" baseline="-25000" dirty="0"/>
              <a:t>2</a:t>
            </a:r>
            <a:r>
              <a:rPr lang="cs-CZ" altLang="cs-CZ" sz="2000" dirty="0"/>
              <a:t>) </a:t>
            </a:r>
            <a:r>
              <a:rPr lang="cs-CZ" altLang="cs-CZ" sz="2000" b="1" dirty="0">
                <a:solidFill>
                  <a:srgbClr val="3609F5"/>
                </a:solidFill>
                <a:cs typeface="Arial" panose="020B0604020202020204" pitchFamily="34" charset="0"/>
              </a:rPr>
              <a:t>=</a:t>
            </a:r>
            <a:r>
              <a:rPr lang="cs-CZ" altLang="cs-CZ" sz="2000" b="1" dirty="0">
                <a:solidFill>
                  <a:srgbClr val="3609F5"/>
                </a:solidFill>
              </a:rPr>
              <a:t> 1,0</a:t>
            </a:r>
          </a:p>
          <a:p>
            <a:pPr marL="609600" indent="-609600" eaLnBrk="1" hangingPunct="1">
              <a:lnSpc>
                <a:spcPct val="80000"/>
              </a:lnSpc>
              <a:buNone/>
              <a:defRPr/>
            </a:pPr>
            <a:endParaRPr lang="cs-CZ" altLang="cs-CZ" sz="2000" dirty="0"/>
          </a:p>
          <a:p>
            <a:pPr marL="609600" indent="-609600" eaLnBrk="1" hangingPunct="1">
              <a:lnSpc>
                <a:spcPct val="80000"/>
              </a:lnSpc>
              <a:buNone/>
              <a:defRPr/>
            </a:pPr>
            <a:r>
              <a:rPr lang="cs-CZ" altLang="cs-CZ" sz="2000" b="1" dirty="0">
                <a:solidFill>
                  <a:srgbClr val="3609F5"/>
                </a:solidFill>
              </a:rPr>
              <a:t>VE/O</a:t>
            </a:r>
            <a:r>
              <a:rPr lang="cs-CZ" altLang="cs-CZ" sz="2000" b="1" baseline="-25000" dirty="0">
                <a:solidFill>
                  <a:srgbClr val="3609F5"/>
                </a:solidFill>
              </a:rPr>
              <a:t>2</a:t>
            </a:r>
            <a:r>
              <a:rPr lang="cs-CZ" altLang="cs-CZ" sz="2000" b="1" baseline="-25000" dirty="0"/>
              <a:t> </a:t>
            </a:r>
            <a:r>
              <a:rPr lang="cs-CZ" altLang="cs-CZ" sz="2000" b="1" dirty="0"/>
              <a:t>– VT:</a:t>
            </a:r>
          </a:p>
          <a:p>
            <a:pPr marL="609600" indent="-609600" eaLnBrk="1" hangingPunct="1">
              <a:lnSpc>
                <a:spcPct val="80000"/>
              </a:lnSpc>
              <a:buNone/>
              <a:defRPr/>
            </a:pPr>
            <a:r>
              <a:rPr lang="cs-CZ" altLang="cs-CZ" sz="2000" dirty="0"/>
              <a:t>= začátek prudkého nárůstu </a:t>
            </a:r>
            <a:r>
              <a:rPr lang="cs-CZ" altLang="cs-CZ" sz="2000" dirty="0">
                <a:solidFill>
                  <a:srgbClr val="3609F5"/>
                </a:solidFill>
              </a:rPr>
              <a:t>ventilačního ekvivalentu pro kyslík</a:t>
            </a:r>
          </a:p>
          <a:p>
            <a:pPr marL="609600" indent="-609600" eaLnBrk="1" hangingPunct="1">
              <a:lnSpc>
                <a:spcPct val="80000"/>
              </a:lnSpc>
              <a:buNone/>
              <a:defRPr/>
            </a:pPr>
            <a:endParaRPr lang="cs-CZ" altLang="cs-CZ" sz="2000" b="1" dirty="0"/>
          </a:p>
          <a:p>
            <a:pPr marL="609600" indent="-609600" eaLnBrk="1" hangingPunct="1">
              <a:lnSpc>
                <a:spcPct val="80000"/>
              </a:lnSpc>
              <a:buNone/>
              <a:defRPr/>
            </a:pPr>
            <a:r>
              <a:rPr lang="cs-CZ" altLang="cs-CZ" sz="2000" b="1" dirty="0">
                <a:solidFill>
                  <a:srgbClr val="3609F5"/>
                </a:solidFill>
              </a:rPr>
              <a:t>V-</a:t>
            </a:r>
            <a:r>
              <a:rPr lang="cs-CZ" altLang="cs-CZ" sz="2000" b="1" dirty="0" err="1">
                <a:solidFill>
                  <a:srgbClr val="3609F5"/>
                </a:solidFill>
              </a:rPr>
              <a:t>slope</a:t>
            </a:r>
            <a:r>
              <a:rPr lang="cs-CZ" altLang="cs-CZ" sz="2000" b="1" dirty="0"/>
              <a:t> – VT:</a:t>
            </a:r>
          </a:p>
          <a:p>
            <a:pPr marL="609600" indent="-609600" eaLnBrk="1" hangingPunct="1">
              <a:lnSpc>
                <a:spcPct val="80000"/>
              </a:lnSpc>
              <a:buNone/>
              <a:defRPr/>
            </a:pPr>
            <a:r>
              <a:rPr lang="cs-CZ" altLang="cs-CZ" sz="2000" dirty="0"/>
              <a:t>= začátek příkrého nárůstu </a:t>
            </a:r>
            <a:r>
              <a:rPr lang="cs-CZ" altLang="cs-CZ" sz="2000" dirty="0">
                <a:solidFill>
                  <a:srgbClr val="3609F5"/>
                </a:solidFill>
              </a:rPr>
              <a:t>výdeje oxidu uhličitého (VCO</a:t>
            </a:r>
            <a:r>
              <a:rPr lang="cs-CZ" altLang="cs-CZ" sz="2000" baseline="-25000" dirty="0">
                <a:solidFill>
                  <a:srgbClr val="3609F5"/>
                </a:solidFill>
              </a:rPr>
              <a:t>2</a:t>
            </a:r>
            <a:r>
              <a:rPr lang="cs-CZ" altLang="cs-CZ" sz="2000" dirty="0">
                <a:solidFill>
                  <a:srgbClr val="3609F5"/>
                </a:solidFill>
              </a:rPr>
              <a:t>)</a:t>
            </a:r>
            <a:r>
              <a:rPr lang="cs-CZ" altLang="cs-CZ" sz="2000" dirty="0"/>
              <a:t> v  závislosti na příjmu kyslíku (VO</a:t>
            </a:r>
            <a:r>
              <a:rPr lang="cs-CZ" altLang="cs-CZ" sz="2000" baseline="-25000" dirty="0"/>
              <a:t>2 </a:t>
            </a:r>
            <a:r>
              <a:rPr lang="cs-CZ" altLang="cs-CZ" sz="2000" dirty="0"/>
              <a:t>)</a:t>
            </a:r>
          </a:p>
        </p:txBody>
      </p:sp>
      <p:cxnSp>
        <p:nvCxnSpPr>
          <p:cNvPr id="4" name="Přímá spojnice se šipkou 3">
            <a:extLst>
              <a:ext uri="{FF2B5EF4-FFF2-40B4-BE49-F238E27FC236}">
                <a16:creationId xmlns:a16="http://schemas.microsoft.com/office/drawing/2014/main" id="{975EFE82-8387-5BDC-DE9E-A699B85D02D8}"/>
              </a:ext>
            </a:extLst>
          </p:cNvPr>
          <p:cNvCxnSpPr>
            <a:cxnSpLocks/>
          </p:cNvCxnSpPr>
          <p:nvPr/>
        </p:nvCxnSpPr>
        <p:spPr>
          <a:xfrm>
            <a:off x="5979137" y="5492139"/>
            <a:ext cx="0" cy="4752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7D2CAAD3-1277-4BCF-2B72-D1995C612FC1}"/>
              </a:ext>
            </a:extLst>
          </p:cNvPr>
          <p:cNvCxnSpPr>
            <a:cxnSpLocks/>
          </p:cNvCxnSpPr>
          <p:nvPr/>
        </p:nvCxnSpPr>
        <p:spPr>
          <a:xfrm>
            <a:off x="10271737" y="743315"/>
            <a:ext cx="0" cy="4752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8FE8BDA6-AFCB-B390-7003-BB198531349A}"/>
              </a:ext>
            </a:extLst>
          </p:cNvPr>
          <p:cNvCxnSpPr>
            <a:cxnSpLocks/>
          </p:cNvCxnSpPr>
          <p:nvPr/>
        </p:nvCxnSpPr>
        <p:spPr>
          <a:xfrm>
            <a:off x="9707076" y="4747602"/>
            <a:ext cx="0" cy="4752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VE_EQ0001"/>
          <p:cNvPicPr>
            <a:picLocks noChangeAspect="1" noChangeArrowheads="1"/>
          </p:cNvPicPr>
          <p:nvPr/>
        </p:nvPicPr>
        <p:blipFill rotWithShape="1">
          <a:blip r:embed="rId2">
            <a:extLst>
              <a:ext uri="{28A0092B-C50C-407E-A947-70E740481C1C}">
                <a14:useLocalDpi xmlns:a14="http://schemas.microsoft.com/office/drawing/2010/main" val="0"/>
              </a:ext>
            </a:extLst>
          </a:blip>
          <a:srcRect l="3903" t="2426" r="983"/>
          <a:stretch/>
        </p:blipFill>
        <p:spPr bwMode="auto">
          <a:xfrm>
            <a:off x="4306774" y="300130"/>
            <a:ext cx="5301503" cy="60927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5"/>
          <p:cNvSpPr txBox="1">
            <a:spLocks noChangeArrowheads="1"/>
          </p:cNvSpPr>
          <p:nvPr/>
        </p:nvSpPr>
        <p:spPr bwMode="auto">
          <a:xfrm>
            <a:off x="6800850" y="288926"/>
            <a:ext cx="2520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Kraemer et al., 2012</a:t>
            </a:r>
          </a:p>
        </p:txBody>
      </p:sp>
      <p:sp>
        <p:nvSpPr>
          <p:cNvPr id="30732" name="Text Box 16"/>
          <p:cNvSpPr txBox="1">
            <a:spLocks noChangeArrowheads="1"/>
          </p:cNvSpPr>
          <p:nvPr/>
        </p:nvSpPr>
        <p:spPr bwMode="auto">
          <a:xfrm>
            <a:off x="272420" y="1131880"/>
            <a:ext cx="3911353" cy="2308324"/>
          </a:xfrm>
          <a:prstGeom prst="rect">
            <a:avLst/>
          </a:prstGeom>
          <a:solidFill>
            <a:schemeClr val="bg1"/>
          </a:solidFill>
          <a:ln w="9525">
            <a:solidFill>
              <a:srgbClr val="2D9AD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400" dirty="0"/>
              <a:t>„Současné“</a:t>
            </a:r>
          </a:p>
          <a:p>
            <a:pPr algn="ctr" eaLnBrk="1" hangingPunct="1">
              <a:spcBef>
                <a:spcPts val="0"/>
              </a:spcBef>
              <a:buFontTx/>
              <a:buNone/>
            </a:pPr>
            <a:r>
              <a:rPr lang="cs-CZ" altLang="cs-CZ" sz="2400" b="1" dirty="0">
                <a:solidFill>
                  <a:srgbClr val="FF0000"/>
                </a:solidFill>
              </a:rPr>
              <a:t>stanovení dvou ventilačních prahů </a:t>
            </a:r>
          </a:p>
          <a:p>
            <a:pPr algn="ctr" eaLnBrk="1" hangingPunct="1">
              <a:spcBef>
                <a:spcPts val="0"/>
              </a:spcBef>
              <a:buFontTx/>
              <a:buNone/>
            </a:pPr>
            <a:r>
              <a:rPr lang="cs-CZ" altLang="cs-CZ" sz="2400" b="1" dirty="0"/>
              <a:t>zlom a nárůst</a:t>
            </a:r>
          </a:p>
          <a:p>
            <a:pPr algn="ctr" eaLnBrk="1" hangingPunct="1">
              <a:spcBef>
                <a:spcPts val="0"/>
              </a:spcBef>
              <a:buFontTx/>
              <a:buNone/>
            </a:pPr>
            <a:r>
              <a:rPr lang="cs-CZ" altLang="cs-CZ" sz="2400" b="1" dirty="0"/>
              <a:t>ventilačních ekvivalentů</a:t>
            </a:r>
          </a:p>
          <a:p>
            <a:pPr algn="ctr" eaLnBrk="1" hangingPunct="1">
              <a:spcBef>
                <a:spcPts val="0"/>
              </a:spcBef>
              <a:buFontTx/>
              <a:buNone/>
            </a:pPr>
            <a:r>
              <a:rPr lang="cs-CZ" altLang="cs-CZ" sz="2400" b="1" dirty="0"/>
              <a:t>pro</a:t>
            </a:r>
            <a:r>
              <a:rPr lang="cs-CZ" altLang="cs-CZ" sz="2400" b="1" dirty="0">
                <a:solidFill>
                  <a:srgbClr val="3609F5"/>
                </a:solidFill>
              </a:rPr>
              <a:t> </a:t>
            </a:r>
            <a:r>
              <a:rPr lang="cs-CZ" altLang="cs-CZ" sz="2400" b="1" dirty="0">
                <a:solidFill>
                  <a:srgbClr val="0070C0"/>
                </a:solidFill>
              </a:rPr>
              <a:t>O</a:t>
            </a:r>
            <a:r>
              <a:rPr lang="cs-CZ" altLang="cs-CZ" sz="2400" b="1" baseline="-25000" dirty="0">
                <a:solidFill>
                  <a:srgbClr val="0070C0"/>
                </a:solidFill>
              </a:rPr>
              <a:t>2</a:t>
            </a:r>
            <a:r>
              <a:rPr lang="cs-CZ" altLang="cs-CZ" sz="2400" b="1" dirty="0">
                <a:solidFill>
                  <a:srgbClr val="3609F5"/>
                </a:solidFill>
              </a:rPr>
              <a:t> </a:t>
            </a:r>
            <a:r>
              <a:rPr lang="cs-CZ" altLang="cs-CZ" sz="2400" b="1" dirty="0"/>
              <a:t>a</a:t>
            </a:r>
            <a:r>
              <a:rPr lang="cs-CZ" altLang="cs-CZ" sz="2400" b="1" dirty="0">
                <a:solidFill>
                  <a:srgbClr val="3609F5"/>
                </a:solidFill>
              </a:rPr>
              <a:t> </a:t>
            </a:r>
            <a:r>
              <a:rPr lang="cs-CZ" altLang="cs-CZ" sz="2400" b="1" dirty="0">
                <a:solidFill>
                  <a:srgbClr val="669900"/>
                </a:solidFill>
              </a:rPr>
              <a:t>CO</a:t>
            </a:r>
            <a:r>
              <a:rPr lang="cs-CZ" altLang="cs-CZ" sz="2400" b="1" baseline="-25000" dirty="0">
                <a:solidFill>
                  <a:srgbClr val="669900"/>
                </a:solidFill>
              </a:rPr>
              <a:t>2</a:t>
            </a:r>
          </a:p>
        </p:txBody>
      </p:sp>
      <p:sp>
        <p:nvSpPr>
          <p:cNvPr id="30724" name="Text Box 11"/>
          <p:cNvSpPr txBox="1">
            <a:spLocks noChangeArrowheads="1"/>
          </p:cNvSpPr>
          <p:nvPr/>
        </p:nvSpPr>
        <p:spPr bwMode="auto">
          <a:xfrm>
            <a:off x="4380746" y="1020555"/>
            <a:ext cx="1512887" cy="140038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dirty="0">
                <a:solidFill>
                  <a:schemeClr val="accent6">
                    <a:lumMod val="75000"/>
                  </a:schemeClr>
                </a:solidFill>
              </a:rPr>
              <a:t>VE/CO</a:t>
            </a:r>
            <a:r>
              <a:rPr lang="cs-CZ" altLang="cs-CZ" sz="2800" b="1" baseline="-25000" dirty="0">
                <a:solidFill>
                  <a:schemeClr val="accent6">
                    <a:lumMod val="75000"/>
                  </a:schemeClr>
                </a:solidFill>
              </a:rPr>
              <a:t>2</a:t>
            </a:r>
          </a:p>
          <a:p>
            <a:pPr eaLnBrk="1" hangingPunct="1">
              <a:spcBef>
                <a:spcPct val="50000"/>
              </a:spcBef>
              <a:buFontTx/>
              <a:buNone/>
            </a:pPr>
            <a:endParaRPr lang="cs-CZ" altLang="cs-CZ" sz="1000" b="1" dirty="0">
              <a:solidFill>
                <a:srgbClr val="2D9AD1"/>
              </a:solidFill>
            </a:endParaRPr>
          </a:p>
          <a:p>
            <a:pPr eaLnBrk="1" hangingPunct="1">
              <a:spcBef>
                <a:spcPct val="50000"/>
              </a:spcBef>
              <a:buFontTx/>
              <a:buNone/>
            </a:pPr>
            <a:r>
              <a:rPr lang="cs-CZ" altLang="cs-CZ" sz="2800" b="1" dirty="0">
                <a:solidFill>
                  <a:srgbClr val="2D9AD1"/>
                </a:solidFill>
              </a:rPr>
              <a:t>VE/O</a:t>
            </a:r>
            <a:r>
              <a:rPr lang="cs-CZ" altLang="cs-CZ" sz="2800" b="1" baseline="-25000" dirty="0">
                <a:solidFill>
                  <a:srgbClr val="2D9AD1"/>
                </a:solidFill>
              </a:rPr>
              <a:t>2</a:t>
            </a:r>
          </a:p>
        </p:txBody>
      </p:sp>
      <p:sp>
        <p:nvSpPr>
          <p:cNvPr id="4" name="Šipka: doleva 3">
            <a:extLst>
              <a:ext uri="{FF2B5EF4-FFF2-40B4-BE49-F238E27FC236}">
                <a16:creationId xmlns:a16="http://schemas.microsoft.com/office/drawing/2014/main" id="{79AC6E48-B141-3CF7-784D-90B826240EF1}"/>
              </a:ext>
            </a:extLst>
          </p:cNvPr>
          <p:cNvSpPr/>
          <p:nvPr/>
        </p:nvSpPr>
        <p:spPr>
          <a:xfrm>
            <a:off x="8612073" y="1850576"/>
            <a:ext cx="3482242" cy="1163131"/>
          </a:xfrm>
          <a:prstGeom prst="leftArrow">
            <a:avLst>
              <a:gd name="adj1" fmla="val 59429"/>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spcBef>
                <a:spcPts val="0"/>
              </a:spcBef>
              <a:buFontTx/>
              <a:buNone/>
            </a:pPr>
            <a:r>
              <a:rPr lang="cs-CZ" altLang="cs-CZ" sz="2400" b="1" dirty="0">
                <a:solidFill>
                  <a:srgbClr val="FF0000"/>
                </a:solidFill>
              </a:rPr>
              <a:t>RCP(VT2)</a:t>
            </a:r>
          </a:p>
          <a:p>
            <a:pPr eaLnBrk="1" hangingPunct="1">
              <a:spcBef>
                <a:spcPts val="0"/>
              </a:spcBef>
              <a:buFontTx/>
              <a:buNone/>
            </a:pPr>
            <a:r>
              <a:rPr lang="cs-CZ" altLang="cs-CZ" sz="1800" dirty="0" err="1">
                <a:solidFill>
                  <a:schemeClr val="tx1"/>
                </a:solidFill>
              </a:rPr>
              <a:t>respiratory</a:t>
            </a:r>
            <a:r>
              <a:rPr lang="cs-CZ" altLang="cs-CZ" sz="1800" dirty="0">
                <a:solidFill>
                  <a:schemeClr val="tx1"/>
                </a:solidFill>
              </a:rPr>
              <a:t> </a:t>
            </a:r>
            <a:r>
              <a:rPr lang="cs-CZ" altLang="cs-CZ" sz="1800" dirty="0" err="1">
                <a:solidFill>
                  <a:schemeClr val="tx1"/>
                </a:solidFill>
              </a:rPr>
              <a:t>compensation</a:t>
            </a:r>
            <a:r>
              <a:rPr lang="cs-CZ" altLang="cs-CZ" sz="1800" dirty="0">
                <a:solidFill>
                  <a:schemeClr val="tx1"/>
                </a:solidFill>
              </a:rPr>
              <a:t> point</a:t>
            </a:r>
          </a:p>
        </p:txBody>
      </p:sp>
      <p:sp>
        <p:nvSpPr>
          <p:cNvPr id="5" name="Šipka: doleva 4">
            <a:extLst>
              <a:ext uri="{FF2B5EF4-FFF2-40B4-BE49-F238E27FC236}">
                <a16:creationId xmlns:a16="http://schemas.microsoft.com/office/drawing/2014/main" id="{E8F3591E-8BA2-D3DC-AAB2-63C5BFABD05C}"/>
              </a:ext>
            </a:extLst>
          </p:cNvPr>
          <p:cNvSpPr/>
          <p:nvPr/>
        </p:nvSpPr>
        <p:spPr>
          <a:xfrm>
            <a:off x="6957525" y="3196283"/>
            <a:ext cx="4960690" cy="487842"/>
          </a:xfrm>
          <a:prstGeom prst="leftArrow">
            <a:avLst>
              <a:gd name="adj1" fmla="val 59429"/>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spcBef>
                <a:spcPts val="0"/>
              </a:spcBef>
              <a:buFontTx/>
              <a:buNone/>
            </a:pPr>
            <a:r>
              <a:rPr lang="cs-CZ" altLang="cs-CZ" sz="2400" b="1" dirty="0">
                <a:solidFill>
                  <a:srgbClr val="FF0000"/>
                </a:solidFill>
              </a:rPr>
              <a:t>VT(VT2) </a:t>
            </a:r>
            <a:r>
              <a:rPr lang="cs-CZ" altLang="cs-CZ" dirty="0" err="1">
                <a:solidFill>
                  <a:schemeClr val="tx1"/>
                </a:solidFill>
              </a:rPr>
              <a:t>v</a:t>
            </a:r>
            <a:r>
              <a:rPr lang="cs-CZ" altLang="cs-CZ" sz="1800" dirty="0" err="1">
                <a:solidFill>
                  <a:schemeClr val="tx1"/>
                </a:solidFill>
              </a:rPr>
              <a:t>entilatory</a:t>
            </a:r>
            <a:r>
              <a:rPr lang="cs-CZ" altLang="cs-CZ" sz="1800" dirty="0">
                <a:solidFill>
                  <a:schemeClr val="tx1"/>
                </a:solidFill>
              </a:rPr>
              <a:t> </a:t>
            </a:r>
            <a:r>
              <a:rPr lang="cs-CZ" altLang="cs-CZ" sz="1800" dirty="0" err="1">
                <a:solidFill>
                  <a:schemeClr val="tx1"/>
                </a:solidFill>
              </a:rPr>
              <a:t>threshold</a:t>
            </a:r>
            <a:endParaRPr lang="cs-CZ" altLang="cs-CZ" sz="18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VT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2965451"/>
            <a:ext cx="5106988" cy="37750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3795" name="Text Box 4"/>
          <p:cNvSpPr txBox="1">
            <a:spLocks noChangeArrowheads="1"/>
          </p:cNvSpPr>
          <p:nvPr/>
        </p:nvSpPr>
        <p:spPr bwMode="auto">
          <a:xfrm>
            <a:off x="1703389" y="188913"/>
            <a:ext cx="8713787" cy="81915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000" b="1" u="sng">
                <a:solidFill>
                  <a:srgbClr val="3609F5"/>
                </a:solidFill>
              </a:rPr>
              <a:t>Naše zkušenosti se stanovením ventilačně-respiračního prahu</a:t>
            </a:r>
          </a:p>
          <a:p>
            <a:pPr algn="ctr" eaLnBrk="1" hangingPunct="1">
              <a:spcBef>
                <a:spcPct val="50000"/>
              </a:spcBef>
              <a:buFontTx/>
              <a:buNone/>
            </a:pPr>
            <a:r>
              <a:rPr lang="cs-CZ" altLang="cs-CZ" sz="1800"/>
              <a:t>Laboratoř sportovní medicíny FSpS MU - Cortex (Novotný, 2012)</a:t>
            </a:r>
          </a:p>
        </p:txBody>
      </p:sp>
      <p:pic>
        <p:nvPicPr>
          <p:cNvPr id="33796" name="Picture 6" descr="VT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125539"/>
            <a:ext cx="5113337" cy="34385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3797" name="Text Box 10"/>
          <p:cNvSpPr txBox="1">
            <a:spLocks noChangeArrowheads="1"/>
          </p:cNvSpPr>
          <p:nvPr/>
        </p:nvSpPr>
        <p:spPr bwMode="auto">
          <a:xfrm>
            <a:off x="7464425" y="3573463"/>
            <a:ext cx="863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3609F5"/>
                </a:solidFill>
              </a:rPr>
              <a:t>VO</a:t>
            </a:r>
            <a:r>
              <a:rPr lang="cs-CZ" altLang="cs-CZ" sz="2400" b="1" baseline="-25000">
                <a:solidFill>
                  <a:srgbClr val="3609F5"/>
                </a:solidFill>
              </a:rPr>
              <a:t>2</a:t>
            </a:r>
            <a:endParaRPr lang="cs-CZ" altLang="cs-CZ" sz="2400" b="1">
              <a:solidFill>
                <a:srgbClr val="FF0000"/>
              </a:solidFill>
            </a:endParaRPr>
          </a:p>
        </p:txBody>
      </p:sp>
      <p:sp>
        <p:nvSpPr>
          <p:cNvPr id="33798" name="Rectangle 11"/>
          <p:cNvSpPr>
            <a:spLocks noChangeArrowheads="1"/>
          </p:cNvSpPr>
          <p:nvPr/>
        </p:nvSpPr>
        <p:spPr bwMode="auto">
          <a:xfrm>
            <a:off x="7751763" y="4795838"/>
            <a:ext cx="9572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VCO</a:t>
            </a:r>
            <a:r>
              <a:rPr lang="cs-CZ" altLang="cs-CZ" sz="2400" b="1" baseline="-25000">
                <a:solidFill>
                  <a:srgbClr val="FF0000"/>
                </a:solidFill>
              </a:rPr>
              <a:t>2</a:t>
            </a:r>
          </a:p>
        </p:txBody>
      </p:sp>
      <p:sp>
        <p:nvSpPr>
          <p:cNvPr id="33799" name="Text Box 12"/>
          <p:cNvSpPr txBox="1">
            <a:spLocks noChangeArrowheads="1"/>
          </p:cNvSpPr>
          <p:nvPr/>
        </p:nvSpPr>
        <p:spPr bwMode="auto">
          <a:xfrm>
            <a:off x="3646489" y="1484313"/>
            <a:ext cx="15128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777777"/>
                </a:solidFill>
              </a:rPr>
              <a:t>Rychlost</a:t>
            </a:r>
          </a:p>
        </p:txBody>
      </p:sp>
      <p:sp>
        <p:nvSpPr>
          <p:cNvPr id="33800" name="Text Box 13"/>
          <p:cNvSpPr txBox="1">
            <a:spLocks noChangeArrowheads="1"/>
          </p:cNvSpPr>
          <p:nvPr/>
        </p:nvSpPr>
        <p:spPr bwMode="auto">
          <a:xfrm>
            <a:off x="1919288" y="5229226"/>
            <a:ext cx="3384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t>Nutné manuální korekce AT</a:t>
            </a:r>
          </a:p>
        </p:txBody>
      </p:sp>
      <p:sp>
        <p:nvSpPr>
          <p:cNvPr id="33801" name="Line 8"/>
          <p:cNvSpPr>
            <a:spLocks noChangeShapeType="1"/>
          </p:cNvSpPr>
          <p:nvPr/>
        </p:nvSpPr>
        <p:spPr bwMode="auto">
          <a:xfrm flipV="1">
            <a:off x="4583113" y="2798763"/>
            <a:ext cx="0" cy="990600"/>
          </a:xfrm>
          <a:prstGeom prst="line">
            <a:avLst/>
          </a:prstGeom>
          <a:noFill/>
          <a:ln w="76200">
            <a:solidFill>
              <a:schemeClr val="tx1"/>
            </a:solidFill>
            <a:prstDash val="sysDot"/>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2" name="Text Box 9"/>
          <p:cNvSpPr txBox="1">
            <a:spLocks noChangeArrowheads="1"/>
          </p:cNvSpPr>
          <p:nvPr/>
        </p:nvSpPr>
        <p:spPr bwMode="auto">
          <a:xfrm>
            <a:off x="4259263" y="2976563"/>
            <a:ext cx="6477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t>VE</a:t>
            </a:r>
          </a:p>
        </p:txBody>
      </p:sp>
      <p:sp>
        <p:nvSpPr>
          <p:cNvPr id="33803" name="Line 8"/>
          <p:cNvSpPr>
            <a:spLocks noChangeShapeType="1"/>
          </p:cNvSpPr>
          <p:nvPr/>
        </p:nvSpPr>
        <p:spPr bwMode="auto">
          <a:xfrm flipV="1">
            <a:off x="9120188" y="3789363"/>
            <a:ext cx="0" cy="2195512"/>
          </a:xfrm>
          <a:prstGeom prst="line">
            <a:avLst/>
          </a:prstGeom>
          <a:noFill/>
          <a:ln w="76200">
            <a:solidFill>
              <a:schemeClr val="tx1"/>
            </a:solidFill>
            <a:prstDash val="sysDot"/>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4" name="Text Box 9"/>
          <p:cNvSpPr txBox="1">
            <a:spLocks noChangeArrowheads="1"/>
          </p:cNvSpPr>
          <p:nvPr/>
        </p:nvSpPr>
        <p:spPr bwMode="auto">
          <a:xfrm>
            <a:off x="8705851" y="4391026"/>
            <a:ext cx="828675" cy="461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t>RER</a:t>
            </a:r>
          </a:p>
        </p:txBody>
      </p:sp>
      <p:cxnSp>
        <p:nvCxnSpPr>
          <p:cNvPr id="3" name="Přímá spojnice 2"/>
          <p:cNvCxnSpPr/>
          <p:nvPr/>
        </p:nvCxnSpPr>
        <p:spPr>
          <a:xfrm flipV="1">
            <a:off x="2208213" y="2606675"/>
            <a:ext cx="2951162" cy="75088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V="1">
            <a:off x="3792539" y="1200151"/>
            <a:ext cx="2744787" cy="2151063"/>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Ovál 8"/>
          <p:cNvSpPr/>
          <p:nvPr/>
        </p:nvSpPr>
        <p:spPr>
          <a:xfrm>
            <a:off x="8904288" y="3500439"/>
            <a:ext cx="431800" cy="433387"/>
          </a:xfrm>
          <a:prstGeom prst="ellipse">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3808" name="TextovéPole 12"/>
          <p:cNvSpPr txBox="1">
            <a:spLocks noChangeArrowheads="1"/>
          </p:cNvSpPr>
          <p:nvPr/>
        </p:nvSpPr>
        <p:spPr bwMode="auto">
          <a:xfrm>
            <a:off x="5595939" y="4100514"/>
            <a:ext cx="1081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Čas </a:t>
            </a:r>
            <a:r>
              <a:rPr lang="en-US" altLang="cs-CZ" sz="1600"/>
              <a:t>[</a:t>
            </a:r>
            <a:r>
              <a:rPr lang="cs-CZ" altLang="cs-CZ" sz="1600"/>
              <a:t>min</a:t>
            </a:r>
            <a:r>
              <a:rPr lang="en-US" altLang="cs-CZ" sz="1600"/>
              <a:t>]</a:t>
            </a:r>
            <a:endParaRPr lang="cs-CZ" altLang="cs-CZ" sz="1600"/>
          </a:p>
        </p:txBody>
      </p:sp>
      <p:sp>
        <p:nvSpPr>
          <p:cNvPr id="33809" name="TextovéPole 22"/>
          <p:cNvSpPr txBox="1">
            <a:spLocks noChangeArrowheads="1"/>
          </p:cNvSpPr>
          <p:nvPr/>
        </p:nvSpPr>
        <p:spPr bwMode="auto">
          <a:xfrm>
            <a:off x="9475788" y="6165850"/>
            <a:ext cx="1079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Čas </a:t>
            </a:r>
            <a:r>
              <a:rPr lang="en-US" altLang="cs-CZ" sz="1600"/>
              <a:t>[</a:t>
            </a:r>
            <a:r>
              <a:rPr lang="cs-CZ" altLang="cs-CZ" sz="1600"/>
              <a:t>min</a:t>
            </a:r>
            <a:r>
              <a:rPr lang="en-US" altLang="cs-CZ" sz="1600"/>
              <a:t>]</a:t>
            </a:r>
            <a:endParaRPr lang="cs-CZ" altLang="cs-CZ" sz="1600"/>
          </a:p>
        </p:txBody>
      </p:sp>
      <p:sp>
        <p:nvSpPr>
          <p:cNvPr id="33810" name="TextovéPole 13"/>
          <p:cNvSpPr txBox="1">
            <a:spLocks noChangeArrowheads="1"/>
          </p:cNvSpPr>
          <p:nvPr/>
        </p:nvSpPr>
        <p:spPr bwMode="auto">
          <a:xfrm>
            <a:off x="3359150" y="1073150"/>
            <a:ext cx="20891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solidFill>
                  <a:srgbClr val="669900"/>
                </a:solidFill>
              </a:rPr>
              <a:t>AT</a:t>
            </a:r>
            <a:r>
              <a:rPr lang="cs-CZ" altLang="cs-CZ" sz="1800" b="1"/>
              <a:t>	       </a:t>
            </a:r>
            <a:r>
              <a:rPr lang="cs-CZ" altLang="cs-CZ" sz="1800" b="1">
                <a:solidFill>
                  <a:srgbClr val="006600"/>
                </a:solidFill>
              </a:rPr>
              <a:t>RCP</a:t>
            </a:r>
          </a:p>
        </p:txBody>
      </p:sp>
      <p:sp>
        <p:nvSpPr>
          <p:cNvPr id="33811" name="TextovéPole 24"/>
          <p:cNvSpPr txBox="1">
            <a:spLocks noChangeArrowheads="1"/>
          </p:cNvSpPr>
          <p:nvPr/>
        </p:nvSpPr>
        <p:spPr bwMode="auto">
          <a:xfrm>
            <a:off x="7067550" y="2965450"/>
            <a:ext cx="20891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solidFill>
                  <a:srgbClr val="669900"/>
                </a:solidFill>
              </a:rPr>
              <a:t>AT</a:t>
            </a:r>
            <a:r>
              <a:rPr lang="cs-CZ" altLang="cs-CZ" sz="1800" b="1"/>
              <a:t>	       </a:t>
            </a:r>
            <a:r>
              <a:rPr lang="cs-CZ" altLang="cs-CZ" sz="1800" b="1">
                <a:solidFill>
                  <a:srgbClr val="006600"/>
                </a:solidFill>
              </a:rPr>
              <a:t>RCP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a:extLst>
              <a:ext uri="{FF2B5EF4-FFF2-40B4-BE49-F238E27FC236}">
                <a16:creationId xmlns:a16="http://schemas.microsoft.com/office/drawing/2014/main" id="{FDB591CA-7686-D9E1-1A92-974797315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215" y="2414954"/>
            <a:ext cx="5140570" cy="3855427"/>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a:extLst>
              <a:ext uri="{FF2B5EF4-FFF2-40B4-BE49-F238E27FC236}">
                <a16:creationId xmlns:a16="http://schemas.microsoft.com/office/drawing/2014/main" id="{26DEA4F4-80C8-204F-B47B-20012B7AB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5"/>
          <a:stretch/>
        </p:blipFill>
        <p:spPr bwMode="auto">
          <a:xfrm>
            <a:off x="351692" y="0"/>
            <a:ext cx="44481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7C15770-AF40-D66F-74DB-284AA3697CB9}"/>
              </a:ext>
            </a:extLst>
          </p:cNvPr>
          <p:cNvSpPr txBox="1"/>
          <p:nvPr/>
        </p:nvSpPr>
        <p:spPr>
          <a:xfrm>
            <a:off x="4905335" y="587619"/>
            <a:ext cx="6934973" cy="1569660"/>
          </a:xfrm>
          <a:prstGeom prst="rect">
            <a:avLst/>
          </a:prstGeom>
          <a:noFill/>
        </p:spPr>
        <p:txBody>
          <a:bodyPr wrap="square" rtlCol="0">
            <a:spAutoFit/>
          </a:bodyPr>
          <a:lstStyle/>
          <a:p>
            <a:pPr algn="ctr"/>
            <a:r>
              <a:rPr lang="cs-CZ" sz="2400" b="1" dirty="0">
                <a:solidFill>
                  <a:srgbClr val="002060"/>
                </a:solidFill>
              </a:rPr>
              <a:t>FUNKCE PLIC</a:t>
            </a:r>
          </a:p>
          <a:p>
            <a:pPr marL="285750" indent="-285750">
              <a:buFont typeface="Arial" panose="020B0604020202020204" pitchFamily="34" charset="0"/>
              <a:buChar char="•"/>
            </a:pPr>
            <a:r>
              <a:rPr lang="cs-CZ" sz="2400" b="1" dirty="0">
                <a:solidFill>
                  <a:schemeClr val="accent1">
                    <a:lumMod val="75000"/>
                  </a:schemeClr>
                </a:solidFill>
              </a:rPr>
              <a:t>Ventilace</a:t>
            </a:r>
            <a:r>
              <a:rPr lang="cs-CZ" sz="2400" dirty="0"/>
              <a:t> (provzdušnění plic) – nádech, výdech</a:t>
            </a:r>
          </a:p>
          <a:p>
            <a:pPr marL="285750" indent="-285750">
              <a:buFont typeface="Arial" panose="020B0604020202020204" pitchFamily="34" charset="0"/>
              <a:buChar char="•"/>
            </a:pPr>
            <a:r>
              <a:rPr lang="cs-CZ" sz="2400" b="1" dirty="0" err="1">
                <a:solidFill>
                  <a:schemeClr val="accent1">
                    <a:lumMod val="75000"/>
                  </a:schemeClr>
                </a:solidFill>
              </a:rPr>
              <a:t>Perfuze</a:t>
            </a:r>
            <a:r>
              <a:rPr lang="cs-CZ" sz="2400" dirty="0"/>
              <a:t> (prokrvení plic) – přítok a odtok krve</a:t>
            </a:r>
          </a:p>
          <a:p>
            <a:pPr marL="285750" indent="-285750">
              <a:buFont typeface="Arial" panose="020B0604020202020204" pitchFamily="34" charset="0"/>
              <a:buChar char="•"/>
            </a:pPr>
            <a:r>
              <a:rPr lang="cs-CZ" sz="2400" b="1" dirty="0">
                <a:solidFill>
                  <a:schemeClr val="accent1">
                    <a:lumMod val="75000"/>
                  </a:schemeClr>
                </a:solidFill>
              </a:rPr>
              <a:t>Difuze</a:t>
            </a:r>
            <a:r>
              <a:rPr lang="cs-CZ" sz="2400" dirty="0"/>
              <a:t> - přesun O</a:t>
            </a:r>
            <a:r>
              <a:rPr lang="cs-CZ" sz="2400" baseline="-25000" dirty="0"/>
              <a:t>2</a:t>
            </a:r>
            <a:r>
              <a:rPr lang="cs-CZ" sz="2400" dirty="0"/>
              <a:t> a CO</a:t>
            </a:r>
            <a:r>
              <a:rPr lang="cs-CZ" sz="2400" baseline="-25000" dirty="0"/>
              <a:t>2</a:t>
            </a:r>
            <a:r>
              <a:rPr lang="cs-CZ" sz="2400" dirty="0"/>
              <a:t> mezi plicními sklípky a krví</a:t>
            </a:r>
          </a:p>
        </p:txBody>
      </p:sp>
    </p:spTree>
    <p:extLst>
      <p:ext uri="{BB962C8B-B14F-4D97-AF65-F5344CB8AC3E}">
        <p14:creationId xmlns:p14="http://schemas.microsoft.com/office/powerpoint/2010/main" val="1158888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VT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125538"/>
            <a:ext cx="7632700" cy="55927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4819" name="Text Box 6"/>
          <p:cNvSpPr txBox="1">
            <a:spLocks noChangeArrowheads="1"/>
          </p:cNvSpPr>
          <p:nvPr/>
        </p:nvSpPr>
        <p:spPr bwMode="auto">
          <a:xfrm>
            <a:off x="1703389" y="188913"/>
            <a:ext cx="8713787" cy="81915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000" b="1" u="sng">
                <a:solidFill>
                  <a:srgbClr val="3609F5"/>
                </a:solidFill>
              </a:rPr>
              <a:t>Naše zkušenosti se stanovením ventilačně-respiračního prahu</a:t>
            </a:r>
          </a:p>
          <a:p>
            <a:pPr algn="ctr" eaLnBrk="1" hangingPunct="1">
              <a:spcBef>
                <a:spcPct val="50000"/>
              </a:spcBef>
              <a:buFontTx/>
              <a:buNone/>
            </a:pPr>
            <a:r>
              <a:rPr lang="cs-CZ" altLang="cs-CZ" sz="1800"/>
              <a:t>Laboratoř sportovní medicíny FSpS MU - Cortex (Novotný, 2012)</a:t>
            </a:r>
          </a:p>
        </p:txBody>
      </p:sp>
      <p:sp>
        <p:nvSpPr>
          <p:cNvPr id="34820" name="Rectangle 7"/>
          <p:cNvSpPr>
            <a:spLocks noChangeArrowheads="1"/>
          </p:cNvSpPr>
          <p:nvPr/>
        </p:nvSpPr>
        <p:spPr bwMode="auto">
          <a:xfrm>
            <a:off x="3216275" y="4437063"/>
            <a:ext cx="12271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3609F5"/>
                </a:solidFill>
              </a:rPr>
              <a:t>VE/VO</a:t>
            </a:r>
            <a:r>
              <a:rPr lang="cs-CZ" altLang="cs-CZ" sz="2400" b="1" baseline="-25000">
                <a:solidFill>
                  <a:srgbClr val="3609F5"/>
                </a:solidFill>
              </a:rPr>
              <a:t>2</a:t>
            </a:r>
            <a:endParaRPr lang="cs-CZ" altLang="cs-CZ" sz="2400" b="1" baseline="-25000">
              <a:solidFill>
                <a:srgbClr val="FF0000"/>
              </a:solidFill>
            </a:endParaRPr>
          </a:p>
        </p:txBody>
      </p:sp>
      <p:sp>
        <p:nvSpPr>
          <p:cNvPr id="34821" name="Rectangle 8"/>
          <p:cNvSpPr>
            <a:spLocks noChangeArrowheads="1"/>
          </p:cNvSpPr>
          <p:nvPr/>
        </p:nvSpPr>
        <p:spPr bwMode="auto">
          <a:xfrm>
            <a:off x="3287713" y="1773238"/>
            <a:ext cx="1447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VE/VCO</a:t>
            </a:r>
            <a:r>
              <a:rPr lang="cs-CZ" altLang="cs-CZ" sz="2400" b="1" baseline="-25000">
                <a:solidFill>
                  <a:srgbClr val="FF0000"/>
                </a:solidFill>
              </a:rPr>
              <a:t>2</a:t>
            </a:r>
          </a:p>
        </p:txBody>
      </p:sp>
      <p:sp>
        <p:nvSpPr>
          <p:cNvPr id="34822" name="Text Box 9"/>
          <p:cNvSpPr txBox="1">
            <a:spLocks noChangeArrowheads="1"/>
          </p:cNvSpPr>
          <p:nvPr/>
        </p:nvSpPr>
        <p:spPr bwMode="auto">
          <a:xfrm>
            <a:off x="5591175" y="1916113"/>
            <a:ext cx="15128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777777"/>
                </a:solidFill>
              </a:rPr>
              <a:t>Rychlost</a:t>
            </a:r>
          </a:p>
        </p:txBody>
      </p:sp>
      <p:sp>
        <p:nvSpPr>
          <p:cNvPr id="34823" name="Line 8"/>
          <p:cNvSpPr>
            <a:spLocks noChangeShapeType="1"/>
          </p:cNvSpPr>
          <p:nvPr/>
        </p:nvSpPr>
        <p:spPr bwMode="auto">
          <a:xfrm flipV="1">
            <a:off x="5951538" y="4005263"/>
            <a:ext cx="0" cy="1547812"/>
          </a:xfrm>
          <a:prstGeom prst="line">
            <a:avLst/>
          </a:prstGeom>
          <a:noFill/>
          <a:ln w="76200">
            <a:solidFill>
              <a:srgbClr val="FF0000"/>
            </a:solidFill>
            <a:prstDash val="sysDot"/>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4824" name="Line 9"/>
          <p:cNvSpPr>
            <a:spLocks noChangeShapeType="1"/>
          </p:cNvSpPr>
          <p:nvPr/>
        </p:nvSpPr>
        <p:spPr bwMode="auto">
          <a:xfrm flipV="1">
            <a:off x="7518401" y="3051175"/>
            <a:ext cx="17463" cy="2501900"/>
          </a:xfrm>
          <a:prstGeom prst="line">
            <a:avLst/>
          </a:prstGeom>
          <a:noFill/>
          <a:ln w="76200">
            <a:solidFill>
              <a:srgbClr val="FF0000"/>
            </a:solidFill>
            <a:prstDash val="sysDot"/>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4825" name="Text Box 10"/>
          <p:cNvSpPr txBox="1">
            <a:spLocks noChangeArrowheads="1"/>
          </p:cNvSpPr>
          <p:nvPr/>
        </p:nvSpPr>
        <p:spPr bwMode="auto">
          <a:xfrm>
            <a:off x="5591175" y="4302125"/>
            <a:ext cx="647700" cy="5286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0000"/>
                </a:solidFill>
              </a:rPr>
              <a:t>VT</a:t>
            </a:r>
          </a:p>
        </p:txBody>
      </p:sp>
      <p:sp>
        <p:nvSpPr>
          <p:cNvPr id="34826" name="Text Box 11"/>
          <p:cNvSpPr txBox="1">
            <a:spLocks noChangeArrowheads="1"/>
          </p:cNvSpPr>
          <p:nvPr/>
        </p:nvSpPr>
        <p:spPr bwMode="auto">
          <a:xfrm>
            <a:off x="7032626" y="4303714"/>
            <a:ext cx="1008063" cy="528637"/>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0000"/>
                </a:solidFill>
              </a:rPr>
              <a:t>RCP</a:t>
            </a:r>
          </a:p>
        </p:txBody>
      </p:sp>
      <p:sp>
        <p:nvSpPr>
          <p:cNvPr id="34827" name="Text Box 10"/>
          <p:cNvSpPr txBox="1">
            <a:spLocks noChangeArrowheads="1"/>
          </p:cNvSpPr>
          <p:nvPr/>
        </p:nvSpPr>
        <p:spPr bwMode="auto">
          <a:xfrm>
            <a:off x="5735638" y="4895851"/>
            <a:ext cx="2159000" cy="366713"/>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t>manuální korekce</a:t>
            </a:r>
          </a:p>
        </p:txBody>
      </p:sp>
      <p:sp>
        <p:nvSpPr>
          <p:cNvPr id="34828" name="TextovéPole 11"/>
          <p:cNvSpPr txBox="1">
            <a:spLocks noChangeArrowheads="1"/>
          </p:cNvSpPr>
          <p:nvPr/>
        </p:nvSpPr>
        <p:spPr bwMode="auto">
          <a:xfrm>
            <a:off x="8399464" y="5949950"/>
            <a:ext cx="1081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Čas </a:t>
            </a:r>
            <a:r>
              <a:rPr lang="en-US" altLang="cs-CZ" sz="1600"/>
              <a:t>[</a:t>
            </a:r>
            <a:r>
              <a:rPr lang="cs-CZ" altLang="cs-CZ" sz="1600"/>
              <a:t>min</a:t>
            </a:r>
            <a:r>
              <a:rPr lang="en-US" altLang="cs-CZ" sz="1600"/>
              <a:t>]</a:t>
            </a:r>
            <a:endParaRPr lang="cs-CZ" altLang="cs-CZ" sz="1600"/>
          </a:p>
        </p:txBody>
      </p:sp>
      <p:sp>
        <p:nvSpPr>
          <p:cNvPr id="34829" name="TextovéPole 12"/>
          <p:cNvSpPr txBox="1">
            <a:spLocks noChangeArrowheads="1"/>
          </p:cNvSpPr>
          <p:nvPr/>
        </p:nvSpPr>
        <p:spPr bwMode="auto">
          <a:xfrm>
            <a:off x="4691063" y="1371600"/>
            <a:ext cx="29892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solidFill>
                  <a:srgbClr val="669900"/>
                </a:solidFill>
              </a:rPr>
              <a:t>AT</a:t>
            </a:r>
            <a:r>
              <a:rPr lang="cs-CZ" altLang="cs-CZ" sz="1800" b="1"/>
              <a:t>	       	       </a:t>
            </a:r>
            <a:r>
              <a:rPr lang="cs-CZ" altLang="cs-CZ" sz="1800" b="1">
                <a:solidFill>
                  <a:srgbClr val="006600"/>
                </a:solidFill>
              </a:rPr>
              <a:t>RCP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6483"/>
          <a:stretch/>
        </p:blipFill>
        <p:spPr>
          <a:xfrm>
            <a:off x="985655" y="1720026"/>
            <a:ext cx="4684205" cy="3266520"/>
          </a:xfrm>
          <a:prstGeom prst="rect">
            <a:avLst/>
          </a:prstGeom>
          <a:ln>
            <a:solidFill>
              <a:schemeClr val="tx1"/>
            </a:solidFill>
          </a:ln>
        </p:spPr>
      </p:pic>
      <p:sp>
        <p:nvSpPr>
          <p:cNvPr id="4" name="Obdélník 3"/>
          <p:cNvSpPr/>
          <p:nvPr/>
        </p:nvSpPr>
        <p:spPr>
          <a:xfrm>
            <a:off x="1438746" y="1512277"/>
            <a:ext cx="3778024" cy="656492"/>
          </a:xfrm>
          <a:prstGeom prst="rect">
            <a:avLst/>
          </a:prstGeom>
        </p:spPr>
        <p:txBody>
          <a:bodyPr wrap="square">
            <a:spAutoFit/>
          </a:bodyPr>
          <a:lstStyle/>
          <a:p>
            <a:pPr algn="ctr"/>
            <a:r>
              <a:rPr lang="nl-NL" sz="1200" dirty="0">
                <a:latin typeface="Calibri" panose="020F0502020204030204" pitchFamily="34" charset="0"/>
              </a:rPr>
              <a:t>Jan van den Bosch</a:t>
            </a:r>
            <a:r>
              <a:rPr lang="cs-CZ" sz="1200" dirty="0">
                <a:latin typeface="Calibri" panose="020F0502020204030204" pitchFamily="34" charset="0"/>
              </a:rPr>
              <a:t>.</a:t>
            </a:r>
          </a:p>
          <a:p>
            <a:pPr algn="ctr"/>
            <a:r>
              <a:rPr lang="en-GB" sz="1200" dirty="0">
                <a:latin typeface="Calibri" panose="020F0502020204030204" pitchFamily="34" charset="0"/>
              </a:rPr>
              <a:t>THE CONCONI TEST: GENERAL INTRODUCTION</a:t>
            </a:r>
            <a:r>
              <a:rPr lang="cs-CZ" sz="1200" dirty="0">
                <a:latin typeface="Calibri" panose="020F0502020204030204" pitchFamily="34" charset="0"/>
              </a:rPr>
              <a:t> (http://home.kpn.nl/jhbosch.1/congeneral.html)</a:t>
            </a:r>
          </a:p>
        </p:txBody>
      </p:sp>
      <p:sp>
        <p:nvSpPr>
          <p:cNvPr id="5" name="Obdélník 4"/>
          <p:cNvSpPr/>
          <p:nvPr/>
        </p:nvSpPr>
        <p:spPr>
          <a:xfrm>
            <a:off x="584557" y="309210"/>
            <a:ext cx="5486400" cy="1261884"/>
          </a:xfrm>
          <a:prstGeom prst="rect">
            <a:avLst/>
          </a:prstGeom>
        </p:spPr>
        <p:txBody>
          <a:bodyPr wrap="square">
            <a:spAutoFit/>
          </a:bodyPr>
          <a:lstStyle/>
          <a:p>
            <a:pPr algn="ctr"/>
            <a:r>
              <a:rPr lang="cs-CZ" sz="2000" b="1" dirty="0">
                <a:solidFill>
                  <a:srgbClr val="3609F5"/>
                </a:solidFill>
                <a:latin typeface="Calibri" panose="020F0502020204030204" pitchFamily="34" charset="0"/>
              </a:rPr>
              <a:t>Cirkulační („anaerobní“?) práh podle </a:t>
            </a:r>
            <a:r>
              <a:rPr lang="cs-CZ" sz="2000" b="1" dirty="0" err="1">
                <a:solidFill>
                  <a:srgbClr val="3609F5"/>
                </a:solidFill>
                <a:latin typeface="Calibri" panose="020F0502020204030204" pitchFamily="34" charset="0"/>
              </a:rPr>
              <a:t>Conconi</a:t>
            </a:r>
            <a:endParaRPr lang="cs-CZ" sz="2000" b="1" dirty="0">
              <a:solidFill>
                <a:srgbClr val="3609F5"/>
              </a:solidFill>
              <a:latin typeface="Calibri" panose="020F0502020204030204" pitchFamily="34" charset="0"/>
            </a:endParaRPr>
          </a:p>
          <a:p>
            <a:pPr algn="ctr"/>
            <a:r>
              <a:rPr lang="cs-CZ" sz="1200" dirty="0" err="1">
                <a:latin typeface="Calibri" panose="020F0502020204030204" pitchFamily="34" charset="0"/>
              </a:rPr>
              <a:t>Conconi</a:t>
            </a:r>
            <a:r>
              <a:rPr lang="cs-CZ" sz="1200" dirty="0">
                <a:latin typeface="Calibri" panose="020F0502020204030204" pitchFamily="34" charset="0"/>
              </a:rPr>
              <a:t> et al. </a:t>
            </a:r>
            <a:r>
              <a:rPr lang="en-US" sz="1200" dirty="0">
                <a:latin typeface="Calibri" panose="020F0502020204030204" pitchFamily="34" charset="0"/>
              </a:rPr>
              <a:t>Determination of the anaerobic threshold by a noninvasive field test in runners</a:t>
            </a:r>
            <a:r>
              <a:rPr lang="cs-CZ" sz="1200" dirty="0">
                <a:latin typeface="Calibri" panose="020F0502020204030204" pitchFamily="34" charset="0"/>
              </a:rPr>
              <a:t>. </a:t>
            </a:r>
            <a:r>
              <a:rPr lang="en-US" sz="1200" dirty="0">
                <a:latin typeface="Calibri" panose="020F0502020204030204" pitchFamily="34" charset="0"/>
              </a:rPr>
              <a:t>Journal of Applied Physiology</a:t>
            </a:r>
            <a:r>
              <a:rPr lang="cs-CZ" sz="1200" dirty="0">
                <a:latin typeface="Calibri" panose="020F0502020204030204" pitchFamily="34" charset="0"/>
              </a:rPr>
              <a:t>. </a:t>
            </a:r>
            <a:r>
              <a:rPr lang="en-US" sz="1200" dirty="0">
                <a:latin typeface="Calibri" panose="020F0502020204030204" pitchFamily="34" charset="0"/>
              </a:rPr>
              <a:t>1982</a:t>
            </a:r>
            <a:r>
              <a:rPr lang="cs-CZ" sz="1200" dirty="0">
                <a:latin typeface="Calibri" panose="020F0502020204030204" pitchFamily="34" charset="0"/>
              </a:rPr>
              <a:t>, </a:t>
            </a:r>
            <a:r>
              <a:rPr lang="en-US" sz="1200" dirty="0">
                <a:latin typeface="Calibri" panose="020F0502020204030204" pitchFamily="34" charset="0"/>
              </a:rPr>
              <a:t>52</a:t>
            </a:r>
            <a:r>
              <a:rPr lang="cs-CZ" sz="1200" dirty="0">
                <a:latin typeface="Calibri" panose="020F0502020204030204" pitchFamily="34" charset="0"/>
              </a:rPr>
              <a:t>(</a:t>
            </a:r>
            <a:r>
              <a:rPr lang="en-US" sz="1200" dirty="0">
                <a:latin typeface="Calibri" panose="020F0502020204030204" pitchFamily="34" charset="0"/>
              </a:rPr>
              <a:t>4</a:t>
            </a:r>
            <a:r>
              <a:rPr lang="cs-CZ" sz="1200" dirty="0">
                <a:latin typeface="Calibri" panose="020F0502020204030204" pitchFamily="34" charset="0"/>
              </a:rPr>
              <a:t>).</a:t>
            </a:r>
          </a:p>
          <a:p>
            <a:pPr algn="ctr"/>
            <a:r>
              <a:rPr lang="cs-CZ" sz="1600" b="1" dirty="0">
                <a:solidFill>
                  <a:srgbClr val="C00000"/>
                </a:solidFill>
                <a:latin typeface="Calibri" panose="020F0502020204030204" pitchFamily="34" charset="0"/>
              </a:rPr>
              <a:t>Odklon </a:t>
            </a:r>
            <a:r>
              <a:rPr lang="cs-CZ" sz="1600" b="1" dirty="0">
                <a:solidFill>
                  <a:srgbClr val="FF0000"/>
                </a:solidFill>
                <a:latin typeface="Calibri" panose="020F0502020204030204" pitchFamily="34" charset="0"/>
              </a:rPr>
              <a:t>srdeční frekvence </a:t>
            </a:r>
            <a:r>
              <a:rPr lang="cs-CZ" sz="1600" b="1" dirty="0">
                <a:solidFill>
                  <a:srgbClr val="C00000"/>
                </a:solidFill>
                <a:latin typeface="Calibri" panose="020F0502020204030204" pitchFamily="34" charset="0"/>
              </a:rPr>
              <a:t>od lineárního průběhu její závislosti na rychlosti běhu</a:t>
            </a:r>
          </a:p>
        </p:txBody>
      </p:sp>
      <p:sp>
        <p:nvSpPr>
          <p:cNvPr id="6" name="TextovéPole 5"/>
          <p:cNvSpPr txBox="1"/>
          <p:nvPr/>
        </p:nvSpPr>
        <p:spPr>
          <a:xfrm>
            <a:off x="111370" y="5107641"/>
            <a:ext cx="11758246" cy="1631216"/>
          </a:xfrm>
          <a:prstGeom prst="rect">
            <a:avLst/>
          </a:prstGeom>
          <a:solidFill>
            <a:schemeClr val="bg1">
              <a:alpha val="48000"/>
            </a:schemeClr>
          </a:solidFill>
        </p:spPr>
        <p:txBody>
          <a:bodyPr wrap="square" rtlCol="0">
            <a:spAutoFit/>
          </a:bodyPr>
          <a:lstStyle/>
          <a:p>
            <a:pPr marL="171450" indent="-171450">
              <a:buFont typeface="Arial" panose="020B0604020202020204" pitchFamily="34" charset="0"/>
              <a:buChar char="•"/>
            </a:pPr>
            <a:r>
              <a:rPr lang="cs-CZ" sz="1200" dirty="0">
                <a:latin typeface="Calibri" panose="020F0502020204030204" pitchFamily="34" charset="0"/>
              </a:rPr>
              <a:t>Mahon </a:t>
            </a:r>
            <a:r>
              <a:rPr lang="en-US" sz="1200" dirty="0">
                <a:latin typeface="Calibri" panose="020F0502020204030204" pitchFamily="34" charset="0"/>
              </a:rPr>
              <a:t>&amp;</a:t>
            </a:r>
            <a:r>
              <a:rPr lang="cs-CZ" sz="1200" dirty="0">
                <a:latin typeface="Calibri" panose="020F0502020204030204" pitchFamily="34" charset="0"/>
              </a:rPr>
              <a:t> </a:t>
            </a:r>
            <a:r>
              <a:rPr lang="cs-CZ" sz="1200" dirty="0" err="1">
                <a:latin typeface="Calibri" panose="020F0502020204030204" pitchFamily="34" charset="0"/>
              </a:rPr>
              <a:t>Vaccaron</a:t>
            </a:r>
            <a:r>
              <a:rPr lang="cs-CZ" sz="1200" dirty="0">
                <a:latin typeface="Calibri" panose="020F0502020204030204" pitchFamily="34" charset="0"/>
              </a:rPr>
              <a:t>, 1991: </a:t>
            </a:r>
            <a:r>
              <a:rPr lang="cs-CZ" sz="1600" dirty="0">
                <a:solidFill>
                  <a:srgbClr val="3609F5"/>
                </a:solidFill>
                <a:latin typeface="Calibri" panose="020F0502020204030204" pitchFamily="34" charset="0"/>
              </a:rPr>
              <a:t>HR </a:t>
            </a:r>
            <a:r>
              <a:rPr lang="cs-CZ" sz="1600" dirty="0" err="1">
                <a:solidFill>
                  <a:srgbClr val="3609F5"/>
                </a:solidFill>
                <a:latin typeface="Calibri" panose="020F0502020204030204" pitchFamily="34" charset="0"/>
              </a:rPr>
              <a:t>deflexní</a:t>
            </a:r>
            <a:r>
              <a:rPr lang="cs-CZ" sz="1600" dirty="0">
                <a:solidFill>
                  <a:srgbClr val="3609F5"/>
                </a:solidFill>
                <a:latin typeface="Calibri" panose="020F0502020204030204" pitchFamily="34" charset="0"/>
              </a:rPr>
              <a:t> bod (177±11) může být prediktorem VT (181±4) u většiny z 22 dětí. </a:t>
            </a:r>
          </a:p>
          <a:p>
            <a:pPr marL="171450" indent="-171450">
              <a:buFont typeface="Arial" panose="020B0604020202020204" pitchFamily="34" charset="0"/>
              <a:buChar char="•"/>
            </a:pPr>
            <a:r>
              <a:rPr lang="cs-CZ" sz="1200" dirty="0" err="1">
                <a:latin typeface="Calibri" panose="020F0502020204030204" pitchFamily="34" charset="0"/>
              </a:rPr>
              <a:t>Ignjatovič</a:t>
            </a:r>
            <a:r>
              <a:rPr lang="cs-CZ" sz="1200" dirty="0">
                <a:latin typeface="Calibri" panose="020F0502020204030204" pitchFamily="34" charset="0"/>
              </a:rPr>
              <a:t> A. et al. Non-</a:t>
            </a:r>
            <a:r>
              <a:rPr lang="cs-CZ" sz="1200" dirty="0" err="1">
                <a:latin typeface="Calibri" panose="020F0502020204030204" pitchFamily="34" charset="0"/>
              </a:rPr>
              <a:t>invasive</a:t>
            </a:r>
            <a:r>
              <a:rPr lang="cs-CZ" sz="1200" dirty="0">
                <a:latin typeface="Calibri" panose="020F0502020204030204" pitchFamily="34" charset="0"/>
              </a:rPr>
              <a:t> </a:t>
            </a:r>
            <a:r>
              <a:rPr lang="cs-CZ" sz="1200" dirty="0" err="1">
                <a:latin typeface="Calibri" panose="020F0502020204030204" pitchFamily="34" charset="0"/>
              </a:rPr>
              <a:t>determination</a:t>
            </a:r>
            <a:r>
              <a:rPr lang="cs-CZ" sz="1200" dirty="0">
                <a:latin typeface="Calibri" panose="020F0502020204030204" pitchFamily="34" charset="0"/>
              </a:rPr>
              <a:t> of </a:t>
            </a:r>
            <a:r>
              <a:rPr lang="cs-CZ" sz="1200" dirty="0" err="1">
                <a:latin typeface="Calibri" panose="020F0502020204030204" pitchFamily="34" charset="0"/>
              </a:rPr>
              <a:t>the</a:t>
            </a:r>
            <a:r>
              <a:rPr lang="cs-CZ" sz="1200" dirty="0">
                <a:latin typeface="Calibri" panose="020F0502020204030204" pitchFamily="34" charset="0"/>
              </a:rPr>
              <a:t> </a:t>
            </a:r>
            <a:r>
              <a:rPr lang="cs-CZ" sz="1200" dirty="0" err="1">
                <a:latin typeface="Calibri" panose="020F0502020204030204" pitchFamily="34" charset="0"/>
              </a:rPr>
              <a:t>anaerobic</a:t>
            </a:r>
            <a:r>
              <a:rPr lang="cs-CZ" sz="1200" dirty="0">
                <a:latin typeface="Calibri" panose="020F0502020204030204" pitchFamily="34" charset="0"/>
              </a:rPr>
              <a:t> </a:t>
            </a:r>
            <a:r>
              <a:rPr lang="cs-CZ" sz="1200" dirty="0" err="1">
                <a:latin typeface="Calibri" panose="020F0502020204030204" pitchFamily="34" charset="0"/>
              </a:rPr>
              <a:t>threshold</a:t>
            </a:r>
            <a:r>
              <a:rPr lang="cs-CZ" sz="1200" dirty="0">
                <a:latin typeface="Calibri" panose="020F0502020204030204" pitchFamily="34" charset="0"/>
              </a:rPr>
              <a:t> </a:t>
            </a:r>
            <a:r>
              <a:rPr lang="cs-CZ" sz="1200" dirty="0" err="1">
                <a:latin typeface="Calibri" panose="020F0502020204030204" pitchFamily="34" charset="0"/>
              </a:rPr>
              <a:t>based</a:t>
            </a:r>
            <a:r>
              <a:rPr lang="cs-CZ" sz="1200" dirty="0">
                <a:latin typeface="Calibri" panose="020F0502020204030204" pitchFamily="34" charset="0"/>
              </a:rPr>
              <a:t> on </a:t>
            </a:r>
            <a:r>
              <a:rPr lang="cs-CZ" sz="1200" dirty="0" err="1">
                <a:latin typeface="Calibri" panose="020F0502020204030204" pitchFamily="34" charset="0"/>
              </a:rPr>
              <a:t>the</a:t>
            </a:r>
            <a:r>
              <a:rPr lang="cs-CZ" sz="1200" dirty="0">
                <a:latin typeface="Calibri" panose="020F0502020204030204" pitchFamily="34" charset="0"/>
              </a:rPr>
              <a:t> </a:t>
            </a:r>
            <a:r>
              <a:rPr lang="cs-CZ" sz="1200" dirty="0" err="1">
                <a:latin typeface="Calibri" panose="020F0502020204030204" pitchFamily="34" charset="0"/>
              </a:rPr>
              <a:t>heart</a:t>
            </a:r>
            <a:r>
              <a:rPr lang="cs-CZ" sz="1200" dirty="0">
                <a:latin typeface="Calibri" panose="020F0502020204030204" pitchFamily="34" charset="0"/>
              </a:rPr>
              <a:t> </a:t>
            </a:r>
            <a:r>
              <a:rPr lang="cs-CZ" sz="1200" dirty="0" err="1">
                <a:latin typeface="Calibri" panose="020F0502020204030204" pitchFamily="34" charset="0"/>
              </a:rPr>
              <a:t>rate</a:t>
            </a:r>
            <a:r>
              <a:rPr lang="cs-CZ" sz="1200" dirty="0">
                <a:latin typeface="Calibri" panose="020F0502020204030204" pitchFamily="34" charset="0"/>
              </a:rPr>
              <a:t> </a:t>
            </a:r>
            <a:r>
              <a:rPr lang="cs-CZ" sz="1200" dirty="0" err="1">
                <a:latin typeface="Calibri" panose="020F0502020204030204" pitchFamily="34" charset="0"/>
              </a:rPr>
              <a:t>deflection</a:t>
            </a:r>
            <a:r>
              <a:rPr lang="cs-CZ" sz="1200" dirty="0">
                <a:latin typeface="Calibri" panose="020F0502020204030204" pitchFamily="34" charset="0"/>
              </a:rPr>
              <a:t> point. </a:t>
            </a:r>
            <a:r>
              <a:rPr lang="cs-CZ" sz="1200" dirty="0" err="1">
                <a:latin typeface="Calibri" panose="020F0502020204030204" pitchFamily="34" charset="0"/>
              </a:rPr>
              <a:t>Facta</a:t>
            </a:r>
            <a:r>
              <a:rPr lang="cs-CZ" sz="1200" dirty="0">
                <a:latin typeface="Calibri" panose="020F0502020204030204" pitchFamily="34" charset="0"/>
              </a:rPr>
              <a:t> </a:t>
            </a:r>
            <a:r>
              <a:rPr lang="cs-CZ" sz="1200" dirty="0" err="1">
                <a:latin typeface="Calibri" panose="020F0502020204030204" pitchFamily="34" charset="0"/>
              </a:rPr>
              <a:t>Universitatis</a:t>
            </a:r>
            <a:r>
              <a:rPr lang="cs-CZ" sz="1200" dirty="0">
                <a:latin typeface="Calibri" panose="020F0502020204030204" pitchFamily="34" charset="0"/>
              </a:rPr>
              <a:t>. </a:t>
            </a:r>
            <a:r>
              <a:rPr lang="cs-CZ" sz="1200" dirty="0" err="1">
                <a:latin typeface="Calibri" panose="020F0502020204030204" pitchFamily="34" charset="0"/>
              </a:rPr>
              <a:t>Physical</a:t>
            </a:r>
            <a:r>
              <a:rPr lang="cs-CZ" sz="1200" dirty="0">
                <a:latin typeface="Calibri" panose="020F0502020204030204" pitchFamily="34" charset="0"/>
              </a:rPr>
              <a:t> </a:t>
            </a:r>
            <a:r>
              <a:rPr lang="cs-CZ" sz="1200" dirty="0" err="1">
                <a:latin typeface="Calibri" panose="020F0502020204030204" pitchFamily="34" charset="0"/>
              </a:rPr>
              <a:t>Education</a:t>
            </a:r>
            <a:r>
              <a:rPr lang="cs-CZ" sz="1200" dirty="0">
                <a:latin typeface="Calibri" panose="020F0502020204030204" pitchFamily="34" charset="0"/>
              </a:rPr>
              <a:t> and Sport, 2008, 6(1): 1-10.</a:t>
            </a:r>
            <a:r>
              <a:rPr lang="cs-CZ" sz="1200" dirty="0">
                <a:solidFill>
                  <a:srgbClr val="3609F5"/>
                </a:solidFill>
                <a:latin typeface="Calibri" panose="020F0502020204030204" pitchFamily="34" charset="0"/>
              </a:rPr>
              <a:t> </a:t>
            </a:r>
            <a:r>
              <a:rPr lang="cs-CZ" sz="1600" dirty="0">
                <a:solidFill>
                  <a:srgbClr val="3609F5"/>
                </a:solidFill>
                <a:latin typeface="Calibri" panose="020F0502020204030204" pitchFamily="34" charset="0"/>
              </a:rPr>
              <a:t>Fyziologická podstata </a:t>
            </a:r>
            <a:r>
              <a:rPr lang="cs-CZ" sz="1600" dirty="0" err="1">
                <a:solidFill>
                  <a:srgbClr val="3609F5"/>
                </a:solidFill>
                <a:latin typeface="Calibri" panose="020F0502020204030204" pitchFamily="34" charset="0"/>
              </a:rPr>
              <a:t>Conconiho</a:t>
            </a:r>
            <a:r>
              <a:rPr lang="cs-CZ" sz="1600" dirty="0">
                <a:solidFill>
                  <a:srgbClr val="3609F5"/>
                </a:solidFill>
                <a:latin typeface="Calibri" panose="020F0502020204030204" pitchFamily="34" charset="0"/>
              </a:rPr>
              <a:t> AT není jasná. </a:t>
            </a:r>
          </a:p>
          <a:p>
            <a:pPr marL="171450" indent="-171450">
              <a:buFont typeface="Arial" panose="020B0604020202020204" pitchFamily="34" charset="0"/>
              <a:buChar char="•"/>
            </a:pPr>
            <a:r>
              <a:rPr lang="cs-CZ" sz="1200" dirty="0" err="1">
                <a:latin typeface="Calibri" panose="020F0502020204030204" pitchFamily="34" charset="0"/>
              </a:rPr>
              <a:t>Cook</a:t>
            </a:r>
            <a:r>
              <a:rPr lang="cs-CZ" sz="1200" dirty="0">
                <a:latin typeface="Calibri" panose="020F0502020204030204" pitchFamily="34" charset="0"/>
              </a:rPr>
              <a:t>, I. </a:t>
            </a:r>
            <a:r>
              <a:rPr lang="cs-CZ" sz="1200" dirty="0" err="1">
                <a:latin typeface="Calibri" panose="020F0502020204030204" pitchFamily="34" charset="0"/>
              </a:rPr>
              <a:t>Was</a:t>
            </a:r>
            <a:r>
              <a:rPr lang="cs-CZ" sz="1200" dirty="0">
                <a:latin typeface="Calibri" panose="020F0502020204030204" pitchFamily="34" charset="0"/>
              </a:rPr>
              <a:t> </a:t>
            </a:r>
            <a:r>
              <a:rPr lang="cs-CZ" sz="1200" dirty="0" err="1">
                <a:latin typeface="Calibri" panose="020F0502020204030204" pitchFamily="34" charset="0"/>
              </a:rPr>
              <a:t>the</a:t>
            </a:r>
            <a:r>
              <a:rPr lang="cs-CZ" sz="1200" dirty="0">
                <a:latin typeface="Calibri" panose="020F0502020204030204" pitchFamily="34" charset="0"/>
              </a:rPr>
              <a:t> </a:t>
            </a:r>
            <a:r>
              <a:rPr lang="cs-CZ" sz="1200" dirty="0" err="1">
                <a:latin typeface="Calibri" panose="020F0502020204030204" pitchFamily="34" charset="0"/>
              </a:rPr>
              <a:t>Conconi</a:t>
            </a:r>
            <a:r>
              <a:rPr lang="cs-CZ" sz="1200" dirty="0">
                <a:latin typeface="Calibri" panose="020F0502020204030204" pitchFamily="34" charset="0"/>
              </a:rPr>
              <a:t> test </a:t>
            </a:r>
            <a:r>
              <a:rPr lang="cs-CZ" sz="1200" dirty="0" err="1">
                <a:latin typeface="Calibri" panose="020F0502020204030204" pitchFamily="34" charset="0"/>
              </a:rPr>
              <a:t>validated</a:t>
            </a:r>
            <a:r>
              <a:rPr lang="cs-CZ" sz="1200" dirty="0">
                <a:latin typeface="Calibri" panose="020F0502020204030204" pitchFamily="34" charset="0"/>
              </a:rPr>
              <a:t> by </a:t>
            </a:r>
            <a:r>
              <a:rPr lang="cs-CZ" sz="1200" dirty="0" err="1">
                <a:latin typeface="Calibri" panose="020F0502020204030204" pitchFamily="34" charset="0"/>
              </a:rPr>
              <a:t>sporting</a:t>
            </a:r>
            <a:r>
              <a:rPr lang="cs-CZ" sz="1200" dirty="0">
                <a:latin typeface="Calibri" panose="020F0502020204030204" pitchFamily="34" charset="0"/>
              </a:rPr>
              <a:t> </a:t>
            </a:r>
            <a:r>
              <a:rPr lang="cs-CZ" sz="1200" dirty="0" err="1">
                <a:latin typeface="Calibri" panose="020F0502020204030204" pitchFamily="34" charset="0"/>
              </a:rPr>
              <a:t>succes</a:t>
            </a:r>
            <a:r>
              <a:rPr lang="cs-CZ" sz="1200" dirty="0">
                <a:latin typeface="Calibri" panose="020F0502020204030204" pitchFamily="34" charset="0"/>
              </a:rPr>
              <a:t>, expert </a:t>
            </a:r>
            <a:r>
              <a:rPr lang="cs-CZ" sz="1200" dirty="0" err="1">
                <a:latin typeface="Calibri" panose="020F0502020204030204" pitchFamily="34" charset="0"/>
              </a:rPr>
              <a:t>opinion</a:t>
            </a:r>
            <a:r>
              <a:rPr lang="cs-CZ" sz="1200" dirty="0">
                <a:latin typeface="Calibri" panose="020F0502020204030204" pitchFamily="34" charset="0"/>
              </a:rPr>
              <a:t> </a:t>
            </a:r>
            <a:r>
              <a:rPr lang="cs-CZ" sz="1200" dirty="0" err="1">
                <a:latin typeface="Calibri" panose="020F0502020204030204" pitchFamily="34" charset="0"/>
              </a:rPr>
              <a:t>or</a:t>
            </a:r>
            <a:r>
              <a:rPr lang="cs-CZ" sz="1200" dirty="0">
                <a:latin typeface="Calibri" panose="020F0502020204030204" pitchFamily="34" charset="0"/>
              </a:rPr>
              <a:t> </a:t>
            </a:r>
            <a:r>
              <a:rPr lang="cs-CZ" sz="1200" dirty="0" err="1">
                <a:latin typeface="Calibri" panose="020F0502020204030204" pitchFamily="34" charset="0"/>
              </a:rPr>
              <a:t>good</a:t>
            </a:r>
            <a:r>
              <a:rPr lang="cs-CZ" sz="1200" dirty="0">
                <a:latin typeface="Calibri" panose="020F0502020204030204" pitchFamily="34" charset="0"/>
              </a:rPr>
              <a:t> science? </a:t>
            </a:r>
            <a:r>
              <a:rPr lang="cs-CZ" sz="1200" dirty="0" err="1">
                <a:latin typeface="Calibri" panose="020F0502020204030204" pitchFamily="34" charset="0"/>
              </a:rPr>
              <a:t>South</a:t>
            </a:r>
            <a:r>
              <a:rPr lang="cs-CZ" sz="1200" dirty="0">
                <a:latin typeface="Calibri" panose="020F0502020204030204" pitchFamily="34" charset="0"/>
              </a:rPr>
              <a:t> </a:t>
            </a:r>
            <a:r>
              <a:rPr lang="cs-CZ" sz="1200" dirty="0" err="1">
                <a:latin typeface="Calibri" panose="020F0502020204030204" pitchFamily="34" charset="0"/>
              </a:rPr>
              <a:t>African</a:t>
            </a:r>
            <a:r>
              <a:rPr lang="cs-CZ" sz="1200" dirty="0">
                <a:latin typeface="Calibri" panose="020F0502020204030204" pitchFamily="34" charset="0"/>
              </a:rPr>
              <a:t> Journal </a:t>
            </a:r>
            <a:r>
              <a:rPr lang="cs-CZ" sz="1200" dirty="0" err="1">
                <a:latin typeface="Calibri" panose="020F0502020204030204" pitchFamily="34" charset="0"/>
              </a:rPr>
              <a:t>for</a:t>
            </a:r>
            <a:r>
              <a:rPr lang="cs-CZ" sz="1200" dirty="0">
                <a:latin typeface="Calibri" panose="020F0502020204030204" pitchFamily="34" charset="0"/>
              </a:rPr>
              <a:t> </a:t>
            </a:r>
            <a:r>
              <a:rPr lang="cs-CZ" sz="1200" dirty="0" err="1">
                <a:latin typeface="Calibri" panose="020F0502020204030204" pitchFamily="34" charset="0"/>
              </a:rPr>
              <a:t>Research</a:t>
            </a:r>
            <a:r>
              <a:rPr lang="cs-CZ" sz="1200" dirty="0">
                <a:latin typeface="Calibri" panose="020F0502020204030204" pitchFamily="34" charset="0"/>
              </a:rPr>
              <a:t> in Sport, </a:t>
            </a:r>
            <a:r>
              <a:rPr lang="cs-CZ" sz="1200" dirty="0" err="1">
                <a:latin typeface="Calibri" panose="020F0502020204030204" pitchFamily="34" charset="0"/>
              </a:rPr>
              <a:t>Physical</a:t>
            </a:r>
            <a:r>
              <a:rPr lang="cs-CZ" sz="1200" dirty="0">
                <a:latin typeface="Calibri" panose="020F0502020204030204" pitchFamily="34" charset="0"/>
              </a:rPr>
              <a:t> </a:t>
            </a:r>
            <a:r>
              <a:rPr lang="cs-CZ" sz="1200" dirty="0" err="1">
                <a:latin typeface="Calibri" panose="020F0502020204030204" pitchFamily="34" charset="0"/>
              </a:rPr>
              <a:t>Education</a:t>
            </a:r>
            <a:r>
              <a:rPr lang="cs-CZ" sz="1200" dirty="0">
                <a:latin typeface="Calibri" panose="020F0502020204030204" pitchFamily="34" charset="0"/>
              </a:rPr>
              <a:t> and </a:t>
            </a:r>
            <a:r>
              <a:rPr lang="cs-CZ" sz="1200" dirty="0" err="1">
                <a:latin typeface="Calibri" panose="020F0502020204030204" pitchFamily="34" charset="0"/>
              </a:rPr>
              <a:t>Recreation</a:t>
            </a:r>
            <a:r>
              <a:rPr lang="cs-CZ" sz="1200" dirty="0">
                <a:latin typeface="Calibri" panose="020F0502020204030204" pitchFamily="34" charset="0"/>
              </a:rPr>
              <a:t>, 2011, 33(1): 23-35.:</a:t>
            </a:r>
            <a:r>
              <a:rPr lang="cs-CZ" sz="1200" dirty="0">
                <a:solidFill>
                  <a:srgbClr val="3609F5"/>
                </a:solidFill>
                <a:latin typeface="Calibri" panose="020F0502020204030204" pitchFamily="34" charset="0"/>
              </a:rPr>
              <a:t> </a:t>
            </a:r>
            <a:r>
              <a:rPr lang="cs-CZ" sz="1600" dirty="0">
                <a:solidFill>
                  <a:srgbClr val="3609F5"/>
                </a:solidFill>
                <a:latin typeface="Calibri" panose="020F0502020204030204" pitchFamily="34" charset="0"/>
              </a:rPr>
              <a:t>Pochybnosti o validitě a reliabilitě </a:t>
            </a:r>
            <a:r>
              <a:rPr lang="cs-CZ" sz="1600" dirty="0" err="1">
                <a:solidFill>
                  <a:srgbClr val="3609F5"/>
                </a:solidFill>
                <a:latin typeface="Calibri" panose="020F0502020204030204" pitchFamily="34" charset="0"/>
              </a:rPr>
              <a:t>Conconiho</a:t>
            </a:r>
            <a:r>
              <a:rPr lang="cs-CZ" sz="1600" dirty="0">
                <a:solidFill>
                  <a:srgbClr val="3609F5"/>
                </a:solidFill>
                <a:latin typeface="Calibri" panose="020F0502020204030204" pitchFamily="34" charset="0"/>
              </a:rPr>
              <a:t> AT.</a:t>
            </a:r>
          </a:p>
          <a:p>
            <a:pPr marL="171450" indent="-171450">
              <a:buFont typeface="Arial" panose="020B0604020202020204" pitchFamily="34" charset="0"/>
              <a:buChar char="•"/>
            </a:pPr>
            <a:r>
              <a:rPr lang="cs-CZ" sz="1200" dirty="0" err="1">
                <a:latin typeface="Calibri" panose="020F0502020204030204" pitchFamily="34" charset="0"/>
              </a:rPr>
              <a:t>Peinado</a:t>
            </a:r>
            <a:r>
              <a:rPr lang="cs-CZ" sz="1200" dirty="0">
                <a:latin typeface="Calibri" panose="020F0502020204030204" pitchFamily="34" charset="0"/>
              </a:rPr>
              <a:t> et al. </a:t>
            </a:r>
            <a:r>
              <a:rPr lang="en-US" sz="1200" dirty="0">
                <a:latin typeface="Calibri" panose="020F0502020204030204" pitchFamily="34" charset="0"/>
              </a:rPr>
              <a:t>Responses to increasing exercise upon reaching</a:t>
            </a:r>
            <a:r>
              <a:rPr lang="cs-CZ" sz="1200" dirty="0">
                <a:latin typeface="Calibri" panose="020F0502020204030204" pitchFamily="34" charset="0"/>
              </a:rPr>
              <a:t> </a:t>
            </a:r>
            <a:r>
              <a:rPr lang="en-US" sz="1200" dirty="0">
                <a:latin typeface="Calibri" panose="020F0502020204030204" pitchFamily="34" charset="0"/>
              </a:rPr>
              <a:t>the anaerobic threshold, and their control by the</a:t>
            </a:r>
            <a:r>
              <a:rPr lang="cs-CZ" sz="1200" dirty="0">
                <a:latin typeface="Calibri" panose="020F0502020204030204" pitchFamily="34" charset="0"/>
              </a:rPr>
              <a:t> </a:t>
            </a:r>
            <a:r>
              <a:rPr lang="cs-CZ" sz="1200" dirty="0" err="1">
                <a:latin typeface="Calibri" panose="020F0502020204030204" pitchFamily="34" charset="0"/>
              </a:rPr>
              <a:t>central</a:t>
            </a:r>
            <a:r>
              <a:rPr lang="cs-CZ" sz="1200" dirty="0">
                <a:latin typeface="Calibri" panose="020F0502020204030204" pitchFamily="34" charset="0"/>
              </a:rPr>
              <a:t> </a:t>
            </a:r>
            <a:r>
              <a:rPr lang="cs-CZ" sz="1200" dirty="0" err="1">
                <a:latin typeface="Calibri" panose="020F0502020204030204" pitchFamily="34" charset="0"/>
              </a:rPr>
              <a:t>nervous</a:t>
            </a:r>
            <a:r>
              <a:rPr lang="cs-CZ" sz="1200" dirty="0">
                <a:latin typeface="Calibri" panose="020F0502020204030204" pitchFamily="34" charset="0"/>
              </a:rPr>
              <a:t> </a:t>
            </a:r>
            <a:r>
              <a:rPr lang="cs-CZ" sz="1200" dirty="0" err="1">
                <a:latin typeface="Calibri" panose="020F0502020204030204" pitchFamily="34" charset="0"/>
              </a:rPr>
              <a:t>system</a:t>
            </a:r>
            <a:r>
              <a:rPr lang="cs-CZ" sz="1200" dirty="0">
                <a:latin typeface="Calibri" panose="020F0502020204030204" pitchFamily="34" charset="0"/>
              </a:rPr>
              <a:t>. BMC Sports Science, </a:t>
            </a:r>
            <a:r>
              <a:rPr lang="cs-CZ" sz="1200" dirty="0" err="1">
                <a:latin typeface="Calibri" panose="020F0502020204030204" pitchFamily="34" charset="0"/>
              </a:rPr>
              <a:t>Medicine</a:t>
            </a:r>
            <a:r>
              <a:rPr lang="cs-CZ" sz="1200" dirty="0">
                <a:latin typeface="Calibri" panose="020F0502020204030204" pitchFamily="34" charset="0"/>
              </a:rPr>
              <a:t>, and </a:t>
            </a:r>
            <a:r>
              <a:rPr lang="cs-CZ" sz="1200" dirty="0" err="1">
                <a:latin typeface="Calibri" panose="020F0502020204030204" pitchFamily="34" charset="0"/>
              </a:rPr>
              <a:t>Rehabilitation</a:t>
            </a:r>
            <a:r>
              <a:rPr lang="cs-CZ" sz="1200" dirty="0">
                <a:latin typeface="Calibri" panose="020F0502020204030204" pitchFamily="34" charset="0"/>
              </a:rPr>
              <a:t> 2014, 6:17.: </a:t>
            </a:r>
            <a:r>
              <a:rPr lang="cs-CZ" sz="1600" dirty="0">
                <a:solidFill>
                  <a:srgbClr val="3609F5"/>
                </a:solidFill>
                <a:latin typeface="Calibri" panose="020F0502020204030204" pitchFamily="34" charset="0"/>
              </a:rPr>
              <a:t>„Ukončení lineárního nárůstu HR se zvyšující se zátěží může být výrazem selhávání.“</a:t>
            </a:r>
            <a:endParaRPr lang="cs-CZ" sz="1200" dirty="0">
              <a:latin typeface="Calibri" panose="020F0502020204030204" pitchFamily="34" charset="0"/>
            </a:endParaRPr>
          </a:p>
        </p:txBody>
      </p:sp>
      <p:pic>
        <p:nvPicPr>
          <p:cNvPr id="7" name="Obrázek 6">
            <a:extLst>
              <a:ext uri="{FF2B5EF4-FFF2-40B4-BE49-F238E27FC236}">
                <a16:creationId xmlns:a16="http://schemas.microsoft.com/office/drawing/2014/main" id="{AE278679-F8EB-5A51-77D7-16D7A7966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142" y="1458154"/>
            <a:ext cx="4707799" cy="3528392"/>
          </a:xfrm>
          <a:prstGeom prst="rect">
            <a:avLst/>
          </a:prstGeom>
          <a:ln>
            <a:solidFill>
              <a:schemeClr val="tx1"/>
            </a:solidFill>
          </a:ln>
        </p:spPr>
      </p:pic>
      <p:sp>
        <p:nvSpPr>
          <p:cNvPr id="8" name="Obdélník 7">
            <a:hlinkClick r:id="rId4"/>
            <a:extLst>
              <a:ext uri="{FF2B5EF4-FFF2-40B4-BE49-F238E27FC236}">
                <a16:creationId xmlns:a16="http://schemas.microsoft.com/office/drawing/2014/main" id="{B9D40676-4EF5-5DF9-7E03-5D55D6986C07}"/>
              </a:ext>
            </a:extLst>
          </p:cNvPr>
          <p:cNvSpPr/>
          <p:nvPr/>
        </p:nvSpPr>
        <p:spPr>
          <a:xfrm>
            <a:off x="6522142" y="309210"/>
            <a:ext cx="4707799" cy="584775"/>
          </a:xfrm>
          <a:prstGeom prst="rect">
            <a:avLst/>
          </a:prstGeom>
        </p:spPr>
        <p:txBody>
          <a:bodyPr wrap="square">
            <a:spAutoFit/>
          </a:bodyPr>
          <a:lstStyle/>
          <a:p>
            <a:pPr algn="ctr"/>
            <a:r>
              <a:rPr lang="cs-CZ" sz="2000" b="1" dirty="0" err="1">
                <a:solidFill>
                  <a:srgbClr val="3609F5"/>
                </a:solidFill>
              </a:rPr>
              <a:t>Conconi</a:t>
            </a:r>
            <a:r>
              <a:rPr lang="cs-CZ" sz="2000" b="1" dirty="0">
                <a:solidFill>
                  <a:srgbClr val="3609F5"/>
                </a:solidFill>
              </a:rPr>
              <a:t> práh nekoreluje s La prahem.</a:t>
            </a:r>
          </a:p>
          <a:p>
            <a:pPr algn="ctr"/>
            <a:r>
              <a:rPr lang="cs-CZ" sz="1200" dirty="0"/>
              <a:t>(</a:t>
            </a:r>
            <a:r>
              <a:rPr lang="cs-CZ" sz="1200" dirty="0" err="1"/>
              <a:t>Tiberi</a:t>
            </a:r>
            <a:r>
              <a:rPr lang="cs-CZ" sz="1200" dirty="0"/>
              <a:t> et al., 1988; http://www.lactate.com/</a:t>
            </a:r>
            <a:r>
              <a:rPr lang="cs-CZ" sz="1200" dirty="0" err="1"/>
              <a:t>triathlon</a:t>
            </a:r>
            <a:r>
              <a:rPr lang="cs-CZ" sz="1200" dirty="0"/>
              <a:t>/trcons.htm)</a:t>
            </a:r>
          </a:p>
        </p:txBody>
      </p:sp>
    </p:spTree>
    <p:extLst>
      <p:ext uri="{BB962C8B-B14F-4D97-AF65-F5344CB8AC3E}">
        <p14:creationId xmlns:p14="http://schemas.microsoft.com/office/powerpoint/2010/main" val="3006353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Fig. 1.">
            <a:hlinkClick r:id="rId2" tooltip="&quot;Blood lactate and heart rate (HR) responses to 3 continuous, incremental run tests. Subjects 1, 2, 3, and 4(A, B, C, andD, respectively) showed an HR plateau on Conconi track protocol, in which 200-m stages were used, but not on a treadmill protocol, in which 60-s stages were used. HR deflection point (top arrow) occurred at higher speeds than lactate threshold (LT; bottom arrow).&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03512" y="584776"/>
            <a:ext cx="8894349" cy="6273225"/>
          </a:xfrm>
          <a:prstGeom prst="rect">
            <a:avLst/>
          </a:prstGeom>
          <a:noFill/>
          <a:ln>
            <a:noFill/>
          </a:ln>
        </p:spPr>
      </p:pic>
      <p:sp>
        <p:nvSpPr>
          <p:cNvPr id="3" name="Obdélník 2"/>
          <p:cNvSpPr/>
          <p:nvPr/>
        </p:nvSpPr>
        <p:spPr>
          <a:xfrm>
            <a:off x="2600793" y="-13398"/>
            <a:ext cx="7166157" cy="738664"/>
          </a:xfrm>
          <a:prstGeom prst="rect">
            <a:avLst/>
          </a:prstGeom>
        </p:spPr>
        <p:txBody>
          <a:bodyPr wrap="square">
            <a:spAutoFit/>
          </a:bodyPr>
          <a:lstStyle/>
          <a:p>
            <a:pPr algn="ctr"/>
            <a:r>
              <a:rPr lang="cs-CZ" b="1" dirty="0" err="1">
                <a:solidFill>
                  <a:srgbClr val="3609F5"/>
                </a:solidFill>
                <a:latin typeface="Calibri" panose="020F0502020204030204" pitchFamily="34" charset="0"/>
                <a:ea typeface="Calibri" panose="020F0502020204030204" pitchFamily="34" charset="0"/>
                <a:cs typeface="Times New Roman" panose="02020603050405020304" pitchFamily="18" charset="0"/>
              </a:rPr>
              <a:t>Conconi</a:t>
            </a:r>
            <a:r>
              <a:rPr lang="cs-CZ" b="1" dirty="0">
                <a:solidFill>
                  <a:srgbClr val="3609F5"/>
                </a:solidFill>
                <a:latin typeface="Calibri" panose="020F0502020204030204" pitchFamily="34" charset="0"/>
                <a:ea typeface="Calibri" panose="020F0502020204030204" pitchFamily="34" charset="0"/>
                <a:cs typeface="Times New Roman" panose="02020603050405020304" pitchFamily="18" charset="0"/>
              </a:rPr>
              <a:t> práh není prediktorem laktátového prahu</a:t>
            </a:r>
          </a:p>
          <a:p>
            <a:pPr algn="ctr"/>
            <a:r>
              <a:rPr lang="cs-CZ" sz="1200" dirty="0">
                <a:latin typeface="Calibri" panose="020F0502020204030204" pitchFamily="34" charset="0"/>
                <a:ea typeface="Calibri" panose="020F0502020204030204" pitchFamily="34" charset="0"/>
                <a:cs typeface="Times New Roman" panose="02020603050405020304" pitchFamily="18" charset="0"/>
              </a:rPr>
              <a:t>John A. </a:t>
            </a:r>
            <a:r>
              <a:rPr lang="cs-CZ" sz="1200" dirty="0" err="1">
                <a:latin typeface="Calibri" panose="020F0502020204030204" pitchFamily="34" charset="0"/>
                <a:ea typeface="Calibri" panose="020F0502020204030204" pitchFamily="34" charset="0"/>
                <a:cs typeface="Times New Roman" panose="02020603050405020304" pitchFamily="18" charset="0"/>
              </a:rPr>
              <a:t>Vachon</a:t>
            </a:r>
            <a:r>
              <a:rPr lang="cs-CZ" sz="1200" dirty="0">
                <a:latin typeface="Calibri" panose="020F0502020204030204" pitchFamily="34" charset="0"/>
                <a:ea typeface="Calibri" panose="020F0502020204030204" pitchFamily="34" charset="0"/>
                <a:cs typeface="Times New Roman" panose="02020603050405020304" pitchFamily="18" charset="0"/>
              </a:rPr>
              <a:t> et al. Validity of </a:t>
            </a:r>
            <a:r>
              <a:rPr lang="cs-CZ" sz="1200" dirty="0" err="1">
                <a:latin typeface="Calibri" panose="020F0502020204030204" pitchFamily="34" charset="0"/>
                <a:ea typeface="Calibri" panose="020F0502020204030204" pitchFamily="34" charset="0"/>
                <a:cs typeface="Times New Roman" panose="02020603050405020304" pitchFamily="18" charset="0"/>
              </a:rPr>
              <a:t>the</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heart</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rate</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deflection</a:t>
            </a:r>
            <a:r>
              <a:rPr lang="cs-CZ" sz="1200" dirty="0">
                <a:latin typeface="Calibri" panose="020F0502020204030204" pitchFamily="34" charset="0"/>
                <a:ea typeface="Calibri" panose="020F0502020204030204" pitchFamily="34" charset="0"/>
                <a:cs typeface="Times New Roman" panose="02020603050405020304" pitchFamily="18" charset="0"/>
              </a:rPr>
              <a:t> point as a </a:t>
            </a:r>
            <a:r>
              <a:rPr lang="cs-CZ" sz="1200" dirty="0" err="1">
                <a:latin typeface="Calibri" panose="020F0502020204030204" pitchFamily="34" charset="0"/>
                <a:ea typeface="Calibri" panose="020F0502020204030204" pitchFamily="34" charset="0"/>
                <a:cs typeface="Times New Roman" panose="02020603050405020304" pitchFamily="18" charset="0"/>
              </a:rPr>
              <a:t>predictor</a:t>
            </a:r>
            <a:r>
              <a:rPr lang="cs-CZ" sz="1200" dirty="0">
                <a:latin typeface="Calibri" panose="020F0502020204030204" pitchFamily="34" charset="0"/>
                <a:ea typeface="Calibri" panose="020F0502020204030204" pitchFamily="34" charset="0"/>
                <a:cs typeface="Times New Roman" panose="02020603050405020304" pitchFamily="18" charset="0"/>
              </a:rPr>
              <a:t> of </a:t>
            </a:r>
            <a:r>
              <a:rPr lang="cs-CZ" sz="1200" dirty="0" err="1">
                <a:latin typeface="Calibri" panose="020F0502020204030204" pitchFamily="34" charset="0"/>
                <a:ea typeface="Calibri" panose="020F0502020204030204" pitchFamily="34" charset="0"/>
                <a:cs typeface="Times New Roman" panose="02020603050405020304" pitchFamily="18" charset="0"/>
              </a:rPr>
              <a:t>lactate</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threshold</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during</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running</a:t>
            </a:r>
            <a:r>
              <a:rPr lang="cs-CZ" sz="1200" dirty="0">
                <a:latin typeface="Calibri" panose="020F0502020204030204" pitchFamily="34" charset="0"/>
                <a:ea typeface="Calibri" panose="020F0502020204030204" pitchFamily="34" charset="0"/>
                <a:cs typeface="Times New Roman" panose="02020603050405020304" pitchFamily="18" charset="0"/>
              </a:rPr>
              <a:t>. Journal of </a:t>
            </a:r>
            <a:r>
              <a:rPr lang="cs-CZ" sz="1200" dirty="0" err="1">
                <a:latin typeface="Calibri" panose="020F0502020204030204" pitchFamily="34" charset="0"/>
                <a:ea typeface="Calibri" panose="020F0502020204030204" pitchFamily="34" charset="0"/>
                <a:cs typeface="Times New Roman" panose="02020603050405020304" pitchFamily="18" charset="0"/>
              </a:rPr>
              <a:t>Applied</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Physiology</a:t>
            </a:r>
            <a:r>
              <a:rPr lang="cs-CZ" sz="1200" dirty="0">
                <a:latin typeface="Calibri" panose="020F0502020204030204" pitchFamily="34" charset="0"/>
                <a:ea typeface="Calibri" panose="020F0502020204030204" pitchFamily="34" charset="0"/>
                <a:cs typeface="Times New Roman" panose="02020603050405020304" pitchFamily="18" charset="0"/>
              </a:rPr>
              <a:t> </a:t>
            </a:r>
            <a:r>
              <a:rPr lang="cs-CZ" sz="1200" dirty="0" err="1">
                <a:latin typeface="Calibri" panose="020F0502020204030204" pitchFamily="34" charset="0"/>
                <a:ea typeface="Calibri" panose="020F0502020204030204" pitchFamily="34" charset="0"/>
                <a:cs typeface="Times New Roman" panose="02020603050405020304" pitchFamily="18" charset="0"/>
              </a:rPr>
              <a:t>Published</a:t>
            </a:r>
            <a:r>
              <a:rPr lang="cs-CZ" sz="1200" dirty="0">
                <a:latin typeface="Calibri" panose="020F0502020204030204" pitchFamily="34" charset="0"/>
                <a:ea typeface="Calibri" panose="020F0502020204030204" pitchFamily="34" charset="0"/>
                <a:cs typeface="Times New Roman" panose="02020603050405020304" pitchFamily="18" charset="0"/>
              </a:rPr>
              <a:t> 1 July 1999 Vol. 87 no. 1, 452-459. </a:t>
            </a:r>
            <a:endParaRPr lang="cs-CZ" sz="1200" dirty="0"/>
          </a:p>
        </p:txBody>
      </p:sp>
      <p:cxnSp>
        <p:nvCxnSpPr>
          <p:cNvPr id="5" name="Přímá spojnice se šipkou 4"/>
          <p:cNvCxnSpPr/>
          <p:nvPr/>
        </p:nvCxnSpPr>
        <p:spPr>
          <a:xfrm flipH="1">
            <a:off x="6384032" y="2132856"/>
            <a:ext cx="648072"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H="1">
            <a:off x="2567608" y="4437112"/>
            <a:ext cx="1800200"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H="1">
            <a:off x="2567608" y="1628800"/>
            <a:ext cx="1800200"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flipH="1">
            <a:off x="6384032" y="4869160"/>
            <a:ext cx="720080"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V="1">
            <a:off x="4367808" y="1628800"/>
            <a:ext cx="0" cy="165618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flipH="1" flipV="1">
            <a:off x="7032104" y="2132856"/>
            <a:ext cx="12376" cy="115212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V="1">
            <a:off x="5303912" y="1052736"/>
            <a:ext cx="0" cy="22322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V="1">
            <a:off x="8040216" y="1412776"/>
            <a:ext cx="0" cy="18722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V="1">
            <a:off x="5087888" y="4149080"/>
            <a:ext cx="0" cy="2016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8112224" y="4293096"/>
            <a:ext cx="0" cy="19442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a:off x="2567608" y="1052736"/>
            <a:ext cx="2700300" cy="0"/>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a:off x="6384033" y="1401272"/>
            <a:ext cx="1670375" cy="11505"/>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a:off x="2567608" y="4137576"/>
            <a:ext cx="2520280" cy="11505"/>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H="1">
            <a:off x="6384032" y="4293096"/>
            <a:ext cx="1728192" cy="0"/>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V="1">
            <a:off x="4354308" y="4437112"/>
            <a:ext cx="13501" cy="18002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V="1">
            <a:off x="7104112" y="4869160"/>
            <a:ext cx="0" cy="136815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997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168008" y="-1"/>
            <a:ext cx="4392488" cy="6858001"/>
          </a:xfrm>
          <a:prstGeom prst="rect">
            <a:avLst/>
          </a:prstGeom>
        </p:spPr>
      </p:pic>
      <p:sp>
        <p:nvSpPr>
          <p:cNvPr id="3" name="Obdélník 2"/>
          <p:cNvSpPr/>
          <p:nvPr/>
        </p:nvSpPr>
        <p:spPr>
          <a:xfrm>
            <a:off x="1685256" y="4293097"/>
            <a:ext cx="4482752" cy="2246769"/>
          </a:xfrm>
          <a:prstGeom prst="rect">
            <a:avLst/>
          </a:prstGeom>
        </p:spPr>
        <p:txBody>
          <a:bodyPr wrap="square">
            <a:spAutoFit/>
          </a:bodyPr>
          <a:lstStyle/>
          <a:p>
            <a:r>
              <a:rPr lang="en-US" sz="1400" b="1" dirty="0">
                <a:solidFill>
                  <a:srgbClr val="000000"/>
                </a:solidFill>
                <a:latin typeface="Times New Roman" panose="02020603050405020304" pitchFamily="18" charset="0"/>
              </a:rPr>
              <a:t>Graphics representation of threshold </a:t>
            </a:r>
            <a:r>
              <a:rPr lang="en-US" sz="1400" b="1" dirty="0" err="1">
                <a:solidFill>
                  <a:srgbClr val="000000"/>
                </a:solidFill>
                <a:latin typeface="Times New Roman" panose="02020603050405020304" pitchFamily="18" charset="0"/>
              </a:rPr>
              <a:t>determina-tion</a:t>
            </a:r>
            <a:r>
              <a:rPr lang="en-US" sz="1400" b="1" dirty="0">
                <a:solidFill>
                  <a:srgbClr val="000000"/>
                </a:solidFill>
                <a:latin typeface="Times New Roman" panose="02020603050405020304" pitchFamily="18" charset="0"/>
              </a:rPr>
              <a:t> applied to blood lactate concentration (top); </a:t>
            </a:r>
            <a:r>
              <a:rPr lang="en-US" sz="1400" b="1" dirty="0" err="1">
                <a:solidFill>
                  <a:srgbClr val="000000"/>
                </a:solidFill>
                <a:latin typeface="Times New Roman" panose="02020603050405020304" pitchFamily="18" charset="0"/>
              </a:rPr>
              <a:t>rMSSD</a:t>
            </a:r>
            <a:r>
              <a:rPr lang="en-US" sz="1400" b="1" dirty="0">
                <a:solidFill>
                  <a:srgbClr val="000000"/>
                </a:solidFill>
                <a:latin typeface="Times New Roman" panose="02020603050405020304" pitchFamily="18" charset="0"/>
              </a:rPr>
              <a:t> (middle) and SD1 (bottom), signals of one representative volunteer (coronary artery disease patient). </a:t>
            </a:r>
            <a:r>
              <a:rPr lang="en-US" sz="1400" dirty="0">
                <a:solidFill>
                  <a:srgbClr val="000000"/>
                </a:solidFill>
                <a:latin typeface="Times New Roman" panose="02020603050405020304" pitchFamily="18" charset="0"/>
              </a:rPr>
              <a:t>The arrow indicates the point where the threshold has been identified. LT1 = first lactate threshold; </a:t>
            </a:r>
            <a:r>
              <a:rPr lang="en-US" sz="1400" dirty="0" err="1">
                <a:solidFill>
                  <a:srgbClr val="000000"/>
                </a:solidFill>
                <a:latin typeface="Times New Roman" panose="02020603050405020304" pitchFamily="18" charset="0"/>
              </a:rPr>
              <a:t>rMSSDT</a:t>
            </a:r>
            <a:r>
              <a:rPr lang="en-US" sz="1400" dirty="0">
                <a:solidFill>
                  <a:srgbClr val="000000"/>
                </a:solidFill>
                <a:latin typeface="Times New Roman" panose="02020603050405020304" pitchFamily="18" charset="0"/>
              </a:rPr>
              <a:t> = </a:t>
            </a:r>
            <a:r>
              <a:rPr lang="en-US" sz="1400" dirty="0" err="1">
                <a:solidFill>
                  <a:srgbClr val="000000"/>
                </a:solidFill>
                <a:latin typeface="Times New Roman" panose="02020603050405020304" pitchFamily="18" charset="0"/>
              </a:rPr>
              <a:t>rMSSD</a:t>
            </a:r>
            <a:r>
              <a:rPr lang="en-US" sz="1400" dirty="0">
                <a:solidFill>
                  <a:srgbClr val="000000"/>
                </a:solidFill>
                <a:latin typeface="Times New Roman" panose="02020603050405020304" pitchFamily="18" charset="0"/>
              </a:rPr>
              <a:t> threshold (</a:t>
            </a:r>
            <a:r>
              <a:rPr lang="en-US" sz="1400" dirty="0" err="1">
                <a:solidFill>
                  <a:srgbClr val="000000"/>
                </a:solidFill>
                <a:latin typeface="Times New Roman" panose="02020603050405020304" pitchFamily="18" charset="0"/>
              </a:rPr>
              <a:t>rMSSD</a:t>
            </a:r>
            <a:r>
              <a:rPr lang="en-US" sz="1400" dirty="0">
                <a:solidFill>
                  <a:srgbClr val="000000"/>
                </a:solidFill>
                <a:latin typeface="Times New Roman" panose="02020603050405020304" pitchFamily="18" charset="0"/>
              </a:rPr>
              <a:t> = square root of the mean squared differences of successive RR intervals; SD1T = SD1 threshold (SD1 = standard deviation of </a:t>
            </a:r>
            <a:r>
              <a:rPr lang="en-US" sz="1400" dirty="0" err="1">
                <a:solidFill>
                  <a:srgbClr val="000000"/>
                </a:solidFill>
                <a:latin typeface="Times New Roman" panose="02020603050405020304" pitchFamily="18" charset="0"/>
              </a:rPr>
              <a:t>Poincaré</a:t>
            </a:r>
            <a:r>
              <a:rPr lang="en-US" sz="1400" dirty="0">
                <a:solidFill>
                  <a:srgbClr val="000000"/>
                </a:solidFill>
                <a:latin typeface="Times New Roman" panose="02020603050405020304" pitchFamily="18" charset="0"/>
              </a:rPr>
              <a:t> plot perpendicular to the line of identify). </a:t>
            </a:r>
            <a:endParaRPr lang="cs-CZ" sz="1400" dirty="0"/>
          </a:p>
        </p:txBody>
      </p:sp>
      <p:sp>
        <p:nvSpPr>
          <p:cNvPr id="4" name="Obdélník 3"/>
          <p:cNvSpPr/>
          <p:nvPr/>
        </p:nvSpPr>
        <p:spPr>
          <a:xfrm>
            <a:off x="1895698" y="1628801"/>
            <a:ext cx="4064927" cy="1569660"/>
          </a:xfrm>
          <a:prstGeom prst="rect">
            <a:avLst/>
          </a:prstGeom>
        </p:spPr>
        <p:txBody>
          <a:bodyPr wrap="square">
            <a:spAutoFit/>
          </a:bodyPr>
          <a:lstStyle/>
          <a:p>
            <a:r>
              <a:rPr lang="cs-CZ" sz="2400" b="1" dirty="0">
                <a:solidFill>
                  <a:srgbClr val="3609F5"/>
                </a:solidFill>
                <a:latin typeface="Calibri" panose="020F0502020204030204" pitchFamily="34" charset="0"/>
              </a:rPr>
              <a:t>Vztah prahu variability srdeční frekvence a laktátového prahu</a:t>
            </a:r>
          </a:p>
          <a:p>
            <a:r>
              <a:rPr lang="cs-CZ" sz="1200" dirty="0" err="1">
                <a:solidFill>
                  <a:srgbClr val="000000"/>
                </a:solidFill>
                <a:latin typeface="Calibri" panose="020F0502020204030204" pitchFamily="34" charset="0"/>
              </a:rPr>
              <a:t>Simões</a:t>
            </a:r>
            <a:r>
              <a:rPr lang="cs-CZ" sz="1200" dirty="0">
                <a:solidFill>
                  <a:srgbClr val="000000"/>
                </a:solidFill>
                <a:latin typeface="Calibri" panose="020F0502020204030204" pitchFamily="34" charset="0"/>
              </a:rPr>
              <a:t> et al. </a:t>
            </a:r>
            <a:r>
              <a:rPr lang="en-US" sz="1200" dirty="0">
                <a:latin typeface="Calibri" panose="020F0502020204030204" pitchFamily="34" charset="0"/>
              </a:rPr>
              <a:t>Use of Heart Rate Variability to Estimate Lactate Threshold in Coronary Artery Disease Patients during Resistance Exercise</a:t>
            </a:r>
            <a:r>
              <a:rPr lang="cs-CZ" sz="1200" dirty="0">
                <a:latin typeface="Calibri" panose="020F0502020204030204" pitchFamily="34" charset="0"/>
              </a:rPr>
              <a:t>. </a:t>
            </a:r>
            <a:r>
              <a:rPr lang="en-US" sz="1200" dirty="0">
                <a:latin typeface="Calibri" panose="020F0502020204030204" pitchFamily="34" charset="0"/>
              </a:rPr>
              <a:t>Journal of Sports Science and Medicine (2016) 15, 649-657</a:t>
            </a:r>
            <a:r>
              <a:rPr lang="cs-CZ" sz="1200" dirty="0">
                <a:latin typeface="Calibri" panose="020F0502020204030204" pitchFamily="34" charset="0"/>
              </a:rPr>
              <a:t>.</a:t>
            </a:r>
            <a:r>
              <a:rPr lang="en-US" sz="1200" dirty="0">
                <a:latin typeface="Calibri" panose="020F0502020204030204" pitchFamily="34" charset="0"/>
              </a:rPr>
              <a:t> </a:t>
            </a:r>
            <a:r>
              <a:rPr lang="cs-CZ" sz="1200" dirty="0">
                <a:solidFill>
                  <a:srgbClr val="000000"/>
                </a:solidFill>
                <a:latin typeface="Calibri" panose="020F0502020204030204" pitchFamily="34" charset="0"/>
              </a:rPr>
              <a:t> </a:t>
            </a:r>
            <a:endParaRPr lang="cs-CZ" sz="1200" dirty="0">
              <a:latin typeface="Calibri" panose="020F0502020204030204" pitchFamily="34" charset="0"/>
            </a:endParaRPr>
          </a:p>
        </p:txBody>
      </p:sp>
    </p:spTree>
    <p:extLst>
      <p:ext uri="{BB962C8B-B14F-4D97-AF65-F5344CB8AC3E}">
        <p14:creationId xmlns:p14="http://schemas.microsoft.com/office/powerpoint/2010/main" val="4142069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063751" y="188913"/>
            <a:ext cx="799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FF0000"/>
                </a:solidFill>
              </a:rPr>
              <a:t>„Test mluvení“</a:t>
            </a:r>
            <a:r>
              <a:rPr lang="cs-CZ" altLang="cs-CZ" sz="2400" b="1">
                <a:solidFill>
                  <a:schemeClr val="accent2"/>
                </a:solidFill>
              </a:rPr>
              <a:t> </a:t>
            </a:r>
            <a:r>
              <a:rPr lang="cs-CZ" altLang="cs-CZ" sz="2400"/>
              <a:t>(Croteau et al.)</a:t>
            </a:r>
            <a:endParaRPr lang="en-GB" altLang="cs-CZ" sz="2400"/>
          </a:p>
        </p:txBody>
      </p:sp>
      <p:sp>
        <p:nvSpPr>
          <p:cNvPr id="36867" name="Text Box 3"/>
          <p:cNvSpPr txBox="1">
            <a:spLocks noChangeArrowheads="1"/>
          </p:cNvSpPr>
          <p:nvPr/>
        </p:nvSpPr>
        <p:spPr bwMode="auto">
          <a:xfrm>
            <a:off x="3143250" y="2684463"/>
            <a:ext cx="5976938" cy="1320800"/>
          </a:xfrm>
          <a:prstGeom prst="rect">
            <a:avLst/>
          </a:prstGeom>
          <a:noFill/>
          <a:ln w="9525">
            <a:solidFill>
              <a:srgbClr val="D600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000">
                <a:solidFill>
                  <a:srgbClr val="D60093"/>
                </a:solidFill>
                <a:cs typeface="Arial" panose="020B0604020202020204" pitchFamily="34" charset="0"/>
              </a:rPr>
              <a:t>↑</a:t>
            </a:r>
            <a:r>
              <a:rPr lang="cs-CZ" altLang="cs-CZ" sz="2000">
                <a:solidFill>
                  <a:srgbClr val="D60093"/>
                </a:solidFill>
              </a:rPr>
              <a:t> ventilace</a:t>
            </a:r>
          </a:p>
          <a:p>
            <a:pPr algn="ctr" eaLnBrk="1" hangingPunct="1">
              <a:spcBef>
                <a:spcPct val="50000"/>
              </a:spcBef>
              <a:buFontTx/>
              <a:buNone/>
            </a:pPr>
            <a:r>
              <a:rPr lang="cs-CZ" altLang="cs-CZ" sz="2000">
                <a:solidFill>
                  <a:srgbClr val="D60093"/>
                </a:solidFill>
              </a:rPr>
              <a:t>↑ výdej CO</a:t>
            </a:r>
            <a:r>
              <a:rPr lang="cs-CZ" altLang="cs-CZ" sz="2000" baseline="-25000">
                <a:solidFill>
                  <a:srgbClr val="D60093"/>
                </a:solidFill>
              </a:rPr>
              <a:t>2</a:t>
            </a:r>
            <a:r>
              <a:rPr lang="cs-CZ" altLang="cs-CZ" sz="2000">
                <a:solidFill>
                  <a:srgbClr val="D60093"/>
                </a:solidFill>
              </a:rPr>
              <a:t> – kompenzace metabolické acidózy, </a:t>
            </a:r>
          </a:p>
          <a:p>
            <a:pPr algn="ctr" eaLnBrk="1" hangingPunct="1">
              <a:spcBef>
                <a:spcPct val="50000"/>
              </a:spcBef>
              <a:buFontTx/>
              <a:buNone/>
            </a:pPr>
            <a:r>
              <a:rPr lang="cs-CZ" altLang="cs-CZ" sz="2000">
                <a:solidFill>
                  <a:srgbClr val="D60093"/>
                </a:solidFill>
              </a:rPr>
              <a:t>↑ příjem O</a:t>
            </a:r>
            <a:r>
              <a:rPr lang="cs-CZ" altLang="cs-CZ" sz="2000" baseline="-25000">
                <a:solidFill>
                  <a:srgbClr val="D60093"/>
                </a:solidFill>
              </a:rPr>
              <a:t>2</a:t>
            </a:r>
          </a:p>
        </p:txBody>
      </p:sp>
      <p:sp>
        <p:nvSpPr>
          <p:cNvPr id="36868" name="Text Box 4"/>
          <p:cNvSpPr txBox="1">
            <a:spLocks noChangeArrowheads="1"/>
          </p:cNvSpPr>
          <p:nvPr/>
        </p:nvSpPr>
        <p:spPr bwMode="auto">
          <a:xfrm>
            <a:off x="2424113" y="692151"/>
            <a:ext cx="799306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3609F5"/>
                </a:solidFill>
              </a:rPr>
              <a:t>- doporučená intenzita rekreační a léčebné pohybové aktivity </a:t>
            </a:r>
            <a:r>
              <a:rPr lang="cs-CZ" altLang="cs-CZ" sz="2000"/>
              <a:t>(</a:t>
            </a:r>
            <a:r>
              <a:rPr lang="cs-CZ" altLang="cs-CZ" sz="2000" b="1"/>
              <a:t>↓</a:t>
            </a:r>
            <a:r>
              <a:rPr lang="cs-CZ" altLang="cs-CZ" sz="2000"/>
              <a:t>volných O</a:t>
            </a:r>
            <a:r>
              <a:rPr lang="cs-CZ" altLang="cs-CZ" sz="2000" baseline="-25000"/>
              <a:t>2</a:t>
            </a:r>
            <a:r>
              <a:rPr lang="cs-CZ" altLang="cs-CZ" sz="2000"/>
              <a:t> radikálů a acidózy)</a:t>
            </a:r>
          </a:p>
          <a:p>
            <a:pPr eaLnBrk="1" hangingPunct="1">
              <a:spcBef>
                <a:spcPct val="50000"/>
              </a:spcBef>
              <a:buFontTx/>
              <a:buNone/>
            </a:pPr>
            <a:r>
              <a:rPr lang="cs-CZ" altLang="cs-CZ" sz="2000" b="1">
                <a:solidFill>
                  <a:srgbClr val="FF0000"/>
                </a:solidFill>
              </a:rPr>
              <a:t>- pod úrovní „anaerobního prahu“</a:t>
            </a:r>
          </a:p>
          <a:p>
            <a:pPr eaLnBrk="1" hangingPunct="1">
              <a:spcBef>
                <a:spcPct val="50000"/>
              </a:spcBef>
              <a:buFontTx/>
              <a:buNone/>
            </a:pPr>
            <a:r>
              <a:rPr lang="cs-CZ" altLang="cs-CZ" sz="2000" b="1">
                <a:solidFill>
                  <a:schemeClr val="accent2"/>
                </a:solidFill>
              </a:rPr>
              <a:t>= </a:t>
            </a:r>
            <a:r>
              <a:rPr lang="en-US" altLang="cs-CZ" sz="2000" b="1">
                <a:solidFill>
                  <a:schemeClr val="accent2"/>
                </a:solidFill>
              </a:rPr>
              <a:t>INTEN</a:t>
            </a:r>
            <a:r>
              <a:rPr lang="cs-CZ" altLang="cs-CZ" sz="2000" b="1">
                <a:solidFill>
                  <a:schemeClr val="accent2"/>
                </a:solidFill>
              </a:rPr>
              <a:t>Z</a:t>
            </a:r>
            <a:r>
              <a:rPr lang="en-US" altLang="cs-CZ" sz="2000" b="1">
                <a:solidFill>
                  <a:schemeClr val="accent2"/>
                </a:solidFill>
              </a:rPr>
              <a:t>ITA</a:t>
            </a:r>
            <a:r>
              <a:rPr lang="cs-CZ" altLang="cs-CZ" sz="2000" b="1">
                <a:solidFill>
                  <a:schemeClr val="accent2"/>
                </a:solidFill>
              </a:rPr>
              <a:t> ZÁTĚŽE, kdy přestáváme být schopni souvislé řeči</a:t>
            </a:r>
          </a:p>
        </p:txBody>
      </p:sp>
      <p:sp>
        <p:nvSpPr>
          <p:cNvPr id="36869" name="Line 5"/>
          <p:cNvSpPr>
            <a:spLocks noChangeShapeType="1"/>
          </p:cNvSpPr>
          <p:nvPr/>
        </p:nvSpPr>
        <p:spPr bwMode="auto">
          <a:xfrm flipH="1" flipV="1">
            <a:off x="6096000" y="2349500"/>
            <a:ext cx="0" cy="287338"/>
          </a:xfrm>
          <a:prstGeom prst="line">
            <a:avLst/>
          </a:prstGeom>
          <a:noFill/>
          <a:ln w="381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36870" name="Picture 6" descr="HPIM18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4" y="4129089"/>
            <a:ext cx="35274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616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0D1EC96-4711-95DD-E846-F5D31FBC7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658" y="1265987"/>
            <a:ext cx="6822684" cy="2990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3DB62F4-D419-AD4D-70C0-5F59316084F5}"/>
              </a:ext>
            </a:extLst>
          </p:cNvPr>
          <p:cNvSpPr txBox="1"/>
          <p:nvPr/>
        </p:nvSpPr>
        <p:spPr>
          <a:xfrm>
            <a:off x="305723" y="259739"/>
            <a:ext cx="11394830" cy="861774"/>
          </a:xfrm>
          <a:prstGeom prst="rect">
            <a:avLst/>
          </a:prstGeom>
          <a:noFill/>
        </p:spPr>
        <p:txBody>
          <a:bodyPr wrap="square" rtlCol="0">
            <a:spAutoFit/>
          </a:bodyPr>
          <a:lstStyle/>
          <a:p>
            <a:pPr algn="ctr"/>
            <a:r>
              <a:rPr lang="cs-CZ" sz="3200" b="1" dirty="0">
                <a:solidFill>
                  <a:schemeClr val="accent1">
                    <a:lumMod val="75000"/>
                  </a:schemeClr>
                </a:solidFill>
              </a:rPr>
              <a:t>Energetický metabolizmus pro zabezpečení funkce svalu</a:t>
            </a:r>
          </a:p>
          <a:p>
            <a:pPr algn="ctr"/>
            <a:r>
              <a:rPr lang="cs-CZ" dirty="0"/>
              <a:t>(</a:t>
            </a:r>
            <a:r>
              <a:rPr lang="cs-CZ" dirty="0" err="1"/>
              <a:t>Bernaciková</a:t>
            </a:r>
            <a:r>
              <a:rPr lang="cs-CZ" dirty="0"/>
              <a:t> a kol., Fyziologie, MU, 2012)</a:t>
            </a:r>
          </a:p>
        </p:txBody>
      </p:sp>
      <p:sp>
        <p:nvSpPr>
          <p:cNvPr id="2" name="TextovéPole 1">
            <a:extLst>
              <a:ext uri="{FF2B5EF4-FFF2-40B4-BE49-F238E27FC236}">
                <a16:creationId xmlns:a16="http://schemas.microsoft.com/office/drawing/2014/main" id="{D652EBF4-8443-7CDA-F26E-3AC51C5A27B0}"/>
              </a:ext>
            </a:extLst>
          </p:cNvPr>
          <p:cNvSpPr txBox="1"/>
          <p:nvPr/>
        </p:nvSpPr>
        <p:spPr>
          <a:xfrm>
            <a:off x="305723" y="4454682"/>
            <a:ext cx="11394830" cy="1569660"/>
          </a:xfrm>
          <a:prstGeom prst="rect">
            <a:avLst/>
          </a:prstGeom>
          <a:noFill/>
        </p:spPr>
        <p:txBody>
          <a:bodyPr wrap="square" rtlCol="0">
            <a:spAutoFit/>
          </a:bodyPr>
          <a:lstStyle/>
          <a:p>
            <a:r>
              <a:rPr lang="cs-CZ" sz="2400" b="1" dirty="0">
                <a:solidFill>
                  <a:schemeClr val="bg1"/>
                </a:solidFill>
                <a:highlight>
                  <a:srgbClr val="0000FF"/>
                </a:highlight>
              </a:rPr>
              <a:t>Adenosin-</a:t>
            </a:r>
            <a:r>
              <a:rPr lang="cs-CZ" sz="2400" b="1" dirty="0" err="1">
                <a:solidFill>
                  <a:schemeClr val="bg1"/>
                </a:solidFill>
                <a:highlight>
                  <a:srgbClr val="0000FF"/>
                </a:highlight>
              </a:rPr>
              <a:t>trifosfát</a:t>
            </a:r>
            <a:r>
              <a:rPr lang="cs-CZ" sz="2400" b="1" dirty="0">
                <a:solidFill>
                  <a:schemeClr val="bg1"/>
                </a:solidFill>
                <a:highlight>
                  <a:srgbClr val="0000FF"/>
                </a:highlight>
              </a:rPr>
              <a:t> (ATP) </a:t>
            </a:r>
            <a:r>
              <a:rPr lang="cs-CZ" sz="2400" b="1" dirty="0">
                <a:solidFill>
                  <a:srgbClr val="C00000"/>
                </a:solidFill>
              </a:rPr>
              <a:t>= primární (bezprostřední) zdroj energie pro svalovou kontrakci.</a:t>
            </a:r>
          </a:p>
          <a:p>
            <a:pPr algn="ctr"/>
            <a:r>
              <a:rPr lang="cs-CZ" sz="2400" u="sng" dirty="0"/>
              <a:t>Sekundární zdroje energie pro syntézu ATP:</a:t>
            </a:r>
          </a:p>
          <a:p>
            <a:pPr algn="ctr"/>
            <a:r>
              <a:rPr lang="cs-CZ" sz="2400" dirty="0"/>
              <a:t>V ANAEROBNÍM METABOLIZMU (neoxidativním): </a:t>
            </a:r>
            <a:r>
              <a:rPr lang="cs-CZ" sz="2400" dirty="0" err="1"/>
              <a:t>Creatin</a:t>
            </a:r>
            <a:r>
              <a:rPr lang="cs-CZ" sz="2400" dirty="0"/>
              <a:t> fosfát (CP), Glukóza.</a:t>
            </a:r>
          </a:p>
          <a:p>
            <a:pPr algn="ctr"/>
            <a:r>
              <a:rPr lang="cs-CZ" sz="2400" dirty="0"/>
              <a:t>V AEROBNÍM METABOLIZMU (oxidativním): Glukóza, Laktát, Lipidy, Proteiny.</a:t>
            </a:r>
          </a:p>
        </p:txBody>
      </p:sp>
    </p:spTree>
    <p:extLst>
      <p:ext uri="{BB962C8B-B14F-4D97-AF65-F5344CB8AC3E}">
        <p14:creationId xmlns:p14="http://schemas.microsoft.com/office/powerpoint/2010/main" val="1447266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image depicts both the food sources and body storage of carbohydrates, fat, and protein are used for fuel in anaerobic and aerobic metabolism. Carbohydrates come from food and from glycogen. Fat comes from food and from adipose tissue. Protein comes from food and body proteins.">
            <a:extLst>
              <a:ext uri="{FF2B5EF4-FFF2-40B4-BE49-F238E27FC236}">
                <a16:creationId xmlns:a16="http://schemas.microsoft.com/office/drawing/2014/main" id="{9137D251-70D9-1031-5735-5D9D85CC3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578136"/>
            <a:ext cx="8248650" cy="5994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22EA59E-06BD-DD28-A44C-10BB0E5E7ECF}"/>
              </a:ext>
            </a:extLst>
          </p:cNvPr>
          <p:cNvSpPr txBox="1"/>
          <p:nvPr/>
        </p:nvSpPr>
        <p:spPr>
          <a:xfrm>
            <a:off x="398585" y="39528"/>
            <a:ext cx="11394830" cy="584775"/>
          </a:xfrm>
          <a:prstGeom prst="rect">
            <a:avLst/>
          </a:prstGeom>
          <a:noFill/>
        </p:spPr>
        <p:txBody>
          <a:bodyPr wrap="square" rtlCol="0">
            <a:spAutoFit/>
          </a:bodyPr>
          <a:lstStyle/>
          <a:p>
            <a:pPr algn="ctr"/>
            <a:r>
              <a:rPr lang="cs-CZ" sz="3200" b="1" dirty="0">
                <a:solidFill>
                  <a:schemeClr val="accent1">
                    <a:lumMod val="75000"/>
                  </a:schemeClr>
                </a:solidFill>
              </a:rPr>
              <a:t>Zdroje energie a jejich metabolizmus pro zabezpečení funkce svalu</a:t>
            </a:r>
          </a:p>
        </p:txBody>
      </p:sp>
      <p:sp>
        <p:nvSpPr>
          <p:cNvPr id="3" name="TextovéPole 2">
            <a:extLst>
              <a:ext uri="{FF2B5EF4-FFF2-40B4-BE49-F238E27FC236}">
                <a16:creationId xmlns:a16="http://schemas.microsoft.com/office/drawing/2014/main" id="{9EC7DA9B-27E3-215B-C04E-65E29ECE67D2}"/>
              </a:ext>
            </a:extLst>
          </p:cNvPr>
          <p:cNvSpPr txBox="1"/>
          <p:nvPr/>
        </p:nvSpPr>
        <p:spPr>
          <a:xfrm>
            <a:off x="2409825" y="6572250"/>
            <a:ext cx="7810500" cy="338554"/>
          </a:xfrm>
          <a:prstGeom prst="rect">
            <a:avLst/>
          </a:prstGeom>
          <a:noFill/>
        </p:spPr>
        <p:txBody>
          <a:bodyPr wrap="square">
            <a:spAutoFit/>
          </a:bodyPr>
          <a:lstStyle/>
          <a:p>
            <a:r>
              <a:rPr lang="cs-CZ" sz="1600" dirty="0"/>
              <a:t>https://openoregon.pressbooks.pub/nutritionscience/chapter/10b-fuel-sources-exercise/</a:t>
            </a:r>
          </a:p>
        </p:txBody>
      </p:sp>
    </p:spTree>
    <p:extLst>
      <p:ext uri="{BB962C8B-B14F-4D97-AF65-F5344CB8AC3E}">
        <p14:creationId xmlns:p14="http://schemas.microsoft.com/office/powerpoint/2010/main" val="3109760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image depicts the anaerobic and aerobic metabolic cycles in the cells of the body. The image shows carbohydrate being used for fuel in anaerobic metabolism and shows carbohydrate, fat, and protein all being used for fuel in aerobic metabolism.">
            <a:extLst>
              <a:ext uri="{FF2B5EF4-FFF2-40B4-BE49-F238E27FC236}">
                <a16:creationId xmlns:a16="http://schemas.microsoft.com/office/drawing/2014/main" id="{494E4698-E3C1-1F41-FBAA-7F47C9EA6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3" r="2609"/>
          <a:stretch/>
        </p:blipFill>
        <p:spPr bwMode="auto">
          <a:xfrm>
            <a:off x="3505200" y="644804"/>
            <a:ext cx="8452338" cy="6151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05E9EBB5-0184-B31E-6B20-296754CE29C4}"/>
              </a:ext>
            </a:extLst>
          </p:cNvPr>
          <p:cNvSpPr txBox="1"/>
          <p:nvPr/>
        </p:nvSpPr>
        <p:spPr>
          <a:xfrm>
            <a:off x="8267700" y="6211669"/>
            <a:ext cx="3924300" cy="584775"/>
          </a:xfrm>
          <a:prstGeom prst="rect">
            <a:avLst/>
          </a:prstGeom>
          <a:noFill/>
        </p:spPr>
        <p:txBody>
          <a:bodyPr wrap="square">
            <a:spAutoFit/>
          </a:bodyPr>
          <a:lstStyle/>
          <a:p>
            <a:r>
              <a:rPr lang="cs-CZ" sz="1600" dirty="0"/>
              <a:t>https://openoregon.pressbooks.pub/nutritionscience/chapter/10b-fuel-sources-exercise/</a:t>
            </a:r>
          </a:p>
        </p:txBody>
      </p:sp>
      <p:sp>
        <p:nvSpPr>
          <p:cNvPr id="4" name="TextovéPole 3">
            <a:extLst>
              <a:ext uri="{FF2B5EF4-FFF2-40B4-BE49-F238E27FC236}">
                <a16:creationId xmlns:a16="http://schemas.microsoft.com/office/drawing/2014/main" id="{C589CB15-591A-6510-FF02-A1BD0B07645D}"/>
              </a:ext>
            </a:extLst>
          </p:cNvPr>
          <p:cNvSpPr txBox="1"/>
          <p:nvPr/>
        </p:nvSpPr>
        <p:spPr>
          <a:xfrm>
            <a:off x="5291760" y="266873"/>
            <a:ext cx="4867751" cy="461665"/>
          </a:xfrm>
          <a:prstGeom prst="rect">
            <a:avLst/>
          </a:prstGeom>
          <a:noFill/>
        </p:spPr>
        <p:txBody>
          <a:bodyPr wrap="square" rtlCol="0">
            <a:spAutoFit/>
          </a:bodyPr>
          <a:lstStyle/>
          <a:p>
            <a:pPr algn="ctr"/>
            <a:r>
              <a:rPr lang="cs-CZ" sz="2400" b="1" dirty="0"/>
              <a:t>Produkce Adenosin-</a:t>
            </a:r>
            <a:r>
              <a:rPr lang="cs-CZ" sz="2400" b="1" dirty="0" err="1"/>
              <a:t>tri</a:t>
            </a:r>
            <a:r>
              <a:rPr lang="cs-CZ" sz="2400" b="1" dirty="0"/>
              <a:t>-fosfátu </a:t>
            </a:r>
            <a:r>
              <a:rPr lang="cs-CZ" sz="2400" b="1" dirty="0">
                <a:highlight>
                  <a:srgbClr val="FFFF00"/>
                </a:highlight>
              </a:rPr>
              <a:t>(ATP)</a:t>
            </a:r>
            <a:endParaRPr lang="cs-CZ" sz="2400" b="1" dirty="0"/>
          </a:p>
        </p:txBody>
      </p:sp>
      <p:sp>
        <p:nvSpPr>
          <p:cNvPr id="2" name="TextovéPole 1">
            <a:extLst>
              <a:ext uri="{FF2B5EF4-FFF2-40B4-BE49-F238E27FC236}">
                <a16:creationId xmlns:a16="http://schemas.microsoft.com/office/drawing/2014/main" id="{04025E1F-6AB6-FF46-805B-7EC3AC5C878E}"/>
              </a:ext>
            </a:extLst>
          </p:cNvPr>
          <p:cNvSpPr txBox="1"/>
          <p:nvPr/>
        </p:nvSpPr>
        <p:spPr>
          <a:xfrm>
            <a:off x="1031631" y="1989855"/>
            <a:ext cx="2473569" cy="954107"/>
          </a:xfrm>
          <a:prstGeom prst="rect">
            <a:avLst/>
          </a:prstGeom>
          <a:noFill/>
        </p:spPr>
        <p:txBody>
          <a:bodyPr wrap="square" rtlCol="0">
            <a:spAutoFit/>
          </a:bodyPr>
          <a:lstStyle/>
          <a:p>
            <a:r>
              <a:rPr lang="cs-CZ" sz="2800" b="1" dirty="0">
                <a:solidFill>
                  <a:schemeClr val="accent5">
                    <a:lumMod val="75000"/>
                  </a:schemeClr>
                </a:solidFill>
              </a:rPr>
              <a:t>Energetický metabolizmus</a:t>
            </a:r>
          </a:p>
        </p:txBody>
      </p:sp>
      <p:sp>
        <p:nvSpPr>
          <p:cNvPr id="5" name="Obdélník: se zakulacenými rohy 4">
            <a:extLst>
              <a:ext uri="{FF2B5EF4-FFF2-40B4-BE49-F238E27FC236}">
                <a16:creationId xmlns:a16="http://schemas.microsoft.com/office/drawing/2014/main" id="{B9BAAFEE-6B05-5845-89BE-A7FAED61BB8D}"/>
              </a:ext>
            </a:extLst>
          </p:cNvPr>
          <p:cNvSpPr/>
          <p:nvPr/>
        </p:nvSpPr>
        <p:spPr>
          <a:xfrm>
            <a:off x="7183315" y="1106469"/>
            <a:ext cx="2168769" cy="715107"/>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ANAEROBNÍ</a:t>
            </a:r>
          </a:p>
          <a:p>
            <a:pPr algn="ctr"/>
            <a:r>
              <a:rPr lang="cs-CZ" sz="2000" b="1" dirty="0">
                <a:solidFill>
                  <a:schemeClr val="tx1"/>
                </a:solidFill>
              </a:rPr>
              <a:t>METABOLIZMUS</a:t>
            </a:r>
          </a:p>
        </p:txBody>
      </p:sp>
      <p:sp>
        <p:nvSpPr>
          <p:cNvPr id="6" name="Obdélník: se zakulacenými rohy 5">
            <a:extLst>
              <a:ext uri="{FF2B5EF4-FFF2-40B4-BE49-F238E27FC236}">
                <a16:creationId xmlns:a16="http://schemas.microsoft.com/office/drawing/2014/main" id="{C644D8FA-E5B8-DEA6-FB29-05D11305BAE7}"/>
              </a:ext>
            </a:extLst>
          </p:cNvPr>
          <p:cNvSpPr/>
          <p:nvPr/>
        </p:nvSpPr>
        <p:spPr>
          <a:xfrm>
            <a:off x="8768861" y="2943962"/>
            <a:ext cx="1989992" cy="715107"/>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AEROBNÍ</a:t>
            </a:r>
          </a:p>
          <a:p>
            <a:pPr algn="ctr"/>
            <a:r>
              <a:rPr lang="cs-CZ" sz="2000" b="1" dirty="0">
                <a:solidFill>
                  <a:schemeClr val="tx1"/>
                </a:solidFill>
              </a:rPr>
              <a:t>METABOLIZMUS</a:t>
            </a:r>
          </a:p>
        </p:txBody>
      </p:sp>
    </p:spTree>
    <p:extLst>
      <p:ext uri="{BB962C8B-B14F-4D97-AF65-F5344CB8AC3E}">
        <p14:creationId xmlns:p14="http://schemas.microsoft.com/office/powerpoint/2010/main" val="3548206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4">
            <a:extLst>
              <a:ext uri="{FF2B5EF4-FFF2-40B4-BE49-F238E27FC236}">
                <a16:creationId xmlns:a16="http://schemas.microsoft.com/office/drawing/2014/main" id="{1B6E7F98-DAE9-80E1-2B6C-6542D0FA3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650" y="0"/>
            <a:ext cx="9404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3D5601B-BF9F-F52A-ED2C-781F87CEA854}"/>
              </a:ext>
            </a:extLst>
          </p:cNvPr>
          <p:cNvSpPr txBox="1"/>
          <p:nvPr/>
        </p:nvSpPr>
        <p:spPr>
          <a:xfrm>
            <a:off x="139700" y="5856982"/>
            <a:ext cx="7683500" cy="830997"/>
          </a:xfrm>
          <a:prstGeom prst="rect">
            <a:avLst/>
          </a:prstGeom>
          <a:noFill/>
        </p:spPr>
        <p:txBody>
          <a:bodyPr wrap="square">
            <a:spAutoFit/>
          </a:bodyPr>
          <a:lstStyle/>
          <a:p>
            <a:r>
              <a:rPr lang="cs-CZ" sz="1600" b="0" i="0" dirty="0">
                <a:solidFill>
                  <a:srgbClr val="222222"/>
                </a:solidFill>
                <a:effectLst/>
                <a:latin typeface="Harding"/>
              </a:rPr>
              <a:t>FFA, free </a:t>
            </a:r>
            <a:r>
              <a:rPr lang="cs-CZ" sz="1600" b="0" i="0" dirty="0" err="1">
                <a:solidFill>
                  <a:srgbClr val="222222"/>
                </a:solidFill>
                <a:effectLst/>
                <a:latin typeface="Harding"/>
              </a:rPr>
              <a:t>fatty</a:t>
            </a:r>
            <a:r>
              <a:rPr lang="cs-CZ" sz="1600" b="0" i="0" dirty="0">
                <a:solidFill>
                  <a:srgbClr val="222222"/>
                </a:solidFill>
                <a:effectLst/>
                <a:latin typeface="Harding"/>
              </a:rPr>
              <a:t> </a:t>
            </a:r>
            <a:r>
              <a:rPr lang="cs-CZ" sz="1600" b="0" i="0" dirty="0" err="1">
                <a:solidFill>
                  <a:srgbClr val="222222"/>
                </a:solidFill>
                <a:effectLst/>
                <a:latin typeface="Harding"/>
              </a:rPr>
              <a:t>acids</a:t>
            </a:r>
            <a:r>
              <a:rPr lang="cs-CZ" sz="1600" b="0" i="0" dirty="0">
                <a:solidFill>
                  <a:srgbClr val="222222"/>
                </a:solidFill>
                <a:effectLst/>
                <a:latin typeface="Harding"/>
              </a:rPr>
              <a:t>; PM, plasma </a:t>
            </a:r>
            <a:r>
              <a:rPr lang="cs-CZ" sz="1600" b="0" i="0" dirty="0" err="1">
                <a:solidFill>
                  <a:srgbClr val="222222"/>
                </a:solidFill>
                <a:effectLst/>
                <a:latin typeface="Harding"/>
              </a:rPr>
              <a:t>membrane</a:t>
            </a:r>
            <a:r>
              <a:rPr lang="cs-CZ" sz="1600" b="0" i="0" dirty="0">
                <a:solidFill>
                  <a:srgbClr val="222222"/>
                </a:solidFill>
                <a:effectLst/>
                <a:latin typeface="Harding"/>
              </a:rPr>
              <a:t>; TG, triglyceride</a:t>
            </a:r>
          </a:p>
          <a:p>
            <a:r>
              <a:rPr lang="cs-CZ" sz="1600" b="0" i="0" dirty="0">
                <a:solidFill>
                  <a:srgbClr val="222222"/>
                </a:solidFill>
                <a:effectLst/>
                <a:latin typeface="Harding"/>
              </a:rPr>
              <a:t>LDH, </a:t>
            </a:r>
            <a:r>
              <a:rPr lang="cs-CZ" sz="1600" b="0" i="0" dirty="0" err="1">
                <a:solidFill>
                  <a:srgbClr val="222222"/>
                </a:solidFill>
                <a:effectLst/>
                <a:latin typeface="Harding"/>
              </a:rPr>
              <a:t>lactate</a:t>
            </a:r>
            <a:r>
              <a:rPr lang="cs-CZ" sz="1600" b="0" i="0" dirty="0">
                <a:solidFill>
                  <a:srgbClr val="222222"/>
                </a:solidFill>
                <a:effectLst/>
                <a:latin typeface="Harding"/>
              </a:rPr>
              <a:t> </a:t>
            </a:r>
            <a:r>
              <a:rPr lang="cs-CZ" sz="1600" b="0" i="0" dirty="0" err="1">
                <a:solidFill>
                  <a:srgbClr val="222222"/>
                </a:solidFill>
                <a:effectLst/>
                <a:latin typeface="Harding"/>
              </a:rPr>
              <a:t>dehydrogenase</a:t>
            </a:r>
            <a:r>
              <a:rPr lang="cs-CZ" sz="1600" b="0" i="0" dirty="0">
                <a:solidFill>
                  <a:srgbClr val="222222"/>
                </a:solidFill>
                <a:effectLst/>
                <a:latin typeface="Harding"/>
              </a:rPr>
              <a:t>; </a:t>
            </a:r>
            <a:r>
              <a:rPr lang="cs-CZ" sz="1600" b="0" i="0" dirty="0" err="1">
                <a:solidFill>
                  <a:srgbClr val="222222"/>
                </a:solidFill>
                <a:effectLst/>
                <a:latin typeface="Harding"/>
              </a:rPr>
              <a:t>Cr</a:t>
            </a:r>
            <a:r>
              <a:rPr lang="cs-CZ" sz="1600" b="0" i="0" dirty="0">
                <a:solidFill>
                  <a:srgbClr val="222222"/>
                </a:solidFill>
                <a:effectLst/>
                <a:latin typeface="Harding"/>
              </a:rPr>
              <a:t>, </a:t>
            </a:r>
            <a:r>
              <a:rPr lang="cs-CZ" sz="1600" b="0" i="0" dirty="0" err="1">
                <a:solidFill>
                  <a:srgbClr val="222222"/>
                </a:solidFill>
                <a:effectLst/>
                <a:latin typeface="Harding"/>
              </a:rPr>
              <a:t>creatine</a:t>
            </a:r>
            <a:r>
              <a:rPr lang="cs-CZ" sz="1600" b="0" i="0" dirty="0">
                <a:solidFill>
                  <a:srgbClr val="222222"/>
                </a:solidFill>
                <a:effectLst/>
                <a:latin typeface="Harding"/>
              </a:rPr>
              <a:t>; </a:t>
            </a:r>
            <a:r>
              <a:rPr lang="cs-CZ" sz="1600" b="0" i="0" dirty="0" err="1">
                <a:solidFill>
                  <a:srgbClr val="222222"/>
                </a:solidFill>
                <a:effectLst/>
                <a:latin typeface="Harding"/>
              </a:rPr>
              <a:t>mtCK</a:t>
            </a:r>
            <a:r>
              <a:rPr lang="cs-CZ" sz="1600" b="0" i="0" dirty="0">
                <a:solidFill>
                  <a:srgbClr val="222222"/>
                </a:solidFill>
                <a:effectLst/>
                <a:latin typeface="Harding"/>
              </a:rPr>
              <a:t>, </a:t>
            </a:r>
            <a:r>
              <a:rPr lang="cs-CZ" sz="1600" b="0" i="0" dirty="0" err="1">
                <a:solidFill>
                  <a:srgbClr val="222222"/>
                </a:solidFill>
                <a:effectLst/>
                <a:latin typeface="Harding"/>
              </a:rPr>
              <a:t>mitochondrial</a:t>
            </a:r>
            <a:r>
              <a:rPr lang="cs-CZ" sz="1600" b="0" i="0" dirty="0">
                <a:solidFill>
                  <a:srgbClr val="222222"/>
                </a:solidFill>
                <a:effectLst/>
                <a:latin typeface="Harding"/>
              </a:rPr>
              <a:t> </a:t>
            </a:r>
            <a:r>
              <a:rPr lang="cs-CZ" sz="1600" b="0" i="0" dirty="0" err="1">
                <a:solidFill>
                  <a:srgbClr val="222222"/>
                </a:solidFill>
                <a:effectLst/>
                <a:latin typeface="Harding"/>
              </a:rPr>
              <a:t>creatine</a:t>
            </a:r>
            <a:r>
              <a:rPr lang="cs-CZ" sz="1600" b="0" i="0" dirty="0">
                <a:solidFill>
                  <a:srgbClr val="222222"/>
                </a:solidFill>
                <a:effectLst/>
                <a:latin typeface="Harding"/>
              </a:rPr>
              <a:t> </a:t>
            </a:r>
            <a:r>
              <a:rPr lang="cs-CZ" sz="1600" b="0" i="0" dirty="0" err="1">
                <a:solidFill>
                  <a:srgbClr val="222222"/>
                </a:solidFill>
                <a:effectLst/>
                <a:latin typeface="Harding"/>
              </a:rPr>
              <a:t>kinase</a:t>
            </a:r>
            <a:r>
              <a:rPr lang="cs-CZ" sz="1600" b="0" i="0" dirty="0">
                <a:solidFill>
                  <a:srgbClr val="222222"/>
                </a:solidFill>
                <a:effectLst/>
                <a:latin typeface="Harding"/>
              </a:rPr>
              <a:t>;</a:t>
            </a:r>
            <a:endParaRPr lang="cs-CZ" sz="1600" dirty="0">
              <a:solidFill>
                <a:srgbClr val="222222"/>
              </a:solidFill>
              <a:latin typeface="Harding"/>
            </a:endParaRPr>
          </a:p>
          <a:p>
            <a:r>
              <a:rPr lang="cs-CZ" sz="1600" b="0" i="0" dirty="0" err="1">
                <a:solidFill>
                  <a:srgbClr val="222222"/>
                </a:solidFill>
                <a:effectLst/>
                <a:latin typeface="Harding"/>
              </a:rPr>
              <a:t>mt</a:t>
            </a:r>
            <a:r>
              <a:rPr lang="cs-CZ" sz="1600" b="0" i="0" dirty="0">
                <a:solidFill>
                  <a:srgbClr val="222222"/>
                </a:solidFill>
                <a:effectLst/>
                <a:latin typeface="Harding"/>
              </a:rPr>
              <a:t> OM and </a:t>
            </a:r>
            <a:r>
              <a:rPr lang="cs-CZ" sz="1600" b="0" i="0" dirty="0" err="1">
                <a:solidFill>
                  <a:srgbClr val="222222"/>
                </a:solidFill>
                <a:effectLst/>
                <a:latin typeface="Harding"/>
              </a:rPr>
              <a:t>mt</a:t>
            </a:r>
            <a:r>
              <a:rPr lang="cs-CZ" sz="1600" b="0" i="0" dirty="0">
                <a:solidFill>
                  <a:srgbClr val="222222"/>
                </a:solidFill>
                <a:effectLst/>
                <a:latin typeface="Harding"/>
              </a:rPr>
              <a:t> IM, </a:t>
            </a:r>
            <a:r>
              <a:rPr lang="cs-CZ" sz="1600" b="0" i="0" dirty="0" err="1">
                <a:solidFill>
                  <a:srgbClr val="222222"/>
                </a:solidFill>
                <a:effectLst/>
                <a:latin typeface="Harding"/>
              </a:rPr>
              <a:t>outer</a:t>
            </a:r>
            <a:r>
              <a:rPr lang="cs-CZ" sz="1600" b="0" i="0" dirty="0">
                <a:solidFill>
                  <a:srgbClr val="222222"/>
                </a:solidFill>
                <a:effectLst/>
                <a:latin typeface="Harding"/>
              </a:rPr>
              <a:t> and </a:t>
            </a:r>
            <a:r>
              <a:rPr lang="cs-CZ" sz="1600" b="0" i="0" dirty="0" err="1">
                <a:solidFill>
                  <a:srgbClr val="222222"/>
                </a:solidFill>
                <a:effectLst/>
                <a:latin typeface="Harding"/>
              </a:rPr>
              <a:t>inner</a:t>
            </a:r>
            <a:r>
              <a:rPr lang="cs-CZ" sz="1600" b="0" i="0" dirty="0">
                <a:solidFill>
                  <a:srgbClr val="222222"/>
                </a:solidFill>
                <a:effectLst/>
                <a:latin typeface="Harding"/>
              </a:rPr>
              <a:t> </a:t>
            </a:r>
            <a:r>
              <a:rPr lang="cs-CZ" sz="1600" b="0" i="0" dirty="0" err="1">
                <a:solidFill>
                  <a:srgbClr val="222222"/>
                </a:solidFill>
                <a:effectLst/>
                <a:latin typeface="Harding"/>
              </a:rPr>
              <a:t>mitochondrial</a:t>
            </a:r>
            <a:r>
              <a:rPr lang="cs-CZ" sz="1600" b="0" i="0" dirty="0">
                <a:solidFill>
                  <a:srgbClr val="222222"/>
                </a:solidFill>
                <a:effectLst/>
                <a:latin typeface="Harding"/>
              </a:rPr>
              <a:t> </a:t>
            </a:r>
            <a:r>
              <a:rPr lang="cs-CZ" sz="1600" b="0" i="0" dirty="0" err="1">
                <a:solidFill>
                  <a:srgbClr val="222222"/>
                </a:solidFill>
                <a:effectLst/>
                <a:latin typeface="Harding"/>
              </a:rPr>
              <a:t>membrane</a:t>
            </a:r>
            <a:r>
              <a:rPr lang="cs-CZ" sz="1600" b="0" i="0" dirty="0">
                <a:solidFill>
                  <a:srgbClr val="222222"/>
                </a:solidFill>
                <a:effectLst/>
                <a:latin typeface="Harding"/>
              </a:rPr>
              <a:t>; ACT, acyl-</a:t>
            </a:r>
            <a:r>
              <a:rPr lang="cs-CZ" sz="1600" b="0" i="0" dirty="0" err="1">
                <a:solidFill>
                  <a:srgbClr val="222222"/>
                </a:solidFill>
                <a:effectLst/>
                <a:latin typeface="Harding"/>
              </a:rPr>
              <a:t>CoA</a:t>
            </a:r>
            <a:r>
              <a:rPr lang="cs-CZ" sz="1600" b="0" i="0" dirty="0">
                <a:solidFill>
                  <a:srgbClr val="222222"/>
                </a:solidFill>
                <a:effectLst/>
                <a:latin typeface="Harding"/>
              </a:rPr>
              <a:t> </a:t>
            </a:r>
            <a:r>
              <a:rPr lang="cs-CZ" sz="1600" b="0" i="0" dirty="0" err="1">
                <a:solidFill>
                  <a:srgbClr val="222222"/>
                </a:solidFill>
                <a:effectLst/>
                <a:latin typeface="Harding"/>
              </a:rPr>
              <a:t>transferase</a:t>
            </a:r>
            <a:endParaRPr lang="cs-CZ" sz="1600" dirty="0"/>
          </a:p>
        </p:txBody>
      </p:sp>
      <p:sp>
        <p:nvSpPr>
          <p:cNvPr id="5" name="Ovál 4">
            <a:extLst>
              <a:ext uri="{FF2B5EF4-FFF2-40B4-BE49-F238E27FC236}">
                <a16:creationId xmlns:a16="http://schemas.microsoft.com/office/drawing/2014/main" id="{DED9B8A8-57EF-8C5D-D4FC-38321861D47F}"/>
              </a:ext>
            </a:extLst>
          </p:cNvPr>
          <p:cNvSpPr/>
          <p:nvPr/>
        </p:nvSpPr>
        <p:spPr>
          <a:xfrm>
            <a:off x="7451725" y="5869682"/>
            <a:ext cx="600076" cy="5311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85F59CBA-911D-2732-874A-1A3EFA556FCB}"/>
              </a:ext>
            </a:extLst>
          </p:cNvPr>
          <p:cNvSpPr/>
          <p:nvPr/>
        </p:nvSpPr>
        <p:spPr>
          <a:xfrm>
            <a:off x="6232525" y="2397373"/>
            <a:ext cx="600076" cy="5311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258ACDEF-DFE7-4A17-D587-C564C5284359}"/>
              </a:ext>
            </a:extLst>
          </p:cNvPr>
          <p:cNvSpPr/>
          <p:nvPr/>
        </p:nvSpPr>
        <p:spPr>
          <a:xfrm>
            <a:off x="0" y="5497"/>
            <a:ext cx="2728913" cy="907197"/>
          </a:xfrm>
          <a:prstGeom prst="rightArrow">
            <a:avLst>
              <a:gd name="adj1" fmla="val 68863"/>
              <a:gd name="adj2" fmla="val 71053"/>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u="sng" dirty="0">
                <a:solidFill>
                  <a:srgbClr val="FF0000"/>
                </a:solidFill>
              </a:rPr>
              <a:t>KREV</a:t>
            </a:r>
          </a:p>
          <a:p>
            <a:pPr algn="ctr"/>
            <a:r>
              <a:rPr lang="cs-CZ" sz="1600" dirty="0">
                <a:solidFill>
                  <a:schemeClr val="accent6">
                    <a:lumMod val="50000"/>
                  </a:schemeClr>
                </a:solidFill>
              </a:rPr>
              <a:t>Tuky / Bílkoviny / Glukóza</a:t>
            </a:r>
          </a:p>
        </p:txBody>
      </p:sp>
      <p:sp>
        <p:nvSpPr>
          <p:cNvPr id="9" name="Šipka: doprava 8">
            <a:extLst>
              <a:ext uri="{FF2B5EF4-FFF2-40B4-BE49-F238E27FC236}">
                <a16:creationId xmlns:a16="http://schemas.microsoft.com/office/drawing/2014/main" id="{FF5BBD11-19FB-A2AE-9CCE-5568CD2AD260}"/>
              </a:ext>
            </a:extLst>
          </p:cNvPr>
          <p:cNvSpPr/>
          <p:nvPr/>
        </p:nvSpPr>
        <p:spPr>
          <a:xfrm>
            <a:off x="732632" y="797818"/>
            <a:ext cx="2025650" cy="2148582"/>
          </a:xfrm>
          <a:prstGeom prst="rightArrow">
            <a:avLst>
              <a:gd name="adj1" fmla="val 50000"/>
              <a:gd name="adj2" fmla="val 4859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BUŇKA</a:t>
            </a:r>
          </a:p>
        </p:txBody>
      </p:sp>
      <p:sp>
        <p:nvSpPr>
          <p:cNvPr id="10" name="Šipka: doprava 9">
            <a:extLst>
              <a:ext uri="{FF2B5EF4-FFF2-40B4-BE49-F238E27FC236}">
                <a16:creationId xmlns:a16="http://schemas.microsoft.com/office/drawing/2014/main" id="{9F9594F2-8A99-5C7C-F746-AD44F9561082}"/>
              </a:ext>
            </a:extLst>
          </p:cNvPr>
          <p:cNvSpPr/>
          <p:nvPr/>
        </p:nvSpPr>
        <p:spPr>
          <a:xfrm>
            <a:off x="691357" y="3301038"/>
            <a:ext cx="2108200" cy="242798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mitochondrie</a:t>
            </a:r>
          </a:p>
        </p:txBody>
      </p:sp>
      <p:sp>
        <p:nvSpPr>
          <p:cNvPr id="4" name="TextovéPole 3">
            <a:extLst>
              <a:ext uri="{FF2B5EF4-FFF2-40B4-BE49-F238E27FC236}">
                <a16:creationId xmlns:a16="http://schemas.microsoft.com/office/drawing/2014/main" id="{1D1F0BCC-6194-9ACA-24BF-E9BC23E54F25}"/>
              </a:ext>
            </a:extLst>
          </p:cNvPr>
          <p:cNvSpPr txBox="1"/>
          <p:nvPr/>
        </p:nvSpPr>
        <p:spPr>
          <a:xfrm>
            <a:off x="222739" y="2649091"/>
            <a:ext cx="2647462" cy="1077218"/>
          </a:xfrm>
          <a:prstGeom prst="rect">
            <a:avLst/>
          </a:prstGeom>
          <a:solidFill>
            <a:schemeClr val="bg1"/>
          </a:solidFill>
        </p:spPr>
        <p:txBody>
          <a:bodyPr wrap="square" rtlCol="0">
            <a:spAutoFit/>
          </a:bodyPr>
          <a:lstStyle/>
          <a:p>
            <a:r>
              <a:rPr lang="cs-CZ" sz="3200" b="1" dirty="0">
                <a:solidFill>
                  <a:schemeClr val="accent1">
                    <a:lumMod val="75000"/>
                  </a:schemeClr>
                </a:solidFill>
              </a:rPr>
              <a:t>Energetický metabolizmus</a:t>
            </a:r>
          </a:p>
        </p:txBody>
      </p:sp>
    </p:spTree>
    <p:extLst>
      <p:ext uri="{BB962C8B-B14F-4D97-AF65-F5344CB8AC3E}">
        <p14:creationId xmlns:p14="http://schemas.microsoft.com/office/powerpoint/2010/main" val="3606472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4FA9B01-CCD8-DC0F-908D-D46F54629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81" y="850901"/>
            <a:ext cx="10088837" cy="581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1059F29-32FF-7357-2933-AC83CFD59FBF}"/>
              </a:ext>
            </a:extLst>
          </p:cNvPr>
          <p:cNvSpPr txBox="1"/>
          <p:nvPr/>
        </p:nvSpPr>
        <p:spPr>
          <a:xfrm rot="16200000">
            <a:off x="8885881" y="2520663"/>
            <a:ext cx="3924300" cy="584775"/>
          </a:xfrm>
          <a:prstGeom prst="rect">
            <a:avLst/>
          </a:prstGeom>
          <a:noFill/>
        </p:spPr>
        <p:txBody>
          <a:bodyPr wrap="square">
            <a:spAutoFit/>
          </a:bodyPr>
          <a:lstStyle/>
          <a:p>
            <a:r>
              <a:rPr lang="cs-CZ" sz="1600" dirty="0"/>
              <a:t>https://openoregon.pressbooks.pub/nutritionscience/chapter/10b-fuel-sources-exercise/</a:t>
            </a:r>
          </a:p>
        </p:txBody>
      </p:sp>
      <p:sp>
        <p:nvSpPr>
          <p:cNvPr id="3" name="TextovéPole 2">
            <a:extLst>
              <a:ext uri="{FF2B5EF4-FFF2-40B4-BE49-F238E27FC236}">
                <a16:creationId xmlns:a16="http://schemas.microsoft.com/office/drawing/2014/main" id="{D35371D9-594D-A40E-3CA1-E138CF15A0A6}"/>
              </a:ext>
            </a:extLst>
          </p:cNvPr>
          <p:cNvSpPr txBox="1"/>
          <p:nvPr/>
        </p:nvSpPr>
        <p:spPr>
          <a:xfrm>
            <a:off x="2901949" y="336203"/>
            <a:ext cx="6388100" cy="461665"/>
          </a:xfrm>
          <a:prstGeom prst="rect">
            <a:avLst/>
          </a:prstGeom>
          <a:noFill/>
        </p:spPr>
        <p:txBody>
          <a:bodyPr wrap="square" rtlCol="0">
            <a:spAutoFit/>
          </a:bodyPr>
          <a:lstStyle/>
          <a:p>
            <a:r>
              <a:rPr lang="cs-CZ" sz="2400" b="1" dirty="0">
                <a:solidFill>
                  <a:schemeClr val="accent1">
                    <a:lumMod val="75000"/>
                  </a:schemeClr>
                </a:solidFill>
              </a:rPr>
              <a:t>Zdroje energie pro svaly při zátěži různého trvání</a:t>
            </a:r>
          </a:p>
        </p:txBody>
      </p:sp>
    </p:spTree>
    <p:extLst>
      <p:ext uri="{BB962C8B-B14F-4D97-AF65-F5344CB8AC3E}">
        <p14:creationId xmlns:p14="http://schemas.microsoft.com/office/powerpoint/2010/main" val="2052285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piranim2">
            <a:extLst>
              <a:ext uri="{FF2B5EF4-FFF2-40B4-BE49-F238E27FC236}">
                <a16:creationId xmlns:a16="http://schemas.microsoft.com/office/drawing/2014/main" id="{9C6E7ED9-165E-3917-0BF5-AFAC837107B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4325314" y="1418009"/>
            <a:ext cx="4486275" cy="280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2" descr="Spiro4">
            <a:extLst>
              <a:ext uri="{FF2B5EF4-FFF2-40B4-BE49-F238E27FC236}">
                <a16:creationId xmlns:a16="http://schemas.microsoft.com/office/drawing/2014/main" id="{65614183-A3E8-6EA1-7B34-2611D79B3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47583" y="4313731"/>
            <a:ext cx="4841736" cy="23802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ovéPole 3">
            <a:extLst>
              <a:ext uri="{FF2B5EF4-FFF2-40B4-BE49-F238E27FC236}">
                <a16:creationId xmlns:a16="http://schemas.microsoft.com/office/drawing/2014/main" id="{89C1B20B-7B03-514B-C670-237F466EB56B}"/>
              </a:ext>
            </a:extLst>
          </p:cNvPr>
          <p:cNvSpPr txBox="1"/>
          <p:nvPr/>
        </p:nvSpPr>
        <p:spPr>
          <a:xfrm>
            <a:off x="4080188" y="516981"/>
            <a:ext cx="4031623" cy="830997"/>
          </a:xfrm>
          <a:prstGeom prst="rect">
            <a:avLst/>
          </a:prstGeom>
          <a:noFill/>
        </p:spPr>
        <p:txBody>
          <a:bodyPr wrap="square" rtlCol="0">
            <a:spAutoFit/>
          </a:bodyPr>
          <a:lstStyle/>
          <a:p>
            <a:pPr algn="ctr"/>
            <a:r>
              <a:rPr lang="cs-CZ" sz="2400" b="1" dirty="0">
                <a:solidFill>
                  <a:schemeClr val="accent1">
                    <a:lumMod val="75000"/>
                  </a:schemeClr>
                </a:solidFill>
              </a:rPr>
              <a:t>SPIROMETRIE</a:t>
            </a:r>
          </a:p>
          <a:p>
            <a:pPr algn="ctr"/>
            <a:r>
              <a:rPr lang="cs-CZ" sz="2400" dirty="0">
                <a:solidFill>
                  <a:schemeClr val="accent1">
                    <a:lumMod val="75000"/>
                  </a:schemeClr>
                </a:solidFill>
              </a:rPr>
              <a:t>Měření ventilačních parametrů </a:t>
            </a:r>
          </a:p>
        </p:txBody>
      </p:sp>
      <p:pic>
        <p:nvPicPr>
          <p:cNvPr id="4102" name="Picture 6" descr="undefined">
            <a:extLst>
              <a:ext uri="{FF2B5EF4-FFF2-40B4-BE49-F238E27FC236}">
                <a16:creationId xmlns:a16="http://schemas.microsoft.com/office/drawing/2014/main" id="{37EF5524-5FDA-8E06-9CCC-0A2A6EECC7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90"/>
          <a:stretch/>
        </p:blipFill>
        <p:spPr bwMode="auto">
          <a:xfrm>
            <a:off x="8710246" y="360172"/>
            <a:ext cx="3259016" cy="359206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A61FE837-1C50-E49E-FD5A-B22DDDD76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38" y="1570892"/>
            <a:ext cx="4080332" cy="308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65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BDA82F58-6C5A-834B-3BEB-F28E3F84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519" y="1121513"/>
            <a:ext cx="9582962" cy="528151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9155425-92F5-AA89-588B-6F745FD5A5A5}"/>
              </a:ext>
            </a:extLst>
          </p:cNvPr>
          <p:cNvSpPr txBox="1"/>
          <p:nvPr/>
        </p:nvSpPr>
        <p:spPr>
          <a:xfrm>
            <a:off x="305723" y="259739"/>
            <a:ext cx="11394830" cy="861774"/>
          </a:xfrm>
          <a:prstGeom prst="rect">
            <a:avLst/>
          </a:prstGeom>
          <a:noFill/>
        </p:spPr>
        <p:txBody>
          <a:bodyPr wrap="square" rtlCol="0">
            <a:spAutoFit/>
          </a:bodyPr>
          <a:lstStyle/>
          <a:p>
            <a:pPr algn="ctr"/>
            <a:r>
              <a:rPr lang="cs-CZ" sz="3200" b="1" dirty="0">
                <a:solidFill>
                  <a:schemeClr val="accent1">
                    <a:lumMod val="75000"/>
                  </a:schemeClr>
                </a:solidFill>
              </a:rPr>
              <a:t>Podíl energetických zdrojů při maximální zátěži různého trvání</a:t>
            </a:r>
          </a:p>
          <a:p>
            <a:pPr algn="ctr"/>
            <a:r>
              <a:rPr lang="cs-CZ" dirty="0"/>
              <a:t>(</a:t>
            </a:r>
            <a:r>
              <a:rPr lang="cs-CZ" dirty="0" err="1"/>
              <a:t>Bernaciková</a:t>
            </a:r>
            <a:r>
              <a:rPr lang="cs-CZ" dirty="0"/>
              <a:t> a kol., Fyziologie, MU, 2012)</a:t>
            </a:r>
          </a:p>
        </p:txBody>
      </p:sp>
    </p:spTree>
    <p:extLst>
      <p:ext uri="{BB962C8B-B14F-4D97-AF65-F5344CB8AC3E}">
        <p14:creationId xmlns:p14="http://schemas.microsoft.com/office/powerpoint/2010/main" val="720332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F75B5AD-48BB-BDAC-F305-06100F93A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7" t="4517" b="987"/>
          <a:stretch/>
        </p:blipFill>
        <p:spPr bwMode="auto">
          <a:xfrm>
            <a:off x="1792742" y="901701"/>
            <a:ext cx="8386308" cy="5803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3E59106-1484-CDF6-93C8-93E778282B30}"/>
              </a:ext>
            </a:extLst>
          </p:cNvPr>
          <p:cNvSpPr txBox="1"/>
          <p:nvPr/>
        </p:nvSpPr>
        <p:spPr>
          <a:xfrm rot="16200000">
            <a:off x="8509288" y="4451062"/>
            <a:ext cx="3924300" cy="584775"/>
          </a:xfrm>
          <a:prstGeom prst="rect">
            <a:avLst/>
          </a:prstGeom>
          <a:noFill/>
        </p:spPr>
        <p:txBody>
          <a:bodyPr wrap="square">
            <a:spAutoFit/>
          </a:bodyPr>
          <a:lstStyle/>
          <a:p>
            <a:r>
              <a:rPr lang="cs-CZ" sz="1600" dirty="0"/>
              <a:t>https://openoregon.pressbooks.pub/nutritionscience/chapter/10b-fuel-sources-exercise/</a:t>
            </a:r>
          </a:p>
        </p:txBody>
      </p:sp>
      <p:sp>
        <p:nvSpPr>
          <p:cNvPr id="4" name="TextovéPole 3">
            <a:extLst>
              <a:ext uri="{FF2B5EF4-FFF2-40B4-BE49-F238E27FC236}">
                <a16:creationId xmlns:a16="http://schemas.microsoft.com/office/drawing/2014/main" id="{18D410E9-EB2E-0DB5-A56A-AAE65CF6D189}"/>
              </a:ext>
            </a:extLst>
          </p:cNvPr>
          <p:cNvSpPr txBox="1"/>
          <p:nvPr/>
        </p:nvSpPr>
        <p:spPr>
          <a:xfrm>
            <a:off x="660400" y="279400"/>
            <a:ext cx="10871200" cy="461665"/>
          </a:xfrm>
          <a:prstGeom prst="rect">
            <a:avLst/>
          </a:prstGeom>
          <a:noFill/>
        </p:spPr>
        <p:txBody>
          <a:bodyPr wrap="square" rtlCol="0">
            <a:spAutoFit/>
          </a:bodyPr>
          <a:lstStyle/>
          <a:p>
            <a:r>
              <a:rPr lang="cs-CZ" sz="2400" b="1" dirty="0"/>
              <a:t>Podíl tuků (mastných kyselin) a glukózy jako zdrojů energie při zátěži různé intenzity</a:t>
            </a:r>
          </a:p>
        </p:txBody>
      </p:sp>
    </p:spTree>
    <p:extLst>
      <p:ext uri="{BB962C8B-B14F-4D97-AF65-F5344CB8AC3E}">
        <p14:creationId xmlns:p14="http://schemas.microsoft.com/office/powerpoint/2010/main" val="2077105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ovéPole 22">
            <a:extLst>
              <a:ext uri="{FF2B5EF4-FFF2-40B4-BE49-F238E27FC236}">
                <a16:creationId xmlns:a16="http://schemas.microsoft.com/office/drawing/2014/main" id="{000F3006-8B8A-17A3-43F9-031DFC5359E8}"/>
              </a:ext>
            </a:extLst>
          </p:cNvPr>
          <p:cNvSpPr txBox="1">
            <a:spLocks noChangeArrowheads="1"/>
          </p:cNvSpPr>
          <p:nvPr/>
        </p:nvSpPr>
        <p:spPr bwMode="auto">
          <a:xfrm>
            <a:off x="2063750" y="3770314"/>
            <a:ext cx="84963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a:t>
            </a:r>
            <a:r>
              <a:rPr lang="cs-CZ" altLang="cs-CZ" sz="1800" u="sng"/>
              <a:t>2. práh ?</a:t>
            </a:r>
          </a:p>
          <a:p>
            <a:pPr>
              <a:spcBef>
                <a:spcPct val="0"/>
              </a:spcBef>
              <a:buFontTx/>
              <a:buNone/>
            </a:pPr>
            <a:endParaRPr lang="cs-CZ" altLang="cs-CZ" sz="1800"/>
          </a:p>
          <a:p>
            <a:pPr>
              <a:spcBef>
                <a:spcPct val="0"/>
              </a:spcBef>
              <a:buFontTx/>
              <a:buNone/>
            </a:pPr>
            <a:endParaRPr lang="cs-CZ" altLang="cs-CZ" sz="1400"/>
          </a:p>
          <a:p>
            <a:pPr>
              <a:spcBef>
                <a:spcPct val="0"/>
              </a:spcBef>
              <a:buFontTx/>
              <a:buNone/>
            </a:pPr>
            <a:endParaRPr lang="cs-CZ" altLang="cs-CZ" sz="800"/>
          </a:p>
          <a:p>
            <a:pPr>
              <a:spcBef>
                <a:spcPct val="0"/>
              </a:spcBef>
              <a:buFontTx/>
              <a:buNone/>
            </a:pPr>
            <a:endParaRPr lang="cs-CZ" altLang="cs-CZ" sz="1800"/>
          </a:p>
          <a:p>
            <a:pPr>
              <a:spcBef>
                <a:spcPct val="0"/>
              </a:spcBef>
              <a:buFontTx/>
              <a:buNone/>
            </a:pPr>
            <a:r>
              <a:rPr lang="cs-CZ" altLang="cs-CZ" sz="1800"/>
              <a:t>….……………………………………………………………………………... </a:t>
            </a:r>
            <a:r>
              <a:rPr lang="cs-CZ" altLang="cs-CZ" sz="1800" u="sng"/>
              <a:t>1. práh ?</a:t>
            </a:r>
          </a:p>
        </p:txBody>
      </p:sp>
      <p:graphicFrame>
        <p:nvGraphicFramePr>
          <p:cNvPr id="2" name="Tabulka 1">
            <a:extLst>
              <a:ext uri="{FF2B5EF4-FFF2-40B4-BE49-F238E27FC236}">
                <a16:creationId xmlns:a16="http://schemas.microsoft.com/office/drawing/2014/main" id="{86F7564E-C219-DACF-FDA7-CA4C34662C1C}"/>
              </a:ext>
            </a:extLst>
          </p:cNvPr>
          <p:cNvGraphicFramePr>
            <a:graphicFrameLocks noGrp="1"/>
          </p:cNvGraphicFramePr>
          <p:nvPr/>
        </p:nvGraphicFramePr>
        <p:xfrm>
          <a:off x="5232401" y="2565400"/>
          <a:ext cx="4176713" cy="1300164"/>
        </p:xfrm>
        <a:graphic>
          <a:graphicData uri="http://schemas.openxmlformats.org/drawingml/2006/table">
            <a:tbl>
              <a:tblPr firstRow="1" bandRow="1">
                <a:tableStyleId>{5C22544A-7EE6-4342-B048-85BDC9FD1C3A}</a:tableStyleId>
              </a:tblPr>
              <a:tblGrid>
                <a:gridCol w="2592443">
                  <a:extLst>
                    <a:ext uri="{9D8B030D-6E8A-4147-A177-3AD203B41FA5}">
                      <a16:colId xmlns:a16="http://schemas.microsoft.com/office/drawing/2014/main" val="20000"/>
                    </a:ext>
                  </a:extLst>
                </a:gridCol>
                <a:gridCol w="1584270">
                  <a:extLst>
                    <a:ext uri="{9D8B030D-6E8A-4147-A177-3AD203B41FA5}">
                      <a16:colId xmlns:a16="http://schemas.microsoft.com/office/drawing/2014/main" val="20001"/>
                    </a:ext>
                  </a:extLst>
                </a:gridCol>
              </a:tblGrid>
              <a:tr h="639976">
                <a:tc gridSpan="2">
                  <a:txBody>
                    <a:bodyPr/>
                    <a:lstStyle/>
                    <a:p>
                      <a:pPr algn="ctr"/>
                      <a:r>
                        <a:rPr lang="cs-CZ" sz="1800" dirty="0">
                          <a:solidFill>
                            <a:srgbClr val="7030A0"/>
                          </a:solidFill>
                        </a:rPr>
                        <a:t>PÁSMO PŘEVÁŽNĚ</a:t>
                      </a:r>
                      <a:r>
                        <a:rPr lang="cs-CZ" sz="1800" baseline="0" dirty="0">
                          <a:solidFill>
                            <a:srgbClr val="7030A0"/>
                          </a:solidFill>
                        </a:rPr>
                        <a:t> ANAEROBNÍ</a:t>
                      </a:r>
                    </a:p>
                    <a:p>
                      <a:pPr algn="ctr"/>
                      <a:r>
                        <a:rPr lang="cs-CZ" sz="1800" b="0" baseline="0" dirty="0">
                          <a:solidFill>
                            <a:srgbClr val="7030A0"/>
                          </a:solidFill>
                        </a:rPr>
                        <a:t>(„laktátové“)</a:t>
                      </a:r>
                      <a:endParaRPr lang="cs-CZ" sz="1800" b="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hMerge="1">
                  <a:txBody>
                    <a:bodyPr/>
                    <a:lstStyle/>
                    <a:p>
                      <a:endParaRPr lang="cs-CZ" dirty="0"/>
                    </a:p>
                  </a:txBody>
                  <a:tcPr/>
                </a:tc>
                <a:extLst>
                  <a:ext uri="{0D108BD9-81ED-4DB2-BD59-A6C34878D82A}">
                    <a16:rowId xmlns:a16="http://schemas.microsoft.com/office/drawing/2014/main" val="10000"/>
                  </a:ext>
                </a:extLst>
              </a:tr>
              <a:tr h="289776">
                <a:tc>
                  <a:txBody>
                    <a:bodyPr/>
                    <a:lstStyle/>
                    <a:p>
                      <a:pPr algn="ctr"/>
                      <a:r>
                        <a:rPr lang="cs-CZ" sz="1200" dirty="0">
                          <a:solidFill>
                            <a:srgbClr val="7030A0"/>
                          </a:solidFill>
                        </a:rPr>
                        <a:t>ZDROJE ENERGIE</a:t>
                      </a: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a:txBody>
                    <a:bodyPr/>
                    <a:lstStyle/>
                    <a:p>
                      <a:pPr algn="ctr"/>
                      <a:r>
                        <a:rPr lang="cs-CZ" sz="1200" dirty="0">
                          <a:solidFill>
                            <a:srgbClr val="7030A0"/>
                          </a:solidFill>
                        </a:rPr>
                        <a:t>SVALOVÁ VLÁKNA</a:t>
                      </a: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extLst>
                  <a:ext uri="{0D108BD9-81ED-4DB2-BD59-A6C34878D82A}">
                    <a16:rowId xmlns:a16="http://schemas.microsoft.com/office/drawing/2014/main" val="10001"/>
                  </a:ext>
                </a:extLst>
              </a:tr>
              <a:tr h="370412">
                <a:tc>
                  <a:txBody>
                    <a:bodyPr/>
                    <a:lstStyle/>
                    <a:p>
                      <a:pPr algn="ctr"/>
                      <a:r>
                        <a:rPr lang="cs-CZ" sz="1800" b="1" dirty="0">
                          <a:solidFill>
                            <a:srgbClr val="7030A0"/>
                          </a:solidFill>
                        </a:rPr>
                        <a:t>CP</a:t>
                      </a:r>
                      <a:r>
                        <a:rPr lang="cs-CZ" sz="1800" dirty="0">
                          <a:solidFill>
                            <a:srgbClr val="7030A0"/>
                          </a:solidFill>
                        </a:rPr>
                        <a:t>, </a:t>
                      </a:r>
                      <a:r>
                        <a:rPr lang="cs-CZ" sz="1800" b="1" dirty="0">
                          <a:solidFill>
                            <a:srgbClr val="7030A0"/>
                          </a:solidFill>
                        </a:rPr>
                        <a:t>ATP</a:t>
                      </a:r>
                      <a:r>
                        <a:rPr lang="cs-CZ" sz="1800" dirty="0">
                          <a:solidFill>
                            <a:srgbClr val="7030A0"/>
                          </a:solidFill>
                        </a:rPr>
                        <a:t>, </a:t>
                      </a:r>
                      <a:r>
                        <a:rPr lang="cs-CZ" sz="1800" b="1" dirty="0" err="1">
                          <a:solidFill>
                            <a:srgbClr val="7030A0"/>
                          </a:solidFill>
                        </a:rPr>
                        <a:t>Glu</a:t>
                      </a:r>
                      <a:endParaRPr lang="cs-CZ" sz="180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a:txBody>
                    <a:bodyPr/>
                    <a:lstStyle/>
                    <a:p>
                      <a:pPr algn="ctr"/>
                      <a:r>
                        <a:rPr lang="cs-CZ" sz="1800" b="1" dirty="0" err="1">
                          <a:solidFill>
                            <a:srgbClr val="7030A0"/>
                          </a:solidFill>
                        </a:rPr>
                        <a:t>IIa</a:t>
                      </a:r>
                      <a:r>
                        <a:rPr lang="cs-CZ" sz="1800" b="1" dirty="0">
                          <a:solidFill>
                            <a:srgbClr val="7030A0"/>
                          </a:solidFill>
                        </a:rPr>
                        <a:t>,</a:t>
                      </a:r>
                      <a:r>
                        <a:rPr lang="cs-CZ" sz="1800" dirty="0">
                          <a:solidFill>
                            <a:srgbClr val="7030A0"/>
                          </a:solidFill>
                        </a:rPr>
                        <a:t> </a:t>
                      </a:r>
                      <a:r>
                        <a:rPr lang="cs-CZ" sz="1800" b="1" dirty="0" err="1">
                          <a:solidFill>
                            <a:srgbClr val="7030A0"/>
                          </a:solidFill>
                        </a:rPr>
                        <a:t>IIx</a:t>
                      </a:r>
                      <a:endParaRPr lang="cs-CZ" sz="140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extLst>
                  <a:ext uri="{0D108BD9-81ED-4DB2-BD59-A6C34878D82A}">
                    <a16:rowId xmlns:a16="http://schemas.microsoft.com/office/drawing/2014/main" val="10002"/>
                  </a:ext>
                </a:extLst>
              </a:tr>
            </a:tbl>
          </a:graphicData>
        </a:graphic>
      </p:graphicFrame>
      <p:graphicFrame>
        <p:nvGraphicFramePr>
          <p:cNvPr id="10" name="Tabulka 9">
            <a:extLst>
              <a:ext uri="{FF2B5EF4-FFF2-40B4-BE49-F238E27FC236}">
                <a16:creationId xmlns:a16="http://schemas.microsoft.com/office/drawing/2014/main" id="{17EB9E6A-93D7-56AE-EE58-78CDFF1E2E17}"/>
              </a:ext>
            </a:extLst>
          </p:cNvPr>
          <p:cNvGraphicFramePr>
            <a:graphicFrameLocks noGrp="1"/>
          </p:cNvGraphicFramePr>
          <p:nvPr/>
        </p:nvGraphicFramePr>
        <p:xfrm>
          <a:off x="4151313" y="4076700"/>
          <a:ext cx="4284662" cy="1011238"/>
        </p:xfrm>
        <a:graphic>
          <a:graphicData uri="http://schemas.openxmlformats.org/drawingml/2006/table">
            <a:tbl>
              <a:tblPr firstRow="1" bandRow="1">
                <a:tableStyleId>{5C22544A-7EE6-4342-B048-85BDC9FD1C3A}</a:tableStyleId>
              </a:tblPr>
              <a:tblGrid>
                <a:gridCol w="2592401">
                  <a:extLst>
                    <a:ext uri="{9D8B030D-6E8A-4147-A177-3AD203B41FA5}">
                      <a16:colId xmlns:a16="http://schemas.microsoft.com/office/drawing/2014/main" val="20000"/>
                    </a:ext>
                  </a:extLst>
                </a:gridCol>
                <a:gridCol w="1692261">
                  <a:extLst>
                    <a:ext uri="{9D8B030D-6E8A-4147-A177-3AD203B41FA5}">
                      <a16:colId xmlns:a16="http://schemas.microsoft.com/office/drawing/2014/main" val="20001"/>
                    </a:ext>
                  </a:extLst>
                </a:gridCol>
              </a:tblGrid>
              <a:tr h="365875">
                <a:tc gridSpan="2">
                  <a:txBody>
                    <a:bodyPr/>
                    <a:lstStyle/>
                    <a:p>
                      <a:pPr algn="ctr"/>
                      <a:r>
                        <a:rPr lang="cs-CZ" sz="1800" dirty="0">
                          <a:solidFill>
                            <a:srgbClr val="C10F8E"/>
                          </a:solidFill>
                        </a:rPr>
                        <a:t>PÁSMO PŘEVÁŽNĚ</a:t>
                      </a:r>
                      <a:r>
                        <a:rPr lang="cs-CZ" sz="1800" baseline="0" dirty="0">
                          <a:solidFill>
                            <a:srgbClr val="C10F8E"/>
                          </a:solidFill>
                        </a:rPr>
                        <a:t> AEROBNÍ</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hMerge="1">
                  <a:txBody>
                    <a:bodyPr/>
                    <a:lstStyle/>
                    <a:p>
                      <a:endParaRPr lang="cs-CZ" dirty="0"/>
                    </a:p>
                  </a:txBody>
                  <a:tcPr/>
                </a:tc>
                <a:extLst>
                  <a:ext uri="{0D108BD9-81ED-4DB2-BD59-A6C34878D82A}">
                    <a16:rowId xmlns:a16="http://schemas.microsoft.com/office/drawing/2014/main" val="10000"/>
                  </a:ext>
                </a:extLst>
              </a:tr>
              <a:tr h="274406">
                <a:tc>
                  <a:txBody>
                    <a:bodyPr/>
                    <a:lstStyle/>
                    <a:p>
                      <a:pPr algn="ctr"/>
                      <a:r>
                        <a:rPr lang="cs-CZ" sz="1200" dirty="0">
                          <a:solidFill>
                            <a:srgbClr val="C10F8E"/>
                          </a:solidFill>
                        </a:rPr>
                        <a:t>ZDROJE ENERGIE</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a:txBody>
                    <a:bodyPr/>
                    <a:lstStyle/>
                    <a:p>
                      <a:pPr algn="ctr"/>
                      <a:r>
                        <a:rPr lang="cs-CZ" sz="1200" dirty="0">
                          <a:solidFill>
                            <a:srgbClr val="C10F8E"/>
                          </a:solidFill>
                        </a:rPr>
                        <a:t>SVALOVÁ VLÁKNA</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extLst>
                  <a:ext uri="{0D108BD9-81ED-4DB2-BD59-A6C34878D82A}">
                    <a16:rowId xmlns:a16="http://schemas.microsoft.com/office/drawing/2014/main" val="10001"/>
                  </a:ext>
                </a:extLst>
              </a:tr>
              <a:tr h="370957">
                <a:tc>
                  <a:txBody>
                    <a:bodyPr/>
                    <a:lstStyle/>
                    <a:p>
                      <a:pPr algn="ctr"/>
                      <a:r>
                        <a:rPr lang="cs-CZ" sz="1800" b="1" dirty="0">
                          <a:solidFill>
                            <a:srgbClr val="C10F8E"/>
                          </a:solidFill>
                        </a:rPr>
                        <a:t>CP</a:t>
                      </a:r>
                      <a:r>
                        <a:rPr lang="cs-CZ" sz="1800" b="0" dirty="0">
                          <a:solidFill>
                            <a:srgbClr val="C10F8E"/>
                          </a:solidFill>
                        </a:rPr>
                        <a:t>,</a:t>
                      </a:r>
                      <a:r>
                        <a:rPr lang="cs-CZ" sz="1800" b="1" dirty="0">
                          <a:solidFill>
                            <a:srgbClr val="C10F8E"/>
                          </a:solidFill>
                        </a:rPr>
                        <a:t> ATP</a:t>
                      </a:r>
                      <a:r>
                        <a:rPr lang="cs-CZ" sz="1800" dirty="0">
                          <a:solidFill>
                            <a:srgbClr val="C10F8E"/>
                          </a:solidFill>
                        </a:rPr>
                        <a:t>, </a:t>
                      </a:r>
                      <a:r>
                        <a:rPr lang="cs-CZ" sz="1800" b="1" dirty="0" err="1">
                          <a:solidFill>
                            <a:srgbClr val="C10F8E"/>
                          </a:solidFill>
                        </a:rPr>
                        <a:t>Glu</a:t>
                      </a:r>
                      <a:r>
                        <a:rPr lang="cs-CZ" sz="1800" dirty="0">
                          <a:solidFill>
                            <a:srgbClr val="C10F8E"/>
                          </a:solidFill>
                        </a:rPr>
                        <a:t>, La, Trig</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1" baseline="0" dirty="0">
                          <a:solidFill>
                            <a:srgbClr val="C10F8E"/>
                          </a:solidFill>
                        </a:rPr>
                        <a:t>I, </a:t>
                      </a:r>
                      <a:r>
                        <a:rPr lang="cs-CZ" sz="1800" b="1" dirty="0" err="1">
                          <a:solidFill>
                            <a:srgbClr val="C10F8E"/>
                          </a:solidFill>
                        </a:rPr>
                        <a:t>IIa</a:t>
                      </a:r>
                      <a:endParaRPr lang="cs-CZ" sz="1800" dirty="0">
                        <a:solidFill>
                          <a:srgbClr val="C10F8E"/>
                        </a:solidFill>
                      </a:endParaRP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extLst>
                  <a:ext uri="{0D108BD9-81ED-4DB2-BD59-A6C34878D82A}">
                    <a16:rowId xmlns:a16="http://schemas.microsoft.com/office/drawing/2014/main" val="10002"/>
                  </a:ext>
                </a:extLst>
              </a:tr>
            </a:tbl>
          </a:graphicData>
        </a:graphic>
      </p:graphicFrame>
      <p:graphicFrame>
        <p:nvGraphicFramePr>
          <p:cNvPr id="11" name="Tabulka 10">
            <a:extLst>
              <a:ext uri="{FF2B5EF4-FFF2-40B4-BE49-F238E27FC236}">
                <a16:creationId xmlns:a16="http://schemas.microsoft.com/office/drawing/2014/main" id="{F5322644-160A-6E51-58E0-182A32D73235}"/>
              </a:ext>
            </a:extLst>
          </p:cNvPr>
          <p:cNvGraphicFramePr>
            <a:graphicFrameLocks noGrp="1"/>
          </p:cNvGraphicFramePr>
          <p:nvPr/>
        </p:nvGraphicFramePr>
        <p:xfrm>
          <a:off x="2232025" y="5229225"/>
          <a:ext cx="4008438" cy="1016000"/>
        </p:xfrm>
        <a:graphic>
          <a:graphicData uri="http://schemas.openxmlformats.org/drawingml/2006/table">
            <a:tbl>
              <a:tblPr firstRow="1" bandRow="1">
                <a:tableStyleId>{5C22544A-7EE6-4342-B048-85BDC9FD1C3A}</a:tableStyleId>
              </a:tblPr>
              <a:tblGrid>
                <a:gridCol w="2208218">
                  <a:extLst>
                    <a:ext uri="{9D8B030D-6E8A-4147-A177-3AD203B41FA5}">
                      <a16:colId xmlns:a16="http://schemas.microsoft.com/office/drawing/2014/main" val="20000"/>
                    </a:ext>
                  </a:extLst>
                </a:gridCol>
                <a:gridCol w="1800220">
                  <a:extLst>
                    <a:ext uri="{9D8B030D-6E8A-4147-A177-3AD203B41FA5}">
                      <a16:colId xmlns:a16="http://schemas.microsoft.com/office/drawing/2014/main" val="20001"/>
                    </a:ext>
                  </a:extLst>
                </a:gridCol>
              </a:tblGrid>
              <a:tr h="370840">
                <a:tc gridSpan="2">
                  <a:txBody>
                    <a:bodyPr/>
                    <a:lstStyle/>
                    <a:p>
                      <a:pPr algn="ctr"/>
                      <a:r>
                        <a:rPr lang="cs-CZ" dirty="0">
                          <a:solidFill>
                            <a:srgbClr val="FF0000"/>
                          </a:solidFill>
                        </a:rPr>
                        <a:t>PÁSMO </a:t>
                      </a:r>
                      <a:r>
                        <a:rPr lang="cs-CZ" baseline="0" dirty="0">
                          <a:solidFill>
                            <a:srgbClr val="FF0000"/>
                          </a:solidFill>
                        </a:rPr>
                        <a:t>AEROBNÍ</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hMerge="1">
                  <a:txBody>
                    <a:bodyPr/>
                    <a:lstStyle/>
                    <a:p>
                      <a:endParaRPr lang="cs-CZ" dirty="0"/>
                    </a:p>
                  </a:txBody>
                  <a:tcPr/>
                </a:tc>
                <a:extLst>
                  <a:ext uri="{0D108BD9-81ED-4DB2-BD59-A6C34878D82A}">
                    <a16:rowId xmlns:a16="http://schemas.microsoft.com/office/drawing/2014/main" val="10000"/>
                  </a:ext>
                </a:extLst>
              </a:tr>
              <a:tr h="224016">
                <a:tc>
                  <a:txBody>
                    <a:bodyPr/>
                    <a:lstStyle/>
                    <a:p>
                      <a:pPr algn="ctr"/>
                      <a:r>
                        <a:rPr lang="cs-CZ" sz="1200" dirty="0">
                          <a:solidFill>
                            <a:srgbClr val="FF0000"/>
                          </a:solidFill>
                        </a:rPr>
                        <a:t>ZDROJE ENERGIE</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a:txBody>
                    <a:bodyPr/>
                    <a:lstStyle/>
                    <a:p>
                      <a:pPr algn="ctr"/>
                      <a:r>
                        <a:rPr lang="cs-CZ" sz="1200" dirty="0">
                          <a:solidFill>
                            <a:srgbClr val="FF0000"/>
                          </a:solidFill>
                        </a:rPr>
                        <a:t>SVALOVÁ VLÁKNA</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extLst>
                  <a:ext uri="{0D108BD9-81ED-4DB2-BD59-A6C34878D82A}">
                    <a16:rowId xmlns:a16="http://schemas.microsoft.com/office/drawing/2014/main" val="10001"/>
                  </a:ext>
                </a:extLst>
              </a:tr>
              <a:tr h="370840">
                <a:tc>
                  <a:txBody>
                    <a:bodyPr/>
                    <a:lstStyle/>
                    <a:p>
                      <a:pPr algn="ctr"/>
                      <a:r>
                        <a:rPr lang="cs-CZ" dirty="0">
                          <a:solidFill>
                            <a:srgbClr val="FF0000"/>
                          </a:solidFill>
                        </a:rPr>
                        <a:t>CP, </a:t>
                      </a:r>
                      <a:r>
                        <a:rPr lang="cs-CZ" b="1" dirty="0">
                          <a:solidFill>
                            <a:srgbClr val="FF0000"/>
                          </a:solidFill>
                        </a:rPr>
                        <a:t>ATP</a:t>
                      </a:r>
                      <a:r>
                        <a:rPr lang="cs-CZ" dirty="0">
                          <a:solidFill>
                            <a:srgbClr val="FF0000"/>
                          </a:solidFill>
                        </a:rPr>
                        <a:t>,</a:t>
                      </a:r>
                      <a:r>
                        <a:rPr lang="cs-CZ" baseline="0" dirty="0">
                          <a:solidFill>
                            <a:srgbClr val="FF0000"/>
                          </a:solidFill>
                        </a:rPr>
                        <a:t> </a:t>
                      </a:r>
                      <a:r>
                        <a:rPr lang="cs-CZ" dirty="0" err="1">
                          <a:solidFill>
                            <a:srgbClr val="FF0000"/>
                          </a:solidFill>
                        </a:rPr>
                        <a:t>Glu</a:t>
                      </a:r>
                      <a:r>
                        <a:rPr lang="cs-CZ" dirty="0">
                          <a:solidFill>
                            <a:srgbClr val="FF0000"/>
                          </a:solidFill>
                        </a:rPr>
                        <a:t>, </a:t>
                      </a:r>
                      <a:r>
                        <a:rPr lang="cs-CZ" b="1" dirty="0">
                          <a:solidFill>
                            <a:srgbClr val="FF0000"/>
                          </a:solidFill>
                        </a:rPr>
                        <a:t>Trig</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a:txBody>
                    <a:bodyPr/>
                    <a:lstStyle/>
                    <a:p>
                      <a:pPr algn="ctr"/>
                      <a:r>
                        <a:rPr lang="cs-CZ" b="1" dirty="0">
                          <a:solidFill>
                            <a:srgbClr val="FF0000"/>
                          </a:solidFill>
                        </a:rPr>
                        <a:t>I</a:t>
                      </a:r>
                      <a:r>
                        <a:rPr lang="cs-CZ" dirty="0">
                          <a:solidFill>
                            <a:srgbClr val="FF0000"/>
                          </a:solidFill>
                        </a:rPr>
                        <a:t> </a:t>
                      </a:r>
                      <a:r>
                        <a:rPr lang="cs-CZ" sz="1400" dirty="0">
                          <a:solidFill>
                            <a:srgbClr val="FF0000"/>
                          </a:solidFill>
                        </a:rPr>
                        <a:t>(</a:t>
                      </a:r>
                      <a:r>
                        <a:rPr lang="cs-CZ" sz="1400" dirty="0" err="1">
                          <a:solidFill>
                            <a:srgbClr val="FF0000"/>
                          </a:solidFill>
                        </a:rPr>
                        <a:t>Slow</a:t>
                      </a:r>
                      <a:r>
                        <a:rPr lang="cs-CZ" sz="1400" dirty="0">
                          <a:solidFill>
                            <a:srgbClr val="FF0000"/>
                          </a:solidFill>
                        </a:rPr>
                        <a:t> </a:t>
                      </a:r>
                      <a:r>
                        <a:rPr lang="cs-CZ" sz="1400" dirty="0" err="1">
                          <a:solidFill>
                            <a:srgbClr val="FF0000"/>
                          </a:solidFill>
                        </a:rPr>
                        <a:t>Oxidative</a:t>
                      </a:r>
                      <a:r>
                        <a:rPr lang="cs-CZ" sz="1400" dirty="0">
                          <a:solidFill>
                            <a:srgbClr val="FF0000"/>
                          </a:solidFill>
                        </a:rPr>
                        <a:t>)</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extLst>
                  <a:ext uri="{0D108BD9-81ED-4DB2-BD59-A6C34878D82A}">
                    <a16:rowId xmlns:a16="http://schemas.microsoft.com/office/drawing/2014/main" val="10002"/>
                  </a:ext>
                </a:extLst>
              </a:tr>
            </a:tbl>
          </a:graphicData>
        </a:graphic>
      </p:graphicFrame>
      <p:graphicFrame>
        <p:nvGraphicFramePr>
          <p:cNvPr id="9" name="Tabulka 8">
            <a:extLst>
              <a:ext uri="{FF2B5EF4-FFF2-40B4-BE49-F238E27FC236}">
                <a16:creationId xmlns:a16="http://schemas.microsoft.com/office/drawing/2014/main" id="{4B7F4348-67AE-AA20-FFC3-0AAFCE24B0FC}"/>
              </a:ext>
            </a:extLst>
          </p:cNvPr>
          <p:cNvGraphicFramePr>
            <a:graphicFrameLocks noGrp="1"/>
          </p:cNvGraphicFramePr>
          <p:nvPr/>
        </p:nvGraphicFramePr>
        <p:xfrm>
          <a:off x="7032625" y="1177926"/>
          <a:ext cx="3167064" cy="1285875"/>
        </p:xfrm>
        <a:graphic>
          <a:graphicData uri="http://schemas.openxmlformats.org/drawingml/2006/table">
            <a:tbl>
              <a:tblPr firstRow="1" bandRow="1">
                <a:tableStyleId>{5C22544A-7EE6-4342-B048-85BDC9FD1C3A}</a:tableStyleId>
              </a:tblPr>
              <a:tblGrid>
                <a:gridCol w="1583532">
                  <a:extLst>
                    <a:ext uri="{9D8B030D-6E8A-4147-A177-3AD203B41FA5}">
                      <a16:colId xmlns:a16="http://schemas.microsoft.com/office/drawing/2014/main" val="20000"/>
                    </a:ext>
                  </a:extLst>
                </a:gridCol>
                <a:gridCol w="1583532">
                  <a:extLst>
                    <a:ext uri="{9D8B030D-6E8A-4147-A177-3AD203B41FA5}">
                      <a16:colId xmlns:a16="http://schemas.microsoft.com/office/drawing/2014/main" val="20001"/>
                    </a:ext>
                  </a:extLst>
                </a:gridCol>
              </a:tblGrid>
              <a:tr h="640396">
                <a:tc gridSpan="2">
                  <a:txBody>
                    <a:bodyPr/>
                    <a:lstStyle/>
                    <a:p>
                      <a:pPr algn="ctr"/>
                      <a:r>
                        <a:rPr lang="cs-CZ" sz="1800" dirty="0">
                          <a:solidFill>
                            <a:srgbClr val="0070C0"/>
                          </a:solidFill>
                        </a:rPr>
                        <a:t>PÁSMO</a:t>
                      </a:r>
                      <a:r>
                        <a:rPr lang="cs-CZ" sz="1800" baseline="0" dirty="0">
                          <a:solidFill>
                            <a:srgbClr val="0070C0"/>
                          </a:solidFill>
                        </a:rPr>
                        <a:t> ANAEROBNÍ</a:t>
                      </a:r>
                    </a:p>
                    <a:p>
                      <a:pPr algn="ctr"/>
                      <a:r>
                        <a:rPr lang="cs-CZ" sz="1800" b="0" baseline="0" dirty="0">
                          <a:solidFill>
                            <a:srgbClr val="0070C0"/>
                          </a:solidFill>
                        </a:rPr>
                        <a:t>(„</a:t>
                      </a:r>
                      <a:r>
                        <a:rPr lang="cs-CZ" sz="1800" b="0" baseline="0" dirty="0" err="1">
                          <a:solidFill>
                            <a:srgbClr val="0070C0"/>
                          </a:solidFill>
                        </a:rPr>
                        <a:t>alaktátové</a:t>
                      </a:r>
                      <a:r>
                        <a:rPr lang="cs-CZ" sz="1800" b="0" baseline="0" dirty="0">
                          <a:solidFill>
                            <a:srgbClr val="0070C0"/>
                          </a:solidFill>
                        </a:rPr>
                        <a:t>“)</a:t>
                      </a:r>
                      <a:endParaRPr lang="cs-CZ" sz="1800" b="0" dirty="0">
                        <a:solidFill>
                          <a:srgbClr val="0070C0"/>
                        </a:solidFill>
                      </a:endParaRP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hMerge="1">
                  <a:txBody>
                    <a:bodyPr/>
                    <a:lstStyle/>
                    <a:p>
                      <a:endParaRPr lang="cs-CZ" dirty="0"/>
                    </a:p>
                  </a:txBody>
                  <a:tcPr/>
                </a:tc>
                <a:extLst>
                  <a:ext uri="{0D108BD9-81ED-4DB2-BD59-A6C34878D82A}">
                    <a16:rowId xmlns:a16="http://schemas.microsoft.com/office/drawing/2014/main" val="10000"/>
                  </a:ext>
                </a:extLst>
              </a:tr>
              <a:tr h="274456">
                <a:tc>
                  <a:txBody>
                    <a:bodyPr/>
                    <a:lstStyle/>
                    <a:p>
                      <a:pPr algn="ctr"/>
                      <a:r>
                        <a:rPr lang="cs-CZ" sz="1200" dirty="0">
                          <a:solidFill>
                            <a:srgbClr val="0070C0"/>
                          </a:solidFill>
                        </a:rPr>
                        <a:t>ZDROJE ENERGIE</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a:txBody>
                    <a:bodyPr/>
                    <a:lstStyle/>
                    <a:p>
                      <a:pPr algn="ctr"/>
                      <a:r>
                        <a:rPr lang="cs-CZ" sz="1200" dirty="0">
                          <a:solidFill>
                            <a:srgbClr val="0070C0"/>
                          </a:solidFill>
                        </a:rPr>
                        <a:t>SVALOVÁ VLÁKNA</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extLst>
                  <a:ext uri="{0D108BD9-81ED-4DB2-BD59-A6C34878D82A}">
                    <a16:rowId xmlns:a16="http://schemas.microsoft.com/office/drawing/2014/main" val="10001"/>
                  </a:ext>
                </a:extLst>
              </a:tr>
              <a:tr h="371023">
                <a:tc>
                  <a:txBody>
                    <a:bodyPr/>
                    <a:lstStyle/>
                    <a:p>
                      <a:pPr algn="ctr"/>
                      <a:r>
                        <a:rPr lang="cs-CZ" sz="1800" b="1" dirty="0">
                          <a:solidFill>
                            <a:srgbClr val="0070C0"/>
                          </a:solidFill>
                        </a:rPr>
                        <a:t>CP</a:t>
                      </a:r>
                      <a:r>
                        <a:rPr lang="cs-CZ" sz="1800" dirty="0">
                          <a:solidFill>
                            <a:srgbClr val="0070C0"/>
                          </a:solidFill>
                        </a:rPr>
                        <a:t>, </a:t>
                      </a:r>
                      <a:r>
                        <a:rPr lang="cs-CZ" sz="1800" b="1" dirty="0">
                          <a:solidFill>
                            <a:srgbClr val="0070C0"/>
                          </a:solidFill>
                        </a:rPr>
                        <a:t>ATP</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a:txBody>
                    <a:bodyPr/>
                    <a:lstStyle/>
                    <a:p>
                      <a:pPr algn="ctr"/>
                      <a:r>
                        <a:rPr lang="cs-CZ" sz="1800" b="1" dirty="0" err="1">
                          <a:solidFill>
                            <a:srgbClr val="0070C0"/>
                          </a:solidFill>
                        </a:rPr>
                        <a:t>IIx</a:t>
                      </a:r>
                      <a:endParaRPr lang="cs-CZ" sz="1800" b="1" dirty="0">
                        <a:solidFill>
                          <a:srgbClr val="0070C0"/>
                        </a:solidFill>
                      </a:endParaRP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extLst>
                  <a:ext uri="{0D108BD9-81ED-4DB2-BD59-A6C34878D82A}">
                    <a16:rowId xmlns:a16="http://schemas.microsoft.com/office/drawing/2014/main" val="10002"/>
                  </a:ext>
                </a:extLst>
              </a:tr>
            </a:tbl>
          </a:graphicData>
        </a:graphic>
      </p:graphicFrame>
      <p:sp>
        <p:nvSpPr>
          <p:cNvPr id="5175" name="TextovéPole 3">
            <a:extLst>
              <a:ext uri="{FF2B5EF4-FFF2-40B4-BE49-F238E27FC236}">
                <a16:creationId xmlns:a16="http://schemas.microsoft.com/office/drawing/2014/main" id="{013AA4C0-3B5B-9294-9900-11A3F59ACBC3}"/>
              </a:ext>
            </a:extLst>
          </p:cNvPr>
          <p:cNvSpPr txBox="1">
            <a:spLocks noChangeArrowheads="1"/>
          </p:cNvSpPr>
          <p:nvPr/>
        </p:nvSpPr>
        <p:spPr bwMode="auto">
          <a:xfrm>
            <a:off x="1992314" y="630872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0 …………………...… Intenzita zatížení (%VO</a:t>
            </a:r>
            <a:r>
              <a:rPr lang="cs-CZ" altLang="cs-CZ" sz="1800" baseline="-25000"/>
              <a:t>2</a:t>
            </a:r>
            <a:r>
              <a:rPr lang="cs-CZ" altLang="cs-CZ" sz="1800"/>
              <a:t>max) ………………………100</a:t>
            </a:r>
          </a:p>
        </p:txBody>
      </p:sp>
      <p:cxnSp>
        <p:nvCxnSpPr>
          <p:cNvPr id="6" name="Přímá spojnice se šipkou 5">
            <a:extLst>
              <a:ext uri="{FF2B5EF4-FFF2-40B4-BE49-F238E27FC236}">
                <a16:creationId xmlns:a16="http://schemas.microsoft.com/office/drawing/2014/main" id="{2DA29BF9-0D6C-FEE6-6162-005F218C1EEA}"/>
              </a:ext>
            </a:extLst>
          </p:cNvPr>
          <p:cNvCxnSpPr/>
          <p:nvPr/>
        </p:nvCxnSpPr>
        <p:spPr>
          <a:xfrm>
            <a:off x="2135189" y="6308725"/>
            <a:ext cx="77057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5F98A75C-B1BC-FDE7-0916-F8C17FF1BF19}"/>
              </a:ext>
            </a:extLst>
          </p:cNvPr>
          <p:cNvCxnSpPr/>
          <p:nvPr/>
        </p:nvCxnSpPr>
        <p:spPr>
          <a:xfrm flipH="1" flipV="1">
            <a:off x="2122489" y="2420939"/>
            <a:ext cx="28575" cy="388778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78" name="TextovéPole 18">
            <a:extLst>
              <a:ext uri="{FF2B5EF4-FFF2-40B4-BE49-F238E27FC236}">
                <a16:creationId xmlns:a16="http://schemas.microsoft.com/office/drawing/2014/main" id="{B7FFADEC-68FD-9D5A-1F78-98F94D930595}"/>
              </a:ext>
            </a:extLst>
          </p:cNvPr>
          <p:cNvSpPr txBox="1">
            <a:spLocks noChangeArrowheads="1"/>
          </p:cNvSpPr>
          <p:nvPr/>
        </p:nvSpPr>
        <p:spPr bwMode="auto">
          <a:xfrm rot="16200000">
            <a:off x="-407987" y="3949497"/>
            <a:ext cx="4573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dirty="0">
                <a:solidFill>
                  <a:srgbClr val="0070C0"/>
                </a:solidFill>
              </a:rPr>
              <a:t>0….Laktát (mmol.l</a:t>
            </a:r>
            <a:r>
              <a:rPr lang="cs-CZ" altLang="cs-CZ" sz="2400" b="1" baseline="30000" dirty="0">
                <a:solidFill>
                  <a:srgbClr val="0070C0"/>
                </a:solidFill>
              </a:rPr>
              <a:t>-1</a:t>
            </a:r>
            <a:r>
              <a:rPr lang="cs-CZ" altLang="cs-CZ" sz="2400" b="1" dirty="0">
                <a:solidFill>
                  <a:srgbClr val="0070C0"/>
                </a:solidFill>
              </a:rPr>
              <a:t>) ….…18</a:t>
            </a:r>
          </a:p>
        </p:txBody>
      </p:sp>
      <p:sp>
        <p:nvSpPr>
          <p:cNvPr id="13" name="Volný tvar 12">
            <a:extLst>
              <a:ext uri="{FF2B5EF4-FFF2-40B4-BE49-F238E27FC236}">
                <a16:creationId xmlns:a16="http://schemas.microsoft.com/office/drawing/2014/main" id="{00A561BD-4734-68E4-B589-6837CBC6AD8D}"/>
              </a:ext>
            </a:extLst>
          </p:cNvPr>
          <p:cNvSpPr/>
          <p:nvPr/>
        </p:nvSpPr>
        <p:spPr>
          <a:xfrm>
            <a:off x="2155825" y="2420938"/>
            <a:ext cx="7666038" cy="3168650"/>
          </a:xfrm>
          <a:custGeom>
            <a:avLst/>
            <a:gdLst>
              <a:gd name="connsiteX0" fmla="*/ 0 w 1958340"/>
              <a:gd name="connsiteY0" fmla="*/ 998220 h 1004085"/>
              <a:gd name="connsiteX1" fmla="*/ 289560 w 1958340"/>
              <a:gd name="connsiteY1" fmla="*/ 998220 h 1004085"/>
              <a:gd name="connsiteX2" fmla="*/ 693420 w 1958340"/>
              <a:gd name="connsiteY2" fmla="*/ 937260 h 1004085"/>
              <a:gd name="connsiteX3" fmla="*/ 1150620 w 1958340"/>
              <a:gd name="connsiteY3" fmla="*/ 777240 h 1004085"/>
              <a:gd name="connsiteX4" fmla="*/ 1516380 w 1958340"/>
              <a:gd name="connsiteY4" fmla="*/ 518160 h 1004085"/>
              <a:gd name="connsiteX5" fmla="*/ 1821180 w 1958340"/>
              <a:gd name="connsiteY5" fmla="*/ 205740 h 1004085"/>
              <a:gd name="connsiteX6" fmla="*/ 1958340 w 1958340"/>
              <a:gd name="connsiteY6" fmla="*/ 0 h 100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340" h="1004085">
                <a:moveTo>
                  <a:pt x="0" y="998220"/>
                </a:moveTo>
                <a:cubicBezTo>
                  <a:pt x="86995" y="1003300"/>
                  <a:pt x="173990" y="1008380"/>
                  <a:pt x="289560" y="998220"/>
                </a:cubicBezTo>
                <a:cubicBezTo>
                  <a:pt x="405130" y="988060"/>
                  <a:pt x="549910" y="974090"/>
                  <a:pt x="693420" y="937260"/>
                </a:cubicBezTo>
                <a:cubicBezTo>
                  <a:pt x="836930" y="900430"/>
                  <a:pt x="1013460" y="847090"/>
                  <a:pt x="1150620" y="777240"/>
                </a:cubicBezTo>
                <a:cubicBezTo>
                  <a:pt x="1287780" y="707390"/>
                  <a:pt x="1404620" y="613410"/>
                  <a:pt x="1516380" y="518160"/>
                </a:cubicBezTo>
                <a:cubicBezTo>
                  <a:pt x="1628140" y="422910"/>
                  <a:pt x="1747520" y="292100"/>
                  <a:pt x="1821180" y="205740"/>
                </a:cubicBezTo>
                <a:cubicBezTo>
                  <a:pt x="1894840" y="119380"/>
                  <a:pt x="1926590" y="59690"/>
                  <a:pt x="1958340" y="0"/>
                </a:cubicBezTo>
              </a:path>
            </a:pathLst>
          </a:custGeom>
          <a:noFill/>
          <a:ln w="76200"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7" name="Přímá spojnice 16">
            <a:extLst>
              <a:ext uri="{FF2B5EF4-FFF2-40B4-BE49-F238E27FC236}">
                <a16:creationId xmlns:a16="http://schemas.microsoft.com/office/drawing/2014/main" id="{45C62B69-1DC5-BD2F-5163-2573C1AE452B}"/>
              </a:ext>
            </a:extLst>
          </p:cNvPr>
          <p:cNvCxnSpPr/>
          <p:nvPr/>
        </p:nvCxnSpPr>
        <p:spPr>
          <a:xfrm flipV="1">
            <a:off x="9840913" y="1196975"/>
            <a:ext cx="0" cy="51117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C85BF0CC-1F03-00DA-AC35-47896D4382BC}"/>
              </a:ext>
            </a:extLst>
          </p:cNvPr>
          <p:cNvCxnSpPr/>
          <p:nvPr/>
        </p:nvCxnSpPr>
        <p:spPr>
          <a:xfrm>
            <a:off x="2122489" y="2420939"/>
            <a:ext cx="7718425" cy="79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182" name="TextovéPole 34">
            <a:extLst>
              <a:ext uri="{FF2B5EF4-FFF2-40B4-BE49-F238E27FC236}">
                <a16:creationId xmlns:a16="http://schemas.microsoft.com/office/drawing/2014/main" id="{F4011263-E03C-3242-78B3-FF9ED44DFA4C}"/>
              </a:ext>
            </a:extLst>
          </p:cNvPr>
          <p:cNvSpPr txBox="1">
            <a:spLocks noChangeArrowheads="1"/>
          </p:cNvSpPr>
          <p:nvPr/>
        </p:nvSpPr>
        <p:spPr bwMode="auto">
          <a:xfrm>
            <a:off x="1489150" y="676374"/>
            <a:ext cx="53243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dirty="0">
                <a:solidFill>
                  <a:srgbClr val="002060"/>
                </a:solidFill>
              </a:rPr>
              <a:t>Energeticko-metabolická pásma při různé intenzitě zatížení organizmu</a:t>
            </a:r>
          </a:p>
        </p:txBody>
      </p:sp>
    </p:spTree>
    <p:extLst>
      <p:ext uri="{BB962C8B-B14F-4D97-AF65-F5344CB8AC3E}">
        <p14:creationId xmlns:p14="http://schemas.microsoft.com/office/powerpoint/2010/main" val="1333936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5F5CEA3A-76A3-8530-CAD0-315BF33BC9EF}"/>
              </a:ext>
            </a:extLst>
          </p:cNvPr>
          <p:cNvSpPr txBox="1">
            <a:spLocks noChangeArrowheads="1"/>
          </p:cNvSpPr>
          <p:nvPr/>
        </p:nvSpPr>
        <p:spPr bwMode="auto">
          <a:xfrm>
            <a:off x="1806818" y="327148"/>
            <a:ext cx="595129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b="1" i="1" dirty="0">
                <a:solidFill>
                  <a:srgbClr val="C10F8E"/>
                </a:solidFill>
              </a:rPr>
              <a:t>Maximální koncentrace laktátu</a:t>
            </a:r>
          </a:p>
          <a:p>
            <a:pPr algn="ctr">
              <a:spcBef>
                <a:spcPct val="0"/>
              </a:spcBef>
              <a:buNone/>
            </a:pPr>
            <a:r>
              <a:rPr lang="cs-CZ" altLang="cs-CZ" sz="2000" b="1" dirty="0">
                <a:solidFill>
                  <a:schemeClr val="accent1">
                    <a:lumMod val="75000"/>
                  </a:schemeClr>
                </a:solidFill>
              </a:rPr>
              <a:t>Ukazatel ANAEROBNÍ SCHOPNOSTI</a:t>
            </a:r>
          </a:p>
          <a:p>
            <a:pPr eaLnBrk="1" hangingPunct="1">
              <a:spcBef>
                <a:spcPct val="0"/>
              </a:spcBef>
              <a:buFontTx/>
              <a:buNone/>
            </a:pPr>
            <a:r>
              <a:rPr lang="cs-CZ" altLang="cs-CZ" sz="2000" dirty="0"/>
              <a:t>Max. koncentrace ve 3. min zotavení po maximální vyčerpávající zátěži: </a:t>
            </a:r>
            <a:r>
              <a:rPr lang="en-US" altLang="cs-CZ" sz="2000" dirty="0"/>
              <a:t>&gt;</a:t>
            </a:r>
            <a:r>
              <a:rPr lang="cs-CZ" altLang="cs-CZ" sz="2000" dirty="0"/>
              <a:t> 20 </a:t>
            </a:r>
            <a:r>
              <a:rPr lang="cs-CZ" altLang="cs-CZ" sz="2000" dirty="0" err="1"/>
              <a:t>mmol</a:t>
            </a:r>
            <a:r>
              <a:rPr lang="cs-CZ" altLang="cs-CZ" sz="2000" dirty="0"/>
              <a:t>/l (až 26);</a:t>
            </a:r>
          </a:p>
          <a:p>
            <a:pPr eaLnBrk="1" hangingPunct="1">
              <a:spcBef>
                <a:spcPct val="0"/>
              </a:spcBef>
              <a:buFontTx/>
              <a:buNone/>
            </a:pPr>
            <a:r>
              <a:rPr lang="cs-CZ" altLang="cs-CZ" sz="2000" i="1" dirty="0"/>
              <a:t>Závisí na množství zapojených svalů.</a:t>
            </a:r>
          </a:p>
        </p:txBody>
      </p:sp>
      <p:pic>
        <p:nvPicPr>
          <p:cNvPr id="25603" name="Picture 8" descr="lacate_pro_blood_taken">
            <a:extLst>
              <a:ext uri="{FF2B5EF4-FFF2-40B4-BE49-F238E27FC236}">
                <a16:creationId xmlns:a16="http://schemas.microsoft.com/office/drawing/2014/main" id="{02C47513-984E-49EE-398E-635896547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112" y="385576"/>
            <a:ext cx="4110315" cy="3084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2" descr="Photo0021">
            <a:extLst>
              <a:ext uri="{FF2B5EF4-FFF2-40B4-BE49-F238E27FC236}">
                <a16:creationId xmlns:a16="http://schemas.microsoft.com/office/drawing/2014/main" id="{AD3BAC28-1F04-0A66-C8D8-DF02F0926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8" t="47769" r="56601" b="20027"/>
          <a:stretch/>
        </p:blipFill>
        <p:spPr bwMode="auto">
          <a:xfrm>
            <a:off x="608928" y="2211008"/>
            <a:ext cx="6503865" cy="41997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6" name="Obrázek 2">
            <a:extLst>
              <a:ext uri="{FF2B5EF4-FFF2-40B4-BE49-F238E27FC236}">
                <a16:creationId xmlns:a16="http://schemas.microsoft.com/office/drawing/2014/main" id="{DD17802E-2C1C-06E2-AB17-D6C8EB9AA4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188" y="4876986"/>
            <a:ext cx="15954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Obrázek 5">
            <a:extLst>
              <a:ext uri="{FF2B5EF4-FFF2-40B4-BE49-F238E27FC236}">
                <a16:creationId xmlns:a16="http://schemas.microsoft.com/office/drawing/2014/main" id="{544AC6EE-5393-7A07-18EC-81B672F2BF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3982732"/>
            <a:ext cx="2763900" cy="259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Obrázek 1">
            <a:extLst>
              <a:ext uri="{FF2B5EF4-FFF2-40B4-BE49-F238E27FC236}">
                <a16:creationId xmlns:a16="http://schemas.microsoft.com/office/drawing/2014/main" id="{5470610B-ADEC-3286-B540-E877B82DD60D}"/>
              </a:ext>
            </a:extLst>
          </p:cNvPr>
          <p:cNvPicPr>
            <a:picLocks noChangeAspect="1"/>
          </p:cNvPicPr>
          <p:nvPr/>
        </p:nvPicPr>
        <p:blipFill rotWithShape="1">
          <a:blip r:embed="rId6">
            <a:extLst>
              <a:ext uri="{28A0092B-C50C-407E-A947-70E740481C1C}">
                <a14:useLocalDpi xmlns:a14="http://schemas.microsoft.com/office/drawing/2010/main" val="0"/>
              </a:ext>
            </a:extLst>
          </a:blip>
          <a:srcRect l="13066" r="6373" b="5168"/>
          <a:stretch/>
        </p:blipFill>
        <p:spPr bwMode="auto">
          <a:xfrm>
            <a:off x="7309887" y="2820441"/>
            <a:ext cx="1746739" cy="19194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11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a:extLst>
              <a:ext uri="{FF2B5EF4-FFF2-40B4-BE49-F238E27FC236}">
                <a16:creationId xmlns:a16="http://schemas.microsoft.com/office/drawing/2014/main" id="{1ABCCDC2-63DF-1735-5C82-E67A6E6B3987}"/>
              </a:ext>
            </a:extLst>
          </p:cNvPr>
          <p:cNvSpPr txBox="1">
            <a:spLocks noChangeArrowheads="1"/>
          </p:cNvSpPr>
          <p:nvPr/>
        </p:nvSpPr>
        <p:spPr bwMode="auto">
          <a:xfrm>
            <a:off x="4008439" y="404814"/>
            <a:ext cx="43195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1800" b="1" i="1">
                <a:solidFill>
                  <a:srgbClr val="C10F8E"/>
                </a:solidFill>
              </a:rPr>
              <a:t>Maximální koncentrace laktátu v krvi</a:t>
            </a:r>
          </a:p>
        </p:txBody>
      </p:sp>
      <p:pic>
        <p:nvPicPr>
          <p:cNvPr id="26627" name="Obrázek 6">
            <a:extLst>
              <a:ext uri="{FF2B5EF4-FFF2-40B4-BE49-F238E27FC236}">
                <a16:creationId xmlns:a16="http://schemas.microsoft.com/office/drawing/2014/main" id="{18FBF7B0-5216-BE68-0481-BEBEC5BDA4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979489"/>
            <a:ext cx="691356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Obdélník 7">
            <a:extLst>
              <a:ext uri="{FF2B5EF4-FFF2-40B4-BE49-F238E27FC236}">
                <a16:creationId xmlns:a16="http://schemas.microsoft.com/office/drawing/2014/main" id="{F5A68274-CABD-053E-F4A1-7D56AB7D1350}"/>
              </a:ext>
            </a:extLst>
          </p:cNvPr>
          <p:cNvSpPr>
            <a:spLocks noChangeArrowheads="1"/>
          </p:cNvSpPr>
          <p:nvPr/>
        </p:nvSpPr>
        <p:spPr bwMode="auto">
          <a:xfrm>
            <a:off x="3792538" y="6554789"/>
            <a:ext cx="5021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http://www.lactate.com/triathlon/lactate_triathlon_consistency_02.html</a:t>
            </a:r>
          </a:p>
        </p:txBody>
      </p:sp>
      <p:sp>
        <p:nvSpPr>
          <p:cNvPr id="26629" name="TextovéPole 8">
            <a:extLst>
              <a:ext uri="{FF2B5EF4-FFF2-40B4-BE49-F238E27FC236}">
                <a16:creationId xmlns:a16="http://schemas.microsoft.com/office/drawing/2014/main" id="{8DF02F19-2B64-9EF3-F9F1-379B7FB71E1A}"/>
              </a:ext>
            </a:extLst>
          </p:cNvPr>
          <p:cNvSpPr txBox="1">
            <a:spLocks noChangeArrowheads="1"/>
          </p:cNvSpPr>
          <p:nvPr/>
        </p:nvSpPr>
        <p:spPr bwMode="auto">
          <a:xfrm>
            <a:off x="3575050" y="2009776"/>
            <a:ext cx="3709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rgbClr val="FF0000"/>
                </a:solidFill>
              </a:rPr>
              <a:t>ZÁVISLOST NA ÚNAVĚ</a:t>
            </a:r>
          </a:p>
        </p:txBody>
      </p:sp>
      <p:sp>
        <p:nvSpPr>
          <p:cNvPr id="26630" name="TextovéPole 9">
            <a:extLst>
              <a:ext uri="{FF2B5EF4-FFF2-40B4-BE49-F238E27FC236}">
                <a16:creationId xmlns:a16="http://schemas.microsoft.com/office/drawing/2014/main" id="{4F1C86D8-47AE-6313-398E-6597B0402DBF}"/>
              </a:ext>
            </a:extLst>
          </p:cNvPr>
          <p:cNvSpPr txBox="1">
            <a:spLocks noChangeArrowheads="1"/>
          </p:cNvSpPr>
          <p:nvPr/>
        </p:nvSpPr>
        <p:spPr bwMode="auto">
          <a:xfrm>
            <a:off x="3575051" y="2644775"/>
            <a:ext cx="369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Triatlonista 1. a 2. den po závodě</a:t>
            </a:r>
          </a:p>
        </p:txBody>
      </p:sp>
    </p:spTree>
    <p:extLst>
      <p:ext uri="{BB962C8B-B14F-4D97-AF65-F5344CB8AC3E}">
        <p14:creationId xmlns:p14="http://schemas.microsoft.com/office/powerpoint/2010/main" val="1884762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Noa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554" y="901721"/>
            <a:ext cx="6904892" cy="5923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6"/>
          <p:cNvSpPr txBox="1">
            <a:spLocks noChangeArrowheads="1"/>
          </p:cNvSpPr>
          <p:nvPr/>
        </p:nvSpPr>
        <p:spPr bwMode="auto">
          <a:xfrm>
            <a:off x="7790595" y="6491287"/>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err="1"/>
              <a:t>Noakes</a:t>
            </a:r>
            <a:r>
              <a:rPr lang="cs-CZ" altLang="cs-CZ" sz="1800" dirty="0"/>
              <a:t>, 2003</a:t>
            </a:r>
          </a:p>
        </p:txBody>
      </p:sp>
      <p:sp>
        <p:nvSpPr>
          <p:cNvPr id="9220" name="Line 7"/>
          <p:cNvSpPr>
            <a:spLocks noChangeShapeType="1"/>
          </p:cNvSpPr>
          <p:nvPr/>
        </p:nvSpPr>
        <p:spPr bwMode="auto">
          <a:xfrm>
            <a:off x="6001482" y="5684472"/>
            <a:ext cx="798636"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1" name="Line 8"/>
          <p:cNvSpPr>
            <a:spLocks noChangeShapeType="1"/>
          </p:cNvSpPr>
          <p:nvPr/>
        </p:nvSpPr>
        <p:spPr bwMode="auto">
          <a:xfrm>
            <a:off x="6001482" y="4821608"/>
            <a:ext cx="12441" cy="862864"/>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2" name="Line 9"/>
          <p:cNvSpPr>
            <a:spLocks noChangeShapeType="1"/>
          </p:cNvSpPr>
          <p:nvPr/>
        </p:nvSpPr>
        <p:spPr bwMode="auto">
          <a:xfrm>
            <a:off x="6800118" y="5036773"/>
            <a:ext cx="0" cy="576263"/>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3" name="Text Box 3"/>
          <p:cNvSpPr txBox="1">
            <a:spLocks noChangeArrowheads="1"/>
          </p:cNvSpPr>
          <p:nvPr/>
        </p:nvSpPr>
        <p:spPr bwMode="auto">
          <a:xfrm>
            <a:off x="961292" y="32359"/>
            <a:ext cx="102694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400" b="1" dirty="0">
                <a:solidFill>
                  <a:schemeClr val="accent1">
                    <a:lumMod val="75000"/>
                  </a:schemeClr>
                </a:solidFill>
              </a:rPr>
              <a:t>Stanovení laktátového prahu</a:t>
            </a:r>
          </a:p>
          <a:p>
            <a:pPr algn="ctr" eaLnBrk="1" hangingPunct="1">
              <a:spcBef>
                <a:spcPts val="0"/>
              </a:spcBef>
              <a:buFontTx/>
              <a:buNone/>
            </a:pPr>
            <a:r>
              <a:rPr lang="cs-CZ" altLang="cs-CZ" sz="2400" b="1" dirty="0">
                <a:solidFill>
                  <a:schemeClr val="accent1">
                    <a:lumMod val="75000"/>
                  </a:schemeClr>
                </a:solidFill>
              </a:rPr>
              <a:t>pro hodnocení účinnosti aerobního (vytrvalostního) tréninku</a:t>
            </a:r>
          </a:p>
        </p:txBody>
      </p:sp>
    </p:spTree>
    <p:extLst>
      <p:ext uri="{BB962C8B-B14F-4D97-AF65-F5344CB8AC3E}">
        <p14:creationId xmlns:p14="http://schemas.microsoft.com/office/powerpoint/2010/main" val="3827995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4"/>
            <a:ext cx="91440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Obdélník 2"/>
          <p:cNvSpPr>
            <a:spLocks noChangeArrowheads="1"/>
          </p:cNvSpPr>
          <p:nvPr/>
        </p:nvSpPr>
        <p:spPr bwMode="auto">
          <a:xfrm>
            <a:off x="4440239" y="6453188"/>
            <a:ext cx="4103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200">
                <a:solidFill>
                  <a:schemeClr val="accent2"/>
                </a:solidFill>
              </a:rPr>
              <a:t>(http://homepages.ihug.co.nz/~rpitch/VO2LT/sports.html)</a:t>
            </a:r>
          </a:p>
        </p:txBody>
      </p:sp>
    </p:spTree>
    <p:extLst>
      <p:ext uri="{BB962C8B-B14F-4D97-AF65-F5344CB8AC3E}">
        <p14:creationId xmlns:p14="http://schemas.microsoft.com/office/powerpoint/2010/main" val="126628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4" name="Group 4"/>
          <p:cNvGraphicFramePr>
            <a:graphicFrameLocks noGrp="1"/>
          </p:cNvGraphicFramePr>
          <p:nvPr/>
        </p:nvGraphicFramePr>
        <p:xfrm>
          <a:off x="1631504" y="2132856"/>
          <a:ext cx="3240360" cy="3874756"/>
        </p:xfrm>
        <a:graphic>
          <a:graphicData uri="http://schemas.openxmlformats.org/drawingml/2006/table">
            <a:tbl>
              <a:tblPr/>
              <a:tblGrid>
                <a:gridCol w="1540050">
                  <a:extLst>
                    <a:ext uri="{9D8B030D-6E8A-4147-A177-3AD203B41FA5}">
                      <a16:colId xmlns:a16="http://schemas.microsoft.com/office/drawing/2014/main" val="20000"/>
                    </a:ext>
                  </a:extLst>
                </a:gridCol>
                <a:gridCol w="1700310">
                  <a:extLst>
                    <a:ext uri="{9D8B030D-6E8A-4147-A177-3AD203B41FA5}">
                      <a16:colId xmlns:a16="http://schemas.microsoft.com/office/drawing/2014/main" val="20001"/>
                    </a:ext>
                  </a:extLst>
                </a:gridCol>
              </a:tblGrid>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chemeClr val="accent2"/>
                          </a:solidFill>
                          <a:effectLst/>
                          <a:latin typeface="Arial" panose="020B0604020202020204" pitchFamily="34" charset="0"/>
                        </a:rPr>
                        <a:t>Běžecká vytrvalost</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rgbClr val="FF0000"/>
                          </a:solidFill>
                          <a:effectLst/>
                          <a:latin typeface="Arial" panose="020B0604020202020204" pitchFamily="34" charset="0"/>
                        </a:rPr>
                        <a:t>Rychlost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rgbClr val="FF0000"/>
                          </a:solidFill>
                          <a:effectLst/>
                          <a:latin typeface="Arial" panose="020B0604020202020204" pitchFamily="34" charset="0"/>
                        </a:rPr>
                        <a:t>při ANP</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Velmi slabá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0" i="0" u="none" strike="noStrike" cap="none" normalizeH="0" baseline="0" dirty="0">
                          <a:ln>
                            <a:noFill/>
                          </a:ln>
                          <a:solidFill>
                            <a:srgbClr val="FF0000"/>
                          </a:solidFill>
                          <a:effectLst/>
                          <a:latin typeface="Arial" panose="020B0604020202020204" pitchFamily="34" charset="0"/>
                        </a:rPr>
                        <a:t>&lt;</a:t>
                      </a:r>
                      <a:r>
                        <a:rPr kumimoji="0" lang="cs-CZ" altLang="cs-CZ" sz="2000" b="0" i="0" u="none" strike="noStrike" cap="none" normalizeH="0" baseline="0" dirty="0">
                          <a:ln>
                            <a:noFill/>
                          </a:ln>
                          <a:solidFill>
                            <a:srgbClr val="FF0000"/>
                          </a:solidFill>
                          <a:effectLst/>
                          <a:latin typeface="Arial" panose="020B0604020202020204" pitchFamily="34" charset="0"/>
                        </a:rPr>
                        <a:t> 9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613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Slabá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9 – 12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Dobrá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12 – 14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567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Velmi dobrá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14 - </a:t>
                      </a:r>
                      <a:r>
                        <a:rPr kumimoji="0" lang="en-US" altLang="cs-CZ" sz="2000" b="0" i="0" u="none" strike="noStrike" cap="none" normalizeH="0" baseline="0">
                          <a:ln>
                            <a:noFill/>
                          </a:ln>
                          <a:solidFill>
                            <a:srgbClr val="FF0000"/>
                          </a:solidFill>
                          <a:effectLst/>
                          <a:latin typeface="Arial" panose="020B0604020202020204" pitchFamily="34" charset="0"/>
                        </a:rPr>
                        <a:t>16</a:t>
                      </a:r>
                      <a:r>
                        <a:rPr kumimoji="0" lang="cs-CZ" altLang="cs-CZ" sz="2000" b="0" i="0" u="none" strike="noStrike" cap="none" normalizeH="0" baseline="0">
                          <a:ln>
                            <a:noFill/>
                          </a:ln>
                          <a:solidFill>
                            <a:srgbClr val="FF0000"/>
                          </a:solidFill>
                          <a:effectLst/>
                          <a:latin typeface="Arial" panose="020B0604020202020204" pitchFamily="34" charset="0"/>
                        </a:rPr>
                        <a:t>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485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Vytrvalci</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16 – 20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Špičkoví vytrvalci</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0" i="0" u="none" strike="noStrike" cap="none" normalizeH="0" baseline="0" dirty="0">
                          <a:ln>
                            <a:noFill/>
                          </a:ln>
                          <a:solidFill>
                            <a:srgbClr val="FF0000"/>
                          </a:solidFill>
                          <a:effectLst/>
                          <a:latin typeface="Arial" panose="020B0604020202020204" pitchFamily="34" charset="0"/>
                        </a:rPr>
                        <a:t>&gt;</a:t>
                      </a:r>
                      <a:r>
                        <a:rPr kumimoji="0" lang="cs-CZ" altLang="cs-CZ" sz="2000" b="0" i="0" u="none" strike="noStrike" cap="none" normalizeH="0" baseline="0" dirty="0">
                          <a:ln>
                            <a:noFill/>
                          </a:ln>
                          <a:solidFill>
                            <a:srgbClr val="FF0000"/>
                          </a:solidFill>
                          <a:effectLst/>
                          <a:latin typeface="Arial" panose="020B0604020202020204" pitchFamily="34" charset="0"/>
                        </a:rPr>
                        <a:t> 20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220" name="Rectangle 30"/>
          <p:cNvSpPr>
            <a:spLocks noChangeArrowheads="1"/>
          </p:cNvSpPr>
          <p:nvPr/>
        </p:nvSpPr>
        <p:spPr bwMode="auto">
          <a:xfrm>
            <a:off x="3773890" y="533618"/>
            <a:ext cx="464422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dirty="0">
                <a:solidFill>
                  <a:schemeClr val="accent2"/>
                </a:solidFill>
              </a:rPr>
              <a:t>Hodnocení připravenosti</a:t>
            </a:r>
          </a:p>
          <a:p>
            <a:pPr algn="ctr" eaLnBrk="1" hangingPunct="1">
              <a:spcBef>
                <a:spcPct val="0"/>
              </a:spcBef>
              <a:buFontTx/>
              <a:buNone/>
            </a:pPr>
            <a:r>
              <a:rPr lang="cs-CZ" altLang="cs-CZ" sz="2000" b="1" dirty="0">
                <a:solidFill>
                  <a:srgbClr val="009900"/>
                </a:solidFill>
              </a:rPr>
              <a:t>k běžeckému vytrvalostnímu výkonu</a:t>
            </a:r>
          </a:p>
          <a:p>
            <a:pPr algn="ctr" eaLnBrk="1" hangingPunct="1">
              <a:spcBef>
                <a:spcPct val="0"/>
              </a:spcBef>
              <a:buFontTx/>
              <a:buNone/>
            </a:pPr>
            <a:r>
              <a:rPr lang="cs-CZ" altLang="cs-CZ" sz="1800" dirty="0"/>
              <a:t>(predikce)</a:t>
            </a:r>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9822" t="6066" r="4449" b="16616"/>
          <a:stretch/>
        </p:blipFill>
        <p:spPr>
          <a:xfrm>
            <a:off x="4989352" y="2132856"/>
            <a:ext cx="5578725" cy="3888432"/>
          </a:xfrm>
          <a:prstGeom prst="rect">
            <a:avLst/>
          </a:prstGeom>
        </p:spPr>
      </p:pic>
      <p:sp>
        <p:nvSpPr>
          <p:cNvPr id="3" name="Obdélník 2"/>
          <p:cNvSpPr/>
          <p:nvPr/>
        </p:nvSpPr>
        <p:spPr>
          <a:xfrm>
            <a:off x="5026498" y="6010870"/>
            <a:ext cx="5541579" cy="430887"/>
          </a:xfrm>
          <a:prstGeom prst="rect">
            <a:avLst/>
          </a:prstGeom>
        </p:spPr>
        <p:txBody>
          <a:bodyPr wrap="square">
            <a:spAutoFit/>
          </a:bodyPr>
          <a:lstStyle/>
          <a:p>
            <a:pPr algn="ctr"/>
            <a:r>
              <a:rPr lang="en-US" sz="1100" b="1" dirty="0"/>
              <a:t>Jan </a:t>
            </a:r>
            <a:r>
              <a:rPr lang="en-US" sz="1100" b="1" dirty="0" err="1"/>
              <a:t>Olbrecht's</a:t>
            </a:r>
            <a:r>
              <a:rPr lang="en-US" sz="1100" b="1" dirty="0"/>
              <a:t> Book</a:t>
            </a:r>
            <a:r>
              <a:rPr lang="cs-CZ" sz="1100" b="1" dirty="0"/>
              <a:t>. </a:t>
            </a:r>
            <a:r>
              <a:rPr lang="en-US" sz="1100" b="1" i="1" dirty="0"/>
              <a:t>The Science of Winning</a:t>
            </a:r>
            <a:r>
              <a:rPr lang="en-US" sz="1100" b="1" dirty="0"/>
              <a:t>:</a:t>
            </a:r>
            <a:r>
              <a:rPr lang="cs-CZ" sz="1100" b="1" dirty="0"/>
              <a:t> </a:t>
            </a:r>
            <a:r>
              <a:rPr lang="en-US" sz="1100" b="1" dirty="0"/>
              <a:t>Planning, </a:t>
            </a:r>
            <a:r>
              <a:rPr lang="en-US" sz="1100" b="1" dirty="0" err="1"/>
              <a:t>Periodizing</a:t>
            </a:r>
            <a:r>
              <a:rPr lang="en-US" sz="1100" b="1" dirty="0"/>
              <a:t> and Optimizing Swim Training</a:t>
            </a:r>
            <a:r>
              <a:rPr lang="cs-CZ" sz="1100" b="1" dirty="0"/>
              <a:t>. </a:t>
            </a:r>
            <a:r>
              <a:rPr lang="cs-CZ" sz="1100" dirty="0"/>
              <a:t>http://www.lactate.com/lactate_threshold.html</a:t>
            </a:r>
          </a:p>
        </p:txBody>
      </p:sp>
    </p:spTree>
    <p:extLst>
      <p:ext uri="{BB962C8B-B14F-4D97-AF65-F5344CB8AC3E}">
        <p14:creationId xmlns:p14="http://schemas.microsoft.com/office/powerpoint/2010/main" val="2271626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125538"/>
            <a:ext cx="8504238" cy="5637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 name="Přímá spojnice 3"/>
          <p:cNvCxnSpPr/>
          <p:nvPr/>
        </p:nvCxnSpPr>
        <p:spPr>
          <a:xfrm flipV="1">
            <a:off x="2495550" y="5373689"/>
            <a:ext cx="7704138" cy="7143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V="1">
            <a:off x="2495551" y="4652964"/>
            <a:ext cx="7681913" cy="7143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413" name="TextovéPole 5"/>
          <p:cNvSpPr txBox="1">
            <a:spLocks noChangeArrowheads="1"/>
          </p:cNvSpPr>
          <p:nvPr/>
        </p:nvSpPr>
        <p:spPr bwMode="auto">
          <a:xfrm>
            <a:off x="2293938" y="4508501"/>
            <a:ext cx="360362"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4</a:t>
            </a:r>
          </a:p>
          <a:p>
            <a:pPr>
              <a:spcBef>
                <a:spcPct val="0"/>
              </a:spcBef>
              <a:buFontTx/>
              <a:buNone/>
            </a:pPr>
            <a:endParaRPr lang="cs-CZ" altLang="cs-CZ" sz="2800"/>
          </a:p>
          <a:p>
            <a:pPr>
              <a:spcBef>
                <a:spcPct val="0"/>
              </a:spcBef>
              <a:buFontTx/>
              <a:buNone/>
            </a:pPr>
            <a:r>
              <a:rPr lang="cs-CZ" altLang="cs-CZ" sz="1800"/>
              <a:t>2</a:t>
            </a:r>
          </a:p>
        </p:txBody>
      </p:sp>
      <p:sp>
        <p:nvSpPr>
          <p:cNvPr id="17414" name="TextovéPole 6"/>
          <p:cNvSpPr txBox="1">
            <a:spLocks noChangeArrowheads="1"/>
          </p:cNvSpPr>
          <p:nvPr/>
        </p:nvSpPr>
        <p:spPr bwMode="auto">
          <a:xfrm>
            <a:off x="2293939" y="4868864"/>
            <a:ext cx="129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Takto NE:</a:t>
            </a:r>
          </a:p>
        </p:txBody>
      </p:sp>
      <p:sp>
        <p:nvSpPr>
          <p:cNvPr id="17415" name="Text Box 6"/>
          <p:cNvSpPr txBox="1">
            <a:spLocks noChangeArrowheads="1"/>
          </p:cNvSpPr>
          <p:nvPr/>
        </p:nvSpPr>
        <p:spPr bwMode="auto">
          <a:xfrm>
            <a:off x="3071814" y="333376"/>
            <a:ext cx="6264275" cy="1338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FF0000"/>
                </a:solidFill>
              </a:rPr>
              <a:t>Stanovení laktátového prahu</a:t>
            </a:r>
          </a:p>
          <a:p>
            <a:pPr algn="ctr" eaLnBrk="1" hangingPunct="1">
              <a:spcBef>
                <a:spcPct val="50000"/>
              </a:spcBef>
              <a:buFontTx/>
              <a:buNone/>
            </a:pPr>
            <a:r>
              <a:rPr lang="cs-CZ" altLang="cs-CZ" sz="2000" b="1">
                <a:solidFill>
                  <a:srgbClr val="009900"/>
                </a:solidFill>
              </a:rPr>
              <a:t>INDIVIDUÁLNÍ (… zlom na křivce …)</a:t>
            </a:r>
            <a:endParaRPr lang="cs-CZ" altLang="cs-CZ" sz="2000">
              <a:solidFill>
                <a:srgbClr val="009900"/>
              </a:solidFill>
            </a:endParaRPr>
          </a:p>
          <a:p>
            <a:pPr algn="ctr" eaLnBrk="1" hangingPunct="1">
              <a:spcBef>
                <a:spcPct val="50000"/>
              </a:spcBef>
              <a:buFontTx/>
              <a:buNone/>
            </a:pPr>
            <a:r>
              <a:rPr lang="cs-CZ" altLang="cs-CZ" sz="1800" b="1"/>
              <a:t>NE pro všechny stejně koncentrace La 2 a 4mmol/l</a:t>
            </a:r>
            <a:endParaRPr lang="cs-CZ" altLang="cs-CZ" sz="1800"/>
          </a:p>
        </p:txBody>
      </p:sp>
      <p:sp>
        <p:nvSpPr>
          <p:cNvPr id="17416" name="Obdélník 12"/>
          <p:cNvSpPr>
            <a:spLocks noChangeArrowheads="1"/>
          </p:cNvSpPr>
          <p:nvPr/>
        </p:nvSpPr>
        <p:spPr bwMode="auto">
          <a:xfrm rot="-5400000">
            <a:off x="7445376" y="3792539"/>
            <a:ext cx="55673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900"/>
              <a:t>http://norcalcyclingnews.com/2013/06/06/coaches-corner-lactate-threshold-the-science-and-data-wonkery/</a:t>
            </a:r>
          </a:p>
        </p:txBody>
      </p:sp>
      <p:pic>
        <p:nvPicPr>
          <p:cNvPr id="17417" name="Obrázek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3814" y="1839913"/>
            <a:ext cx="3584575" cy="2546350"/>
          </a:xfrm>
          <a:prstGeom prst="rect">
            <a:avLst/>
          </a:prstGeom>
          <a:noFill/>
          <a:ln w="4127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17418" name="Obdélník 14"/>
          <p:cNvSpPr>
            <a:spLocks noChangeArrowheads="1"/>
          </p:cNvSpPr>
          <p:nvPr/>
        </p:nvSpPr>
        <p:spPr bwMode="auto">
          <a:xfrm rot="-5400000">
            <a:off x="4742658" y="2994820"/>
            <a:ext cx="2643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700"/>
              <a:t>https://fitlife101.wordpress.com/2013/09/13/lactate_threshold/</a:t>
            </a:r>
          </a:p>
        </p:txBody>
      </p:sp>
      <p:sp>
        <p:nvSpPr>
          <p:cNvPr id="17419" name="Line 5"/>
          <p:cNvSpPr>
            <a:spLocks noChangeShapeType="1"/>
          </p:cNvSpPr>
          <p:nvPr/>
        </p:nvSpPr>
        <p:spPr bwMode="auto">
          <a:xfrm>
            <a:off x="4583113" y="3379788"/>
            <a:ext cx="0" cy="576262"/>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420" name="Text Box 7"/>
          <p:cNvSpPr txBox="1">
            <a:spLocks noChangeArrowheads="1"/>
          </p:cNvSpPr>
          <p:nvPr/>
        </p:nvSpPr>
        <p:spPr bwMode="auto">
          <a:xfrm>
            <a:off x="4294188" y="2876551"/>
            <a:ext cx="576262" cy="46672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LT</a:t>
            </a:r>
          </a:p>
        </p:txBody>
      </p:sp>
    </p:spTree>
    <p:extLst>
      <p:ext uri="{BB962C8B-B14F-4D97-AF65-F5344CB8AC3E}">
        <p14:creationId xmlns:p14="http://schemas.microsoft.com/office/powerpoint/2010/main" val="1887393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Bourdon_LT0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71514"/>
            <a:ext cx="91440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351088" y="4076700"/>
            <a:ext cx="2665412" cy="585788"/>
          </a:xfrm>
          <a:prstGeom prst="rect">
            <a:avLst/>
          </a:prstGeom>
          <a:solidFill>
            <a:schemeClr val="bg1"/>
          </a:solidFill>
        </p:spPr>
        <p:txBody>
          <a:bodyPr>
            <a:spAutoFit/>
          </a:bodyPr>
          <a:lstStyle/>
          <a:p>
            <a:pPr algn="ctr">
              <a:defRPr/>
            </a:pPr>
            <a:r>
              <a:rPr lang="cs-CZ" sz="1600" b="1" dirty="0" err="1">
                <a:solidFill>
                  <a:srgbClr val="009900"/>
                </a:solidFill>
              </a:rPr>
              <a:t>PR</a:t>
            </a:r>
            <a:r>
              <a:rPr lang="cs-CZ" sz="1600" b="1" cap="all" dirty="0" err="1">
                <a:solidFill>
                  <a:srgbClr val="009900"/>
                </a:solidFill>
              </a:rPr>
              <a:t>ů</a:t>
            </a:r>
            <a:r>
              <a:rPr lang="cs-CZ" sz="1600" b="1" dirty="0" err="1">
                <a:solidFill>
                  <a:srgbClr val="009900"/>
                </a:solidFill>
              </a:rPr>
              <a:t>SEČÍK</a:t>
            </a:r>
            <a:r>
              <a:rPr lang="cs-CZ" sz="1600" b="1" dirty="0">
                <a:solidFill>
                  <a:srgbClr val="009900"/>
                </a:solidFill>
              </a:rPr>
              <a:t> REGRESNÍCH  PŘÍMEK</a:t>
            </a:r>
          </a:p>
        </p:txBody>
      </p:sp>
      <p:sp>
        <p:nvSpPr>
          <p:cNvPr id="5" name="TextovéPole 4"/>
          <p:cNvSpPr txBox="1"/>
          <p:nvPr/>
        </p:nvSpPr>
        <p:spPr>
          <a:xfrm>
            <a:off x="8112126" y="4076700"/>
            <a:ext cx="2555875" cy="585788"/>
          </a:xfrm>
          <a:prstGeom prst="rect">
            <a:avLst/>
          </a:prstGeom>
          <a:solidFill>
            <a:schemeClr val="bg1"/>
          </a:solidFill>
        </p:spPr>
        <p:txBody>
          <a:bodyPr>
            <a:spAutoFit/>
          </a:bodyPr>
          <a:lstStyle/>
          <a:p>
            <a:pPr algn="ctr">
              <a:defRPr/>
            </a:pPr>
            <a:r>
              <a:rPr lang="cs-CZ" sz="1600" b="1" dirty="0">
                <a:solidFill>
                  <a:srgbClr val="009900"/>
                </a:solidFill>
              </a:rPr>
              <a:t>METODA NEJMENŠÍCH </a:t>
            </a:r>
            <a:r>
              <a:rPr lang="cs-CZ" sz="1600" b="1" dirty="0" err="1">
                <a:solidFill>
                  <a:srgbClr val="009900"/>
                </a:solidFill>
              </a:rPr>
              <a:t>ČTVERC</a:t>
            </a:r>
            <a:r>
              <a:rPr lang="cs-CZ" sz="1600" b="1" cap="all" dirty="0" err="1">
                <a:solidFill>
                  <a:srgbClr val="009900"/>
                </a:solidFill>
              </a:rPr>
              <a:t>ů</a:t>
            </a:r>
            <a:endParaRPr lang="cs-CZ" sz="1600" b="1" dirty="0">
              <a:solidFill>
                <a:srgbClr val="009900"/>
              </a:solidFill>
            </a:endParaRPr>
          </a:p>
        </p:txBody>
      </p:sp>
      <p:sp>
        <p:nvSpPr>
          <p:cNvPr id="6" name="TextovéPole 5"/>
          <p:cNvSpPr txBox="1"/>
          <p:nvPr/>
        </p:nvSpPr>
        <p:spPr>
          <a:xfrm>
            <a:off x="2351089" y="1222375"/>
            <a:ext cx="2232025" cy="584200"/>
          </a:xfrm>
          <a:prstGeom prst="rect">
            <a:avLst/>
          </a:prstGeom>
          <a:solidFill>
            <a:schemeClr val="bg1"/>
          </a:solidFill>
        </p:spPr>
        <p:txBody>
          <a:bodyPr>
            <a:spAutoFit/>
          </a:bodyPr>
          <a:lstStyle/>
          <a:p>
            <a:pPr algn="ctr">
              <a:defRPr/>
            </a:pPr>
            <a:r>
              <a:rPr lang="cs-CZ" sz="1600" b="1" dirty="0" err="1">
                <a:solidFill>
                  <a:srgbClr val="009900"/>
                </a:solidFill>
              </a:rPr>
              <a:t>PR</a:t>
            </a:r>
            <a:r>
              <a:rPr lang="cs-CZ" sz="1600" b="1" cap="all" dirty="0" err="1">
                <a:solidFill>
                  <a:srgbClr val="009900"/>
                </a:solidFill>
              </a:rPr>
              <a:t>ů</a:t>
            </a:r>
            <a:r>
              <a:rPr lang="cs-CZ" sz="1600" b="1" dirty="0" err="1">
                <a:solidFill>
                  <a:srgbClr val="009900"/>
                </a:solidFill>
              </a:rPr>
              <a:t>SEČÍK</a:t>
            </a:r>
            <a:r>
              <a:rPr lang="cs-CZ" sz="1600" b="1" dirty="0">
                <a:solidFill>
                  <a:srgbClr val="009900"/>
                </a:solidFill>
              </a:rPr>
              <a:t> KŘIVKY A OSY TEČEN</a:t>
            </a:r>
          </a:p>
        </p:txBody>
      </p:sp>
      <p:sp>
        <p:nvSpPr>
          <p:cNvPr id="3" name="TextovéPole 2">
            <a:extLst>
              <a:ext uri="{FF2B5EF4-FFF2-40B4-BE49-F238E27FC236}">
                <a16:creationId xmlns:a16="http://schemas.microsoft.com/office/drawing/2014/main" id="{079CD88C-5D46-6AF8-BBE1-ACB0B57AC430}"/>
              </a:ext>
            </a:extLst>
          </p:cNvPr>
          <p:cNvSpPr txBox="1"/>
          <p:nvPr/>
        </p:nvSpPr>
        <p:spPr>
          <a:xfrm>
            <a:off x="2351088" y="115947"/>
            <a:ext cx="7526215" cy="830997"/>
          </a:xfrm>
          <a:prstGeom prst="rect">
            <a:avLst/>
          </a:prstGeom>
          <a:noFill/>
        </p:spPr>
        <p:txBody>
          <a:bodyPr wrap="square" rtlCol="0">
            <a:spAutoFit/>
          </a:bodyPr>
          <a:lstStyle/>
          <a:p>
            <a:pPr algn="ctr"/>
            <a:r>
              <a:rPr lang="cs-CZ" sz="2400" b="1" dirty="0">
                <a:solidFill>
                  <a:srgbClr val="C00000"/>
                </a:solidFill>
              </a:rPr>
              <a:t>Problémy s různou metodikou stanovení prahu</a:t>
            </a:r>
          </a:p>
          <a:p>
            <a:pPr algn="ctr"/>
            <a:r>
              <a:rPr lang="cs-CZ" sz="2400" dirty="0"/>
              <a:t>(způsob nalezení zlomu na křivce)</a:t>
            </a:r>
          </a:p>
        </p:txBody>
      </p:sp>
    </p:spTree>
    <p:extLst>
      <p:ext uri="{BB962C8B-B14F-4D97-AF65-F5344CB8AC3E}">
        <p14:creationId xmlns:p14="http://schemas.microsoft.com/office/powerpoint/2010/main" val="1582685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11FEC3C9-26F0-7C3B-D4EF-C41386848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31" y="2616059"/>
            <a:ext cx="11634535" cy="401920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C6C4820-ACDF-804F-E84A-9EF4DFC577EF}"/>
              </a:ext>
            </a:extLst>
          </p:cNvPr>
          <p:cNvSpPr txBox="1"/>
          <p:nvPr/>
        </p:nvSpPr>
        <p:spPr>
          <a:xfrm>
            <a:off x="2416070" y="855342"/>
            <a:ext cx="3339961" cy="830997"/>
          </a:xfrm>
          <a:prstGeom prst="rect">
            <a:avLst/>
          </a:prstGeom>
          <a:noFill/>
        </p:spPr>
        <p:txBody>
          <a:bodyPr wrap="square" rtlCol="0">
            <a:spAutoFit/>
          </a:bodyPr>
          <a:lstStyle/>
          <a:p>
            <a:pPr algn="ctr"/>
            <a:r>
              <a:rPr lang="cs-CZ" sz="2400" b="1" dirty="0">
                <a:solidFill>
                  <a:schemeClr val="accent1">
                    <a:lumMod val="75000"/>
                  </a:schemeClr>
                </a:solidFill>
              </a:rPr>
              <a:t>SPIROMETRIE</a:t>
            </a:r>
          </a:p>
          <a:p>
            <a:pPr algn="ctr"/>
            <a:r>
              <a:rPr lang="cs-CZ" sz="2400" dirty="0">
                <a:solidFill>
                  <a:schemeClr val="accent1">
                    <a:lumMod val="75000"/>
                  </a:schemeClr>
                </a:solidFill>
              </a:rPr>
              <a:t>Plicní objemy</a:t>
            </a:r>
          </a:p>
        </p:txBody>
      </p:sp>
      <p:pic>
        <p:nvPicPr>
          <p:cNvPr id="3" name="Picture 2" descr="04-0351 plícní objemy">
            <a:extLst>
              <a:ext uri="{FF2B5EF4-FFF2-40B4-BE49-F238E27FC236}">
                <a16:creationId xmlns:a16="http://schemas.microsoft.com/office/drawing/2014/main" id="{87798650-53A3-E61A-A1FA-BD92DABC3C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54" t="29530" r="23875" b="23190"/>
          <a:stretch/>
        </p:blipFill>
        <p:spPr bwMode="auto">
          <a:xfrm>
            <a:off x="5908433" y="222738"/>
            <a:ext cx="2790092" cy="292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92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4"/>
          <p:cNvGraphicFramePr>
            <a:graphicFrameLocks noChangeAspect="1"/>
          </p:cNvGraphicFramePr>
          <p:nvPr/>
        </p:nvGraphicFramePr>
        <p:xfrm>
          <a:off x="2963864" y="782638"/>
          <a:ext cx="6300787" cy="6075362"/>
        </p:xfrm>
        <a:graphic>
          <a:graphicData uri="http://schemas.openxmlformats.org/presentationml/2006/ole">
            <mc:AlternateContent xmlns:mc="http://schemas.openxmlformats.org/markup-compatibility/2006">
              <mc:Choice xmlns:v="urn:schemas-microsoft-com:vml" Requires="v">
                <p:oleObj name="Graf" r:id="rId2" imgW="5048250" imgH="4714875" progId="Excel.Chart.8">
                  <p:embed/>
                </p:oleObj>
              </mc:Choice>
              <mc:Fallback>
                <p:oleObj name="Graf" r:id="rId2" imgW="5048250" imgH="4714875" progId="Excel.Chart.8">
                  <p:embed/>
                  <p:pic>
                    <p:nvPicPr>
                      <p:cNvPr id="2662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4" y="782638"/>
                        <a:ext cx="6300787" cy="607536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7" name="Line 5"/>
          <p:cNvSpPr>
            <a:spLocks noChangeShapeType="1"/>
          </p:cNvSpPr>
          <p:nvPr/>
        </p:nvSpPr>
        <p:spPr bwMode="auto">
          <a:xfrm flipV="1">
            <a:off x="4151314" y="4603751"/>
            <a:ext cx="2770187" cy="481013"/>
          </a:xfrm>
          <a:prstGeom prst="line">
            <a:avLst/>
          </a:prstGeom>
          <a:noFill/>
          <a:ln w="1270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6628" name="Line 6"/>
          <p:cNvSpPr>
            <a:spLocks noChangeShapeType="1"/>
          </p:cNvSpPr>
          <p:nvPr/>
        </p:nvSpPr>
        <p:spPr bwMode="auto">
          <a:xfrm flipV="1">
            <a:off x="6024564" y="2349501"/>
            <a:ext cx="2447925" cy="2735263"/>
          </a:xfrm>
          <a:prstGeom prst="line">
            <a:avLst/>
          </a:prstGeom>
          <a:noFill/>
          <a:ln w="1270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6629" name="Line 7"/>
          <p:cNvSpPr>
            <a:spLocks noChangeShapeType="1"/>
          </p:cNvSpPr>
          <p:nvPr/>
        </p:nvSpPr>
        <p:spPr bwMode="auto">
          <a:xfrm>
            <a:off x="6310314" y="1125539"/>
            <a:ext cx="1587" cy="4414837"/>
          </a:xfrm>
          <a:prstGeom prst="line">
            <a:avLst/>
          </a:prstGeom>
          <a:noFill/>
          <a:ln w="381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0" name="Line 8"/>
          <p:cNvSpPr>
            <a:spLocks noChangeShapeType="1"/>
          </p:cNvSpPr>
          <p:nvPr/>
        </p:nvSpPr>
        <p:spPr bwMode="auto">
          <a:xfrm flipH="1" flipV="1">
            <a:off x="3719514" y="2708276"/>
            <a:ext cx="2592387" cy="3175"/>
          </a:xfrm>
          <a:prstGeom prst="line">
            <a:avLst/>
          </a:prstGeom>
          <a:noFill/>
          <a:ln w="38100">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1" name="Line 9"/>
          <p:cNvSpPr>
            <a:spLocks noChangeShapeType="1"/>
          </p:cNvSpPr>
          <p:nvPr/>
        </p:nvSpPr>
        <p:spPr bwMode="auto">
          <a:xfrm flipH="1" flipV="1">
            <a:off x="6167439" y="4221164"/>
            <a:ext cx="314325" cy="7334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2" name="Text Box 10"/>
          <p:cNvSpPr txBox="1">
            <a:spLocks noChangeArrowheads="1"/>
          </p:cNvSpPr>
          <p:nvPr/>
        </p:nvSpPr>
        <p:spPr bwMode="auto">
          <a:xfrm>
            <a:off x="2063750" y="188914"/>
            <a:ext cx="7848600" cy="879475"/>
          </a:xfrm>
          <a:prstGeom prst="rect">
            <a:avLst/>
          </a:prstGeom>
          <a:solidFill>
            <a:schemeClr val="bg1"/>
          </a:solidFill>
          <a:ln w="952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009900"/>
                </a:solidFill>
              </a:rPr>
              <a:t>Naše zkušenosti se stanovením laktátového prahu</a:t>
            </a:r>
          </a:p>
          <a:p>
            <a:pPr algn="ctr" eaLnBrk="1" hangingPunct="1">
              <a:spcBef>
                <a:spcPct val="50000"/>
              </a:spcBef>
              <a:buFontTx/>
              <a:buNone/>
            </a:pPr>
            <a:r>
              <a:rPr lang="cs-CZ" altLang="cs-CZ" sz="1800"/>
              <a:t>Laboratoř sportovní medicíny FSpS MU – Accutrend (Novotný, 2012)</a:t>
            </a:r>
          </a:p>
        </p:txBody>
      </p:sp>
      <p:sp>
        <p:nvSpPr>
          <p:cNvPr id="26633" name="Text Box 11"/>
          <p:cNvSpPr txBox="1">
            <a:spLocks noChangeArrowheads="1"/>
          </p:cNvSpPr>
          <p:nvPr/>
        </p:nvSpPr>
        <p:spPr bwMode="auto">
          <a:xfrm>
            <a:off x="7319964" y="3933825"/>
            <a:ext cx="23764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CC00CC"/>
                </a:solidFill>
              </a:rPr>
              <a:t>La 3,4 mmol/l</a:t>
            </a:r>
          </a:p>
        </p:txBody>
      </p:sp>
      <p:sp>
        <p:nvSpPr>
          <p:cNvPr id="26634" name="Text Box 12"/>
          <p:cNvSpPr txBox="1">
            <a:spLocks noChangeArrowheads="1"/>
          </p:cNvSpPr>
          <p:nvPr/>
        </p:nvSpPr>
        <p:spPr bwMode="auto">
          <a:xfrm>
            <a:off x="3863975" y="2060575"/>
            <a:ext cx="19446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chemeClr val="accent2"/>
                </a:solidFill>
              </a:rPr>
              <a:t>SF 162/min</a:t>
            </a:r>
          </a:p>
        </p:txBody>
      </p:sp>
      <p:sp>
        <p:nvSpPr>
          <p:cNvPr id="26635" name="Text Box 13"/>
          <p:cNvSpPr txBox="1">
            <a:spLocks noChangeArrowheads="1"/>
          </p:cNvSpPr>
          <p:nvPr/>
        </p:nvSpPr>
        <p:spPr bwMode="auto">
          <a:xfrm>
            <a:off x="6022976" y="3638550"/>
            <a:ext cx="601663" cy="4572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AT</a:t>
            </a:r>
          </a:p>
        </p:txBody>
      </p:sp>
      <p:sp>
        <p:nvSpPr>
          <p:cNvPr id="26636" name="Line 14"/>
          <p:cNvSpPr>
            <a:spLocks noChangeShapeType="1"/>
          </p:cNvSpPr>
          <p:nvPr/>
        </p:nvSpPr>
        <p:spPr bwMode="auto">
          <a:xfrm>
            <a:off x="6311901" y="4581525"/>
            <a:ext cx="2232025" cy="0"/>
          </a:xfrm>
          <a:prstGeom prst="line">
            <a:avLst/>
          </a:prstGeom>
          <a:noFill/>
          <a:ln w="38100">
            <a:solidFill>
              <a:srgbClr val="CC00CC"/>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7" name="Text Box 15"/>
          <p:cNvSpPr txBox="1">
            <a:spLocks noChangeArrowheads="1"/>
          </p:cNvSpPr>
          <p:nvPr/>
        </p:nvSpPr>
        <p:spPr bwMode="auto">
          <a:xfrm>
            <a:off x="6527800" y="5734050"/>
            <a:ext cx="302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Rychlost 13,5 km/h</a:t>
            </a:r>
          </a:p>
        </p:txBody>
      </p:sp>
    </p:spTree>
    <p:extLst>
      <p:ext uri="{BB962C8B-B14F-4D97-AF65-F5344CB8AC3E}">
        <p14:creationId xmlns:p14="http://schemas.microsoft.com/office/powerpoint/2010/main" val="4206206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1237387" y="500833"/>
            <a:ext cx="971722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400" b="1" dirty="0">
                <a:solidFill>
                  <a:srgbClr val="002060"/>
                </a:solidFill>
              </a:rPr>
              <a:t>Laktátový práh lépe odpovídající zátěži v tréninku a závodě,</a:t>
            </a:r>
          </a:p>
          <a:p>
            <a:pPr algn="ctr" eaLnBrk="1" hangingPunct="1">
              <a:spcBef>
                <a:spcPts val="0"/>
              </a:spcBef>
              <a:buFontTx/>
              <a:buNone/>
            </a:pPr>
            <a:r>
              <a:rPr lang="cs-CZ" altLang="cs-CZ" sz="2000" b="1" dirty="0"/>
              <a:t>ale trvání testu je problematické</a:t>
            </a:r>
          </a:p>
        </p:txBody>
      </p:sp>
      <p:pic>
        <p:nvPicPr>
          <p:cNvPr id="1026" name="Picture 2" descr="Lactate Testing and the Lactate and Anaerobic Thresholds">
            <a:extLst>
              <a:ext uri="{FF2B5EF4-FFF2-40B4-BE49-F238E27FC236}">
                <a16:creationId xmlns:a16="http://schemas.microsoft.com/office/drawing/2014/main" id="{0A288217-6BCE-7D49-E49C-CCFAF2253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358" y="1324708"/>
            <a:ext cx="7825283" cy="534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80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676" y="1603528"/>
            <a:ext cx="5928569" cy="4284512"/>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39" y="1569241"/>
            <a:ext cx="5702612" cy="4258604"/>
          </a:xfrm>
          <a:prstGeom prst="rect">
            <a:avLst/>
          </a:prstGeom>
        </p:spPr>
      </p:pic>
      <p:sp>
        <p:nvSpPr>
          <p:cNvPr id="6" name="Obdélník 5">
            <a:hlinkClick r:id="rId4"/>
          </p:cNvPr>
          <p:cNvSpPr/>
          <p:nvPr/>
        </p:nvSpPr>
        <p:spPr>
          <a:xfrm>
            <a:off x="4727536" y="6261599"/>
            <a:ext cx="3072829" cy="276999"/>
          </a:xfrm>
          <a:prstGeom prst="rect">
            <a:avLst/>
          </a:prstGeom>
        </p:spPr>
        <p:txBody>
          <a:bodyPr wrap="none">
            <a:spAutoFit/>
          </a:bodyPr>
          <a:lstStyle/>
          <a:p>
            <a:pPr algn="ctr"/>
            <a:r>
              <a:rPr lang="cs-CZ" sz="1200" dirty="0"/>
              <a:t>http://www.lactate.com/triathlon/trcons.htm</a:t>
            </a:r>
          </a:p>
        </p:txBody>
      </p:sp>
      <p:sp>
        <p:nvSpPr>
          <p:cNvPr id="7" name="TextovéPole 6">
            <a:extLst>
              <a:ext uri="{FF2B5EF4-FFF2-40B4-BE49-F238E27FC236}">
                <a16:creationId xmlns:a16="http://schemas.microsoft.com/office/drawing/2014/main" id="{3252DB92-0109-62A2-55E8-551A6633AEC3}"/>
              </a:ext>
            </a:extLst>
          </p:cNvPr>
          <p:cNvSpPr txBox="1"/>
          <p:nvPr/>
        </p:nvSpPr>
        <p:spPr>
          <a:xfrm>
            <a:off x="2164943" y="614656"/>
            <a:ext cx="7526215" cy="830997"/>
          </a:xfrm>
          <a:prstGeom prst="rect">
            <a:avLst/>
          </a:prstGeom>
          <a:noFill/>
        </p:spPr>
        <p:txBody>
          <a:bodyPr wrap="square" rtlCol="0">
            <a:spAutoFit/>
          </a:bodyPr>
          <a:lstStyle/>
          <a:p>
            <a:pPr algn="ctr"/>
            <a:r>
              <a:rPr lang="cs-CZ" sz="2400" b="1" dirty="0">
                <a:solidFill>
                  <a:srgbClr val="C00000"/>
                </a:solidFill>
              </a:rPr>
              <a:t>Problémy s různou metodikou stanovení prahu</a:t>
            </a:r>
          </a:p>
          <a:p>
            <a:pPr algn="ctr"/>
            <a:r>
              <a:rPr lang="cs-CZ" sz="2400" dirty="0"/>
              <a:t>(způsob zatížení v testu)</a:t>
            </a:r>
          </a:p>
        </p:txBody>
      </p:sp>
    </p:spTree>
    <p:extLst>
      <p:ext uri="{BB962C8B-B14F-4D97-AF65-F5344CB8AC3E}">
        <p14:creationId xmlns:p14="http://schemas.microsoft.com/office/powerpoint/2010/main" val="4103542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bdélník 2">
            <a:extLst>
              <a:ext uri="{FF2B5EF4-FFF2-40B4-BE49-F238E27FC236}">
                <a16:creationId xmlns:a16="http://schemas.microsoft.com/office/drawing/2014/main" id="{0C70CE58-D85B-DABC-8756-E885854DAD25}"/>
              </a:ext>
            </a:extLst>
          </p:cNvPr>
          <p:cNvSpPr>
            <a:spLocks noChangeArrowheads="1"/>
          </p:cNvSpPr>
          <p:nvPr/>
        </p:nvSpPr>
        <p:spPr bwMode="auto">
          <a:xfrm>
            <a:off x="164652" y="409824"/>
            <a:ext cx="1157418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b="1" i="1" dirty="0">
                <a:solidFill>
                  <a:schemeClr val="accent1">
                    <a:lumMod val="75000"/>
                  </a:schemeClr>
                </a:solidFill>
              </a:rPr>
              <a:t>Acidobazická rovnováha </a:t>
            </a:r>
            <a:r>
              <a:rPr lang="cs-CZ" altLang="cs-CZ" sz="2000" i="1" dirty="0"/>
              <a:t>(mezi kyselými a zásaditými látkami)</a:t>
            </a:r>
          </a:p>
          <a:p>
            <a:pPr algn="ctr" eaLnBrk="1" hangingPunct="1">
              <a:spcBef>
                <a:spcPct val="0"/>
              </a:spcBef>
              <a:buFontTx/>
              <a:buNone/>
            </a:pPr>
            <a:r>
              <a:rPr lang="cs-CZ" altLang="cs-CZ" sz="2000" i="1" dirty="0"/>
              <a:t>Při svalové práci se uvolňují H</a:t>
            </a:r>
            <a:r>
              <a:rPr lang="cs-CZ" altLang="cs-CZ" sz="2000" i="1" baseline="30000" dirty="0"/>
              <a:t>+</a:t>
            </a:r>
            <a:r>
              <a:rPr lang="cs-CZ" altLang="cs-CZ" sz="2000" i="1" dirty="0"/>
              <a:t>, které jsou podstatou acidózy, kterou kompenzují </a:t>
            </a:r>
            <a:r>
              <a:rPr lang="cs-CZ" altLang="cs-CZ" sz="2000" i="1" dirty="0" err="1"/>
              <a:t>baze</a:t>
            </a:r>
            <a:r>
              <a:rPr lang="cs-CZ" altLang="cs-CZ" sz="2000" i="1" dirty="0"/>
              <a:t>.</a:t>
            </a:r>
          </a:p>
          <a:p>
            <a:pPr eaLnBrk="1" hangingPunct="1">
              <a:spcBef>
                <a:spcPct val="0"/>
              </a:spcBef>
              <a:buFontTx/>
              <a:buNone/>
            </a:pPr>
            <a:endParaRPr lang="cs-CZ" altLang="cs-CZ" sz="2000" b="1" i="1" dirty="0">
              <a:solidFill>
                <a:srgbClr val="C10F8E"/>
              </a:solidFill>
            </a:endParaRPr>
          </a:p>
          <a:p>
            <a:pPr eaLnBrk="1" hangingPunct="1">
              <a:spcBef>
                <a:spcPct val="0"/>
              </a:spcBef>
              <a:buFontTx/>
              <a:buNone/>
            </a:pPr>
            <a:r>
              <a:rPr lang="cs-CZ" altLang="cs-CZ" sz="2000" i="1" dirty="0">
                <a:solidFill>
                  <a:srgbClr val="C00000"/>
                </a:solidFill>
              </a:rPr>
              <a:t>Maximální koncentrace H</a:t>
            </a:r>
            <a:r>
              <a:rPr lang="cs-CZ" altLang="cs-CZ" sz="2000" i="1" baseline="30000" dirty="0">
                <a:solidFill>
                  <a:srgbClr val="C00000"/>
                </a:solidFill>
              </a:rPr>
              <a:t>+ </a:t>
            </a:r>
            <a:r>
              <a:rPr lang="cs-CZ" altLang="cs-CZ" sz="2000" i="1" dirty="0"/>
              <a:t>(</a:t>
            </a:r>
            <a:r>
              <a:rPr lang="cs-CZ" altLang="cs-CZ" sz="2000" i="1" dirty="0" err="1"/>
              <a:t>cH</a:t>
            </a:r>
            <a:r>
              <a:rPr lang="cs-CZ" altLang="cs-CZ" sz="2000" i="1" baseline="30000" dirty="0"/>
              <a:t>+</a:t>
            </a:r>
            <a:r>
              <a:rPr lang="cs-CZ" altLang="cs-CZ" sz="2000" i="1" dirty="0"/>
              <a:t>):</a:t>
            </a:r>
          </a:p>
          <a:p>
            <a:pPr eaLnBrk="1" hangingPunct="1">
              <a:spcBef>
                <a:spcPct val="0"/>
              </a:spcBef>
              <a:buFontTx/>
              <a:buNone/>
            </a:pPr>
            <a:r>
              <a:rPr lang="cs-CZ" altLang="cs-CZ" sz="2000" i="1" dirty="0"/>
              <a:t>v klidu 44,7 – 45,5 </a:t>
            </a:r>
            <a:r>
              <a:rPr lang="cs-CZ" altLang="cs-CZ" sz="2000" i="1" dirty="0" err="1"/>
              <a:t>mmol</a:t>
            </a:r>
            <a:r>
              <a:rPr lang="cs-CZ" altLang="cs-CZ" sz="2000" i="1" dirty="0"/>
              <a:t>/l)</a:t>
            </a:r>
          </a:p>
          <a:p>
            <a:pPr eaLnBrk="1" hangingPunct="1">
              <a:spcBef>
                <a:spcPct val="0"/>
              </a:spcBef>
              <a:buFontTx/>
              <a:buNone/>
            </a:pPr>
            <a:endParaRPr lang="cs-CZ" altLang="cs-CZ" sz="2000" i="1" dirty="0">
              <a:solidFill>
                <a:srgbClr val="00B0F0"/>
              </a:solidFill>
            </a:endParaRPr>
          </a:p>
          <a:p>
            <a:pPr eaLnBrk="1" hangingPunct="1">
              <a:spcBef>
                <a:spcPct val="0"/>
              </a:spcBef>
              <a:buFontTx/>
              <a:buNone/>
            </a:pPr>
            <a:r>
              <a:rPr lang="cs-CZ" altLang="cs-CZ" sz="2000" i="1" dirty="0" err="1">
                <a:solidFill>
                  <a:srgbClr val="C00000"/>
                </a:solidFill>
                <a:highlight>
                  <a:srgbClr val="FFFF00"/>
                </a:highlight>
              </a:rPr>
              <a:t>Negat</a:t>
            </a:r>
            <a:r>
              <a:rPr lang="cs-CZ" altLang="cs-CZ" sz="2000" i="1" dirty="0">
                <a:solidFill>
                  <a:srgbClr val="C00000"/>
                </a:solidFill>
                <a:highlight>
                  <a:srgbClr val="FFFF00"/>
                </a:highlight>
              </a:rPr>
              <a:t>. logaritmus koncentrace H</a:t>
            </a:r>
            <a:r>
              <a:rPr lang="cs-CZ" altLang="cs-CZ" sz="2000" i="1" baseline="30000" dirty="0">
                <a:solidFill>
                  <a:srgbClr val="C00000"/>
                </a:solidFill>
                <a:highlight>
                  <a:srgbClr val="FFFF00"/>
                </a:highlight>
              </a:rPr>
              <a:t>+</a:t>
            </a:r>
            <a:r>
              <a:rPr lang="cs-CZ" altLang="cs-CZ" sz="2000" i="1" dirty="0">
                <a:highlight>
                  <a:srgbClr val="FFFF00"/>
                </a:highlight>
              </a:rPr>
              <a:t>(pH):</a:t>
            </a:r>
          </a:p>
          <a:p>
            <a:pPr eaLnBrk="1" hangingPunct="1">
              <a:spcBef>
                <a:spcPct val="0"/>
              </a:spcBef>
              <a:buFontTx/>
              <a:buNone/>
            </a:pPr>
            <a:r>
              <a:rPr lang="cs-CZ" altLang="cs-CZ" sz="2000" i="1" dirty="0">
                <a:highlight>
                  <a:srgbClr val="FFFF00"/>
                </a:highlight>
              </a:rPr>
              <a:t>v klidu 7,4; při zátěži </a:t>
            </a:r>
            <a:r>
              <a:rPr lang="en-US" altLang="cs-CZ" sz="2000" i="1" dirty="0">
                <a:highlight>
                  <a:srgbClr val="FFFF00"/>
                </a:highlight>
              </a:rPr>
              <a:t>&lt;</a:t>
            </a:r>
            <a:r>
              <a:rPr lang="cs-CZ" altLang="cs-CZ" sz="2000" i="1" dirty="0">
                <a:highlight>
                  <a:srgbClr val="FFFF00"/>
                </a:highlight>
              </a:rPr>
              <a:t> 7,0)</a:t>
            </a:r>
          </a:p>
          <a:p>
            <a:pPr eaLnBrk="1" hangingPunct="1">
              <a:spcBef>
                <a:spcPct val="0"/>
              </a:spcBef>
              <a:buFontTx/>
              <a:buNone/>
            </a:pPr>
            <a:endParaRPr lang="cs-CZ" altLang="cs-CZ" sz="2000" b="1" i="1" dirty="0">
              <a:solidFill>
                <a:srgbClr val="C10F8E"/>
              </a:solidFill>
              <a:highlight>
                <a:srgbClr val="FFFF00"/>
              </a:highlight>
            </a:endParaRPr>
          </a:p>
          <a:p>
            <a:pPr eaLnBrk="1" hangingPunct="1">
              <a:spcBef>
                <a:spcPct val="0"/>
              </a:spcBef>
              <a:buFontTx/>
              <a:buNone/>
            </a:pPr>
            <a:r>
              <a:rPr lang="cs-CZ" altLang="cs-CZ" sz="2000" b="1" i="1" dirty="0">
                <a:solidFill>
                  <a:srgbClr val="C10F8E"/>
                </a:solidFill>
                <a:highlight>
                  <a:srgbClr val="FFFF00"/>
                </a:highlight>
              </a:rPr>
              <a:t>Úbytek </a:t>
            </a:r>
            <a:r>
              <a:rPr lang="cs-CZ" altLang="cs-CZ" sz="2000" b="1" i="1" dirty="0" err="1">
                <a:solidFill>
                  <a:srgbClr val="C10F8E"/>
                </a:solidFill>
                <a:highlight>
                  <a:srgbClr val="FFFF00"/>
                </a:highlight>
              </a:rPr>
              <a:t>bazí</a:t>
            </a:r>
            <a:r>
              <a:rPr lang="cs-CZ" altLang="cs-CZ" sz="2000" b="1" i="1" dirty="0">
                <a:solidFill>
                  <a:srgbClr val="C10F8E"/>
                </a:solidFill>
                <a:highlight>
                  <a:srgbClr val="FFFF00"/>
                </a:highlight>
              </a:rPr>
              <a:t> </a:t>
            </a:r>
            <a:r>
              <a:rPr lang="cs-CZ" altLang="cs-CZ" sz="2000" i="1" dirty="0">
                <a:highlight>
                  <a:srgbClr val="FFFF00"/>
                </a:highlight>
              </a:rPr>
              <a:t>(base </a:t>
            </a:r>
            <a:r>
              <a:rPr lang="cs-CZ" altLang="cs-CZ" sz="2000" i="1" dirty="0" err="1">
                <a:highlight>
                  <a:srgbClr val="FFFF00"/>
                </a:highlight>
              </a:rPr>
              <a:t>excess</a:t>
            </a:r>
            <a:r>
              <a:rPr lang="cs-CZ" altLang="cs-CZ" sz="2000" i="1" dirty="0">
                <a:highlight>
                  <a:srgbClr val="FFFF00"/>
                </a:highlight>
              </a:rPr>
              <a:t>, -BE):</a:t>
            </a:r>
          </a:p>
          <a:p>
            <a:pPr eaLnBrk="1" hangingPunct="1">
              <a:spcBef>
                <a:spcPct val="0"/>
              </a:spcBef>
              <a:buFontTx/>
              <a:buNone/>
            </a:pPr>
            <a:r>
              <a:rPr lang="cs-CZ" altLang="cs-CZ" sz="2000" i="1" dirty="0">
                <a:highlight>
                  <a:srgbClr val="FFFF00"/>
                </a:highlight>
              </a:rPr>
              <a:t>v klidu 1-2 </a:t>
            </a:r>
            <a:r>
              <a:rPr lang="cs-CZ" altLang="cs-CZ" sz="2000" i="1" dirty="0" err="1">
                <a:highlight>
                  <a:srgbClr val="FFFF00"/>
                </a:highlight>
              </a:rPr>
              <a:t>mmol</a:t>
            </a:r>
            <a:r>
              <a:rPr lang="cs-CZ" altLang="cs-CZ" sz="2000" i="1" dirty="0">
                <a:highlight>
                  <a:srgbClr val="FFFF00"/>
                </a:highlight>
              </a:rPr>
              <a:t>/l; po max. zátěži </a:t>
            </a:r>
            <a:r>
              <a:rPr lang="en-US" altLang="cs-CZ" sz="2000" i="1" dirty="0">
                <a:highlight>
                  <a:srgbClr val="FFFF00"/>
                </a:highlight>
              </a:rPr>
              <a:t>&gt;</a:t>
            </a:r>
            <a:r>
              <a:rPr lang="cs-CZ" altLang="cs-CZ" sz="2000" i="1" dirty="0">
                <a:highlight>
                  <a:srgbClr val="FFFF00"/>
                </a:highlight>
              </a:rPr>
              <a:t>22</a:t>
            </a:r>
          </a:p>
        </p:txBody>
      </p:sp>
      <p:pic>
        <p:nvPicPr>
          <p:cNvPr id="27651" name="Picture 7" descr="odber">
            <a:extLst>
              <a:ext uri="{FF2B5EF4-FFF2-40B4-BE49-F238E27FC236}">
                <a16:creationId xmlns:a16="http://schemas.microsoft.com/office/drawing/2014/main" id="{FB693C6A-0C7A-8EF5-9498-D3DF56C9A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756" y="4168989"/>
            <a:ext cx="2829708" cy="227918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7652" name="Obrázek 6">
            <a:extLst>
              <a:ext uri="{FF2B5EF4-FFF2-40B4-BE49-F238E27FC236}">
                <a16:creationId xmlns:a16="http://schemas.microsoft.com/office/drawing/2014/main" id="{A13CBAF3-4A83-72CC-D8F7-BDB01B7EEC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1727" y="1254369"/>
            <a:ext cx="7435621" cy="552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a:blip r:embed="rId2">
            <a:extLst>
              <a:ext uri="{28A0092B-C50C-407E-A947-70E740481C1C}">
                <a14:useLocalDpi xmlns:a14="http://schemas.microsoft.com/office/drawing/2010/main" val="0"/>
              </a:ext>
            </a:extLst>
          </a:blip>
          <a:stretch>
            <a:fillRect/>
          </a:stretch>
        </p:blipFill>
        <p:spPr>
          <a:xfrm>
            <a:off x="148281" y="890032"/>
            <a:ext cx="8031892" cy="5708476"/>
          </a:xfrm>
          <a:prstGeom prst="rect">
            <a:avLst/>
          </a:prstGeom>
        </p:spPr>
      </p:pic>
      <p:sp>
        <p:nvSpPr>
          <p:cNvPr id="5" name="TextovéPole 4"/>
          <p:cNvSpPr txBox="1"/>
          <p:nvPr/>
        </p:nvSpPr>
        <p:spPr>
          <a:xfrm>
            <a:off x="3196280" y="288324"/>
            <a:ext cx="5618206" cy="461665"/>
          </a:xfrm>
          <a:prstGeom prst="rect">
            <a:avLst/>
          </a:prstGeom>
          <a:noFill/>
        </p:spPr>
        <p:txBody>
          <a:bodyPr wrap="square" rtlCol="0">
            <a:spAutoFit/>
          </a:bodyPr>
          <a:lstStyle/>
          <a:p>
            <a:pPr algn="ctr"/>
            <a:r>
              <a:rPr lang="cs-CZ" sz="2400" b="1" dirty="0">
                <a:solidFill>
                  <a:srgbClr val="0070C0"/>
                </a:solidFill>
              </a:rPr>
              <a:t>KOMPENZACE ZÁTĚŽOVÉ ACIDÓZY</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173" y="2505705"/>
            <a:ext cx="3952714" cy="2477129"/>
          </a:xfrm>
          <a:prstGeom prst="rect">
            <a:avLst/>
          </a:prstGeom>
        </p:spPr>
      </p:pic>
      <p:sp>
        <p:nvSpPr>
          <p:cNvPr id="3" name="TextovéPole 2">
            <a:extLst>
              <a:ext uri="{FF2B5EF4-FFF2-40B4-BE49-F238E27FC236}">
                <a16:creationId xmlns:a16="http://schemas.microsoft.com/office/drawing/2014/main" id="{C030B13B-B26C-9F7E-824C-107A58C2005F}"/>
              </a:ext>
            </a:extLst>
          </p:cNvPr>
          <p:cNvSpPr txBox="1"/>
          <p:nvPr/>
        </p:nvSpPr>
        <p:spPr>
          <a:xfrm>
            <a:off x="8272049" y="4821174"/>
            <a:ext cx="3768962" cy="646331"/>
          </a:xfrm>
          <a:prstGeom prst="rect">
            <a:avLst/>
          </a:prstGeom>
          <a:noFill/>
        </p:spPr>
        <p:txBody>
          <a:bodyPr wrap="square" rtlCol="0">
            <a:spAutoFit/>
          </a:bodyPr>
          <a:lstStyle/>
          <a:p>
            <a:r>
              <a:rPr lang="cs-CZ" dirty="0"/>
              <a:t>Vyprodukovaného CO</a:t>
            </a:r>
            <a:r>
              <a:rPr lang="cs-CZ" baseline="-25000" dirty="0"/>
              <a:t>2</a:t>
            </a:r>
            <a:r>
              <a:rPr lang="cs-CZ" dirty="0"/>
              <a:t> se organizmus zbavuje jeho vydýcháním plícemi. </a:t>
            </a:r>
          </a:p>
        </p:txBody>
      </p:sp>
      <p:cxnSp>
        <p:nvCxnSpPr>
          <p:cNvPr id="7" name="Přímá spojnice se šipkou 6">
            <a:extLst>
              <a:ext uri="{FF2B5EF4-FFF2-40B4-BE49-F238E27FC236}">
                <a16:creationId xmlns:a16="http://schemas.microsoft.com/office/drawing/2014/main" id="{18622CC8-5995-CA9E-14B0-BA84448DAFBE}"/>
              </a:ext>
            </a:extLst>
          </p:cNvPr>
          <p:cNvCxnSpPr/>
          <p:nvPr/>
        </p:nvCxnSpPr>
        <p:spPr>
          <a:xfrm>
            <a:off x="7344796" y="4413956"/>
            <a:ext cx="146541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089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81051" y="492262"/>
            <a:ext cx="10691965" cy="5424562"/>
          </a:xfrm>
          <a:prstGeom prst="rect">
            <a:avLst/>
          </a:prstGeom>
        </p:spPr>
        <p:txBody>
          <a:bodyPr wrap="square">
            <a:spAutoFit/>
          </a:bodyPr>
          <a:lstStyle/>
          <a:p>
            <a:pPr lvl="0" algn="ctr">
              <a:spcBef>
                <a:spcPts val="1200"/>
              </a:spcBef>
              <a:spcAft>
                <a:spcPts val="300"/>
              </a:spcAft>
              <a:buSzPts val="1400"/>
            </a:pPr>
            <a:r>
              <a:rPr lang="cs-CZ" sz="2400" b="1" u="sng" cap="all" dirty="0" err="1">
                <a:solidFill>
                  <a:srgbClr val="0070C0"/>
                </a:solidFill>
                <a:latin typeface="Calibri" panose="020F0502020204030204" pitchFamily="34" charset="0"/>
              </a:rPr>
              <a:t>Acido</a:t>
            </a:r>
            <a:r>
              <a:rPr lang="cs-CZ" sz="2400" b="1" u="sng" cap="all" dirty="0">
                <a:solidFill>
                  <a:srgbClr val="0070C0"/>
                </a:solidFill>
                <a:latin typeface="Calibri" panose="020F0502020204030204" pitchFamily="34" charset="0"/>
              </a:rPr>
              <a:t>-bazická rovnováha, </a:t>
            </a:r>
            <a:r>
              <a:rPr lang="cs-CZ" sz="2400" b="1" u="sng" dirty="0">
                <a:solidFill>
                  <a:srgbClr val="7030A0"/>
                </a:solidFill>
                <a:latin typeface="Calibri" panose="020F0502020204030204" pitchFamily="34" charset="0"/>
              </a:rPr>
              <a:t>ZÁTĚŽOVÁ ACIDÓZA</a:t>
            </a:r>
          </a:p>
          <a:p>
            <a:pPr>
              <a:spcAft>
                <a:spcPts val="0"/>
              </a:spcAft>
            </a:pPr>
            <a:endParaRPr lang="cs-CZ" sz="2000" dirty="0">
              <a:latin typeface="Times New Roman" panose="02020603050405020304" pitchFamily="18"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Při intenzivní svalové práci </a:t>
            </a:r>
            <a:r>
              <a:rPr lang="cs-CZ" sz="2000" b="1" dirty="0">
                <a:solidFill>
                  <a:srgbClr val="7030A0"/>
                </a:solidFill>
                <a:latin typeface="Calibri" panose="020F0502020204030204" pitchFamily="34" charset="0"/>
                <a:ea typeface="Times New Roman" panose="02020603050405020304" pitchFamily="18" charset="0"/>
              </a:rPr>
              <a:t>je produkováno více H</a:t>
            </a:r>
            <a:r>
              <a:rPr lang="cs-CZ" sz="2000" b="1" baseline="30000" dirty="0">
                <a:solidFill>
                  <a:srgbClr val="7030A0"/>
                </a:solidFill>
                <a:latin typeface="Calibri" panose="020F0502020204030204" pitchFamily="34" charset="0"/>
                <a:ea typeface="Times New Roman" panose="02020603050405020304" pitchFamily="18" charset="0"/>
              </a:rPr>
              <a:t>+ </a:t>
            </a:r>
            <a:endParaRPr lang="cs-CZ" sz="2000" dirty="0">
              <a:solidFill>
                <a:srgbClr val="7030A0"/>
              </a:solidFill>
              <a:latin typeface="Calibri" panose="020F0502020204030204" pitchFamily="34"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 ↑</a:t>
            </a:r>
            <a:r>
              <a:rPr lang="cs-CZ" sz="2000" b="1" dirty="0">
                <a:latin typeface="Calibri" panose="020F0502020204030204" pitchFamily="34" charset="0"/>
                <a:ea typeface="Times New Roman" panose="02020603050405020304" pitchFamily="18" charset="0"/>
              </a:rPr>
              <a:t>poměr kyselých a zásaditých látek ve vnitřním prostředí, tj. zdrojů vodíkových kationtů H</a:t>
            </a:r>
            <a:r>
              <a:rPr lang="cs-CZ" sz="2000" b="1" baseline="30000" dirty="0">
                <a:latin typeface="Calibri" panose="020F0502020204030204" pitchFamily="34" charset="0"/>
                <a:ea typeface="Times New Roman" panose="02020603050405020304" pitchFamily="18" charset="0"/>
              </a:rPr>
              <a:t>+</a:t>
            </a:r>
            <a:r>
              <a:rPr lang="cs-CZ" sz="2000" b="1" dirty="0">
                <a:latin typeface="Calibri" panose="020F0502020204030204" pitchFamily="34" charset="0"/>
                <a:ea typeface="Times New Roman" panose="02020603050405020304" pitchFamily="18" charset="0"/>
              </a:rPr>
              <a:t> a </a:t>
            </a:r>
            <a:r>
              <a:rPr lang="cs-CZ" sz="2000" b="1" dirty="0" err="1">
                <a:latin typeface="Calibri" panose="020F0502020204030204" pitchFamily="34" charset="0"/>
                <a:ea typeface="Times New Roman" panose="02020603050405020304" pitchFamily="18" charset="0"/>
              </a:rPr>
              <a:t>bazí</a:t>
            </a:r>
            <a:r>
              <a:rPr lang="cs-CZ" sz="2000" b="1" dirty="0">
                <a:latin typeface="Calibri" panose="020F0502020204030204" pitchFamily="34" charset="0"/>
                <a:ea typeface="Times New Roman" panose="02020603050405020304" pitchFamily="18" charset="0"/>
              </a:rPr>
              <a:t> - zdrojů hydroxylových aniontů OH</a:t>
            </a:r>
            <a:r>
              <a:rPr lang="cs-CZ" sz="2000" b="1" baseline="30000" dirty="0">
                <a:latin typeface="Calibri" panose="020F0502020204030204" pitchFamily="34" charset="0"/>
                <a:ea typeface="Times New Roman" panose="02020603050405020304" pitchFamily="18" charset="0"/>
              </a:rPr>
              <a:t>-</a:t>
            </a:r>
            <a:r>
              <a:rPr lang="cs-CZ" sz="2000" dirty="0">
                <a:latin typeface="Calibri" panose="020F0502020204030204" pitchFamily="34" charset="0"/>
                <a:ea typeface="Times New Roman" panose="02020603050405020304" pitchFamily="18" charset="0"/>
              </a:rPr>
              <a:t>. </a:t>
            </a:r>
            <a:endParaRPr lang="cs-CZ" sz="2000" dirty="0">
              <a:latin typeface="Times New Roman" panose="02020603050405020304" pitchFamily="18"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 </a:t>
            </a:r>
            <a:endParaRPr lang="cs-CZ" sz="2000" dirty="0">
              <a:latin typeface="Times New Roman" panose="02020603050405020304" pitchFamily="18"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Buňky mohou dobře fungovat v prostředí se stálým množstvím H</a:t>
            </a:r>
            <a:r>
              <a:rPr lang="cs-CZ" sz="2000" baseline="30000" dirty="0">
                <a:latin typeface="Calibri" panose="020F0502020204030204" pitchFamily="34" charset="0"/>
                <a:ea typeface="Times New Roman" panose="02020603050405020304" pitchFamily="18" charset="0"/>
              </a:rPr>
              <a:t>+</a:t>
            </a:r>
            <a:r>
              <a:rPr lang="cs-CZ" sz="2000" dirty="0">
                <a:latin typeface="Calibri" panose="020F0502020204030204" pitchFamily="34" charset="0"/>
                <a:ea typeface="Times New Roman" panose="02020603050405020304" pitchFamily="18" charset="0"/>
              </a:rPr>
              <a:t> a jeho poměru k OH</a:t>
            </a:r>
            <a:r>
              <a:rPr lang="cs-CZ" sz="2000" baseline="30000" dirty="0">
                <a:latin typeface="Calibri" panose="020F0502020204030204" pitchFamily="34" charset="0"/>
                <a:ea typeface="Times New Roman" panose="02020603050405020304" pitchFamily="18" charset="0"/>
              </a:rPr>
              <a:t>-</a:t>
            </a:r>
            <a:r>
              <a:rPr lang="cs-CZ" sz="2000" dirty="0">
                <a:latin typeface="Calibri" panose="020F0502020204030204" pitchFamily="34" charset="0"/>
                <a:ea typeface="Times New Roman" panose="02020603050405020304" pitchFamily="18" charset="0"/>
              </a:rPr>
              <a:t>. V krvi je u zdravého člověka v tělesném klidu slabě zásadité prostředí, kdy je </a:t>
            </a:r>
            <a:r>
              <a:rPr lang="cs-CZ" sz="2000" b="1" dirty="0">
                <a:latin typeface="Calibri" panose="020F0502020204030204" pitchFamily="34" charset="0"/>
                <a:ea typeface="Times New Roman" panose="02020603050405020304" pitchFamily="18" charset="0"/>
              </a:rPr>
              <a:t>pH </a:t>
            </a:r>
            <a:r>
              <a:rPr lang="cs-CZ" sz="2000" dirty="0">
                <a:latin typeface="Calibri" panose="020F0502020204030204" pitchFamily="34" charset="0"/>
                <a:ea typeface="Times New Roman" panose="02020603050405020304" pitchFamily="18" charset="0"/>
              </a:rPr>
              <a:t>kolem 7,4.</a:t>
            </a:r>
          </a:p>
          <a:p>
            <a:pPr>
              <a:spcAft>
                <a:spcPts val="0"/>
              </a:spcAft>
            </a:pPr>
            <a:r>
              <a:rPr lang="cs-CZ" sz="2000" dirty="0">
                <a:latin typeface="Calibri" panose="020F0502020204030204" pitchFamily="34" charset="0"/>
                <a:ea typeface="Times New Roman" panose="02020603050405020304" pitchFamily="18" charset="0"/>
              </a:rPr>
              <a:t>(pH je záporný desítkový logaritmus koncentrace vodíkových kationtů). </a:t>
            </a:r>
            <a:endParaRPr lang="cs-CZ" sz="2000" dirty="0">
              <a:latin typeface="Times New Roman" panose="02020603050405020304" pitchFamily="18"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 </a:t>
            </a:r>
            <a:endParaRPr lang="cs-CZ" sz="2000" dirty="0">
              <a:latin typeface="Times New Roman" panose="02020603050405020304" pitchFamily="18" charset="0"/>
              <a:ea typeface="Times New Roman" panose="02020603050405020304" pitchFamily="18" charset="0"/>
            </a:endParaRPr>
          </a:p>
          <a:p>
            <a:pPr>
              <a:spcAft>
                <a:spcPts val="0"/>
              </a:spcAft>
            </a:pPr>
            <a:r>
              <a:rPr lang="cs-CZ" sz="2000" dirty="0">
                <a:solidFill>
                  <a:srgbClr val="7030A0"/>
                </a:solidFill>
                <a:latin typeface="Calibri" panose="020F0502020204030204" pitchFamily="34" charset="0"/>
                <a:ea typeface="Times New Roman" panose="02020603050405020304" pitchFamily="18" charset="0"/>
              </a:rPr>
              <a:t>Stavu s vyšším množstvím H</a:t>
            </a:r>
            <a:r>
              <a:rPr lang="cs-CZ" sz="2000" baseline="30000" dirty="0">
                <a:solidFill>
                  <a:srgbClr val="7030A0"/>
                </a:solidFill>
                <a:latin typeface="Calibri" panose="020F0502020204030204" pitchFamily="34" charset="0"/>
                <a:ea typeface="Times New Roman" panose="02020603050405020304" pitchFamily="18" charset="0"/>
              </a:rPr>
              <a:t>+</a:t>
            </a:r>
            <a:r>
              <a:rPr lang="cs-CZ" sz="2000" dirty="0">
                <a:solidFill>
                  <a:srgbClr val="7030A0"/>
                </a:solidFill>
                <a:latin typeface="Calibri" panose="020F0502020204030204" pitchFamily="34" charset="0"/>
                <a:ea typeface="Times New Roman" panose="02020603050405020304" pitchFamily="18" charset="0"/>
              </a:rPr>
              <a:t> (pH </a:t>
            </a:r>
            <a:r>
              <a:rPr lang="en-US" sz="2000" dirty="0">
                <a:solidFill>
                  <a:srgbClr val="7030A0"/>
                </a:solidFill>
                <a:latin typeface="Calibri" panose="020F0502020204030204" pitchFamily="34" charset="0"/>
                <a:ea typeface="Times New Roman" panose="02020603050405020304" pitchFamily="18" charset="0"/>
              </a:rPr>
              <a:t>&lt;</a:t>
            </a:r>
            <a:r>
              <a:rPr lang="cs-CZ" sz="2000" dirty="0">
                <a:solidFill>
                  <a:srgbClr val="7030A0"/>
                </a:solidFill>
                <a:latin typeface="Calibri" panose="020F0502020204030204" pitchFamily="34" charset="0"/>
                <a:ea typeface="Times New Roman" panose="02020603050405020304" pitchFamily="18" charset="0"/>
              </a:rPr>
              <a:t> 7,3) se říká </a:t>
            </a:r>
            <a:r>
              <a:rPr lang="cs-CZ" sz="2000" b="1" dirty="0">
                <a:solidFill>
                  <a:srgbClr val="7030A0"/>
                </a:solidFill>
                <a:latin typeface="Calibri" panose="020F0502020204030204" pitchFamily="34" charset="0"/>
                <a:ea typeface="Times New Roman" panose="02020603050405020304" pitchFamily="18" charset="0"/>
              </a:rPr>
              <a:t>acidóza</a:t>
            </a:r>
            <a:r>
              <a:rPr lang="cs-CZ" sz="2000" dirty="0">
                <a:solidFill>
                  <a:srgbClr val="7030A0"/>
                </a:solidFill>
                <a:latin typeface="Calibri" panose="020F0502020204030204" pitchFamily="34" charset="0"/>
                <a:ea typeface="Times New Roman" panose="02020603050405020304" pitchFamily="18" charset="0"/>
              </a:rPr>
              <a:t> - kyselé prostředí.</a:t>
            </a:r>
            <a:endParaRPr lang="cs-CZ" sz="2000" dirty="0">
              <a:solidFill>
                <a:srgbClr val="7030A0"/>
              </a:solidFill>
              <a:latin typeface="Times New Roman" panose="02020603050405020304" pitchFamily="18"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(Stavu s nižším množstvím H+ (pH </a:t>
            </a:r>
            <a:r>
              <a:rPr lang="en-US" sz="2000" dirty="0">
                <a:latin typeface="Calibri" panose="020F0502020204030204" pitchFamily="34" charset="0"/>
                <a:ea typeface="Times New Roman" panose="02020603050405020304" pitchFamily="18" charset="0"/>
              </a:rPr>
              <a:t>&gt;</a:t>
            </a:r>
            <a:r>
              <a:rPr lang="cs-CZ" sz="2000" dirty="0">
                <a:latin typeface="Calibri" panose="020F0502020204030204" pitchFamily="34" charset="0"/>
                <a:ea typeface="Times New Roman" panose="02020603050405020304" pitchFamily="18" charset="0"/>
              </a:rPr>
              <a:t> 7,5) se říká </a:t>
            </a:r>
            <a:r>
              <a:rPr lang="cs-CZ" sz="2000" b="1" dirty="0">
                <a:latin typeface="Calibri" panose="020F0502020204030204" pitchFamily="34" charset="0"/>
                <a:ea typeface="Times New Roman" panose="02020603050405020304" pitchFamily="18" charset="0"/>
              </a:rPr>
              <a:t>alkalóza</a:t>
            </a:r>
            <a:r>
              <a:rPr lang="cs-CZ" sz="2000" dirty="0">
                <a:latin typeface="Calibri" panose="020F0502020204030204" pitchFamily="34" charset="0"/>
                <a:ea typeface="Times New Roman" panose="02020603050405020304" pitchFamily="18" charset="0"/>
              </a:rPr>
              <a:t> - zásadité prostředí.</a:t>
            </a:r>
            <a:endParaRPr lang="cs-CZ" sz="2000" dirty="0">
              <a:latin typeface="Times New Roman" panose="02020603050405020304" pitchFamily="18"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 </a:t>
            </a:r>
            <a:endParaRPr lang="cs-CZ" sz="2000" dirty="0">
              <a:latin typeface="Times New Roman" panose="02020603050405020304" pitchFamily="18" charset="0"/>
              <a:ea typeface="Times New Roman" panose="02020603050405020304" pitchFamily="18" charset="0"/>
            </a:endParaRPr>
          </a:p>
          <a:p>
            <a:pPr>
              <a:spcAft>
                <a:spcPts val="0"/>
              </a:spcAft>
            </a:pPr>
            <a:r>
              <a:rPr lang="cs-CZ" sz="2000" dirty="0">
                <a:latin typeface="Calibri" panose="020F0502020204030204" pitchFamily="34" charset="0"/>
                <a:ea typeface="Times New Roman" panose="02020603050405020304" pitchFamily="18" charset="0"/>
              </a:rPr>
              <a:t>K udržování stálé </a:t>
            </a:r>
            <a:r>
              <a:rPr lang="cs-CZ" sz="2000" dirty="0" err="1">
                <a:latin typeface="Calibri" panose="020F0502020204030204" pitchFamily="34" charset="0"/>
                <a:ea typeface="Times New Roman" panose="02020603050405020304" pitchFamily="18" charset="0"/>
              </a:rPr>
              <a:t>acido</a:t>
            </a:r>
            <a:r>
              <a:rPr lang="cs-CZ" sz="2000" dirty="0">
                <a:latin typeface="Calibri" panose="020F0502020204030204" pitchFamily="34" charset="0"/>
                <a:ea typeface="Times New Roman" panose="02020603050405020304" pitchFamily="18" charset="0"/>
              </a:rPr>
              <a:t>-bazické rovnováhy má organizmus </a:t>
            </a:r>
            <a:r>
              <a:rPr lang="cs-CZ" sz="2000" b="1" dirty="0">
                <a:solidFill>
                  <a:srgbClr val="0070C0"/>
                </a:solidFill>
                <a:latin typeface="Calibri" panose="020F0502020204030204" pitchFamily="34" charset="0"/>
                <a:ea typeface="Times New Roman" panose="02020603050405020304" pitchFamily="18" charset="0"/>
              </a:rPr>
              <a:t>kompenzační </a:t>
            </a:r>
            <a:r>
              <a:rPr lang="cs-CZ" sz="2000" dirty="0">
                <a:solidFill>
                  <a:srgbClr val="0070C0"/>
                </a:solidFill>
                <a:latin typeface="Calibri" panose="020F0502020204030204" pitchFamily="34" charset="0"/>
                <a:ea typeface="Times New Roman" panose="02020603050405020304" pitchFamily="18" charset="0"/>
              </a:rPr>
              <a:t>(</a:t>
            </a:r>
            <a:r>
              <a:rPr lang="cs-CZ" sz="2000" dirty="0" err="1">
                <a:solidFill>
                  <a:srgbClr val="0070C0"/>
                </a:solidFill>
                <a:latin typeface="Calibri" panose="020F0502020204030204" pitchFamily="34" charset="0"/>
                <a:ea typeface="Times New Roman" panose="02020603050405020304" pitchFamily="18" charset="0"/>
              </a:rPr>
              <a:t>pufrovací</a:t>
            </a:r>
            <a:r>
              <a:rPr lang="cs-CZ" sz="2000" dirty="0">
                <a:solidFill>
                  <a:srgbClr val="0070C0"/>
                </a:solidFill>
                <a:latin typeface="Calibri" panose="020F0502020204030204" pitchFamily="34" charset="0"/>
                <a:ea typeface="Times New Roman" panose="02020603050405020304" pitchFamily="18" charset="0"/>
              </a:rPr>
              <a:t>)</a:t>
            </a:r>
            <a:r>
              <a:rPr lang="cs-CZ" sz="2000" b="1" dirty="0">
                <a:solidFill>
                  <a:srgbClr val="0070C0"/>
                </a:solidFill>
                <a:latin typeface="Calibri" panose="020F0502020204030204" pitchFamily="34" charset="0"/>
                <a:ea typeface="Times New Roman" panose="02020603050405020304" pitchFamily="18" charset="0"/>
              </a:rPr>
              <a:t> mechanizmy. </a:t>
            </a:r>
          </a:p>
          <a:p>
            <a:pPr>
              <a:spcAft>
                <a:spcPts val="0"/>
              </a:spcAft>
            </a:pPr>
            <a:r>
              <a:rPr lang="cs-CZ" sz="2000" dirty="0">
                <a:latin typeface="Calibri" panose="020F0502020204030204" pitchFamily="34" charset="0"/>
                <a:ea typeface="Times New Roman" panose="02020603050405020304" pitchFamily="18" charset="0"/>
              </a:rPr>
              <a:t>Velkou </a:t>
            </a:r>
            <a:r>
              <a:rPr lang="cs-CZ" sz="2000" dirty="0" err="1">
                <a:latin typeface="Calibri" panose="020F0502020204030204" pitchFamily="34" charset="0"/>
                <a:ea typeface="Times New Roman" panose="02020603050405020304" pitchFamily="18" charset="0"/>
              </a:rPr>
              <a:t>pufrovací</a:t>
            </a:r>
            <a:r>
              <a:rPr lang="cs-CZ" sz="2000" dirty="0">
                <a:latin typeface="Calibri" panose="020F0502020204030204" pitchFamily="34" charset="0"/>
                <a:ea typeface="Times New Roman" panose="02020603050405020304" pitchFamily="18" charset="0"/>
              </a:rPr>
              <a:t> kapacitu má </a:t>
            </a:r>
            <a:r>
              <a:rPr lang="cs-CZ" sz="2000" b="1" dirty="0">
                <a:latin typeface="Calibri" panose="020F0502020204030204" pitchFamily="34" charset="0"/>
                <a:ea typeface="Times New Roman" panose="02020603050405020304" pitchFamily="18" charset="0"/>
              </a:rPr>
              <a:t>systém </a:t>
            </a:r>
            <a:r>
              <a:rPr lang="cs-CZ" sz="2000" b="1" dirty="0" err="1">
                <a:latin typeface="Calibri" panose="020F0502020204030204" pitchFamily="34" charset="0"/>
                <a:ea typeface="Times New Roman" panose="02020603050405020304" pitchFamily="18" charset="0"/>
              </a:rPr>
              <a:t>hydrogenkarbonát</a:t>
            </a:r>
            <a:r>
              <a:rPr lang="cs-CZ" sz="2000" b="1" dirty="0">
                <a:latin typeface="Calibri" panose="020F0502020204030204" pitchFamily="34" charset="0"/>
                <a:ea typeface="Times New Roman" panose="02020603050405020304" pitchFamily="18" charset="0"/>
              </a:rPr>
              <a:t> (bikarbonát) a oxid uhličitý“ (HCO</a:t>
            </a:r>
            <a:r>
              <a:rPr lang="cs-CZ" sz="2000" b="1" baseline="-25000" dirty="0">
                <a:latin typeface="Calibri" panose="020F0502020204030204" pitchFamily="34" charset="0"/>
                <a:ea typeface="Times New Roman" panose="02020603050405020304" pitchFamily="18" charset="0"/>
              </a:rPr>
              <a:t>3</a:t>
            </a:r>
            <a:r>
              <a:rPr lang="cs-CZ" sz="2000" b="1" baseline="30000" dirty="0">
                <a:latin typeface="Calibri" panose="020F0502020204030204" pitchFamily="34" charset="0"/>
                <a:ea typeface="Times New Roman" panose="02020603050405020304" pitchFamily="18" charset="0"/>
              </a:rPr>
              <a:t>-</a:t>
            </a:r>
            <a:r>
              <a:rPr lang="cs-CZ" sz="2000" b="1" dirty="0">
                <a:latin typeface="Calibri" panose="020F0502020204030204" pitchFamily="34" charset="0"/>
                <a:ea typeface="Times New Roman" panose="02020603050405020304" pitchFamily="18" charset="0"/>
              </a:rPr>
              <a:t> a CO</a:t>
            </a:r>
            <a:r>
              <a:rPr lang="cs-CZ" sz="2000" b="1" baseline="-25000" dirty="0">
                <a:latin typeface="Calibri" panose="020F0502020204030204" pitchFamily="34" charset="0"/>
                <a:ea typeface="Times New Roman" panose="02020603050405020304" pitchFamily="18" charset="0"/>
              </a:rPr>
              <a:t>2</a:t>
            </a:r>
            <a:r>
              <a:rPr lang="cs-CZ" sz="2000" b="1" dirty="0">
                <a:latin typeface="Calibri" panose="020F0502020204030204" pitchFamily="34" charset="0"/>
                <a:ea typeface="Times New Roman" panose="02020603050405020304" pitchFamily="18" charset="0"/>
              </a:rPr>
              <a:t>). </a:t>
            </a:r>
          </a:p>
          <a:p>
            <a:pPr>
              <a:spcAft>
                <a:spcPts val="0"/>
              </a:spcAft>
            </a:pPr>
            <a:r>
              <a:rPr lang="cs-CZ" sz="2000" dirty="0">
                <a:latin typeface="Calibri" panose="020F0502020204030204" pitchFamily="34" charset="0"/>
                <a:ea typeface="Times New Roman" panose="02020603050405020304" pitchFamily="18" charset="0"/>
              </a:rPr>
              <a:t>Jeho činnost je ovlivňována činností jater a ledvin a dýcháním. </a:t>
            </a:r>
          </a:p>
          <a:p>
            <a:pPr>
              <a:spcAft>
                <a:spcPts val="0"/>
              </a:spcAft>
            </a:pPr>
            <a:r>
              <a:rPr lang="cs-CZ" sz="2000" dirty="0" err="1">
                <a:latin typeface="Calibri" panose="020F0502020204030204" pitchFamily="34" charset="0"/>
                <a:ea typeface="Times New Roman" panose="02020603050405020304" pitchFamily="18" charset="0"/>
              </a:rPr>
              <a:t>Pufrovací</a:t>
            </a:r>
            <a:r>
              <a:rPr lang="cs-CZ" sz="2000" dirty="0">
                <a:latin typeface="Calibri" panose="020F0502020204030204" pitchFamily="34" charset="0"/>
                <a:ea typeface="Times New Roman" panose="02020603050405020304" pitchFamily="18" charset="0"/>
              </a:rPr>
              <a:t> schopnosti má také hemoglobin v červených krvinkách.</a:t>
            </a:r>
            <a:endParaRPr lang="cs-CZ"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4851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528" y="783411"/>
            <a:ext cx="6819900" cy="6057426"/>
          </a:xfrm>
          <a:prstGeom prst="rect">
            <a:avLst/>
          </a:prstGeom>
          <a:ln>
            <a:solidFill>
              <a:srgbClr val="002060"/>
            </a:solidFill>
          </a:ln>
        </p:spPr>
      </p:pic>
      <p:sp>
        <p:nvSpPr>
          <p:cNvPr id="48131" name="Text Box 3"/>
          <p:cNvSpPr txBox="1">
            <a:spLocks noChangeArrowheads="1"/>
          </p:cNvSpPr>
          <p:nvPr/>
        </p:nvSpPr>
        <p:spPr bwMode="auto">
          <a:xfrm>
            <a:off x="494807" y="740100"/>
            <a:ext cx="11223951" cy="1846659"/>
          </a:xfrm>
          <a:prstGeom prst="rect">
            <a:avLst/>
          </a:prstGeom>
          <a:solidFill>
            <a:schemeClr val="accent5">
              <a:lumMod val="20000"/>
              <a:lumOff val="80000"/>
            </a:schemeClr>
          </a:solidFill>
          <a:ln w="9525">
            <a:solidFill>
              <a:srgbClr val="002060"/>
            </a:solidFill>
            <a:miter lim="800000"/>
            <a:headEnd/>
            <a:tailEnd/>
          </a:ln>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dirty="0">
                <a:solidFill>
                  <a:srgbClr val="002060"/>
                </a:solidFill>
              </a:rPr>
              <a:t>Mechanizmus působení ROS</a:t>
            </a:r>
          </a:p>
          <a:p>
            <a:pPr marL="0" indent="0">
              <a:spcBef>
                <a:spcPct val="50000"/>
              </a:spcBef>
              <a:buNone/>
            </a:pPr>
            <a:r>
              <a:rPr lang="cs-CZ" altLang="cs-CZ" sz="2000" b="1" dirty="0" err="1">
                <a:solidFill>
                  <a:srgbClr val="002060"/>
                </a:solidFill>
              </a:rPr>
              <a:t>Peroxidace</a:t>
            </a:r>
            <a:r>
              <a:rPr lang="cs-CZ" altLang="cs-CZ" sz="2000" b="1" dirty="0">
                <a:solidFill>
                  <a:srgbClr val="002060"/>
                </a:solidFill>
              </a:rPr>
              <a:t> lipidů </a:t>
            </a:r>
            <a:r>
              <a:rPr lang="cs-CZ" altLang="cs-CZ" sz="2000" dirty="0">
                <a:solidFill>
                  <a:srgbClr val="002060"/>
                </a:solidFill>
                <a:cs typeface="Arial" panose="020B0604020202020204" pitchFamily="34" charset="0"/>
              </a:rPr>
              <a:t>→</a:t>
            </a:r>
            <a:r>
              <a:rPr lang="cs-CZ" altLang="cs-CZ" sz="2000" dirty="0">
                <a:solidFill>
                  <a:srgbClr val="002060"/>
                </a:solidFill>
              </a:rPr>
              <a:t> </a:t>
            </a:r>
            <a:r>
              <a:rPr lang="cs-CZ" altLang="cs-CZ" sz="2000" dirty="0"/>
              <a:t>ničení </a:t>
            </a:r>
            <a:r>
              <a:rPr lang="cs-CZ" altLang="cs-CZ" sz="2000" b="1" dirty="0">
                <a:solidFill>
                  <a:srgbClr val="FF0000"/>
                </a:solidFill>
              </a:rPr>
              <a:t>membrán</a:t>
            </a:r>
            <a:r>
              <a:rPr lang="cs-CZ" altLang="cs-CZ" sz="2000" dirty="0"/>
              <a:t> </a:t>
            </a:r>
            <a:r>
              <a:rPr lang="cs-CZ" altLang="cs-CZ" sz="2000" b="1" dirty="0">
                <a:solidFill>
                  <a:srgbClr val="0070C0"/>
                </a:solidFill>
              </a:rPr>
              <a:t>mitochondrií</a:t>
            </a:r>
            <a:r>
              <a:rPr lang="cs-CZ" altLang="cs-CZ" sz="2000" dirty="0">
                <a:solidFill>
                  <a:srgbClr val="7030A0"/>
                </a:solidFill>
              </a:rPr>
              <a:t> - </a:t>
            </a:r>
            <a:r>
              <a:rPr lang="cs-CZ" altLang="cs-CZ" sz="2000" b="1" dirty="0">
                <a:solidFill>
                  <a:srgbClr val="7030A0"/>
                </a:solidFill>
              </a:rPr>
              <a:t>myocytů</a:t>
            </a:r>
            <a:r>
              <a:rPr lang="cs-CZ" altLang="cs-CZ" sz="2000" dirty="0">
                <a:solidFill>
                  <a:srgbClr val="7030A0"/>
                </a:solidFill>
              </a:rPr>
              <a:t> </a:t>
            </a:r>
            <a:r>
              <a:rPr lang="cs-CZ" altLang="cs-CZ" sz="2000" dirty="0">
                <a:cs typeface="Arial" panose="020B0604020202020204" pitchFamily="34" charset="0"/>
              </a:rPr>
              <a:t>→</a:t>
            </a:r>
            <a:r>
              <a:rPr lang="cs-CZ" altLang="cs-CZ" sz="2000" dirty="0">
                <a:solidFill>
                  <a:srgbClr val="7030A0"/>
                </a:solidFill>
                <a:cs typeface="Arial" panose="020B0604020202020204" pitchFamily="34" charset="0"/>
              </a:rPr>
              <a:t> </a:t>
            </a:r>
            <a:r>
              <a:rPr lang="cs-CZ" altLang="cs-CZ" sz="2000" dirty="0">
                <a:solidFill>
                  <a:srgbClr val="FF0000"/>
                </a:solidFill>
                <a:cs typeface="Arial" panose="020B0604020202020204" pitchFamily="34" charset="0"/>
              </a:rPr>
              <a:t>.. krev → další tkáně .. </a:t>
            </a:r>
          </a:p>
          <a:p>
            <a:pPr marL="0" indent="0">
              <a:spcBef>
                <a:spcPct val="50000"/>
              </a:spcBef>
              <a:buNone/>
            </a:pPr>
            <a:r>
              <a:rPr lang="cs-CZ" altLang="cs-CZ" sz="2000" b="1" dirty="0">
                <a:solidFill>
                  <a:srgbClr val="002060"/>
                </a:solidFill>
              </a:rPr>
              <a:t>Oxidace proteinů </a:t>
            </a:r>
            <a:r>
              <a:rPr lang="cs-CZ" altLang="cs-CZ" sz="2000" dirty="0">
                <a:solidFill>
                  <a:srgbClr val="002060"/>
                </a:solidFill>
              </a:rPr>
              <a:t>→ </a:t>
            </a:r>
            <a:r>
              <a:rPr lang="cs-CZ" altLang="cs-CZ" sz="2000" dirty="0"/>
              <a:t>ničení </a:t>
            </a:r>
            <a:r>
              <a:rPr lang="cs-CZ" altLang="cs-CZ" sz="2000" dirty="0">
                <a:solidFill>
                  <a:srgbClr val="FF0000"/>
                </a:solidFill>
              </a:rPr>
              <a:t>enzymů, hormonů, nosičů látek, struktur</a:t>
            </a:r>
            <a:r>
              <a:rPr lang="cs-CZ" altLang="cs-CZ" sz="2000" dirty="0"/>
              <a:t> intra- a extracelulárně</a:t>
            </a:r>
          </a:p>
          <a:p>
            <a:pPr marL="0" indent="0">
              <a:spcBef>
                <a:spcPct val="50000"/>
              </a:spcBef>
              <a:buNone/>
            </a:pPr>
            <a:r>
              <a:rPr lang="cs-CZ" altLang="cs-CZ" sz="2000" b="1" dirty="0">
                <a:solidFill>
                  <a:srgbClr val="002060"/>
                </a:solidFill>
              </a:rPr>
              <a:t>Poškození </a:t>
            </a:r>
            <a:r>
              <a:rPr lang="cs-CZ" altLang="cs-CZ" sz="2000" b="1" dirty="0">
                <a:solidFill>
                  <a:srgbClr val="FF0000"/>
                </a:solidFill>
              </a:rPr>
              <a:t>DNA</a:t>
            </a:r>
            <a:r>
              <a:rPr lang="cs-CZ" altLang="cs-CZ" sz="2000" b="1" dirty="0">
                <a:solidFill>
                  <a:srgbClr val="002060"/>
                </a:solidFill>
              </a:rPr>
              <a:t> </a:t>
            </a:r>
            <a:r>
              <a:rPr lang="cs-CZ" altLang="cs-CZ" sz="2000" dirty="0"/>
              <a:t>v jádrech buněk </a:t>
            </a:r>
            <a:r>
              <a:rPr lang="cs-CZ" altLang="cs-CZ" sz="2000" dirty="0">
                <a:solidFill>
                  <a:srgbClr val="002060"/>
                </a:solidFill>
              </a:rPr>
              <a:t>– </a:t>
            </a:r>
            <a:r>
              <a:rPr lang="cs-CZ" altLang="cs-CZ" sz="2000" b="1" dirty="0">
                <a:solidFill>
                  <a:srgbClr val="7030A0"/>
                </a:solidFill>
              </a:rPr>
              <a:t>genů</a:t>
            </a:r>
            <a:endParaRPr lang="cs-CZ" altLang="cs-CZ" sz="2000" dirty="0">
              <a:solidFill>
                <a:srgbClr val="7030A0"/>
              </a:solidFill>
            </a:endParaRPr>
          </a:p>
        </p:txBody>
      </p:sp>
      <p:sp>
        <p:nvSpPr>
          <p:cNvPr id="4" name="Obdélník 3"/>
          <p:cNvSpPr/>
          <p:nvPr/>
        </p:nvSpPr>
        <p:spPr>
          <a:xfrm>
            <a:off x="2099010" y="6594616"/>
            <a:ext cx="4700337" cy="246221"/>
          </a:xfrm>
          <a:prstGeom prst="rect">
            <a:avLst/>
          </a:prstGeom>
        </p:spPr>
        <p:txBody>
          <a:bodyPr wrap="square">
            <a:spAutoFit/>
          </a:bodyPr>
          <a:lstStyle/>
          <a:p>
            <a:r>
              <a:rPr lang="cs-CZ" sz="1000" dirty="0"/>
              <a:t>http://www.medicinehack.com/2011/06/cardiac-muscles-properties-morphology.html</a:t>
            </a:r>
          </a:p>
        </p:txBody>
      </p:sp>
      <p:sp>
        <p:nvSpPr>
          <p:cNvPr id="7" name="Bublinový popisek se šipkou doprava 6"/>
          <p:cNvSpPr/>
          <p:nvPr/>
        </p:nvSpPr>
        <p:spPr>
          <a:xfrm>
            <a:off x="612617" y="3944649"/>
            <a:ext cx="1486393" cy="447675"/>
          </a:xfrm>
          <a:prstGeom prst="rightArrowCallo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JÁDRO</a:t>
            </a:r>
          </a:p>
        </p:txBody>
      </p:sp>
      <p:pic>
        <p:nvPicPr>
          <p:cNvPr id="13" name="Obráze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7305" y="3871472"/>
            <a:ext cx="3601453" cy="2713094"/>
          </a:xfrm>
          <a:prstGeom prst="rect">
            <a:avLst/>
          </a:prstGeom>
          <a:ln>
            <a:solidFill>
              <a:srgbClr val="CC66FF"/>
            </a:solidFill>
          </a:ln>
        </p:spPr>
      </p:pic>
      <p:sp>
        <p:nvSpPr>
          <p:cNvPr id="8" name="Obdélník 7"/>
          <p:cNvSpPr/>
          <p:nvPr/>
        </p:nvSpPr>
        <p:spPr>
          <a:xfrm>
            <a:off x="8758149" y="3482984"/>
            <a:ext cx="2338589" cy="461665"/>
          </a:xfrm>
          <a:prstGeom prst="rect">
            <a:avLst/>
          </a:prstGeom>
        </p:spPr>
        <p:txBody>
          <a:bodyPr wrap="none">
            <a:spAutoFit/>
          </a:bodyPr>
          <a:lstStyle/>
          <a:p>
            <a:r>
              <a:rPr lang="cs-CZ" altLang="cs-CZ" sz="2400" b="1" cap="all" dirty="0">
                <a:solidFill>
                  <a:srgbClr val="7030A0"/>
                </a:solidFill>
              </a:rPr>
              <a:t>RABDOMYOLÝZA</a:t>
            </a:r>
            <a:endParaRPr lang="cs-CZ" sz="2400" dirty="0">
              <a:solidFill>
                <a:srgbClr val="7030A0"/>
              </a:solidFill>
            </a:endParaRPr>
          </a:p>
        </p:txBody>
      </p:sp>
      <p:cxnSp>
        <p:nvCxnSpPr>
          <p:cNvPr id="15" name="Přímá spojnice se šipkou 14"/>
          <p:cNvCxnSpPr/>
          <p:nvPr/>
        </p:nvCxnSpPr>
        <p:spPr>
          <a:xfrm>
            <a:off x="7345378" y="1614804"/>
            <a:ext cx="1321211" cy="2197320"/>
          </a:xfrm>
          <a:prstGeom prst="straightConnector1">
            <a:avLst/>
          </a:prstGeom>
          <a:ln w="635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Ovál 9"/>
          <p:cNvSpPr/>
          <p:nvPr/>
        </p:nvSpPr>
        <p:spPr>
          <a:xfrm rot="2293596">
            <a:off x="8256785" y="4597733"/>
            <a:ext cx="3526066" cy="1014763"/>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se šipkou 13"/>
          <p:cNvCxnSpPr/>
          <p:nvPr/>
        </p:nvCxnSpPr>
        <p:spPr>
          <a:xfrm flipH="1">
            <a:off x="5233481" y="1614804"/>
            <a:ext cx="367219" cy="1196490"/>
          </a:xfrm>
          <a:prstGeom prst="straightConnector1">
            <a:avLst/>
          </a:prstGeom>
          <a:ln w="635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4221804" y="2797067"/>
            <a:ext cx="1011677" cy="916749"/>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4851965" y="2791542"/>
            <a:ext cx="412228" cy="922274"/>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a:off x="5260503" y="2811294"/>
            <a:ext cx="53855" cy="1000830"/>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213310" y="199697"/>
            <a:ext cx="11747462" cy="368107"/>
          </a:xfrm>
          <a:prstGeom prst="rect">
            <a:avLst/>
          </a:prstGeom>
          <a:ln>
            <a:solidFill>
              <a:srgbClr val="0070C0"/>
            </a:solidFill>
          </a:ln>
        </p:spPr>
        <p:txBody>
          <a:bodyPr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400" dirty="0">
                <a:solidFill>
                  <a:srgbClr val="0070C0"/>
                </a:solidFill>
                <a:latin typeface="+mn-lt"/>
              </a:rPr>
              <a:t> </a:t>
            </a:r>
            <a:r>
              <a:rPr lang="cs-CZ" sz="2400" b="1" cap="all" dirty="0">
                <a:solidFill>
                  <a:srgbClr val="0070C0"/>
                </a:solidFill>
                <a:latin typeface="+mn-lt"/>
              </a:rPr>
              <a:t>Oxidační stres A vytrvalostní ZÁTĚŽ</a:t>
            </a:r>
            <a:endParaRPr lang="cs-CZ" sz="2400" dirty="0">
              <a:solidFill>
                <a:srgbClr val="0070C0"/>
              </a:solidFill>
              <a:latin typeface="+mn-lt"/>
            </a:endParaRPr>
          </a:p>
        </p:txBody>
      </p:sp>
    </p:spTree>
    <p:extLst>
      <p:ext uri="{BB962C8B-B14F-4D97-AF65-F5344CB8AC3E}">
        <p14:creationId xmlns:p14="http://schemas.microsoft.com/office/powerpoint/2010/main" val="37198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131">
                                            <p:txEl>
                                              <p:pRg st="2" end="2"/>
                                            </p:txEl>
                                          </p:spTgt>
                                        </p:tgtEl>
                                        <p:attrNameLst>
                                          <p:attrName>style.visibility</p:attrName>
                                        </p:attrNameLst>
                                      </p:cBhvr>
                                      <p:to>
                                        <p:strVal val="visible"/>
                                      </p:to>
                                    </p:set>
                                    <p:animEffect transition="in" filter="fade">
                                      <p:cBhvr>
                                        <p:cTn id="41" dur="500"/>
                                        <p:tgtEl>
                                          <p:spTgt spid="4813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8131">
                                            <p:txEl>
                                              <p:pRg st="3" end="3"/>
                                            </p:txEl>
                                          </p:spTgt>
                                        </p:tgtEl>
                                        <p:attrNameLst>
                                          <p:attrName>style.visibility</p:attrName>
                                        </p:attrNameLst>
                                      </p:cBhvr>
                                      <p:to>
                                        <p:strVal val="visible"/>
                                      </p:to>
                                    </p:set>
                                    <p:animEffect transition="in" filter="fade">
                                      <p:cBhvr>
                                        <p:cTn id="46" dur="500"/>
                                        <p:tgtEl>
                                          <p:spTgt spid="48131">
                                            <p:txEl>
                                              <p:pRg st="3" end="3"/>
                                            </p:tx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1002632" y="864810"/>
            <a:ext cx="10194757" cy="4924425"/>
          </a:xfrm>
          <a:prstGeom prst="rect">
            <a:avLst/>
          </a:prstGeom>
          <a:solidFill>
            <a:schemeClr val="accent5">
              <a:lumMod val="20000"/>
              <a:lumOff val="80000"/>
            </a:schemeClr>
          </a:solidFill>
          <a:ln w="9525">
            <a:solidFill>
              <a:srgbClr val="002060"/>
            </a:solidFill>
            <a:miter lim="800000"/>
            <a:headEnd/>
            <a:tailEnd/>
          </a:ln>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a:solidFill>
                  <a:srgbClr val="7030A0"/>
                </a:solidFill>
              </a:rPr>
              <a:t>Vznik</a:t>
            </a:r>
            <a:r>
              <a:rPr lang="cs-CZ" altLang="cs-CZ" sz="2400" b="1" dirty="0">
                <a:solidFill>
                  <a:srgbClr val="002060"/>
                </a:solidFill>
              </a:rPr>
              <a:t> </a:t>
            </a:r>
            <a:r>
              <a:rPr lang="cs-CZ" altLang="cs-CZ" sz="2400" b="1" dirty="0">
                <a:solidFill>
                  <a:srgbClr val="FF0000"/>
                </a:solidFill>
              </a:rPr>
              <a:t>oxidačních látek</a:t>
            </a:r>
          </a:p>
          <a:p>
            <a:pPr algn="ctr" eaLnBrk="1" hangingPunct="1">
              <a:spcBef>
                <a:spcPct val="50000"/>
              </a:spcBef>
              <a:buFontTx/>
              <a:buNone/>
            </a:pPr>
            <a:r>
              <a:rPr lang="en-US" altLang="cs-CZ" sz="2000" dirty="0"/>
              <a:t>[</a:t>
            </a:r>
            <a:r>
              <a:rPr lang="cs-CZ" altLang="cs-CZ" sz="2000" b="1" dirty="0"/>
              <a:t>RO</a:t>
            </a:r>
            <a:r>
              <a:rPr lang="cs-CZ" altLang="cs-CZ" sz="2000" dirty="0"/>
              <a:t>(N)</a:t>
            </a:r>
            <a:r>
              <a:rPr lang="cs-CZ" altLang="cs-CZ" sz="2000" b="1" dirty="0"/>
              <a:t>S</a:t>
            </a:r>
            <a:r>
              <a:rPr lang="cs-CZ" altLang="cs-CZ" sz="2000" dirty="0"/>
              <a:t> – </a:t>
            </a:r>
            <a:r>
              <a:rPr lang="cs-CZ" altLang="cs-CZ" sz="2000" dirty="0" err="1"/>
              <a:t>reactive</a:t>
            </a:r>
            <a:r>
              <a:rPr lang="cs-CZ" altLang="cs-CZ" sz="2000" dirty="0"/>
              <a:t> oxygen (and </a:t>
            </a:r>
            <a:r>
              <a:rPr lang="cs-CZ" altLang="cs-CZ" sz="2000" dirty="0" err="1"/>
              <a:t>nitrogen</a:t>
            </a:r>
            <a:r>
              <a:rPr lang="cs-CZ" altLang="cs-CZ" sz="2000" dirty="0"/>
              <a:t>) species</a:t>
            </a:r>
            <a:r>
              <a:rPr lang="en-US" altLang="cs-CZ" sz="2000" dirty="0"/>
              <a:t>]</a:t>
            </a:r>
            <a:endParaRPr lang="cs-CZ" altLang="cs-CZ" sz="2000" dirty="0"/>
          </a:p>
          <a:p>
            <a:pPr algn="ctr" eaLnBrk="1" hangingPunct="1">
              <a:spcBef>
                <a:spcPct val="50000"/>
              </a:spcBef>
              <a:buFontTx/>
              <a:buNone/>
            </a:pPr>
            <a:endParaRPr lang="cs-CZ" altLang="cs-CZ" sz="2000" dirty="0"/>
          </a:p>
          <a:p>
            <a:pPr algn="ctr">
              <a:spcBef>
                <a:spcPct val="50000"/>
              </a:spcBef>
              <a:buNone/>
            </a:pPr>
            <a:r>
              <a:rPr lang="cs-CZ" altLang="cs-CZ" sz="2000" dirty="0">
                <a:solidFill>
                  <a:srgbClr val="7030A0"/>
                </a:solidFill>
              </a:rPr>
              <a:t>Při sval. práci se většina přijatého O</a:t>
            </a:r>
            <a:r>
              <a:rPr lang="cs-CZ" altLang="cs-CZ" sz="2000" baseline="-25000" dirty="0">
                <a:solidFill>
                  <a:srgbClr val="7030A0"/>
                </a:solidFill>
              </a:rPr>
              <a:t>2</a:t>
            </a:r>
            <a:r>
              <a:rPr lang="cs-CZ" altLang="cs-CZ" sz="2000" dirty="0">
                <a:solidFill>
                  <a:srgbClr val="7030A0"/>
                </a:solidFill>
              </a:rPr>
              <a:t> </a:t>
            </a:r>
            <a:r>
              <a:rPr lang="cs-CZ" altLang="cs-CZ" sz="2000" b="1" dirty="0">
                <a:solidFill>
                  <a:srgbClr val="7030A0"/>
                </a:solidFill>
              </a:rPr>
              <a:t>v mitochondriích myocytů </a:t>
            </a:r>
            <a:r>
              <a:rPr lang="cs-CZ" altLang="cs-CZ" sz="2000" dirty="0">
                <a:solidFill>
                  <a:srgbClr val="7030A0"/>
                </a:solidFill>
              </a:rPr>
              <a:t>přeměňuje na H</a:t>
            </a:r>
            <a:r>
              <a:rPr lang="cs-CZ" altLang="cs-CZ" sz="1800" baseline="-25000" dirty="0">
                <a:solidFill>
                  <a:srgbClr val="7030A0"/>
                </a:solidFill>
              </a:rPr>
              <a:t>2</a:t>
            </a:r>
            <a:r>
              <a:rPr lang="cs-CZ" altLang="cs-CZ" sz="2000" dirty="0">
                <a:solidFill>
                  <a:srgbClr val="7030A0"/>
                </a:solidFill>
              </a:rPr>
              <a:t>O, ale </a:t>
            </a:r>
          </a:p>
          <a:p>
            <a:pPr>
              <a:spcBef>
                <a:spcPct val="50000"/>
              </a:spcBef>
              <a:buNone/>
            </a:pPr>
            <a:endParaRPr lang="cs-CZ" altLang="cs-CZ" sz="2000" dirty="0">
              <a:solidFill>
                <a:srgbClr val="002060"/>
              </a:solidFill>
            </a:endParaRPr>
          </a:p>
          <a:p>
            <a:pPr>
              <a:spcBef>
                <a:spcPct val="50000"/>
              </a:spcBef>
              <a:buNone/>
            </a:pPr>
            <a:r>
              <a:rPr lang="cs-CZ" altLang="cs-CZ" sz="2000" b="1" dirty="0">
                <a:solidFill>
                  <a:srgbClr val="002060"/>
                </a:solidFill>
              </a:rPr>
              <a:t>	    1-2% O</a:t>
            </a:r>
            <a:r>
              <a:rPr lang="cs-CZ" altLang="cs-CZ" sz="2000" b="1" baseline="-25000" dirty="0">
                <a:solidFill>
                  <a:srgbClr val="002060"/>
                </a:solidFill>
              </a:rPr>
              <a:t>2 </a:t>
            </a:r>
            <a:r>
              <a:rPr lang="cs-CZ" altLang="cs-CZ" sz="2000" b="1" dirty="0">
                <a:solidFill>
                  <a:srgbClr val="002060"/>
                </a:solidFill>
                <a:latin typeface="Calibri" panose="020F0502020204030204" pitchFamily="34" charset="0"/>
              </a:rPr>
              <a:t>→</a:t>
            </a:r>
            <a:r>
              <a:rPr lang="cs-CZ" altLang="cs-CZ" sz="2000" b="1" dirty="0">
                <a:solidFill>
                  <a:srgbClr val="002060"/>
                </a:solidFill>
              </a:rPr>
              <a:t> </a:t>
            </a:r>
            <a:r>
              <a:rPr lang="cs-CZ" altLang="cs-CZ" sz="2000" b="1" dirty="0" err="1">
                <a:solidFill>
                  <a:srgbClr val="FF0000"/>
                </a:solidFill>
              </a:rPr>
              <a:t>superoxid</a:t>
            </a:r>
            <a:r>
              <a:rPr lang="cs-CZ" altLang="cs-CZ" sz="2000" dirty="0">
                <a:solidFill>
                  <a:srgbClr val="002060"/>
                </a:solidFill>
              </a:rPr>
              <a:t> (</a:t>
            </a:r>
            <a:r>
              <a:rPr lang="cs-CZ" altLang="cs-CZ" sz="2000" b="1" dirty="0">
                <a:solidFill>
                  <a:srgbClr val="FF0000"/>
                </a:solidFill>
              </a:rPr>
              <a:t>O</a:t>
            </a:r>
            <a:r>
              <a:rPr lang="cs-CZ" altLang="cs-CZ" sz="2000" b="1" baseline="-25000" dirty="0">
                <a:solidFill>
                  <a:srgbClr val="FF0000"/>
                </a:solidFill>
              </a:rPr>
              <a:t>2</a:t>
            </a:r>
            <a:r>
              <a:rPr lang="cs-CZ" altLang="cs-CZ" sz="2000" dirty="0">
                <a:solidFill>
                  <a:srgbClr val="FF0000"/>
                </a:solidFill>
              </a:rPr>
              <a:t>*</a:t>
            </a:r>
            <a:r>
              <a:rPr lang="cs-CZ" altLang="cs-CZ" sz="2000" dirty="0">
                <a:solidFill>
                  <a:srgbClr val="002060"/>
                </a:solidFill>
              </a:rPr>
              <a:t>)  </a:t>
            </a:r>
            <a:r>
              <a:rPr lang="cs-CZ" altLang="cs-CZ" sz="1600" dirty="0">
                <a:solidFill>
                  <a:srgbClr val="002060"/>
                </a:solidFill>
                <a:latin typeface="Calibri" panose="020F0502020204030204" pitchFamily="34" charset="0"/>
              </a:rPr>
              <a:t>(</a:t>
            </a:r>
            <a:r>
              <a:rPr lang="cs-CZ" altLang="cs-CZ" sz="1600" dirty="0" err="1">
                <a:solidFill>
                  <a:srgbClr val="002060"/>
                </a:solidFill>
                <a:latin typeface="Calibri" panose="020F0502020204030204" pitchFamily="34" charset="0"/>
              </a:rPr>
              <a:t>superoxid-dismutáza</a:t>
            </a:r>
            <a:r>
              <a:rPr lang="cs-CZ" altLang="cs-CZ" sz="1600" dirty="0">
                <a:solidFill>
                  <a:srgbClr val="002060"/>
                </a:solidFill>
                <a:latin typeface="Calibri" panose="020F0502020204030204" pitchFamily="34" charset="0"/>
              </a:rPr>
              <a:t>)  </a:t>
            </a:r>
            <a:r>
              <a:rPr lang="cs-CZ" altLang="cs-CZ" sz="2000" dirty="0">
                <a:solidFill>
                  <a:srgbClr val="FF0000"/>
                </a:solidFill>
              </a:rPr>
              <a:t>peroxid vodíku </a:t>
            </a:r>
            <a:r>
              <a:rPr lang="cs-CZ" altLang="cs-CZ" sz="2000" dirty="0">
                <a:solidFill>
                  <a:srgbClr val="002060"/>
                </a:solidFill>
              </a:rPr>
              <a:t>(</a:t>
            </a:r>
            <a:r>
              <a:rPr lang="cs-CZ" altLang="cs-CZ" sz="2000" dirty="0">
                <a:solidFill>
                  <a:srgbClr val="FF0000"/>
                </a:solidFill>
              </a:rPr>
              <a:t>H</a:t>
            </a:r>
            <a:r>
              <a:rPr lang="cs-CZ" altLang="cs-CZ" sz="1800" baseline="-25000" dirty="0">
                <a:solidFill>
                  <a:srgbClr val="FF0000"/>
                </a:solidFill>
              </a:rPr>
              <a:t>2</a:t>
            </a:r>
            <a:r>
              <a:rPr lang="cs-CZ" altLang="cs-CZ" sz="2000" dirty="0">
                <a:solidFill>
                  <a:srgbClr val="FF0000"/>
                </a:solidFill>
              </a:rPr>
              <a:t>O</a:t>
            </a:r>
            <a:r>
              <a:rPr lang="cs-CZ" altLang="cs-CZ" sz="2000" baseline="-25000" dirty="0">
                <a:solidFill>
                  <a:srgbClr val="FF0000"/>
                </a:solidFill>
              </a:rPr>
              <a:t>2</a:t>
            </a:r>
            <a:r>
              <a:rPr lang="cs-CZ" altLang="cs-CZ" sz="2000" dirty="0">
                <a:solidFill>
                  <a:srgbClr val="002060"/>
                </a:solidFill>
              </a:rPr>
              <a:t>)</a:t>
            </a:r>
          </a:p>
          <a:p>
            <a:pPr>
              <a:spcBef>
                <a:spcPct val="50000"/>
              </a:spcBef>
              <a:buNone/>
            </a:pPr>
            <a:endParaRPr lang="cs-CZ" altLang="cs-CZ" sz="2000" dirty="0">
              <a:solidFill>
                <a:srgbClr val="002060"/>
              </a:solidFill>
            </a:endParaRPr>
          </a:p>
          <a:p>
            <a:pPr>
              <a:spcBef>
                <a:spcPct val="50000"/>
              </a:spcBef>
              <a:buNone/>
            </a:pPr>
            <a:r>
              <a:rPr lang="cs-CZ" altLang="cs-CZ" sz="2000" dirty="0">
                <a:solidFill>
                  <a:srgbClr val="002060"/>
                </a:solidFill>
              </a:rPr>
              <a:t>		       			 </a:t>
            </a:r>
            <a:r>
              <a:rPr lang="cs-CZ" altLang="cs-CZ" sz="1600" dirty="0">
                <a:solidFill>
                  <a:srgbClr val="002060"/>
                </a:solidFill>
              </a:rPr>
              <a:t>(za přítomnosti Fe)		(v neutrofilních granulocytech)</a:t>
            </a:r>
            <a:r>
              <a:rPr lang="cs-CZ" altLang="cs-CZ" sz="2000" dirty="0">
                <a:solidFill>
                  <a:srgbClr val="002060"/>
                </a:solidFill>
              </a:rPr>
              <a:t>					</a:t>
            </a:r>
            <a:r>
              <a:rPr lang="cs-CZ" altLang="cs-CZ" sz="2000" b="1" dirty="0">
                <a:solidFill>
                  <a:srgbClr val="FF0000"/>
                </a:solidFill>
              </a:rPr>
              <a:t>hydroxyl</a:t>
            </a:r>
            <a:r>
              <a:rPr lang="cs-CZ" altLang="cs-CZ" sz="2000" dirty="0">
                <a:solidFill>
                  <a:srgbClr val="002060"/>
                </a:solidFill>
              </a:rPr>
              <a:t> (</a:t>
            </a:r>
            <a:r>
              <a:rPr lang="cs-CZ" altLang="cs-CZ" sz="2000" b="1" dirty="0">
                <a:solidFill>
                  <a:srgbClr val="FF0000"/>
                </a:solidFill>
              </a:rPr>
              <a:t>HO*</a:t>
            </a:r>
            <a:r>
              <a:rPr lang="cs-CZ" altLang="cs-CZ" sz="2000" dirty="0">
                <a:solidFill>
                  <a:srgbClr val="002060"/>
                </a:solidFill>
              </a:rPr>
              <a:t>)</a:t>
            </a:r>
            <a:r>
              <a:rPr lang="cs-CZ" altLang="cs-CZ" sz="2000" dirty="0">
                <a:solidFill>
                  <a:srgbClr val="002060"/>
                </a:solidFill>
                <a:cs typeface="Arial" panose="020B0604020202020204" pitchFamily="34" charset="0"/>
              </a:rPr>
              <a:t>		</a:t>
            </a:r>
            <a:r>
              <a:rPr lang="cs-CZ" altLang="cs-CZ" sz="2000" dirty="0">
                <a:solidFill>
                  <a:srgbClr val="FF0000"/>
                </a:solidFill>
                <a:cs typeface="Arial" panose="020B0604020202020204" pitchFamily="34" charset="0"/>
              </a:rPr>
              <a:t>kyselina chlorná </a:t>
            </a:r>
            <a:r>
              <a:rPr lang="cs-CZ" altLang="cs-CZ" sz="2000" dirty="0">
                <a:solidFill>
                  <a:srgbClr val="002060"/>
                </a:solidFill>
                <a:cs typeface="Arial" panose="020B0604020202020204" pitchFamily="34" charset="0"/>
              </a:rPr>
              <a:t>(</a:t>
            </a:r>
            <a:r>
              <a:rPr lang="cs-CZ" altLang="cs-CZ" sz="2000" dirty="0" err="1">
                <a:solidFill>
                  <a:srgbClr val="FF0000"/>
                </a:solidFill>
                <a:cs typeface="Arial" panose="020B0604020202020204" pitchFamily="34" charset="0"/>
              </a:rPr>
              <a:t>HOCl</a:t>
            </a:r>
            <a:r>
              <a:rPr lang="cs-CZ" altLang="cs-CZ" sz="2000" dirty="0">
                <a:solidFill>
                  <a:srgbClr val="002060"/>
                </a:solidFill>
                <a:cs typeface="Arial" panose="020B0604020202020204" pitchFamily="34" charset="0"/>
              </a:rPr>
              <a:t>)</a:t>
            </a:r>
          </a:p>
          <a:p>
            <a:pPr>
              <a:spcBef>
                <a:spcPct val="50000"/>
              </a:spcBef>
              <a:buNone/>
            </a:pPr>
            <a:r>
              <a:rPr lang="cs-CZ" altLang="cs-CZ" sz="2000" dirty="0">
                <a:solidFill>
                  <a:srgbClr val="002060"/>
                </a:solidFill>
              </a:rPr>
              <a:t>		</a:t>
            </a:r>
          </a:p>
          <a:p>
            <a:pPr>
              <a:spcBef>
                <a:spcPct val="50000"/>
              </a:spcBef>
              <a:buNone/>
            </a:pPr>
            <a:r>
              <a:rPr lang="cs-CZ" altLang="cs-CZ" sz="2000" dirty="0">
                <a:solidFill>
                  <a:srgbClr val="002060"/>
                </a:solidFill>
              </a:rPr>
              <a:t>							H</a:t>
            </a:r>
            <a:r>
              <a:rPr lang="cs-CZ" altLang="cs-CZ" sz="1800" baseline="-25000" dirty="0">
                <a:solidFill>
                  <a:srgbClr val="002060"/>
                </a:solidFill>
              </a:rPr>
              <a:t>2</a:t>
            </a:r>
            <a:r>
              <a:rPr lang="cs-CZ" altLang="cs-CZ" sz="2000" dirty="0">
                <a:solidFill>
                  <a:srgbClr val="002060"/>
                </a:solidFill>
              </a:rPr>
              <a:t>O + O</a:t>
            </a:r>
            <a:r>
              <a:rPr lang="cs-CZ" altLang="cs-CZ" sz="2000" baseline="-25000" dirty="0">
                <a:solidFill>
                  <a:srgbClr val="002060"/>
                </a:solidFill>
              </a:rPr>
              <a:t>2</a:t>
            </a:r>
          </a:p>
        </p:txBody>
      </p:sp>
      <p:cxnSp>
        <p:nvCxnSpPr>
          <p:cNvPr id="3" name="Přímá spojnice se šipkou 2"/>
          <p:cNvCxnSpPr/>
          <p:nvPr/>
        </p:nvCxnSpPr>
        <p:spPr>
          <a:xfrm flipH="1">
            <a:off x="6600323" y="3674386"/>
            <a:ext cx="609600"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7333748" y="3674386"/>
            <a:ext cx="528387"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flipH="1">
            <a:off x="7333748" y="4866584"/>
            <a:ext cx="528387"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6600323" y="4866584"/>
            <a:ext cx="528387" cy="425116"/>
          </a:xfrm>
          <a:prstGeom prst="straightConnector1">
            <a:avLst/>
          </a:prstGeom>
          <a:ln w="254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4960018" y="3558761"/>
            <a:ext cx="1929063" cy="16040"/>
          </a:xfrm>
          <a:prstGeom prst="straightConnector1">
            <a:avLst/>
          </a:prstGeom>
          <a:ln w="38100" cmpd="thinThick">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V="1">
            <a:off x="4950493" y="3286330"/>
            <a:ext cx="1938588" cy="3010"/>
          </a:xfrm>
          <a:prstGeom prst="straightConnector1">
            <a:avLst/>
          </a:prstGeom>
          <a:ln w="38100" cmpd="thinThick">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Obdélník 1"/>
          <p:cNvSpPr/>
          <p:nvPr/>
        </p:nvSpPr>
        <p:spPr>
          <a:xfrm>
            <a:off x="1589778" y="5789235"/>
            <a:ext cx="9057230" cy="913070"/>
          </a:xfrm>
          <a:prstGeom prst="rect">
            <a:avLst/>
          </a:prstGeom>
        </p:spPr>
        <p:txBody>
          <a:bodyPr wrap="square">
            <a:spAutoFit/>
          </a:bodyPr>
          <a:lstStyle/>
          <a:p>
            <a:pPr marL="342900" lvl="1" algn="ctr">
              <a:spcBef>
                <a:spcPct val="50000"/>
              </a:spcBef>
              <a:buNone/>
            </a:pPr>
            <a:r>
              <a:rPr lang="cs-CZ" altLang="cs-CZ" sz="3200" baseline="-25000" dirty="0">
                <a:solidFill>
                  <a:srgbClr val="002060"/>
                </a:solidFill>
              </a:rPr>
              <a:t>V tělesném klidu 1 g jaterní tkáně produkuje asi 24 </a:t>
            </a:r>
            <a:r>
              <a:rPr lang="cs-CZ" altLang="cs-CZ" sz="3200" baseline="-25000" dirty="0" err="1">
                <a:solidFill>
                  <a:srgbClr val="002060"/>
                </a:solidFill>
              </a:rPr>
              <a:t>nmol</a:t>
            </a:r>
            <a:r>
              <a:rPr lang="cs-CZ" altLang="cs-CZ" sz="3200" baseline="-25000" dirty="0">
                <a:solidFill>
                  <a:srgbClr val="002060"/>
                </a:solidFill>
              </a:rPr>
              <a:t> </a:t>
            </a:r>
            <a:r>
              <a:rPr lang="cs-CZ" altLang="cs-CZ" sz="3200" baseline="-25000" dirty="0" err="1">
                <a:solidFill>
                  <a:srgbClr val="002060"/>
                </a:solidFill>
              </a:rPr>
              <a:t>superoxidu</a:t>
            </a:r>
            <a:r>
              <a:rPr lang="cs-CZ" altLang="cs-CZ" sz="3200" baseline="-25000" dirty="0">
                <a:solidFill>
                  <a:srgbClr val="002060"/>
                </a:solidFill>
              </a:rPr>
              <a:t> / min. </a:t>
            </a:r>
            <a:r>
              <a:rPr lang="cs-CZ" altLang="cs-CZ" sz="3200" b="1" baseline="-25000" dirty="0">
                <a:solidFill>
                  <a:srgbClr val="7030A0"/>
                </a:solidFill>
              </a:rPr>
              <a:t>Intenzivní svalová práce produkci ROS mnohonásobně zesiluje.</a:t>
            </a:r>
            <a:endParaRPr lang="cs-CZ" altLang="cs-CZ" sz="3200" b="1" dirty="0">
              <a:solidFill>
                <a:srgbClr val="7030A0"/>
              </a:solidFill>
            </a:endParaRPr>
          </a:p>
        </p:txBody>
      </p:sp>
      <p:pic>
        <p:nvPicPr>
          <p:cNvPr id="13" name="Picture 2" descr="http://www.zschemie.euweb.cz/molekuly/atom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43" y="4047748"/>
            <a:ext cx="1095375" cy="109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Obdélník 8"/>
          <p:cNvSpPr>
            <a:spLocks noChangeArrowheads="1"/>
          </p:cNvSpPr>
          <p:nvPr/>
        </p:nvSpPr>
        <p:spPr bwMode="auto">
          <a:xfrm>
            <a:off x="1002632" y="5143123"/>
            <a:ext cx="2360579" cy="646112"/>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solidFill>
                  <a:srgbClr val="FF0000"/>
                </a:solidFill>
              </a:rPr>
              <a:t>nestabilní atom O</a:t>
            </a:r>
            <a:r>
              <a:rPr lang="cs-CZ" altLang="cs-CZ" sz="1800" baseline="30000" dirty="0">
                <a:solidFill>
                  <a:srgbClr val="FF0000"/>
                </a:solidFill>
              </a:rPr>
              <a:t>2-</a:t>
            </a:r>
            <a:endParaRPr lang="cs-CZ" altLang="cs-CZ" sz="1800" baseline="30000" dirty="0"/>
          </a:p>
          <a:p>
            <a:pPr algn="ctr">
              <a:spcBef>
                <a:spcPct val="0"/>
              </a:spcBef>
              <a:buFontTx/>
              <a:buNone/>
            </a:pPr>
            <a:r>
              <a:rPr lang="cs-CZ" altLang="cs-CZ" sz="1800" dirty="0">
                <a:solidFill>
                  <a:srgbClr val="0070C0"/>
                </a:solidFill>
              </a:rPr>
              <a:t>2 nepárové elektrony</a:t>
            </a:r>
          </a:p>
        </p:txBody>
      </p:sp>
      <p:sp>
        <p:nvSpPr>
          <p:cNvPr id="16" name="Nadpis 1"/>
          <p:cNvSpPr txBox="1">
            <a:spLocks/>
          </p:cNvSpPr>
          <p:nvPr/>
        </p:nvSpPr>
        <p:spPr>
          <a:xfrm>
            <a:off x="213310" y="199697"/>
            <a:ext cx="11747462" cy="368107"/>
          </a:xfrm>
          <a:prstGeom prst="rect">
            <a:avLst/>
          </a:prstGeom>
          <a:ln>
            <a:solidFill>
              <a:srgbClr val="0070C0"/>
            </a:solidFill>
          </a:ln>
        </p:spPr>
        <p:txBody>
          <a:bodyPr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400" dirty="0">
                <a:solidFill>
                  <a:srgbClr val="0070C0"/>
                </a:solidFill>
                <a:latin typeface="+mn-lt"/>
              </a:rPr>
              <a:t> </a:t>
            </a:r>
            <a:r>
              <a:rPr lang="cs-CZ" sz="2400" b="1" cap="all" dirty="0">
                <a:solidFill>
                  <a:srgbClr val="0070C0"/>
                </a:solidFill>
                <a:latin typeface="+mn-lt"/>
              </a:rPr>
              <a:t>Oxidační stres a vytrvalostní ZÁTĚŽ</a:t>
            </a:r>
            <a:endParaRPr lang="cs-CZ" sz="2400" dirty="0">
              <a:solidFill>
                <a:srgbClr val="0070C0"/>
              </a:solidFill>
              <a:latin typeface="+mn-lt"/>
            </a:endParaRPr>
          </a:p>
        </p:txBody>
      </p:sp>
    </p:spTree>
    <p:extLst>
      <p:ext uri="{BB962C8B-B14F-4D97-AF65-F5344CB8AC3E}">
        <p14:creationId xmlns:p14="http://schemas.microsoft.com/office/powerpoint/2010/main" val="711731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494" y="2671458"/>
            <a:ext cx="6247290" cy="4144510"/>
          </a:xfrm>
          <a:prstGeom prst="rect">
            <a:avLst/>
          </a:prstGeom>
          <a:ln>
            <a:solidFill>
              <a:schemeClr val="tx1"/>
            </a:solidFill>
          </a:ln>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6" y="1686406"/>
            <a:ext cx="6231857" cy="3736445"/>
          </a:xfrm>
          <a:prstGeom prst="rect">
            <a:avLst/>
          </a:prstGeom>
          <a:ln>
            <a:solidFill>
              <a:schemeClr val="tx1"/>
            </a:solidFill>
          </a:ln>
        </p:spPr>
      </p:pic>
      <p:sp>
        <p:nvSpPr>
          <p:cNvPr id="5" name="Obdélník 4"/>
          <p:cNvSpPr/>
          <p:nvPr/>
        </p:nvSpPr>
        <p:spPr>
          <a:xfrm>
            <a:off x="495635" y="378833"/>
            <a:ext cx="11200730" cy="461665"/>
          </a:xfrm>
          <a:prstGeom prst="rect">
            <a:avLst/>
          </a:prstGeom>
          <a:ln>
            <a:solidFill>
              <a:srgbClr val="002060"/>
            </a:solidFill>
          </a:ln>
        </p:spPr>
        <p:txBody>
          <a:bodyPr wrap="square">
            <a:spAutoFit/>
          </a:bodyPr>
          <a:lstStyle/>
          <a:p>
            <a:pPr algn="ctr"/>
            <a:r>
              <a:rPr lang="cs-CZ" sz="2400" b="1" dirty="0">
                <a:solidFill>
                  <a:srgbClr val="002060"/>
                </a:solidFill>
              </a:rPr>
              <a:t>Fyzická zátěž, oxidační stres a </a:t>
            </a:r>
            <a:r>
              <a:rPr lang="cs-CZ" sz="2400" b="1" dirty="0" err="1">
                <a:solidFill>
                  <a:srgbClr val="002060"/>
                </a:solidFill>
              </a:rPr>
              <a:t>rabdomyolýza</a:t>
            </a:r>
            <a:endParaRPr lang="cs-CZ" sz="2400" b="1" dirty="0"/>
          </a:p>
        </p:txBody>
      </p:sp>
      <p:sp>
        <p:nvSpPr>
          <p:cNvPr id="8" name="TextovéPole 7"/>
          <p:cNvSpPr txBox="1"/>
          <p:nvPr/>
        </p:nvSpPr>
        <p:spPr>
          <a:xfrm>
            <a:off x="10110963" y="6138860"/>
            <a:ext cx="2018739" cy="677108"/>
          </a:xfrm>
          <a:prstGeom prst="rect">
            <a:avLst/>
          </a:prstGeom>
          <a:solidFill>
            <a:schemeClr val="bg1"/>
          </a:solidFill>
          <a:ln w="38100">
            <a:solidFill>
              <a:srgbClr val="FF0000"/>
            </a:solidFill>
          </a:ln>
        </p:spPr>
        <p:txBody>
          <a:bodyPr wrap="square" rtlCol="0">
            <a:spAutoFit/>
          </a:bodyPr>
          <a:lstStyle/>
          <a:p>
            <a:pPr algn="ctr"/>
            <a:r>
              <a:rPr lang="cs-CZ" dirty="0"/>
              <a:t>SKELETAL MUSCLES</a:t>
            </a:r>
          </a:p>
          <a:p>
            <a:pPr algn="ctr"/>
            <a:r>
              <a:rPr lang="cs-CZ" sz="2000" dirty="0">
                <a:solidFill>
                  <a:srgbClr val="FF0000"/>
                </a:solidFill>
              </a:rPr>
              <a:t>Rhabdomyolysis</a:t>
            </a:r>
          </a:p>
        </p:txBody>
      </p:sp>
      <p:pic>
        <p:nvPicPr>
          <p:cNvPr id="9" name="Picture 2" descr="Pohy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4628" y="3429000"/>
            <a:ext cx="1076437" cy="1447800"/>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1251952" y="1353650"/>
            <a:ext cx="3943350" cy="369332"/>
          </a:xfrm>
          <a:prstGeom prst="rect">
            <a:avLst/>
          </a:prstGeom>
          <a:noFill/>
        </p:spPr>
        <p:txBody>
          <a:bodyPr wrap="square" rtlCol="0">
            <a:spAutoFit/>
          </a:bodyPr>
          <a:lstStyle/>
          <a:p>
            <a:pPr algn="ctr"/>
            <a:r>
              <a:rPr lang="cs-CZ" b="1" dirty="0">
                <a:solidFill>
                  <a:srgbClr val="7030A0"/>
                </a:solidFill>
              </a:rPr>
              <a:t>FAKTORY VZNIKU OXIDAČNÍHO STRESU</a:t>
            </a:r>
          </a:p>
        </p:txBody>
      </p:sp>
      <p:sp>
        <p:nvSpPr>
          <p:cNvPr id="12" name="TextovéPole 11"/>
          <p:cNvSpPr txBox="1"/>
          <p:nvPr/>
        </p:nvSpPr>
        <p:spPr>
          <a:xfrm>
            <a:off x="7218390" y="2362446"/>
            <a:ext cx="4076700" cy="369332"/>
          </a:xfrm>
          <a:prstGeom prst="rect">
            <a:avLst/>
          </a:prstGeom>
          <a:noFill/>
        </p:spPr>
        <p:txBody>
          <a:bodyPr wrap="square" rtlCol="0">
            <a:spAutoFit/>
          </a:bodyPr>
          <a:lstStyle/>
          <a:p>
            <a:pPr algn="ctr"/>
            <a:r>
              <a:rPr lang="cs-CZ" b="1" dirty="0">
                <a:solidFill>
                  <a:srgbClr val="7030A0"/>
                </a:solidFill>
              </a:rPr>
              <a:t>OXIDAČNÍ STRES V PATOGENEZI NEMOCÍ</a:t>
            </a:r>
          </a:p>
        </p:txBody>
      </p:sp>
      <p:sp>
        <p:nvSpPr>
          <p:cNvPr id="17" name="TextovéPole 16"/>
          <p:cNvSpPr txBox="1"/>
          <p:nvPr/>
        </p:nvSpPr>
        <p:spPr>
          <a:xfrm>
            <a:off x="10625357" y="2679576"/>
            <a:ext cx="1492994" cy="400110"/>
          </a:xfrm>
          <a:prstGeom prst="rect">
            <a:avLst/>
          </a:prstGeom>
          <a:solidFill>
            <a:schemeClr val="bg1"/>
          </a:solidFill>
          <a:ln w="38100">
            <a:solidFill>
              <a:srgbClr val="7030A0"/>
            </a:solidFill>
          </a:ln>
        </p:spPr>
        <p:txBody>
          <a:bodyPr wrap="square" rtlCol="0">
            <a:spAutoFit/>
          </a:bodyPr>
          <a:lstStyle/>
          <a:p>
            <a:r>
              <a:rPr lang="cs-CZ" sz="2000" dirty="0" err="1">
                <a:solidFill>
                  <a:srgbClr val="7030A0"/>
                </a:solidFill>
              </a:rPr>
              <a:t>Cardiopathy</a:t>
            </a:r>
            <a:endParaRPr lang="cs-CZ" sz="2000" dirty="0">
              <a:solidFill>
                <a:srgbClr val="7030A0"/>
              </a:solidFill>
            </a:endParaRPr>
          </a:p>
        </p:txBody>
      </p:sp>
      <p:sp>
        <p:nvSpPr>
          <p:cNvPr id="19" name="Obdélník 18"/>
          <p:cNvSpPr/>
          <p:nvPr/>
        </p:nvSpPr>
        <p:spPr>
          <a:xfrm>
            <a:off x="518028" y="891214"/>
            <a:ext cx="11200730" cy="400110"/>
          </a:xfrm>
          <a:prstGeom prst="rect">
            <a:avLst/>
          </a:prstGeom>
          <a:solidFill>
            <a:schemeClr val="bg1">
              <a:alpha val="80000"/>
            </a:schemeClr>
          </a:solidFill>
          <a:ln>
            <a:solidFill>
              <a:srgbClr val="FF0000"/>
            </a:solidFill>
          </a:ln>
        </p:spPr>
        <p:txBody>
          <a:bodyPr wrap="square">
            <a:spAutoFit/>
          </a:bodyPr>
          <a:lstStyle/>
          <a:p>
            <a:pPr algn="ctr">
              <a:spcBef>
                <a:spcPct val="0"/>
              </a:spcBef>
            </a:pPr>
            <a:r>
              <a:rPr lang="cs-CZ" altLang="cs-CZ" sz="2000" dirty="0" err="1">
                <a:sym typeface="Symbol" panose="05050102010706020507" pitchFamily="18" charset="2"/>
              </a:rPr>
              <a:t>Palazzetti</a:t>
            </a:r>
            <a:r>
              <a:rPr lang="cs-CZ" altLang="cs-CZ" sz="2000" dirty="0">
                <a:sym typeface="Symbol" panose="05050102010706020507" pitchFamily="18" charset="2"/>
              </a:rPr>
              <a:t> et al. (2003). </a:t>
            </a:r>
            <a:r>
              <a:rPr lang="cs-CZ" altLang="cs-CZ" sz="2000" b="1" dirty="0" err="1">
                <a:solidFill>
                  <a:srgbClr val="FF0000"/>
                </a:solidFill>
                <a:sym typeface="Symbol" panose="05050102010706020507" pitchFamily="18" charset="2"/>
              </a:rPr>
              <a:t>Overloading</a:t>
            </a:r>
            <a:r>
              <a:rPr lang="cs-CZ" altLang="cs-CZ" sz="2000" b="1" dirty="0">
                <a:solidFill>
                  <a:srgbClr val="FF0000"/>
                </a:solidFill>
                <a:sym typeface="Symbol" panose="05050102010706020507" pitchFamily="18" charset="2"/>
              </a:rPr>
              <a:t> </a:t>
            </a:r>
            <a:r>
              <a:rPr lang="cs-CZ" altLang="cs-CZ" sz="2000" b="1" dirty="0" err="1">
                <a:solidFill>
                  <a:srgbClr val="FF0000"/>
                </a:solidFill>
                <a:sym typeface="Symbol" panose="05050102010706020507" pitchFamily="18" charset="2"/>
              </a:rPr>
              <a:t>training</a:t>
            </a:r>
            <a:r>
              <a:rPr lang="cs-CZ" altLang="cs-CZ" sz="2000" b="1" dirty="0">
                <a:solidFill>
                  <a:srgbClr val="FF0000"/>
                </a:solidFill>
                <a:sym typeface="Symbol" panose="05050102010706020507" pitchFamily="18" charset="2"/>
              </a:rPr>
              <a:t> </a:t>
            </a:r>
            <a:r>
              <a:rPr lang="cs-CZ" altLang="cs-CZ" sz="2000" b="1" dirty="0" err="1">
                <a:solidFill>
                  <a:srgbClr val="FF0000"/>
                </a:solidFill>
                <a:sym typeface="Symbol" panose="05050102010706020507" pitchFamily="18" charset="2"/>
              </a:rPr>
              <a:t>increases</a:t>
            </a:r>
            <a:r>
              <a:rPr lang="cs-CZ" altLang="cs-CZ" sz="2000" b="1" dirty="0">
                <a:solidFill>
                  <a:srgbClr val="FF0000"/>
                </a:solidFill>
                <a:sym typeface="Symbol" panose="05050102010706020507" pitchFamily="18" charset="2"/>
              </a:rPr>
              <a:t> </a:t>
            </a:r>
            <a:r>
              <a:rPr lang="cs-CZ" altLang="cs-CZ" sz="2000" b="1" dirty="0" err="1">
                <a:solidFill>
                  <a:srgbClr val="FF0000"/>
                </a:solidFill>
                <a:sym typeface="Symbol" panose="05050102010706020507" pitchFamily="18" charset="2"/>
              </a:rPr>
              <a:t>exercise-induced</a:t>
            </a:r>
            <a:r>
              <a:rPr lang="cs-CZ" altLang="cs-CZ" sz="2000" b="1" dirty="0">
                <a:solidFill>
                  <a:srgbClr val="FF0000"/>
                </a:solidFill>
                <a:sym typeface="Symbol" panose="05050102010706020507" pitchFamily="18" charset="2"/>
              </a:rPr>
              <a:t> </a:t>
            </a:r>
            <a:r>
              <a:rPr lang="cs-CZ" altLang="cs-CZ" sz="2000" b="1" dirty="0" err="1">
                <a:solidFill>
                  <a:srgbClr val="FF0000"/>
                </a:solidFill>
                <a:sym typeface="Symbol" panose="05050102010706020507" pitchFamily="18" charset="2"/>
              </a:rPr>
              <a:t>oxidative</a:t>
            </a:r>
            <a:r>
              <a:rPr lang="cs-CZ" altLang="cs-CZ" sz="2000" b="1" dirty="0">
                <a:solidFill>
                  <a:srgbClr val="FF0000"/>
                </a:solidFill>
                <a:sym typeface="Symbol" panose="05050102010706020507" pitchFamily="18" charset="2"/>
              </a:rPr>
              <a:t> stress and </a:t>
            </a:r>
            <a:r>
              <a:rPr lang="cs-CZ" altLang="cs-CZ" sz="2000" b="1" dirty="0" err="1">
                <a:solidFill>
                  <a:srgbClr val="FF0000"/>
                </a:solidFill>
                <a:sym typeface="Symbol" panose="05050102010706020507" pitchFamily="18" charset="2"/>
              </a:rPr>
              <a:t>damage</a:t>
            </a:r>
            <a:r>
              <a:rPr lang="cs-CZ" altLang="cs-CZ" sz="2000" b="1" dirty="0">
                <a:solidFill>
                  <a:srgbClr val="FF0000"/>
                </a:solidFill>
                <a:sym typeface="Symbol" panose="05050102010706020507" pitchFamily="18" charset="2"/>
              </a:rPr>
              <a:t>.</a:t>
            </a:r>
          </a:p>
        </p:txBody>
      </p:sp>
      <p:sp>
        <p:nvSpPr>
          <p:cNvPr id="4" name="Obdélník 3"/>
          <p:cNvSpPr/>
          <p:nvPr/>
        </p:nvSpPr>
        <p:spPr>
          <a:xfrm>
            <a:off x="1956328" y="5226006"/>
            <a:ext cx="2871299" cy="230832"/>
          </a:xfrm>
          <a:prstGeom prst="rect">
            <a:avLst/>
          </a:prstGeom>
        </p:spPr>
        <p:txBody>
          <a:bodyPr wrap="none">
            <a:spAutoFit/>
          </a:bodyPr>
          <a:lstStyle/>
          <a:p>
            <a:pPr algn="ctr"/>
            <a:r>
              <a:rPr lang="cs-CZ" sz="900" dirty="0"/>
              <a:t>http://cleansingweightlosssystems.com/oxidative-stress/</a:t>
            </a:r>
          </a:p>
        </p:txBody>
      </p:sp>
      <p:sp>
        <p:nvSpPr>
          <p:cNvPr id="6" name="Obdélník 5"/>
          <p:cNvSpPr/>
          <p:nvPr/>
        </p:nvSpPr>
        <p:spPr>
          <a:xfrm rot="16200000">
            <a:off x="9981404" y="4551883"/>
            <a:ext cx="4213058" cy="246221"/>
          </a:xfrm>
          <a:prstGeom prst="rect">
            <a:avLst/>
          </a:prstGeom>
        </p:spPr>
        <p:txBody>
          <a:bodyPr wrap="square">
            <a:spAutoFit/>
          </a:bodyPr>
          <a:lstStyle/>
          <a:p>
            <a:r>
              <a:rPr lang="cs-CZ" sz="1000" dirty="0"/>
              <a:t>https://bryanempowered.files.wordpress.com/2013/04/oxidative-stress.jpg</a:t>
            </a:r>
          </a:p>
        </p:txBody>
      </p:sp>
      <p:cxnSp>
        <p:nvCxnSpPr>
          <p:cNvPr id="18" name="Přímá spojnice se šipkou 17"/>
          <p:cNvCxnSpPr/>
          <p:nvPr/>
        </p:nvCxnSpPr>
        <p:spPr>
          <a:xfrm>
            <a:off x="6201065" y="4145171"/>
            <a:ext cx="1809079" cy="195181"/>
          </a:xfrm>
          <a:prstGeom prst="straightConnector1">
            <a:avLst/>
          </a:prstGeom>
          <a:ln w="635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V="1">
            <a:off x="9168384" y="3176122"/>
            <a:ext cx="1951948" cy="1021366"/>
          </a:xfrm>
          <a:prstGeom prst="straightConnector1">
            <a:avLst/>
          </a:prstGeom>
          <a:ln w="635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a:off x="9046464" y="4674994"/>
            <a:ext cx="983184" cy="1524186"/>
          </a:xfrm>
          <a:prstGeom prst="straightConnector1">
            <a:avLst/>
          </a:prstGeom>
          <a:ln w="635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Ovál 2"/>
          <p:cNvSpPr/>
          <p:nvPr/>
        </p:nvSpPr>
        <p:spPr>
          <a:xfrm>
            <a:off x="2693957" y="4520149"/>
            <a:ext cx="1344478" cy="8212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rgbClr val="FF0000"/>
                </a:solidFill>
                <a:effectLst>
                  <a:outerShdw blurRad="38100" dist="38100" dir="2700000" algn="tl">
                    <a:srgbClr val="000000">
                      <a:alpha val="43137"/>
                    </a:srgbClr>
                  </a:outerShdw>
                </a:effectLst>
              </a:rPr>
              <a:t>OXID. LÁTKY</a:t>
            </a:r>
          </a:p>
        </p:txBody>
      </p:sp>
    </p:spTree>
    <p:extLst>
      <p:ext uri="{BB962C8B-B14F-4D97-AF65-F5344CB8AC3E}">
        <p14:creationId xmlns:p14="http://schemas.microsoft.com/office/powerpoint/2010/main" val="126162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7" grpId="0" animBg="1"/>
      <p:bldP spid="4" grpId="0"/>
      <p:bldP spid="6" grpId="0"/>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281" y="380999"/>
            <a:ext cx="8254457" cy="6010275"/>
          </a:xfrm>
          <a:prstGeom prst="rect">
            <a:avLst/>
          </a:prstGeom>
          <a:ln>
            <a:solidFill>
              <a:srgbClr val="002060"/>
            </a:solidFill>
          </a:ln>
        </p:spPr>
      </p:pic>
      <p:sp>
        <p:nvSpPr>
          <p:cNvPr id="5" name="Obdélník 4"/>
          <p:cNvSpPr/>
          <p:nvPr/>
        </p:nvSpPr>
        <p:spPr>
          <a:xfrm>
            <a:off x="434755" y="667034"/>
            <a:ext cx="3070445" cy="2308324"/>
          </a:xfrm>
          <a:prstGeom prst="rect">
            <a:avLst/>
          </a:prstGeom>
        </p:spPr>
        <p:txBody>
          <a:bodyPr wrap="square">
            <a:spAutoFit/>
          </a:bodyPr>
          <a:lstStyle/>
          <a:p>
            <a:r>
              <a:rPr lang="cs-CZ" sz="2400" b="1" dirty="0">
                <a:solidFill>
                  <a:srgbClr val="002060"/>
                </a:solidFill>
                <a:effectLst>
                  <a:outerShdw blurRad="38100" dist="38100" dir="2700000" algn="tl">
                    <a:srgbClr val="000000">
                      <a:alpha val="43137"/>
                    </a:srgbClr>
                  </a:outerShdw>
                </a:effectLst>
              </a:rPr>
              <a:t>POHYBOVÁ AKTIVITA</a:t>
            </a:r>
          </a:p>
          <a:p>
            <a:r>
              <a:rPr lang="cs-CZ" sz="2400" b="1" dirty="0">
                <a:solidFill>
                  <a:srgbClr val="002060"/>
                </a:solidFill>
                <a:effectLst>
                  <a:outerShdw blurRad="38100" dist="38100" dir="2700000" algn="tl">
                    <a:srgbClr val="000000">
                      <a:alpha val="43137"/>
                    </a:srgbClr>
                  </a:outerShdw>
                </a:effectLst>
              </a:rPr>
              <a:t>A OXIDAČNÍ STRES</a:t>
            </a:r>
          </a:p>
          <a:p>
            <a:endParaRPr lang="cs-CZ" sz="1600" b="1" i="1" dirty="0"/>
          </a:p>
          <a:p>
            <a:r>
              <a:rPr lang="cs-CZ" sz="1600" b="1" i="1" dirty="0" err="1"/>
              <a:t>Nutrition</a:t>
            </a:r>
            <a:r>
              <a:rPr lang="cs-CZ" sz="1600" b="1" i="1" dirty="0"/>
              <a:t>, </a:t>
            </a:r>
            <a:r>
              <a:rPr lang="cs-CZ" sz="1600" b="1" i="1" dirty="0" err="1"/>
              <a:t>physical</a:t>
            </a:r>
            <a:r>
              <a:rPr lang="cs-CZ" sz="1600" b="1" i="1" dirty="0"/>
              <a:t> </a:t>
            </a:r>
            <a:r>
              <a:rPr lang="cs-CZ" sz="1600" b="1" i="1" dirty="0" err="1"/>
              <a:t>activity</a:t>
            </a:r>
            <a:r>
              <a:rPr lang="cs-CZ" sz="1600" b="1" i="1" dirty="0"/>
              <a:t>, and </a:t>
            </a:r>
            <a:r>
              <a:rPr lang="cs-CZ" sz="1600" b="1" i="1" dirty="0" err="1"/>
              <a:t>cardiovascular</a:t>
            </a:r>
            <a:r>
              <a:rPr lang="cs-CZ" sz="1600" b="1" i="1" dirty="0"/>
              <a:t> </a:t>
            </a:r>
            <a:r>
              <a:rPr lang="cs-CZ" sz="1600" b="1" i="1" dirty="0" err="1"/>
              <a:t>disease</a:t>
            </a:r>
            <a:r>
              <a:rPr lang="cs-CZ" sz="1600" b="1" i="1" dirty="0"/>
              <a:t>: </a:t>
            </a:r>
            <a:r>
              <a:rPr lang="cs-CZ" sz="1600" b="1" i="1" dirty="0" err="1"/>
              <a:t>An</a:t>
            </a:r>
            <a:r>
              <a:rPr lang="cs-CZ" sz="1600" b="1" i="1" dirty="0"/>
              <a:t> update</a:t>
            </a:r>
          </a:p>
          <a:p>
            <a:r>
              <a:rPr lang="cs-CZ" sz="1600" i="1" dirty="0"/>
              <a:t>Louis J. </a:t>
            </a:r>
            <a:r>
              <a:rPr lang="cs-CZ" sz="1600" i="1" dirty="0" err="1"/>
              <a:t>Ignarro</a:t>
            </a:r>
            <a:r>
              <a:rPr lang="cs-CZ" sz="1600" i="1" dirty="0"/>
              <a:t>, Maria Luisa </a:t>
            </a:r>
            <a:r>
              <a:rPr lang="cs-CZ" sz="1600" i="1" dirty="0" err="1"/>
              <a:t>Balestrieri</a:t>
            </a:r>
            <a:r>
              <a:rPr lang="cs-CZ" sz="1600" i="1" dirty="0"/>
              <a:t>, Claudio </a:t>
            </a:r>
            <a:r>
              <a:rPr lang="cs-CZ" sz="1600" i="1" dirty="0" err="1"/>
              <a:t>Napoli</a:t>
            </a:r>
            <a:r>
              <a:rPr lang="cs-CZ" sz="1600" i="1" dirty="0"/>
              <a:t>. </a:t>
            </a:r>
            <a:r>
              <a:rPr lang="cs-CZ" sz="1600" i="1" dirty="0">
                <a:hlinkClick r:id="rId3"/>
              </a:rPr>
              <a:t>cardiores.2006.06.030</a:t>
            </a:r>
            <a:r>
              <a:rPr lang="cs-CZ" sz="1600" i="1" dirty="0"/>
              <a:t> 326-340 </a:t>
            </a:r>
          </a:p>
        </p:txBody>
      </p:sp>
    </p:spTree>
    <p:extLst>
      <p:ext uri="{BB962C8B-B14F-4D97-AF65-F5344CB8AC3E}">
        <p14:creationId xmlns:p14="http://schemas.microsoft.com/office/powerpoint/2010/main" val="200001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5881" y="750277"/>
            <a:ext cx="5145032" cy="5958561"/>
          </a:xfrm>
          <a:prstGeom prst="rect">
            <a:avLst/>
          </a:prstGeom>
          <a:ln>
            <a:solidFill>
              <a:schemeClr val="tx1"/>
            </a:solidFill>
          </a:ln>
        </p:spPr>
      </p:pic>
      <p:sp>
        <p:nvSpPr>
          <p:cNvPr id="4" name="Obdélník 3"/>
          <p:cNvSpPr/>
          <p:nvPr/>
        </p:nvSpPr>
        <p:spPr>
          <a:xfrm>
            <a:off x="6788994" y="6462617"/>
            <a:ext cx="4184821" cy="246221"/>
          </a:xfrm>
          <a:prstGeom prst="rect">
            <a:avLst/>
          </a:prstGeom>
        </p:spPr>
        <p:txBody>
          <a:bodyPr wrap="square">
            <a:spAutoFit/>
          </a:bodyPr>
          <a:lstStyle/>
          <a:p>
            <a:r>
              <a:rPr lang="cs-CZ" sz="1000" dirty="0"/>
              <a:t>https://cs.wikipedia.org/wiki/Spirometrie#/media/File:Flow-volume-loop.svg</a:t>
            </a:r>
          </a:p>
        </p:txBody>
      </p:sp>
      <p:sp>
        <p:nvSpPr>
          <p:cNvPr id="5" name="TextovéPole 4"/>
          <p:cNvSpPr txBox="1"/>
          <p:nvPr/>
        </p:nvSpPr>
        <p:spPr>
          <a:xfrm>
            <a:off x="6981723" y="288612"/>
            <a:ext cx="3493347" cy="461665"/>
          </a:xfrm>
          <a:prstGeom prst="rect">
            <a:avLst/>
          </a:prstGeom>
          <a:noFill/>
        </p:spPr>
        <p:txBody>
          <a:bodyPr wrap="square" rtlCol="0">
            <a:spAutoFit/>
          </a:bodyPr>
          <a:lstStyle/>
          <a:p>
            <a:pPr algn="ctr"/>
            <a:r>
              <a:rPr lang="cs-CZ" sz="2400" b="1" dirty="0">
                <a:solidFill>
                  <a:schemeClr val="accent6">
                    <a:lumMod val="75000"/>
                  </a:schemeClr>
                </a:solidFill>
              </a:rPr>
              <a:t>Křivka „průtok – objem“</a:t>
            </a:r>
          </a:p>
        </p:txBody>
      </p:sp>
      <p:sp>
        <p:nvSpPr>
          <p:cNvPr id="2" name="TextovéPole 1">
            <a:extLst>
              <a:ext uri="{FF2B5EF4-FFF2-40B4-BE49-F238E27FC236}">
                <a16:creationId xmlns:a16="http://schemas.microsoft.com/office/drawing/2014/main" id="{C4302BFC-C0BB-B177-D36C-D69173A1B41B}"/>
              </a:ext>
            </a:extLst>
          </p:cNvPr>
          <p:cNvSpPr txBox="1"/>
          <p:nvPr/>
        </p:nvSpPr>
        <p:spPr>
          <a:xfrm>
            <a:off x="954995" y="1295439"/>
            <a:ext cx="4607169" cy="830997"/>
          </a:xfrm>
          <a:prstGeom prst="rect">
            <a:avLst/>
          </a:prstGeom>
          <a:noFill/>
        </p:spPr>
        <p:txBody>
          <a:bodyPr wrap="square" rtlCol="0">
            <a:spAutoFit/>
          </a:bodyPr>
          <a:lstStyle/>
          <a:p>
            <a:pPr algn="ctr"/>
            <a:r>
              <a:rPr lang="cs-CZ" sz="2400" b="1" dirty="0">
                <a:solidFill>
                  <a:schemeClr val="accent1">
                    <a:lumMod val="75000"/>
                  </a:schemeClr>
                </a:solidFill>
              </a:rPr>
              <a:t>SPIROMETRIE</a:t>
            </a:r>
          </a:p>
          <a:p>
            <a:pPr algn="ctr"/>
            <a:r>
              <a:rPr lang="cs-CZ" sz="2400" dirty="0">
                <a:solidFill>
                  <a:schemeClr val="accent1">
                    <a:lumMod val="75000"/>
                  </a:schemeClr>
                </a:solidFill>
              </a:rPr>
              <a:t>Měření ventilačních parametrů </a:t>
            </a:r>
          </a:p>
        </p:txBody>
      </p:sp>
      <p:pic>
        <p:nvPicPr>
          <p:cNvPr id="6" name="Picture 12">
            <a:extLst>
              <a:ext uri="{FF2B5EF4-FFF2-40B4-BE49-F238E27FC236}">
                <a16:creationId xmlns:a16="http://schemas.microsoft.com/office/drawing/2014/main" id="{7DD9E92E-E96A-BBE8-5634-B7790CF360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66" r="2198" b="19978"/>
          <a:stretch/>
        </p:blipFill>
        <p:spPr bwMode="auto">
          <a:xfrm>
            <a:off x="222740" y="2762478"/>
            <a:ext cx="5673968" cy="357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306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93" y="2553127"/>
            <a:ext cx="4640665" cy="3095287"/>
          </a:xfrm>
          <a:prstGeom prst="rect">
            <a:avLst/>
          </a:prstGeom>
        </p:spPr>
      </p:pic>
      <p:graphicFrame>
        <p:nvGraphicFramePr>
          <p:cNvPr id="3" name="Tabulka 2"/>
          <p:cNvGraphicFramePr>
            <a:graphicFrameLocks noGrp="1"/>
          </p:cNvGraphicFramePr>
          <p:nvPr/>
        </p:nvGraphicFramePr>
        <p:xfrm>
          <a:off x="329087" y="295054"/>
          <a:ext cx="11561379" cy="1432560"/>
        </p:xfrm>
        <a:graphic>
          <a:graphicData uri="http://schemas.openxmlformats.org/drawingml/2006/table">
            <a:tbl>
              <a:tblPr firstRow="1" bandRow="1">
                <a:tableStyleId>{5C22544A-7EE6-4342-B048-85BDC9FD1C3A}</a:tableStyleId>
              </a:tblPr>
              <a:tblGrid>
                <a:gridCol w="11561379">
                  <a:extLst>
                    <a:ext uri="{9D8B030D-6E8A-4147-A177-3AD203B41FA5}">
                      <a16:colId xmlns:a16="http://schemas.microsoft.com/office/drawing/2014/main" val="20000"/>
                    </a:ext>
                  </a:extLst>
                </a:gridCol>
              </a:tblGrid>
              <a:tr h="370840">
                <a:tc>
                  <a:txBody>
                    <a:bodyPr/>
                    <a:lstStyle/>
                    <a:p>
                      <a:pPr algn="ctr"/>
                      <a:r>
                        <a:rPr lang="cs-CZ" sz="2800" b="1" dirty="0">
                          <a:solidFill>
                            <a:schemeClr val="bg1"/>
                          </a:solidFill>
                        </a:rPr>
                        <a:t>HYPONATRÉMIE</a:t>
                      </a:r>
                      <a:r>
                        <a:rPr lang="en-US" sz="2800" dirty="0">
                          <a:solidFill>
                            <a:schemeClr val="bg1"/>
                          </a:solidFill>
                        </a:rPr>
                        <a:t> </a:t>
                      </a:r>
                      <a:endParaRPr lang="cs-CZ" sz="2800" dirty="0">
                        <a:solidFill>
                          <a:schemeClr val="bg1"/>
                        </a:solidFill>
                      </a:endParaRPr>
                    </a:p>
                  </a:txBody>
                  <a:tcPr/>
                </a:tc>
                <a:extLst>
                  <a:ext uri="{0D108BD9-81ED-4DB2-BD59-A6C34878D82A}">
                    <a16:rowId xmlns:a16="http://schemas.microsoft.com/office/drawing/2014/main" val="10000"/>
                  </a:ext>
                </a:extLst>
              </a:tr>
              <a:tr h="370840">
                <a:tc>
                  <a:txBody>
                    <a:bodyPr/>
                    <a:lstStyle/>
                    <a:p>
                      <a:pPr algn="ctr"/>
                      <a:r>
                        <a:rPr lang="cs-CZ" sz="2400" dirty="0">
                          <a:solidFill>
                            <a:srgbClr val="0070C0"/>
                          </a:solidFill>
                        </a:rPr>
                        <a:t>EAH – </a:t>
                      </a:r>
                      <a:r>
                        <a:rPr lang="cs-CZ" sz="2400" dirty="0" err="1">
                          <a:solidFill>
                            <a:srgbClr val="0070C0"/>
                          </a:solidFill>
                        </a:rPr>
                        <a:t>exercise-associated</a:t>
                      </a:r>
                      <a:r>
                        <a:rPr lang="cs-CZ" sz="2400" dirty="0">
                          <a:solidFill>
                            <a:srgbClr val="0070C0"/>
                          </a:solidFill>
                        </a:rPr>
                        <a:t> </a:t>
                      </a:r>
                      <a:r>
                        <a:rPr lang="cs-CZ" sz="2400" dirty="0" err="1">
                          <a:solidFill>
                            <a:srgbClr val="0070C0"/>
                          </a:solidFill>
                        </a:rPr>
                        <a:t>hyponatremia</a:t>
                      </a:r>
                      <a:endParaRPr lang="cs-CZ" sz="2400" dirty="0">
                        <a:solidFill>
                          <a:srgbClr val="0070C0"/>
                        </a:solidFill>
                      </a:endParaRPr>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400" dirty="0">
                          <a:solidFill>
                            <a:schemeClr val="tx1"/>
                          </a:solidFill>
                        </a:rPr>
                        <a:t>Na</a:t>
                      </a:r>
                      <a:r>
                        <a:rPr lang="cs-CZ" sz="2400" baseline="30000" dirty="0">
                          <a:solidFill>
                            <a:schemeClr val="tx1"/>
                          </a:solidFill>
                        </a:rPr>
                        <a:t>+</a:t>
                      </a:r>
                      <a:r>
                        <a:rPr lang="cs-CZ" sz="2400" dirty="0">
                          <a:solidFill>
                            <a:schemeClr val="tx1"/>
                          </a:solidFill>
                        </a:rPr>
                        <a:t> </a:t>
                      </a:r>
                      <a:r>
                        <a:rPr lang="en-US" sz="2400" dirty="0">
                          <a:solidFill>
                            <a:schemeClr val="tx1"/>
                          </a:solidFill>
                        </a:rPr>
                        <a:t>&lt;</a:t>
                      </a:r>
                      <a:r>
                        <a:rPr lang="cs-CZ" sz="2400" dirty="0">
                          <a:solidFill>
                            <a:schemeClr val="tx1"/>
                          </a:solidFill>
                        </a:rPr>
                        <a:t> 135 mmol•l</a:t>
                      </a:r>
                      <a:r>
                        <a:rPr lang="cs-CZ" sz="2400" baseline="30000" dirty="0">
                          <a:solidFill>
                            <a:schemeClr val="tx1"/>
                          </a:solidFill>
                        </a:rPr>
                        <a:t>-1</a:t>
                      </a:r>
                      <a:endParaRPr lang="cs-CZ" sz="2400" dirty="0">
                        <a:solidFill>
                          <a:schemeClr val="tx1"/>
                        </a:solidFill>
                      </a:endParaRPr>
                    </a:p>
                  </a:txBody>
                  <a:tcPr/>
                </a:tc>
                <a:extLst>
                  <a:ext uri="{0D108BD9-81ED-4DB2-BD59-A6C34878D82A}">
                    <a16:rowId xmlns:a16="http://schemas.microsoft.com/office/drawing/2014/main" val="10002"/>
                  </a:ext>
                </a:extLst>
              </a:tr>
            </a:tbl>
          </a:graphicData>
        </a:graphic>
      </p:graphicFrame>
      <p:pic>
        <p:nvPicPr>
          <p:cNvPr id="4" name="Obrázek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7885" y="2553127"/>
            <a:ext cx="5500358" cy="309528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Obdélník 3"/>
          <p:cNvSpPr>
            <a:spLocks noChangeArrowheads="1"/>
          </p:cNvSpPr>
          <p:nvPr/>
        </p:nvSpPr>
        <p:spPr bwMode="auto">
          <a:xfrm>
            <a:off x="8923706" y="3894396"/>
            <a:ext cx="2411437" cy="707886"/>
          </a:xfrm>
          <a:prstGeom prst="rect">
            <a:avLst/>
          </a:prstGeom>
          <a:solidFill>
            <a:schemeClr val="bg1"/>
          </a:solidFill>
          <a:ln w="9525">
            <a:solidFill>
              <a:srgbClr val="00206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dirty="0">
                <a:solidFill>
                  <a:srgbClr val="7030A0"/>
                </a:solidFill>
              </a:rPr>
              <a:t>„otrava vodou“</a:t>
            </a:r>
          </a:p>
          <a:p>
            <a:pPr algn="ctr">
              <a:spcBef>
                <a:spcPct val="0"/>
              </a:spcBef>
              <a:buFontTx/>
              <a:buNone/>
            </a:pPr>
            <a:r>
              <a:rPr lang="cs-CZ" altLang="cs-CZ" sz="2000" dirty="0">
                <a:solidFill>
                  <a:srgbClr val="7030A0"/>
                </a:solidFill>
              </a:rPr>
              <a:t>otoky (obličej)</a:t>
            </a:r>
            <a:r>
              <a:rPr lang="cs-CZ" altLang="cs-CZ" sz="2000" baseline="30000" dirty="0">
                <a:solidFill>
                  <a:srgbClr val="7030A0"/>
                </a:solidFill>
              </a:rPr>
              <a:t> </a:t>
            </a:r>
          </a:p>
        </p:txBody>
      </p:sp>
      <p:sp>
        <p:nvSpPr>
          <p:cNvPr id="2" name="Obdélník 1"/>
          <p:cNvSpPr/>
          <p:nvPr/>
        </p:nvSpPr>
        <p:spPr>
          <a:xfrm>
            <a:off x="3461539" y="1798115"/>
            <a:ext cx="4481555" cy="2677656"/>
          </a:xfrm>
          <a:prstGeom prst="rect">
            <a:avLst/>
          </a:prstGeom>
          <a:solidFill>
            <a:schemeClr val="bg1"/>
          </a:solidFill>
          <a:ln w="12700">
            <a:solidFill>
              <a:schemeClr val="accent1"/>
            </a:solidFill>
          </a:ln>
        </p:spPr>
        <p:txBody>
          <a:bodyPr wrap="square">
            <a:spAutoFit/>
          </a:bodyPr>
          <a:lstStyle/>
          <a:p>
            <a:pPr algn="ctr">
              <a:defRPr/>
            </a:pPr>
            <a:r>
              <a:rPr lang="cs-CZ" sz="2400" cap="all" dirty="0">
                <a:solidFill>
                  <a:srgbClr val="C00000"/>
                </a:solidFill>
              </a:rPr>
              <a:t>Výskyt hyponatrémie</a:t>
            </a:r>
          </a:p>
          <a:p>
            <a:pPr algn="ctr">
              <a:defRPr/>
            </a:pPr>
            <a:r>
              <a:rPr lang="cs-CZ" sz="2000" dirty="0"/>
              <a:t>(</a:t>
            </a:r>
            <a:r>
              <a:rPr lang="en-GB" sz="2000" dirty="0" err="1"/>
              <a:t>Knechtle</a:t>
            </a:r>
            <a:r>
              <a:rPr lang="en-GB" sz="2000" dirty="0"/>
              <a:t> B.</a:t>
            </a:r>
            <a:r>
              <a:rPr lang="cs-CZ" sz="2000" dirty="0"/>
              <a:t>,</a:t>
            </a:r>
            <a:r>
              <a:rPr lang="en-GB" sz="2000" dirty="0"/>
              <a:t> </a:t>
            </a:r>
            <a:r>
              <a:rPr lang="cs-CZ" sz="2000" dirty="0"/>
              <a:t>2013)</a:t>
            </a:r>
          </a:p>
          <a:p>
            <a:pPr>
              <a:defRPr/>
            </a:pPr>
            <a:r>
              <a:rPr lang="cs-CZ" sz="2400" dirty="0">
                <a:solidFill>
                  <a:srgbClr val="0070C0"/>
                </a:solidFill>
              </a:rPr>
              <a:t>Plavání 26 km 		</a:t>
            </a:r>
            <a:r>
              <a:rPr lang="cs-CZ" sz="2400" b="1" dirty="0">
                <a:solidFill>
                  <a:srgbClr val="0070C0"/>
                </a:solidFill>
                <a:cs typeface="Arial" panose="020B0604020202020204" pitchFamily="34" charset="0"/>
              </a:rPr>
              <a:t>♂</a:t>
            </a:r>
            <a:r>
              <a:rPr lang="cs-CZ" sz="2400" dirty="0">
                <a:solidFill>
                  <a:srgbClr val="0070C0"/>
                </a:solidFill>
              </a:rPr>
              <a:t>8%, </a:t>
            </a:r>
            <a:r>
              <a:rPr lang="cs-CZ" sz="2400" b="1" dirty="0">
                <a:solidFill>
                  <a:srgbClr val="0070C0"/>
                </a:solidFill>
                <a:cs typeface="Arial" panose="020B0604020202020204" pitchFamily="34" charset="0"/>
              </a:rPr>
              <a:t>♀</a:t>
            </a:r>
            <a:r>
              <a:rPr lang="cs-CZ" sz="2400" dirty="0">
                <a:solidFill>
                  <a:srgbClr val="0070C0"/>
                </a:solidFill>
              </a:rPr>
              <a:t>36%</a:t>
            </a:r>
          </a:p>
          <a:p>
            <a:pPr>
              <a:defRPr/>
            </a:pPr>
            <a:r>
              <a:rPr lang="cs-CZ" sz="2400" dirty="0">
                <a:solidFill>
                  <a:srgbClr val="0070C0"/>
                </a:solidFill>
              </a:rPr>
              <a:t>Kolo 109-720 km	0-0,5%</a:t>
            </a:r>
          </a:p>
          <a:p>
            <a:pPr>
              <a:defRPr/>
            </a:pPr>
            <a:r>
              <a:rPr lang="cs-CZ" sz="2400" dirty="0">
                <a:solidFill>
                  <a:srgbClr val="0070C0"/>
                </a:solidFill>
              </a:rPr>
              <a:t>Běh 100 km silnice	0-4,8%</a:t>
            </a:r>
          </a:p>
          <a:p>
            <a:pPr lvl="1">
              <a:defRPr/>
            </a:pPr>
            <a:r>
              <a:rPr lang="cs-CZ" sz="2400" dirty="0">
                <a:solidFill>
                  <a:srgbClr val="0070C0"/>
                </a:solidFill>
              </a:rPr>
              <a:t>161 km hory	30-51%</a:t>
            </a:r>
          </a:p>
          <a:p>
            <a:pPr>
              <a:defRPr/>
            </a:pPr>
            <a:r>
              <a:rPr lang="cs-CZ" sz="2400" dirty="0">
                <a:solidFill>
                  <a:srgbClr val="0070C0"/>
                </a:solidFill>
              </a:rPr>
              <a:t>Dlouhý triatlon	2-28%</a:t>
            </a:r>
          </a:p>
        </p:txBody>
      </p:sp>
    </p:spTree>
    <p:extLst>
      <p:ext uri="{BB962C8B-B14F-4D97-AF65-F5344CB8AC3E}">
        <p14:creationId xmlns:p14="http://schemas.microsoft.com/office/powerpoint/2010/main" val="20476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6811" y="73540"/>
            <a:ext cx="11370235" cy="901265"/>
          </a:xfrm>
          <a:ln>
            <a:solidFill>
              <a:schemeClr val="tx1"/>
            </a:solidFill>
          </a:ln>
        </p:spPr>
        <p:txBody>
          <a:bodyPr>
            <a:noAutofit/>
          </a:bodyPr>
          <a:lstStyle/>
          <a:p>
            <a:pPr algn="ctr">
              <a:lnSpc>
                <a:spcPct val="100000"/>
              </a:lnSpc>
            </a:pPr>
            <a:r>
              <a:rPr lang="cs-CZ" sz="2800" b="1" dirty="0">
                <a:solidFill>
                  <a:schemeClr val="accent1">
                    <a:lumMod val="75000"/>
                  </a:schemeClr>
                </a:solidFill>
                <a:latin typeface="+mn-lt"/>
              </a:rPr>
              <a:t>VYTRVALOST. ZÁTĚŽ </a:t>
            </a:r>
            <a:r>
              <a:rPr lang="cs-CZ" sz="2800" b="1" dirty="0">
                <a:latin typeface="Calibri" panose="020F0502020204030204" pitchFamily="34" charset="0"/>
                <a:cs typeface="Calibri" panose="020F0502020204030204" pitchFamily="34" charset="0"/>
              </a:rPr>
              <a:t>→</a:t>
            </a:r>
            <a:r>
              <a:rPr lang="cs-CZ" sz="2800" b="1" dirty="0">
                <a:latin typeface="+mn-lt"/>
              </a:rPr>
              <a:t> OXIDAČNÍ STRES </a:t>
            </a:r>
            <a:r>
              <a:rPr lang="cs-CZ" sz="2800" b="1" dirty="0">
                <a:latin typeface="Calibri" panose="020F0502020204030204" pitchFamily="34" charset="0"/>
                <a:cs typeface="Calibri" panose="020F0502020204030204" pitchFamily="34" charset="0"/>
              </a:rPr>
              <a:t>→</a:t>
            </a:r>
            <a:r>
              <a:rPr lang="cs-CZ" sz="2800" b="1" dirty="0">
                <a:latin typeface="+mn-lt"/>
              </a:rPr>
              <a:t> </a:t>
            </a:r>
            <a:r>
              <a:rPr lang="cs-CZ" sz="2800" b="1" dirty="0" err="1">
                <a:solidFill>
                  <a:srgbClr val="FF0000"/>
                </a:solidFill>
                <a:latin typeface="+mn-lt"/>
              </a:rPr>
              <a:t>Rhabdomyolýza</a:t>
            </a:r>
            <a:br>
              <a:rPr lang="cs-CZ" sz="2800" b="1" dirty="0">
                <a:latin typeface="+mn-lt"/>
              </a:rPr>
            </a:br>
            <a:r>
              <a:rPr lang="cs-CZ" sz="2800" b="1" dirty="0">
                <a:solidFill>
                  <a:schemeClr val="accent1">
                    <a:lumMod val="75000"/>
                  </a:schemeClr>
                </a:solidFill>
                <a:latin typeface="+mn-lt"/>
              </a:rPr>
              <a:t>+ PITÍ HYPOTONICKÉHO NÁPOJE </a:t>
            </a:r>
            <a:r>
              <a:rPr lang="cs-CZ" sz="2800" b="1" dirty="0">
                <a:latin typeface="Calibri" panose="020F0502020204030204" pitchFamily="34" charset="0"/>
                <a:cs typeface="Calibri" panose="020F0502020204030204" pitchFamily="34" charset="0"/>
              </a:rPr>
              <a:t>→ </a:t>
            </a:r>
            <a:r>
              <a:rPr lang="cs-CZ" sz="2800" b="1" dirty="0" err="1">
                <a:solidFill>
                  <a:srgbClr val="FF0000"/>
                </a:solidFill>
                <a:latin typeface="+mn-lt"/>
              </a:rPr>
              <a:t>Hyponatrémie</a:t>
            </a:r>
            <a:endParaRPr lang="cs-CZ" sz="2800" b="1" dirty="0">
              <a:solidFill>
                <a:srgbClr val="FF0000"/>
              </a:solidFill>
              <a:latin typeface="+mn-lt"/>
            </a:endParaRPr>
          </a:p>
        </p:txBody>
      </p:sp>
      <p:sp>
        <p:nvSpPr>
          <p:cNvPr id="4" name="Zaoblený obdélník 3"/>
          <p:cNvSpPr/>
          <p:nvPr/>
        </p:nvSpPr>
        <p:spPr>
          <a:xfrm>
            <a:off x="838199" y="1067173"/>
            <a:ext cx="10515601" cy="522515"/>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200" dirty="0">
                <a:solidFill>
                  <a:schemeClr val="accent1">
                    <a:lumMod val="75000"/>
                  </a:schemeClr>
                </a:solidFill>
              </a:rPr>
              <a:t>VYČERPÁVAJÍCÍ VYTRVALOSTNÍ VÝKON +</a:t>
            </a:r>
            <a:r>
              <a:rPr lang="cs-CZ" sz="2200" dirty="0">
                <a:solidFill>
                  <a:srgbClr val="0070C0"/>
                </a:solidFill>
              </a:rPr>
              <a:t> VEDRO → POCENÍ → DEHYDRATACE</a:t>
            </a:r>
            <a:r>
              <a:rPr lang="cs-CZ" sz="2200" dirty="0">
                <a:solidFill>
                  <a:schemeClr val="accent1">
                    <a:lumMod val="75000"/>
                  </a:schemeClr>
                </a:solidFill>
              </a:rPr>
              <a:t> + </a:t>
            </a:r>
            <a:r>
              <a:rPr lang="cs-CZ" sz="2200" dirty="0">
                <a:solidFill>
                  <a:srgbClr val="0070C0"/>
                </a:solidFill>
              </a:rPr>
              <a:t>VLHKO</a:t>
            </a:r>
          </a:p>
        </p:txBody>
      </p:sp>
      <p:sp>
        <p:nvSpPr>
          <p:cNvPr id="5" name="Zaoblený obdélník 4"/>
          <p:cNvSpPr/>
          <p:nvPr/>
        </p:nvSpPr>
        <p:spPr>
          <a:xfrm>
            <a:off x="3824741" y="2268319"/>
            <a:ext cx="2092191" cy="600312"/>
          </a:xfrm>
          <a:prstGeom prst="roundRect">
            <a:avLst/>
          </a:prstGeom>
          <a:solidFill>
            <a:schemeClr val="bg1"/>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accent6">
                    <a:lumMod val="75000"/>
                  </a:schemeClr>
                </a:solidFill>
              </a:rPr>
              <a:t>HYPOHYDRATACE</a:t>
            </a:r>
          </a:p>
          <a:p>
            <a:pPr algn="ctr"/>
            <a:r>
              <a:rPr lang="cs-CZ" sz="2000" b="1" dirty="0">
                <a:solidFill>
                  <a:schemeClr val="accent6">
                    <a:lumMod val="75000"/>
                  </a:schemeClr>
                </a:solidFill>
              </a:rPr>
              <a:t>HYPOVOLÉMIE</a:t>
            </a:r>
          </a:p>
        </p:txBody>
      </p:sp>
      <p:sp>
        <p:nvSpPr>
          <p:cNvPr id="7" name="Zaoblený obdélník 6"/>
          <p:cNvSpPr/>
          <p:nvPr/>
        </p:nvSpPr>
        <p:spPr>
          <a:xfrm>
            <a:off x="8367293" y="2507955"/>
            <a:ext cx="2611621" cy="646932"/>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rgbClr val="0070C0"/>
                </a:solidFill>
              </a:rPr>
              <a:t>↑ objem hypotonického nápoje</a:t>
            </a:r>
          </a:p>
        </p:txBody>
      </p:sp>
      <p:sp>
        <p:nvSpPr>
          <p:cNvPr id="8" name="Zaoblený obdélník 7"/>
          <p:cNvSpPr/>
          <p:nvPr/>
        </p:nvSpPr>
        <p:spPr>
          <a:xfrm>
            <a:off x="838198" y="5309973"/>
            <a:ext cx="6136534" cy="522515"/>
          </a:xfrm>
          <a:prstGeom prst="roundRect">
            <a:avLst/>
          </a:prstGeom>
          <a:ln w="25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tx1"/>
                </a:solidFill>
              </a:rPr>
              <a:t>NEFROPATIE </a:t>
            </a:r>
            <a:r>
              <a:rPr lang="cs-CZ" sz="2000" dirty="0">
                <a:solidFill>
                  <a:schemeClr val="tx1"/>
                </a:solidFill>
              </a:rPr>
              <a:t>(</a:t>
            </a:r>
            <a:r>
              <a:rPr lang="cs-CZ" sz="2000" cap="all" dirty="0">
                <a:solidFill>
                  <a:schemeClr val="tx1"/>
                </a:solidFill>
              </a:rPr>
              <a:t>TUBULY) </a:t>
            </a:r>
            <a:r>
              <a:rPr lang="cs-CZ" sz="2000" dirty="0">
                <a:solidFill>
                  <a:schemeClr val="tx1"/>
                </a:solidFill>
              </a:rPr>
              <a:t>→ AKUTNÍ SELHÁNÍ LEDVIN</a:t>
            </a:r>
            <a:endParaRPr lang="cs-CZ" sz="2000" b="1" cap="all" dirty="0">
              <a:solidFill>
                <a:schemeClr val="tx1"/>
              </a:solidFill>
            </a:endParaRPr>
          </a:p>
        </p:txBody>
      </p:sp>
      <p:sp>
        <p:nvSpPr>
          <p:cNvPr id="9" name="Zaoblený obdélník 8"/>
          <p:cNvSpPr/>
          <p:nvPr/>
        </p:nvSpPr>
        <p:spPr>
          <a:xfrm>
            <a:off x="8367293" y="4109762"/>
            <a:ext cx="2986507" cy="522515"/>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dirty="0">
                <a:solidFill>
                  <a:srgbClr val="C00000"/>
                </a:solidFill>
              </a:rPr>
              <a:t>0-53%běžců: </a:t>
            </a:r>
            <a:r>
              <a:rPr lang="cs-CZ" sz="2400" b="1" dirty="0">
                <a:solidFill>
                  <a:srgbClr val="C00000"/>
                </a:solidFill>
              </a:rPr>
              <a:t>↓Na</a:t>
            </a:r>
            <a:r>
              <a:rPr lang="cs-CZ" sz="2400" b="1" baseline="30000" dirty="0">
                <a:solidFill>
                  <a:srgbClr val="C00000"/>
                </a:solidFill>
              </a:rPr>
              <a:t>+</a:t>
            </a:r>
            <a:endParaRPr lang="cs-CZ" sz="2400" b="1" dirty="0">
              <a:solidFill>
                <a:srgbClr val="C00000"/>
              </a:solidFill>
            </a:endParaRPr>
          </a:p>
        </p:txBody>
      </p:sp>
      <p:sp>
        <p:nvSpPr>
          <p:cNvPr id="10" name="Zaoblený obdélník 9"/>
          <p:cNvSpPr/>
          <p:nvPr/>
        </p:nvSpPr>
        <p:spPr>
          <a:xfrm>
            <a:off x="838202" y="3242937"/>
            <a:ext cx="5078730" cy="522515"/>
          </a:xfrm>
          <a:prstGeom prst="roundRect">
            <a:avLst/>
          </a:prstGeom>
          <a:solidFill>
            <a:schemeClr val="bg1"/>
          </a:solid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rgbClr val="C00000"/>
                </a:solidFill>
              </a:rPr>
              <a:t>RHABDOMYOLYSIS</a:t>
            </a:r>
            <a:r>
              <a:rPr lang="cs-CZ" sz="2000" dirty="0">
                <a:solidFill>
                  <a:srgbClr val="C00000"/>
                </a:solidFill>
              </a:rPr>
              <a:t>→MYOSITIS→MYOPATHIA</a:t>
            </a:r>
          </a:p>
        </p:txBody>
      </p:sp>
      <p:sp>
        <p:nvSpPr>
          <p:cNvPr id="11" name="Zaoblený obdélník 10"/>
          <p:cNvSpPr/>
          <p:nvPr/>
        </p:nvSpPr>
        <p:spPr>
          <a:xfrm>
            <a:off x="2058511" y="4093091"/>
            <a:ext cx="2463678" cy="893013"/>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r>
              <a:rPr lang="cs-CZ" sz="2000" b="1" dirty="0">
                <a:solidFill>
                  <a:srgbClr val="C00000"/>
                </a:solidFill>
              </a:rPr>
              <a:t>V krvi↑</a:t>
            </a:r>
          </a:p>
          <a:p>
            <a:r>
              <a:rPr lang="cs-CZ" sz="2000" dirty="0">
                <a:solidFill>
                  <a:srgbClr val="C00000"/>
                </a:solidFill>
              </a:rPr>
              <a:t>CK, LDH, ALT, AST,  K</a:t>
            </a:r>
            <a:r>
              <a:rPr lang="cs-CZ" sz="2000" baseline="30000" dirty="0">
                <a:solidFill>
                  <a:srgbClr val="C00000"/>
                </a:solidFill>
              </a:rPr>
              <a:t>+</a:t>
            </a:r>
            <a:r>
              <a:rPr lang="cs-CZ" sz="2000" dirty="0">
                <a:solidFill>
                  <a:srgbClr val="C00000"/>
                </a:solidFill>
              </a:rPr>
              <a:t>, PO</a:t>
            </a:r>
            <a:r>
              <a:rPr lang="cs-CZ" sz="2000" baseline="-25000" dirty="0">
                <a:solidFill>
                  <a:srgbClr val="C00000"/>
                </a:solidFill>
              </a:rPr>
              <a:t>4</a:t>
            </a:r>
            <a:r>
              <a:rPr lang="cs-CZ" sz="2000" baseline="30000" dirty="0">
                <a:solidFill>
                  <a:srgbClr val="C00000"/>
                </a:solidFill>
              </a:rPr>
              <a:t>3-</a:t>
            </a:r>
            <a:r>
              <a:rPr lang="cs-CZ" sz="2000" dirty="0">
                <a:solidFill>
                  <a:srgbClr val="C00000"/>
                </a:solidFill>
              </a:rPr>
              <a:t>, </a:t>
            </a:r>
            <a:r>
              <a:rPr lang="cs-CZ" sz="2000" b="1" dirty="0" err="1">
                <a:solidFill>
                  <a:srgbClr val="C00000"/>
                </a:solidFill>
              </a:rPr>
              <a:t>Mglb</a:t>
            </a:r>
            <a:r>
              <a:rPr lang="cs-CZ" sz="2000" dirty="0">
                <a:solidFill>
                  <a:srgbClr val="C00000"/>
                </a:solidFill>
              </a:rPr>
              <a:t>, Urea</a:t>
            </a:r>
          </a:p>
        </p:txBody>
      </p:sp>
      <p:cxnSp>
        <p:nvCxnSpPr>
          <p:cNvPr id="19" name="Přímá spojnice 18"/>
          <p:cNvCxnSpPr>
            <a:endCxn id="26" idx="0"/>
          </p:cNvCxnSpPr>
          <p:nvPr/>
        </p:nvCxnSpPr>
        <p:spPr>
          <a:xfrm>
            <a:off x="2998812" y="1909760"/>
            <a:ext cx="1" cy="365800"/>
          </a:xfrm>
          <a:prstGeom prst="line">
            <a:avLst/>
          </a:prstGeom>
          <a:ln w="381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a:off x="2508398" y="2871970"/>
            <a:ext cx="10825" cy="364358"/>
          </a:xfrm>
          <a:prstGeom prst="straightConnector1">
            <a:avLst/>
          </a:prstGeom>
          <a:ln w="127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a:stCxn id="65" idx="2"/>
          </p:cNvCxnSpPr>
          <p:nvPr/>
        </p:nvCxnSpPr>
        <p:spPr>
          <a:xfrm>
            <a:off x="9673104" y="3765452"/>
            <a:ext cx="6698" cy="356050"/>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Zaoblený obdélník 25"/>
          <p:cNvSpPr/>
          <p:nvPr/>
        </p:nvSpPr>
        <p:spPr>
          <a:xfrm>
            <a:off x="2270394" y="2275560"/>
            <a:ext cx="1456837" cy="572483"/>
          </a:xfrm>
          <a:prstGeom prst="round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accent6">
                    <a:lumMod val="75000"/>
                  </a:schemeClr>
                </a:solidFill>
              </a:rPr>
              <a:t>ACIDOSA ACIDURIE</a:t>
            </a:r>
          </a:p>
        </p:txBody>
      </p:sp>
      <p:sp>
        <p:nvSpPr>
          <p:cNvPr id="21" name="Obdélník 20"/>
          <p:cNvSpPr/>
          <p:nvPr/>
        </p:nvSpPr>
        <p:spPr>
          <a:xfrm>
            <a:off x="815742" y="6154672"/>
            <a:ext cx="1775871" cy="400110"/>
          </a:xfrm>
          <a:prstGeom prst="rect">
            <a:avLst/>
          </a:prstGeom>
          <a:ln>
            <a:solidFill>
              <a:schemeClr val="tx1"/>
            </a:solidFill>
          </a:ln>
        </p:spPr>
        <p:txBody>
          <a:bodyPr wrap="none">
            <a:spAutoFit/>
          </a:bodyPr>
          <a:lstStyle/>
          <a:p>
            <a:r>
              <a:rPr lang="cs-CZ" sz="2000" dirty="0"/>
              <a:t>KOAGULOPATIE</a:t>
            </a:r>
          </a:p>
        </p:txBody>
      </p:sp>
      <p:sp>
        <p:nvSpPr>
          <p:cNvPr id="22" name="Obdélník 21"/>
          <p:cNvSpPr/>
          <p:nvPr/>
        </p:nvSpPr>
        <p:spPr>
          <a:xfrm>
            <a:off x="3976626" y="6161021"/>
            <a:ext cx="2995376" cy="400110"/>
          </a:xfrm>
          <a:prstGeom prst="rect">
            <a:avLst/>
          </a:prstGeom>
          <a:ln>
            <a:solidFill>
              <a:schemeClr val="tx1"/>
            </a:solidFill>
          </a:ln>
        </p:spPr>
        <p:txBody>
          <a:bodyPr wrap="square">
            <a:spAutoFit/>
          </a:bodyPr>
          <a:lstStyle/>
          <a:p>
            <a:pPr algn="ctr"/>
            <a:r>
              <a:rPr lang="cs-CZ" sz="2000" dirty="0"/>
              <a:t>CHRONICKÁ NEFROPATIE</a:t>
            </a:r>
          </a:p>
        </p:txBody>
      </p:sp>
      <p:cxnSp>
        <p:nvCxnSpPr>
          <p:cNvPr id="33" name="Přímá spojnice se šipkou 32"/>
          <p:cNvCxnSpPr/>
          <p:nvPr/>
        </p:nvCxnSpPr>
        <p:spPr>
          <a:xfrm flipH="1">
            <a:off x="1075561" y="5828608"/>
            <a:ext cx="9468" cy="317570"/>
          </a:xfrm>
          <a:prstGeom prst="straightConnector1">
            <a:avLst/>
          </a:prstGeom>
          <a:ln w="127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a:off x="4290018" y="5849053"/>
            <a:ext cx="0" cy="305619"/>
          </a:xfrm>
          <a:prstGeom prst="straightConnector1">
            <a:avLst/>
          </a:prstGeom>
          <a:ln w="127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4" name="Zaoblený obdélník 63"/>
          <p:cNvSpPr/>
          <p:nvPr/>
        </p:nvSpPr>
        <p:spPr>
          <a:xfrm>
            <a:off x="9469677" y="5674961"/>
            <a:ext cx="1873434" cy="88615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tx1"/>
                </a:solidFill>
              </a:rPr>
              <a:t>MOZEK</a:t>
            </a:r>
            <a:r>
              <a:rPr lang="cs-CZ" sz="2000" dirty="0">
                <a:solidFill>
                  <a:schemeClr val="tx1"/>
                </a:solidFill>
              </a:rPr>
              <a:t> poruchy funkcí, bezvědomí</a:t>
            </a:r>
          </a:p>
        </p:txBody>
      </p:sp>
      <p:sp>
        <p:nvSpPr>
          <p:cNvPr id="79" name="Obdélník 78"/>
          <p:cNvSpPr/>
          <p:nvPr/>
        </p:nvSpPr>
        <p:spPr>
          <a:xfrm>
            <a:off x="2877808" y="6161021"/>
            <a:ext cx="784895" cy="400110"/>
          </a:xfrm>
          <a:prstGeom prst="rect">
            <a:avLst/>
          </a:prstGeom>
          <a:ln>
            <a:solidFill>
              <a:schemeClr val="tx1"/>
            </a:solidFill>
          </a:ln>
        </p:spPr>
        <p:txBody>
          <a:bodyPr wrap="none">
            <a:spAutoFit/>
          </a:bodyPr>
          <a:lstStyle/>
          <a:p>
            <a:r>
              <a:rPr lang="cs-CZ" sz="2000" dirty="0"/>
              <a:t>SMRT</a:t>
            </a:r>
          </a:p>
        </p:txBody>
      </p:sp>
      <p:cxnSp>
        <p:nvCxnSpPr>
          <p:cNvPr id="82" name="Přímá spojnice se šipkou 81"/>
          <p:cNvCxnSpPr>
            <a:stCxn id="21" idx="3"/>
            <a:endCxn id="79" idx="1"/>
          </p:cNvCxnSpPr>
          <p:nvPr/>
        </p:nvCxnSpPr>
        <p:spPr>
          <a:xfrm>
            <a:off x="2591613" y="6354727"/>
            <a:ext cx="286195" cy="634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4" name="Přímá spojnice se šipkou 83"/>
          <p:cNvCxnSpPr>
            <a:stCxn id="22" idx="1"/>
            <a:endCxn id="79" idx="3"/>
          </p:cNvCxnSpPr>
          <p:nvPr/>
        </p:nvCxnSpPr>
        <p:spPr>
          <a:xfrm flipH="1">
            <a:off x="3662703" y="6361076"/>
            <a:ext cx="313923"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1" name="Obdélník 90"/>
          <p:cNvSpPr/>
          <p:nvPr/>
        </p:nvSpPr>
        <p:spPr>
          <a:xfrm>
            <a:off x="6091929" y="2749789"/>
            <a:ext cx="1984056" cy="1046440"/>
          </a:xfrm>
          <a:prstGeom prst="rect">
            <a:avLst/>
          </a:prstGeom>
          <a:ln w="12700">
            <a:solidFill>
              <a:schemeClr val="accent5">
                <a:lumMod val="75000"/>
              </a:schemeClr>
            </a:solidFill>
          </a:ln>
        </p:spPr>
        <p:txBody>
          <a:bodyPr wrap="square">
            <a:spAutoFit/>
          </a:bodyPr>
          <a:lstStyle/>
          <a:p>
            <a:r>
              <a:rPr lang="cs-CZ" sz="2000" dirty="0">
                <a:solidFill>
                  <a:schemeClr val="accent5">
                    <a:lumMod val="75000"/>
                  </a:schemeClr>
                </a:solidFill>
                <a:latin typeface="Times New Roman" panose="02020603050405020304" pitchFamily="18" charset="0"/>
              </a:rPr>
              <a:t>antiflogistika,</a:t>
            </a:r>
            <a:endParaRPr lang="cs-CZ" sz="2000" dirty="0">
              <a:solidFill>
                <a:schemeClr val="accent5">
                  <a:lumMod val="75000"/>
                </a:schemeClr>
              </a:solidFill>
            </a:endParaRPr>
          </a:p>
          <a:p>
            <a:r>
              <a:rPr lang="cs-CZ" sz="2000" dirty="0">
                <a:solidFill>
                  <a:schemeClr val="accent5">
                    <a:lumMod val="75000"/>
                  </a:schemeClr>
                </a:solidFill>
                <a:latin typeface="Times New Roman" panose="02020603050405020304" pitchFamily="18" charset="0"/>
              </a:rPr>
              <a:t>alkohol, </a:t>
            </a:r>
            <a:r>
              <a:rPr lang="cs-CZ" sz="2200" b="1" dirty="0" err="1">
                <a:solidFill>
                  <a:schemeClr val="accent5">
                    <a:lumMod val="75000"/>
                  </a:schemeClr>
                </a:solidFill>
                <a:latin typeface="Times New Roman" panose="02020603050405020304" pitchFamily="18" charset="0"/>
              </a:rPr>
              <a:t>statiny</a:t>
            </a:r>
            <a:r>
              <a:rPr lang="cs-CZ" sz="2000" dirty="0">
                <a:solidFill>
                  <a:schemeClr val="accent5">
                    <a:lumMod val="75000"/>
                  </a:schemeClr>
                </a:solidFill>
                <a:latin typeface="Times New Roman" panose="02020603050405020304" pitchFamily="18" charset="0"/>
              </a:rPr>
              <a:t>,</a:t>
            </a:r>
          </a:p>
          <a:p>
            <a:r>
              <a:rPr lang="cs-CZ" sz="2000" dirty="0">
                <a:solidFill>
                  <a:schemeClr val="accent5">
                    <a:lumMod val="75000"/>
                  </a:schemeClr>
                </a:solidFill>
                <a:latin typeface="Times New Roman" panose="02020603050405020304" pitchFamily="18" charset="0"/>
              </a:rPr>
              <a:t>zranění, infekce</a:t>
            </a:r>
            <a:endParaRPr lang="cs-CZ" sz="2000" dirty="0">
              <a:solidFill>
                <a:schemeClr val="accent5">
                  <a:lumMod val="75000"/>
                </a:schemeClr>
              </a:solidFill>
            </a:endParaRPr>
          </a:p>
        </p:txBody>
      </p:sp>
      <p:cxnSp>
        <p:nvCxnSpPr>
          <p:cNvPr id="96" name="Přímá spojnice se šipkou 95"/>
          <p:cNvCxnSpPr/>
          <p:nvPr/>
        </p:nvCxnSpPr>
        <p:spPr>
          <a:xfrm flipH="1" flipV="1">
            <a:off x="2270394" y="4961111"/>
            <a:ext cx="2441" cy="358404"/>
          </a:xfrm>
          <a:prstGeom prst="straightConnector1">
            <a:avLst/>
          </a:prstGeom>
          <a:ln w="127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12" name="Přímá spojnice se šipkou 111"/>
          <p:cNvCxnSpPr/>
          <p:nvPr/>
        </p:nvCxnSpPr>
        <p:spPr>
          <a:xfrm flipH="1">
            <a:off x="3329169" y="3067118"/>
            <a:ext cx="2762760" cy="298525"/>
          </a:xfrm>
          <a:prstGeom prst="straightConnector1">
            <a:avLst/>
          </a:prstGeom>
          <a:ln w="12700">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a:off x="4533412" y="1949205"/>
            <a:ext cx="0" cy="306785"/>
          </a:xfrm>
          <a:prstGeom prst="straightConnector1">
            <a:avLst/>
          </a:prstGeom>
          <a:ln w="381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Kříž 31"/>
          <p:cNvSpPr/>
          <p:nvPr/>
        </p:nvSpPr>
        <p:spPr>
          <a:xfrm>
            <a:off x="9469677" y="2042601"/>
            <a:ext cx="342771" cy="344674"/>
          </a:xfrm>
          <a:prstGeom prst="plus">
            <a:avLst>
              <a:gd name="adj" fmla="val 359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Zaoblený obdélník 36"/>
          <p:cNvSpPr/>
          <p:nvPr/>
        </p:nvSpPr>
        <p:spPr>
          <a:xfrm>
            <a:off x="8376482" y="1587546"/>
            <a:ext cx="2602432" cy="371883"/>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b="1" dirty="0">
                <a:solidFill>
                  <a:srgbClr val="0070C0"/>
                </a:solidFill>
              </a:rPr>
              <a:t>↓</a:t>
            </a:r>
            <a:r>
              <a:rPr lang="cs-CZ" sz="2400" b="1" dirty="0"/>
              <a:t> </a:t>
            </a:r>
            <a:r>
              <a:rPr lang="cs-CZ" sz="2400" b="1" dirty="0">
                <a:solidFill>
                  <a:srgbClr val="0070C0"/>
                </a:solidFill>
              </a:rPr>
              <a:t>intenzita (delší)</a:t>
            </a:r>
          </a:p>
        </p:txBody>
      </p:sp>
      <p:sp>
        <p:nvSpPr>
          <p:cNvPr id="40" name="Zaoblený obdélník 39"/>
          <p:cNvSpPr/>
          <p:nvPr/>
        </p:nvSpPr>
        <p:spPr>
          <a:xfrm>
            <a:off x="1250556" y="1587546"/>
            <a:ext cx="3984635" cy="376448"/>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b="1" dirty="0">
                <a:solidFill>
                  <a:srgbClr val="0070C0"/>
                </a:solidFill>
              </a:rPr>
              <a:t>↑intenzita (kratší) ↓pití </a:t>
            </a:r>
          </a:p>
        </p:txBody>
      </p:sp>
      <p:sp>
        <p:nvSpPr>
          <p:cNvPr id="43" name="Zaoblený obdélník 42"/>
          <p:cNvSpPr/>
          <p:nvPr/>
        </p:nvSpPr>
        <p:spPr>
          <a:xfrm>
            <a:off x="1254364" y="2268319"/>
            <a:ext cx="888175" cy="579725"/>
          </a:xfrm>
          <a:prstGeom prst="roundRect">
            <a:avLst/>
          </a:prstGeom>
          <a:solidFill>
            <a:schemeClr val="bg1"/>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accent6">
                    <a:lumMod val="75000"/>
                  </a:schemeClr>
                </a:solidFill>
              </a:rPr>
              <a:t>O</a:t>
            </a:r>
            <a:r>
              <a:rPr lang="cs-CZ" sz="2000" b="1" baseline="-25000" dirty="0">
                <a:solidFill>
                  <a:schemeClr val="accent6">
                    <a:lumMod val="75000"/>
                  </a:schemeClr>
                </a:solidFill>
              </a:rPr>
              <a:t>2</a:t>
            </a:r>
            <a:r>
              <a:rPr lang="cs-CZ" sz="2000" b="1" dirty="0">
                <a:solidFill>
                  <a:schemeClr val="accent6">
                    <a:lumMod val="75000"/>
                  </a:schemeClr>
                </a:solidFill>
              </a:rPr>
              <a:t> stres</a:t>
            </a:r>
          </a:p>
        </p:txBody>
      </p:sp>
      <p:cxnSp>
        <p:nvCxnSpPr>
          <p:cNvPr id="44" name="Přímá spojnice se šipkou 43"/>
          <p:cNvCxnSpPr>
            <a:endCxn id="43" idx="0"/>
          </p:cNvCxnSpPr>
          <p:nvPr/>
        </p:nvCxnSpPr>
        <p:spPr>
          <a:xfrm>
            <a:off x="1698451" y="1969991"/>
            <a:ext cx="1" cy="298328"/>
          </a:xfrm>
          <a:prstGeom prst="straightConnector1">
            <a:avLst/>
          </a:prstGeom>
          <a:ln w="381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a:stCxn id="43" idx="2"/>
          </p:cNvCxnSpPr>
          <p:nvPr/>
        </p:nvCxnSpPr>
        <p:spPr>
          <a:xfrm flipH="1">
            <a:off x="1688678" y="2848044"/>
            <a:ext cx="9774" cy="415766"/>
          </a:xfrm>
          <a:prstGeom prst="straightConnector1">
            <a:avLst/>
          </a:prstGeom>
          <a:ln w="127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flipH="1" flipV="1">
            <a:off x="3016538" y="3669957"/>
            <a:ext cx="5350756" cy="489213"/>
          </a:xfrm>
          <a:prstGeom prst="straightConnector1">
            <a:avLst/>
          </a:prstGeom>
          <a:ln w="38100">
            <a:solidFill>
              <a:srgbClr val="C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63" name="Přímá spojnice se šipkou 62"/>
          <p:cNvCxnSpPr/>
          <p:nvPr/>
        </p:nvCxnSpPr>
        <p:spPr>
          <a:xfrm flipV="1">
            <a:off x="6972002" y="4639745"/>
            <a:ext cx="2669060" cy="1035216"/>
          </a:xfrm>
          <a:prstGeom prst="straightConnector1">
            <a:avLst/>
          </a:prstGeom>
          <a:ln w="38100">
            <a:solidFill>
              <a:srgbClr val="C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a:off x="2831838" y="2842439"/>
            <a:ext cx="1032826" cy="380281"/>
          </a:xfrm>
          <a:prstGeom prst="straightConnector1">
            <a:avLst/>
          </a:prstGeom>
          <a:ln w="127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Zaoblený obdélník 48"/>
          <p:cNvSpPr/>
          <p:nvPr/>
        </p:nvSpPr>
        <p:spPr>
          <a:xfrm>
            <a:off x="5517691" y="1680942"/>
            <a:ext cx="2558293" cy="36165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400" b="1" dirty="0">
                <a:solidFill>
                  <a:schemeClr val="accent6">
                    <a:lumMod val="75000"/>
                  </a:schemeClr>
                </a:solidFill>
              </a:rPr>
              <a:t>HYPERTERMIE</a:t>
            </a:r>
          </a:p>
        </p:txBody>
      </p:sp>
      <p:cxnSp>
        <p:nvCxnSpPr>
          <p:cNvPr id="50" name="Přímá spojnice se šipkou 49"/>
          <p:cNvCxnSpPr/>
          <p:nvPr/>
        </p:nvCxnSpPr>
        <p:spPr>
          <a:xfrm>
            <a:off x="5661764" y="2042601"/>
            <a:ext cx="8786" cy="247549"/>
          </a:xfrm>
          <a:prstGeom prst="straightConnector1">
            <a:avLst/>
          </a:prstGeom>
          <a:ln w="15875">
            <a:solidFill>
              <a:schemeClr val="accent6">
                <a:lumMod val="75000"/>
              </a:schemeClr>
            </a:solidFill>
            <a:headEnd type="triangle" w="sm" len="lg"/>
            <a:tailEnd type="triangle" w="lg" len="lg"/>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a:stCxn id="40" idx="3"/>
            <a:endCxn id="49" idx="1"/>
          </p:cNvCxnSpPr>
          <p:nvPr/>
        </p:nvCxnSpPr>
        <p:spPr>
          <a:xfrm>
            <a:off x="5235191" y="1775770"/>
            <a:ext cx="282500" cy="86002"/>
          </a:xfrm>
          <a:prstGeom prst="straightConnector1">
            <a:avLst/>
          </a:prstGeom>
          <a:ln w="381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a:stCxn id="37" idx="1"/>
            <a:endCxn id="49" idx="3"/>
          </p:cNvCxnSpPr>
          <p:nvPr/>
        </p:nvCxnSpPr>
        <p:spPr>
          <a:xfrm flipH="1">
            <a:off x="8075984" y="1773488"/>
            <a:ext cx="300498" cy="88284"/>
          </a:xfrm>
          <a:prstGeom prst="straightConnector1">
            <a:avLst/>
          </a:prstGeom>
          <a:ln w="381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Přímá spojnice se šipkou 61"/>
          <p:cNvCxnSpPr/>
          <p:nvPr/>
        </p:nvCxnSpPr>
        <p:spPr>
          <a:xfrm>
            <a:off x="9655628" y="3166421"/>
            <a:ext cx="0" cy="272486"/>
          </a:xfrm>
          <a:prstGeom prst="straightConnector1">
            <a:avLst/>
          </a:prstGeom>
          <a:ln w="254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Zaoblený obdélník 64"/>
          <p:cNvSpPr/>
          <p:nvPr/>
        </p:nvSpPr>
        <p:spPr>
          <a:xfrm>
            <a:off x="8367294" y="3427373"/>
            <a:ext cx="2611620" cy="338079"/>
          </a:xfrm>
          <a:prstGeom prst="roundRect">
            <a:avLst/>
          </a:prstGeom>
          <a:ln w="254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accent6">
                    <a:lumMod val="75000"/>
                  </a:schemeClr>
                </a:solidFill>
              </a:rPr>
              <a:t>HYPERHYDRATACE</a:t>
            </a:r>
          </a:p>
        </p:txBody>
      </p:sp>
      <p:sp>
        <p:nvSpPr>
          <p:cNvPr id="80" name="Zaoblený obdélník 79"/>
          <p:cNvSpPr/>
          <p:nvPr/>
        </p:nvSpPr>
        <p:spPr>
          <a:xfrm>
            <a:off x="4898734" y="4095513"/>
            <a:ext cx="1473195" cy="918946"/>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rgbClr val="C00000"/>
                </a:solidFill>
              </a:rPr>
              <a:t>V moči↑ </a:t>
            </a:r>
            <a:r>
              <a:rPr lang="cs-CZ" sz="2000" dirty="0" err="1">
                <a:solidFill>
                  <a:srgbClr val="C00000"/>
                </a:solidFill>
              </a:rPr>
              <a:t>Mglb</a:t>
            </a:r>
            <a:r>
              <a:rPr lang="cs-CZ" sz="2000" dirty="0">
                <a:solidFill>
                  <a:srgbClr val="C00000"/>
                </a:solidFill>
              </a:rPr>
              <a:t>, Urea, KM</a:t>
            </a:r>
          </a:p>
        </p:txBody>
      </p:sp>
      <p:cxnSp>
        <p:nvCxnSpPr>
          <p:cNvPr id="89" name="Přímá spojnice se šipkou 88"/>
          <p:cNvCxnSpPr/>
          <p:nvPr/>
        </p:nvCxnSpPr>
        <p:spPr>
          <a:xfrm flipV="1">
            <a:off x="4528580" y="4293708"/>
            <a:ext cx="363938" cy="60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Zaoblený obdélník 112"/>
          <p:cNvSpPr/>
          <p:nvPr/>
        </p:nvSpPr>
        <p:spPr>
          <a:xfrm>
            <a:off x="6070485" y="2285611"/>
            <a:ext cx="2005500" cy="308844"/>
          </a:xfrm>
          <a:prstGeom prst="roundRect">
            <a:avLst/>
          </a:prstGeom>
          <a:solidFill>
            <a:schemeClr val="bg1"/>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accent6">
                    <a:lumMod val="75000"/>
                  </a:schemeClr>
                </a:solidFill>
              </a:rPr>
              <a:t>↓</a:t>
            </a:r>
            <a:r>
              <a:rPr lang="cs-CZ" sz="2000" b="1" dirty="0" err="1">
                <a:solidFill>
                  <a:schemeClr val="accent6">
                    <a:lumMod val="75000"/>
                  </a:schemeClr>
                </a:solidFill>
              </a:rPr>
              <a:t>sval.gykogenu</a:t>
            </a:r>
            <a:endParaRPr lang="cs-CZ" sz="2000" b="1" dirty="0">
              <a:solidFill>
                <a:schemeClr val="accent6">
                  <a:lumMod val="75000"/>
                </a:schemeClr>
              </a:solidFill>
            </a:endParaRPr>
          </a:p>
        </p:txBody>
      </p:sp>
      <p:cxnSp>
        <p:nvCxnSpPr>
          <p:cNvPr id="115" name="Přímá spojnice se šipkou 114"/>
          <p:cNvCxnSpPr/>
          <p:nvPr/>
        </p:nvCxnSpPr>
        <p:spPr>
          <a:xfrm flipH="1">
            <a:off x="3080667" y="2593969"/>
            <a:ext cx="3716172" cy="679630"/>
          </a:xfrm>
          <a:prstGeom prst="straightConnector1">
            <a:avLst/>
          </a:prstGeom>
          <a:ln w="127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Přímá spojnice se šipkou 118"/>
          <p:cNvCxnSpPr/>
          <p:nvPr/>
        </p:nvCxnSpPr>
        <p:spPr>
          <a:xfrm flipH="1">
            <a:off x="8075984" y="1942452"/>
            <a:ext cx="313173" cy="343159"/>
          </a:xfrm>
          <a:prstGeom prst="straightConnector1">
            <a:avLst/>
          </a:prstGeom>
          <a:ln w="127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1" name="Přímá spojnice se šipkou 120"/>
          <p:cNvCxnSpPr/>
          <p:nvPr/>
        </p:nvCxnSpPr>
        <p:spPr>
          <a:xfrm>
            <a:off x="5235191" y="1969991"/>
            <a:ext cx="897474" cy="315620"/>
          </a:xfrm>
          <a:prstGeom prst="straightConnector1">
            <a:avLst/>
          </a:prstGeom>
          <a:ln w="254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6" name="Přímá spojnice se šipkou 125"/>
          <p:cNvCxnSpPr/>
          <p:nvPr/>
        </p:nvCxnSpPr>
        <p:spPr>
          <a:xfrm flipV="1">
            <a:off x="5779177" y="2051179"/>
            <a:ext cx="1" cy="220098"/>
          </a:xfrm>
          <a:prstGeom prst="straightConnector1">
            <a:avLst/>
          </a:prstGeom>
          <a:ln w="15875">
            <a:solidFill>
              <a:schemeClr val="accent6">
                <a:lumMod val="75000"/>
              </a:schemeClr>
            </a:solidFill>
            <a:headEnd type="triangle" w="sm" len="lg"/>
            <a:tailEnd type="triangle" w="lg" len="lg"/>
          </a:ln>
        </p:spPr>
        <p:style>
          <a:lnRef idx="1">
            <a:schemeClr val="accent1"/>
          </a:lnRef>
          <a:fillRef idx="0">
            <a:schemeClr val="accent1"/>
          </a:fillRef>
          <a:effectRef idx="0">
            <a:schemeClr val="accent1"/>
          </a:effectRef>
          <a:fontRef idx="minor">
            <a:schemeClr val="tx1"/>
          </a:fontRef>
        </p:style>
      </p:cxnSp>
      <p:cxnSp>
        <p:nvCxnSpPr>
          <p:cNvPr id="138" name="Přímá spojnice se šipkou 137"/>
          <p:cNvCxnSpPr/>
          <p:nvPr/>
        </p:nvCxnSpPr>
        <p:spPr>
          <a:xfrm flipV="1">
            <a:off x="3610136" y="4892702"/>
            <a:ext cx="1328617" cy="477399"/>
          </a:xfrm>
          <a:prstGeom prst="straightConnector1">
            <a:avLst/>
          </a:prstGeom>
          <a:ln w="127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74" name="Zaoblený obdélník 73"/>
          <p:cNvSpPr/>
          <p:nvPr/>
        </p:nvSpPr>
        <p:spPr>
          <a:xfrm>
            <a:off x="6653837" y="3945523"/>
            <a:ext cx="1422148" cy="423586"/>
          </a:xfrm>
          <a:prstGeom prst="roundRect">
            <a:avLst/>
          </a:prstGeom>
          <a:solidFill>
            <a:schemeClr val="bg1"/>
          </a:solidFill>
          <a:ln w="254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b="1" dirty="0">
                <a:solidFill>
                  <a:schemeClr val="accent6">
                    <a:lumMod val="75000"/>
                  </a:schemeClr>
                </a:solidFill>
              </a:rPr>
              <a:t>ADH</a:t>
            </a:r>
            <a:r>
              <a:rPr lang="cs-CZ" dirty="0">
                <a:solidFill>
                  <a:srgbClr val="0070C0"/>
                </a:solidFill>
              </a:rPr>
              <a:t> </a:t>
            </a:r>
            <a:r>
              <a:rPr lang="cs-CZ" dirty="0">
                <a:solidFill>
                  <a:schemeClr val="accent6">
                    <a:lumMod val="75000"/>
                  </a:schemeClr>
                </a:solidFill>
              </a:rPr>
              <a:t>→</a:t>
            </a:r>
            <a:r>
              <a:rPr lang="cs-CZ" dirty="0">
                <a:solidFill>
                  <a:srgbClr val="0070C0"/>
                </a:solidFill>
              </a:rPr>
              <a:t> </a:t>
            </a:r>
            <a:r>
              <a:rPr lang="cs-CZ" dirty="0">
                <a:solidFill>
                  <a:schemeClr val="accent6">
                    <a:lumMod val="75000"/>
                  </a:schemeClr>
                </a:solidFill>
              </a:rPr>
              <a:t>↓</a:t>
            </a:r>
            <a:r>
              <a:rPr lang="cs-CZ" b="1" dirty="0">
                <a:solidFill>
                  <a:schemeClr val="accent6">
                    <a:lumMod val="75000"/>
                  </a:schemeClr>
                </a:solidFill>
              </a:rPr>
              <a:t>GF</a:t>
            </a:r>
          </a:p>
        </p:txBody>
      </p:sp>
      <p:cxnSp>
        <p:nvCxnSpPr>
          <p:cNvPr id="77" name="Přímá spojnice se šipkou 76"/>
          <p:cNvCxnSpPr>
            <a:stCxn id="74" idx="2"/>
            <a:endCxn id="93" idx="0"/>
          </p:cNvCxnSpPr>
          <p:nvPr/>
        </p:nvCxnSpPr>
        <p:spPr>
          <a:xfrm>
            <a:off x="7364911" y="4369109"/>
            <a:ext cx="2108" cy="323728"/>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Přímá spojnice se šipkou 80"/>
          <p:cNvCxnSpPr/>
          <p:nvPr/>
        </p:nvCxnSpPr>
        <p:spPr>
          <a:xfrm flipV="1">
            <a:off x="7882906" y="3776693"/>
            <a:ext cx="561235" cy="1045392"/>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Zaoblený obdélník 92"/>
          <p:cNvSpPr/>
          <p:nvPr/>
        </p:nvSpPr>
        <p:spPr>
          <a:xfrm>
            <a:off x="6653836" y="4692837"/>
            <a:ext cx="1426366" cy="552616"/>
          </a:xfrm>
          <a:prstGeom prst="roundRect">
            <a:avLst/>
          </a:prstGeom>
          <a:ln w="254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b="1" dirty="0">
                <a:solidFill>
                  <a:schemeClr val="accent6">
                    <a:lumMod val="75000"/>
                  </a:schemeClr>
                </a:solidFill>
              </a:rPr>
              <a:t>RETENCE TEKUTIN</a:t>
            </a:r>
          </a:p>
        </p:txBody>
      </p:sp>
      <p:cxnSp>
        <p:nvCxnSpPr>
          <p:cNvPr id="106" name="Přímá spojnice se šipkou 105"/>
          <p:cNvCxnSpPr>
            <a:endCxn id="93" idx="1"/>
          </p:cNvCxnSpPr>
          <p:nvPr/>
        </p:nvCxnSpPr>
        <p:spPr>
          <a:xfrm flipV="1">
            <a:off x="3654370" y="4969145"/>
            <a:ext cx="2999466" cy="447040"/>
          </a:xfrm>
          <a:prstGeom prst="straightConnector1">
            <a:avLst/>
          </a:prstGeom>
          <a:ln w="1270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14" name="Přímá spojnice se šipkou 113"/>
          <p:cNvCxnSpPr/>
          <p:nvPr/>
        </p:nvCxnSpPr>
        <p:spPr>
          <a:xfrm flipH="1">
            <a:off x="3662703" y="5097780"/>
            <a:ext cx="2991133" cy="404568"/>
          </a:xfrm>
          <a:prstGeom prst="straightConnector1">
            <a:avLst/>
          </a:prstGeom>
          <a:ln w="127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7" name="Zaoblený obdélník 136"/>
          <p:cNvSpPr/>
          <p:nvPr/>
        </p:nvSpPr>
        <p:spPr>
          <a:xfrm>
            <a:off x="9170538" y="4994659"/>
            <a:ext cx="1177046" cy="409666"/>
          </a:xfrm>
          <a:prstGeom prst="roundRect">
            <a:avLst/>
          </a:prstGeom>
          <a:ln w="25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b="1" dirty="0">
                <a:solidFill>
                  <a:schemeClr val="tx1"/>
                </a:solidFill>
              </a:rPr>
              <a:t>OTOKY</a:t>
            </a:r>
          </a:p>
        </p:txBody>
      </p:sp>
      <p:sp>
        <p:nvSpPr>
          <p:cNvPr id="141" name="Zaoblený obdélník 140"/>
          <p:cNvSpPr/>
          <p:nvPr/>
        </p:nvSpPr>
        <p:spPr>
          <a:xfrm>
            <a:off x="8051155" y="5819238"/>
            <a:ext cx="1250546" cy="73554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s-CZ" sz="2000" b="1" dirty="0">
                <a:solidFill>
                  <a:schemeClr val="tx1"/>
                </a:solidFill>
              </a:rPr>
              <a:t>PLÍCE</a:t>
            </a:r>
            <a:r>
              <a:rPr lang="cs-CZ" sz="2000" dirty="0">
                <a:solidFill>
                  <a:schemeClr val="tx1"/>
                </a:solidFill>
              </a:rPr>
              <a:t> dušnost</a:t>
            </a:r>
          </a:p>
        </p:txBody>
      </p:sp>
      <p:cxnSp>
        <p:nvCxnSpPr>
          <p:cNvPr id="142" name="Přímá spojnice se šipkou 141"/>
          <p:cNvCxnSpPr/>
          <p:nvPr/>
        </p:nvCxnSpPr>
        <p:spPr>
          <a:xfrm flipH="1">
            <a:off x="9832128" y="4632277"/>
            <a:ext cx="6698" cy="382182"/>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2" name="Přímá spojnice se šipkou 171"/>
          <p:cNvCxnSpPr>
            <a:stCxn id="137" idx="2"/>
            <a:endCxn id="141" idx="0"/>
          </p:cNvCxnSpPr>
          <p:nvPr/>
        </p:nvCxnSpPr>
        <p:spPr>
          <a:xfrm flipH="1">
            <a:off x="8676428" y="5404325"/>
            <a:ext cx="1082633" cy="414913"/>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4" name="Přímá spojnice se šipkou 173"/>
          <p:cNvCxnSpPr>
            <a:stCxn id="137" idx="2"/>
            <a:endCxn id="64" idx="0"/>
          </p:cNvCxnSpPr>
          <p:nvPr/>
        </p:nvCxnSpPr>
        <p:spPr>
          <a:xfrm>
            <a:off x="9759061" y="5404325"/>
            <a:ext cx="647333" cy="270636"/>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1" name="Přímá spojnice se šipkou 190"/>
          <p:cNvCxnSpPr/>
          <p:nvPr/>
        </p:nvCxnSpPr>
        <p:spPr>
          <a:xfrm>
            <a:off x="3249723" y="5849053"/>
            <a:ext cx="0" cy="305619"/>
          </a:xfrm>
          <a:prstGeom prst="straightConnector1">
            <a:avLst/>
          </a:prstGeom>
          <a:ln w="127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93" name="Přímá spojnice se šipkou 192"/>
          <p:cNvCxnSpPr/>
          <p:nvPr/>
        </p:nvCxnSpPr>
        <p:spPr>
          <a:xfrm flipH="1">
            <a:off x="2508399" y="3786403"/>
            <a:ext cx="10824" cy="301233"/>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4" name="Přímá spojnice se šipkou 193"/>
          <p:cNvCxnSpPr/>
          <p:nvPr/>
        </p:nvCxnSpPr>
        <p:spPr>
          <a:xfrm flipH="1">
            <a:off x="2648459" y="5016205"/>
            <a:ext cx="695515" cy="277203"/>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0" name="Přímá spojnice se šipkou 209"/>
          <p:cNvCxnSpPr/>
          <p:nvPr/>
        </p:nvCxnSpPr>
        <p:spPr>
          <a:xfrm>
            <a:off x="9812448" y="3762351"/>
            <a:ext cx="6698" cy="356050"/>
          </a:xfrm>
          <a:prstGeom prst="straightConnector1">
            <a:avLst/>
          </a:prstGeom>
          <a:ln w="381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466165" y="6609916"/>
            <a:ext cx="11475732" cy="307777"/>
          </a:xfrm>
          <a:prstGeom prst="rect">
            <a:avLst/>
          </a:prstGeom>
          <a:noFill/>
        </p:spPr>
        <p:txBody>
          <a:bodyPr wrap="square" rtlCol="0">
            <a:spAutoFit/>
          </a:bodyPr>
          <a:lstStyle/>
          <a:p>
            <a:r>
              <a:rPr lang="cs-CZ" sz="1400" dirty="0"/>
              <a:t>Armstrong et al., 2010; </a:t>
            </a:r>
            <a:r>
              <a:rPr lang="cs-CZ" sz="1400" dirty="0" err="1"/>
              <a:t>Brancaccio</a:t>
            </a:r>
            <a:r>
              <a:rPr lang="cs-CZ" sz="1400" dirty="0"/>
              <a:t> et al., 2007; </a:t>
            </a:r>
            <a:r>
              <a:rPr lang="cs-CZ" sz="1400" dirty="0" err="1"/>
              <a:t>Clarkson</a:t>
            </a:r>
            <a:r>
              <a:rPr lang="cs-CZ" sz="1400" dirty="0"/>
              <a:t>, 2007; Cooper, 2002; </a:t>
            </a:r>
            <a:r>
              <a:rPr lang="cs-CZ" sz="1400" dirty="0" err="1"/>
              <a:t>Hew-Butler</a:t>
            </a:r>
            <a:r>
              <a:rPr lang="cs-CZ" sz="1400" dirty="0"/>
              <a:t>, 2013;  </a:t>
            </a:r>
            <a:r>
              <a:rPr lang="cs-CZ" sz="1400" dirty="0" err="1"/>
              <a:t>Keltz</a:t>
            </a:r>
            <a:r>
              <a:rPr lang="cs-CZ" sz="1400" dirty="0"/>
              <a:t> et al., 2013; </a:t>
            </a:r>
            <a:r>
              <a:rPr lang="cs-CZ" sz="1400" dirty="0" err="1"/>
              <a:t>Lenz</a:t>
            </a:r>
            <a:r>
              <a:rPr lang="cs-CZ" sz="1400" dirty="0"/>
              <a:t>, 2009; </a:t>
            </a:r>
            <a:r>
              <a:rPr lang="cs-CZ" sz="1400" dirty="0" err="1"/>
              <a:t>Palazzetti</a:t>
            </a:r>
            <a:r>
              <a:rPr lang="cs-CZ" sz="1400" dirty="0"/>
              <a:t> et al., 2003 et al … </a:t>
            </a:r>
          </a:p>
        </p:txBody>
      </p:sp>
    </p:spTree>
    <p:extLst>
      <p:ext uri="{BB962C8B-B14F-4D97-AF65-F5344CB8AC3E}">
        <p14:creationId xmlns:p14="http://schemas.microsoft.com/office/powerpoint/2010/main" val="28131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par>
                                <p:cTn id="17" presetID="22" presetClass="entr" presetSubtype="2"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right)">
                                      <p:cBhvr>
                                        <p:cTn id="19" dur="500"/>
                                        <p:tgtEl>
                                          <p:spTgt spid="5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up)">
                                      <p:cBhvr>
                                        <p:cTn id="28" dur="500"/>
                                        <p:tgtEl>
                                          <p:spTgt spid="4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up)">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500"/>
                                        <p:tgtEl>
                                          <p:spTgt spid="3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par>
                          <p:cTn id="59" fill="hold">
                            <p:stCondLst>
                              <p:cond delay="1000"/>
                            </p:stCondLst>
                            <p:childTnLst>
                              <p:par>
                                <p:cTn id="60" presetID="22" presetClass="entr" presetSubtype="2" fill="hold" nodeType="after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right)">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down)">
                                      <p:cBhvr>
                                        <p:cTn id="71" dur="500"/>
                                        <p:tgtEl>
                                          <p:spTgt spid="1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21"/>
                                        </p:tgtEl>
                                        <p:attrNameLst>
                                          <p:attrName>style.visibility</p:attrName>
                                        </p:attrNameLst>
                                      </p:cBhvr>
                                      <p:to>
                                        <p:strVal val="visible"/>
                                      </p:to>
                                    </p:set>
                                    <p:animEffect transition="in" filter="wipe(left)">
                                      <p:cBhvr>
                                        <p:cTn id="76" dur="500"/>
                                        <p:tgtEl>
                                          <p:spTgt spid="121"/>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up)">
                                      <p:cBhvr>
                                        <p:cTn id="80" dur="500"/>
                                        <p:tgtEl>
                                          <p:spTgt spid="119"/>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13"/>
                                        </p:tgtEl>
                                        <p:attrNameLst>
                                          <p:attrName>style.visibility</p:attrName>
                                        </p:attrNameLst>
                                      </p:cBhvr>
                                      <p:to>
                                        <p:strVal val="visible"/>
                                      </p:to>
                                    </p:set>
                                    <p:animEffect transition="in" filter="fade">
                                      <p:cBhvr>
                                        <p:cTn id="84" dur="500"/>
                                        <p:tgtEl>
                                          <p:spTgt spid="113"/>
                                        </p:tgtEl>
                                      </p:cBhvr>
                                    </p:animEffect>
                                  </p:childTnLst>
                                </p:cTn>
                              </p:par>
                            </p:childTnLst>
                          </p:cTn>
                        </p:par>
                        <p:par>
                          <p:cTn id="85" fill="hold">
                            <p:stCondLst>
                              <p:cond delay="1500"/>
                            </p:stCondLst>
                            <p:childTnLst>
                              <p:par>
                                <p:cTn id="86" presetID="22" presetClass="entr" presetSubtype="2" fill="hold" nodeType="afterEffect">
                                  <p:stCondLst>
                                    <p:cond delay="0"/>
                                  </p:stCondLst>
                                  <p:childTnLst>
                                    <p:set>
                                      <p:cBhvr>
                                        <p:cTn id="87" dur="1" fill="hold">
                                          <p:stCondLst>
                                            <p:cond delay="0"/>
                                          </p:stCondLst>
                                        </p:cTn>
                                        <p:tgtEl>
                                          <p:spTgt spid="115"/>
                                        </p:tgtEl>
                                        <p:attrNameLst>
                                          <p:attrName>style.visibility</p:attrName>
                                        </p:attrNameLst>
                                      </p:cBhvr>
                                      <p:to>
                                        <p:strVal val="visible"/>
                                      </p:to>
                                    </p:set>
                                    <p:animEffect transition="in" filter="wipe(right)">
                                      <p:cBhvr>
                                        <p:cTn id="88" dur="500"/>
                                        <p:tgtEl>
                                          <p:spTgt spid="11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91"/>
                                        </p:tgtEl>
                                        <p:attrNameLst>
                                          <p:attrName>style.visibility</p:attrName>
                                        </p:attrNameLst>
                                      </p:cBhvr>
                                      <p:to>
                                        <p:strVal val="visible"/>
                                      </p:to>
                                    </p:set>
                                    <p:animEffect transition="in" filter="fade">
                                      <p:cBhvr>
                                        <p:cTn id="93" dur="500"/>
                                        <p:tgtEl>
                                          <p:spTgt spid="91"/>
                                        </p:tgtEl>
                                      </p:cBhvr>
                                    </p:animEffect>
                                  </p:childTnLst>
                                </p:cTn>
                              </p:par>
                            </p:childTnLst>
                          </p:cTn>
                        </p:par>
                        <p:par>
                          <p:cTn id="94" fill="hold">
                            <p:stCondLst>
                              <p:cond delay="500"/>
                            </p:stCondLst>
                            <p:childTnLst>
                              <p:par>
                                <p:cTn id="95" presetID="22" presetClass="entr" presetSubtype="2" fill="hold" nodeType="afterEffect">
                                  <p:stCondLst>
                                    <p:cond delay="0"/>
                                  </p:stCondLst>
                                  <p:childTnLst>
                                    <p:set>
                                      <p:cBhvr>
                                        <p:cTn id="96" dur="1" fill="hold">
                                          <p:stCondLst>
                                            <p:cond delay="0"/>
                                          </p:stCondLst>
                                        </p:cTn>
                                        <p:tgtEl>
                                          <p:spTgt spid="112"/>
                                        </p:tgtEl>
                                        <p:attrNameLst>
                                          <p:attrName>style.visibility</p:attrName>
                                        </p:attrNameLst>
                                      </p:cBhvr>
                                      <p:to>
                                        <p:strVal val="visible"/>
                                      </p:to>
                                    </p:set>
                                    <p:animEffect transition="in" filter="wipe(right)">
                                      <p:cBhvr>
                                        <p:cTn id="97" dur="500"/>
                                        <p:tgtEl>
                                          <p:spTgt spid="11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193"/>
                                        </p:tgtEl>
                                        <p:attrNameLst>
                                          <p:attrName>style.visibility</p:attrName>
                                        </p:attrNameLst>
                                      </p:cBhvr>
                                      <p:to>
                                        <p:strVal val="visible"/>
                                      </p:to>
                                    </p:set>
                                    <p:animEffect transition="in" filter="wipe(up)">
                                      <p:cBhvr>
                                        <p:cTn id="102" dur="500"/>
                                        <p:tgtEl>
                                          <p:spTgt spid="193"/>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89"/>
                                        </p:tgtEl>
                                        <p:attrNameLst>
                                          <p:attrName>style.visibility</p:attrName>
                                        </p:attrNameLst>
                                      </p:cBhvr>
                                      <p:to>
                                        <p:strVal val="visible"/>
                                      </p:to>
                                    </p:set>
                                    <p:animEffect transition="in" filter="wipe(left)">
                                      <p:cBhvr>
                                        <p:cTn id="111" dur="500"/>
                                        <p:tgtEl>
                                          <p:spTgt spid="89"/>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fade">
                                      <p:cBhvr>
                                        <p:cTn id="115" dur="500"/>
                                        <p:tgtEl>
                                          <p:spTgt spid="80"/>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194"/>
                                        </p:tgtEl>
                                        <p:attrNameLst>
                                          <p:attrName>style.visibility</p:attrName>
                                        </p:attrNameLst>
                                      </p:cBhvr>
                                      <p:to>
                                        <p:strVal val="visible"/>
                                      </p:to>
                                    </p:set>
                                    <p:animEffect transition="in" filter="wipe(up)">
                                      <p:cBhvr>
                                        <p:cTn id="120" dur="500"/>
                                        <p:tgtEl>
                                          <p:spTgt spid="19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191"/>
                                        </p:tgtEl>
                                        <p:attrNameLst>
                                          <p:attrName>style.visibility</p:attrName>
                                        </p:attrNameLst>
                                      </p:cBhvr>
                                      <p:to>
                                        <p:strVal val="visible"/>
                                      </p:to>
                                    </p:set>
                                    <p:animEffect transition="in" filter="wipe(left)">
                                      <p:cBhvr>
                                        <p:cTn id="125" dur="500"/>
                                        <p:tgtEl>
                                          <p:spTgt spid="191"/>
                                        </p:tgtEl>
                                      </p:cBhvr>
                                    </p:animEffect>
                                  </p:childTnLst>
                                </p:cTn>
                              </p:par>
                            </p:childTnLst>
                          </p:cTn>
                        </p:par>
                        <p:par>
                          <p:cTn id="126" fill="hold">
                            <p:stCondLst>
                              <p:cond delay="500"/>
                            </p:stCondLst>
                            <p:childTnLst>
                              <p:par>
                                <p:cTn id="127" presetID="10" presetClass="entr" presetSubtype="0" fill="hold" grpId="0" nodeType="after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500"/>
                                        <p:tgtEl>
                                          <p:spTgt spid="7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wipe(up)">
                                      <p:cBhvr>
                                        <p:cTn id="134" dur="500"/>
                                        <p:tgtEl>
                                          <p:spTgt spid="33"/>
                                        </p:tgtEl>
                                      </p:cBhvr>
                                    </p:animEffec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fade">
                                      <p:cBhvr>
                                        <p:cTn id="138" dur="500"/>
                                        <p:tgtEl>
                                          <p:spTgt spid="21"/>
                                        </p:tgtEl>
                                      </p:cBhvr>
                                    </p:animEffect>
                                  </p:childTnLst>
                                </p:cTn>
                              </p:par>
                            </p:childTnLst>
                          </p:cTn>
                        </p:par>
                        <p:par>
                          <p:cTn id="139" fill="hold">
                            <p:stCondLst>
                              <p:cond delay="1000"/>
                            </p:stCondLst>
                            <p:childTnLst>
                              <p:par>
                                <p:cTn id="140" presetID="22" presetClass="entr" presetSubtype="8" fill="hold" nodeType="afterEffect">
                                  <p:stCondLst>
                                    <p:cond delay="0"/>
                                  </p:stCondLst>
                                  <p:childTnLst>
                                    <p:set>
                                      <p:cBhvr>
                                        <p:cTn id="141" dur="1" fill="hold">
                                          <p:stCondLst>
                                            <p:cond delay="0"/>
                                          </p:stCondLst>
                                        </p:cTn>
                                        <p:tgtEl>
                                          <p:spTgt spid="82"/>
                                        </p:tgtEl>
                                        <p:attrNameLst>
                                          <p:attrName>style.visibility</p:attrName>
                                        </p:attrNameLst>
                                      </p:cBhvr>
                                      <p:to>
                                        <p:strVal val="visible"/>
                                      </p:to>
                                    </p:set>
                                    <p:animEffect transition="in" filter="wipe(left)">
                                      <p:cBhvr>
                                        <p:cTn id="142" dur="500"/>
                                        <p:tgtEl>
                                          <p:spTgt spid="82"/>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wipe(left)">
                                      <p:cBhvr>
                                        <p:cTn id="147" dur="500"/>
                                        <p:tgtEl>
                                          <p:spTgt spid="35"/>
                                        </p:tgtEl>
                                      </p:cBhvr>
                                    </p:animEffect>
                                  </p:childTnLst>
                                </p:cTn>
                              </p:par>
                            </p:childTnLst>
                          </p:cTn>
                        </p:par>
                        <p:par>
                          <p:cTn id="148" fill="hold">
                            <p:stCondLst>
                              <p:cond delay="500"/>
                            </p:stCondLst>
                            <p:childTnLst>
                              <p:par>
                                <p:cTn id="149" presetID="10" presetClass="entr" presetSubtype="0" fill="hold" grpId="0" nodeType="afterEffect">
                                  <p:stCondLst>
                                    <p:cond delay="0"/>
                                  </p:stCondLst>
                                  <p:childTnLst>
                                    <p:set>
                                      <p:cBhvr>
                                        <p:cTn id="150" dur="1" fill="hold">
                                          <p:stCondLst>
                                            <p:cond delay="0"/>
                                          </p:stCondLst>
                                        </p:cTn>
                                        <p:tgtEl>
                                          <p:spTgt spid="22"/>
                                        </p:tgtEl>
                                        <p:attrNameLst>
                                          <p:attrName>style.visibility</p:attrName>
                                        </p:attrNameLst>
                                      </p:cBhvr>
                                      <p:to>
                                        <p:strVal val="visible"/>
                                      </p:to>
                                    </p:set>
                                    <p:animEffect transition="in" filter="fade">
                                      <p:cBhvr>
                                        <p:cTn id="151" dur="500"/>
                                        <p:tgtEl>
                                          <p:spTgt spid="22"/>
                                        </p:tgtEl>
                                      </p:cBhvr>
                                    </p:animEffect>
                                  </p:childTnLst>
                                </p:cTn>
                              </p:par>
                            </p:childTnLst>
                          </p:cTn>
                        </p:par>
                        <p:par>
                          <p:cTn id="152" fill="hold">
                            <p:stCondLst>
                              <p:cond delay="1000"/>
                            </p:stCondLst>
                            <p:childTnLst>
                              <p:par>
                                <p:cTn id="153" presetID="22" presetClass="entr" presetSubtype="2" fill="hold" nodeType="afterEffect">
                                  <p:stCondLst>
                                    <p:cond delay="0"/>
                                  </p:stCondLst>
                                  <p:childTnLst>
                                    <p:set>
                                      <p:cBhvr>
                                        <p:cTn id="154" dur="1" fill="hold">
                                          <p:stCondLst>
                                            <p:cond delay="0"/>
                                          </p:stCondLst>
                                        </p:cTn>
                                        <p:tgtEl>
                                          <p:spTgt spid="84"/>
                                        </p:tgtEl>
                                        <p:attrNameLst>
                                          <p:attrName>style.visibility</p:attrName>
                                        </p:attrNameLst>
                                      </p:cBhvr>
                                      <p:to>
                                        <p:strVal val="visible"/>
                                      </p:to>
                                    </p:set>
                                    <p:animEffect transition="in" filter="wipe(right)">
                                      <p:cBhvr>
                                        <p:cTn id="155" dur="500"/>
                                        <p:tgtEl>
                                          <p:spTgt spid="84"/>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4" fill="hold" nodeType="click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wipe(down)">
                                      <p:cBhvr>
                                        <p:cTn id="160" dur="500"/>
                                        <p:tgtEl>
                                          <p:spTgt spid="96"/>
                                        </p:tgtEl>
                                      </p:cBhvr>
                                    </p:animEffect>
                                  </p:childTnLst>
                                </p:cTn>
                              </p:par>
                              <p:par>
                                <p:cTn id="161" presetID="22" presetClass="entr" presetSubtype="8" fill="hold" nodeType="withEffect">
                                  <p:stCondLst>
                                    <p:cond delay="0"/>
                                  </p:stCondLst>
                                  <p:childTnLst>
                                    <p:set>
                                      <p:cBhvr>
                                        <p:cTn id="162" dur="1" fill="hold">
                                          <p:stCondLst>
                                            <p:cond delay="0"/>
                                          </p:stCondLst>
                                        </p:cTn>
                                        <p:tgtEl>
                                          <p:spTgt spid="138"/>
                                        </p:tgtEl>
                                        <p:attrNameLst>
                                          <p:attrName>style.visibility</p:attrName>
                                        </p:attrNameLst>
                                      </p:cBhvr>
                                      <p:to>
                                        <p:strVal val="visible"/>
                                      </p:to>
                                    </p:set>
                                    <p:animEffect transition="in" filter="wipe(left)">
                                      <p:cBhvr>
                                        <p:cTn id="163" dur="500"/>
                                        <p:tgtEl>
                                          <p:spTgt spid="138"/>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fade">
                                      <p:cBhvr>
                                        <p:cTn id="168" dur="500"/>
                                        <p:tgtEl>
                                          <p:spTgt spid="32"/>
                                        </p:tgtEl>
                                      </p:cBhvr>
                                    </p:animEffect>
                                  </p:childTnLst>
                                </p:cTn>
                              </p:par>
                            </p:childTnLst>
                          </p:cTn>
                        </p:par>
                        <p:par>
                          <p:cTn id="169" fill="hold">
                            <p:stCondLst>
                              <p:cond delay="500"/>
                            </p:stCondLst>
                            <p:childTnLst>
                              <p:par>
                                <p:cTn id="170" presetID="10" presetClass="entr" presetSubtype="0" fill="hold" grpId="0" nodeType="afterEffect">
                                  <p:stCondLst>
                                    <p:cond delay="0"/>
                                  </p:stCondLst>
                                  <p:childTnLst>
                                    <p:set>
                                      <p:cBhvr>
                                        <p:cTn id="171" dur="1" fill="hold">
                                          <p:stCondLst>
                                            <p:cond delay="0"/>
                                          </p:stCondLst>
                                        </p:cTn>
                                        <p:tgtEl>
                                          <p:spTgt spid="7"/>
                                        </p:tgtEl>
                                        <p:attrNameLst>
                                          <p:attrName>style.visibility</p:attrName>
                                        </p:attrNameLst>
                                      </p:cBhvr>
                                      <p:to>
                                        <p:strVal val="visible"/>
                                      </p:to>
                                    </p:set>
                                    <p:animEffect transition="in" filter="fade">
                                      <p:cBhvr>
                                        <p:cTn id="172" dur="500"/>
                                        <p:tgtEl>
                                          <p:spTgt spid="7"/>
                                        </p:tgtEl>
                                      </p:cBhvr>
                                    </p:animEffect>
                                  </p:childTnLst>
                                </p:cTn>
                              </p:par>
                            </p:childTnLst>
                          </p:cTn>
                        </p:par>
                        <p:par>
                          <p:cTn id="173" fill="hold">
                            <p:stCondLst>
                              <p:cond delay="1000"/>
                            </p:stCondLst>
                            <p:childTnLst>
                              <p:par>
                                <p:cTn id="174" presetID="22" presetClass="entr" presetSubtype="1" fill="hold" nodeType="afterEffect">
                                  <p:stCondLst>
                                    <p:cond delay="0"/>
                                  </p:stCondLst>
                                  <p:childTnLst>
                                    <p:set>
                                      <p:cBhvr>
                                        <p:cTn id="175" dur="1" fill="hold">
                                          <p:stCondLst>
                                            <p:cond delay="0"/>
                                          </p:stCondLst>
                                        </p:cTn>
                                        <p:tgtEl>
                                          <p:spTgt spid="62"/>
                                        </p:tgtEl>
                                        <p:attrNameLst>
                                          <p:attrName>style.visibility</p:attrName>
                                        </p:attrNameLst>
                                      </p:cBhvr>
                                      <p:to>
                                        <p:strVal val="visible"/>
                                      </p:to>
                                    </p:set>
                                    <p:animEffect transition="in" filter="wipe(up)">
                                      <p:cBhvr>
                                        <p:cTn id="176" dur="500"/>
                                        <p:tgtEl>
                                          <p:spTgt spid="62"/>
                                        </p:tgtEl>
                                      </p:cBhvr>
                                    </p:animEffect>
                                  </p:childTnLst>
                                </p:cTn>
                              </p:par>
                            </p:childTnLst>
                          </p:cTn>
                        </p:par>
                        <p:par>
                          <p:cTn id="177" fill="hold">
                            <p:stCondLst>
                              <p:cond delay="1500"/>
                            </p:stCondLst>
                            <p:childTnLst>
                              <p:par>
                                <p:cTn id="178" presetID="10" presetClass="entr" presetSubtype="0" fill="hold" grpId="0" nodeType="afterEffect">
                                  <p:stCondLst>
                                    <p:cond delay="0"/>
                                  </p:stCondLst>
                                  <p:childTnLst>
                                    <p:set>
                                      <p:cBhvr>
                                        <p:cTn id="179" dur="1" fill="hold">
                                          <p:stCondLst>
                                            <p:cond delay="0"/>
                                          </p:stCondLst>
                                        </p:cTn>
                                        <p:tgtEl>
                                          <p:spTgt spid="65"/>
                                        </p:tgtEl>
                                        <p:attrNameLst>
                                          <p:attrName>style.visibility</p:attrName>
                                        </p:attrNameLst>
                                      </p:cBhvr>
                                      <p:to>
                                        <p:strVal val="visible"/>
                                      </p:to>
                                    </p:set>
                                    <p:animEffect transition="in" filter="fade">
                                      <p:cBhvr>
                                        <p:cTn id="180" dur="500"/>
                                        <p:tgtEl>
                                          <p:spTgt spid="65"/>
                                        </p:tgtEl>
                                      </p:cBhvr>
                                    </p:animEffect>
                                  </p:childTnLst>
                                </p:cTn>
                              </p:par>
                            </p:childTnLst>
                          </p:cTn>
                        </p:par>
                        <p:par>
                          <p:cTn id="181" fill="hold">
                            <p:stCondLst>
                              <p:cond delay="2000"/>
                            </p:stCondLst>
                            <p:childTnLst>
                              <p:par>
                                <p:cTn id="182" presetID="22" presetClass="entr" presetSubtype="1" fill="hold" nodeType="afterEffect">
                                  <p:stCondLst>
                                    <p:cond delay="0"/>
                                  </p:stCondLst>
                                  <p:childTnLst>
                                    <p:set>
                                      <p:cBhvr>
                                        <p:cTn id="183" dur="1" fill="hold">
                                          <p:stCondLst>
                                            <p:cond delay="0"/>
                                          </p:stCondLst>
                                        </p:cTn>
                                        <p:tgtEl>
                                          <p:spTgt spid="45"/>
                                        </p:tgtEl>
                                        <p:attrNameLst>
                                          <p:attrName>style.visibility</p:attrName>
                                        </p:attrNameLst>
                                      </p:cBhvr>
                                      <p:to>
                                        <p:strVal val="visible"/>
                                      </p:to>
                                    </p:set>
                                    <p:animEffect transition="in" filter="wipe(up)">
                                      <p:cBhvr>
                                        <p:cTn id="184" dur="500"/>
                                        <p:tgtEl>
                                          <p:spTgt spid="45"/>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1" fill="hold" nodeType="clickEffect">
                                  <p:stCondLst>
                                    <p:cond delay="0"/>
                                  </p:stCondLst>
                                  <p:childTnLst>
                                    <p:set>
                                      <p:cBhvr>
                                        <p:cTn id="188" dur="1" fill="hold">
                                          <p:stCondLst>
                                            <p:cond delay="0"/>
                                          </p:stCondLst>
                                        </p:cTn>
                                        <p:tgtEl>
                                          <p:spTgt spid="142"/>
                                        </p:tgtEl>
                                        <p:attrNameLst>
                                          <p:attrName>style.visibility</p:attrName>
                                        </p:attrNameLst>
                                      </p:cBhvr>
                                      <p:to>
                                        <p:strVal val="visible"/>
                                      </p:to>
                                    </p:set>
                                    <p:animEffect transition="in" filter="wipe(up)">
                                      <p:cBhvr>
                                        <p:cTn id="189" dur="500"/>
                                        <p:tgtEl>
                                          <p:spTgt spid="142"/>
                                        </p:tgtEl>
                                      </p:cBhvr>
                                    </p:animEffect>
                                  </p:childTnLst>
                                </p:cTn>
                              </p:par>
                            </p:childTnLst>
                          </p:cTn>
                        </p:par>
                        <p:par>
                          <p:cTn id="190" fill="hold">
                            <p:stCondLst>
                              <p:cond delay="500"/>
                            </p:stCondLst>
                            <p:childTnLst>
                              <p:par>
                                <p:cTn id="191" presetID="10" presetClass="entr" presetSubtype="0" fill="hold" grpId="0" nodeType="afterEffect">
                                  <p:stCondLst>
                                    <p:cond delay="0"/>
                                  </p:stCondLst>
                                  <p:childTnLst>
                                    <p:set>
                                      <p:cBhvr>
                                        <p:cTn id="192" dur="1" fill="hold">
                                          <p:stCondLst>
                                            <p:cond delay="0"/>
                                          </p:stCondLst>
                                        </p:cTn>
                                        <p:tgtEl>
                                          <p:spTgt spid="137"/>
                                        </p:tgtEl>
                                        <p:attrNameLst>
                                          <p:attrName>style.visibility</p:attrName>
                                        </p:attrNameLst>
                                      </p:cBhvr>
                                      <p:to>
                                        <p:strVal val="visible"/>
                                      </p:to>
                                    </p:set>
                                    <p:animEffect transition="in" filter="fade">
                                      <p:cBhvr>
                                        <p:cTn id="193" dur="500"/>
                                        <p:tgtEl>
                                          <p:spTgt spid="137"/>
                                        </p:tgtEl>
                                      </p:cBhvr>
                                    </p:animEffect>
                                  </p:childTnLst>
                                </p:cTn>
                              </p:par>
                            </p:childTnLst>
                          </p:cTn>
                        </p:par>
                        <p:par>
                          <p:cTn id="194" fill="hold">
                            <p:stCondLst>
                              <p:cond delay="1000"/>
                            </p:stCondLst>
                            <p:childTnLst>
                              <p:par>
                                <p:cTn id="195" presetID="22" presetClass="entr" presetSubtype="2" fill="hold" nodeType="afterEffect">
                                  <p:stCondLst>
                                    <p:cond delay="0"/>
                                  </p:stCondLst>
                                  <p:childTnLst>
                                    <p:set>
                                      <p:cBhvr>
                                        <p:cTn id="196" dur="1" fill="hold">
                                          <p:stCondLst>
                                            <p:cond delay="0"/>
                                          </p:stCondLst>
                                        </p:cTn>
                                        <p:tgtEl>
                                          <p:spTgt spid="172"/>
                                        </p:tgtEl>
                                        <p:attrNameLst>
                                          <p:attrName>style.visibility</p:attrName>
                                        </p:attrNameLst>
                                      </p:cBhvr>
                                      <p:to>
                                        <p:strVal val="visible"/>
                                      </p:to>
                                    </p:set>
                                    <p:animEffect transition="in" filter="wipe(right)">
                                      <p:cBhvr>
                                        <p:cTn id="197" dur="500"/>
                                        <p:tgtEl>
                                          <p:spTgt spid="172"/>
                                        </p:tgtEl>
                                      </p:cBhvr>
                                    </p:animEffect>
                                  </p:childTnLst>
                                </p:cTn>
                              </p:par>
                            </p:childTnLst>
                          </p:cTn>
                        </p:par>
                        <p:par>
                          <p:cTn id="198" fill="hold">
                            <p:stCondLst>
                              <p:cond delay="1500"/>
                            </p:stCondLst>
                            <p:childTnLst>
                              <p:par>
                                <p:cTn id="199" presetID="10" presetClass="entr" presetSubtype="0" fill="hold" grpId="0" nodeType="afterEffect">
                                  <p:stCondLst>
                                    <p:cond delay="0"/>
                                  </p:stCondLst>
                                  <p:childTnLst>
                                    <p:set>
                                      <p:cBhvr>
                                        <p:cTn id="200" dur="1" fill="hold">
                                          <p:stCondLst>
                                            <p:cond delay="0"/>
                                          </p:stCondLst>
                                        </p:cTn>
                                        <p:tgtEl>
                                          <p:spTgt spid="141"/>
                                        </p:tgtEl>
                                        <p:attrNameLst>
                                          <p:attrName>style.visibility</p:attrName>
                                        </p:attrNameLst>
                                      </p:cBhvr>
                                      <p:to>
                                        <p:strVal val="visible"/>
                                      </p:to>
                                    </p:set>
                                    <p:animEffect transition="in" filter="fade">
                                      <p:cBhvr>
                                        <p:cTn id="201" dur="500"/>
                                        <p:tgtEl>
                                          <p:spTgt spid="141"/>
                                        </p:tgtEl>
                                      </p:cBhvr>
                                    </p:animEffect>
                                  </p:childTnLst>
                                </p:cTn>
                              </p:par>
                            </p:childTnLst>
                          </p:cTn>
                        </p:par>
                        <p:par>
                          <p:cTn id="202" fill="hold">
                            <p:stCondLst>
                              <p:cond delay="2000"/>
                            </p:stCondLst>
                            <p:childTnLst>
                              <p:par>
                                <p:cTn id="203" presetID="22" presetClass="entr" presetSubtype="1" fill="hold" nodeType="afterEffect">
                                  <p:stCondLst>
                                    <p:cond delay="0"/>
                                  </p:stCondLst>
                                  <p:childTnLst>
                                    <p:set>
                                      <p:cBhvr>
                                        <p:cTn id="204" dur="1" fill="hold">
                                          <p:stCondLst>
                                            <p:cond delay="0"/>
                                          </p:stCondLst>
                                        </p:cTn>
                                        <p:tgtEl>
                                          <p:spTgt spid="174"/>
                                        </p:tgtEl>
                                        <p:attrNameLst>
                                          <p:attrName>style.visibility</p:attrName>
                                        </p:attrNameLst>
                                      </p:cBhvr>
                                      <p:to>
                                        <p:strVal val="visible"/>
                                      </p:to>
                                    </p:set>
                                    <p:animEffect transition="in" filter="wipe(up)">
                                      <p:cBhvr>
                                        <p:cTn id="205" dur="500"/>
                                        <p:tgtEl>
                                          <p:spTgt spid="174"/>
                                        </p:tgtEl>
                                      </p:cBhvr>
                                    </p:animEffect>
                                  </p:childTnLst>
                                </p:cTn>
                              </p:par>
                            </p:childTnLst>
                          </p:cTn>
                        </p:par>
                        <p:par>
                          <p:cTn id="206" fill="hold">
                            <p:stCondLst>
                              <p:cond delay="2500"/>
                            </p:stCondLst>
                            <p:childTnLst>
                              <p:par>
                                <p:cTn id="207" presetID="10" presetClass="entr" presetSubtype="0" fill="hold" grpId="0" nodeType="afterEffect">
                                  <p:stCondLst>
                                    <p:cond delay="0"/>
                                  </p:stCondLst>
                                  <p:childTnLst>
                                    <p:set>
                                      <p:cBhvr>
                                        <p:cTn id="208" dur="1" fill="hold">
                                          <p:stCondLst>
                                            <p:cond delay="0"/>
                                          </p:stCondLst>
                                        </p:cTn>
                                        <p:tgtEl>
                                          <p:spTgt spid="64"/>
                                        </p:tgtEl>
                                        <p:attrNameLst>
                                          <p:attrName>style.visibility</p:attrName>
                                        </p:attrNameLst>
                                      </p:cBhvr>
                                      <p:to>
                                        <p:strVal val="visible"/>
                                      </p:to>
                                    </p:set>
                                    <p:animEffect transition="in" filter="fade">
                                      <p:cBhvr>
                                        <p:cTn id="209" dur="500"/>
                                        <p:tgtEl>
                                          <p:spTgt spid="64"/>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2" fill="hold" nodeType="clickEffect">
                                  <p:stCondLst>
                                    <p:cond delay="0"/>
                                  </p:stCondLst>
                                  <p:childTnLst>
                                    <p:set>
                                      <p:cBhvr>
                                        <p:cTn id="213" dur="1" fill="hold">
                                          <p:stCondLst>
                                            <p:cond delay="0"/>
                                          </p:stCondLst>
                                        </p:cTn>
                                        <p:tgtEl>
                                          <p:spTgt spid="55"/>
                                        </p:tgtEl>
                                        <p:attrNameLst>
                                          <p:attrName>style.visibility</p:attrName>
                                        </p:attrNameLst>
                                      </p:cBhvr>
                                      <p:to>
                                        <p:strVal val="visible"/>
                                      </p:to>
                                    </p:set>
                                    <p:animEffect transition="in" filter="wipe(right)">
                                      <p:cBhvr>
                                        <p:cTn id="214" dur="500"/>
                                        <p:tgtEl>
                                          <p:spTgt spid="55"/>
                                        </p:tgtEl>
                                      </p:cBhvr>
                                    </p:animEffect>
                                  </p:childTnLst>
                                </p:cTn>
                              </p:par>
                            </p:childTnLst>
                          </p:cTn>
                        </p:par>
                        <p:par>
                          <p:cTn id="215" fill="hold">
                            <p:stCondLst>
                              <p:cond delay="500"/>
                            </p:stCondLst>
                            <p:childTnLst>
                              <p:par>
                                <p:cTn id="216" presetID="22" presetClass="entr" presetSubtype="4" fill="hold" nodeType="afterEffect">
                                  <p:stCondLst>
                                    <p:cond delay="0"/>
                                  </p:stCondLst>
                                  <p:childTnLst>
                                    <p:set>
                                      <p:cBhvr>
                                        <p:cTn id="217" dur="1" fill="hold">
                                          <p:stCondLst>
                                            <p:cond delay="0"/>
                                          </p:stCondLst>
                                        </p:cTn>
                                        <p:tgtEl>
                                          <p:spTgt spid="63"/>
                                        </p:tgtEl>
                                        <p:attrNameLst>
                                          <p:attrName>style.visibility</p:attrName>
                                        </p:attrNameLst>
                                      </p:cBhvr>
                                      <p:to>
                                        <p:strVal val="visible"/>
                                      </p:to>
                                    </p:set>
                                    <p:animEffect transition="in" filter="wipe(down)">
                                      <p:cBhvr>
                                        <p:cTn id="218" dur="500"/>
                                        <p:tgtEl>
                                          <p:spTgt spid="63"/>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74"/>
                                        </p:tgtEl>
                                        <p:attrNameLst>
                                          <p:attrName>style.visibility</p:attrName>
                                        </p:attrNameLst>
                                      </p:cBhvr>
                                      <p:to>
                                        <p:strVal val="visible"/>
                                      </p:to>
                                    </p:set>
                                    <p:animEffect transition="in" filter="fade">
                                      <p:cBhvr>
                                        <p:cTn id="223" dur="500"/>
                                        <p:tgtEl>
                                          <p:spTgt spid="74"/>
                                        </p:tgtEl>
                                      </p:cBhvr>
                                    </p:animEffect>
                                  </p:childTnLst>
                                </p:cTn>
                              </p:par>
                            </p:childTnLst>
                          </p:cTn>
                        </p:par>
                        <p:par>
                          <p:cTn id="224" fill="hold">
                            <p:stCondLst>
                              <p:cond delay="500"/>
                            </p:stCondLst>
                            <p:childTnLst>
                              <p:par>
                                <p:cTn id="225" presetID="22" presetClass="entr" presetSubtype="1" fill="hold" nodeType="afterEffect">
                                  <p:stCondLst>
                                    <p:cond delay="0"/>
                                  </p:stCondLst>
                                  <p:childTnLst>
                                    <p:set>
                                      <p:cBhvr>
                                        <p:cTn id="226" dur="1" fill="hold">
                                          <p:stCondLst>
                                            <p:cond delay="0"/>
                                          </p:stCondLst>
                                        </p:cTn>
                                        <p:tgtEl>
                                          <p:spTgt spid="77"/>
                                        </p:tgtEl>
                                        <p:attrNameLst>
                                          <p:attrName>style.visibility</p:attrName>
                                        </p:attrNameLst>
                                      </p:cBhvr>
                                      <p:to>
                                        <p:strVal val="visible"/>
                                      </p:to>
                                    </p:set>
                                    <p:animEffect transition="in" filter="wipe(up)">
                                      <p:cBhvr>
                                        <p:cTn id="227" dur="500"/>
                                        <p:tgtEl>
                                          <p:spTgt spid="77"/>
                                        </p:tgtEl>
                                      </p:cBhvr>
                                    </p:animEffect>
                                  </p:childTnLst>
                                </p:cTn>
                              </p:par>
                            </p:childTnLst>
                          </p:cTn>
                        </p:par>
                        <p:par>
                          <p:cTn id="228" fill="hold">
                            <p:stCondLst>
                              <p:cond delay="1000"/>
                            </p:stCondLst>
                            <p:childTnLst>
                              <p:par>
                                <p:cTn id="229" presetID="10" presetClass="entr" presetSubtype="0" fill="hold" grpId="0" nodeType="afterEffect">
                                  <p:stCondLst>
                                    <p:cond delay="0"/>
                                  </p:stCondLst>
                                  <p:childTnLst>
                                    <p:set>
                                      <p:cBhvr>
                                        <p:cTn id="230" dur="1" fill="hold">
                                          <p:stCondLst>
                                            <p:cond delay="0"/>
                                          </p:stCondLst>
                                        </p:cTn>
                                        <p:tgtEl>
                                          <p:spTgt spid="93"/>
                                        </p:tgtEl>
                                        <p:attrNameLst>
                                          <p:attrName>style.visibility</p:attrName>
                                        </p:attrNameLst>
                                      </p:cBhvr>
                                      <p:to>
                                        <p:strVal val="visible"/>
                                      </p:to>
                                    </p:set>
                                    <p:animEffect transition="in" filter="fade">
                                      <p:cBhvr>
                                        <p:cTn id="231" dur="500"/>
                                        <p:tgtEl>
                                          <p:spTgt spid="93"/>
                                        </p:tgtEl>
                                      </p:cBhvr>
                                    </p:animEffect>
                                  </p:childTnLst>
                                </p:cTn>
                              </p:par>
                            </p:childTnLst>
                          </p:cTn>
                        </p:par>
                        <p:par>
                          <p:cTn id="232" fill="hold">
                            <p:stCondLst>
                              <p:cond delay="1500"/>
                            </p:stCondLst>
                            <p:childTnLst>
                              <p:par>
                                <p:cTn id="233" presetID="22" presetClass="entr" presetSubtype="4" fill="hold" nodeType="afterEffect">
                                  <p:stCondLst>
                                    <p:cond delay="0"/>
                                  </p:stCondLst>
                                  <p:childTnLst>
                                    <p:set>
                                      <p:cBhvr>
                                        <p:cTn id="234" dur="1" fill="hold">
                                          <p:stCondLst>
                                            <p:cond delay="0"/>
                                          </p:stCondLst>
                                        </p:cTn>
                                        <p:tgtEl>
                                          <p:spTgt spid="81"/>
                                        </p:tgtEl>
                                        <p:attrNameLst>
                                          <p:attrName>style.visibility</p:attrName>
                                        </p:attrNameLst>
                                      </p:cBhvr>
                                      <p:to>
                                        <p:strVal val="visible"/>
                                      </p:to>
                                    </p:set>
                                    <p:animEffect transition="in" filter="wipe(down)">
                                      <p:cBhvr>
                                        <p:cTn id="235" dur="500"/>
                                        <p:tgtEl>
                                          <p:spTgt spid="81"/>
                                        </p:tgtEl>
                                      </p:cBhvr>
                                    </p:animEffect>
                                  </p:childTnLst>
                                </p:cTn>
                              </p:par>
                            </p:childTnLst>
                          </p:cTn>
                        </p:par>
                        <p:par>
                          <p:cTn id="236" fill="hold">
                            <p:stCondLst>
                              <p:cond delay="2000"/>
                            </p:stCondLst>
                            <p:childTnLst>
                              <p:par>
                                <p:cTn id="237" presetID="22" presetClass="entr" presetSubtype="1" fill="hold" nodeType="afterEffect">
                                  <p:stCondLst>
                                    <p:cond delay="0"/>
                                  </p:stCondLst>
                                  <p:childTnLst>
                                    <p:set>
                                      <p:cBhvr>
                                        <p:cTn id="238" dur="1" fill="hold">
                                          <p:stCondLst>
                                            <p:cond delay="0"/>
                                          </p:stCondLst>
                                        </p:cTn>
                                        <p:tgtEl>
                                          <p:spTgt spid="210"/>
                                        </p:tgtEl>
                                        <p:attrNameLst>
                                          <p:attrName>style.visibility</p:attrName>
                                        </p:attrNameLst>
                                      </p:cBhvr>
                                      <p:to>
                                        <p:strVal val="visible"/>
                                      </p:to>
                                    </p:set>
                                    <p:animEffect transition="in" filter="wipe(up)">
                                      <p:cBhvr>
                                        <p:cTn id="239" dur="500"/>
                                        <p:tgtEl>
                                          <p:spTgt spid="210"/>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1" fill="hold" nodeType="clickEffect">
                                  <p:stCondLst>
                                    <p:cond delay="0"/>
                                  </p:stCondLst>
                                  <p:childTnLst>
                                    <p:set>
                                      <p:cBhvr>
                                        <p:cTn id="243" dur="1" fill="hold">
                                          <p:stCondLst>
                                            <p:cond delay="0"/>
                                          </p:stCondLst>
                                        </p:cTn>
                                        <p:tgtEl>
                                          <p:spTgt spid="114"/>
                                        </p:tgtEl>
                                        <p:attrNameLst>
                                          <p:attrName>style.visibility</p:attrName>
                                        </p:attrNameLst>
                                      </p:cBhvr>
                                      <p:to>
                                        <p:strVal val="visible"/>
                                      </p:to>
                                    </p:set>
                                    <p:animEffect transition="in" filter="wipe(up)">
                                      <p:cBhvr>
                                        <p:cTn id="244" dur="500"/>
                                        <p:tgtEl>
                                          <p:spTgt spid="114"/>
                                        </p:tgtEl>
                                      </p:cBhvr>
                                    </p:animEffect>
                                  </p:childTnLst>
                                </p:cTn>
                              </p:par>
                            </p:childTnLst>
                          </p:cTn>
                        </p:par>
                        <p:par>
                          <p:cTn id="245" fill="hold">
                            <p:stCondLst>
                              <p:cond delay="500"/>
                            </p:stCondLst>
                            <p:childTnLst>
                              <p:par>
                                <p:cTn id="246" presetID="22" presetClass="entr" presetSubtype="8" fill="hold" nodeType="afterEffect">
                                  <p:stCondLst>
                                    <p:cond delay="0"/>
                                  </p:stCondLst>
                                  <p:childTnLst>
                                    <p:set>
                                      <p:cBhvr>
                                        <p:cTn id="247" dur="1" fill="hold">
                                          <p:stCondLst>
                                            <p:cond delay="0"/>
                                          </p:stCondLst>
                                        </p:cTn>
                                        <p:tgtEl>
                                          <p:spTgt spid="106"/>
                                        </p:tgtEl>
                                        <p:attrNameLst>
                                          <p:attrName>style.visibility</p:attrName>
                                        </p:attrNameLst>
                                      </p:cBhvr>
                                      <p:to>
                                        <p:strVal val="visible"/>
                                      </p:to>
                                    </p:set>
                                    <p:animEffect transition="in" filter="wipe(left)">
                                      <p:cBhvr>
                                        <p:cTn id="24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26" grpId="0" animBg="1"/>
      <p:bldP spid="21" grpId="0" animBg="1"/>
      <p:bldP spid="22" grpId="0" animBg="1"/>
      <p:bldP spid="64" grpId="0" animBg="1"/>
      <p:bldP spid="79" grpId="0" animBg="1"/>
      <p:bldP spid="91" grpId="0" animBg="1"/>
      <p:bldP spid="32" grpId="0" animBg="1"/>
      <p:bldP spid="37" grpId="0" animBg="1"/>
      <p:bldP spid="40" grpId="0" animBg="1"/>
      <p:bldP spid="43" grpId="0" animBg="1"/>
      <p:bldP spid="49" grpId="0" animBg="1"/>
      <p:bldP spid="65" grpId="0" animBg="1"/>
      <p:bldP spid="80" grpId="0" animBg="1"/>
      <p:bldP spid="113" grpId="0" animBg="1"/>
      <p:bldP spid="74" grpId="0" animBg="1"/>
      <p:bldP spid="93" grpId="0" animBg="1"/>
      <p:bldP spid="137" grpId="0" animBg="1"/>
      <p:bldP spid="14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948" y="1217846"/>
            <a:ext cx="7659673" cy="5263897"/>
          </a:xfrm>
          <a:prstGeom prst="rect">
            <a:avLst/>
          </a:prstGeom>
        </p:spPr>
      </p:pic>
      <p:sp>
        <p:nvSpPr>
          <p:cNvPr id="4" name="TextovéPole 3"/>
          <p:cNvSpPr txBox="1"/>
          <p:nvPr/>
        </p:nvSpPr>
        <p:spPr>
          <a:xfrm>
            <a:off x="447150" y="155421"/>
            <a:ext cx="11236740" cy="1077218"/>
          </a:xfrm>
          <a:prstGeom prst="rect">
            <a:avLst/>
          </a:prstGeom>
          <a:noFill/>
        </p:spPr>
        <p:txBody>
          <a:bodyPr wrap="square" rtlCol="0">
            <a:spAutoFit/>
          </a:bodyPr>
          <a:lstStyle/>
          <a:p>
            <a:pPr algn="ctr"/>
            <a:r>
              <a:rPr lang="cs-CZ" sz="2800" b="1" dirty="0"/>
              <a:t>Glykémie v klidu, při a po 30 min cvičení</a:t>
            </a:r>
          </a:p>
          <a:p>
            <a:pPr algn="ctr"/>
            <a:r>
              <a:rPr lang="cs-CZ" sz="2400" dirty="0"/>
              <a:t>(</a:t>
            </a:r>
            <a:r>
              <a:rPr lang="cs-CZ" sz="2400" dirty="0" err="1"/>
              <a:t>cykloergometr</a:t>
            </a:r>
            <a:r>
              <a:rPr lang="cs-CZ" sz="2400" dirty="0"/>
              <a:t>, 70%VO2peak)</a:t>
            </a:r>
          </a:p>
          <a:p>
            <a:pPr algn="ctr"/>
            <a:r>
              <a:rPr lang="cs-CZ" sz="1200" dirty="0"/>
              <a:t>Christ–</a:t>
            </a:r>
            <a:r>
              <a:rPr lang="cs-CZ" sz="1200" dirty="0" err="1"/>
              <a:t>Roberts</a:t>
            </a:r>
            <a:r>
              <a:rPr lang="cs-CZ" sz="1200" dirty="0"/>
              <a:t> et al., 2003 </a:t>
            </a:r>
          </a:p>
        </p:txBody>
      </p:sp>
      <p:sp>
        <p:nvSpPr>
          <p:cNvPr id="6" name="Rovnoramenný trojúhelník 5">
            <a:extLst>
              <a:ext uri="{FF2B5EF4-FFF2-40B4-BE49-F238E27FC236}">
                <a16:creationId xmlns:a16="http://schemas.microsoft.com/office/drawing/2014/main" id="{2FF1053C-EE24-5DDC-71A2-C66DBC8A3E5F}"/>
              </a:ext>
            </a:extLst>
          </p:cNvPr>
          <p:cNvSpPr/>
          <p:nvPr/>
        </p:nvSpPr>
        <p:spPr>
          <a:xfrm>
            <a:off x="9011695" y="2346070"/>
            <a:ext cx="319406" cy="32737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Rovnoramenný trojúhelník 6">
            <a:extLst>
              <a:ext uri="{FF2B5EF4-FFF2-40B4-BE49-F238E27FC236}">
                <a16:creationId xmlns:a16="http://schemas.microsoft.com/office/drawing/2014/main" id="{DE54D047-0742-B6DE-03CB-8E9D39472DB8}"/>
              </a:ext>
            </a:extLst>
          </p:cNvPr>
          <p:cNvSpPr/>
          <p:nvPr/>
        </p:nvSpPr>
        <p:spPr>
          <a:xfrm>
            <a:off x="9011695" y="2771968"/>
            <a:ext cx="346730" cy="282223"/>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8" name="Obdélník 7">
            <a:extLst>
              <a:ext uri="{FF2B5EF4-FFF2-40B4-BE49-F238E27FC236}">
                <a16:creationId xmlns:a16="http://schemas.microsoft.com/office/drawing/2014/main" id="{09E21138-29E0-48B6-C9E1-F636EAE8E80F}"/>
              </a:ext>
            </a:extLst>
          </p:cNvPr>
          <p:cNvSpPr/>
          <p:nvPr/>
        </p:nvSpPr>
        <p:spPr>
          <a:xfrm>
            <a:off x="9015596" y="3358152"/>
            <a:ext cx="339353" cy="3519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78C7E0C2-271B-9563-6B2F-F901AF19124B}"/>
              </a:ext>
            </a:extLst>
          </p:cNvPr>
          <p:cNvSpPr/>
          <p:nvPr/>
        </p:nvSpPr>
        <p:spPr>
          <a:xfrm>
            <a:off x="9025676" y="3820686"/>
            <a:ext cx="328680" cy="325093"/>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a:extLst>
              <a:ext uri="{FF2B5EF4-FFF2-40B4-BE49-F238E27FC236}">
                <a16:creationId xmlns:a16="http://schemas.microsoft.com/office/drawing/2014/main" id="{406D2EF9-5D0E-4293-552E-45448F8A349B}"/>
              </a:ext>
            </a:extLst>
          </p:cNvPr>
          <p:cNvSpPr txBox="1"/>
          <p:nvPr/>
        </p:nvSpPr>
        <p:spPr>
          <a:xfrm>
            <a:off x="9425558" y="1903188"/>
            <a:ext cx="2540664" cy="2308324"/>
          </a:xfrm>
          <a:prstGeom prst="rect">
            <a:avLst/>
          </a:prstGeom>
          <a:noFill/>
        </p:spPr>
        <p:txBody>
          <a:bodyPr wrap="square" rtlCol="0">
            <a:spAutoFit/>
          </a:bodyPr>
          <a:lstStyle/>
          <a:p>
            <a:r>
              <a:rPr lang="cs-CZ" sz="2400" u="sng" dirty="0"/>
              <a:t>DIABETICI:</a:t>
            </a:r>
          </a:p>
          <a:p>
            <a:r>
              <a:rPr lang="cs-CZ" sz="2400" dirty="0"/>
              <a:t>- Insulin</a:t>
            </a:r>
          </a:p>
          <a:p>
            <a:r>
              <a:rPr lang="cs-CZ" sz="2400" dirty="0"/>
              <a:t>- Insulin + CVIČ.</a:t>
            </a:r>
          </a:p>
          <a:p>
            <a:r>
              <a:rPr lang="cs-CZ" sz="2400" u="sng" dirty="0"/>
              <a:t>ZDRAVÍ:</a:t>
            </a:r>
          </a:p>
          <a:p>
            <a:r>
              <a:rPr lang="cs-CZ" sz="2400" dirty="0"/>
              <a:t>- Insulin</a:t>
            </a:r>
          </a:p>
          <a:p>
            <a:r>
              <a:rPr lang="cs-CZ" sz="2400" dirty="0"/>
              <a:t>- Insulin + CVIČ.</a:t>
            </a:r>
          </a:p>
        </p:txBody>
      </p:sp>
    </p:spTree>
    <p:extLst>
      <p:ext uri="{BB962C8B-B14F-4D97-AF65-F5344CB8AC3E}">
        <p14:creationId xmlns:p14="http://schemas.microsoft.com/office/powerpoint/2010/main" val="2431810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Obrázek 2"/>
          <p:cNvPicPr>
            <a:picLocks noChangeAspect="1"/>
          </p:cNvPicPr>
          <p:nvPr/>
        </p:nvPicPr>
        <p:blipFill rotWithShape="1">
          <a:blip r:embed="rId2"/>
          <a:srcRect t="4927"/>
          <a:stretch/>
        </p:blipFill>
        <p:spPr bwMode="auto">
          <a:xfrm>
            <a:off x="5642256" y="217080"/>
            <a:ext cx="6423338" cy="6505602"/>
          </a:xfrm>
          <a:prstGeom prst="rect">
            <a:avLst/>
          </a:prstGeom>
          <a:noFill/>
          <a:ln w="952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ovéPole 3"/>
          <p:cNvSpPr txBox="1">
            <a:spLocks noChangeArrowheads="1"/>
          </p:cNvSpPr>
          <p:nvPr/>
        </p:nvSpPr>
        <p:spPr bwMode="auto">
          <a:xfrm>
            <a:off x="275207" y="217080"/>
            <a:ext cx="5198999" cy="2492990"/>
          </a:xfrm>
          <a:prstGeom prst="rect">
            <a:avLst/>
          </a:prstGeom>
          <a:solidFill>
            <a:schemeClr val="accent5">
              <a:lumMod val="20000"/>
              <a:lumOff val="80000"/>
            </a:schemeClr>
          </a:solidFill>
          <a:ln>
            <a:solidFill>
              <a:schemeClr val="accent1"/>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cs-CZ" altLang="cs-CZ" sz="2400" dirty="0">
                <a:solidFill>
                  <a:srgbClr val="0033CC"/>
                </a:solidFill>
              </a:rPr>
              <a:t>MONITORING GLYKÉMIE </a:t>
            </a:r>
            <a:r>
              <a:rPr lang="cs-CZ" altLang="cs-CZ" sz="2400" cap="all" dirty="0" err="1">
                <a:solidFill>
                  <a:srgbClr val="0033CC"/>
                </a:solidFill>
              </a:rPr>
              <a:t>DIABETIKů</a:t>
            </a:r>
            <a:endParaRPr lang="cs-CZ" altLang="cs-CZ" sz="2400" cap="all" dirty="0">
              <a:solidFill>
                <a:srgbClr val="0033CC"/>
              </a:solidFill>
            </a:endParaRPr>
          </a:p>
          <a:p>
            <a:pPr algn="ctr">
              <a:defRPr/>
            </a:pPr>
            <a:endParaRPr lang="cs-CZ" altLang="cs-CZ" b="1" dirty="0">
              <a:solidFill>
                <a:srgbClr val="CC00FF"/>
              </a:solidFill>
            </a:endParaRPr>
          </a:p>
          <a:p>
            <a:pPr algn="ctr">
              <a:defRPr/>
            </a:pPr>
            <a:r>
              <a:rPr lang="cs-CZ" altLang="cs-CZ" b="1" dirty="0">
                <a:solidFill>
                  <a:srgbClr val="C00000"/>
                </a:solidFill>
              </a:rPr>
              <a:t>Sálová kopaná (2,5h) ve 14:00</a:t>
            </a:r>
          </a:p>
          <a:p>
            <a:pPr algn="ctr">
              <a:defRPr/>
            </a:pPr>
            <a:r>
              <a:rPr lang="cs-CZ" altLang="cs-CZ" dirty="0">
                <a:solidFill>
                  <a:srgbClr val="0000FF"/>
                </a:solidFill>
              </a:rPr>
              <a:t>A(trénovaný)</a:t>
            </a:r>
            <a:r>
              <a:rPr lang="cs-CZ" altLang="cs-CZ" dirty="0"/>
              <a:t>; </a:t>
            </a:r>
            <a:r>
              <a:rPr lang="cs-CZ" altLang="cs-CZ" dirty="0">
                <a:solidFill>
                  <a:srgbClr val="FF0000"/>
                </a:solidFill>
              </a:rPr>
              <a:t>B(netrénovaný)</a:t>
            </a:r>
          </a:p>
          <a:p>
            <a:pPr algn="ctr">
              <a:defRPr/>
            </a:pPr>
            <a:r>
              <a:rPr lang="cs-CZ" altLang="cs-CZ" dirty="0"/>
              <a:t>Snížení dávky </a:t>
            </a:r>
            <a:r>
              <a:rPr lang="cs-CZ" altLang="cs-CZ" dirty="0" err="1"/>
              <a:t>Inz</a:t>
            </a:r>
            <a:r>
              <a:rPr lang="cs-CZ" altLang="cs-CZ" dirty="0"/>
              <a:t> před obědem: </a:t>
            </a:r>
            <a:r>
              <a:rPr lang="cs-CZ" altLang="cs-CZ" dirty="0">
                <a:solidFill>
                  <a:srgbClr val="0000FF"/>
                </a:solidFill>
              </a:rPr>
              <a:t>10</a:t>
            </a:r>
            <a:r>
              <a:rPr lang="cs-CZ" dirty="0">
                <a:solidFill>
                  <a:srgbClr val="0000FF"/>
                </a:solidFill>
              </a:rPr>
              <a:t>→8</a:t>
            </a:r>
            <a:r>
              <a:rPr lang="cs-CZ" altLang="cs-CZ" dirty="0"/>
              <a:t>; </a:t>
            </a:r>
            <a:r>
              <a:rPr lang="cs-CZ" altLang="cs-CZ" dirty="0">
                <a:solidFill>
                  <a:srgbClr val="FF0000"/>
                </a:solidFill>
              </a:rPr>
              <a:t>14</a:t>
            </a:r>
            <a:r>
              <a:rPr lang="cs-CZ" dirty="0">
                <a:solidFill>
                  <a:srgbClr val="FF0000"/>
                </a:solidFill>
              </a:rPr>
              <a:t>→</a:t>
            </a:r>
            <a:r>
              <a:rPr lang="cs-CZ" altLang="cs-CZ" dirty="0">
                <a:solidFill>
                  <a:srgbClr val="FF0000"/>
                </a:solidFill>
              </a:rPr>
              <a:t>10</a:t>
            </a:r>
            <a:r>
              <a:rPr lang="cs-CZ" altLang="cs-CZ" dirty="0"/>
              <a:t> j. </a:t>
            </a:r>
          </a:p>
          <a:p>
            <a:pPr algn="ctr">
              <a:defRPr/>
            </a:pPr>
            <a:r>
              <a:rPr lang="cs-CZ" altLang="cs-CZ" dirty="0"/>
              <a:t>RPE: </a:t>
            </a:r>
            <a:r>
              <a:rPr lang="cs-CZ" altLang="cs-CZ" dirty="0">
                <a:solidFill>
                  <a:srgbClr val="0000FF"/>
                </a:solidFill>
              </a:rPr>
              <a:t>16</a:t>
            </a:r>
            <a:r>
              <a:rPr lang="cs-CZ" altLang="cs-CZ" dirty="0"/>
              <a:t>; </a:t>
            </a:r>
            <a:r>
              <a:rPr lang="cs-CZ" altLang="cs-CZ" dirty="0">
                <a:solidFill>
                  <a:srgbClr val="FF0000"/>
                </a:solidFill>
              </a:rPr>
              <a:t>18,5</a:t>
            </a:r>
          </a:p>
          <a:p>
            <a:pPr algn="ctr">
              <a:defRPr/>
            </a:pPr>
            <a:r>
              <a:rPr lang="cs-CZ" altLang="cs-CZ" dirty="0"/>
              <a:t>Tekutiny (l): </a:t>
            </a:r>
            <a:r>
              <a:rPr lang="cs-CZ" altLang="cs-CZ" dirty="0">
                <a:solidFill>
                  <a:srgbClr val="0000FF"/>
                </a:solidFill>
              </a:rPr>
              <a:t>2,5</a:t>
            </a:r>
            <a:r>
              <a:rPr lang="cs-CZ" altLang="cs-CZ" dirty="0"/>
              <a:t>;</a:t>
            </a:r>
            <a:r>
              <a:rPr lang="cs-CZ" altLang="cs-CZ" dirty="0">
                <a:solidFill>
                  <a:srgbClr val="FF0000"/>
                </a:solidFill>
              </a:rPr>
              <a:t> 2,7</a:t>
            </a:r>
          </a:p>
        </p:txBody>
      </p:sp>
      <p:sp>
        <p:nvSpPr>
          <p:cNvPr id="5" name="Obdélník 4"/>
          <p:cNvSpPr/>
          <p:nvPr/>
        </p:nvSpPr>
        <p:spPr>
          <a:xfrm>
            <a:off x="6575425" y="2967039"/>
            <a:ext cx="3168650" cy="2093912"/>
          </a:xfrm>
          <a:prstGeom prst="rect">
            <a:avLst/>
          </a:prstGeom>
          <a:solidFill>
            <a:srgbClr val="0000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7" name="Obdélník 6"/>
          <p:cNvSpPr/>
          <p:nvPr/>
        </p:nvSpPr>
        <p:spPr>
          <a:xfrm>
            <a:off x="6575425" y="2511426"/>
            <a:ext cx="1882775" cy="2549525"/>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srgbClr val="FF0000"/>
              </a:solidFill>
            </a:endParaRPr>
          </a:p>
        </p:txBody>
      </p:sp>
      <p:sp>
        <p:nvSpPr>
          <p:cNvPr id="8" name="Bublinový popisek se šipkou nahoru 7"/>
          <p:cNvSpPr/>
          <p:nvPr/>
        </p:nvSpPr>
        <p:spPr>
          <a:xfrm>
            <a:off x="8021511" y="4013995"/>
            <a:ext cx="1223962" cy="647700"/>
          </a:xfrm>
          <a:prstGeom prst="upArrow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400" dirty="0">
                <a:solidFill>
                  <a:srgbClr val="FF0000"/>
                </a:solidFill>
              </a:rPr>
              <a:t>SLADKÁ</a:t>
            </a:r>
          </a:p>
          <a:p>
            <a:pPr algn="ctr">
              <a:defRPr/>
            </a:pPr>
            <a:r>
              <a:rPr lang="cs-CZ" sz="1400" dirty="0" err="1">
                <a:solidFill>
                  <a:srgbClr val="FF0000"/>
                </a:solidFill>
              </a:rPr>
              <a:t>limo+tyčinka</a:t>
            </a:r>
            <a:endParaRPr lang="cs-CZ" sz="1400" dirty="0">
              <a:solidFill>
                <a:srgbClr val="FF0000"/>
              </a:solidFill>
            </a:endParaRPr>
          </a:p>
        </p:txBody>
      </p:sp>
      <p:graphicFrame>
        <p:nvGraphicFramePr>
          <p:cNvPr id="9" name="Tabulka 8"/>
          <p:cNvGraphicFramePr>
            <a:graphicFrameLocks noGrp="1"/>
          </p:cNvGraphicFramePr>
          <p:nvPr/>
        </p:nvGraphicFramePr>
        <p:xfrm>
          <a:off x="852165" y="2737227"/>
          <a:ext cx="4067048" cy="3661880"/>
        </p:xfrm>
        <a:graphic>
          <a:graphicData uri="http://schemas.openxmlformats.org/drawingml/2006/table">
            <a:tbl>
              <a:tblPr firstRow="1" bandRow="1">
                <a:tableStyleId>{5C22544A-7EE6-4342-B048-85BDC9FD1C3A}</a:tableStyleId>
              </a:tblPr>
              <a:tblGrid>
                <a:gridCol w="1558060">
                  <a:extLst>
                    <a:ext uri="{9D8B030D-6E8A-4147-A177-3AD203B41FA5}">
                      <a16:colId xmlns:a16="http://schemas.microsoft.com/office/drawing/2014/main" val="20000"/>
                    </a:ext>
                  </a:extLst>
                </a:gridCol>
                <a:gridCol w="1288711">
                  <a:extLst>
                    <a:ext uri="{9D8B030D-6E8A-4147-A177-3AD203B41FA5}">
                      <a16:colId xmlns:a16="http://schemas.microsoft.com/office/drawing/2014/main" val="20001"/>
                    </a:ext>
                  </a:extLst>
                </a:gridCol>
                <a:gridCol w="1220277">
                  <a:extLst>
                    <a:ext uri="{9D8B030D-6E8A-4147-A177-3AD203B41FA5}">
                      <a16:colId xmlns:a16="http://schemas.microsoft.com/office/drawing/2014/main" val="20002"/>
                    </a:ext>
                  </a:extLst>
                </a:gridCol>
              </a:tblGrid>
              <a:tr h="585508">
                <a:tc>
                  <a:txBody>
                    <a:bodyPr/>
                    <a:lstStyle/>
                    <a:p>
                      <a:endParaRPr lang="cs-CZ" sz="1800" dirty="0"/>
                    </a:p>
                  </a:txBody>
                  <a:tcPr marL="91404" marR="91404" marT="45717" marB="45717"/>
                </a:tc>
                <a:tc>
                  <a:txBody>
                    <a:bodyPr/>
                    <a:lstStyle/>
                    <a:p>
                      <a:pPr algn="ctr"/>
                      <a:r>
                        <a:rPr lang="cs-CZ" sz="1800" dirty="0">
                          <a:solidFill>
                            <a:srgbClr val="0000FF"/>
                          </a:solidFill>
                        </a:rPr>
                        <a:t>A</a:t>
                      </a:r>
                    </a:p>
                    <a:p>
                      <a:pPr algn="ctr"/>
                      <a:r>
                        <a:rPr lang="cs-CZ" sz="1800" dirty="0">
                          <a:solidFill>
                            <a:srgbClr val="0000FF"/>
                          </a:solidFill>
                        </a:rPr>
                        <a:t>trén.</a:t>
                      </a:r>
                    </a:p>
                  </a:txBody>
                  <a:tcPr marL="91404" marR="91404" marT="45717" marB="45717"/>
                </a:tc>
                <a:tc>
                  <a:txBody>
                    <a:bodyPr/>
                    <a:lstStyle/>
                    <a:p>
                      <a:pPr algn="ctr"/>
                      <a:r>
                        <a:rPr lang="cs-CZ" sz="1800" dirty="0">
                          <a:solidFill>
                            <a:srgbClr val="FF0000"/>
                          </a:solidFill>
                        </a:rPr>
                        <a:t>B</a:t>
                      </a:r>
                    </a:p>
                    <a:p>
                      <a:pPr algn="ctr"/>
                      <a:r>
                        <a:rPr lang="cs-CZ" sz="1800" dirty="0" err="1">
                          <a:solidFill>
                            <a:srgbClr val="FF0000"/>
                          </a:solidFill>
                        </a:rPr>
                        <a:t>netrén</a:t>
                      </a:r>
                      <a:r>
                        <a:rPr lang="cs-CZ" sz="1800" dirty="0">
                          <a:solidFill>
                            <a:srgbClr val="FF0000"/>
                          </a:solidFill>
                        </a:rPr>
                        <a:t>.</a:t>
                      </a:r>
                    </a:p>
                  </a:txBody>
                  <a:tcPr marL="91404" marR="91404" marT="45717" marB="45717"/>
                </a:tc>
                <a:extLst>
                  <a:ext uri="{0D108BD9-81ED-4DB2-BD59-A6C34878D82A}">
                    <a16:rowId xmlns:a16="http://schemas.microsoft.com/office/drawing/2014/main" val="10000"/>
                  </a:ext>
                </a:extLst>
              </a:tr>
              <a:tr h="374891">
                <a:tc>
                  <a:txBody>
                    <a:bodyPr/>
                    <a:lstStyle/>
                    <a:p>
                      <a:r>
                        <a:rPr lang="cs-CZ" sz="1800" dirty="0"/>
                        <a:t>Věk (r)</a:t>
                      </a:r>
                    </a:p>
                  </a:txBody>
                  <a:tcPr marL="91404" marR="91404" marT="45717" marB="45717"/>
                </a:tc>
                <a:tc>
                  <a:txBody>
                    <a:bodyPr/>
                    <a:lstStyle/>
                    <a:p>
                      <a:pPr algn="ctr"/>
                      <a:r>
                        <a:rPr lang="cs-CZ" sz="1800" dirty="0">
                          <a:solidFill>
                            <a:srgbClr val="0000FF"/>
                          </a:solidFill>
                        </a:rPr>
                        <a:t>24</a:t>
                      </a:r>
                    </a:p>
                  </a:txBody>
                  <a:tcPr marL="91404" marR="91404" marT="45717" marB="45717"/>
                </a:tc>
                <a:tc>
                  <a:txBody>
                    <a:bodyPr/>
                    <a:lstStyle/>
                    <a:p>
                      <a:pPr algn="ctr"/>
                      <a:r>
                        <a:rPr lang="cs-CZ" sz="1800" dirty="0">
                          <a:solidFill>
                            <a:srgbClr val="FF0000"/>
                          </a:solidFill>
                        </a:rPr>
                        <a:t>23</a:t>
                      </a:r>
                    </a:p>
                  </a:txBody>
                  <a:tcPr marL="91404" marR="91404" marT="45717" marB="45717"/>
                </a:tc>
                <a:extLst>
                  <a:ext uri="{0D108BD9-81ED-4DB2-BD59-A6C34878D82A}">
                    <a16:rowId xmlns:a16="http://schemas.microsoft.com/office/drawing/2014/main" val="10001"/>
                  </a:ext>
                </a:extLst>
              </a:tr>
              <a:tr h="434117">
                <a:tc>
                  <a:txBody>
                    <a:bodyPr/>
                    <a:lstStyle/>
                    <a:p>
                      <a:r>
                        <a:rPr lang="cs-CZ" sz="1800" dirty="0"/>
                        <a:t>Hmot. (kg)</a:t>
                      </a:r>
                    </a:p>
                  </a:txBody>
                  <a:tcPr marL="91404" marR="91404" marT="45717" marB="45717"/>
                </a:tc>
                <a:tc>
                  <a:txBody>
                    <a:bodyPr/>
                    <a:lstStyle/>
                    <a:p>
                      <a:pPr algn="ctr"/>
                      <a:r>
                        <a:rPr lang="cs-CZ" sz="1800" dirty="0">
                          <a:solidFill>
                            <a:srgbClr val="0000FF"/>
                          </a:solidFill>
                        </a:rPr>
                        <a:t>77</a:t>
                      </a:r>
                    </a:p>
                  </a:txBody>
                  <a:tcPr marL="91404" marR="91404" marT="45717" marB="45717"/>
                </a:tc>
                <a:tc>
                  <a:txBody>
                    <a:bodyPr/>
                    <a:lstStyle/>
                    <a:p>
                      <a:pPr algn="ctr"/>
                      <a:r>
                        <a:rPr lang="cs-CZ" sz="1800" dirty="0">
                          <a:solidFill>
                            <a:srgbClr val="FF0000"/>
                          </a:solidFill>
                        </a:rPr>
                        <a:t>85</a:t>
                      </a:r>
                    </a:p>
                  </a:txBody>
                  <a:tcPr marL="91404" marR="91404" marT="45717" marB="45717"/>
                </a:tc>
                <a:extLst>
                  <a:ext uri="{0D108BD9-81ED-4DB2-BD59-A6C34878D82A}">
                    <a16:rowId xmlns:a16="http://schemas.microsoft.com/office/drawing/2014/main" val="10002"/>
                  </a:ext>
                </a:extLst>
              </a:tr>
              <a:tr h="374891">
                <a:tc>
                  <a:txBody>
                    <a:bodyPr/>
                    <a:lstStyle/>
                    <a:p>
                      <a:r>
                        <a:rPr lang="cs-CZ" sz="1800" dirty="0"/>
                        <a:t>Výška (cm)</a:t>
                      </a:r>
                    </a:p>
                  </a:txBody>
                  <a:tcPr marL="91404" marR="91404" marT="45717" marB="45717"/>
                </a:tc>
                <a:tc>
                  <a:txBody>
                    <a:bodyPr/>
                    <a:lstStyle/>
                    <a:p>
                      <a:pPr algn="ctr"/>
                      <a:r>
                        <a:rPr lang="cs-CZ" sz="1800" dirty="0">
                          <a:solidFill>
                            <a:srgbClr val="0000FF"/>
                          </a:solidFill>
                        </a:rPr>
                        <a:t>170</a:t>
                      </a:r>
                    </a:p>
                  </a:txBody>
                  <a:tcPr marL="91404" marR="91404" marT="45717" marB="45717"/>
                </a:tc>
                <a:tc>
                  <a:txBody>
                    <a:bodyPr/>
                    <a:lstStyle/>
                    <a:p>
                      <a:pPr algn="ctr"/>
                      <a:r>
                        <a:rPr lang="cs-CZ" sz="1800" dirty="0">
                          <a:solidFill>
                            <a:srgbClr val="FF0000"/>
                          </a:solidFill>
                        </a:rPr>
                        <a:t>176</a:t>
                      </a:r>
                    </a:p>
                  </a:txBody>
                  <a:tcPr marL="91404" marR="91404" marT="45717" marB="45717"/>
                </a:tc>
                <a:extLst>
                  <a:ext uri="{0D108BD9-81ED-4DB2-BD59-A6C34878D82A}">
                    <a16:rowId xmlns:a16="http://schemas.microsoft.com/office/drawing/2014/main" val="10003"/>
                  </a:ext>
                </a:extLst>
              </a:tr>
              <a:tr h="353148">
                <a:tc>
                  <a:txBody>
                    <a:bodyPr/>
                    <a:lstStyle/>
                    <a:p>
                      <a:r>
                        <a:rPr lang="cs-CZ" sz="1800" dirty="0"/>
                        <a:t>BMI (kg.m</a:t>
                      </a:r>
                      <a:r>
                        <a:rPr lang="cs-CZ" sz="1800" baseline="30000" dirty="0"/>
                        <a:t>-2</a:t>
                      </a:r>
                      <a:r>
                        <a:rPr lang="cs-CZ" sz="1800" dirty="0"/>
                        <a:t>)</a:t>
                      </a:r>
                    </a:p>
                  </a:txBody>
                  <a:tcPr marL="91404" marR="91404" marT="45717" marB="45717"/>
                </a:tc>
                <a:tc>
                  <a:txBody>
                    <a:bodyPr/>
                    <a:lstStyle/>
                    <a:p>
                      <a:pPr algn="ctr"/>
                      <a:r>
                        <a:rPr lang="cs-CZ" sz="1800" dirty="0">
                          <a:solidFill>
                            <a:srgbClr val="0000FF"/>
                          </a:solidFill>
                        </a:rPr>
                        <a:t>26,6</a:t>
                      </a:r>
                    </a:p>
                  </a:txBody>
                  <a:tcPr marL="91404" marR="91404" marT="45717" marB="45717"/>
                </a:tc>
                <a:tc>
                  <a:txBody>
                    <a:bodyPr/>
                    <a:lstStyle/>
                    <a:p>
                      <a:pPr algn="ctr"/>
                      <a:r>
                        <a:rPr lang="cs-CZ" sz="1800" dirty="0">
                          <a:solidFill>
                            <a:srgbClr val="FF0000"/>
                          </a:solidFill>
                        </a:rPr>
                        <a:t>27,4</a:t>
                      </a:r>
                    </a:p>
                  </a:txBody>
                  <a:tcPr marL="91404" marR="91404" marT="45717" marB="45717"/>
                </a:tc>
                <a:extLst>
                  <a:ext uri="{0D108BD9-81ED-4DB2-BD59-A6C34878D82A}">
                    <a16:rowId xmlns:a16="http://schemas.microsoft.com/office/drawing/2014/main" val="10004"/>
                  </a:ext>
                </a:extLst>
              </a:tr>
              <a:tr h="353148">
                <a:tc>
                  <a:txBody>
                    <a:bodyPr/>
                    <a:lstStyle/>
                    <a:p>
                      <a:r>
                        <a:rPr lang="cs-CZ" sz="1800" dirty="0"/>
                        <a:t>Trvání DM (r)</a:t>
                      </a:r>
                    </a:p>
                  </a:txBody>
                  <a:tcPr marL="91404" marR="91404" marT="45717" marB="45717"/>
                </a:tc>
                <a:tc>
                  <a:txBody>
                    <a:bodyPr/>
                    <a:lstStyle/>
                    <a:p>
                      <a:pPr algn="ctr"/>
                      <a:r>
                        <a:rPr lang="cs-CZ" sz="1800" dirty="0">
                          <a:solidFill>
                            <a:srgbClr val="0000FF"/>
                          </a:solidFill>
                        </a:rPr>
                        <a:t>7</a:t>
                      </a:r>
                    </a:p>
                  </a:txBody>
                  <a:tcPr marL="91404" marR="91404" marT="45717" marB="45717"/>
                </a:tc>
                <a:tc>
                  <a:txBody>
                    <a:bodyPr/>
                    <a:lstStyle/>
                    <a:p>
                      <a:pPr algn="ctr"/>
                      <a:r>
                        <a:rPr lang="cs-CZ" sz="1800" dirty="0">
                          <a:solidFill>
                            <a:srgbClr val="FF0000"/>
                          </a:solidFill>
                        </a:rPr>
                        <a:t>9</a:t>
                      </a:r>
                    </a:p>
                  </a:txBody>
                  <a:tcPr marL="91404" marR="91404" marT="45717" marB="45717"/>
                </a:tc>
                <a:extLst>
                  <a:ext uri="{0D108BD9-81ED-4DB2-BD59-A6C34878D82A}">
                    <a16:rowId xmlns:a16="http://schemas.microsoft.com/office/drawing/2014/main" val="10005"/>
                  </a:ext>
                </a:extLst>
              </a:tr>
              <a:tr h="374891">
                <a:tc>
                  <a:txBody>
                    <a:bodyPr/>
                    <a:lstStyle/>
                    <a:p>
                      <a:r>
                        <a:rPr lang="cs-CZ" sz="1800" dirty="0"/>
                        <a:t>HbA</a:t>
                      </a:r>
                      <a:r>
                        <a:rPr lang="cs-CZ" sz="1800" baseline="-25000" dirty="0"/>
                        <a:t>1C</a:t>
                      </a:r>
                      <a:r>
                        <a:rPr lang="cs-CZ" sz="1800" dirty="0"/>
                        <a:t> (%)</a:t>
                      </a:r>
                    </a:p>
                  </a:txBody>
                  <a:tcPr marL="91404" marR="91404" marT="45717" marB="45717"/>
                </a:tc>
                <a:tc>
                  <a:txBody>
                    <a:bodyPr/>
                    <a:lstStyle/>
                    <a:p>
                      <a:pPr algn="ctr"/>
                      <a:r>
                        <a:rPr lang="cs-CZ" sz="1800" dirty="0">
                          <a:solidFill>
                            <a:srgbClr val="0000FF"/>
                          </a:solidFill>
                        </a:rPr>
                        <a:t>6,8</a:t>
                      </a:r>
                    </a:p>
                  </a:txBody>
                  <a:tcPr marL="91404" marR="91404" marT="45717" marB="45717"/>
                </a:tc>
                <a:tc>
                  <a:txBody>
                    <a:bodyPr/>
                    <a:lstStyle/>
                    <a:p>
                      <a:pPr algn="ctr"/>
                      <a:r>
                        <a:rPr lang="cs-CZ" sz="1800" dirty="0">
                          <a:solidFill>
                            <a:srgbClr val="FF0000"/>
                          </a:solidFill>
                        </a:rPr>
                        <a:t>11,8</a:t>
                      </a:r>
                    </a:p>
                  </a:txBody>
                  <a:tcPr marL="91404" marR="91404" marT="45717" marB="45717"/>
                </a:tc>
                <a:extLst>
                  <a:ext uri="{0D108BD9-81ED-4DB2-BD59-A6C34878D82A}">
                    <a16:rowId xmlns:a16="http://schemas.microsoft.com/office/drawing/2014/main" val="10006"/>
                  </a:ext>
                </a:extLst>
              </a:tr>
              <a:tr h="3531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DDI (j)</a:t>
                      </a:r>
                    </a:p>
                  </a:txBody>
                  <a:tcPr marL="91404" marR="91404" marT="45717" marB="45717"/>
                </a:tc>
                <a:tc>
                  <a:txBody>
                    <a:bodyPr/>
                    <a:lstStyle/>
                    <a:p>
                      <a:pPr algn="ctr"/>
                      <a:r>
                        <a:rPr lang="cs-CZ" sz="1800" dirty="0">
                          <a:solidFill>
                            <a:srgbClr val="0000FF"/>
                          </a:solidFill>
                        </a:rPr>
                        <a:t>12-10-12</a:t>
                      </a:r>
                    </a:p>
                  </a:txBody>
                  <a:tcPr marL="91404" marR="91404" marT="45717" marB="45717"/>
                </a:tc>
                <a:tc>
                  <a:txBody>
                    <a:bodyPr/>
                    <a:lstStyle/>
                    <a:p>
                      <a:pPr algn="ctr"/>
                      <a:r>
                        <a:rPr lang="cs-CZ" sz="1800" dirty="0">
                          <a:solidFill>
                            <a:srgbClr val="FF0000"/>
                          </a:solidFill>
                        </a:rPr>
                        <a:t>16-14-14</a:t>
                      </a:r>
                    </a:p>
                  </a:txBody>
                  <a:tcPr marL="91404" marR="91404" marT="45717" marB="45717"/>
                </a:tc>
                <a:extLst>
                  <a:ext uri="{0D108BD9-81ED-4DB2-BD59-A6C34878D82A}">
                    <a16:rowId xmlns:a16="http://schemas.microsoft.com/office/drawing/2014/main" val="10007"/>
                  </a:ext>
                </a:extLst>
              </a:tr>
              <a:tr h="364020">
                <a:tc>
                  <a:txBody>
                    <a:bodyPr/>
                    <a:lstStyle/>
                    <a:p>
                      <a:r>
                        <a:rPr lang="cs-CZ" sz="1800" dirty="0" err="1"/>
                        <a:t>DDdep.I</a:t>
                      </a:r>
                      <a:r>
                        <a:rPr lang="cs-CZ" sz="1800" dirty="0"/>
                        <a:t> (j)</a:t>
                      </a:r>
                    </a:p>
                  </a:txBody>
                  <a:tcPr marL="91404" marR="91404" marT="45717" marB="45717"/>
                </a:tc>
                <a:tc>
                  <a:txBody>
                    <a:bodyPr/>
                    <a:lstStyle/>
                    <a:p>
                      <a:pPr algn="ctr"/>
                      <a:r>
                        <a:rPr lang="cs-CZ" sz="1800" dirty="0">
                          <a:solidFill>
                            <a:srgbClr val="0000FF"/>
                          </a:solidFill>
                        </a:rPr>
                        <a:t>16</a:t>
                      </a:r>
                    </a:p>
                  </a:txBody>
                  <a:tcPr marL="91404" marR="91404" marT="45717" marB="45717"/>
                </a:tc>
                <a:tc>
                  <a:txBody>
                    <a:bodyPr/>
                    <a:lstStyle/>
                    <a:p>
                      <a:pPr algn="ctr"/>
                      <a:r>
                        <a:rPr lang="cs-CZ" sz="1800" dirty="0">
                          <a:solidFill>
                            <a:srgbClr val="FF0000"/>
                          </a:solidFill>
                        </a:rPr>
                        <a:t>12</a:t>
                      </a:r>
                    </a:p>
                  </a:txBody>
                  <a:tcPr marL="91404" marR="91404" marT="45717" marB="45717"/>
                </a:tc>
                <a:extLst>
                  <a:ext uri="{0D108BD9-81ED-4DB2-BD59-A6C34878D82A}">
                    <a16:rowId xmlns:a16="http://schemas.microsoft.com/office/drawing/2014/main" val="10008"/>
                  </a:ext>
                </a:extLst>
              </a:tr>
            </a:tbl>
          </a:graphicData>
        </a:graphic>
      </p:graphicFrame>
      <p:sp>
        <p:nvSpPr>
          <p:cNvPr id="10" name="TextovéPole 1"/>
          <p:cNvSpPr txBox="1">
            <a:spLocks noChangeArrowheads="1"/>
          </p:cNvSpPr>
          <p:nvPr/>
        </p:nvSpPr>
        <p:spPr bwMode="auto">
          <a:xfrm>
            <a:off x="1218149" y="6426264"/>
            <a:ext cx="3313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dirty="0"/>
              <a:t>(Bečka J. Možnosti fyzického zatížení diabetiků I. typu. Diplomová práce. Fakulta sportovních studií MU, 2002)</a:t>
            </a:r>
          </a:p>
        </p:txBody>
      </p:sp>
    </p:spTree>
    <p:extLst>
      <p:ext uri="{BB962C8B-B14F-4D97-AF65-F5344CB8AC3E}">
        <p14:creationId xmlns:p14="http://schemas.microsoft.com/office/powerpoint/2010/main" val="3783720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689" y="557214"/>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7"/>
          <p:cNvSpPr txBox="1">
            <a:spLocks noChangeArrowheads="1"/>
          </p:cNvSpPr>
          <p:nvPr/>
        </p:nvSpPr>
        <p:spPr bwMode="auto">
          <a:xfrm>
            <a:off x="4338638" y="3476625"/>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rgbClr val="0000FF"/>
                </a:solidFill>
              </a:rPr>
              <a:t>Inzulínová pera a pumpa</a:t>
            </a:r>
          </a:p>
        </p:txBody>
      </p:sp>
      <p:pic>
        <p:nvPicPr>
          <p:cNvPr id="28676"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568510"/>
            <a:ext cx="31908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7"/>
          <p:cNvSpPr txBox="1">
            <a:spLocks noChangeArrowheads="1"/>
          </p:cNvSpPr>
          <p:nvPr/>
        </p:nvSpPr>
        <p:spPr bwMode="auto">
          <a:xfrm>
            <a:off x="5135564" y="198439"/>
            <a:ext cx="2016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rgbClr val="0000FF"/>
                </a:solidFill>
              </a:rPr>
              <a:t>Glukometry</a:t>
            </a:r>
          </a:p>
        </p:txBody>
      </p:sp>
      <p:sp>
        <p:nvSpPr>
          <p:cNvPr id="28678" name="Obdélník 3"/>
          <p:cNvSpPr>
            <a:spLocks noChangeArrowheads="1"/>
          </p:cNvSpPr>
          <p:nvPr/>
        </p:nvSpPr>
        <p:spPr bwMode="auto">
          <a:xfrm>
            <a:off x="4373564" y="557214"/>
            <a:ext cx="3246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200"/>
              <a:t>https://en.wikipedia.org</a:t>
            </a:r>
          </a:p>
        </p:txBody>
      </p:sp>
      <p:pic>
        <p:nvPicPr>
          <p:cNvPr id="28679"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1326" y="3979863"/>
            <a:ext cx="38576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Obráze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4689" y="4025901"/>
            <a:ext cx="46497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Obdélník 7"/>
          <p:cNvSpPr>
            <a:spLocks noChangeArrowheads="1"/>
          </p:cNvSpPr>
          <p:nvPr/>
        </p:nvSpPr>
        <p:spPr bwMode="auto">
          <a:xfrm>
            <a:off x="6024564" y="6238875"/>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http://www.in-pharmatechnologist.com/Drug-Delivery/Novo-Nordisk-and-Roche-insulin-pump-collaboration-gets-EU-thumbs-up</a:t>
            </a:r>
          </a:p>
        </p:txBody>
      </p:sp>
      <p:sp>
        <p:nvSpPr>
          <p:cNvPr id="28682" name="Obdélník 8"/>
          <p:cNvSpPr>
            <a:spLocks noChangeArrowheads="1"/>
          </p:cNvSpPr>
          <p:nvPr/>
        </p:nvSpPr>
        <p:spPr bwMode="auto">
          <a:xfrm>
            <a:off x="1847850" y="6454776"/>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http://www.janekdickinson.com/insulin-pen-vs-vial-and-syringe/</a:t>
            </a:r>
          </a:p>
        </p:txBody>
      </p:sp>
    </p:spTree>
    <p:extLst>
      <p:ext uri="{BB962C8B-B14F-4D97-AF65-F5344CB8AC3E}">
        <p14:creationId xmlns:p14="http://schemas.microsoft.com/office/powerpoint/2010/main" val="2161858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02" y="761823"/>
            <a:ext cx="51069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Obrázek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379" y="3305009"/>
            <a:ext cx="3708401"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ovéPole 6"/>
          <p:cNvSpPr txBox="1">
            <a:spLocks noChangeArrowheads="1"/>
          </p:cNvSpPr>
          <p:nvPr/>
        </p:nvSpPr>
        <p:spPr bwMode="auto">
          <a:xfrm>
            <a:off x="5318390" y="2012305"/>
            <a:ext cx="5764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dirty="0">
                <a:solidFill>
                  <a:schemeClr val="accent2">
                    <a:lumMod val="75000"/>
                  </a:schemeClr>
                </a:solidFill>
              </a:rPr>
              <a:t>v intersticiální (mezibuněčné) tekutině</a:t>
            </a:r>
          </a:p>
        </p:txBody>
      </p:sp>
      <p:sp>
        <p:nvSpPr>
          <p:cNvPr id="29701" name="TextovéPole 7"/>
          <p:cNvSpPr txBox="1">
            <a:spLocks noChangeArrowheads="1"/>
          </p:cNvSpPr>
          <p:nvPr/>
        </p:nvSpPr>
        <p:spPr bwMode="auto">
          <a:xfrm>
            <a:off x="2325666" y="3671369"/>
            <a:ext cx="2409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solidFill>
                  <a:srgbClr val="0070C0"/>
                </a:solidFill>
              </a:rPr>
              <a:t>Systém</a:t>
            </a:r>
          </a:p>
          <a:p>
            <a:pPr algn="ctr">
              <a:spcBef>
                <a:spcPct val="0"/>
              </a:spcBef>
              <a:buFontTx/>
              <a:buNone/>
            </a:pPr>
            <a:r>
              <a:rPr lang="cs-CZ" altLang="cs-CZ" sz="1800" dirty="0">
                <a:solidFill>
                  <a:srgbClr val="0070C0"/>
                </a:solidFill>
              </a:rPr>
              <a:t>SENZOR  +  PUMPA</a:t>
            </a:r>
          </a:p>
        </p:txBody>
      </p:sp>
      <p:sp>
        <p:nvSpPr>
          <p:cNvPr id="29702" name="TextovéPole 8"/>
          <p:cNvSpPr txBox="1">
            <a:spLocks noChangeArrowheads="1"/>
          </p:cNvSpPr>
          <p:nvPr/>
        </p:nvSpPr>
        <p:spPr bwMode="auto">
          <a:xfrm>
            <a:off x="5126517" y="963453"/>
            <a:ext cx="61483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b="1" dirty="0">
                <a:solidFill>
                  <a:srgbClr val="0070C0"/>
                </a:solidFill>
              </a:rPr>
              <a:t>Kontinuální monitoring glukózy</a:t>
            </a:r>
          </a:p>
          <a:p>
            <a:pPr algn="ctr">
              <a:spcBef>
                <a:spcPct val="0"/>
              </a:spcBef>
              <a:buFontTx/>
              <a:buNone/>
            </a:pPr>
            <a:r>
              <a:rPr lang="cs-CZ" altLang="cs-CZ" sz="1600" dirty="0">
                <a:solidFill>
                  <a:srgbClr val="0070C0"/>
                </a:solidFill>
                <a:hlinkClick r:id="rId4"/>
              </a:rPr>
              <a:t>www.detskydiabetes.cz</a:t>
            </a:r>
            <a:endParaRPr lang="cs-CZ" altLang="cs-CZ" sz="1600" dirty="0">
              <a:solidFill>
                <a:srgbClr val="0070C0"/>
              </a:solidFill>
            </a:endParaRPr>
          </a:p>
        </p:txBody>
      </p:sp>
      <p:sp>
        <p:nvSpPr>
          <p:cNvPr id="29703" name="TextovéPole 9"/>
          <p:cNvSpPr txBox="1">
            <a:spLocks noChangeArrowheads="1"/>
          </p:cNvSpPr>
          <p:nvPr/>
        </p:nvSpPr>
        <p:spPr bwMode="auto">
          <a:xfrm>
            <a:off x="4998751" y="3477253"/>
            <a:ext cx="28924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solidFill>
                  <a:srgbClr val="0070C0"/>
                </a:solidFill>
                <a:latin typeface="Calibri" panose="020F0502020204030204" pitchFamily="34" charset="0"/>
              </a:rPr>
              <a:t>→ </a:t>
            </a:r>
            <a:r>
              <a:rPr lang="cs-CZ" altLang="cs-CZ" sz="1800" dirty="0">
                <a:solidFill>
                  <a:srgbClr val="0070C0"/>
                </a:solidFill>
              </a:rPr>
              <a:t>Zobrazení koncentrace glukózy na displeji pumpy</a:t>
            </a:r>
          </a:p>
          <a:p>
            <a:pPr algn="ctr">
              <a:spcBef>
                <a:spcPct val="0"/>
              </a:spcBef>
              <a:buFontTx/>
              <a:buNone/>
            </a:pPr>
            <a:r>
              <a:rPr lang="cs-CZ" altLang="cs-CZ" sz="1800" dirty="0">
                <a:solidFill>
                  <a:srgbClr val="0070C0"/>
                </a:solidFill>
                <a:latin typeface="Calibri" panose="020F0502020204030204" pitchFamily="34" charset="0"/>
              </a:rPr>
              <a:t>→ </a:t>
            </a:r>
            <a:r>
              <a:rPr lang="cs-CZ" altLang="cs-CZ" sz="1800" dirty="0">
                <a:solidFill>
                  <a:srgbClr val="0070C0"/>
                </a:solidFill>
              </a:rPr>
              <a:t>Diabetik si sám může upravit dávku</a:t>
            </a:r>
          </a:p>
          <a:p>
            <a:pPr algn="ctr">
              <a:spcBef>
                <a:spcPct val="0"/>
              </a:spcBef>
              <a:buFontTx/>
              <a:buNone/>
            </a:pPr>
            <a:endParaRPr lang="cs-CZ" altLang="cs-CZ" sz="1800" dirty="0"/>
          </a:p>
          <a:p>
            <a:pPr algn="ctr">
              <a:spcBef>
                <a:spcPct val="0"/>
              </a:spcBef>
              <a:buFontTx/>
              <a:buNone/>
            </a:pPr>
            <a:r>
              <a:rPr lang="cs-CZ" altLang="cs-CZ" sz="1800" dirty="0"/>
              <a:t>Není to automatický uzavřený systém.</a:t>
            </a:r>
          </a:p>
        </p:txBody>
      </p:sp>
      <p:pic>
        <p:nvPicPr>
          <p:cNvPr id="29705" name="Obrázek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7863" y="3477253"/>
            <a:ext cx="25542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929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7"/>
          <p:cNvSpPr txBox="1">
            <a:spLocks noChangeArrowheads="1"/>
          </p:cNvSpPr>
          <p:nvPr/>
        </p:nvSpPr>
        <p:spPr bwMode="auto">
          <a:xfrm>
            <a:off x="3575051" y="180976"/>
            <a:ext cx="46085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b="1" dirty="0">
                <a:solidFill>
                  <a:srgbClr val="0070C0"/>
                </a:solidFill>
              </a:rPr>
              <a:t>Kontinuální monitoring glukózy</a:t>
            </a:r>
          </a:p>
          <a:p>
            <a:pPr algn="ctr">
              <a:spcBef>
                <a:spcPct val="0"/>
              </a:spcBef>
              <a:buFontTx/>
              <a:buNone/>
            </a:pPr>
            <a:r>
              <a:rPr lang="cs-CZ" altLang="cs-CZ" sz="2000" b="1" dirty="0">
                <a:solidFill>
                  <a:srgbClr val="0070C0"/>
                </a:solidFill>
              </a:rPr>
              <a:t>BIOSENZOR</a:t>
            </a:r>
          </a:p>
          <a:p>
            <a:pPr algn="ctr">
              <a:spcBef>
                <a:spcPct val="0"/>
              </a:spcBef>
              <a:buFontTx/>
              <a:buNone/>
            </a:pPr>
            <a:r>
              <a:rPr lang="cs-CZ" altLang="cs-CZ" sz="1200" dirty="0"/>
              <a:t>http://www.glusensemedical.com/</a:t>
            </a:r>
          </a:p>
        </p:txBody>
      </p:sp>
      <p:pic>
        <p:nvPicPr>
          <p:cNvPr id="32771" name="Obráze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815" y="1155699"/>
            <a:ext cx="570706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Obráze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3509" y="1223962"/>
            <a:ext cx="3906837"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Obráze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4969" y="4394198"/>
            <a:ext cx="2954338" cy="230981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 name="Obrázek 2">
            <a:extLst>
              <a:ext uri="{FF2B5EF4-FFF2-40B4-BE49-F238E27FC236}">
                <a16:creationId xmlns:a16="http://schemas.microsoft.com/office/drawing/2014/main" id="{48B1222D-7F60-FCA9-C574-B4092FE343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721576"/>
            <a:ext cx="2956376" cy="18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223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řijímač POCTech pro měření cukru v krvi">
            <a:extLst>
              <a:ext uri="{FF2B5EF4-FFF2-40B4-BE49-F238E27FC236}">
                <a16:creationId xmlns:a16="http://schemas.microsoft.com/office/drawing/2014/main" id="{026A6B69-BB08-31B1-C2FB-60E2214D4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93" r="6380" b="16739"/>
          <a:stretch/>
        </p:blipFill>
        <p:spPr bwMode="auto">
          <a:xfrm>
            <a:off x="230727" y="907074"/>
            <a:ext cx="3276208" cy="3804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Řada přístrojů Dexcom G6">
            <a:extLst>
              <a:ext uri="{FF2B5EF4-FFF2-40B4-BE49-F238E27FC236}">
                <a16:creationId xmlns:a16="http://schemas.microsoft.com/office/drawing/2014/main" id="{88AC0859-9465-4606-4E95-D9DA354255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76" b="8440"/>
          <a:stretch/>
        </p:blipFill>
        <p:spPr bwMode="auto">
          <a:xfrm>
            <a:off x="7061392" y="2485291"/>
            <a:ext cx="4861414" cy="412652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0" name="Picture 2" descr="Přijímač POCTech pro měření cukru v krvi">
            <a:extLst>
              <a:ext uri="{FF2B5EF4-FFF2-40B4-BE49-F238E27FC236}">
                <a16:creationId xmlns:a16="http://schemas.microsoft.com/office/drawing/2014/main" id="{4089EE97-3008-F38C-D796-546B7EFF7B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7" t="5300" r="16837" b="1538"/>
          <a:stretch/>
        </p:blipFill>
        <p:spPr bwMode="auto">
          <a:xfrm>
            <a:off x="2981255" y="2614247"/>
            <a:ext cx="3396099" cy="3997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8E9C6003-1083-3333-8C77-8E90161E0E65}"/>
              </a:ext>
            </a:extLst>
          </p:cNvPr>
          <p:cNvSpPr txBox="1"/>
          <p:nvPr/>
        </p:nvSpPr>
        <p:spPr>
          <a:xfrm>
            <a:off x="7061392" y="1284962"/>
            <a:ext cx="4861414" cy="1200329"/>
          </a:xfrm>
          <a:prstGeom prst="rect">
            <a:avLst/>
          </a:prstGeom>
          <a:solidFill>
            <a:schemeClr val="accent6">
              <a:lumMod val="75000"/>
            </a:schemeClr>
          </a:solidFill>
        </p:spPr>
        <p:txBody>
          <a:bodyPr wrap="square">
            <a:spAutoFit/>
          </a:bodyPr>
          <a:lstStyle/>
          <a:p>
            <a:pPr algn="l">
              <a:buFont typeface="+mj-lt"/>
              <a:buAutoNum type="arabicPeriod"/>
            </a:pPr>
            <a:r>
              <a:rPr lang="cs-CZ" sz="2400" b="0" i="0" dirty="0">
                <a:solidFill>
                  <a:schemeClr val="bg1"/>
                </a:solidFill>
                <a:effectLst/>
                <a:latin typeface="var(--chakra-fonts-body)"/>
              </a:rPr>
              <a:t> Jednoduchý automatický aplikátor</a:t>
            </a:r>
          </a:p>
          <a:p>
            <a:pPr algn="l">
              <a:buFont typeface="+mj-lt"/>
              <a:buAutoNum type="arabicPeriod"/>
            </a:pPr>
            <a:r>
              <a:rPr lang="cs-CZ" sz="2400" b="0" i="0" dirty="0">
                <a:solidFill>
                  <a:schemeClr val="bg1"/>
                </a:solidFill>
                <a:effectLst/>
                <a:latin typeface="var(--chakra-fonts-body)"/>
              </a:rPr>
              <a:t> Senzor a vysílač</a:t>
            </a:r>
          </a:p>
          <a:p>
            <a:pPr algn="l">
              <a:buFont typeface="+mj-lt"/>
              <a:buAutoNum type="arabicPeriod"/>
            </a:pPr>
            <a:r>
              <a:rPr lang="cs-CZ" sz="2400" dirty="0">
                <a:solidFill>
                  <a:schemeClr val="bg1"/>
                </a:solidFill>
                <a:latin typeface="var(--chakra-fonts-body)"/>
              </a:rPr>
              <a:t> </a:t>
            </a:r>
            <a:r>
              <a:rPr lang="cs-CZ" sz="2400" b="0" i="0" dirty="0">
                <a:solidFill>
                  <a:schemeClr val="bg1"/>
                </a:solidFill>
                <a:effectLst/>
                <a:latin typeface="var(--chakra-fonts-body)"/>
              </a:rPr>
              <a:t>Zobrazovací zařízení </a:t>
            </a:r>
            <a:endParaRPr lang="cs-CZ" sz="2400" b="0" i="0" dirty="0">
              <a:solidFill>
                <a:schemeClr val="bg1"/>
              </a:solidFill>
              <a:effectLst/>
              <a:latin typeface="Gilroy"/>
            </a:endParaRPr>
          </a:p>
        </p:txBody>
      </p:sp>
      <p:sp>
        <p:nvSpPr>
          <p:cNvPr id="5" name="TextovéPole 4">
            <a:extLst>
              <a:ext uri="{FF2B5EF4-FFF2-40B4-BE49-F238E27FC236}">
                <a16:creationId xmlns:a16="http://schemas.microsoft.com/office/drawing/2014/main" id="{043C38A8-1F60-0859-0885-5FBCCADE8B67}"/>
              </a:ext>
            </a:extLst>
          </p:cNvPr>
          <p:cNvSpPr txBox="1"/>
          <p:nvPr/>
        </p:nvSpPr>
        <p:spPr>
          <a:xfrm>
            <a:off x="3812232" y="676241"/>
            <a:ext cx="4567535" cy="461665"/>
          </a:xfrm>
          <a:prstGeom prst="rect">
            <a:avLst/>
          </a:prstGeom>
          <a:noFill/>
        </p:spPr>
        <p:txBody>
          <a:bodyPr wrap="square">
            <a:spAutoFit/>
          </a:bodyPr>
          <a:lstStyle/>
          <a:p>
            <a:pPr algn="ctr">
              <a:spcBef>
                <a:spcPct val="0"/>
              </a:spcBef>
              <a:buFontTx/>
              <a:buNone/>
            </a:pPr>
            <a:r>
              <a:rPr lang="cs-CZ" altLang="cs-CZ" sz="2400" b="1" dirty="0">
                <a:solidFill>
                  <a:srgbClr val="0070C0"/>
                </a:solidFill>
              </a:rPr>
              <a:t>Kontinuální monitoring glukózy</a:t>
            </a:r>
          </a:p>
        </p:txBody>
      </p:sp>
    </p:spTree>
    <p:extLst>
      <p:ext uri="{BB962C8B-B14F-4D97-AF65-F5344CB8AC3E}">
        <p14:creationId xmlns:p14="http://schemas.microsoft.com/office/powerpoint/2010/main" val="3622687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5864" y="1653489"/>
            <a:ext cx="9400271" cy="50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ovéPole 10"/>
          <p:cNvSpPr txBox="1">
            <a:spLocks noChangeArrowheads="1"/>
          </p:cNvSpPr>
          <p:nvPr/>
        </p:nvSpPr>
        <p:spPr bwMode="auto">
          <a:xfrm>
            <a:off x="2640010" y="1285189"/>
            <a:ext cx="691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Zpoždění glukózy v intersticiální tekutině za glykémií 15-20 min</a:t>
            </a:r>
          </a:p>
        </p:txBody>
      </p:sp>
      <p:sp>
        <p:nvSpPr>
          <p:cNvPr id="2" name="TextovéPole 8">
            <a:extLst>
              <a:ext uri="{FF2B5EF4-FFF2-40B4-BE49-F238E27FC236}">
                <a16:creationId xmlns:a16="http://schemas.microsoft.com/office/drawing/2014/main" id="{776520A4-51FB-7276-3105-B296619ED9DE}"/>
              </a:ext>
            </a:extLst>
          </p:cNvPr>
          <p:cNvSpPr txBox="1">
            <a:spLocks noChangeArrowheads="1"/>
          </p:cNvSpPr>
          <p:nvPr/>
        </p:nvSpPr>
        <p:spPr bwMode="auto">
          <a:xfrm>
            <a:off x="3021805" y="454192"/>
            <a:ext cx="61483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b="1" dirty="0">
                <a:solidFill>
                  <a:srgbClr val="0070C0"/>
                </a:solidFill>
              </a:rPr>
              <a:t>Kontinuální monitoring glukózy</a:t>
            </a:r>
          </a:p>
          <a:p>
            <a:pPr algn="ctr">
              <a:spcBef>
                <a:spcPct val="0"/>
              </a:spcBef>
              <a:buFontTx/>
              <a:buNone/>
            </a:pPr>
            <a:r>
              <a:rPr lang="cs-CZ" altLang="cs-CZ" sz="2000" dirty="0">
                <a:solidFill>
                  <a:srgbClr val="0070C0"/>
                </a:solidFill>
                <a:hlinkClick r:id="rId3"/>
              </a:rPr>
              <a:t>www.detskydiabetes.cz</a:t>
            </a:r>
            <a:endParaRPr lang="cs-CZ" altLang="cs-CZ" sz="2000" dirty="0">
              <a:solidFill>
                <a:srgbClr val="0070C0"/>
              </a:solidFill>
            </a:endParaRPr>
          </a:p>
        </p:txBody>
      </p:sp>
    </p:spTree>
    <p:extLst>
      <p:ext uri="{BB962C8B-B14F-4D97-AF65-F5344CB8AC3E}">
        <p14:creationId xmlns:p14="http://schemas.microsoft.com/office/powerpoint/2010/main" val="4257411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Obrázek 1">
            <a:extLst>
              <a:ext uri="{FF2B5EF4-FFF2-40B4-BE49-F238E27FC236}">
                <a16:creationId xmlns:a16="http://schemas.microsoft.com/office/drawing/2014/main" id="{9EB3C6DE-604B-F696-4B2D-E7843C29BE4A}"/>
              </a:ext>
            </a:extLst>
          </p:cNvPr>
          <p:cNvPicPr>
            <a:picLocks noChangeAspect="1"/>
          </p:cNvPicPr>
          <p:nvPr/>
        </p:nvPicPr>
        <p:blipFill rotWithShape="1">
          <a:blip r:embed="rId2">
            <a:extLst>
              <a:ext uri="{28A0092B-C50C-407E-A947-70E740481C1C}">
                <a14:useLocalDpi xmlns:a14="http://schemas.microsoft.com/office/drawing/2010/main" val="0"/>
              </a:ext>
            </a:extLst>
          </a:blip>
          <a:srcRect l="3107" t="3344" r="4616" b="1154"/>
          <a:stretch/>
        </p:blipFill>
        <p:spPr bwMode="auto">
          <a:xfrm>
            <a:off x="3860801" y="0"/>
            <a:ext cx="8331200" cy="68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Obdélník 2">
            <a:extLst>
              <a:ext uri="{FF2B5EF4-FFF2-40B4-BE49-F238E27FC236}">
                <a16:creationId xmlns:a16="http://schemas.microsoft.com/office/drawing/2014/main" id="{4F366F49-7D4A-DFEC-6611-6992BD9E91E6}"/>
              </a:ext>
            </a:extLst>
          </p:cNvPr>
          <p:cNvSpPr>
            <a:spLocks noChangeArrowheads="1"/>
          </p:cNvSpPr>
          <p:nvPr/>
        </p:nvSpPr>
        <p:spPr bwMode="auto">
          <a:xfrm>
            <a:off x="565856" y="629846"/>
            <a:ext cx="312561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dirty="0" err="1">
                <a:latin typeface="Calibri" panose="020F0502020204030204" pitchFamily="34" charset="0"/>
                <a:cs typeface="Calibri" panose="020F0502020204030204" pitchFamily="34" charset="0"/>
              </a:rPr>
              <a:t>Asker</a:t>
            </a:r>
            <a:r>
              <a:rPr lang="cs-CZ" altLang="cs-CZ" sz="1200" dirty="0">
                <a:latin typeface="Calibri" panose="020F0502020204030204" pitchFamily="34" charset="0"/>
                <a:cs typeface="Calibri" panose="020F0502020204030204" pitchFamily="34" charset="0"/>
              </a:rPr>
              <a:t> </a:t>
            </a:r>
            <a:r>
              <a:rPr lang="cs-CZ" altLang="cs-CZ" sz="1200" dirty="0" err="1">
                <a:latin typeface="Calibri" panose="020F0502020204030204" pitchFamily="34" charset="0"/>
                <a:cs typeface="Calibri" panose="020F0502020204030204" pitchFamily="34" charset="0"/>
              </a:rPr>
              <a:t>Jeukendrup</a:t>
            </a:r>
            <a:r>
              <a:rPr lang="cs-CZ" altLang="cs-CZ" sz="1200" dirty="0">
                <a:latin typeface="Calibri" panose="020F0502020204030204" pitchFamily="34" charset="0"/>
                <a:cs typeface="Calibri" panose="020F0502020204030204" pitchFamily="34" charset="0"/>
              </a:rPr>
              <a:t>. </a:t>
            </a:r>
          </a:p>
          <a:p>
            <a:pPr>
              <a:spcBef>
                <a:spcPct val="0"/>
              </a:spcBef>
              <a:buFontTx/>
              <a:buNone/>
            </a:pPr>
            <a:r>
              <a:rPr lang="en-US" altLang="cs-CZ" sz="2400" b="1" dirty="0">
                <a:latin typeface="Calibri" panose="020F0502020204030204" pitchFamily="34" charset="0"/>
                <a:cs typeface="Calibri" panose="020F0502020204030204" pitchFamily="34" charset="0"/>
              </a:rPr>
              <a:t>Which sport or event has the most extreme energy expenditure?</a:t>
            </a:r>
            <a:endParaRPr lang="cs-CZ" altLang="cs-CZ" sz="2400" b="1" dirty="0">
              <a:latin typeface="Calibri" panose="020F0502020204030204" pitchFamily="34" charset="0"/>
              <a:cs typeface="Calibri" panose="020F0502020204030204" pitchFamily="34" charset="0"/>
            </a:endParaRPr>
          </a:p>
          <a:p>
            <a:pPr>
              <a:spcBef>
                <a:spcPct val="0"/>
              </a:spcBef>
              <a:buFontTx/>
              <a:buNone/>
            </a:pPr>
            <a:r>
              <a:rPr lang="cs-CZ" altLang="cs-CZ" sz="1200" dirty="0">
                <a:latin typeface="Calibri" panose="020F0502020204030204" pitchFamily="34" charset="0"/>
                <a:cs typeface="Calibri" panose="020F0502020204030204" pitchFamily="34" charset="0"/>
                <a:hlinkClick r:id="rId3"/>
              </a:rPr>
              <a:t>In: </a:t>
            </a:r>
            <a:r>
              <a:rPr lang="cs-CZ" altLang="cs-CZ" sz="1200" dirty="0" err="1">
                <a:latin typeface="Calibri" panose="020F0502020204030204" pitchFamily="34" charset="0"/>
                <a:cs typeface="Calibri" panose="020F0502020204030204" pitchFamily="34" charset="0"/>
                <a:hlinkClick r:id="rId3"/>
              </a:rPr>
              <a:t>mysportscience</a:t>
            </a:r>
            <a:r>
              <a:rPr lang="cs-CZ" altLang="cs-CZ" sz="1200" dirty="0">
                <a:latin typeface="Calibri" panose="020F0502020204030204" pitchFamily="34" charset="0"/>
                <a:cs typeface="Calibri" panose="020F0502020204030204" pitchFamily="34" charset="0"/>
                <a:hlinkClick r:id="rId3"/>
              </a:rPr>
              <a:t> (2015)</a:t>
            </a:r>
          </a:p>
          <a:p>
            <a:pPr>
              <a:spcBef>
                <a:spcPct val="0"/>
              </a:spcBef>
              <a:buFontTx/>
              <a:buNone/>
            </a:pPr>
            <a:r>
              <a:rPr lang="cs-CZ" altLang="cs-CZ" sz="1000" dirty="0">
                <a:latin typeface="Calibri" panose="020F0502020204030204" pitchFamily="34" charset="0"/>
                <a:cs typeface="Calibri" panose="020F0502020204030204" pitchFamily="34" charset="0"/>
                <a:hlinkClick r:id="rId3"/>
              </a:rPr>
              <a:t>http://www.mysportscience.com/single-post/2015/07/13/Which-sport-or-event-has-the-most-extreme-energy-expenditure</a:t>
            </a:r>
          </a:p>
        </p:txBody>
      </p:sp>
      <p:sp>
        <p:nvSpPr>
          <p:cNvPr id="4100" name="TextovéPole 3">
            <a:extLst>
              <a:ext uri="{FF2B5EF4-FFF2-40B4-BE49-F238E27FC236}">
                <a16:creationId xmlns:a16="http://schemas.microsoft.com/office/drawing/2014/main" id="{DE4D3407-560C-E46C-2FF1-2F1FB371EC20}"/>
              </a:ext>
            </a:extLst>
          </p:cNvPr>
          <p:cNvSpPr txBox="1">
            <a:spLocks noChangeArrowheads="1"/>
          </p:cNvSpPr>
          <p:nvPr/>
        </p:nvSpPr>
        <p:spPr bwMode="auto">
          <a:xfrm>
            <a:off x="396522" y="6216122"/>
            <a:ext cx="8928100" cy="36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latin typeface="Calibri" panose="020F0502020204030204" pitchFamily="34" charset="0"/>
                <a:cs typeface="Calibri" panose="020F0502020204030204" pitchFamily="34" charset="0"/>
              </a:rPr>
              <a:t>1 </a:t>
            </a:r>
            <a:r>
              <a:rPr lang="cs-CZ" altLang="cs-CZ" sz="1800" dirty="0" err="1">
                <a:latin typeface="Calibri" panose="020F0502020204030204" pitchFamily="34" charset="0"/>
                <a:cs typeface="Calibri" panose="020F0502020204030204" pitchFamily="34" charset="0"/>
              </a:rPr>
              <a:t>cal</a:t>
            </a:r>
            <a:r>
              <a:rPr lang="cs-CZ" altLang="cs-CZ" sz="1800" dirty="0">
                <a:latin typeface="Calibri" panose="020F0502020204030204" pitchFamily="34" charset="0"/>
                <a:cs typeface="Calibri" panose="020F0502020204030204" pitchFamily="34" charset="0"/>
              </a:rPr>
              <a:t> = 4,187 J → …	 	6.000 kcal = 25.122 </a:t>
            </a:r>
            <a:r>
              <a:rPr lang="cs-CZ" altLang="cs-CZ" sz="1800" dirty="0" err="1">
                <a:latin typeface="Calibri" panose="020F0502020204030204" pitchFamily="34" charset="0"/>
                <a:cs typeface="Calibri" panose="020F0502020204030204" pitchFamily="34" charset="0"/>
              </a:rPr>
              <a:t>kJ</a:t>
            </a:r>
            <a:r>
              <a:rPr lang="cs-CZ" altLang="cs-CZ" sz="1800" dirty="0">
                <a:latin typeface="Calibri" panose="020F0502020204030204" pitchFamily="34" charset="0"/>
                <a:cs typeface="Calibri" panose="020F0502020204030204" pitchFamily="34" charset="0"/>
              </a:rPr>
              <a:t> ≈ 25,1 MJ;  	10.000 kcal ≈ 41,2 MJ </a:t>
            </a:r>
          </a:p>
        </p:txBody>
      </p:sp>
    </p:spTree>
    <p:extLst>
      <p:ext uri="{BB962C8B-B14F-4D97-AF65-F5344CB8AC3E}">
        <p14:creationId xmlns:p14="http://schemas.microsoft.com/office/powerpoint/2010/main" val="519603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808D54D-F5E6-59EC-5CAF-2BCD64666D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7" t="2265" r="2399" b="1443"/>
          <a:stretch/>
        </p:blipFill>
        <p:spPr bwMode="auto">
          <a:xfrm>
            <a:off x="4189455" y="2453247"/>
            <a:ext cx="3523506" cy="32556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1">
            <a:extLst>
              <a:ext uri="{FF2B5EF4-FFF2-40B4-BE49-F238E27FC236}">
                <a16:creationId xmlns:a16="http://schemas.microsoft.com/office/drawing/2014/main" id="{23BF5868-D4A9-839A-C841-2F26CE283873}"/>
              </a:ext>
            </a:extLst>
          </p:cNvPr>
          <p:cNvSpPr txBox="1">
            <a:spLocks noChangeArrowheads="1"/>
          </p:cNvSpPr>
          <p:nvPr/>
        </p:nvSpPr>
        <p:spPr bwMode="auto">
          <a:xfrm>
            <a:off x="4069244" y="1383944"/>
            <a:ext cx="37456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b="1" dirty="0">
                <a:solidFill>
                  <a:srgbClr val="002060"/>
                </a:solidFill>
              </a:rPr>
              <a:t>Adaptace minutové ventilace</a:t>
            </a:r>
          </a:p>
          <a:p>
            <a:pPr algn="ctr">
              <a:spcBef>
                <a:spcPct val="0"/>
              </a:spcBef>
              <a:buFontTx/>
              <a:buNone/>
            </a:pPr>
            <a:r>
              <a:rPr lang="cs-CZ" altLang="cs-CZ" sz="2000" dirty="0">
                <a:solidFill>
                  <a:srgbClr val="0070C0"/>
                </a:solidFill>
              </a:rPr>
              <a:t>- relativně nižší VE u atletů při rostoucí zátěži a příjmu kyslíku</a:t>
            </a:r>
          </a:p>
        </p:txBody>
      </p:sp>
      <p:pic>
        <p:nvPicPr>
          <p:cNvPr id="5" name="Picture 4" descr="230101">
            <a:extLst>
              <a:ext uri="{FF2B5EF4-FFF2-40B4-BE49-F238E27FC236}">
                <a16:creationId xmlns:a16="http://schemas.microsoft.com/office/drawing/2014/main" id="{B02135E3-51B7-A221-EE6A-D5F8ED25C3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t="2004"/>
          <a:stretch/>
        </p:blipFill>
        <p:spPr>
          <a:xfrm>
            <a:off x="7764512" y="1452563"/>
            <a:ext cx="4230693" cy="50386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3">
            <a:extLst>
              <a:ext uri="{FF2B5EF4-FFF2-40B4-BE49-F238E27FC236}">
                <a16:creationId xmlns:a16="http://schemas.microsoft.com/office/drawing/2014/main" id="{520838A1-5124-724A-AF18-1CB66017142F}"/>
              </a:ext>
            </a:extLst>
          </p:cNvPr>
          <p:cNvSpPr txBox="1">
            <a:spLocks noChangeArrowheads="1"/>
          </p:cNvSpPr>
          <p:nvPr/>
        </p:nvSpPr>
        <p:spPr>
          <a:xfrm>
            <a:off x="7567719" y="676058"/>
            <a:ext cx="4624281" cy="7371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cs-CZ" altLang="cs-CZ" sz="2000" b="1" dirty="0">
                <a:solidFill>
                  <a:srgbClr val="002060"/>
                </a:solidFill>
                <a:latin typeface="Arial" panose="020B0604020202020204" pitchFamily="34" charset="0"/>
                <a:cs typeface="Arial" panose="020B0604020202020204" pitchFamily="34" charset="0"/>
              </a:rPr>
              <a:t>Diagnostika </a:t>
            </a:r>
            <a:r>
              <a:rPr lang="cs-CZ" altLang="cs-CZ" sz="2000" b="1" dirty="0" err="1">
                <a:solidFill>
                  <a:srgbClr val="002060"/>
                </a:solidFill>
                <a:latin typeface="Arial" panose="020B0604020202020204" pitchFamily="34" charset="0"/>
                <a:cs typeface="Arial" panose="020B0604020202020204" pitchFamily="34" charset="0"/>
              </a:rPr>
              <a:t>pozátěžového</a:t>
            </a:r>
            <a:r>
              <a:rPr lang="cs-CZ" altLang="cs-CZ" sz="2000" b="1" dirty="0">
                <a:solidFill>
                  <a:srgbClr val="002060"/>
                </a:solidFill>
                <a:latin typeface="Arial" panose="020B0604020202020204" pitchFamily="34" charset="0"/>
                <a:cs typeface="Arial" panose="020B0604020202020204" pitchFamily="34" charset="0"/>
              </a:rPr>
              <a:t> astmatu</a:t>
            </a:r>
          </a:p>
          <a:p>
            <a:pPr marL="0" indent="0">
              <a:lnSpc>
                <a:spcPct val="80000"/>
              </a:lnSpc>
              <a:buFont typeface="Arial" panose="020B0604020202020204" pitchFamily="34" charset="0"/>
              <a:buNone/>
            </a:pPr>
            <a:r>
              <a:rPr lang="cs-CZ" altLang="cs-CZ" sz="2000" dirty="0">
                <a:solidFill>
                  <a:srgbClr val="0070C0"/>
                </a:solidFill>
                <a:latin typeface="Arial" panose="020B0604020202020204" pitchFamily="34" charset="0"/>
                <a:cs typeface="Arial" panose="020B0604020202020204" pitchFamily="34" charset="0"/>
              </a:rPr>
              <a:t>- zhoršení ventilačních funkcí po zátěži</a:t>
            </a:r>
            <a:endParaRPr lang="cs-CZ" altLang="cs-CZ" sz="2000" dirty="0">
              <a:latin typeface="Arial" panose="020B0604020202020204" pitchFamily="34" charset="0"/>
              <a:cs typeface="Arial" panose="020B0604020202020204" pitchFamily="34" charset="0"/>
            </a:endParaRPr>
          </a:p>
        </p:txBody>
      </p:sp>
      <p:sp>
        <p:nvSpPr>
          <p:cNvPr id="8" name="Line 6">
            <a:extLst>
              <a:ext uri="{FF2B5EF4-FFF2-40B4-BE49-F238E27FC236}">
                <a16:creationId xmlns:a16="http://schemas.microsoft.com/office/drawing/2014/main" id="{C6085F03-0F57-D104-D7C1-12C1EEF09571}"/>
              </a:ext>
            </a:extLst>
          </p:cNvPr>
          <p:cNvSpPr>
            <a:spLocks noChangeShapeType="1"/>
          </p:cNvSpPr>
          <p:nvPr/>
        </p:nvSpPr>
        <p:spPr bwMode="auto">
          <a:xfrm>
            <a:off x="10810126" y="2667321"/>
            <a:ext cx="0" cy="504825"/>
          </a:xfrm>
          <a:prstGeom prst="line">
            <a:avLst/>
          </a:prstGeom>
          <a:noFill/>
          <a:ln w="76200">
            <a:solidFill>
              <a:schemeClr val="accent6">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 name="Line 7">
            <a:extLst>
              <a:ext uri="{FF2B5EF4-FFF2-40B4-BE49-F238E27FC236}">
                <a16:creationId xmlns:a16="http://schemas.microsoft.com/office/drawing/2014/main" id="{B25F5DFC-5A4B-59DC-596E-D15F055948D8}"/>
              </a:ext>
            </a:extLst>
          </p:cNvPr>
          <p:cNvSpPr>
            <a:spLocks noChangeShapeType="1"/>
          </p:cNvSpPr>
          <p:nvPr/>
        </p:nvSpPr>
        <p:spPr bwMode="auto">
          <a:xfrm>
            <a:off x="11052564" y="2667321"/>
            <a:ext cx="0" cy="10810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 name="Text Box 8">
            <a:extLst>
              <a:ext uri="{FF2B5EF4-FFF2-40B4-BE49-F238E27FC236}">
                <a16:creationId xmlns:a16="http://schemas.microsoft.com/office/drawing/2014/main" id="{89476317-8870-CB01-D742-AE53BA692699}"/>
              </a:ext>
            </a:extLst>
          </p:cNvPr>
          <p:cNvSpPr txBox="1">
            <a:spLocks noChangeArrowheads="1"/>
          </p:cNvSpPr>
          <p:nvPr/>
        </p:nvSpPr>
        <p:spPr bwMode="auto">
          <a:xfrm>
            <a:off x="10285854" y="2278934"/>
            <a:ext cx="17678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cs-CZ" sz="2000" b="1" dirty="0">
                <a:solidFill>
                  <a:schemeClr val="accent6">
                    <a:lumMod val="50000"/>
                  </a:schemeClr>
                </a:solidFill>
              </a:rPr>
              <a:t>FEV1</a:t>
            </a:r>
            <a:r>
              <a:rPr lang="cs-CZ" altLang="cs-CZ" sz="2000" b="1" dirty="0">
                <a:solidFill>
                  <a:schemeClr val="accent6">
                    <a:lumMod val="50000"/>
                  </a:schemeClr>
                </a:solidFill>
              </a:rPr>
              <a:t> </a:t>
            </a:r>
            <a:r>
              <a:rPr lang="cs-CZ" altLang="cs-CZ" sz="2000" b="1" dirty="0">
                <a:solidFill>
                  <a:srgbClr val="FF0000"/>
                </a:solidFill>
              </a:rPr>
              <a:t> MEF50</a:t>
            </a:r>
            <a:endParaRPr lang="en-GB" altLang="cs-CZ" sz="2000" b="1" dirty="0">
              <a:solidFill>
                <a:srgbClr val="FF0000"/>
              </a:solidFill>
            </a:endParaRPr>
          </a:p>
        </p:txBody>
      </p:sp>
      <p:pic>
        <p:nvPicPr>
          <p:cNvPr id="11" name="Picture 2">
            <a:extLst>
              <a:ext uri="{FF2B5EF4-FFF2-40B4-BE49-F238E27FC236}">
                <a16:creationId xmlns:a16="http://schemas.microsoft.com/office/drawing/2014/main" id="{461C840D-D3DB-A59E-D1E2-B8AF6C8921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370"/>
          <a:stretch/>
        </p:blipFill>
        <p:spPr bwMode="auto">
          <a:xfrm>
            <a:off x="196795" y="1452563"/>
            <a:ext cx="3922782" cy="3620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ovéPole 1">
            <a:extLst>
              <a:ext uri="{FF2B5EF4-FFF2-40B4-BE49-F238E27FC236}">
                <a16:creationId xmlns:a16="http://schemas.microsoft.com/office/drawing/2014/main" id="{64988570-36ED-E1DC-A93C-C26E8E0AB96E}"/>
              </a:ext>
            </a:extLst>
          </p:cNvPr>
          <p:cNvSpPr txBox="1">
            <a:spLocks noChangeArrowheads="1"/>
          </p:cNvSpPr>
          <p:nvPr/>
        </p:nvSpPr>
        <p:spPr bwMode="auto">
          <a:xfrm>
            <a:off x="196795" y="676058"/>
            <a:ext cx="39227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b="1" dirty="0">
                <a:solidFill>
                  <a:srgbClr val="002060"/>
                </a:solidFill>
              </a:rPr>
              <a:t>Reakce minutové ventilace</a:t>
            </a:r>
          </a:p>
          <a:p>
            <a:pPr algn="ctr">
              <a:spcBef>
                <a:spcPct val="0"/>
              </a:spcBef>
              <a:buNone/>
            </a:pPr>
            <a:r>
              <a:rPr lang="cs-CZ" altLang="cs-CZ" sz="2000" b="1" dirty="0">
                <a:solidFill>
                  <a:srgbClr val="002060"/>
                </a:solidFill>
              </a:rPr>
              <a:t>na různě těžkou fyzickou zátěž</a:t>
            </a:r>
          </a:p>
        </p:txBody>
      </p:sp>
    </p:spTree>
    <p:extLst>
      <p:ext uri="{BB962C8B-B14F-4D97-AF65-F5344CB8AC3E}">
        <p14:creationId xmlns:p14="http://schemas.microsoft.com/office/powerpoint/2010/main" val="20498196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kenovat0002">
            <a:extLst>
              <a:ext uri="{FF2B5EF4-FFF2-40B4-BE49-F238E27FC236}">
                <a16:creationId xmlns:a16="http://schemas.microsoft.com/office/drawing/2014/main" id="{56BCD4BB-BD5A-A788-0DD9-0215D9BA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2" y="838994"/>
            <a:ext cx="8118475" cy="58182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5">
            <a:extLst>
              <a:ext uri="{FF2B5EF4-FFF2-40B4-BE49-F238E27FC236}">
                <a16:creationId xmlns:a16="http://schemas.microsoft.com/office/drawing/2014/main" id="{412C9998-EB10-54E7-375C-5C1CDF408993}"/>
              </a:ext>
            </a:extLst>
          </p:cNvPr>
          <p:cNvSpPr txBox="1">
            <a:spLocks noChangeArrowheads="1"/>
          </p:cNvSpPr>
          <p:nvPr/>
        </p:nvSpPr>
        <p:spPr bwMode="auto">
          <a:xfrm>
            <a:off x="2566987" y="303511"/>
            <a:ext cx="7227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dirty="0"/>
              <a:t>Přímá </a:t>
            </a:r>
            <a:r>
              <a:rPr lang="cs-CZ" altLang="cs-CZ" sz="2400" dirty="0" err="1"/>
              <a:t>energometrie</a:t>
            </a:r>
            <a:r>
              <a:rPr lang="cs-CZ" altLang="cs-CZ" sz="2400" dirty="0"/>
              <a:t> pouze ve speciální laboratoři</a:t>
            </a:r>
          </a:p>
        </p:txBody>
      </p:sp>
      <p:sp>
        <p:nvSpPr>
          <p:cNvPr id="30725" name="TextovéPole 2">
            <a:extLst>
              <a:ext uri="{FF2B5EF4-FFF2-40B4-BE49-F238E27FC236}">
                <a16:creationId xmlns:a16="http://schemas.microsoft.com/office/drawing/2014/main" id="{EF496AC1-A490-25A6-F651-9A4DB540BF0D}"/>
              </a:ext>
            </a:extLst>
          </p:cNvPr>
          <p:cNvSpPr txBox="1">
            <a:spLocks noChangeArrowheads="1"/>
          </p:cNvSpPr>
          <p:nvPr/>
        </p:nvSpPr>
        <p:spPr bwMode="auto">
          <a:xfrm>
            <a:off x="8269287" y="6396243"/>
            <a:ext cx="1885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dirty="0"/>
              <a:t>(</a:t>
            </a:r>
            <a:r>
              <a:rPr lang="cs-CZ" altLang="cs-CZ" sz="1200" dirty="0" err="1"/>
              <a:t>Wilmore</a:t>
            </a:r>
            <a:r>
              <a:rPr lang="cs-CZ" altLang="cs-CZ" sz="1200" dirty="0"/>
              <a:t> et al., 2004)</a:t>
            </a:r>
          </a:p>
        </p:txBody>
      </p:sp>
    </p:spTree>
    <p:extLst>
      <p:ext uri="{BB962C8B-B14F-4D97-AF65-F5344CB8AC3E}">
        <p14:creationId xmlns:p14="http://schemas.microsoft.com/office/powerpoint/2010/main" val="2084466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58525DE-C90E-4490-3074-C64B82D12590}"/>
              </a:ext>
            </a:extLst>
          </p:cNvPr>
          <p:cNvSpPr txBox="1"/>
          <p:nvPr/>
        </p:nvSpPr>
        <p:spPr>
          <a:xfrm>
            <a:off x="316520" y="577276"/>
            <a:ext cx="11558955" cy="2739211"/>
          </a:xfrm>
          <a:prstGeom prst="rect">
            <a:avLst/>
          </a:prstGeom>
          <a:noFill/>
        </p:spPr>
        <p:txBody>
          <a:bodyPr wrap="square">
            <a:spAutoFit/>
          </a:bodyPr>
          <a:lstStyle/>
          <a:p>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Nepřímá </a:t>
            </a:r>
            <a:r>
              <a:rPr lang="cs-CZ" sz="2800" b="1" dirty="0" err="1">
                <a:solidFill>
                  <a:schemeClr val="accent1">
                    <a:lumMod val="75000"/>
                  </a:schemeClr>
                </a:solidFill>
                <a:effectLst/>
                <a:latin typeface="Times New Roman" panose="02020603050405020304" pitchFamily="18" charset="0"/>
                <a:ea typeface="Times New Roman" panose="02020603050405020304" pitchFamily="18" charset="0"/>
              </a:rPr>
              <a:t>energometrie</a:t>
            </a:r>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cs-CZ" sz="2000" dirty="0">
                <a:solidFill>
                  <a:srgbClr val="000000"/>
                </a:solidFill>
                <a:effectLst/>
                <a:latin typeface="Times New Roman" panose="02020603050405020304" pitchFamily="18" charset="0"/>
                <a:ea typeface="Times New Roman" panose="02020603050405020304" pitchFamily="18" charset="0"/>
              </a:rPr>
              <a:t>(Indirektní kalorimetrie, E; J; J.kg</a:t>
            </a:r>
            <a:r>
              <a:rPr lang="cs-CZ" sz="2000" baseline="30000" dirty="0">
                <a:solidFill>
                  <a:srgbClr val="000000"/>
                </a:solidFill>
                <a:effectLst/>
                <a:latin typeface="Times New Roman" panose="02020603050405020304" pitchFamily="18" charset="0"/>
                <a:ea typeface="Times New Roman" panose="02020603050405020304" pitchFamily="18" charset="0"/>
              </a:rPr>
              <a:t>-1</a:t>
            </a:r>
            <a:r>
              <a:rPr lang="cs-CZ" sz="2000" dirty="0">
                <a:solidFill>
                  <a:srgbClr val="000000"/>
                </a:solidFill>
                <a:effectLst/>
                <a:latin typeface="Times New Roman" panose="02020603050405020304" pitchFamily="18" charset="0"/>
                <a:ea typeface="Times New Roman" panose="02020603050405020304" pitchFamily="18" charset="0"/>
              </a:rPr>
              <a:t>).</a:t>
            </a:r>
            <a:endParaRPr lang="cs-CZ" sz="2000" dirty="0">
              <a:effectLst/>
              <a:latin typeface="Times New Roman" panose="02020603050405020304" pitchFamily="18" charset="0"/>
              <a:ea typeface="Times New Roman" panose="02020603050405020304" pitchFamily="18" charset="0"/>
            </a:endParaRPr>
          </a:p>
          <a:p>
            <a:r>
              <a:rPr lang="cs-CZ" sz="2000" dirty="0">
                <a:solidFill>
                  <a:srgbClr val="000000"/>
                </a:solidFill>
                <a:effectLst/>
                <a:latin typeface="Times New Roman" panose="02020603050405020304" pitchFamily="18" charset="0"/>
                <a:ea typeface="Times New Roman" panose="02020603050405020304" pitchFamily="18" charset="0"/>
              </a:rPr>
              <a:t>Energetický výdej v klidu, </a:t>
            </a:r>
            <a:r>
              <a:rPr lang="cs-CZ" sz="2000" u="sng" dirty="0">
                <a:solidFill>
                  <a:srgbClr val="000000"/>
                </a:solidFill>
                <a:effectLst/>
                <a:latin typeface="Times New Roman" panose="02020603050405020304" pitchFamily="18" charset="0"/>
                <a:ea typeface="Times New Roman" panose="02020603050405020304" pitchFamily="18" charset="0"/>
              </a:rPr>
              <a:t>při lehké až střední zátěži</a:t>
            </a:r>
            <a:r>
              <a:rPr lang="cs-CZ" sz="2000" dirty="0">
                <a:solidFill>
                  <a:srgbClr val="000000"/>
                </a:solidFill>
                <a:effectLst/>
                <a:latin typeface="Times New Roman" panose="02020603050405020304" pitchFamily="18" charset="0"/>
                <a:ea typeface="Times New Roman" panose="02020603050405020304" pitchFamily="18" charset="0"/>
              </a:rPr>
              <a:t> (</a:t>
            </a:r>
            <a:r>
              <a:rPr lang="cs-CZ" sz="2000" b="1" i="1" dirty="0">
                <a:solidFill>
                  <a:srgbClr val="000000"/>
                </a:solidFill>
                <a:effectLst/>
                <a:latin typeface="Times New Roman" panose="02020603050405020304" pitchFamily="18" charset="0"/>
                <a:ea typeface="Times New Roman" panose="02020603050405020304" pitchFamily="18" charset="0"/>
              </a:rPr>
              <a:t>převážně aerobní</a:t>
            </a:r>
            <a:r>
              <a:rPr lang="cs-CZ" sz="2000" dirty="0">
                <a:solidFill>
                  <a:srgbClr val="000000"/>
                </a:solidFill>
                <a:effectLst/>
                <a:latin typeface="Times New Roman" panose="02020603050405020304" pitchFamily="18" charset="0"/>
                <a:ea typeface="Times New Roman" panose="02020603050405020304" pitchFamily="18" charset="0"/>
              </a:rPr>
              <a:t>) je odhadnut výpočtem – jako součin minutového příjmu kyslíku (</a:t>
            </a:r>
            <a:r>
              <a:rPr lang="cs-CZ" sz="2000" dirty="0">
                <a:effectLst/>
                <a:latin typeface="Times New Roman" panose="02020603050405020304" pitchFamily="18" charset="0"/>
                <a:ea typeface="Times New Roman" panose="02020603050405020304" pitchFamily="18" charset="0"/>
              </a:rPr>
              <a:t>VO</a:t>
            </a:r>
            <a:r>
              <a:rPr lang="cs-CZ" sz="2000" baseline="-25000" dirty="0">
                <a:effectLst/>
                <a:latin typeface="Times New Roman" panose="02020603050405020304" pitchFamily="18" charset="0"/>
                <a:ea typeface="Times New Roman" panose="02020603050405020304" pitchFamily="18" charset="0"/>
              </a:rPr>
              <a:t>2</a:t>
            </a:r>
            <a:r>
              <a:rPr lang="cs-CZ" sz="2000" dirty="0">
                <a:solidFill>
                  <a:srgbClr val="000000"/>
                </a:solidFill>
                <a:effectLst/>
                <a:latin typeface="Times New Roman" panose="02020603050405020304" pitchFamily="18" charset="0"/>
                <a:ea typeface="Times New Roman" panose="02020603050405020304" pitchFamily="18" charset="0"/>
              </a:rPr>
              <a:t>), energetického ekvivalentu pro kyslík (EEqO</a:t>
            </a:r>
            <a:r>
              <a:rPr lang="cs-CZ" sz="2000" baseline="-25000" dirty="0">
                <a:solidFill>
                  <a:srgbClr val="000000"/>
                </a:solidFill>
                <a:effectLst/>
                <a:latin typeface="Times New Roman" panose="02020603050405020304" pitchFamily="18" charset="0"/>
                <a:ea typeface="Times New Roman" panose="02020603050405020304" pitchFamily="18" charset="0"/>
              </a:rPr>
              <a:t>2</a:t>
            </a:r>
            <a:r>
              <a:rPr lang="cs-CZ" sz="2000" dirty="0">
                <a:solidFill>
                  <a:srgbClr val="000000"/>
                </a:solidFill>
                <a:effectLst/>
                <a:latin typeface="Times New Roman" panose="02020603050405020304" pitchFamily="18" charset="0"/>
                <a:ea typeface="Times New Roman" panose="02020603050405020304" pitchFamily="18" charset="0"/>
              </a:rPr>
              <a:t>) a času (t), po který sledovaný pohyb trvá:</a:t>
            </a:r>
            <a:endParaRPr lang="cs-CZ" sz="2000" dirty="0">
              <a:effectLst/>
              <a:latin typeface="Times New Roman" panose="02020603050405020304" pitchFamily="18" charset="0"/>
              <a:ea typeface="Times New Roman" panose="02020603050405020304" pitchFamily="18" charset="0"/>
            </a:endParaRPr>
          </a:p>
          <a:p>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E [</a:t>
            </a:r>
            <a:r>
              <a:rPr lang="cs-CZ" sz="2400" b="1" dirty="0" err="1">
                <a:solidFill>
                  <a:schemeClr val="accent1">
                    <a:lumMod val="75000"/>
                  </a:schemeClr>
                </a:solidFill>
                <a:effectLst/>
                <a:latin typeface="Times New Roman" panose="02020603050405020304" pitchFamily="18" charset="0"/>
                <a:ea typeface="Times New Roman" panose="02020603050405020304" pitchFamily="18" charset="0"/>
              </a:rPr>
              <a:t>kJ</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 VO</a:t>
            </a:r>
            <a:r>
              <a:rPr lang="cs-CZ" sz="2400" b="1" baseline="-25000" dirty="0">
                <a:solidFill>
                  <a:schemeClr val="accent1">
                    <a:lumMod val="75000"/>
                  </a:schemeClr>
                </a:solidFill>
                <a:effectLst/>
                <a:latin typeface="Times New Roman" panose="02020603050405020304" pitchFamily="18" charset="0"/>
                <a:ea typeface="Times New Roman" panose="02020603050405020304" pitchFamily="18" charset="0"/>
              </a:rPr>
              <a:t>2</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[l] . EEqO</a:t>
            </a:r>
            <a:r>
              <a:rPr lang="cs-CZ" sz="2400" b="1" baseline="-25000" dirty="0">
                <a:solidFill>
                  <a:schemeClr val="accent1">
                    <a:lumMod val="75000"/>
                  </a:schemeClr>
                </a:solidFill>
                <a:effectLst/>
                <a:latin typeface="Times New Roman" panose="02020603050405020304" pitchFamily="18" charset="0"/>
                <a:ea typeface="Times New Roman" panose="02020603050405020304" pitchFamily="18" charset="0"/>
              </a:rPr>
              <a:t>2 </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[kJ.l</a:t>
            </a:r>
            <a:r>
              <a:rPr lang="cs-CZ" sz="2400" b="1" baseline="30000" dirty="0">
                <a:solidFill>
                  <a:schemeClr val="accent1">
                    <a:lumMod val="75000"/>
                  </a:schemeClr>
                </a:solidFill>
                <a:effectLst/>
                <a:latin typeface="Times New Roman" panose="02020603050405020304" pitchFamily="18" charset="0"/>
                <a:ea typeface="Times New Roman" panose="02020603050405020304" pitchFamily="18" charset="0"/>
              </a:rPr>
              <a:t>-1</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 t [min]</a:t>
            </a:r>
          </a:p>
          <a:p>
            <a:r>
              <a:rPr lang="cs-CZ" sz="2000" dirty="0">
                <a:solidFill>
                  <a:srgbClr val="000000"/>
                </a:solidFill>
                <a:latin typeface="Times New Roman" panose="02020603050405020304" pitchFamily="18" charset="0"/>
                <a:ea typeface="Times New Roman" panose="02020603050405020304" pitchFamily="18" charset="0"/>
              </a:rPr>
              <a:t>Příklad: E = 3,5. 20,5. 30 = 2153 [</a:t>
            </a:r>
            <a:r>
              <a:rPr lang="cs-CZ" sz="2000" dirty="0" err="1">
                <a:solidFill>
                  <a:srgbClr val="000000"/>
                </a:solidFill>
                <a:latin typeface="Times New Roman" panose="02020603050405020304" pitchFamily="18" charset="0"/>
                <a:ea typeface="Times New Roman" panose="02020603050405020304" pitchFamily="18" charset="0"/>
              </a:rPr>
              <a:t>kJ</a:t>
            </a:r>
            <a:r>
              <a:rPr lang="cs-CZ" sz="2000" dirty="0">
                <a:solidFill>
                  <a:srgbClr val="000000"/>
                </a:solidFill>
                <a:latin typeface="Times New Roman" panose="02020603050405020304" pitchFamily="18" charset="0"/>
                <a:ea typeface="Times New Roman" panose="02020603050405020304" pitchFamily="18" charset="0"/>
              </a:rPr>
              <a:t>]</a:t>
            </a:r>
            <a:endParaRPr lang="cs-CZ" sz="2000" dirty="0">
              <a:latin typeface="Times New Roman" panose="02020603050405020304" pitchFamily="18" charset="0"/>
              <a:ea typeface="Times New Roman" panose="02020603050405020304" pitchFamily="18" charset="0"/>
            </a:endParaRPr>
          </a:p>
          <a:p>
            <a:r>
              <a:rPr lang="cs-CZ" sz="2000" i="1" dirty="0">
                <a:solidFill>
                  <a:srgbClr val="000000"/>
                </a:solidFill>
                <a:effectLst/>
                <a:latin typeface="Times New Roman" panose="02020603050405020304" pitchFamily="18" charset="0"/>
                <a:ea typeface="Times New Roman" panose="02020603050405020304" pitchFamily="18" charset="0"/>
              </a:rPr>
              <a:t>EEqO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 je množství energie, které je vydáno při příjmu jednoho litru kyslíku. </a:t>
            </a:r>
          </a:p>
          <a:p>
            <a:r>
              <a:rPr lang="cs-CZ" sz="2000" i="1" dirty="0">
                <a:solidFill>
                  <a:srgbClr val="000000"/>
                </a:solidFill>
                <a:effectLst/>
                <a:latin typeface="Times New Roman" panose="02020603050405020304" pitchFamily="18" charset="0"/>
                <a:ea typeface="Times New Roman" panose="02020603050405020304" pitchFamily="18" charset="0"/>
              </a:rPr>
              <a:t>Roste lineárně s intenzitou zatížení a poměrem respirační výměny (R=VCO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/VO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 – </a:t>
            </a:r>
            <a:r>
              <a:rPr lang="cs-CZ" sz="2000" i="1" dirty="0">
                <a:solidFill>
                  <a:srgbClr val="FF00FF"/>
                </a:solidFill>
                <a:effectLst/>
                <a:latin typeface="Times New Roman" panose="02020603050405020304" pitchFamily="18" charset="0"/>
                <a:ea typeface="Times New Roman" panose="02020603050405020304" pitchFamily="18" charset="0"/>
              </a:rPr>
              <a:t>viz graf.</a:t>
            </a:r>
            <a:r>
              <a:rPr lang="cs-CZ" sz="2000" i="1" dirty="0">
                <a:solidFill>
                  <a:srgbClr val="000000"/>
                </a:solidFill>
                <a:effectLst/>
                <a:latin typeface="Times New Roman" panose="02020603050405020304" pitchFamily="18" charset="0"/>
                <a:ea typeface="Times New Roman" panose="02020603050405020304" pitchFamily="18" charset="0"/>
              </a:rPr>
              <a:t> </a:t>
            </a:r>
          </a:p>
        </p:txBody>
      </p:sp>
      <p:sp>
        <p:nvSpPr>
          <p:cNvPr id="2" name="TextovéPole 1">
            <a:extLst>
              <a:ext uri="{FF2B5EF4-FFF2-40B4-BE49-F238E27FC236}">
                <a16:creationId xmlns:a16="http://schemas.microsoft.com/office/drawing/2014/main" id="{169CA285-E6F5-7379-77D1-3EA269F5F902}"/>
              </a:ext>
            </a:extLst>
          </p:cNvPr>
          <p:cNvSpPr txBox="1"/>
          <p:nvPr/>
        </p:nvSpPr>
        <p:spPr>
          <a:xfrm>
            <a:off x="937846" y="3429000"/>
            <a:ext cx="9823135" cy="400110"/>
          </a:xfrm>
          <a:prstGeom prst="rect">
            <a:avLst/>
          </a:prstGeom>
          <a:noFill/>
          <a:ln>
            <a:solidFill>
              <a:srgbClr val="000000"/>
            </a:solidFill>
          </a:ln>
        </p:spPr>
        <p:txBody>
          <a:bodyPr wrap="square" rtlCol="0">
            <a:spAutoFit/>
          </a:bodyPr>
          <a:lstStyle/>
          <a:p>
            <a:pPr algn="ctr"/>
            <a:r>
              <a:rPr lang="cs-CZ" sz="2000" dirty="0"/>
              <a:t>Vztah Energetického ekvivalentu pro kyslík (EEqO2) a poměru respirační výměny (R)</a:t>
            </a:r>
          </a:p>
        </p:txBody>
      </p:sp>
      <p:pic>
        <p:nvPicPr>
          <p:cNvPr id="4" name="Picture 5" descr="skenovat0001">
            <a:extLst>
              <a:ext uri="{FF2B5EF4-FFF2-40B4-BE49-F238E27FC236}">
                <a16:creationId xmlns:a16="http://schemas.microsoft.com/office/drawing/2014/main" id="{4EECB39F-16CC-2808-9123-6DDA579180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61" t="7943" r="22367" b="4827"/>
          <a:stretch/>
        </p:blipFill>
        <p:spPr bwMode="auto">
          <a:xfrm>
            <a:off x="3640920" y="3941622"/>
            <a:ext cx="4910156" cy="27527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Oxy-prol">
            <a:extLst>
              <a:ext uri="{FF2B5EF4-FFF2-40B4-BE49-F238E27FC236}">
                <a16:creationId xmlns:a16="http://schemas.microsoft.com/office/drawing/2014/main" id="{F605FE74-6227-BEBF-82A1-506F7013E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46" y="3939207"/>
            <a:ext cx="2633587" cy="275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xycon_Mo">
            <a:extLst>
              <a:ext uri="{FF2B5EF4-FFF2-40B4-BE49-F238E27FC236}">
                <a16:creationId xmlns:a16="http://schemas.microsoft.com/office/drawing/2014/main" id="{A81B3781-114E-14B7-3977-6DED4E53D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562" y="3941623"/>
            <a:ext cx="2140419" cy="27527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ovéPole 1">
            <a:hlinkClick r:id="rId5"/>
            <a:extLst>
              <a:ext uri="{FF2B5EF4-FFF2-40B4-BE49-F238E27FC236}">
                <a16:creationId xmlns:a16="http://schemas.microsoft.com/office/drawing/2014/main" id="{9E7A1394-A167-BF14-8A84-D673BA57AFB5}"/>
              </a:ext>
            </a:extLst>
          </p:cNvPr>
          <p:cNvSpPr txBox="1">
            <a:spLocks noChangeArrowheads="1"/>
          </p:cNvSpPr>
          <p:nvPr/>
        </p:nvSpPr>
        <p:spPr bwMode="auto">
          <a:xfrm>
            <a:off x="8778262" y="315338"/>
            <a:ext cx="3097213" cy="523875"/>
          </a:xfrm>
          <a:prstGeom prst="rect">
            <a:avLst/>
          </a:prstGeom>
          <a:solidFill>
            <a:srgbClr val="FFFF00"/>
          </a:solidFill>
          <a:ln w="9525">
            <a:solidFill>
              <a:srgbClr val="00B05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dirty="0">
                <a:solidFill>
                  <a:srgbClr val="00B050"/>
                </a:solidFill>
              </a:rPr>
              <a:t>VIDEO: </a:t>
            </a:r>
            <a:r>
              <a:rPr lang="cs-CZ" altLang="cs-CZ" sz="1800" dirty="0" err="1">
                <a:solidFill>
                  <a:srgbClr val="00B050"/>
                </a:solidFill>
              </a:rPr>
              <a:t>Oxycon</a:t>
            </a:r>
            <a:r>
              <a:rPr lang="cs-CZ" altLang="cs-CZ" sz="1800" dirty="0">
                <a:solidFill>
                  <a:srgbClr val="00B050"/>
                </a:solidFill>
              </a:rPr>
              <a:t> Mobile </a:t>
            </a:r>
            <a:r>
              <a:rPr lang="cs-CZ" altLang="cs-CZ" sz="1000" dirty="0">
                <a:solidFill>
                  <a:srgbClr val="00B050"/>
                </a:solidFill>
              </a:rPr>
              <a:t>(https://www.youtube.com/</a:t>
            </a:r>
            <a:r>
              <a:rPr lang="cs-CZ" altLang="cs-CZ" sz="1000" dirty="0" err="1">
                <a:solidFill>
                  <a:srgbClr val="00B050"/>
                </a:solidFill>
              </a:rPr>
              <a:t>watch?v</a:t>
            </a:r>
            <a:r>
              <a:rPr lang="cs-CZ" altLang="cs-CZ" sz="1000" dirty="0">
                <a:solidFill>
                  <a:srgbClr val="00B050"/>
                </a:solidFill>
              </a:rPr>
              <a:t>=JJ7kBxro_L0)</a:t>
            </a:r>
          </a:p>
        </p:txBody>
      </p:sp>
      <p:sp>
        <p:nvSpPr>
          <p:cNvPr id="9" name="TextovéPole 8">
            <a:extLst>
              <a:ext uri="{FF2B5EF4-FFF2-40B4-BE49-F238E27FC236}">
                <a16:creationId xmlns:a16="http://schemas.microsoft.com/office/drawing/2014/main" id="{EB11C783-F2CB-B66E-B33B-F3904025FFBB}"/>
              </a:ext>
            </a:extLst>
          </p:cNvPr>
          <p:cNvSpPr txBox="1"/>
          <p:nvPr/>
        </p:nvSpPr>
        <p:spPr>
          <a:xfrm>
            <a:off x="7624953" y="6325058"/>
            <a:ext cx="926123" cy="400110"/>
          </a:xfrm>
          <a:prstGeom prst="rect">
            <a:avLst/>
          </a:prstGeom>
          <a:noFill/>
        </p:spPr>
        <p:txBody>
          <a:bodyPr wrap="square">
            <a:spAutoFit/>
          </a:bodyPr>
          <a:lstStyle/>
          <a:p>
            <a:r>
              <a:rPr lang="cs-CZ" sz="2000" b="1" dirty="0"/>
              <a:t>EEqO2</a:t>
            </a:r>
          </a:p>
        </p:txBody>
      </p:sp>
      <p:sp>
        <p:nvSpPr>
          <p:cNvPr id="10" name="TextovéPole 9">
            <a:extLst>
              <a:ext uri="{FF2B5EF4-FFF2-40B4-BE49-F238E27FC236}">
                <a16:creationId xmlns:a16="http://schemas.microsoft.com/office/drawing/2014/main" id="{EE6E9E68-EB80-6EE5-06F7-7306B7F3E063}"/>
              </a:ext>
            </a:extLst>
          </p:cNvPr>
          <p:cNvSpPr txBox="1"/>
          <p:nvPr/>
        </p:nvSpPr>
        <p:spPr>
          <a:xfrm>
            <a:off x="3774827" y="4195129"/>
            <a:ext cx="375143" cy="461665"/>
          </a:xfrm>
          <a:prstGeom prst="rect">
            <a:avLst/>
          </a:prstGeom>
          <a:noFill/>
        </p:spPr>
        <p:txBody>
          <a:bodyPr wrap="square">
            <a:spAutoFit/>
          </a:bodyPr>
          <a:lstStyle/>
          <a:p>
            <a:r>
              <a:rPr lang="cs-CZ" sz="2400" b="1" dirty="0"/>
              <a:t>R</a:t>
            </a:r>
          </a:p>
        </p:txBody>
      </p:sp>
    </p:spTree>
    <p:extLst>
      <p:ext uri="{BB962C8B-B14F-4D97-AF65-F5344CB8AC3E}">
        <p14:creationId xmlns:p14="http://schemas.microsoft.com/office/powerpoint/2010/main" val="2437592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EnergDot0007">
            <a:extLst>
              <a:ext uri="{FF2B5EF4-FFF2-40B4-BE49-F238E27FC236}">
                <a16:creationId xmlns:a16="http://schemas.microsoft.com/office/drawing/2014/main" id="{05C14F47-EFD7-87FB-D3BB-FFC68C6A5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86" b="1204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E356E7EA-A93D-8B01-5345-FC0BC0F5AB02}"/>
              </a:ext>
            </a:extLst>
          </p:cNvPr>
          <p:cNvSpPr txBox="1"/>
          <p:nvPr/>
        </p:nvSpPr>
        <p:spPr>
          <a:xfrm>
            <a:off x="2795953" y="621323"/>
            <a:ext cx="6600093" cy="461665"/>
          </a:xfrm>
          <a:prstGeom prst="rect">
            <a:avLst/>
          </a:prstGeom>
          <a:noFill/>
        </p:spPr>
        <p:txBody>
          <a:bodyPr wrap="square" rtlCol="0">
            <a:spAutoFit/>
          </a:bodyPr>
          <a:lstStyle/>
          <a:p>
            <a:r>
              <a:rPr lang="cs-CZ" sz="2400" b="1" dirty="0">
                <a:solidFill>
                  <a:schemeClr val="accent1">
                    <a:lumMod val="75000"/>
                  </a:schemeClr>
                </a:solidFill>
              </a:rPr>
              <a:t>Energetická náročnost při pohybu různou rychlostí</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a:extLst>
              <a:ext uri="{FF2B5EF4-FFF2-40B4-BE49-F238E27FC236}">
                <a16:creationId xmlns:a16="http://schemas.microsoft.com/office/drawing/2014/main" id="{B7CD7020-58A1-53F6-972C-7556DF266F87}"/>
              </a:ext>
            </a:extLst>
          </p:cNvPr>
          <p:cNvSpPr txBox="1"/>
          <p:nvPr/>
        </p:nvSpPr>
        <p:spPr>
          <a:xfrm>
            <a:off x="440635" y="179249"/>
            <a:ext cx="11310730" cy="6370975"/>
          </a:xfrm>
          <a:prstGeom prst="rect">
            <a:avLst/>
          </a:prstGeom>
          <a:noFill/>
        </p:spPr>
        <p:txBody>
          <a:bodyPr wrap="square">
            <a:spAutoFit/>
          </a:bodyPr>
          <a:lstStyle/>
          <a:p>
            <a:pPr algn="ctr" eaLnBrk="0" fontAlgn="base" hangingPunct="0">
              <a:spcBef>
                <a:spcPct val="0"/>
              </a:spcBef>
              <a:spcAft>
                <a:spcPct val="0"/>
              </a:spcAft>
            </a:pPr>
            <a:r>
              <a:rPr lang="cs-CZ" sz="2000" b="0" i="0" dirty="0">
                <a:solidFill>
                  <a:srgbClr val="505050"/>
                </a:solidFill>
                <a:effectLst/>
                <a:latin typeface="Open Sans" panose="020B0606030504020204" pitchFamily="34" charset="0"/>
              </a:rPr>
              <a:t>Patent </a:t>
            </a:r>
            <a:r>
              <a:rPr lang="cs-CZ" sz="2000" b="0" i="0" u="none" strike="noStrike" dirty="0">
                <a:solidFill>
                  <a:srgbClr val="0D3D9B"/>
                </a:solidFill>
                <a:effectLst/>
                <a:latin typeface="Helvetica" panose="020B0604020202020204" pitchFamily="34" charset="0"/>
                <a:hlinkClick r:id="rId2"/>
              </a:rPr>
              <a:t>US20110040193A1</a:t>
            </a:r>
            <a:r>
              <a:rPr lang="cs-CZ" sz="2000" b="0" i="0" u="none" strike="noStrike" dirty="0">
                <a:solidFill>
                  <a:srgbClr val="0D3D9B"/>
                </a:solidFill>
                <a:effectLst/>
                <a:latin typeface="Helvetica" panose="020B0604020202020204" pitchFamily="34" charset="0"/>
              </a:rPr>
              <a:t> </a:t>
            </a:r>
            <a:r>
              <a:rPr lang="cs-CZ" sz="2000" b="0" i="0" u="none" strike="noStrike" dirty="0">
                <a:effectLst/>
                <a:latin typeface="Helvetica" panose="020B0604020202020204" pitchFamily="34" charset="0"/>
              </a:rPr>
              <a:t>(</a:t>
            </a:r>
            <a:r>
              <a:rPr lang="cs-CZ" sz="2000" b="0" i="0" u="none" strike="noStrike" dirty="0" err="1">
                <a:effectLst/>
                <a:latin typeface="Helvetica" panose="020B0604020202020204" pitchFamily="34" charset="0"/>
              </a:rPr>
              <a:t>Seppanen</a:t>
            </a:r>
            <a:r>
              <a:rPr lang="cs-CZ" sz="2000" b="0" i="0" u="none" strike="noStrike" dirty="0">
                <a:effectLst/>
                <a:latin typeface="Helvetica" panose="020B0604020202020204" pitchFamily="34" charset="0"/>
              </a:rPr>
              <a:t> et al., 2009)</a:t>
            </a:r>
            <a:endParaRPr lang="cs-CZ" sz="2000" b="0" i="0" dirty="0">
              <a:effectLst/>
              <a:latin typeface="Open Sans" panose="020B0606030504020204" pitchFamily="34" charset="0"/>
            </a:endParaRPr>
          </a:p>
          <a:p>
            <a:pPr algn="ctr" eaLnBrk="0" fontAlgn="base" hangingPunct="0">
              <a:spcBef>
                <a:spcPct val="0"/>
              </a:spcBef>
              <a:spcAft>
                <a:spcPct val="0"/>
              </a:spcAft>
            </a:pPr>
            <a:r>
              <a:rPr lang="cs-CZ" sz="2800" b="1" i="0" dirty="0">
                <a:solidFill>
                  <a:schemeClr val="accent1">
                    <a:lumMod val="75000"/>
                  </a:schemeClr>
                </a:solidFill>
                <a:effectLst/>
                <a:latin typeface="Open Sans" panose="020B0606030504020204" pitchFamily="34" charset="0"/>
              </a:rPr>
              <a:t>Odhady teoretického VO</a:t>
            </a:r>
            <a:r>
              <a:rPr lang="cs-CZ" sz="2800" b="1" i="0" baseline="-25000" dirty="0">
                <a:solidFill>
                  <a:schemeClr val="accent1">
                    <a:lumMod val="75000"/>
                  </a:schemeClr>
                </a:solidFill>
                <a:effectLst/>
                <a:latin typeface="Open Sans" panose="020B0606030504020204" pitchFamily="34" charset="0"/>
              </a:rPr>
              <a:t>2 </a:t>
            </a:r>
            <a:r>
              <a:rPr lang="en-US" sz="2800" b="0" i="0" u="none" strike="noStrike" baseline="0" dirty="0">
                <a:latin typeface="Courier"/>
              </a:rPr>
              <a:t>(ml/kg/min)</a:t>
            </a:r>
            <a:r>
              <a:rPr lang="cs-CZ" sz="2800" b="0" i="0" u="none" strike="noStrike" baseline="0" dirty="0">
                <a:latin typeface="Courier"/>
              </a:rPr>
              <a:t>použit u </a:t>
            </a:r>
            <a:r>
              <a:rPr lang="cs-CZ" sz="2800" b="0" i="0" u="none" strike="noStrike" baseline="0" dirty="0" err="1">
                <a:latin typeface="Courier"/>
              </a:rPr>
              <a:t>Garmin</a:t>
            </a:r>
            <a:endParaRPr kumimoji="0" lang="cs-CZ" altLang="cs-CZ" sz="2800" b="1" i="0" u="none" strike="noStrike" cap="none" normalizeH="0" baseline="0" dirty="0">
              <a:ln>
                <a:noFill/>
              </a:ln>
              <a:solidFill>
                <a:schemeClr val="accent1">
                  <a:lumMod val="75000"/>
                </a:schemeClr>
              </a:solidFill>
              <a:effectLst/>
              <a:latin typeface="inherit"/>
            </a:endParaRPr>
          </a:p>
          <a:p>
            <a:pPr algn="l"/>
            <a:endParaRPr lang="cs-CZ" sz="2000" b="0" i="0" u="none" strike="noStrike" baseline="0" dirty="0">
              <a:latin typeface="Courier"/>
            </a:endParaRPr>
          </a:p>
          <a:p>
            <a:pPr algn="l"/>
            <a:r>
              <a:rPr lang="cs-CZ" sz="2000" b="0" i="0" u="sng" strike="noStrike" baseline="0" dirty="0" err="1">
                <a:latin typeface="Courier"/>
              </a:rPr>
              <a:t>Walking</a:t>
            </a:r>
            <a:r>
              <a:rPr lang="cs-CZ" sz="2000" b="0" i="0" u="sng" strike="noStrike" baseline="0" dirty="0">
                <a:latin typeface="Courier"/>
              </a:rPr>
              <a:t> and Pole </a:t>
            </a:r>
            <a:r>
              <a:rPr lang="cs-CZ" sz="2000" b="0" i="0" u="sng" strike="noStrike" baseline="0" dirty="0" err="1">
                <a:latin typeface="Courier"/>
              </a:rPr>
              <a:t>Walking</a:t>
            </a:r>
            <a:r>
              <a:rPr lang="cs-CZ" sz="2000" b="0" i="0" u="sng" strike="noStrike" baseline="0" dirty="0">
                <a:latin typeface="Courier"/>
              </a:rPr>
              <a:t>:</a:t>
            </a:r>
          </a:p>
          <a:p>
            <a:pPr algn="l"/>
            <a:r>
              <a:rPr lang="en-US" sz="2000" b="0" i="0" u="none" strike="noStrike" baseline="0" dirty="0">
                <a:latin typeface="Courier"/>
              </a:rPr>
              <a:t>TVO2 </a:t>
            </a:r>
            <a:r>
              <a:rPr lang="cs-CZ" sz="2000" b="0" i="0" u="none" strike="noStrike" baseline="0" dirty="0">
                <a:latin typeface="Courier"/>
              </a:rPr>
              <a:t>= </a:t>
            </a:r>
            <a:r>
              <a:rPr lang="en-US" sz="2000" b="0" i="0" u="none" strike="noStrike" baseline="0" dirty="0">
                <a:latin typeface="Courier"/>
              </a:rPr>
              <a:t>1.78*speed*16.67</a:t>
            </a:r>
            <a:r>
              <a:rPr lang="en-GB" sz="2000" b="0" i="0" u="none" strike="noStrike" baseline="0" dirty="0">
                <a:latin typeface="Courier"/>
              </a:rPr>
              <a:t>[</a:t>
            </a:r>
            <a:r>
              <a:rPr lang="en-US" sz="2000" b="0" i="0" u="none" strike="noStrike" baseline="0" dirty="0">
                <a:latin typeface="Courier"/>
              </a:rPr>
              <a:t>tan</a:t>
            </a:r>
            <a:r>
              <a:rPr lang="cs-CZ" sz="2000" b="0" i="0" u="none" strike="noStrike" baseline="0" dirty="0">
                <a:latin typeface="Courier"/>
              </a:rPr>
              <a:t>(</a:t>
            </a:r>
            <a:r>
              <a:rPr lang="cs-CZ" sz="2000" b="0" i="0" u="none" strike="noStrike" baseline="0" dirty="0" err="1">
                <a:latin typeface="Courier"/>
              </a:rPr>
              <a:t>inclination</a:t>
            </a:r>
            <a:r>
              <a:rPr lang="cs-CZ" sz="2000" b="0" i="0" u="none" strike="noStrike" baseline="0" dirty="0">
                <a:latin typeface="Courier"/>
              </a:rPr>
              <a:t>)+0.073</a:t>
            </a:r>
            <a:r>
              <a:rPr lang="en-GB" sz="2000" b="0" i="0" u="none" strike="noStrike" baseline="0" dirty="0">
                <a:latin typeface="Courier"/>
              </a:rPr>
              <a:t>]</a:t>
            </a:r>
            <a:endParaRPr lang="cs-CZ" sz="2000" b="0" i="0" u="none" strike="noStrike" baseline="0" dirty="0">
              <a:latin typeface="Courier"/>
            </a:endParaRPr>
          </a:p>
          <a:p>
            <a:pPr algn="l"/>
            <a:endParaRPr lang="cs-CZ" sz="2000" b="0" i="0" u="none" strike="noStrike" baseline="0" dirty="0">
              <a:latin typeface="Courier"/>
            </a:endParaRPr>
          </a:p>
          <a:p>
            <a:pPr algn="l"/>
            <a:r>
              <a:rPr lang="en-US" sz="2000" b="0" i="0" u="sng" strike="noStrike" baseline="0" dirty="0">
                <a:latin typeface="Courier"/>
              </a:rPr>
              <a:t>Running on a Level Ground:</a:t>
            </a:r>
          </a:p>
          <a:p>
            <a:pPr algn="l"/>
            <a:r>
              <a:rPr lang="nl-NL" sz="2000" b="0" i="0" u="none" strike="noStrike" baseline="0" dirty="0">
                <a:latin typeface="Courier"/>
              </a:rPr>
              <a:t>VO2</a:t>
            </a:r>
            <a:r>
              <a:rPr lang="cs-CZ" sz="2000" b="0" i="0" u="none" strike="noStrike" baseline="0" dirty="0">
                <a:latin typeface="Courier"/>
              </a:rPr>
              <a:t> </a:t>
            </a:r>
            <a:r>
              <a:rPr lang="nl-NL" sz="2000" b="0" i="0" u="none" strike="noStrike" baseline="0" dirty="0">
                <a:latin typeface="Courier"/>
              </a:rPr>
              <a:t>=</a:t>
            </a:r>
            <a:r>
              <a:rPr lang="cs-CZ" sz="2000" b="0" i="0" u="none" strike="noStrike" baseline="0" dirty="0">
                <a:latin typeface="Courier"/>
              </a:rPr>
              <a:t> </a:t>
            </a:r>
            <a:r>
              <a:rPr lang="nl-NL" sz="2000" b="0" i="0" u="none" strike="noStrike" baseline="0" dirty="0">
                <a:latin typeface="Courier"/>
              </a:rPr>
              <a:t>3.5 s</a:t>
            </a:r>
            <a:endParaRPr lang="cs-CZ" sz="2000" b="0" i="0" u="none" strike="noStrike" baseline="0" dirty="0">
              <a:latin typeface="Courier"/>
            </a:endParaRPr>
          </a:p>
          <a:p>
            <a:pPr algn="l"/>
            <a:endParaRPr lang="nl-NL" sz="2000" b="0" i="0" u="none" strike="noStrike" baseline="0" dirty="0">
              <a:latin typeface="Courier"/>
            </a:endParaRPr>
          </a:p>
          <a:p>
            <a:pPr algn="l"/>
            <a:r>
              <a:rPr lang="en-US" sz="2000" b="0" i="0" u="sng" strike="noStrike" baseline="0" dirty="0">
                <a:latin typeface="Courier"/>
              </a:rPr>
              <a:t>Running in a Hilly Terrain:</a:t>
            </a:r>
          </a:p>
          <a:p>
            <a:pPr algn="l"/>
            <a:r>
              <a:rPr lang="en-US" sz="2000" b="0" i="0" u="none" strike="noStrike" baseline="0" dirty="0">
                <a:latin typeface="Courier"/>
              </a:rPr>
              <a:t>VO2</a:t>
            </a:r>
            <a:r>
              <a:rPr lang="cs-CZ" sz="2000" b="0" i="0" u="none" strike="noStrike" baseline="0" dirty="0">
                <a:latin typeface="Courier"/>
              </a:rPr>
              <a:t> </a:t>
            </a:r>
            <a:r>
              <a:rPr lang="en-US" sz="2000" b="0" i="0" u="none" strike="noStrike" baseline="0" dirty="0">
                <a:latin typeface="Courier"/>
              </a:rPr>
              <a:t>=</a:t>
            </a:r>
            <a:r>
              <a:rPr lang="cs-CZ" sz="2000" b="0" i="0" u="none" strike="noStrike" baseline="0" dirty="0">
                <a:latin typeface="Courier"/>
              </a:rPr>
              <a:t> </a:t>
            </a:r>
            <a:r>
              <a:rPr lang="en-US" sz="2000" b="0" i="0" u="none" strike="noStrike" baseline="0" dirty="0">
                <a:latin typeface="Courier"/>
              </a:rPr>
              <a:t>3.33*speed</a:t>
            </a:r>
            <a:r>
              <a:rPr lang="cs-CZ" sz="2000" b="0" i="0" u="none" strike="noStrike" baseline="0" dirty="0">
                <a:latin typeface="Courier"/>
              </a:rPr>
              <a:t> + </a:t>
            </a:r>
            <a:r>
              <a:rPr lang="en-US" sz="2000" b="0" i="0" u="none" strike="noStrike" baseline="0" dirty="0">
                <a:latin typeface="Courier"/>
              </a:rPr>
              <a:t>15*tan</a:t>
            </a:r>
            <a:r>
              <a:rPr lang="cs-CZ" sz="2000" b="0" i="0" u="none" strike="noStrike" baseline="0" dirty="0">
                <a:latin typeface="Courier"/>
              </a:rPr>
              <a:t>(</a:t>
            </a:r>
            <a:r>
              <a:rPr lang="cs-CZ" sz="2000" b="0" i="0" u="none" strike="noStrike" baseline="0" dirty="0" err="1">
                <a:latin typeface="Courier"/>
              </a:rPr>
              <a:t>inclination</a:t>
            </a:r>
            <a:r>
              <a:rPr lang="cs-CZ" sz="2000" b="0" i="0" u="none" strike="noStrike" baseline="0" dirty="0">
                <a:latin typeface="Courier"/>
              </a:rPr>
              <a:t>)*speed + 3.5</a:t>
            </a:r>
          </a:p>
          <a:p>
            <a:pPr algn="l"/>
            <a:endParaRPr lang="en-GB" sz="2000" b="0" i="0" u="none" strike="noStrike" baseline="0" dirty="0">
              <a:latin typeface="Courier"/>
            </a:endParaRPr>
          </a:p>
          <a:p>
            <a:pPr algn="l"/>
            <a:r>
              <a:rPr lang="cs-CZ" sz="2000" b="0" i="0" u="sng" strike="noStrike" baseline="0" dirty="0" err="1">
                <a:latin typeface="Courier"/>
              </a:rPr>
              <a:t>Cycling</a:t>
            </a:r>
            <a:r>
              <a:rPr lang="cs-CZ" sz="2000" b="0" i="0" u="sng" strike="noStrike" baseline="0" dirty="0">
                <a:latin typeface="Courier"/>
              </a:rPr>
              <a:t>:</a:t>
            </a:r>
          </a:p>
          <a:p>
            <a:pPr algn="l"/>
            <a:r>
              <a:rPr lang="en-US" sz="2000" b="0" i="0" u="none" strike="noStrike" baseline="0" dirty="0">
                <a:latin typeface="Courier"/>
              </a:rPr>
              <a:t>VO2 = (12.35*Power + 300)/</a:t>
            </a:r>
            <a:r>
              <a:rPr lang="cs-CZ" sz="2000" b="0" i="0" u="none" strike="noStrike" baseline="0" dirty="0" err="1">
                <a:latin typeface="Courier"/>
              </a:rPr>
              <a:t>persons</a:t>
            </a:r>
            <a:r>
              <a:rPr lang="cs-CZ" sz="2000" b="0" i="0" u="none" strike="noStrike" baseline="0" dirty="0">
                <a:latin typeface="Courier"/>
              </a:rPr>
              <a:t> </a:t>
            </a:r>
            <a:r>
              <a:rPr lang="cs-CZ" sz="2000" b="0" i="0" u="none" strike="noStrike" baseline="0" dirty="0" err="1">
                <a:latin typeface="Courier"/>
              </a:rPr>
              <a:t>weight</a:t>
            </a:r>
            <a:endParaRPr lang="cs-CZ" sz="2000" b="0" i="0" u="none" strike="noStrike" baseline="0" dirty="0">
              <a:latin typeface="Courier"/>
            </a:endParaRPr>
          </a:p>
          <a:p>
            <a:pPr algn="l"/>
            <a:endParaRPr lang="en-US" sz="2000" dirty="0">
              <a:latin typeface="Courier"/>
            </a:endParaRPr>
          </a:p>
          <a:p>
            <a:pPr algn="l"/>
            <a:r>
              <a:rPr lang="en-US" sz="2000" b="0" i="0" u="sng" strike="noStrike" baseline="0" dirty="0">
                <a:latin typeface="Courier"/>
              </a:rPr>
              <a:t>(Indoor) rowing</a:t>
            </a:r>
          </a:p>
          <a:p>
            <a:pPr algn="l"/>
            <a:r>
              <a:rPr lang="en-US" sz="2000" b="0" i="0" u="none" strike="noStrike" baseline="0" dirty="0">
                <a:latin typeface="Courier"/>
              </a:rPr>
              <a:t>VO2 = (14.72*Power + </a:t>
            </a:r>
            <a:r>
              <a:rPr lang="cs-CZ" sz="2000" b="0" i="0" u="none" strike="noStrike" baseline="0" dirty="0">
                <a:latin typeface="Courier"/>
              </a:rPr>
              <a:t>250.39)</a:t>
            </a:r>
            <a:r>
              <a:rPr lang="en-GB" sz="2000" b="0" i="0" u="none" strike="noStrike" baseline="0" dirty="0">
                <a:latin typeface="Courier"/>
              </a:rPr>
              <a:t>/</a:t>
            </a:r>
            <a:r>
              <a:rPr lang="cs-CZ" sz="2000" b="0" i="0" u="none" strike="noStrike" baseline="0" dirty="0" err="1">
                <a:latin typeface="Courier"/>
              </a:rPr>
              <a:t>person's</a:t>
            </a:r>
            <a:r>
              <a:rPr lang="cs-CZ" sz="2000" b="0" i="0" u="none" strike="noStrike" baseline="0" dirty="0">
                <a:latin typeface="Courier"/>
              </a:rPr>
              <a:t> </a:t>
            </a:r>
            <a:r>
              <a:rPr lang="cs-CZ" sz="2000" b="0" i="0" u="none" strike="noStrike" baseline="0" dirty="0" err="1">
                <a:latin typeface="Courier"/>
              </a:rPr>
              <a:t>weight</a:t>
            </a:r>
            <a:endParaRPr lang="cs-CZ" sz="2000" b="0" i="0" u="none" strike="noStrike" baseline="0" dirty="0">
              <a:latin typeface="Courier"/>
            </a:endParaRPr>
          </a:p>
          <a:p>
            <a:pPr algn="l"/>
            <a:endParaRPr lang="cs-CZ" sz="2000" dirty="0">
              <a:latin typeface="Courier"/>
            </a:endParaRPr>
          </a:p>
          <a:p>
            <a:pPr algn="l"/>
            <a:r>
              <a:rPr lang="en-US" sz="2000" b="0" i="0" u="none" strike="noStrike" baseline="0" dirty="0">
                <a:latin typeface="Courier"/>
              </a:rPr>
              <a:t>Unit of speed-kilometers per hour (km/h)</a:t>
            </a:r>
            <a:r>
              <a:rPr lang="cs-CZ" sz="2000" b="0" i="0" u="none" strike="noStrike" baseline="0" dirty="0">
                <a:latin typeface="Courier"/>
              </a:rPr>
              <a:t>; Unit </a:t>
            </a:r>
            <a:r>
              <a:rPr lang="cs-CZ" sz="2000" b="0" i="0" u="none" strike="noStrike" baseline="0" dirty="0" err="1">
                <a:latin typeface="Courier"/>
              </a:rPr>
              <a:t>of</a:t>
            </a:r>
            <a:r>
              <a:rPr lang="cs-CZ" sz="2000" b="0" i="0" u="none" strike="noStrike" baseline="0" dirty="0">
                <a:latin typeface="Courier"/>
              </a:rPr>
              <a:t> </a:t>
            </a:r>
            <a:r>
              <a:rPr lang="cs-CZ" sz="2000" b="0" i="0" u="none" strike="noStrike" baseline="0" dirty="0" err="1">
                <a:latin typeface="Courier"/>
              </a:rPr>
              <a:t>inclination-degrees</a:t>
            </a:r>
            <a:r>
              <a:rPr lang="cs-CZ" sz="2000" b="0" i="0" u="none" strike="noStrike" baseline="0" dirty="0">
                <a:latin typeface="Courier"/>
              </a:rPr>
              <a:t>);</a:t>
            </a:r>
          </a:p>
          <a:p>
            <a:pPr algn="l"/>
            <a:r>
              <a:rPr lang="cs-CZ" sz="2000" b="0" i="0" u="none" strike="noStrike" baseline="0" dirty="0">
                <a:latin typeface="Courier"/>
              </a:rPr>
              <a:t>Unit </a:t>
            </a:r>
            <a:r>
              <a:rPr lang="cs-CZ" sz="2000" b="0" i="0" u="none" strike="noStrike" baseline="0" dirty="0" err="1">
                <a:latin typeface="Courier"/>
              </a:rPr>
              <a:t>of</a:t>
            </a:r>
            <a:r>
              <a:rPr lang="cs-CZ" sz="2000" b="0" i="0" u="none" strike="noStrike" baseline="0" dirty="0">
                <a:latin typeface="Courier"/>
              </a:rPr>
              <a:t> </a:t>
            </a:r>
            <a:r>
              <a:rPr lang="cs-CZ" sz="2000" b="0" i="0" u="none" strike="noStrike" baseline="0" dirty="0" err="1">
                <a:latin typeface="Courier"/>
              </a:rPr>
              <a:t>power-watts</a:t>
            </a:r>
            <a:r>
              <a:rPr lang="cs-CZ" sz="2000" b="0" i="0" u="none" strike="noStrike" baseline="0" dirty="0">
                <a:latin typeface="Courier"/>
              </a:rPr>
              <a:t> (W); </a:t>
            </a:r>
            <a:r>
              <a:rPr lang="en-US" sz="2000" b="0" i="0" u="none" strike="noStrike" baseline="0" dirty="0">
                <a:latin typeface="Courier"/>
              </a:rPr>
              <a:t>Unit of weight kilograms (kg)</a:t>
            </a:r>
            <a:endParaRPr lang="cs-CZ" sz="2000" b="0" i="0" u="none" strike="noStrike" baseline="0" dirty="0">
              <a:latin typeface="Courier"/>
            </a:endParaRPr>
          </a:p>
        </p:txBody>
      </p:sp>
    </p:spTree>
    <p:extLst>
      <p:ext uri="{BB962C8B-B14F-4D97-AF65-F5344CB8AC3E}">
        <p14:creationId xmlns:p14="http://schemas.microsoft.com/office/powerpoint/2010/main" val="3637145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0B281EF-6838-6DB1-5CA2-882824B8E869}"/>
              </a:ext>
            </a:extLst>
          </p:cNvPr>
          <p:cNvSpPr txBox="1"/>
          <p:nvPr/>
        </p:nvSpPr>
        <p:spPr>
          <a:xfrm>
            <a:off x="361244" y="314479"/>
            <a:ext cx="11469511" cy="2739211"/>
          </a:xfrm>
          <a:prstGeom prst="rect">
            <a:avLst/>
          </a:prstGeom>
          <a:noFill/>
        </p:spPr>
        <p:txBody>
          <a:bodyPr wrap="square">
            <a:spAutoFit/>
          </a:bodyPr>
          <a:lstStyle/>
          <a:p>
            <a:pPr algn="ctr"/>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Násobek klidového výdeje energie (MET) </a:t>
            </a:r>
          </a:p>
          <a:p>
            <a:pPr algn="ctr"/>
            <a:r>
              <a:rPr lang="cs-CZ" sz="2400" dirty="0">
                <a:latin typeface="Times New Roman" panose="02020603050405020304" pitchFamily="18" charset="0"/>
                <a:ea typeface="Times New Roman" panose="02020603050405020304" pitchFamily="18" charset="0"/>
              </a:rPr>
              <a:t>(</a:t>
            </a:r>
            <a:r>
              <a:rPr lang="cs-CZ" sz="2400" dirty="0" err="1">
                <a:effectLst/>
                <a:latin typeface="Times New Roman" panose="02020603050405020304" pitchFamily="18" charset="0"/>
                <a:ea typeface="Times New Roman" panose="02020603050405020304" pitchFamily="18" charset="0"/>
              </a:rPr>
              <a:t>metabolic</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multiple</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multiple</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of</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resting</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metabolic</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rate</a:t>
            </a:r>
            <a:r>
              <a:rPr lang="cs-CZ" sz="2400" dirty="0">
                <a:effectLst/>
                <a:latin typeface="Times New Roman" panose="02020603050405020304" pitchFamily="18" charset="0"/>
                <a:ea typeface="Times New Roman" panose="02020603050405020304" pitchFamily="18" charset="0"/>
              </a:rPr>
              <a:t>)</a:t>
            </a:r>
          </a:p>
          <a:p>
            <a:r>
              <a:rPr lang="cs-CZ" sz="2400" dirty="0">
                <a:solidFill>
                  <a:schemeClr val="accent1">
                    <a:lumMod val="75000"/>
                  </a:schemeClr>
                </a:solidFill>
                <a:effectLst/>
                <a:latin typeface="Times New Roman" panose="02020603050405020304" pitchFamily="18" charset="0"/>
                <a:ea typeface="Times New Roman" panose="02020603050405020304" pitchFamily="18" charset="0"/>
              </a:rPr>
              <a:t>Jeden MET je spotřeba energie v klidu vsedě v bdělém stavu. </a:t>
            </a:r>
            <a:r>
              <a:rPr lang="cs-CZ" sz="2400" dirty="0">
                <a:effectLst/>
                <a:latin typeface="Times New Roman" panose="02020603050405020304" pitchFamily="18" charset="0"/>
                <a:ea typeface="Times New Roman" panose="02020603050405020304" pitchFamily="18" charset="0"/>
              </a:rPr>
              <a:t>U dospělých osob odpovídá přibližně 75 J.min</a:t>
            </a:r>
            <a:r>
              <a:rPr lang="cs-CZ" sz="2400" baseline="30000" dirty="0">
                <a:effectLst/>
                <a:latin typeface="Times New Roman" panose="02020603050405020304" pitchFamily="18" charset="0"/>
                <a:ea typeface="Times New Roman" panose="02020603050405020304" pitchFamily="18" charset="0"/>
              </a:rPr>
              <a:t>-1</a:t>
            </a:r>
            <a:r>
              <a:rPr lang="cs-CZ" sz="2400" dirty="0">
                <a:effectLst/>
                <a:latin typeface="Times New Roman" panose="02020603050405020304" pitchFamily="18" charset="0"/>
                <a:ea typeface="Times New Roman" panose="02020603050405020304" pitchFamily="18" charset="0"/>
              </a:rPr>
              <a:t> (při příjmu kyslíku 3,5 ml.min</a:t>
            </a:r>
            <a:r>
              <a:rPr lang="cs-CZ" sz="2400" baseline="30000" dirty="0">
                <a:effectLst/>
                <a:latin typeface="Times New Roman" panose="02020603050405020304" pitchFamily="18" charset="0"/>
                <a:ea typeface="Times New Roman" panose="02020603050405020304" pitchFamily="18" charset="0"/>
              </a:rPr>
              <a:t>-1</a:t>
            </a:r>
            <a:r>
              <a:rPr lang="cs-CZ" sz="2400" dirty="0">
                <a:effectLst/>
                <a:latin typeface="Times New Roman" panose="02020603050405020304" pitchFamily="18" charset="0"/>
                <a:ea typeface="Times New Roman" panose="02020603050405020304" pitchFamily="18" charset="0"/>
              </a:rPr>
              <a:t>.kg</a:t>
            </a:r>
            <a:r>
              <a:rPr lang="cs-CZ" sz="2400" baseline="30000" dirty="0">
                <a:effectLst/>
                <a:latin typeface="Times New Roman" panose="02020603050405020304" pitchFamily="18" charset="0"/>
                <a:ea typeface="Times New Roman" panose="02020603050405020304" pitchFamily="18" charset="0"/>
              </a:rPr>
              <a:t>-1</a:t>
            </a:r>
            <a:r>
              <a:rPr lang="cs-CZ" sz="2400" dirty="0">
                <a:effectLst/>
                <a:latin typeface="Times New Roman" panose="02020603050405020304" pitchFamily="18" charset="0"/>
                <a:ea typeface="Times New Roman" panose="02020603050405020304" pitchFamily="18" charset="0"/>
              </a:rPr>
              <a:t>).</a:t>
            </a:r>
          </a:p>
          <a:p>
            <a:r>
              <a:rPr lang="cs-CZ" sz="2400" dirty="0">
                <a:effectLst/>
                <a:latin typeface="Times New Roman" panose="02020603050405020304" pitchFamily="18" charset="0"/>
                <a:ea typeface="Times New Roman" panose="02020603050405020304" pitchFamily="18" charset="0"/>
              </a:rPr>
              <a:t>Používá se k vyjádření metabolicko-energetické náročnosti různých pohybových aktivit.</a:t>
            </a:r>
          </a:p>
          <a:p>
            <a:r>
              <a:rPr lang="cs-CZ" sz="2400" dirty="0">
                <a:solidFill>
                  <a:srgbClr val="000000"/>
                </a:solidFill>
                <a:effectLst/>
                <a:latin typeface="Times New Roman" panose="02020603050405020304" pitchFamily="18" charset="0"/>
                <a:ea typeface="Times New Roman" panose="02020603050405020304" pitchFamily="18" charset="0"/>
              </a:rPr>
              <a:t>Zvyšuje se v závislosti na fyzické zátěži na násobky jednoho MET: Např. 6 MET, 12 MET, 18 MET atd.</a:t>
            </a:r>
            <a:endParaRPr lang="cs-CZ" sz="2400" dirty="0">
              <a:effectLst/>
              <a:latin typeface="Times New Roman" panose="02020603050405020304" pitchFamily="18" charset="0"/>
              <a:ea typeface="Times New Roman" panose="02020603050405020304" pitchFamily="18" charset="0"/>
            </a:endParaRPr>
          </a:p>
        </p:txBody>
      </p:sp>
      <p:pic>
        <p:nvPicPr>
          <p:cNvPr id="12290" name="Picture 2">
            <a:extLst>
              <a:ext uri="{FF2B5EF4-FFF2-40B4-BE49-F238E27FC236}">
                <a16:creationId xmlns:a16="http://schemas.microsoft.com/office/drawing/2014/main" id="{A1D1C8D0-4306-8F28-6490-206BF0A5A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453" y="2614246"/>
            <a:ext cx="6451094" cy="424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610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3">
            <a:extLst>
              <a:ext uri="{FF2B5EF4-FFF2-40B4-BE49-F238E27FC236}">
                <a16:creationId xmlns:a16="http://schemas.microsoft.com/office/drawing/2014/main" id="{6AD5E453-4E18-ED39-B39B-9B30A6E2AB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9161463"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a:extLst>
              <a:ext uri="{FF2B5EF4-FFF2-40B4-BE49-F238E27FC236}">
                <a16:creationId xmlns:a16="http://schemas.microsoft.com/office/drawing/2014/main" id="{29E91571-C28B-7310-E8E2-CF8BF7811C3F}"/>
              </a:ext>
            </a:extLst>
          </p:cNvPr>
          <p:cNvSpPr txBox="1">
            <a:spLocks noChangeArrowheads="1"/>
          </p:cNvSpPr>
          <p:nvPr/>
        </p:nvSpPr>
        <p:spPr bwMode="auto">
          <a:xfrm>
            <a:off x="1524000" y="193675"/>
            <a:ext cx="2376488"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a:solidFill>
                  <a:schemeClr val="accent1">
                    <a:lumMod val="75000"/>
                  </a:schemeClr>
                </a:solidFill>
              </a:rPr>
              <a:t>Kombinované senzory</a:t>
            </a:r>
          </a:p>
          <a:p>
            <a:pPr algn="ctr" eaLnBrk="1" hangingPunct="1">
              <a:spcBef>
                <a:spcPct val="50000"/>
              </a:spcBef>
              <a:buFontTx/>
              <a:buNone/>
            </a:pPr>
            <a:r>
              <a:rPr lang="cs-CZ" altLang="cs-CZ" sz="2400" dirty="0" err="1">
                <a:solidFill>
                  <a:srgbClr val="0070C0"/>
                </a:solidFill>
              </a:rPr>
              <a:t>SenseWear</a:t>
            </a:r>
            <a:r>
              <a:rPr lang="cs-CZ" altLang="cs-CZ" sz="2400" dirty="0">
                <a:solidFill>
                  <a:srgbClr val="0070C0"/>
                </a:solidFill>
              </a:rPr>
              <a:t> Pro3 </a:t>
            </a:r>
            <a:r>
              <a:rPr lang="cs-CZ" altLang="cs-CZ" sz="2400" dirty="0" err="1">
                <a:solidFill>
                  <a:srgbClr val="0070C0"/>
                </a:solidFill>
              </a:rPr>
              <a:t>Armband</a:t>
            </a:r>
            <a:endParaRPr lang="cs-CZ" altLang="cs-CZ" sz="2400" dirty="0">
              <a:solidFill>
                <a:srgbClr val="0070C0"/>
              </a:solidFill>
            </a:endParaRPr>
          </a:p>
        </p:txBody>
      </p:sp>
      <p:sp>
        <p:nvSpPr>
          <p:cNvPr id="23556" name="Obdélník 4">
            <a:extLst>
              <a:ext uri="{FF2B5EF4-FFF2-40B4-BE49-F238E27FC236}">
                <a16:creationId xmlns:a16="http://schemas.microsoft.com/office/drawing/2014/main" id="{F46BE50D-BA39-FC7A-8962-2DD7C51DED3E}"/>
              </a:ext>
            </a:extLst>
          </p:cNvPr>
          <p:cNvSpPr>
            <a:spLocks noChangeArrowheads="1"/>
          </p:cNvSpPr>
          <p:nvPr/>
        </p:nvSpPr>
        <p:spPr bwMode="auto">
          <a:xfrm>
            <a:off x="3195638" y="6488113"/>
            <a:ext cx="5795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t>http://www.microstarins.com/pro_sensePro3.htm</a:t>
            </a:r>
          </a:p>
        </p:txBody>
      </p:sp>
      <p:pic>
        <p:nvPicPr>
          <p:cNvPr id="23557" name="Obrázek 5">
            <a:extLst>
              <a:ext uri="{FF2B5EF4-FFF2-40B4-BE49-F238E27FC236}">
                <a16:creationId xmlns:a16="http://schemas.microsoft.com/office/drawing/2014/main" id="{19806556-8278-B54B-B115-C9330EA81F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7750" y="193676"/>
            <a:ext cx="31877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917B7C6C-0545-40F3-A4F2-7547540FF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88" t="11111" r="42885" b="9060"/>
          <a:stretch/>
        </p:blipFill>
        <p:spPr bwMode="auto">
          <a:xfrm>
            <a:off x="4506580" y="158248"/>
            <a:ext cx="7550046" cy="65415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7ACCBA1-F8A5-0CC7-6588-D2092FF2B91C}"/>
              </a:ext>
            </a:extLst>
          </p:cNvPr>
          <p:cNvSpPr txBox="1"/>
          <p:nvPr/>
        </p:nvSpPr>
        <p:spPr>
          <a:xfrm>
            <a:off x="135374" y="1964353"/>
            <a:ext cx="4232117" cy="4524315"/>
          </a:xfrm>
          <a:prstGeom prst="rect">
            <a:avLst/>
          </a:prstGeom>
          <a:noFill/>
        </p:spPr>
        <p:txBody>
          <a:bodyPr wrap="square" rtlCol="0">
            <a:spAutoFit/>
          </a:bodyPr>
          <a:lstStyle/>
          <a:p>
            <a:pPr algn="r"/>
            <a:r>
              <a:rPr lang="cs-CZ" sz="2400" u="sng" dirty="0"/>
              <a:t>Odhad využití zdrojů energie:</a:t>
            </a:r>
          </a:p>
          <a:p>
            <a:pPr algn="r"/>
            <a:r>
              <a:rPr lang="cs-CZ" sz="2400" dirty="0">
                <a:solidFill>
                  <a:schemeClr val="accent4">
                    <a:lumMod val="75000"/>
                  </a:schemeClr>
                </a:solidFill>
              </a:rPr>
              <a:t>Tuky</a:t>
            </a:r>
            <a:r>
              <a:rPr lang="cs-CZ" sz="2400" dirty="0"/>
              <a:t> </a:t>
            </a:r>
          </a:p>
          <a:p>
            <a:pPr algn="r"/>
            <a:r>
              <a:rPr lang="cs-CZ" sz="2400" dirty="0">
                <a:solidFill>
                  <a:schemeClr val="accent5">
                    <a:lumMod val="50000"/>
                  </a:schemeClr>
                </a:solidFill>
              </a:rPr>
              <a:t>Cukry (</a:t>
            </a:r>
            <a:r>
              <a:rPr lang="cs-CZ" sz="2400" dirty="0" err="1">
                <a:solidFill>
                  <a:schemeClr val="accent5">
                    <a:lumMod val="50000"/>
                  </a:schemeClr>
                </a:solidFill>
              </a:rPr>
              <a:t>Karbohydráty</a:t>
            </a:r>
            <a:r>
              <a:rPr lang="cs-CZ" sz="2400" dirty="0"/>
              <a:t> </a:t>
            </a:r>
            <a:r>
              <a:rPr lang="cs-CZ" sz="2400" dirty="0">
                <a:solidFill>
                  <a:schemeClr val="accent1">
                    <a:lumMod val="50000"/>
                  </a:schemeClr>
                </a:solidFill>
              </a:rPr>
              <a:t>- CHO)</a:t>
            </a: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r>
              <a:rPr lang="cs-CZ" sz="2400" dirty="0">
                <a:solidFill>
                  <a:srgbClr val="7030A0"/>
                </a:solidFill>
              </a:rPr>
              <a:t>Tepová frekvence (TF)</a:t>
            </a:r>
          </a:p>
          <a:p>
            <a:pPr algn="r"/>
            <a:endParaRPr lang="cs-CZ" sz="2400" dirty="0">
              <a:solidFill>
                <a:schemeClr val="accent4">
                  <a:lumMod val="50000"/>
                </a:schemeClr>
              </a:solidFill>
            </a:endParaRPr>
          </a:p>
          <a:p>
            <a:pPr algn="r"/>
            <a:r>
              <a:rPr lang="cs-CZ" sz="2400" dirty="0">
                <a:solidFill>
                  <a:schemeClr val="accent4">
                    <a:lumMod val="50000"/>
                  </a:schemeClr>
                </a:solidFill>
              </a:rPr>
              <a:t>Výdej energie (EE) </a:t>
            </a:r>
          </a:p>
          <a:p>
            <a:pPr algn="r"/>
            <a:endParaRPr lang="cs-CZ" sz="2400" dirty="0">
              <a:solidFill>
                <a:srgbClr val="7030A0"/>
              </a:solidFill>
            </a:endParaRPr>
          </a:p>
        </p:txBody>
      </p:sp>
      <p:sp>
        <p:nvSpPr>
          <p:cNvPr id="3" name="TextovéPole 2">
            <a:extLst>
              <a:ext uri="{FF2B5EF4-FFF2-40B4-BE49-F238E27FC236}">
                <a16:creationId xmlns:a16="http://schemas.microsoft.com/office/drawing/2014/main" id="{AE9B07DB-55BB-6C7C-B736-7CFF6F62F027}"/>
              </a:ext>
            </a:extLst>
          </p:cNvPr>
          <p:cNvSpPr txBox="1"/>
          <p:nvPr/>
        </p:nvSpPr>
        <p:spPr>
          <a:xfrm>
            <a:off x="603547" y="369332"/>
            <a:ext cx="3398715" cy="1200329"/>
          </a:xfrm>
          <a:prstGeom prst="rect">
            <a:avLst/>
          </a:prstGeom>
          <a:noFill/>
        </p:spPr>
        <p:txBody>
          <a:bodyPr wrap="square" rtlCol="0">
            <a:spAutoFit/>
          </a:bodyPr>
          <a:lstStyle/>
          <a:p>
            <a:pPr algn="ctr"/>
            <a:r>
              <a:rPr lang="cs-CZ" sz="2400" b="1" dirty="0">
                <a:solidFill>
                  <a:schemeClr val="accent1">
                    <a:lumMod val="75000"/>
                  </a:schemeClr>
                </a:solidFill>
              </a:rPr>
              <a:t>SPIROERGOMETRIE</a:t>
            </a:r>
          </a:p>
          <a:p>
            <a:pPr algn="ctr"/>
            <a:r>
              <a:rPr lang="cs-CZ" sz="2400" dirty="0">
                <a:solidFill>
                  <a:schemeClr val="accent1">
                    <a:lumMod val="75000"/>
                  </a:schemeClr>
                </a:solidFill>
              </a:rPr>
              <a:t>Zátěžový test s měřením respiračních parametrů</a:t>
            </a:r>
            <a:endParaRPr lang="cs-CZ" sz="2400" dirty="0"/>
          </a:p>
        </p:txBody>
      </p:sp>
      <p:sp>
        <p:nvSpPr>
          <p:cNvPr id="5" name="TextovéPole 4">
            <a:extLst>
              <a:ext uri="{FF2B5EF4-FFF2-40B4-BE49-F238E27FC236}">
                <a16:creationId xmlns:a16="http://schemas.microsoft.com/office/drawing/2014/main" id="{30646185-B79D-C1A4-674E-303C84DF4A03}"/>
              </a:ext>
            </a:extLst>
          </p:cNvPr>
          <p:cNvSpPr txBox="1"/>
          <p:nvPr/>
        </p:nvSpPr>
        <p:spPr>
          <a:xfrm>
            <a:off x="9095715" y="6488668"/>
            <a:ext cx="2080285" cy="369332"/>
          </a:xfrm>
          <a:prstGeom prst="rect">
            <a:avLst/>
          </a:prstGeom>
          <a:solidFill>
            <a:schemeClr val="bg1"/>
          </a:solidFill>
          <a:ln>
            <a:solidFill>
              <a:schemeClr val="tx1"/>
            </a:solidFill>
          </a:ln>
        </p:spPr>
        <p:txBody>
          <a:bodyPr wrap="square">
            <a:spAutoFit/>
          </a:bodyPr>
          <a:lstStyle/>
          <a:p>
            <a:r>
              <a:rPr lang="cs-CZ" sz="1800" dirty="0"/>
              <a:t>Čas, rostoucí zátěž</a:t>
            </a:r>
            <a:endParaRPr lang="cs-CZ" dirty="0"/>
          </a:p>
        </p:txBody>
      </p:sp>
    </p:spTree>
    <p:extLst>
      <p:ext uri="{BB962C8B-B14F-4D97-AF65-F5344CB8AC3E}">
        <p14:creationId xmlns:p14="http://schemas.microsoft.com/office/powerpoint/2010/main" val="2016639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3438898006"/>
              </p:ext>
            </p:extLst>
          </p:nvPr>
        </p:nvGraphicFramePr>
        <p:xfrm>
          <a:off x="750277" y="1516893"/>
          <a:ext cx="5291693" cy="3968770"/>
        </p:xfrm>
        <a:graphic>
          <a:graphicData uri="http://schemas.openxmlformats.org/presentationml/2006/ole">
            <mc:AlternateContent xmlns:mc="http://schemas.openxmlformats.org/markup-compatibility/2006">
              <mc:Choice xmlns:v="urn:schemas-microsoft-com:vml" Requires="v">
                <p:oleObj name="STATISTICA Graph" r:id="rId2" imgW="5943600" imgH="4457880" progId="STATISTICA.Graph">
                  <p:embed/>
                </p:oleObj>
              </mc:Choice>
              <mc:Fallback>
                <p:oleObj name="STATISTICA Graph" r:id="rId2" imgW="5943600" imgH="4457880" progId="STATISTICA.Graph">
                  <p:embed/>
                  <p:pic>
                    <p:nvPicPr>
                      <p:cNvPr id="3" name="Objekt 2"/>
                      <p:cNvPicPr/>
                      <p:nvPr/>
                    </p:nvPicPr>
                    <p:blipFill>
                      <a:blip r:embed="rId3"/>
                      <a:stretch>
                        <a:fillRect/>
                      </a:stretch>
                    </p:blipFill>
                    <p:spPr>
                      <a:xfrm>
                        <a:off x="750277" y="1516893"/>
                        <a:ext cx="5291693" cy="3968770"/>
                      </a:xfrm>
                      <a:prstGeom prst="rect">
                        <a:avLst/>
                      </a:prstGeom>
                      <a:ln>
                        <a:solidFill>
                          <a:srgbClr val="0070C0"/>
                        </a:solidFill>
                      </a:ln>
                    </p:spPr>
                  </p:pic>
                </p:oleObj>
              </mc:Fallback>
            </mc:AlternateContent>
          </a:graphicData>
        </a:graphic>
      </p:graphicFrame>
      <p:sp>
        <p:nvSpPr>
          <p:cNvPr id="7" name="TextovéPole 6"/>
          <p:cNvSpPr txBox="1"/>
          <p:nvPr/>
        </p:nvSpPr>
        <p:spPr>
          <a:xfrm>
            <a:off x="1477108" y="1942623"/>
            <a:ext cx="3329354" cy="646331"/>
          </a:xfrm>
          <a:prstGeom prst="rect">
            <a:avLst/>
          </a:prstGeom>
          <a:solidFill>
            <a:schemeClr val="bg1"/>
          </a:solidFill>
        </p:spPr>
        <p:txBody>
          <a:bodyPr wrap="square" rtlCol="0">
            <a:spAutoFit/>
          </a:bodyPr>
          <a:lstStyle/>
          <a:p>
            <a:pPr algn="ctr"/>
            <a:r>
              <a:rPr lang="cs-CZ" dirty="0">
                <a:solidFill>
                  <a:srgbClr val="00B050"/>
                </a:solidFill>
              </a:rPr>
              <a:t>zvyklí na P       </a:t>
            </a:r>
            <a:r>
              <a:rPr lang="cs-CZ" dirty="0">
                <a:solidFill>
                  <a:srgbClr val="0066FF"/>
                </a:solidFill>
              </a:rPr>
              <a:t>zvyklí na Š</a:t>
            </a:r>
          </a:p>
          <a:p>
            <a:pPr algn="ctr"/>
            <a:r>
              <a:rPr lang="cs-CZ" dirty="0">
                <a:solidFill>
                  <a:srgbClr val="0070C0"/>
                </a:solidFill>
              </a:rPr>
              <a:t>Š</a:t>
            </a:r>
            <a:r>
              <a:rPr lang="cs-CZ" dirty="0"/>
              <a:t>           </a:t>
            </a:r>
            <a:r>
              <a:rPr lang="cs-CZ" dirty="0">
                <a:solidFill>
                  <a:srgbClr val="00B050"/>
                </a:solidFill>
              </a:rPr>
              <a:t>P</a:t>
            </a:r>
            <a:r>
              <a:rPr lang="cs-CZ" dirty="0"/>
              <a:t>	         </a:t>
            </a:r>
            <a:r>
              <a:rPr lang="cs-CZ" dirty="0">
                <a:solidFill>
                  <a:srgbClr val="0066FF"/>
                </a:solidFill>
              </a:rPr>
              <a:t>Š</a:t>
            </a:r>
            <a:r>
              <a:rPr lang="cs-CZ" dirty="0"/>
              <a:t>           </a:t>
            </a:r>
            <a:r>
              <a:rPr lang="cs-CZ" dirty="0">
                <a:solidFill>
                  <a:srgbClr val="009900"/>
                </a:solidFill>
              </a:rPr>
              <a:t>P</a:t>
            </a:r>
          </a:p>
        </p:txBody>
      </p:sp>
      <p:sp>
        <p:nvSpPr>
          <p:cNvPr id="8" name="TextovéPole 7"/>
          <p:cNvSpPr txBox="1"/>
          <p:nvPr/>
        </p:nvSpPr>
        <p:spPr>
          <a:xfrm>
            <a:off x="750277" y="664623"/>
            <a:ext cx="5291691" cy="923330"/>
          </a:xfrm>
          <a:prstGeom prst="rect">
            <a:avLst/>
          </a:prstGeom>
          <a:noFill/>
        </p:spPr>
        <p:txBody>
          <a:bodyPr wrap="square" rtlCol="0">
            <a:spAutoFit/>
          </a:bodyPr>
          <a:lstStyle/>
          <a:p>
            <a:pPr algn="ctr"/>
            <a:r>
              <a:rPr lang="cs-CZ" dirty="0"/>
              <a:t>Novotný, Pospíchal (2015):</a:t>
            </a:r>
          </a:p>
          <a:p>
            <a:pPr algn="ctr"/>
            <a:r>
              <a:rPr lang="cs-CZ" b="1" dirty="0"/>
              <a:t>2 skupiny běžců: </a:t>
            </a:r>
            <a:r>
              <a:rPr lang="cs-CZ" b="1" dirty="0">
                <a:solidFill>
                  <a:srgbClr val="7030A0"/>
                </a:solidFill>
              </a:rPr>
              <a:t>podle zvyku dopadu</a:t>
            </a:r>
            <a:endParaRPr lang="cs-CZ" dirty="0">
              <a:solidFill>
                <a:srgbClr val="7030A0"/>
              </a:solidFill>
            </a:endParaRPr>
          </a:p>
          <a:p>
            <a:pPr algn="ctr"/>
            <a:r>
              <a:rPr lang="cs-CZ" b="1" dirty="0"/>
              <a:t>2 způsoby dopadu: </a:t>
            </a:r>
            <a:r>
              <a:rPr lang="cs-CZ" dirty="0"/>
              <a:t>na </a:t>
            </a:r>
            <a:r>
              <a:rPr lang="cs-CZ" b="1" dirty="0">
                <a:solidFill>
                  <a:srgbClr val="009900"/>
                </a:solidFill>
              </a:rPr>
              <a:t>PATU</a:t>
            </a:r>
            <a:r>
              <a:rPr lang="cs-CZ" dirty="0"/>
              <a:t> / </a:t>
            </a:r>
            <a:r>
              <a:rPr lang="cs-CZ" b="1" dirty="0">
                <a:solidFill>
                  <a:srgbClr val="0066FF"/>
                </a:solidFill>
              </a:rPr>
              <a:t>ŠPIČKU</a:t>
            </a:r>
            <a:endParaRPr lang="cs-CZ" dirty="0"/>
          </a:p>
        </p:txBody>
      </p:sp>
      <p:sp>
        <p:nvSpPr>
          <p:cNvPr id="20" name="Obdélník 19"/>
          <p:cNvSpPr/>
          <p:nvPr/>
        </p:nvSpPr>
        <p:spPr>
          <a:xfrm>
            <a:off x="3232416" y="142804"/>
            <a:ext cx="5619103" cy="461665"/>
          </a:xfrm>
          <a:prstGeom prst="rect">
            <a:avLst/>
          </a:prstGeom>
        </p:spPr>
        <p:txBody>
          <a:bodyPr wrap="none">
            <a:spAutoFit/>
          </a:bodyPr>
          <a:lstStyle/>
          <a:p>
            <a:pPr algn="ctr"/>
            <a:r>
              <a:rPr lang="cs-CZ" sz="2400" b="1" i="1" dirty="0">
                <a:solidFill>
                  <a:srgbClr val="7030A0"/>
                </a:solidFill>
              </a:rPr>
              <a:t>EKONOMIKA BĚHU </a:t>
            </a:r>
            <a:r>
              <a:rPr lang="cs-CZ" sz="2400" i="1" dirty="0">
                <a:solidFill>
                  <a:srgbClr val="7030A0"/>
                </a:solidFill>
              </a:rPr>
              <a:t>(energetická náročnost)</a:t>
            </a:r>
          </a:p>
        </p:txBody>
      </p:sp>
      <p:sp>
        <p:nvSpPr>
          <p:cNvPr id="21" name="Rectangle 4"/>
          <p:cNvSpPr>
            <a:spLocks noChangeArrowheads="1"/>
          </p:cNvSpPr>
          <p:nvPr/>
        </p:nvSpPr>
        <p:spPr bwMode="auto">
          <a:xfrm>
            <a:off x="6528048" y="1651368"/>
            <a:ext cx="58698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22" name="Objekt 21"/>
          <p:cNvGraphicFramePr>
            <a:graphicFrameLocks noChangeAspect="1"/>
          </p:cNvGraphicFramePr>
          <p:nvPr>
            <p:extLst>
              <p:ext uri="{D42A27DB-BD31-4B8C-83A1-F6EECF244321}">
                <p14:modId xmlns:p14="http://schemas.microsoft.com/office/powerpoint/2010/main" val="3773844781"/>
              </p:ext>
            </p:extLst>
          </p:nvPr>
        </p:nvGraphicFramePr>
        <p:xfrm>
          <a:off x="6133073" y="1491502"/>
          <a:ext cx="5322555" cy="3994160"/>
        </p:xfrm>
        <a:graphic>
          <a:graphicData uri="http://schemas.openxmlformats.org/presentationml/2006/ole">
            <mc:AlternateContent xmlns:mc="http://schemas.openxmlformats.org/markup-compatibility/2006">
              <mc:Choice xmlns:v="urn:schemas-microsoft-com:vml" Requires="v">
                <p:oleObj name="STATISTICA Graph" r:id="rId4" imgW="5334120" imgH="4005000" progId="STATISTICA.Graph">
                  <p:embed/>
                </p:oleObj>
              </mc:Choice>
              <mc:Fallback>
                <p:oleObj name="STATISTICA Graph" r:id="rId4" imgW="5334120" imgH="4005000" progId="STATISTICA.Graph">
                  <p:embed/>
                  <p:pic>
                    <p:nvPicPr>
                      <p:cNvPr id="22" name="Objek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073" y="1491502"/>
                        <a:ext cx="5322555" cy="3994160"/>
                      </a:xfrm>
                      <a:prstGeom prst="rect">
                        <a:avLst/>
                      </a:prstGeom>
                      <a:noFill/>
                      <a:ln>
                        <a:solidFill>
                          <a:schemeClr val="tx1"/>
                        </a:solidFill>
                      </a:ln>
                    </p:spPr>
                  </p:pic>
                </p:oleObj>
              </mc:Fallback>
            </mc:AlternateContent>
          </a:graphicData>
        </a:graphic>
      </p:graphicFrame>
      <p:sp>
        <p:nvSpPr>
          <p:cNvPr id="23" name="TextovéPole 22"/>
          <p:cNvSpPr txBox="1"/>
          <p:nvPr/>
        </p:nvSpPr>
        <p:spPr>
          <a:xfrm>
            <a:off x="6070286" y="660505"/>
            <a:ext cx="5385342" cy="923330"/>
          </a:xfrm>
          <a:prstGeom prst="rect">
            <a:avLst/>
          </a:prstGeom>
          <a:noFill/>
        </p:spPr>
        <p:txBody>
          <a:bodyPr wrap="square" rtlCol="0">
            <a:spAutoFit/>
          </a:bodyPr>
          <a:lstStyle/>
          <a:p>
            <a:pPr algn="ctr"/>
            <a:r>
              <a:rPr lang="cs-CZ" dirty="0"/>
              <a:t>Růžičková, Novotný (2014):</a:t>
            </a:r>
          </a:p>
          <a:p>
            <a:pPr algn="ctr"/>
            <a:r>
              <a:rPr lang="cs-CZ" b="1" dirty="0"/>
              <a:t>4 rychlosti: 10-12 – 14 – 16 </a:t>
            </a:r>
            <a:r>
              <a:rPr lang="cs-CZ" dirty="0"/>
              <a:t>km/h</a:t>
            </a:r>
          </a:p>
          <a:p>
            <a:pPr algn="ctr"/>
            <a:r>
              <a:rPr lang="cs-CZ" b="1" dirty="0"/>
              <a:t>3 povrchy: </a:t>
            </a:r>
            <a:r>
              <a:rPr lang="cs-CZ" b="1" dirty="0">
                <a:solidFill>
                  <a:srgbClr val="C00000"/>
                </a:solidFill>
              </a:rPr>
              <a:t>A</a:t>
            </a:r>
            <a:r>
              <a:rPr lang="cs-CZ" dirty="0">
                <a:solidFill>
                  <a:srgbClr val="C00000"/>
                </a:solidFill>
              </a:rPr>
              <a:t>sfalt(</a:t>
            </a:r>
            <a:r>
              <a:rPr lang="cs-CZ" dirty="0">
                <a:solidFill>
                  <a:srgbClr val="C00000"/>
                </a:solidFill>
                <a:latin typeface="Calibri" panose="020F0502020204030204" pitchFamily="34" charset="0"/>
              </a:rPr>
              <a:t>↓</a:t>
            </a:r>
            <a:r>
              <a:rPr lang="cs-CZ" dirty="0">
                <a:solidFill>
                  <a:srgbClr val="C00000"/>
                </a:solidFill>
              </a:rPr>
              <a:t>)</a:t>
            </a:r>
            <a:r>
              <a:rPr lang="cs-CZ" b="1" dirty="0"/>
              <a:t> – </a:t>
            </a:r>
            <a:r>
              <a:rPr lang="cs-CZ" b="1" dirty="0">
                <a:solidFill>
                  <a:srgbClr val="336600"/>
                </a:solidFill>
              </a:rPr>
              <a:t>Š</a:t>
            </a:r>
            <a:r>
              <a:rPr lang="cs-CZ" dirty="0">
                <a:solidFill>
                  <a:srgbClr val="336600"/>
                </a:solidFill>
              </a:rPr>
              <a:t>kvára(</a:t>
            </a:r>
            <a:r>
              <a:rPr lang="cs-CZ" dirty="0">
                <a:solidFill>
                  <a:srgbClr val="336600"/>
                </a:solidFill>
                <a:latin typeface="Calibri" panose="020F0502020204030204" pitchFamily="34" charset="0"/>
              </a:rPr>
              <a:t>↑</a:t>
            </a:r>
            <a:r>
              <a:rPr lang="cs-CZ" dirty="0">
                <a:solidFill>
                  <a:srgbClr val="336600"/>
                </a:solidFill>
              </a:rPr>
              <a:t>)</a:t>
            </a:r>
            <a:r>
              <a:rPr lang="cs-CZ" b="1" dirty="0"/>
              <a:t> - </a:t>
            </a:r>
            <a:r>
              <a:rPr lang="cs-CZ" b="1" dirty="0">
                <a:solidFill>
                  <a:srgbClr val="0070C0"/>
                </a:solidFill>
              </a:rPr>
              <a:t>T</a:t>
            </a:r>
            <a:r>
              <a:rPr lang="cs-CZ" dirty="0">
                <a:solidFill>
                  <a:srgbClr val="0070C0"/>
                </a:solidFill>
              </a:rPr>
              <a:t>artan</a:t>
            </a:r>
          </a:p>
        </p:txBody>
      </p:sp>
      <p:pic>
        <p:nvPicPr>
          <p:cNvPr id="10" name="Obrázek 9"/>
          <p:cNvPicPr/>
          <p:nvPr/>
        </p:nvPicPr>
        <p:blipFill>
          <a:blip r:embed="rId6">
            <a:grayscl/>
            <a:extLst>
              <a:ext uri="{28A0092B-C50C-407E-A947-70E740481C1C}">
                <a14:useLocalDpi xmlns:a14="http://schemas.microsoft.com/office/drawing/2010/main" val="0"/>
              </a:ext>
            </a:extLst>
          </a:blip>
          <a:stretch>
            <a:fillRect/>
          </a:stretch>
        </p:blipFill>
        <p:spPr>
          <a:xfrm>
            <a:off x="750277" y="5485662"/>
            <a:ext cx="4642338" cy="1341397"/>
          </a:xfrm>
          <a:prstGeom prst="rect">
            <a:avLst/>
          </a:prstGeom>
          <a:ln>
            <a:solidFill>
              <a:schemeClr val="tx1"/>
            </a:solidFill>
          </a:ln>
        </p:spPr>
      </p:pic>
      <p:sp>
        <p:nvSpPr>
          <p:cNvPr id="2" name="TextovéPole 1"/>
          <p:cNvSpPr txBox="1"/>
          <p:nvPr/>
        </p:nvSpPr>
        <p:spPr>
          <a:xfrm>
            <a:off x="7799295" y="1651368"/>
            <a:ext cx="1990110" cy="400110"/>
          </a:xfrm>
          <a:prstGeom prst="rect">
            <a:avLst/>
          </a:prstGeom>
          <a:solidFill>
            <a:schemeClr val="bg1"/>
          </a:solidFill>
        </p:spPr>
        <p:txBody>
          <a:bodyPr wrap="square" rtlCol="0">
            <a:spAutoFit/>
          </a:bodyPr>
          <a:lstStyle/>
          <a:p>
            <a:r>
              <a:rPr lang="cs-CZ" sz="2000" dirty="0"/>
              <a:t>VO2/kg (ml/min)</a:t>
            </a:r>
          </a:p>
        </p:txBody>
      </p:sp>
      <p:sp>
        <p:nvSpPr>
          <p:cNvPr id="4" name="TextovéPole 3"/>
          <p:cNvSpPr txBox="1"/>
          <p:nvPr/>
        </p:nvSpPr>
        <p:spPr>
          <a:xfrm>
            <a:off x="7985337" y="5292735"/>
            <a:ext cx="1732363" cy="307777"/>
          </a:xfrm>
          <a:prstGeom prst="rect">
            <a:avLst/>
          </a:prstGeom>
          <a:solidFill>
            <a:schemeClr val="bg1"/>
          </a:solidFill>
          <a:ln>
            <a:solidFill>
              <a:schemeClr val="tx1"/>
            </a:solidFill>
          </a:ln>
        </p:spPr>
        <p:txBody>
          <a:bodyPr wrap="square" rtlCol="0">
            <a:spAutoFit/>
          </a:bodyPr>
          <a:lstStyle/>
          <a:p>
            <a:pPr algn="ctr"/>
            <a:r>
              <a:rPr lang="cs-CZ" sz="1400" dirty="0"/>
              <a:t>Rychlost běhu (km/h)</a:t>
            </a:r>
          </a:p>
        </p:txBody>
      </p:sp>
      <p:sp>
        <p:nvSpPr>
          <p:cNvPr id="5" name="TextovéPole 4"/>
          <p:cNvSpPr txBox="1"/>
          <p:nvPr/>
        </p:nvSpPr>
        <p:spPr>
          <a:xfrm>
            <a:off x="6504602" y="3974903"/>
            <a:ext cx="962998" cy="400110"/>
          </a:xfrm>
          <a:prstGeom prst="rect">
            <a:avLst/>
          </a:prstGeom>
          <a:noFill/>
        </p:spPr>
        <p:txBody>
          <a:bodyPr wrap="square" rtlCol="0">
            <a:spAutoFit/>
          </a:bodyPr>
          <a:lstStyle/>
          <a:p>
            <a:r>
              <a:rPr lang="cs-CZ" sz="2000" b="1" dirty="0">
                <a:solidFill>
                  <a:srgbClr val="C00000"/>
                </a:solidFill>
              </a:rPr>
              <a:t>A</a:t>
            </a:r>
            <a:r>
              <a:rPr lang="cs-CZ" sz="2000" b="1" dirty="0"/>
              <a:t>  </a:t>
            </a:r>
            <a:r>
              <a:rPr lang="cs-CZ" sz="2000" b="1" dirty="0">
                <a:solidFill>
                  <a:srgbClr val="336600"/>
                </a:solidFill>
              </a:rPr>
              <a:t>Š</a:t>
            </a:r>
            <a:r>
              <a:rPr lang="cs-CZ" sz="2000" b="1" dirty="0"/>
              <a:t>   </a:t>
            </a:r>
            <a:r>
              <a:rPr lang="cs-CZ" sz="2000" b="1" dirty="0">
                <a:solidFill>
                  <a:srgbClr val="0066FF"/>
                </a:solidFill>
              </a:rPr>
              <a:t>T</a:t>
            </a:r>
          </a:p>
        </p:txBody>
      </p:sp>
      <p:pic>
        <p:nvPicPr>
          <p:cNvPr id="6" name="Obrázek 5"/>
          <p:cNvPicPr>
            <a:picLocks noChangeAspect="1"/>
          </p:cNvPicPr>
          <p:nvPr/>
        </p:nvPicPr>
        <p:blipFill rotWithShape="1">
          <a:blip r:embed="rId7">
            <a:extLst>
              <a:ext uri="{28A0092B-C50C-407E-A947-70E740481C1C}">
                <a14:useLocalDpi xmlns:a14="http://schemas.microsoft.com/office/drawing/2010/main" val="0"/>
              </a:ext>
            </a:extLst>
          </a:blip>
          <a:srcRect t="11170" r="22388"/>
          <a:stretch/>
        </p:blipFill>
        <p:spPr>
          <a:xfrm>
            <a:off x="6363762" y="5638898"/>
            <a:ext cx="1621575" cy="1031086"/>
          </a:xfrm>
          <a:prstGeom prst="rect">
            <a:avLst/>
          </a:prstGeom>
          <a:ln>
            <a:solidFill>
              <a:schemeClr val="tx1"/>
            </a:solidFill>
          </a:ln>
        </p:spPr>
      </p:pic>
      <p:pic>
        <p:nvPicPr>
          <p:cNvPr id="9" name="Obrázek 8"/>
          <p:cNvPicPr>
            <a:picLocks noChangeAspect="1"/>
          </p:cNvPicPr>
          <p:nvPr/>
        </p:nvPicPr>
        <p:blipFill rotWithShape="1">
          <a:blip r:embed="rId8">
            <a:extLst>
              <a:ext uri="{28A0092B-C50C-407E-A947-70E740481C1C}">
                <a14:useLocalDpi xmlns:a14="http://schemas.microsoft.com/office/drawing/2010/main" val="0"/>
              </a:ext>
            </a:extLst>
          </a:blip>
          <a:srcRect l="27935" t="25471" r="39369" b="30074"/>
          <a:stretch/>
        </p:blipFill>
        <p:spPr>
          <a:xfrm>
            <a:off x="8433329" y="5638898"/>
            <a:ext cx="1169576" cy="1036988"/>
          </a:xfrm>
          <a:prstGeom prst="rect">
            <a:avLst/>
          </a:prstGeom>
          <a:ln>
            <a:solidFill>
              <a:schemeClr val="tx1"/>
            </a:solidFill>
          </a:ln>
        </p:spPr>
      </p:pic>
      <p:pic>
        <p:nvPicPr>
          <p:cNvPr id="11" name="Obrázek 10"/>
          <p:cNvPicPr>
            <a:picLocks noChangeAspect="1"/>
          </p:cNvPicPr>
          <p:nvPr/>
        </p:nvPicPr>
        <p:blipFill rotWithShape="1">
          <a:blip r:embed="rId9" cstate="print">
            <a:extLst>
              <a:ext uri="{28A0092B-C50C-407E-A947-70E740481C1C}">
                <a14:useLocalDpi xmlns:a14="http://schemas.microsoft.com/office/drawing/2010/main" val="0"/>
              </a:ext>
            </a:extLst>
          </a:blip>
          <a:srcRect l="30313" t="17917" r="15890" b="20600"/>
          <a:stretch/>
        </p:blipFill>
        <p:spPr>
          <a:xfrm>
            <a:off x="10050897" y="5645528"/>
            <a:ext cx="1195203" cy="1024456"/>
          </a:xfrm>
          <a:prstGeom prst="rect">
            <a:avLst/>
          </a:prstGeom>
          <a:ln>
            <a:solidFill>
              <a:schemeClr val="tx1"/>
            </a:solidFill>
          </a:ln>
        </p:spPr>
      </p:pic>
    </p:spTree>
    <p:extLst>
      <p:ext uri="{BB962C8B-B14F-4D97-AF65-F5344CB8AC3E}">
        <p14:creationId xmlns:p14="http://schemas.microsoft.com/office/powerpoint/2010/main" val="23136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942441" y="679307"/>
            <a:ext cx="2445575" cy="400110"/>
          </a:xfrm>
          <a:prstGeom prst="rect">
            <a:avLst/>
          </a:prstGeom>
          <a:noFill/>
        </p:spPr>
        <p:txBody>
          <a:bodyPr wrap="square" rtlCol="0">
            <a:spAutoFit/>
          </a:bodyPr>
          <a:lstStyle/>
          <a:p>
            <a:r>
              <a:rPr lang="cs-CZ" sz="2000" dirty="0">
                <a:solidFill>
                  <a:srgbClr val="C00000"/>
                </a:solidFill>
              </a:rPr>
              <a:t>Ventilační parametry</a:t>
            </a:r>
          </a:p>
        </p:txBody>
      </p:sp>
      <p:sp>
        <p:nvSpPr>
          <p:cNvPr id="5" name="Obdélník 4"/>
          <p:cNvSpPr/>
          <p:nvPr/>
        </p:nvSpPr>
        <p:spPr>
          <a:xfrm>
            <a:off x="3983414" y="309975"/>
            <a:ext cx="4363630" cy="369332"/>
          </a:xfrm>
          <a:prstGeom prst="rect">
            <a:avLst/>
          </a:prstGeom>
        </p:spPr>
        <p:txBody>
          <a:bodyPr wrap="none">
            <a:spAutoFit/>
          </a:bodyPr>
          <a:lstStyle/>
          <a:p>
            <a:pPr algn="ctr"/>
            <a:r>
              <a:rPr lang="cs-CZ" b="1" dirty="0">
                <a:solidFill>
                  <a:srgbClr val="0070C0"/>
                </a:solidFill>
              </a:rPr>
              <a:t>UKAZATELE ODEZVY ORGANIZMU NA ZÁTĚŽ</a:t>
            </a:r>
          </a:p>
        </p:txBody>
      </p:sp>
      <mc:AlternateContent xmlns:mc="http://schemas.openxmlformats.org/markup-compatibility/2006" xmlns:a14="http://schemas.microsoft.com/office/drawing/2010/main">
        <mc:Choice Requires="a14">
          <p:graphicFrame>
            <p:nvGraphicFramePr>
              <p:cNvPr id="7" name="Tabulka 6"/>
              <p:cNvGraphicFramePr>
                <a:graphicFrameLocks noGrp="1"/>
              </p:cNvGraphicFramePr>
              <p:nvPr>
                <p:extLst>
                  <p:ext uri="{D42A27DB-BD31-4B8C-83A1-F6EECF244321}">
                    <p14:modId xmlns:p14="http://schemas.microsoft.com/office/powerpoint/2010/main" val="1152771393"/>
                  </p:ext>
                </p:extLst>
              </p:nvPr>
            </p:nvGraphicFramePr>
            <p:xfrm>
              <a:off x="644220" y="1204580"/>
              <a:ext cx="10913467" cy="5319205"/>
            </p:xfrm>
            <a:graphic>
              <a:graphicData uri="http://schemas.openxmlformats.org/drawingml/2006/table">
                <a:tbl>
                  <a:tblPr firstRow="1" firstCol="1" bandRow="1">
                    <a:tableStyleId>{5C22544A-7EE6-4342-B048-85BDC9FD1C3A}</a:tableStyleId>
                  </a:tblPr>
                  <a:tblGrid>
                    <a:gridCol w="3691424">
                      <a:extLst>
                        <a:ext uri="{9D8B030D-6E8A-4147-A177-3AD203B41FA5}">
                          <a16:colId xmlns:a16="http://schemas.microsoft.com/office/drawing/2014/main" val="20000"/>
                        </a:ext>
                      </a:extLst>
                    </a:gridCol>
                    <a:gridCol w="1422605">
                      <a:extLst>
                        <a:ext uri="{9D8B030D-6E8A-4147-A177-3AD203B41FA5}">
                          <a16:colId xmlns:a16="http://schemas.microsoft.com/office/drawing/2014/main" val="20001"/>
                        </a:ext>
                      </a:extLst>
                    </a:gridCol>
                    <a:gridCol w="815546">
                      <a:extLst>
                        <a:ext uri="{9D8B030D-6E8A-4147-A177-3AD203B41FA5}">
                          <a16:colId xmlns:a16="http://schemas.microsoft.com/office/drawing/2014/main" val="20002"/>
                        </a:ext>
                      </a:extLst>
                    </a:gridCol>
                    <a:gridCol w="4983892">
                      <a:extLst>
                        <a:ext uri="{9D8B030D-6E8A-4147-A177-3AD203B41FA5}">
                          <a16:colId xmlns:a16="http://schemas.microsoft.com/office/drawing/2014/main" val="20003"/>
                        </a:ext>
                      </a:extLst>
                    </a:gridCol>
                  </a:tblGrid>
                  <a:tr h="468313">
                    <a:tc>
                      <a:txBody>
                        <a:bodyPr/>
                        <a:lstStyle/>
                        <a:p>
                          <a:pPr>
                            <a:lnSpc>
                              <a:spcPct val="107000"/>
                            </a:lnSpc>
                            <a:spcAft>
                              <a:spcPts val="0"/>
                            </a:spcAft>
                          </a:pPr>
                          <a:r>
                            <a:rPr lang="en-GB" sz="1800" b="0" dirty="0">
                              <a:effectLst/>
                            </a:rPr>
                            <a:t>Ventilation in 1 minute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14:m>
                            <m:oMath xmlns:m="http://schemas.openxmlformats.org/officeDocument/2006/math">
                              <m:acc>
                                <m:accPr>
                                  <m:chr m:val="̇"/>
                                  <m:ctrlPr>
                                    <a:rPr lang="cs-CZ" sz="1800" b="0" i="1" smtClean="0">
                                      <a:solidFill>
                                        <a:schemeClr val="tx1"/>
                                      </a:solidFill>
                                      <a:effectLst/>
                                      <a:latin typeface="Cambria Math" panose="02040503050406030204" pitchFamily="18" charset="0"/>
                                    </a:rPr>
                                  </m:ctrlPr>
                                </m:accPr>
                                <m:e>
                                  <m:r>
                                    <m:rPr>
                                      <m:sty m:val="p"/>
                                    </m:rPr>
                                    <a:rPr lang="en-GB" sz="1800" b="0" i="0">
                                      <a:solidFill>
                                        <a:schemeClr val="tx1"/>
                                      </a:solidFill>
                                      <a:effectLst/>
                                      <a:latin typeface="Cambria Math" panose="02040503050406030204" pitchFamily="18" charset="0"/>
                                    </a:rPr>
                                    <m:t>V</m:t>
                                  </m:r>
                                </m:e>
                              </m:acc>
                            </m:oMath>
                          </a14:m>
                          <a:r>
                            <a:rPr lang="en-GB" sz="1800" b="0" i="0" dirty="0">
                              <a:solidFill>
                                <a:schemeClr val="tx1"/>
                              </a:solidFill>
                              <a:effectLst/>
                            </a:rPr>
                            <a:t>, </a:t>
                          </a:r>
                          <a14:m>
                            <m:oMath xmlns:m="http://schemas.openxmlformats.org/officeDocument/2006/math">
                              <m:acc>
                                <m:accPr>
                                  <m:chr m:val="̇"/>
                                  <m:ctrlPr>
                                    <a:rPr lang="cs-CZ" sz="1800" b="0" i="1">
                                      <a:solidFill>
                                        <a:schemeClr val="tx1"/>
                                      </a:solidFill>
                                      <a:effectLst/>
                                      <a:latin typeface="Cambria Math" panose="02040503050406030204" pitchFamily="18" charset="0"/>
                                    </a:rPr>
                                  </m:ctrlPr>
                                </m:accPr>
                                <m:e>
                                  <m:r>
                                    <m:rPr>
                                      <m:sty m:val="p"/>
                                    </m:rPr>
                                    <a:rPr lang="en-GB" sz="1800" b="0" i="0">
                                      <a:solidFill>
                                        <a:schemeClr val="tx1"/>
                                      </a:solidFill>
                                      <a:effectLst/>
                                      <a:latin typeface="Cambria Math" panose="02040503050406030204" pitchFamily="18" charset="0"/>
                                    </a:rPr>
                                    <m:t>V</m:t>
                                  </m:r>
                                </m:e>
                              </m:acc>
                            </m:oMath>
                          </a14:m>
                          <a:r>
                            <a:rPr lang="en-GB" sz="1800" b="0" i="0" baseline="-25000" dirty="0">
                              <a:solidFill>
                                <a:schemeClr val="tx1"/>
                              </a:solidFill>
                              <a:effectLst/>
                            </a:rPr>
                            <a:t>E</a:t>
                          </a:r>
                          <a:endParaRPr lang="cs-CZ"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2">
                      <a:txBody>
                        <a:bodyPr/>
                        <a:lstStyle/>
                        <a:p>
                          <a:pPr>
                            <a:lnSpc>
                              <a:spcPct val="107000"/>
                            </a:lnSpc>
                            <a:spcAft>
                              <a:spcPts val="0"/>
                            </a:spcAft>
                          </a:pPr>
                          <a:r>
                            <a:rPr lang="cs-CZ" sz="1800" b="0" dirty="0">
                              <a:solidFill>
                                <a:schemeClr val="tx1"/>
                              </a:solidFill>
                              <a:effectLst/>
                            </a:rPr>
                            <a:t>l∙min</a:t>
                          </a:r>
                          <a:r>
                            <a:rPr lang="cs-CZ"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cs-CZ" sz="1800" b="0" dirty="0">
                              <a:solidFill>
                                <a:schemeClr val="tx1"/>
                              </a:solidFill>
                              <a:effectLst/>
                              <a:highlight>
                                <a:srgbClr val="FFFF00"/>
                              </a:highlight>
                            </a:rPr>
                            <a:t>Minutová ventilace (objem vzduchu)</a:t>
                          </a:r>
                          <a:endParaRPr lang="cs-CZ" sz="1800" b="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468313">
                    <a:tc>
                      <a:txBody>
                        <a:bodyPr/>
                        <a:lstStyle/>
                        <a:p>
                          <a:pPr>
                            <a:lnSpc>
                              <a:spcPct val="107000"/>
                            </a:lnSpc>
                            <a:spcAft>
                              <a:spcPts val="0"/>
                            </a:spcAft>
                          </a:pPr>
                          <a:r>
                            <a:rPr lang="en-GB" sz="1800" b="0" dirty="0">
                              <a:effectLst/>
                            </a:rPr>
                            <a:t>Maximal volume in 1 minute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MVV</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Maximální volní ventilace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28858">
                    <a:tc>
                      <a:txBody>
                        <a:bodyPr/>
                        <a:lstStyle/>
                        <a:p>
                          <a:pPr>
                            <a:lnSpc>
                              <a:spcPct val="107000"/>
                            </a:lnSpc>
                            <a:spcAft>
                              <a:spcPts val="0"/>
                            </a:spcAft>
                          </a:pPr>
                          <a:r>
                            <a:rPr lang="en-GB" sz="1800" b="0" dirty="0">
                              <a:effectLst/>
                            </a:rPr>
                            <a:t>Vital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VC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nSpc>
                              <a:spcPct val="107000"/>
                            </a:lnSpc>
                            <a:spcAft>
                              <a:spcPts val="0"/>
                            </a:spcAft>
                          </a:pPr>
                          <a:r>
                            <a:rPr lang="cs-CZ" sz="1800" b="0" dirty="0">
                              <a:solidFill>
                                <a:schemeClr val="tx1"/>
                              </a:solidFill>
                              <a:effectLst/>
                            </a:rPr>
                            <a:t>ml, l</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cs-CZ" sz="1800" b="0" dirty="0">
                              <a:effectLst/>
                            </a:rPr>
                            <a:t>Vitální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68313">
                    <a:tc>
                      <a:txBody>
                        <a:bodyPr/>
                        <a:lstStyle/>
                        <a:p>
                          <a:pPr>
                            <a:lnSpc>
                              <a:spcPct val="107000"/>
                            </a:lnSpc>
                            <a:spcAft>
                              <a:spcPts val="0"/>
                            </a:spcAft>
                          </a:pPr>
                          <a:r>
                            <a:rPr lang="en-GB" sz="1800" b="0" dirty="0">
                              <a:effectLst/>
                            </a:rPr>
                            <a:t>Forced expiratory vital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dirty="0">
                              <a:effectLst/>
                            </a:rPr>
                            <a:t>FEVC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highlight>
                                <a:srgbClr val="FFFF00"/>
                              </a:highlight>
                            </a:rPr>
                            <a:t>Výdechová vitální kapacita</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68313">
                    <a:tc>
                      <a:txBody>
                        <a:bodyPr/>
                        <a:lstStyle/>
                        <a:p>
                          <a:pPr>
                            <a:lnSpc>
                              <a:spcPct val="107000"/>
                            </a:lnSpc>
                            <a:spcAft>
                              <a:spcPts val="0"/>
                            </a:spcAft>
                          </a:pPr>
                          <a:r>
                            <a:rPr lang="en-GB" sz="1800" b="0" dirty="0">
                              <a:effectLst/>
                            </a:rPr>
                            <a:t>Forced expiratory vital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FIVC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Nádechová vitální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228858">
                    <a:tc>
                      <a:txBody>
                        <a:bodyPr/>
                        <a:lstStyle/>
                        <a:p>
                          <a:pPr>
                            <a:lnSpc>
                              <a:spcPct val="107000"/>
                            </a:lnSpc>
                            <a:spcAft>
                              <a:spcPts val="0"/>
                            </a:spcAft>
                          </a:pPr>
                          <a:r>
                            <a:rPr lang="en-GB" sz="1800" b="0" dirty="0">
                              <a:effectLst/>
                            </a:rPr>
                            <a:t>Residual volume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RV</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Reziduální objem</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228858">
                    <a:tc>
                      <a:txBody>
                        <a:bodyPr/>
                        <a:lstStyle/>
                        <a:p>
                          <a:pPr>
                            <a:lnSpc>
                              <a:spcPct val="107000"/>
                            </a:lnSpc>
                            <a:spcAft>
                              <a:spcPts val="0"/>
                            </a:spcAft>
                          </a:pPr>
                          <a:r>
                            <a:rPr lang="en-GB" sz="1800" b="0" dirty="0">
                              <a:effectLst/>
                            </a:rPr>
                            <a:t>Functional residual volume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FRV</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Funkční reziduální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228858">
                    <a:tc>
                      <a:txBody>
                        <a:bodyPr/>
                        <a:lstStyle/>
                        <a:p>
                          <a:pPr>
                            <a:lnSpc>
                              <a:spcPct val="107000"/>
                            </a:lnSpc>
                            <a:spcAft>
                              <a:spcPts val="0"/>
                            </a:spcAft>
                          </a:pPr>
                          <a:r>
                            <a:rPr lang="en-GB" sz="1800" b="0" dirty="0">
                              <a:effectLst/>
                            </a:rPr>
                            <a:t>Total lung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TLC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Celková plicní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468313">
                    <a:tc>
                      <a:txBody>
                        <a:bodyPr/>
                        <a:lstStyle/>
                        <a:p>
                          <a:pPr>
                            <a:lnSpc>
                              <a:spcPct val="107000"/>
                            </a:lnSpc>
                            <a:spcAft>
                              <a:spcPts val="0"/>
                            </a:spcAft>
                          </a:pPr>
                          <a:r>
                            <a:rPr lang="en-GB" sz="1800" b="0" dirty="0">
                              <a:effectLst/>
                            </a:rPr>
                            <a:t>Forced expiratory volume in 1 sec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FEV</a:t>
                          </a:r>
                          <a:r>
                            <a:rPr lang="en-GB" sz="1800" b="0" baseline="-25000">
                              <a:effectLst/>
                            </a:rPr>
                            <a:t>1</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highlight>
                                <a:srgbClr val="FFFF00"/>
                              </a:highlight>
                            </a:rPr>
                            <a:t>Jednovteřinový usilovný výdech</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468313">
                    <a:tc>
                      <a:txBody>
                        <a:bodyPr/>
                        <a:lstStyle/>
                        <a:p>
                          <a:pPr>
                            <a:lnSpc>
                              <a:spcPct val="107000"/>
                            </a:lnSpc>
                            <a:spcAft>
                              <a:spcPts val="0"/>
                            </a:spcAft>
                          </a:pPr>
                          <a:r>
                            <a:rPr lang="en-GB" sz="1800" b="0" dirty="0" err="1">
                              <a:effectLst/>
                            </a:rPr>
                            <a:t>Tiffenau</a:t>
                          </a:r>
                          <a:r>
                            <a:rPr lang="en-GB" sz="1800" b="0" dirty="0">
                              <a:effectLst/>
                            </a:rPr>
                            <a:t> index, </a:t>
                          </a:r>
                          <a:endParaRPr lang="cs-CZ" sz="1800" b="0" dirty="0">
                            <a:effectLst/>
                          </a:endParaRPr>
                        </a:p>
                        <a:p>
                          <a:pPr>
                            <a:lnSpc>
                              <a:spcPct val="107000"/>
                            </a:lnSpc>
                            <a:spcAft>
                              <a:spcPts val="0"/>
                            </a:spcAft>
                          </a:pPr>
                          <a:r>
                            <a:rPr lang="en-GB" sz="1800" b="0" dirty="0">
                              <a:effectLst/>
                            </a:rPr>
                            <a:t>FEV</a:t>
                          </a:r>
                          <a:r>
                            <a:rPr lang="en-GB" sz="1800" b="0" baseline="-25000" dirty="0">
                              <a:effectLst/>
                            </a:rPr>
                            <a:t>1</a:t>
                          </a:r>
                          <a:r>
                            <a:rPr lang="en-GB" sz="1800" b="0" dirty="0">
                              <a:effectLst/>
                            </a:rPr>
                            <a:t>/FEVC ratio</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Tiffenau, FEV</a:t>
                          </a:r>
                          <a:r>
                            <a:rPr lang="en-GB" sz="1800" b="0" baseline="-25000">
                              <a:effectLst/>
                            </a:rPr>
                            <a:t>1</a:t>
                          </a:r>
                          <a:r>
                            <a:rPr lang="en-GB" sz="1800" b="0">
                              <a:effectLst/>
                            </a:rPr>
                            <a:t>/FEVC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cs-CZ" sz="1800" b="0" dirty="0">
                              <a:solidFill>
                                <a:schemeClr val="tx1"/>
                              </a:solidFill>
                              <a:effectLst/>
                            </a:rPr>
                            <a:t>%</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cs-CZ" sz="1800" b="0" dirty="0">
                              <a:effectLst/>
                              <a:highlight>
                                <a:srgbClr val="FFFF00"/>
                              </a:highlight>
                            </a:rPr>
                            <a:t>Poměr jednovteřinového výdechu k vitální kapacitě</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9"/>
                      </a:ext>
                    </a:extLst>
                  </a:tr>
                  <a:tr h="468313">
                    <a:tc>
                      <a:txBody>
                        <a:bodyPr/>
                        <a:lstStyle/>
                        <a:p>
                          <a:pPr>
                            <a:lnSpc>
                              <a:spcPct val="107000"/>
                            </a:lnSpc>
                            <a:spcAft>
                              <a:spcPts val="0"/>
                            </a:spcAft>
                          </a:pPr>
                          <a:r>
                            <a:rPr lang="en-GB" sz="1800" b="0" dirty="0">
                              <a:effectLst/>
                            </a:rPr>
                            <a:t>Forced expiratory flow</a:t>
                          </a:r>
                          <a:endParaRPr lang="cs-CZ" sz="1800" b="0" dirty="0">
                            <a:effectLst/>
                          </a:endParaRPr>
                        </a:p>
                        <a:p>
                          <a:pPr>
                            <a:lnSpc>
                              <a:spcPct val="107000"/>
                            </a:lnSpc>
                            <a:spcAft>
                              <a:spcPts val="0"/>
                            </a:spcAft>
                          </a:pPr>
                          <a:r>
                            <a:rPr lang="en-GB" sz="1800" b="0" dirty="0">
                              <a:effectLst/>
                            </a:rPr>
                            <a:t>in 25-50-75% of FVC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FEF, FEF25, FEF50, FEF75</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cs-CZ" sz="1800" b="0" dirty="0">
                              <a:solidFill>
                                <a:schemeClr val="tx1"/>
                              </a:solidFill>
                              <a:effectLst/>
                            </a:rPr>
                            <a:t>l</a:t>
                          </a:r>
                          <a:r>
                            <a:rPr lang="en-GB" sz="1800" b="0" dirty="0">
                              <a:solidFill>
                                <a:schemeClr val="tx1"/>
                              </a:solidFill>
                              <a:effectLst/>
                            </a:rPr>
                            <a:t>∙s</a:t>
                          </a:r>
                          <a:r>
                            <a:rPr lang="en-GB"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800" b="0" dirty="0" err="1">
                              <a:effectLst/>
                            </a:rPr>
                            <a:t>Rychlost</a:t>
                          </a:r>
                          <a:r>
                            <a:rPr lang="en-GB" sz="1800" b="0" dirty="0">
                              <a:effectLst/>
                            </a:rPr>
                            <a:t> </a:t>
                          </a:r>
                          <a:r>
                            <a:rPr lang="en-GB" sz="1800" b="0" dirty="0" err="1">
                              <a:effectLst/>
                            </a:rPr>
                            <a:t>usilovného</a:t>
                          </a:r>
                          <a:r>
                            <a:rPr lang="en-GB" sz="1800" b="0" dirty="0">
                              <a:effectLst/>
                            </a:rPr>
                            <a:t> </a:t>
                          </a:r>
                          <a:r>
                            <a:rPr lang="en-GB" sz="1800" b="0" dirty="0" err="1">
                              <a:effectLst/>
                            </a:rPr>
                            <a:t>výdechu</a:t>
                          </a:r>
                          <a:r>
                            <a:rPr lang="en-GB" sz="1800" b="0" dirty="0">
                              <a:effectLst/>
                            </a:rPr>
                            <a:t> v 25-5075% FEVC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0"/>
                      </a:ext>
                    </a:extLst>
                  </a:tr>
                  <a:tr h="707766">
                    <a:tc>
                      <a:txBody>
                        <a:bodyPr/>
                        <a:lstStyle/>
                        <a:p>
                          <a:pPr>
                            <a:lnSpc>
                              <a:spcPct val="107000"/>
                            </a:lnSpc>
                            <a:spcAft>
                              <a:spcPts val="0"/>
                            </a:spcAft>
                          </a:pPr>
                          <a:r>
                            <a:rPr lang="en-GB" sz="1800" b="0" dirty="0">
                              <a:effectLst/>
                            </a:rPr>
                            <a:t>Peak expiratory flow, Maximal forced expiratory flow</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dirty="0">
                              <a:effectLst/>
                            </a:rPr>
                            <a:t>PEF, </a:t>
                          </a:r>
                          <a:r>
                            <a:rPr lang="en-GB" sz="1800" b="0" dirty="0" err="1">
                              <a:effectLst/>
                            </a:rPr>
                            <a:t>FEFmax</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cs-CZ" sz="1800" b="0" dirty="0">
                              <a:solidFill>
                                <a:schemeClr val="tx1"/>
                              </a:solidFill>
                              <a:effectLst/>
                            </a:rPr>
                            <a:t>l</a:t>
                          </a:r>
                          <a:r>
                            <a:rPr lang="en-GB" sz="1800" b="0" dirty="0">
                              <a:solidFill>
                                <a:schemeClr val="tx1"/>
                              </a:solidFill>
                              <a:effectLst/>
                            </a:rPr>
                            <a:t>∙s</a:t>
                          </a:r>
                          <a:r>
                            <a:rPr lang="en-GB"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800" b="0" dirty="0" err="1">
                              <a:effectLst/>
                              <a:highlight>
                                <a:srgbClr val="FFFF00"/>
                              </a:highlight>
                            </a:rPr>
                            <a:t>Maximální</a:t>
                          </a:r>
                          <a:r>
                            <a:rPr lang="en-GB" sz="1800" b="0" dirty="0">
                              <a:effectLst/>
                              <a:highlight>
                                <a:srgbClr val="FFFF00"/>
                              </a:highlight>
                            </a:rPr>
                            <a:t> </a:t>
                          </a:r>
                          <a:r>
                            <a:rPr lang="en-GB" sz="1800" b="0" dirty="0" err="1">
                              <a:effectLst/>
                              <a:highlight>
                                <a:srgbClr val="FFFF00"/>
                              </a:highlight>
                            </a:rPr>
                            <a:t>výdechová</a:t>
                          </a:r>
                          <a:r>
                            <a:rPr lang="en-GB" sz="1800" b="0" dirty="0">
                              <a:effectLst/>
                              <a:highlight>
                                <a:srgbClr val="FFFF00"/>
                              </a:highlight>
                            </a:rPr>
                            <a:t> </a:t>
                          </a:r>
                          <a:r>
                            <a:rPr lang="en-GB" sz="1800" b="0" dirty="0" err="1">
                              <a:effectLst/>
                              <a:highlight>
                                <a:srgbClr val="FFFF00"/>
                              </a:highlight>
                            </a:rPr>
                            <a:t>rychlost</a:t>
                          </a:r>
                          <a:r>
                            <a:rPr lang="en-GB" sz="1800" b="0" dirty="0">
                              <a:effectLst/>
                              <a:highlight>
                                <a:srgbClr val="FFFF00"/>
                              </a:highlight>
                            </a:rPr>
                            <a:t> (proud)</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bl>
              </a:graphicData>
            </a:graphic>
          </p:graphicFrame>
        </mc:Choice>
        <mc:Fallback xmlns="">
          <p:graphicFrame>
            <p:nvGraphicFramePr>
              <p:cNvPr id="7" name="Tabulka 6"/>
              <p:cNvGraphicFramePr>
                <a:graphicFrameLocks noGrp="1"/>
              </p:cNvGraphicFramePr>
              <p:nvPr>
                <p:extLst>
                  <p:ext uri="{D42A27DB-BD31-4B8C-83A1-F6EECF244321}">
                    <p14:modId xmlns:p14="http://schemas.microsoft.com/office/powerpoint/2010/main" val="1152771393"/>
                  </p:ext>
                </p:extLst>
              </p:nvPr>
            </p:nvGraphicFramePr>
            <p:xfrm>
              <a:off x="644220" y="1204580"/>
              <a:ext cx="10913467" cy="5319205"/>
            </p:xfrm>
            <a:graphic>
              <a:graphicData uri="http://schemas.openxmlformats.org/drawingml/2006/table">
                <a:tbl>
                  <a:tblPr firstRow="1" firstCol="1" bandRow="1">
                    <a:tableStyleId>{5C22544A-7EE6-4342-B048-85BDC9FD1C3A}</a:tableStyleId>
                  </a:tblPr>
                  <a:tblGrid>
                    <a:gridCol w="3691424">
                      <a:extLst>
                        <a:ext uri="{9D8B030D-6E8A-4147-A177-3AD203B41FA5}">
                          <a16:colId xmlns:a16="http://schemas.microsoft.com/office/drawing/2014/main" val="20000"/>
                        </a:ext>
                      </a:extLst>
                    </a:gridCol>
                    <a:gridCol w="1422605">
                      <a:extLst>
                        <a:ext uri="{9D8B030D-6E8A-4147-A177-3AD203B41FA5}">
                          <a16:colId xmlns:a16="http://schemas.microsoft.com/office/drawing/2014/main" val="20001"/>
                        </a:ext>
                      </a:extLst>
                    </a:gridCol>
                    <a:gridCol w="815546">
                      <a:extLst>
                        <a:ext uri="{9D8B030D-6E8A-4147-A177-3AD203B41FA5}">
                          <a16:colId xmlns:a16="http://schemas.microsoft.com/office/drawing/2014/main" val="20002"/>
                        </a:ext>
                      </a:extLst>
                    </a:gridCol>
                    <a:gridCol w="4983892">
                      <a:extLst>
                        <a:ext uri="{9D8B030D-6E8A-4147-A177-3AD203B41FA5}">
                          <a16:colId xmlns:a16="http://schemas.microsoft.com/office/drawing/2014/main" val="20003"/>
                        </a:ext>
                      </a:extLst>
                    </a:gridCol>
                  </a:tblGrid>
                  <a:tr h="468313">
                    <a:tc>
                      <a:txBody>
                        <a:bodyPr/>
                        <a:lstStyle/>
                        <a:p>
                          <a:pPr>
                            <a:lnSpc>
                              <a:spcPct val="107000"/>
                            </a:lnSpc>
                            <a:spcAft>
                              <a:spcPts val="0"/>
                            </a:spcAft>
                          </a:pPr>
                          <a:r>
                            <a:rPr lang="en-GB" sz="1800" b="0" dirty="0">
                              <a:effectLst/>
                            </a:rPr>
                            <a:t>Ventilation in 1 minute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60515" t="-1299" r="-409871" b="-1050649"/>
                          </a:stretch>
                        </a:blipFill>
                      </a:tcPr>
                    </a:tc>
                    <a:tc rowSpan="2">
                      <a:txBody>
                        <a:bodyPr/>
                        <a:lstStyle/>
                        <a:p>
                          <a:pPr>
                            <a:lnSpc>
                              <a:spcPct val="107000"/>
                            </a:lnSpc>
                            <a:spcAft>
                              <a:spcPts val="0"/>
                            </a:spcAft>
                          </a:pPr>
                          <a:r>
                            <a:rPr lang="cs-CZ" sz="1800" b="0" dirty="0">
                              <a:solidFill>
                                <a:schemeClr val="tx1"/>
                              </a:solidFill>
                              <a:effectLst/>
                            </a:rPr>
                            <a:t>l∙min</a:t>
                          </a:r>
                          <a:r>
                            <a:rPr lang="cs-CZ"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cs-CZ" sz="1800" b="0" dirty="0">
                              <a:solidFill>
                                <a:schemeClr val="tx1"/>
                              </a:solidFill>
                              <a:effectLst/>
                              <a:highlight>
                                <a:srgbClr val="FFFF00"/>
                              </a:highlight>
                            </a:rPr>
                            <a:t>Minutová ventilace (objem vzduchu)</a:t>
                          </a:r>
                          <a:endParaRPr lang="cs-CZ" sz="1800" b="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468313">
                    <a:tc>
                      <a:txBody>
                        <a:bodyPr/>
                        <a:lstStyle/>
                        <a:p>
                          <a:pPr>
                            <a:lnSpc>
                              <a:spcPct val="107000"/>
                            </a:lnSpc>
                            <a:spcAft>
                              <a:spcPts val="0"/>
                            </a:spcAft>
                          </a:pPr>
                          <a:r>
                            <a:rPr lang="en-GB" sz="1800" b="0" dirty="0">
                              <a:effectLst/>
                            </a:rPr>
                            <a:t>Maximal volume in 1 minute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MVV</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Maximální volní ventilace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80480">
                    <a:tc>
                      <a:txBody>
                        <a:bodyPr/>
                        <a:lstStyle/>
                        <a:p>
                          <a:pPr>
                            <a:lnSpc>
                              <a:spcPct val="107000"/>
                            </a:lnSpc>
                            <a:spcAft>
                              <a:spcPts val="0"/>
                            </a:spcAft>
                          </a:pPr>
                          <a:r>
                            <a:rPr lang="en-GB" sz="1800" b="0" dirty="0">
                              <a:effectLst/>
                            </a:rPr>
                            <a:t>Vital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VC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nSpc>
                              <a:spcPct val="107000"/>
                            </a:lnSpc>
                            <a:spcAft>
                              <a:spcPts val="0"/>
                            </a:spcAft>
                          </a:pPr>
                          <a:r>
                            <a:rPr lang="cs-CZ" sz="1800" b="0" dirty="0">
                              <a:solidFill>
                                <a:schemeClr val="tx1"/>
                              </a:solidFill>
                              <a:effectLst/>
                            </a:rPr>
                            <a:t>ml, l</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cs-CZ" sz="1800" b="0" dirty="0">
                              <a:effectLst/>
                            </a:rPr>
                            <a:t>Vitální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468313">
                    <a:tc>
                      <a:txBody>
                        <a:bodyPr/>
                        <a:lstStyle/>
                        <a:p>
                          <a:pPr>
                            <a:lnSpc>
                              <a:spcPct val="107000"/>
                            </a:lnSpc>
                            <a:spcAft>
                              <a:spcPts val="0"/>
                            </a:spcAft>
                          </a:pPr>
                          <a:r>
                            <a:rPr lang="en-GB" sz="1800" b="0" dirty="0">
                              <a:effectLst/>
                            </a:rPr>
                            <a:t>Forced expiratory vital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dirty="0">
                              <a:effectLst/>
                            </a:rPr>
                            <a:t>FEVC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highlight>
                                <a:srgbClr val="FFFF00"/>
                              </a:highlight>
                            </a:rPr>
                            <a:t>Výdechová vitální kapacita</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468313">
                    <a:tc>
                      <a:txBody>
                        <a:bodyPr/>
                        <a:lstStyle/>
                        <a:p>
                          <a:pPr>
                            <a:lnSpc>
                              <a:spcPct val="107000"/>
                            </a:lnSpc>
                            <a:spcAft>
                              <a:spcPts val="0"/>
                            </a:spcAft>
                          </a:pPr>
                          <a:r>
                            <a:rPr lang="en-GB" sz="1800" b="0" dirty="0">
                              <a:effectLst/>
                            </a:rPr>
                            <a:t>Forced expiratory vital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FIVC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Nádechová vitální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280480">
                    <a:tc>
                      <a:txBody>
                        <a:bodyPr/>
                        <a:lstStyle/>
                        <a:p>
                          <a:pPr>
                            <a:lnSpc>
                              <a:spcPct val="107000"/>
                            </a:lnSpc>
                            <a:spcAft>
                              <a:spcPts val="0"/>
                            </a:spcAft>
                          </a:pPr>
                          <a:r>
                            <a:rPr lang="en-GB" sz="1800" b="0" dirty="0">
                              <a:effectLst/>
                            </a:rPr>
                            <a:t>Residual volume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RV</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Reziduální objem</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280480">
                    <a:tc>
                      <a:txBody>
                        <a:bodyPr/>
                        <a:lstStyle/>
                        <a:p>
                          <a:pPr>
                            <a:lnSpc>
                              <a:spcPct val="107000"/>
                            </a:lnSpc>
                            <a:spcAft>
                              <a:spcPts val="0"/>
                            </a:spcAft>
                          </a:pPr>
                          <a:r>
                            <a:rPr lang="en-GB" sz="1800" b="0" dirty="0">
                              <a:effectLst/>
                            </a:rPr>
                            <a:t>Functional residual volume</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FRV</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Funkční reziduální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280480">
                    <a:tc>
                      <a:txBody>
                        <a:bodyPr/>
                        <a:lstStyle/>
                        <a:p>
                          <a:pPr>
                            <a:lnSpc>
                              <a:spcPct val="107000"/>
                            </a:lnSpc>
                            <a:spcAft>
                              <a:spcPts val="0"/>
                            </a:spcAft>
                          </a:pPr>
                          <a:r>
                            <a:rPr lang="en-GB" sz="1800" b="0" dirty="0">
                              <a:effectLst/>
                            </a:rPr>
                            <a:t>Total lung capacity</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TLC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rPr>
                            <a:t>Celková plicní kapacita</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468313">
                    <a:tc>
                      <a:txBody>
                        <a:bodyPr/>
                        <a:lstStyle/>
                        <a:p>
                          <a:pPr>
                            <a:lnSpc>
                              <a:spcPct val="107000"/>
                            </a:lnSpc>
                            <a:spcAft>
                              <a:spcPts val="0"/>
                            </a:spcAft>
                          </a:pPr>
                          <a:r>
                            <a:rPr lang="en-GB" sz="1800" b="0" dirty="0">
                              <a:effectLst/>
                            </a:rPr>
                            <a:t>Forced expiratory volume in 1 sec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FEV</a:t>
                          </a:r>
                          <a:r>
                            <a:rPr lang="en-GB" sz="1800" b="0" baseline="-25000">
                              <a:effectLst/>
                            </a:rPr>
                            <a:t>1</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cs-CZ"/>
                        </a:p>
                      </a:txBody>
                      <a:tcPr/>
                    </a:tc>
                    <a:tc>
                      <a:txBody>
                        <a:bodyPr/>
                        <a:lstStyle/>
                        <a:p>
                          <a:pPr>
                            <a:lnSpc>
                              <a:spcPct val="107000"/>
                            </a:lnSpc>
                            <a:spcAft>
                              <a:spcPts val="0"/>
                            </a:spcAft>
                          </a:pPr>
                          <a:r>
                            <a:rPr lang="cs-CZ" sz="1800" b="0" dirty="0">
                              <a:effectLst/>
                              <a:highlight>
                                <a:srgbClr val="FFFF00"/>
                              </a:highlight>
                            </a:rPr>
                            <a:t>Jednovteřinový usilovný výdech</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573977">
                    <a:tc>
                      <a:txBody>
                        <a:bodyPr/>
                        <a:lstStyle/>
                        <a:p>
                          <a:pPr>
                            <a:lnSpc>
                              <a:spcPct val="107000"/>
                            </a:lnSpc>
                            <a:spcAft>
                              <a:spcPts val="0"/>
                            </a:spcAft>
                          </a:pPr>
                          <a:r>
                            <a:rPr lang="en-GB" sz="1800" b="0" dirty="0" err="1">
                              <a:effectLst/>
                            </a:rPr>
                            <a:t>Tiffenau</a:t>
                          </a:r>
                          <a:r>
                            <a:rPr lang="en-GB" sz="1800" b="0" dirty="0">
                              <a:effectLst/>
                            </a:rPr>
                            <a:t> index, </a:t>
                          </a:r>
                          <a:endParaRPr lang="cs-CZ" sz="1800" b="0" dirty="0">
                            <a:effectLst/>
                          </a:endParaRPr>
                        </a:p>
                        <a:p>
                          <a:pPr>
                            <a:lnSpc>
                              <a:spcPct val="107000"/>
                            </a:lnSpc>
                            <a:spcAft>
                              <a:spcPts val="0"/>
                            </a:spcAft>
                          </a:pPr>
                          <a:r>
                            <a:rPr lang="en-GB" sz="1800" b="0" dirty="0">
                              <a:effectLst/>
                            </a:rPr>
                            <a:t>FEV</a:t>
                          </a:r>
                          <a:r>
                            <a:rPr lang="en-GB" sz="1800" b="0" baseline="-25000" dirty="0">
                              <a:effectLst/>
                            </a:rPr>
                            <a:t>1</a:t>
                          </a:r>
                          <a:r>
                            <a:rPr lang="en-GB" sz="1800" b="0" dirty="0">
                              <a:effectLst/>
                            </a:rPr>
                            <a:t>/FEVC ratio</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Tiffenau, FEV</a:t>
                          </a:r>
                          <a:r>
                            <a:rPr lang="en-GB" sz="1800" b="0" baseline="-25000">
                              <a:effectLst/>
                            </a:rPr>
                            <a:t>1</a:t>
                          </a:r>
                          <a:r>
                            <a:rPr lang="en-GB" sz="1800" b="0">
                              <a:effectLst/>
                            </a:rPr>
                            <a:t>/FEVC</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cs-CZ" sz="1800" b="0" dirty="0">
                              <a:solidFill>
                                <a:schemeClr val="tx1"/>
                              </a:solidFill>
                              <a:effectLst/>
                            </a:rPr>
                            <a:t>%</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cs-CZ" sz="1800" b="0" dirty="0">
                              <a:effectLst/>
                              <a:highlight>
                                <a:srgbClr val="FFFF00"/>
                              </a:highlight>
                            </a:rPr>
                            <a:t>Poměr jednovteřinového výdechu k vitální kapacitě</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9"/>
                      </a:ext>
                    </a:extLst>
                  </a:tr>
                  <a:tr h="573977">
                    <a:tc>
                      <a:txBody>
                        <a:bodyPr/>
                        <a:lstStyle/>
                        <a:p>
                          <a:pPr>
                            <a:lnSpc>
                              <a:spcPct val="107000"/>
                            </a:lnSpc>
                            <a:spcAft>
                              <a:spcPts val="0"/>
                            </a:spcAft>
                          </a:pPr>
                          <a:r>
                            <a:rPr lang="en-GB" sz="1800" b="0" dirty="0">
                              <a:effectLst/>
                            </a:rPr>
                            <a:t>Forced expiratory flow</a:t>
                          </a:r>
                          <a:endParaRPr lang="cs-CZ" sz="1800" b="0" dirty="0">
                            <a:effectLst/>
                          </a:endParaRPr>
                        </a:p>
                        <a:p>
                          <a:pPr>
                            <a:lnSpc>
                              <a:spcPct val="107000"/>
                            </a:lnSpc>
                            <a:spcAft>
                              <a:spcPts val="0"/>
                            </a:spcAft>
                          </a:pPr>
                          <a:r>
                            <a:rPr lang="en-GB" sz="1800" b="0" dirty="0">
                              <a:effectLst/>
                            </a:rPr>
                            <a:t>in 25-50-75% of FVC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a:effectLst/>
                            </a:rPr>
                            <a:t>FEF, FEF25, FEF50, FEF75</a:t>
                          </a:r>
                          <a:endParaRPr lang="cs-CZ"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cs-CZ" sz="1800" b="0" dirty="0">
                              <a:solidFill>
                                <a:schemeClr val="tx1"/>
                              </a:solidFill>
                              <a:effectLst/>
                            </a:rPr>
                            <a:t>l</a:t>
                          </a:r>
                          <a:r>
                            <a:rPr lang="en-GB" sz="1800" b="0" dirty="0">
                              <a:solidFill>
                                <a:schemeClr val="tx1"/>
                              </a:solidFill>
                              <a:effectLst/>
                            </a:rPr>
                            <a:t>∙s</a:t>
                          </a:r>
                          <a:r>
                            <a:rPr lang="en-GB"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800" b="0" dirty="0" err="1">
                              <a:effectLst/>
                            </a:rPr>
                            <a:t>Rychlost</a:t>
                          </a:r>
                          <a:r>
                            <a:rPr lang="en-GB" sz="1800" b="0" dirty="0">
                              <a:effectLst/>
                            </a:rPr>
                            <a:t> </a:t>
                          </a:r>
                          <a:r>
                            <a:rPr lang="en-GB" sz="1800" b="0" dirty="0" err="1">
                              <a:effectLst/>
                            </a:rPr>
                            <a:t>usilovného</a:t>
                          </a:r>
                          <a:r>
                            <a:rPr lang="en-GB" sz="1800" b="0" dirty="0">
                              <a:effectLst/>
                            </a:rPr>
                            <a:t> </a:t>
                          </a:r>
                          <a:r>
                            <a:rPr lang="en-GB" sz="1800" b="0" dirty="0" err="1">
                              <a:effectLst/>
                            </a:rPr>
                            <a:t>výdechu</a:t>
                          </a:r>
                          <a:r>
                            <a:rPr lang="en-GB" sz="1800" b="0" dirty="0">
                              <a:effectLst/>
                            </a:rPr>
                            <a:t> v 25-5075% FEVC</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0"/>
                      </a:ext>
                    </a:extLst>
                  </a:tr>
                  <a:tr h="707766">
                    <a:tc>
                      <a:txBody>
                        <a:bodyPr/>
                        <a:lstStyle/>
                        <a:p>
                          <a:pPr>
                            <a:lnSpc>
                              <a:spcPct val="107000"/>
                            </a:lnSpc>
                            <a:spcAft>
                              <a:spcPts val="0"/>
                            </a:spcAft>
                          </a:pPr>
                          <a:r>
                            <a:rPr lang="en-GB" sz="1800" b="0" dirty="0">
                              <a:effectLst/>
                            </a:rPr>
                            <a:t>Peak expiratory flow, Maximal forced expiratory flow</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GB" sz="1800" b="0" dirty="0">
                              <a:effectLst/>
                            </a:rPr>
                            <a:t>PEF, </a:t>
                          </a:r>
                          <a:r>
                            <a:rPr lang="en-GB" sz="1800" b="0" dirty="0" err="1">
                              <a:effectLst/>
                            </a:rPr>
                            <a:t>FEFmax</a:t>
                          </a:r>
                          <a:endParaRPr lang="cs-CZ"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cs-CZ" sz="1800" b="0" dirty="0">
                              <a:solidFill>
                                <a:schemeClr val="tx1"/>
                              </a:solidFill>
                              <a:effectLst/>
                            </a:rPr>
                            <a:t>l</a:t>
                          </a:r>
                          <a:r>
                            <a:rPr lang="en-GB" sz="1800" b="0" dirty="0">
                              <a:solidFill>
                                <a:schemeClr val="tx1"/>
                              </a:solidFill>
                              <a:effectLst/>
                            </a:rPr>
                            <a:t>∙s</a:t>
                          </a:r>
                          <a:r>
                            <a:rPr lang="en-GB" sz="1800" b="0" baseline="30000" dirty="0">
                              <a:solidFill>
                                <a:schemeClr val="tx1"/>
                              </a:solidFill>
                              <a:effectLst/>
                            </a:rPr>
                            <a:t>-1</a:t>
                          </a:r>
                          <a:endParaRPr lang="cs-C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800" b="0" dirty="0" err="1">
                              <a:effectLst/>
                              <a:highlight>
                                <a:srgbClr val="FFFF00"/>
                              </a:highlight>
                            </a:rPr>
                            <a:t>Maximální</a:t>
                          </a:r>
                          <a:r>
                            <a:rPr lang="en-GB" sz="1800" b="0" dirty="0">
                              <a:effectLst/>
                              <a:highlight>
                                <a:srgbClr val="FFFF00"/>
                              </a:highlight>
                            </a:rPr>
                            <a:t> </a:t>
                          </a:r>
                          <a:r>
                            <a:rPr lang="en-GB" sz="1800" b="0" dirty="0" err="1">
                              <a:effectLst/>
                              <a:highlight>
                                <a:srgbClr val="FFFF00"/>
                              </a:highlight>
                            </a:rPr>
                            <a:t>výdechová</a:t>
                          </a:r>
                          <a:r>
                            <a:rPr lang="en-GB" sz="1800" b="0" dirty="0">
                              <a:effectLst/>
                              <a:highlight>
                                <a:srgbClr val="FFFF00"/>
                              </a:highlight>
                            </a:rPr>
                            <a:t> </a:t>
                          </a:r>
                          <a:r>
                            <a:rPr lang="en-GB" sz="1800" b="0" dirty="0" err="1">
                              <a:effectLst/>
                              <a:highlight>
                                <a:srgbClr val="FFFF00"/>
                              </a:highlight>
                            </a:rPr>
                            <a:t>rychlost</a:t>
                          </a:r>
                          <a:r>
                            <a:rPr lang="en-GB" sz="1800" b="0" dirty="0">
                              <a:effectLst/>
                              <a:highlight>
                                <a:srgbClr val="FFFF00"/>
                              </a:highlight>
                            </a:rPr>
                            <a:t> (proud)</a:t>
                          </a:r>
                          <a:endParaRPr lang="cs-C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bl>
              </a:graphicData>
            </a:graphic>
          </p:graphicFrame>
        </mc:Fallback>
      </mc:AlternateContent>
    </p:spTree>
    <p:extLst>
      <p:ext uri="{BB962C8B-B14F-4D97-AF65-F5344CB8AC3E}">
        <p14:creationId xmlns:p14="http://schemas.microsoft.com/office/powerpoint/2010/main" val="329350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935E38E0-8718-B7D7-1213-88D30DCB82EB}"/>
                  </a:ext>
                </a:extLst>
              </p:cNvPr>
              <p:cNvSpPr txBox="1"/>
              <p:nvPr/>
            </p:nvSpPr>
            <p:spPr>
              <a:xfrm>
                <a:off x="974034" y="1691315"/>
                <a:ext cx="5121963" cy="2945165"/>
              </a:xfrm>
              <a:prstGeom prst="rect">
                <a:avLst/>
              </a:prstGeom>
              <a:noFill/>
              <a:ln>
                <a:solidFill>
                  <a:schemeClr val="tx1"/>
                </a:solidFill>
              </a:ln>
            </p:spPr>
            <p:txBody>
              <a:bodyPr wrap="square">
                <a:spAutoFit/>
              </a:bodyPr>
              <a:lstStyle/>
              <a:p>
                <a14:m>
                  <m:oMath xmlns:m="http://schemas.openxmlformats.org/officeDocument/2006/math">
                    <m:acc>
                      <m:accPr>
                        <m:chr m:val="̇"/>
                        <m:ctrlPr>
                          <a:rPr lang="cs-CZ" sz="2400" b="1" i="1" smtClean="0">
                            <a:solidFill>
                              <a:schemeClr val="accent1">
                                <a:lumMod val="75000"/>
                              </a:schemeClr>
                            </a:solidFill>
                            <a:effectLst/>
                            <a:latin typeface="Cambria Math" panose="02040503050406030204" pitchFamily="18" charset="0"/>
                          </a:rPr>
                        </m:ctrlPr>
                      </m:accPr>
                      <m:e>
                        <m:r>
                          <a:rPr lang="en-GB" sz="2400" b="1" i="0">
                            <a:solidFill>
                              <a:schemeClr val="accent1">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𝐕</m:t>
                        </m:r>
                      </m:e>
                    </m:acc>
                  </m:oMath>
                </a14:m>
                <a:r>
                  <a:rPr lang="en-GB" sz="2400" b="1" dirty="0">
                    <a:solidFill>
                      <a:schemeClr val="accent1">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a:t>O</a:t>
                </a:r>
                <a:r>
                  <a:rPr lang="en-GB" sz="2400" b="1" baseline="-25000" dirty="0">
                    <a:solidFill>
                      <a:schemeClr val="accent1">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chemeClr val="accent1">
                        <a:lumMod val="75000"/>
                      </a:schemeClr>
                    </a:solidFill>
                  </a:rPr>
                  <a:t>  </a:t>
                </a:r>
                <a:r>
                  <a:rPr lang="en-GB" sz="2400" b="1" dirty="0">
                    <a:solidFill>
                      <a:schemeClr val="accent1">
                        <a:lumMod val="75000"/>
                      </a:schemeClr>
                    </a:solidFill>
                  </a:rPr>
                  <a:t>[l] </a:t>
                </a:r>
                <a:r>
                  <a:rPr lang="cs-CZ" sz="2400" b="1" dirty="0">
                    <a:solidFill>
                      <a:schemeClr val="accent1">
                        <a:lumMod val="75000"/>
                      </a:schemeClr>
                    </a:solidFill>
                  </a:rPr>
                  <a:t>= </a:t>
                </a:r>
                <a14:m>
                  <m:oMath xmlns:m="http://schemas.openxmlformats.org/officeDocument/2006/math">
                    <m:acc>
                      <m:accPr>
                        <m:chr m:val="̇"/>
                        <m:ctrlPr>
                          <a:rPr lang="cs-CZ" sz="2400" b="1" i="1">
                            <a:solidFill>
                              <a:schemeClr val="accent1">
                                <a:lumMod val="75000"/>
                              </a:schemeClr>
                            </a:solidFill>
                            <a:latin typeface="Cambria Math" panose="02040503050406030204" pitchFamily="18" charset="0"/>
                          </a:rPr>
                        </m:ctrlPr>
                      </m:accPr>
                      <m:e>
                        <m:r>
                          <a:rPr lang="en-GB" sz="2400" b="1" i="0">
                            <a:solidFill>
                              <a:schemeClr val="accent1">
                                <a:lumMod val="75000"/>
                              </a:schemeClr>
                            </a:solidFill>
                            <a:latin typeface="Cambria Math" panose="02040503050406030204" pitchFamily="18" charset="0"/>
                          </a:rPr>
                          <m:t>𝐕</m:t>
                        </m:r>
                      </m:e>
                    </m:acc>
                  </m:oMath>
                </a14:m>
                <a:r>
                  <a:rPr lang="cs-CZ" sz="2400" b="1" dirty="0">
                    <a:solidFill>
                      <a:schemeClr val="accent1">
                        <a:lumMod val="75000"/>
                      </a:schemeClr>
                    </a:solidFill>
                  </a:rPr>
                  <a:t>E * (FIO</a:t>
                </a:r>
                <a:r>
                  <a:rPr lang="en-GB" sz="2400" b="1" baseline="-25000" dirty="0">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chemeClr val="accent1">
                        <a:lumMod val="75000"/>
                      </a:schemeClr>
                    </a:solidFill>
                  </a:rPr>
                  <a:t> - FEO</a:t>
                </a:r>
                <a:r>
                  <a:rPr lang="en-GB" sz="2400" b="1" baseline="-25000" dirty="0">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chemeClr val="accent1">
                        <a:lumMod val="75000"/>
                      </a:schemeClr>
                    </a:solidFill>
                  </a:rPr>
                  <a:t>)</a:t>
                </a:r>
              </a:p>
              <a:p>
                <a:r>
                  <a:rPr lang="cs-CZ" sz="2000" dirty="0">
                    <a:solidFill>
                      <a:schemeClr val="accent2">
                        <a:lumMod val="50000"/>
                      </a:schemeClr>
                    </a:solidFill>
                  </a:rPr>
                  <a:t>FIO2 [%] – frakce 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solidFill>
                      <a:schemeClr val="accent2">
                        <a:lumMod val="50000"/>
                      </a:schemeClr>
                    </a:solidFill>
                  </a:rPr>
                  <a:t> v nadechovaném vzduchu</a:t>
                </a:r>
              </a:p>
              <a:p>
                <a:r>
                  <a:rPr lang="cs-CZ" sz="2000" dirty="0">
                    <a:solidFill>
                      <a:schemeClr val="accent2">
                        <a:lumMod val="50000"/>
                      </a:schemeClr>
                    </a:solidFill>
                  </a:rPr>
                  <a:t>FEO2 [%] - frakce 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 </a:t>
                </a:r>
                <a:r>
                  <a:rPr lang="cs-CZ" sz="2000" dirty="0">
                    <a:solidFill>
                      <a:schemeClr val="accent2">
                        <a:lumMod val="50000"/>
                      </a:schemeClr>
                    </a:solidFill>
                  </a:rPr>
                  <a:t> ve vydechovaném vzduchu</a:t>
                </a:r>
              </a:p>
              <a:p>
                <a:r>
                  <a:rPr lang="cs-CZ" sz="2000" dirty="0">
                    <a:solidFill>
                      <a:schemeClr val="accent2">
                        <a:lumMod val="50000"/>
                      </a:schemeClr>
                    </a:solidFill>
                  </a:rPr>
                  <a:t>(FIO2- FEO2) – utilizace kyslíku</a:t>
                </a:r>
              </a:p>
              <a:p>
                <a:r>
                  <a:rPr lang="cs-CZ" sz="2000" dirty="0">
                    <a:solidFill>
                      <a:schemeClr val="accent2">
                        <a:lumMod val="50000"/>
                      </a:schemeClr>
                    </a:solidFill>
                  </a:rPr>
                  <a:t>VE </a:t>
                </a:r>
                <a:r>
                  <a:rPr lang="en-GB" sz="2000" dirty="0">
                    <a:solidFill>
                      <a:schemeClr val="accent2">
                        <a:lumMod val="50000"/>
                      </a:schemeClr>
                    </a:solidFill>
                  </a:rPr>
                  <a:t>[</a:t>
                </a:r>
                <a:r>
                  <a:rPr lang="cs-CZ" sz="2000" dirty="0">
                    <a:solidFill>
                      <a:schemeClr val="accent2">
                        <a:lumMod val="50000"/>
                      </a:schemeClr>
                    </a:solidFill>
                  </a:rPr>
                  <a:t>l</a:t>
                </a:r>
                <a:r>
                  <a:rPr lang="en-GB" sz="2000" dirty="0">
                    <a:solidFill>
                      <a:schemeClr val="accent2">
                        <a:lumMod val="50000"/>
                      </a:schemeClr>
                    </a:solidFill>
                  </a:rPr>
                  <a:t>]</a:t>
                </a:r>
                <a:r>
                  <a:rPr lang="cs-CZ" sz="2000" dirty="0">
                    <a:solidFill>
                      <a:schemeClr val="accent2">
                        <a:lumMod val="50000"/>
                      </a:schemeClr>
                    </a:solidFill>
                  </a:rPr>
                  <a:t> – minutová ventilace vzduchu</a:t>
                </a:r>
                <a:r>
                  <a:rPr lang="en-GB" sz="2000" dirty="0">
                    <a:solidFill>
                      <a:schemeClr val="accent2">
                        <a:lumMod val="50000"/>
                      </a:schemeClr>
                    </a:solidFill>
                  </a:rPr>
                  <a:t> </a:t>
                </a:r>
                <a:endParaRPr lang="cs-CZ" sz="2000" dirty="0">
                  <a:solidFill>
                    <a:schemeClr val="accent2">
                      <a:lumMod val="50000"/>
                    </a:schemeClr>
                  </a:solidFill>
                </a:endParaRPr>
              </a:p>
              <a:p>
                <a:r>
                  <a:rPr lang="cs-CZ" sz="2000" dirty="0"/>
                  <a:t>Objemový podíl plynů v </a:t>
                </a:r>
                <a:r>
                  <a:rPr lang="cs-CZ" sz="2000" dirty="0" err="1"/>
                  <a:t>nadech</a:t>
                </a:r>
                <a:r>
                  <a:rPr lang="cs-CZ" sz="2000" dirty="0"/>
                  <a:t>. vzduchu:</a:t>
                </a:r>
              </a:p>
              <a:p>
                <a:r>
                  <a:rPr lang="cs-CZ" sz="2000" dirty="0"/>
                  <a:t>~ 20% O</a:t>
                </a:r>
                <a:r>
                  <a:rPr lang="en-GB" sz="2000" baseline="-25000" dirty="0">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t> a 5% CO</a:t>
                </a:r>
                <a:r>
                  <a:rPr lang="en-GB" sz="2000" baseline="-25000" dirty="0">
                    <a:latin typeface="Cambria Math" panose="02040503050406030204" pitchFamily="18" charset="0"/>
                    <a:ea typeface="Times New Roman" panose="02020603050405020304" pitchFamily="18" charset="0"/>
                    <a:cs typeface="Times New Roman" panose="02020603050405020304" pitchFamily="18" charset="0"/>
                  </a:rPr>
                  <a:t>2</a:t>
                </a:r>
                <a:endParaRPr lang="cs-CZ" sz="2000" dirty="0"/>
              </a:p>
              <a:p>
                <a:r>
                  <a:rPr lang="cs-CZ" sz="2000" dirty="0"/>
                  <a:t>Př:</a:t>
                </a:r>
              </a:p>
              <a:p>
                <a14:m>
                  <m:oMath xmlns:m="http://schemas.openxmlformats.org/officeDocument/2006/math">
                    <m:acc>
                      <m:accPr>
                        <m:chr m:val="̇"/>
                        <m:ctrlPr>
                          <a:rPr lang="cs-CZ" sz="2000" i="1" smtClean="0">
                            <a:solidFill>
                              <a:schemeClr val="tx1"/>
                            </a:solidFill>
                            <a:effectLst/>
                            <a:latin typeface="Cambria Math" panose="02040503050406030204" pitchFamily="18" charset="0"/>
                          </a:rPr>
                        </m:ctrlPr>
                      </m:accPr>
                      <m:e>
                        <m:r>
                          <m:rPr>
                            <m:sty m:val="p"/>
                          </m:rPr>
                          <a:rPr lang="en-GB" sz="2000"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V</m:t>
                        </m:r>
                      </m:e>
                    </m:acc>
                  </m:oMath>
                </a14:m>
                <a:r>
                  <a:rPr lang="en-GB" sz="2000" dirty="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a:t>O</a:t>
                </a:r>
                <a:r>
                  <a:rPr lang="en-GB" sz="2000" baseline="-25000" dirty="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solidFill>
                      <a:schemeClr val="tx1"/>
                    </a:solidFill>
                  </a:rPr>
                  <a:t> </a:t>
                </a:r>
                <a:r>
                  <a:rPr lang="en-GB" sz="2000" dirty="0">
                    <a:solidFill>
                      <a:schemeClr val="tx1"/>
                    </a:solidFill>
                  </a:rPr>
                  <a:t>[l]</a:t>
                </a:r>
                <a:r>
                  <a:rPr lang="cs-CZ" sz="2000" dirty="0">
                    <a:solidFill>
                      <a:schemeClr val="tx1"/>
                    </a:solidFill>
                  </a:rPr>
                  <a:t> = 30*</a:t>
                </a:r>
                <a:r>
                  <a:rPr lang="en-GB" sz="2000" dirty="0">
                    <a:solidFill>
                      <a:schemeClr val="tx1"/>
                    </a:solidFill>
                  </a:rPr>
                  <a:t>[</a:t>
                </a:r>
                <a:r>
                  <a:rPr lang="cs-CZ" sz="2000" dirty="0">
                    <a:solidFill>
                      <a:schemeClr val="tx1"/>
                    </a:solidFill>
                  </a:rPr>
                  <a:t>0,20-0,16</a:t>
                </a:r>
                <a:r>
                  <a:rPr lang="en-GB" sz="2000" dirty="0">
                    <a:solidFill>
                      <a:schemeClr val="tx1"/>
                    </a:solidFill>
                  </a:rPr>
                  <a:t>]</a:t>
                </a:r>
                <a:r>
                  <a:rPr lang="cs-CZ" sz="2000" dirty="0">
                    <a:solidFill>
                      <a:schemeClr val="tx1"/>
                    </a:solidFill>
                  </a:rPr>
                  <a:t> = 30*0,04 = 1,2</a:t>
                </a:r>
                <a:endParaRPr lang="cs-CZ" sz="2000" dirty="0"/>
              </a:p>
            </p:txBody>
          </p:sp>
        </mc:Choice>
        <mc:Fallback xmlns="">
          <p:sp>
            <p:nvSpPr>
              <p:cNvPr id="3" name="TextovéPole 2">
                <a:extLst>
                  <a:ext uri="{FF2B5EF4-FFF2-40B4-BE49-F238E27FC236}">
                    <a16:creationId xmlns:a16="http://schemas.microsoft.com/office/drawing/2014/main" id="{935E38E0-8718-B7D7-1213-88D30DCB82EB}"/>
                  </a:ext>
                </a:extLst>
              </p:cNvPr>
              <p:cNvSpPr txBox="1">
                <a:spLocks noRot="1" noChangeAspect="1" noMove="1" noResize="1" noEditPoints="1" noAdjustHandles="1" noChangeArrowheads="1" noChangeShapeType="1" noTextEdit="1"/>
              </p:cNvSpPr>
              <p:nvPr/>
            </p:nvSpPr>
            <p:spPr>
              <a:xfrm>
                <a:off x="974034" y="1691315"/>
                <a:ext cx="5121963" cy="2945165"/>
              </a:xfrm>
              <a:prstGeom prst="rect">
                <a:avLst/>
              </a:prstGeom>
              <a:blipFill>
                <a:blip r:embed="rId2"/>
                <a:stretch>
                  <a:fillRect l="-1188" t="-1440" r="-831" b="-2469"/>
                </a:stretch>
              </a:blipFill>
              <a:ln>
                <a:solidFill>
                  <a:schemeClr val="tx1"/>
                </a:solidFill>
              </a:ln>
            </p:spPr>
            <p:txBody>
              <a:bodyPr/>
              <a:lstStyle/>
              <a:p>
                <a:r>
                  <a:rPr lang="cs-CZ">
                    <a:noFill/>
                  </a:rPr>
                  <a:t> </a:t>
                </a:r>
              </a:p>
            </p:txBody>
          </p:sp>
        </mc:Fallback>
      </mc:AlternateContent>
      <p:sp>
        <p:nvSpPr>
          <p:cNvPr id="5" name="TextovéPole 4">
            <a:extLst>
              <a:ext uri="{FF2B5EF4-FFF2-40B4-BE49-F238E27FC236}">
                <a16:creationId xmlns:a16="http://schemas.microsoft.com/office/drawing/2014/main" id="{02000A00-BF61-D026-95B5-6F8140486DCD}"/>
              </a:ext>
            </a:extLst>
          </p:cNvPr>
          <p:cNvSpPr txBox="1"/>
          <p:nvPr/>
        </p:nvSpPr>
        <p:spPr>
          <a:xfrm>
            <a:off x="2399660" y="422389"/>
            <a:ext cx="7392673" cy="1200329"/>
          </a:xfrm>
          <a:prstGeom prst="rect">
            <a:avLst/>
          </a:prstGeom>
          <a:noFill/>
        </p:spPr>
        <p:txBody>
          <a:bodyPr wrap="square" rtlCol="0">
            <a:spAutoFit/>
          </a:bodyPr>
          <a:lstStyle/>
          <a:p>
            <a:pPr algn="ctr"/>
            <a:r>
              <a:rPr lang="cs-CZ" sz="2800" b="1" dirty="0">
                <a:solidFill>
                  <a:schemeClr val="accent1">
                    <a:lumMod val="75000"/>
                  </a:schemeClr>
                </a:solidFill>
              </a:rPr>
              <a:t>SPIROERGOMETRIE</a:t>
            </a:r>
          </a:p>
          <a:p>
            <a:pPr algn="ctr"/>
            <a:r>
              <a:rPr lang="cs-CZ" sz="2800" dirty="0">
                <a:solidFill>
                  <a:schemeClr val="accent1">
                    <a:lumMod val="75000"/>
                  </a:schemeClr>
                </a:solidFill>
              </a:rPr>
              <a:t>Výpočet příjmu kyslíku a výdeje oxidu uhličitého</a:t>
            </a:r>
          </a:p>
          <a:p>
            <a:pPr algn="ctr"/>
            <a:r>
              <a:rPr lang="cs-CZ" sz="1600" dirty="0"/>
              <a:t>(Máček, Vávra, 1988)</a:t>
            </a:r>
          </a:p>
        </p:txBody>
      </p:sp>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1D5C61C6-A4F7-A05A-5F2C-5DD0344184A0}"/>
                  </a:ext>
                </a:extLst>
              </p:cNvPr>
              <p:cNvSpPr txBox="1"/>
              <p:nvPr/>
            </p:nvSpPr>
            <p:spPr>
              <a:xfrm>
                <a:off x="6095996" y="1688879"/>
                <a:ext cx="5299806" cy="1088760"/>
              </a:xfrm>
              <a:prstGeom prst="rect">
                <a:avLst/>
              </a:prstGeom>
              <a:noFill/>
              <a:ln>
                <a:solidFill>
                  <a:schemeClr val="tx1"/>
                </a:solidFill>
              </a:ln>
            </p:spPr>
            <p:txBody>
              <a:bodyPr wrap="square">
                <a:spAutoFit/>
              </a:bodyPr>
              <a:lstStyle/>
              <a:p>
                <a14:m>
                  <m:oMath xmlns:m="http://schemas.openxmlformats.org/officeDocument/2006/math">
                    <m:acc>
                      <m:accPr>
                        <m:chr m:val="̇"/>
                        <m:ctrlPr>
                          <a:rPr lang="cs-CZ" sz="2400" b="1" i="1">
                            <a:solidFill>
                              <a:srgbClr val="FF0000"/>
                            </a:solidFill>
                            <a:latin typeface="Cambria Math" panose="02040503050406030204" pitchFamily="18" charset="0"/>
                          </a:rPr>
                        </m:ctrlPr>
                      </m:accPr>
                      <m:e>
                        <m:r>
                          <a:rPr lang="en-GB" sz="2400" b="1">
                            <a:solidFill>
                              <a:srgbClr val="FF0000"/>
                            </a:solidFill>
                            <a:latin typeface="Cambria Math" panose="02040503050406030204" pitchFamily="18" charset="0"/>
                          </a:rPr>
                          <m:t>𝐕</m:t>
                        </m:r>
                      </m:e>
                    </m:acc>
                  </m:oMath>
                </a14:m>
                <a:r>
                  <a:rPr lang="cs-CZ" sz="2400" b="1"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a:t>C</a:t>
                </a:r>
                <a:r>
                  <a:rPr lang="en-GB" sz="2400" b="1"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a:t>O</a:t>
                </a:r>
                <a:r>
                  <a:rPr lang="en-GB" sz="2400" b="1" baseline="-25000"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rgbClr val="FF0000"/>
                    </a:solidFill>
                  </a:rPr>
                  <a:t> </a:t>
                </a:r>
                <a:r>
                  <a:rPr lang="en-GB" sz="2400" b="1" dirty="0">
                    <a:solidFill>
                      <a:srgbClr val="FF0000"/>
                    </a:solidFill>
                  </a:rPr>
                  <a:t> [l] </a:t>
                </a:r>
                <a:r>
                  <a:rPr lang="cs-CZ" sz="2400" b="1" dirty="0">
                    <a:solidFill>
                      <a:srgbClr val="FF0000"/>
                    </a:solidFill>
                  </a:rPr>
                  <a:t>= </a:t>
                </a:r>
                <a14:m>
                  <m:oMath xmlns:m="http://schemas.openxmlformats.org/officeDocument/2006/math">
                    <m:acc>
                      <m:accPr>
                        <m:chr m:val="̇"/>
                        <m:ctrlPr>
                          <a:rPr lang="cs-CZ" sz="2400" b="1" i="1">
                            <a:solidFill>
                              <a:srgbClr val="FF0000"/>
                            </a:solidFill>
                            <a:latin typeface="Cambria Math" panose="02040503050406030204" pitchFamily="18" charset="0"/>
                          </a:rPr>
                        </m:ctrlPr>
                      </m:accPr>
                      <m:e>
                        <m:r>
                          <a:rPr lang="en-GB" sz="2400" b="1" i="0">
                            <a:solidFill>
                              <a:srgbClr val="FF0000"/>
                            </a:solidFill>
                            <a:latin typeface="Cambria Math" panose="02040503050406030204" pitchFamily="18" charset="0"/>
                          </a:rPr>
                          <m:t>𝐕</m:t>
                        </m:r>
                      </m:e>
                    </m:acc>
                  </m:oMath>
                </a14:m>
                <a:r>
                  <a:rPr lang="cs-CZ" sz="2400" b="1" dirty="0">
                    <a:solidFill>
                      <a:srgbClr val="FF0000"/>
                    </a:solidFill>
                  </a:rPr>
                  <a:t>E * (FECO</a:t>
                </a:r>
                <a:r>
                  <a:rPr lang="en-GB" sz="2400" b="1" baseline="-25000"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rgbClr val="FF0000"/>
                    </a:solidFill>
                  </a:rPr>
                  <a:t> - FICO</a:t>
                </a:r>
                <a:r>
                  <a:rPr lang="en-GB" sz="2400" b="1" baseline="-25000"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rgbClr val="FF0000"/>
                    </a:solidFill>
                  </a:rPr>
                  <a:t>)</a:t>
                </a:r>
              </a:p>
              <a:p>
                <a:r>
                  <a:rPr lang="cs-CZ" sz="2000" dirty="0">
                    <a:solidFill>
                      <a:schemeClr val="accent2">
                        <a:lumMod val="50000"/>
                      </a:schemeClr>
                    </a:solidFill>
                  </a:rPr>
                  <a:t>FICO2[%] – frakce CO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solidFill>
                      <a:schemeClr val="accent2">
                        <a:lumMod val="50000"/>
                      </a:schemeClr>
                    </a:solidFill>
                  </a:rPr>
                  <a:t> v nadechovaném vzduchu</a:t>
                </a:r>
              </a:p>
              <a:p>
                <a:r>
                  <a:rPr lang="cs-CZ" sz="2000" dirty="0">
                    <a:solidFill>
                      <a:schemeClr val="accent2">
                        <a:lumMod val="50000"/>
                      </a:schemeClr>
                    </a:solidFill>
                  </a:rPr>
                  <a:t>FECO2[%] - frakce CO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solidFill>
                      <a:schemeClr val="accent2">
                        <a:lumMod val="50000"/>
                      </a:schemeClr>
                    </a:solidFill>
                  </a:rPr>
                  <a:t> ve vydechovaném vzduchu </a:t>
                </a:r>
              </a:p>
            </p:txBody>
          </p:sp>
        </mc:Choice>
        <mc:Fallback xmlns="">
          <p:sp>
            <p:nvSpPr>
              <p:cNvPr id="6" name="TextovéPole 5">
                <a:extLst>
                  <a:ext uri="{FF2B5EF4-FFF2-40B4-BE49-F238E27FC236}">
                    <a16:creationId xmlns:a16="http://schemas.microsoft.com/office/drawing/2014/main" id="{1D5C61C6-A4F7-A05A-5F2C-5DD0344184A0}"/>
                  </a:ext>
                </a:extLst>
              </p:cNvPr>
              <p:cNvSpPr txBox="1">
                <a:spLocks noRot="1" noChangeAspect="1" noMove="1" noResize="1" noEditPoints="1" noAdjustHandles="1" noChangeArrowheads="1" noChangeShapeType="1" noTextEdit="1"/>
              </p:cNvSpPr>
              <p:nvPr/>
            </p:nvSpPr>
            <p:spPr>
              <a:xfrm>
                <a:off x="6095996" y="1688879"/>
                <a:ext cx="5299806" cy="1088760"/>
              </a:xfrm>
              <a:prstGeom prst="rect">
                <a:avLst/>
              </a:prstGeom>
              <a:blipFill>
                <a:blip r:embed="rId3"/>
                <a:stretch>
                  <a:fillRect l="-1033" t="-3867" r="-1722" b="-8287"/>
                </a:stretch>
              </a:blipFill>
              <a:ln>
                <a:solidFill>
                  <a:schemeClr val="tx1"/>
                </a:solidFill>
              </a:ln>
            </p:spPr>
            <p:txBody>
              <a:bodyPr/>
              <a:lstStyle/>
              <a:p>
                <a:r>
                  <a:rPr lang="cs-CZ">
                    <a:noFill/>
                  </a:rPr>
                  <a:t> </a:t>
                </a:r>
              </a:p>
            </p:txBody>
          </p:sp>
        </mc:Fallback>
      </mc:AlternateContent>
      <p:pic>
        <p:nvPicPr>
          <p:cNvPr id="9" name="Obrázek 8">
            <a:extLst>
              <a:ext uri="{FF2B5EF4-FFF2-40B4-BE49-F238E27FC236}">
                <a16:creationId xmlns:a16="http://schemas.microsoft.com/office/drawing/2014/main" id="{471C8FE1-7A78-3BD5-CDD6-54368636DE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3234" y="4027812"/>
            <a:ext cx="3621330" cy="2407799"/>
          </a:xfrm>
          <a:prstGeom prst="rect">
            <a:avLst/>
          </a:prstGeom>
          <a:ln w="12700">
            <a:solidFill>
              <a:schemeClr val="bg1"/>
            </a:solidFill>
          </a:ln>
        </p:spPr>
      </p:pic>
      <p:pic>
        <p:nvPicPr>
          <p:cNvPr id="10" name="Obrázek 9">
            <a:extLst>
              <a:ext uri="{FF2B5EF4-FFF2-40B4-BE49-F238E27FC236}">
                <a16:creationId xmlns:a16="http://schemas.microsoft.com/office/drawing/2014/main" id="{3C224E38-AC1E-E840-889B-C14F2E8EB5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t="25920" r="20487" b="51332"/>
          <a:stretch/>
        </p:blipFill>
        <p:spPr>
          <a:xfrm>
            <a:off x="8906154" y="3130062"/>
            <a:ext cx="2761104" cy="3073373"/>
          </a:xfrm>
          <a:prstGeom prst="rect">
            <a:avLst/>
          </a:prstGeom>
          <a:ln w="12700">
            <a:solidFill>
              <a:schemeClr val="bg1"/>
            </a:solidFill>
          </a:ln>
        </p:spPr>
      </p:pic>
      <p:pic>
        <p:nvPicPr>
          <p:cNvPr id="1026" name="Picture 2" descr="Zátěžová diagnostika pro běžce | SvetBehu.cz">
            <a:extLst>
              <a:ext uri="{FF2B5EF4-FFF2-40B4-BE49-F238E27FC236}">
                <a16:creationId xmlns:a16="http://schemas.microsoft.com/office/drawing/2014/main" id="{CFE6F924-7716-E990-2640-470E3621D2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788" t="2233" r="25105"/>
          <a:stretch/>
        </p:blipFill>
        <p:spPr bwMode="auto">
          <a:xfrm>
            <a:off x="2523636" y="4726685"/>
            <a:ext cx="2678008" cy="1932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17961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2070</TotalTime>
  <Words>4626</Words>
  <Application>Microsoft Office PowerPoint</Application>
  <PresentationFormat>Širokoúhlá obrazovka</PresentationFormat>
  <Paragraphs>715</Paragraphs>
  <Slides>77</Slides>
  <Notes>0</Notes>
  <HiddenSlides>0</HiddenSlides>
  <MMClips>0</MMClips>
  <ScaleCrop>false</ScaleCrop>
  <HeadingPairs>
    <vt:vector size="8" baseType="variant">
      <vt:variant>
        <vt:lpstr>Použitá písma</vt:lpstr>
      </vt:variant>
      <vt:variant>
        <vt:i4>13</vt:i4>
      </vt:variant>
      <vt:variant>
        <vt:lpstr>Motiv</vt:lpstr>
      </vt:variant>
      <vt:variant>
        <vt:i4>1</vt:i4>
      </vt:variant>
      <vt:variant>
        <vt:lpstr>Vložené servery OLE</vt:lpstr>
      </vt:variant>
      <vt:variant>
        <vt:i4>2</vt:i4>
      </vt:variant>
      <vt:variant>
        <vt:lpstr>Nadpisy snímků</vt:lpstr>
      </vt:variant>
      <vt:variant>
        <vt:i4>77</vt:i4>
      </vt:variant>
    </vt:vector>
  </HeadingPairs>
  <TitlesOfParts>
    <vt:vector size="93" baseType="lpstr">
      <vt:lpstr>Arial</vt:lpstr>
      <vt:lpstr>Calibri</vt:lpstr>
      <vt:lpstr>Calibri Light</vt:lpstr>
      <vt:lpstr>Cambria Math</vt:lpstr>
      <vt:lpstr>Courier</vt:lpstr>
      <vt:lpstr>Gilroy</vt:lpstr>
      <vt:lpstr>Harding</vt:lpstr>
      <vt:lpstr>Helvetica</vt:lpstr>
      <vt:lpstr>inherit</vt:lpstr>
      <vt:lpstr>Open Sans</vt:lpstr>
      <vt:lpstr>Symbol</vt:lpstr>
      <vt:lpstr>Times New Roman</vt:lpstr>
      <vt:lpstr>var(--chakra-fonts-body)</vt:lpstr>
      <vt:lpstr>Motiv Office</vt:lpstr>
      <vt:lpstr>Graf</vt:lpstr>
      <vt:lpstr>STATISTICA Graph</vt:lpstr>
      <vt:lpstr>Fyziologie tělesné zátěže PŘEDNÁŠKA 2/4 Jan Novotný, říjen 2023</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VYTRVALOST. ZÁTĚŽ → OXIDAČNÍ STRES → Rhabdomyolýza + PITÍ HYPOTONICKÉHO NÁPOJE → Hyponatrémie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FTZ P2</dc:title>
  <dc:creator>Jan Novotný</dc:creator>
  <cp:lastModifiedBy>Jan Novotný</cp:lastModifiedBy>
  <cp:revision>190</cp:revision>
  <dcterms:created xsi:type="dcterms:W3CDTF">2023-09-22T09:05:14Z</dcterms:created>
  <dcterms:modified xsi:type="dcterms:W3CDTF">2023-10-30T16:38:37Z</dcterms:modified>
</cp:coreProperties>
</file>