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501" r:id="rId4"/>
    <p:sldId id="343" r:id="rId5"/>
    <p:sldId id="351" r:id="rId6"/>
    <p:sldId id="350" r:id="rId7"/>
    <p:sldId id="280" r:id="rId8"/>
    <p:sldId id="349" r:id="rId9"/>
    <p:sldId id="347" r:id="rId10"/>
    <p:sldId id="348" r:id="rId11"/>
    <p:sldId id="345" r:id="rId12"/>
    <p:sldId id="346" r:id="rId13"/>
    <p:sldId id="503" r:id="rId14"/>
    <p:sldId id="423" r:id="rId15"/>
    <p:sldId id="424" r:id="rId16"/>
    <p:sldId id="426" r:id="rId17"/>
    <p:sldId id="425" r:id="rId18"/>
    <p:sldId id="428" r:id="rId19"/>
    <p:sldId id="432" r:id="rId20"/>
    <p:sldId id="433" r:id="rId21"/>
    <p:sldId id="427" r:id="rId22"/>
    <p:sldId id="443" r:id="rId23"/>
    <p:sldId id="444" r:id="rId24"/>
    <p:sldId id="326" r:id="rId25"/>
    <p:sldId id="445" r:id="rId26"/>
    <p:sldId id="446" r:id="rId27"/>
    <p:sldId id="447" r:id="rId28"/>
    <p:sldId id="454" r:id="rId29"/>
    <p:sldId id="504" r:id="rId30"/>
    <p:sldId id="550" r:id="rId31"/>
    <p:sldId id="271" r:id="rId32"/>
    <p:sldId id="269" r:id="rId33"/>
    <p:sldId id="452" r:id="rId34"/>
    <p:sldId id="451" r:id="rId35"/>
    <p:sldId id="471" r:id="rId36"/>
    <p:sldId id="352" r:id="rId37"/>
    <p:sldId id="498" r:id="rId38"/>
    <p:sldId id="472" r:id="rId39"/>
    <p:sldId id="307" r:id="rId40"/>
    <p:sldId id="442" r:id="rId41"/>
    <p:sldId id="468" r:id="rId42"/>
    <p:sldId id="467" r:id="rId43"/>
    <p:sldId id="455" r:id="rId44"/>
    <p:sldId id="457" r:id="rId45"/>
    <p:sldId id="456" r:id="rId46"/>
    <p:sldId id="279" r:id="rId47"/>
    <p:sldId id="281" r:id="rId48"/>
    <p:sldId id="459" r:id="rId49"/>
    <p:sldId id="458" r:id="rId50"/>
    <p:sldId id="460" r:id="rId51"/>
    <p:sldId id="497" r:id="rId52"/>
    <p:sldId id="358" r:id="rId53"/>
    <p:sldId id="359" r:id="rId54"/>
    <p:sldId id="496" r:id="rId55"/>
    <p:sldId id="300" r:id="rId56"/>
    <p:sldId id="302" r:id="rId57"/>
    <p:sldId id="422" r:id="rId58"/>
    <p:sldId id="262" r:id="rId59"/>
    <p:sldId id="257" r:id="rId60"/>
    <p:sldId id="258" r:id="rId61"/>
    <p:sldId id="267" r:id="rId62"/>
    <p:sldId id="268" r:id="rId63"/>
    <p:sldId id="259" r:id="rId64"/>
    <p:sldId id="260" r:id="rId65"/>
    <p:sldId id="264" r:id="rId66"/>
    <p:sldId id="410" r:id="rId67"/>
    <p:sldId id="495" r:id="rId68"/>
    <p:sldId id="411" r:id="rId69"/>
    <p:sldId id="303" r:id="rId70"/>
    <p:sldId id="291" r:id="rId71"/>
    <p:sldId id="546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44" d="100"/>
          <a:sy n="44" d="100"/>
        </p:scale>
        <p:origin x="60" y="7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2457\Documents\PUBLIKACE\HRV\MONOGRAF\HRVZG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2457\Documents\PUBLIKACE\HRV\MONOGRAF\HRVMG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2457\Documents\PUBLIKACE\HRV\MONOGRAF\HRVMG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2457\Documents\PUBLIKACE\HRV\MONOGRAF\HRVZG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1" i="0" baseline="0">
                <a:effectLst/>
              </a:rPr>
              <a:t>Graph 1: Girls - supine - TP (ms</a:t>
            </a:r>
            <a:r>
              <a:rPr lang="cs-CZ" sz="1000" b="1" i="0" baseline="30000">
                <a:effectLst/>
              </a:rPr>
              <a:t>2</a:t>
            </a:r>
            <a:r>
              <a:rPr lang="cs-CZ" sz="1000" b="1" i="0" baseline="0">
                <a:effectLst/>
              </a:rPr>
              <a:t>)</a:t>
            </a:r>
            <a:endParaRPr lang="cs-CZ" sz="1000" b="1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0" i="0" baseline="0">
                <a:effectLst/>
              </a:rPr>
              <a:t>(10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25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50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75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 and 90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 percentile)</a:t>
            </a:r>
            <a:r>
              <a:rPr lang="cs-CZ" sz="1000" b="1" i="0" baseline="0">
                <a:effectLst/>
              </a:rPr>
              <a:t> </a:t>
            </a:r>
            <a:r>
              <a:rPr lang="cs-CZ" sz="10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c:rich>
      </c:tx>
      <c:layout>
        <c:manualLayout>
          <c:xMode val="edge"/>
          <c:yMode val="edge"/>
          <c:x val="0.2885814771395076"/>
          <c:y val="3.459133705804817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42810460532995"/>
          <c:y val="0.16680522310173296"/>
          <c:w val="0.80065595258974809"/>
          <c:h val="0.67733029146748314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circle"/>
            <c:size val="6"/>
            <c:spPr>
              <a:noFill/>
              <a:ln>
                <a:noFill/>
                <a:prstDash val="solid"/>
              </a:ln>
            </c:spPr>
          </c:marker>
          <c:trendline>
            <c:spPr>
              <a:ln w="3175">
                <a:solidFill>
                  <a:schemeClr val="tx1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'Z-L'!$B$1:$F$1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'Z-L'!$B$2:$F$2</c:f>
              <c:numCache>
                <c:formatCode>General</c:formatCode>
                <c:ptCount val="5"/>
                <c:pt idx="0">
                  <c:v>4095</c:v>
                </c:pt>
                <c:pt idx="1">
                  <c:v>7691</c:v>
                </c:pt>
                <c:pt idx="2">
                  <c:v>12423</c:v>
                </c:pt>
                <c:pt idx="3">
                  <c:v>16287</c:v>
                </c:pt>
                <c:pt idx="4">
                  <c:v>15491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E1-4B25-8BD0-E4163D2D0417}"/>
            </c:ext>
          </c:extLst>
        </c:ser>
        <c:ser>
          <c:idx val="2"/>
          <c:order val="1"/>
          <c:spPr>
            <a:ln w="19050">
              <a:noFill/>
            </a:ln>
          </c:spPr>
          <c:marker>
            <c:symbol val="triangle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'Z-L'!$B$1:$F$1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'Z-L'!$B$3:$F$3</c:f>
              <c:numCache>
                <c:formatCode>General</c:formatCode>
                <c:ptCount val="5"/>
                <c:pt idx="0">
                  <c:v>3368</c:v>
                </c:pt>
                <c:pt idx="1">
                  <c:v>5778</c:v>
                </c:pt>
                <c:pt idx="2">
                  <c:v>9493</c:v>
                </c:pt>
                <c:pt idx="3">
                  <c:v>10582</c:v>
                </c:pt>
                <c:pt idx="4">
                  <c:v>11643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0E1-4B25-8BD0-E4163D2D0417}"/>
            </c:ext>
          </c:extLst>
        </c:ser>
        <c:ser>
          <c:idx val="3"/>
          <c:order val="2"/>
          <c:spPr>
            <a:ln w="19050">
              <a:noFill/>
            </a:ln>
          </c:spPr>
          <c:marker>
            <c:symbol val="x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'Z-L'!$B$1:$F$1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'Z-L'!$B$4:$F$4</c:f>
              <c:numCache>
                <c:formatCode>General</c:formatCode>
                <c:ptCount val="5"/>
                <c:pt idx="0">
                  <c:v>1976</c:v>
                </c:pt>
                <c:pt idx="1">
                  <c:v>3214</c:v>
                </c:pt>
                <c:pt idx="2">
                  <c:v>4074</c:v>
                </c:pt>
                <c:pt idx="3">
                  <c:v>6639</c:v>
                </c:pt>
                <c:pt idx="4">
                  <c:v>3731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0E1-4B25-8BD0-E4163D2D0417}"/>
            </c:ext>
          </c:extLst>
        </c:ser>
        <c:ser>
          <c:idx val="0"/>
          <c:order val="3"/>
          <c:spPr>
            <a:ln w="19050">
              <a:noFill/>
            </a:ln>
          </c:spPr>
          <c:marker>
            <c:symbol val="diamond"/>
            <c:size val="6"/>
            <c:spPr>
              <a:noFill/>
              <a:ln>
                <a:noFill/>
                <a:prstDash val="solid"/>
              </a:ln>
            </c:spPr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'Z-L'!$B$1:$F$1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'Z-L'!$B$5:$F$5</c:f>
              <c:numCache>
                <c:formatCode>General</c:formatCode>
                <c:ptCount val="5"/>
                <c:pt idx="0">
                  <c:v>936</c:v>
                </c:pt>
                <c:pt idx="1">
                  <c:v>2646</c:v>
                </c:pt>
                <c:pt idx="2">
                  <c:v>1251</c:v>
                </c:pt>
                <c:pt idx="3">
                  <c:v>3966</c:v>
                </c:pt>
                <c:pt idx="4">
                  <c:v>2610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0E1-4B25-8BD0-E4163D2D0417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square"/>
            <c:size val="6"/>
            <c:spPr>
              <a:noFill/>
              <a:ln>
                <a:noFill/>
                <a:prstDash val="solid"/>
              </a:ln>
            </c:spPr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'Z-L'!$B$1:$F$1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'Z-L'!$B$6:$F$6</c:f>
              <c:numCache>
                <c:formatCode>General</c:formatCode>
                <c:ptCount val="5"/>
                <c:pt idx="0">
                  <c:v>757</c:v>
                </c:pt>
                <c:pt idx="1">
                  <c:v>1577</c:v>
                </c:pt>
                <c:pt idx="2">
                  <c:v>521</c:v>
                </c:pt>
                <c:pt idx="3">
                  <c:v>833</c:v>
                </c:pt>
                <c:pt idx="4">
                  <c:v>1351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0E1-4B25-8BD0-E4163D2D0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842928"/>
        <c:axId val="1"/>
      </c:scatterChart>
      <c:valAx>
        <c:axId val="303842928"/>
        <c:scaling>
          <c:orientation val="minMax"/>
          <c:max val="18"/>
          <c:min val="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000"/>
                  <a:t>Age (years)</a:t>
                </a:r>
              </a:p>
            </c:rich>
          </c:tx>
          <c:layout>
            <c:manualLayout>
              <c:xMode val="edge"/>
              <c:yMode val="edge"/>
              <c:x val="0.80562036720790908"/>
              <c:y val="0.9097974045270392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70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03842928"/>
        <c:crosses val="autoZero"/>
        <c:crossBetween val="midCat"/>
        <c:majorUnit val="1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1" i="0" u="none" strike="noStrike" baseline="0">
                <a:effectLst/>
              </a:rPr>
              <a:t>Graph 35: </a:t>
            </a:r>
            <a:r>
              <a:rPr lang="cs-CZ" sz="1000" b="1">
                <a:effectLst/>
              </a:rPr>
              <a:t>Boys – supine – TP (ms</a:t>
            </a:r>
            <a:r>
              <a:rPr lang="cs-CZ" sz="1000" b="1" baseline="30000">
                <a:effectLst/>
              </a:rPr>
              <a:t>2</a:t>
            </a:r>
            <a:r>
              <a:rPr lang="cs-CZ" sz="1000" b="1">
                <a:effectLst/>
              </a:rPr>
              <a:t>)</a:t>
            </a:r>
            <a:endParaRPr lang="cs-CZ" sz="1000">
              <a:effectLst/>
            </a:endParaRPr>
          </a:p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(10.-25.-50.-75.-90. percentil) </a:t>
            </a:r>
          </a:p>
        </c:rich>
      </c:tx>
      <c:layout>
        <c:manualLayout>
          <c:xMode val="edge"/>
          <c:yMode val="edge"/>
          <c:x val="0.2369797693373854"/>
          <c:y val="3.405572755417956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132323963955545"/>
          <c:y val="0.14376494129098463"/>
          <c:w val="0.84048264367547532"/>
          <c:h val="0.70778652668416453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none"/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'M-L'!$B$1:$E$1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'M-L'!$B$2:$E$2</c:f>
              <c:numCache>
                <c:formatCode>General</c:formatCode>
                <c:ptCount val="4"/>
                <c:pt idx="0">
                  <c:v>2518</c:v>
                </c:pt>
                <c:pt idx="1">
                  <c:v>11245</c:v>
                </c:pt>
                <c:pt idx="2">
                  <c:v>14702</c:v>
                </c:pt>
                <c:pt idx="3">
                  <c:v>9537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49-4254-8CCE-5982D243E937}"/>
            </c:ext>
          </c:extLst>
        </c:ser>
        <c:ser>
          <c:idx val="2"/>
          <c:order val="1"/>
          <c:spPr>
            <a:ln w="19050">
              <a:noFill/>
            </a:ln>
          </c:spPr>
          <c:marker>
            <c:symbol val="none"/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'M-L'!$B$1:$E$1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'M-L'!$B$3:$E$3</c:f>
              <c:numCache>
                <c:formatCode>General</c:formatCode>
                <c:ptCount val="4"/>
                <c:pt idx="0">
                  <c:v>2240</c:v>
                </c:pt>
                <c:pt idx="1">
                  <c:v>6608</c:v>
                </c:pt>
                <c:pt idx="2">
                  <c:v>8594</c:v>
                </c:pt>
                <c:pt idx="3">
                  <c:v>6948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B49-4254-8CCE-5982D243E937}"/>
            </c:ext>
          </c:extLst>
        </c:ser>
        <c:ser>
          <c:idx val="3"/>
          <c:order val="2"/>
          <c:spPr>
            <a:ln w="19050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'M-L'!$B$1:$E$1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'M-L'!$B$4:$E$4</c:f>
              <c:numCache>
                <c:formatCode>General</c:formatCode>
                <c:ptCount val="4"/>
                <c:pt idx="0">
                  <c:v>1359</c:v>
                </c:pt>
                <c:pt idx="1">
                  <c:v>3646</c:v>
                </c:pt>
                <c:pt idx="2">
                  <c:v>3887</c:v>
                </c:pt>
                <c:pt idx="3">
                  <c:v>6274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B49-4254-8CCE-5982D243E937}"/>
            </c:ext>
          </c:extLst>
        </c:ser>
        <c:ser>
          <c:idx val="0"/>
          <c:order val="3"/>
          <c:spPr>
            <a:ln w="19050">
              <a:noFill/>
            </a:ln>
          </c:spPr>
          <c:marker>
            <c:symbol val="none"/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'M-L'!$B$1:$E$1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'M-L'!$B$5:$E$5</c:f>
              <c:numCache>
                <c:formatCode>General</c:formatCode>
                <c:ptCount val="4"/>
                <c:pt idx="0">
                  <c:v>793</c:v>
                </c:pt>
                <c:pt idx="1">
                  <c:v>2504</c:v>
                </c:pt>
                <c:pt idx="2">
                  <c:v>1617</c:v>
                </c:pt>
                <c:pt idx="3">
                  <c:v>3765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B49-4254-8CCE-5982D243E937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none"/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'M-L'!$B$1:$E$1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'M-L'!$B$6:$E$6</c:f>
              <c:numCache>
                <c:formatCode>General</c:formatCode>
                <c:ptCount val="4"/>
                <c:pt idx="0">
                  <c:v>573</c:v>
                </c:pt>
                <c:pt idx="1">
                  <c:v>825</c:v>
                </c:pt>
                <c:pt idx="2">
                  <c:v>747</c:v>
                </c:pt>
                <c:pt idx="3">
                  <c:v>3217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B49-4254-8CCE-5982D243E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85408"/>
        <c:axId val="1"/>
      </c:scatterChart>
      <c:valAx>
        <c:axId val="33985408"/>
        <c:scaling>
          <c:orientation val="minMax"/>
          <c:max val="15"/>
          <c:min val="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000"/>
                  <a:t>Age (years)</a:t>
                </a:r>
              </a:p>
            </c:rich>
          </c:tx>
          <c:layout>
            <c:manualLayout>
              <c:xMode val="edge"/>
              <c:yMode val="edge"/>
              <c:x val="0.83219117269095078"/>
              <c:y val="0.91241245741509069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50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3985408"/>
        <c:crosses val="autoZero"/>
        <c:crossBetween val="midCat"/>
        <c:majorUnit val="1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1" i="0" baseline="0">
                <a:effectLst/>
              </a:rPr>
              <a:t>Graph 47: Boys - supine - SDRR (s)</a:t>
            </a:r>
            <a:endParaRPr lang="cs-CZ" sz="1000">
              <a:effectLst/>
            </a:endParaRPr>
          </a:p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0" i="0" baseline="0">
                <a:effectLst/>
              </a:rPr>
              <a:t>(10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25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50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, 75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 and 90</a:t>
            </a:r>
            <a:r>
              <a:rPr lang="cs-CZ" sz="1000" b="0" i="0" baseline="30000">
                <a:effectLst/>
              </a:rPr>
              <a:t>th</a:t>
            </a:r>
            <a:r>
              <a:rPr lang="cs-CZ" sz="1000" b="0" i="0" baseline="0">
                <a:effectLst/>
              </a:rPr>
              <a:t> percentile)</a:t>
            </a:r>
            <a:endParaRPr lang="cs-CZ" sz="1000">
              <a:effectLst/>
            </a:endParaRPr>
          </a:p>
        </c:rich>
      </c:tx>
      <c:layout>
        <c:manualLayout>
          <c:xMode val="edge"/>
          <c:yMode val="edge"/>
          <c:x val="0.27561748505946687"/>
          <c:y val="3.066131564062966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225757696614722"/>
          <c:y val="0.17356389773312234"/>
          <c:w val="0.83277024262244825"/>
          <c:h val="0.66755034857930895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none"/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'M-L'!$T$28:$W$28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'M-L'!$T$29:$W$29</c:f>
              <c:numCache>
                <c:formatCode>General</c:formatCode>
                <c:ptCount val="4"/>
                <c:pt idx="0">
                  <c:v>5.8999999999999997E-2</c:v>
                </c:pt>
                <c:pt idx="1">
                  <c:v>0.115</c:v>
                </c:pt>
                <c:pt idx="2">
                  <c:v>0.13600000000000001</c:v>
                </c:pt>
                <c:pt idx="3">
                  <c:v>0.113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6F-4750-94A1-95D5DCCC2D91}"/>
            </c:ext>
          </c:extLst>
        </c:ser>
        <c:ser>
          <c:idx val="2"/>
          <c:order val="1"/>
          <c:spPr>
            <a:ln w="19050">
              <a:noFill/>
            </a:ln>
          </c:spPr>
          <c:marker>
            <c:symbol val="none"/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'M-L'!$T$28:$W$28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'M-L'!$T$30:$W$30</c:f>
              <c:numCache>
                <c:formatCode>General</c:formatCode>
                <c:ptCount val="4"/>
                <c:pt idx="0">
                  <c:v>5.1999999999999998E-2</c:v>
                </c:pt>
                <c:pt idx="1">
                  <c:v>9.6000000000000002E-2</c:v>
                </c:pt>
                <c:pt idx="2">
                  <c:v>0.10299999999999999</c:v>
                </c:pt>
                <c:pt idx="3">
                  <c:v>8.5999999999999993E-2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6F-4750-94A1-95D5DCCC2D91}"/>
            </c:ext>
          </c:extLst>
        </c:ser>
        <c:ser>
          <c:idx val="3"/>
          <c:order val="2"/>
          <c:spPr>
            <a:ln w="19050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'M-L'!$T$28:$W$28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'M-L'!$T$31:$W$31</c:f>
              <c:numCache>
                <c:formatCode>General</c:formatCode>
                <c:ptCount val="4"/>
                <c:pt idx="0">
                  <c:v>3.9E-2</c:v>
                </c:pt>
                <c:pt idx="1">
                  <c:v>7.1999999999999995E-2</c:v>
                </c:pt>
                <c:pt idx="2">
                  <c:v>8.1000000000000003E-2</c:v>
                </c:pt>
                <c:pt idx="3">
                  <c:v>7.0000000000000007E-2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66F-4750-94A1-95D5DCCC2D91}"/>
            </c:ext>
          </c:extLst>
        </c:ser>
        <c:ser>
          <c:idx val="4"/>
          <c:order val="3"/>
          <c:spPr>
            <a:ln w="19050">
              <a:noFill/>
            </a:ln>
          </c:spPr>
          <c:marker>
            <c:symbol val="none"/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'M-L'!$T$28:$W$28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'M-L'!$T$32:$W$32</c:f>
              <c:numCache>
                <c:formatCode>General</c:formatCode>
                <c:ptCount val="4"/>
                <c:pt idx="0">
                  <c:v>2.5999999999999999E-2</c:v>
                </c:pt>
                <c:pt idx="1">
                  <c:v>0.06</c:v>
                </c:pt>
                <c:pt idx="2">
                  <c:v>4.3999999999999997E-2</c:v>
                </c:pt>
                <c:pt idx="3">
                  <c:v>6.4000000000000001E-2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66F-4750-94A1-95D5DCCC2D91}"/>
            </c:ext>
          </c:extLst>
        </c:ser>
        <c:ser>
          <c:idx val="0"/>
          <c:order val="4"/>
          <c:spPr>
            <a:ln w="19050">
              <a:noFill/>
            </a:ln>
          </c:spPr>
          <c:marker>
            <c:symbol val="none"/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'M-L'!$T$28:$W$28</c:f>
              <c:numCache>
                <c:formatCode>0.0</c:formatCode>
                <c:ptCount val="4"/>
                <c:pt idx="0">
                  <c:v>5.3</c:v>
                </c:pt>
                <c:pt idx="1">
                  <c:v>8.1</c:v>
                </c:pt>
                <c:pt idx="2">
                  <c:v>11.2</c:v>
                </c:pt>
                <c:pt idx="3">
                  <c:v>14.2</c:v>
                </c:pt>
              </c:numCache>
            </c:numRef>
          </c:xVal>
          <c:yVal>
            <c:numRef>
              <c:f>'M-L'!$T$33:$W$33</c:f>
              <c:numCache>
                <c:formatCode>General</c:formatCode>
                <c:ptCount val="4"/>
                <c:pt idx="0">
                  <c:v>2.4E-2</c:v>
                </c:pt>
                <c:pt idx="1">
                  <c:v>2.9000000000000001E-2</c:v>
                </c:pt>
                <c:pt idx="2">
                  <c:v>2.9000000000000001E-2</c:v>
                </c:pt>
                <c:pt idx="3">
                  <c:v>5.8000000000000003E-2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66F-4750-94A1-95D5DCCC2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363160"/>
        <c:axId val="1"/>
      </c:scatterChart>
      <c:valAx>
        <c:axId val="364363160"/>
        <c:scaling>
          <c:orientation val="minMax"/>
          <c:min val="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000"/>
                  <a:t> Age (years)</a:t>
                </a:r>
              </a:p>
            </c:rich>
          </c:tx>
          <c:layout>
            <c:manualLayout>
              <c:xMode val="edge"/>
              <c:yMode val="edge"/>
              <c:x val="0.8299293400060288"/>
              <c:y val="0.9246722337673892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inMax"/>
          <c:max val="0.14000000000000001"/>
          <c:min val="0.0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64363160"/>
        <c:crosses val="autoZero"/>
        <c:crossBetween val="midCat"/>
        <c:majorUnit val="0.0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Graph 13: Girls - supine - SDRR (s)</a:t>
            </a:r>
          </a:p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1000" b="0" i="0" u="none" strike="noStrike" baseline="0">
                <a:effectLst/>
              </a:rPr>
              <a:t>(10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u="none" strike="noStrike" baseline="0">
                <a:effectLst/>
              </a:rPr>
              <a:t>, 25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u="none" strike="noStrike" baseline="0">
                <a:effectLst/>
              </a:rPr>
              <a:t>, 50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u="none" strike="noStrike" baseline="0">
                <a:effectLst/>
              </a:rPr>
              <a:t>, 75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u="none" strike="noStrike" baseline="0">
                <a:effectLst/>
              </a:rPr>
              <a:t> and 90</a:t>
            </a:r>
            <a:r>
              <a:rPr lang="cs-CZ" sz="1000" b="0" i="0" u="none" strike="noStrike" baseline="30000">
                <a:effectLst/>
              </a:rPr>
              <a:t>th</a:t>
            </a:r>
            <a:r>
              <a:rPr lang="cs-CZ" sz="1000" b="0" i="0" u="none" strike="noStrike" baseline="0">
                <a:effectLst/>
              </a:rPr>
              <a:t> percentile)</a:t>
            </a:r>
            <a:endParaRPr lang="cs-CZ" sz="1000" b="1" i="0" u="none" strike="noStrike" baseline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8821631735622039"/>
          <c:y val="2.6682713019502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335319429112939E-2"/>
          <c:y val="0.14736388625618763"/>
          <c:w val="0.83777686227865666"/>
          <c:h val="0.70481001470298033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triangle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'Z-L'!$CH$1:$CL$1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'Z-L'!$CH$2:$CL$2</c:f>
              <c:numCache>
                <c:formatCode>General</c:formatCode>
                <c:ptCount val="5"/>
                <c:pt idx="0">
                  <c:v>8.5999999999999993E-2</c:v>
                </c:pt>
                <c:pt idx="1">
                  <c:v>0.113</c:v>
                </c:pt>
                <c:pt idx="2">
                  <c:v>0.13200000000000001</c:v>
                </c:pt>
                <c:pt idx="3">
                  <c:v>0.13</c:v>
                </c:pt>
                <c:pt idx="4">
                  <c:v>0.14000000000000001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860-4A96-9448-A7AD9C98213A}"/>
            </c:ext>
          </c:extLst>
        </c:ser>
        <c:ser>
          <c:idx val="2"/>
          <c:order val="1"/>
          <c:spPr>
            <a:ln w="19050">
              <a:noFill/>
            </a:ln>
          </c:spPr>
          <c:marker>
            <c:symbol val="triangle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'Z-L'!$CH$1:$CL$1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'Z-L'!$CH$3:$CL$3</c:f>
              <c:numCache>
                <c:formatCode>General</c:formatCode>
                <c:ptCount val="5"/>
                <c:pt idx="0">
                  <c:v>7.8E-2</c:v>
                </c:pt>
                <c:pt idx="1">
                  <c:v>9.6000000000000002E-2</c:v>
                </c:pt>
                <c:pt idx="2">
                  <c:v>0.115</c:v>
                </c:pt>
                <c:pt idx="3">
                  <c:v>0.113</c:v>
                </c:pt>
                <c:pt idx="4">
                  <c:v>0.125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860-4A96-9448-A7AD9C98213A}"/>
            </c:ext>
          </c:extLst>
        </c:ser>
        <c:ser>
          <c:idx val="3"/>
          <c:order val="2"/>
          <c:spPr>
            <a:ln w="19050">
              <a:noFill/>
            </a:ln>
          </c:spPr>
          <c:marker>
            <c:symbol val="x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'Z-L'!$CH$1:$CL$1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'Z-L'!$CH$4:$CL$4</c:f>
              <c:numCache>
                <c:formatCode>General</c:formatCode>
                <c:ptCount val="5"/>
                <c:pt idx="0">
                  <c:v>5.3999999999999999E-2</c:v>
                </c:pt>
                <c:pt idx="1">
                  <c:v>7.1999999999999995E-2</c:v>
                </c:pt>
                <c:pt idx="2">
                  <c:v>5.1999999999999998E-2</c:v>
                </c:pt>
                <c:pt idx="3">
                  <c:v>7.0000000000000007E-2</c:v>
                </c:pt>
                <c:pt idx="4">
                  <c:v>7.1999999999999995E-2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860-4A96-9448-A7AD9C98213A}"/>
            </c:ext>
          </c:extLst>
        </c:ser>
        <c:ser>
          <c:idx val="0"/>
          <c:order val="3"/>
          <c:spPr>
            <a:ln w="19050">
              <a:noFill/>
            </a:ln>
          </c:spPr>
          <c:marker>
            <c:symbol val="diamond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12700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'Z-L'!$CH$1:$CL$1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'Z-L'!$CH$5:$CL$5</c:f>
              <c:numCache>
                <c:formatCode>General</c:formatCode>
                <c:ptCount val="5"/>
                <c:pt idx="0">
                  <c:v>4.2000000000000003E-2</c:v>
                </c:pt>
                <c:pt idx="1">
                  <c:v>5.6000000000000001E-2</c:v>
                </c:pt>
                <c:pt idx="2">
                  <c:v>0.04</c:v>
                </c:pt>
                <c:pt idx="3">
                  <c:v>4.8000000000000001E-2</c:v>
                </c:pt>
                <c:pt idx="4">
                  <c:v>5.1999999999999998E-2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860-4A96-9448-A7AD9C98213A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star"/>
            <c:size val="5"/>
            <c:spPr>
              <a:noFill/>
              <a:ln>
                <a:noFill/>
                <a:prstDash val="solid"/>
              </a:ln>
            </c:spPr>
          </c:marker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poly"/>
            <c:order val="3"/>
            <c:dispRSqr val="0"/>
            <c:dispEq val="0"/>
          </c:trendline>
          <c:xVal>
            <c:numRef>
              <c:f>'Z-L'!$CH$1:$CL$1</c:f>
              <c:numCache>
                <c:formatCode>0.0</c:formatCode>
                <c:ptCount val="5"/>
                <c:pt idx="0">
                  <c:v>5.2</c:v>
                </c:pt>
                <c:pt idx="1">
                  <c:v>8.3000000000000007</c:v>
                </c:pt>
                <c:pt idx="2">
                  <c:v>11.3</c:v>
                </c:pt>
                <c:pt idx="3">
                  <c:v>13.6</c:v>
                </c:pt>
                <c:pt idx="4">
                  <c:v>17.3</c:v>
                </c:pt>
              </c:numCache>
            </c:numRef>
          </c:xVal>
          <c:yVal>
            <c:numRef>
              <c:f>'Z-L'!$CH$6:$CL$6</c:f>
              <c:numCache>
                <c:formatCode>General</c:formatCode>
                <c:ptCount val="5"/>
                <c:pt idx="0">
                  <c:v>3.5000000000000003E-2</c:v>
                </c:pt>
                <c:pt idx="1">
                  <c:v>3.6999999999999998E-2</c:v>
                </c:pt>
                <c:pt idx="2">
                  <c:v>2.8000000000000001E-2</c:v>
                </c:pt>
                <c:pt idx="3">
                  <c:v>0.04</c:v>
                </c:pt>
                <c:pt idx="4">
                  <c:v>3.9E-2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860-4A96-9448-A7AD9C982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739520"/>
        <c:axId val="1"/>
      </c:scatterChart>
      <c:valAx>
        <c:axId val="305739520"/>
        <c:scaling>
          <c:orientation val="minMax"/>
          <c:max val="18"/>
          <c:min val="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000"/>
                  <a:t>Age (years)</a:t>
                </a:r>
              </a:p>
            </c:rich>
          </c:tx>
          <c:layout>
            <c:manualLayout>
              <c:xMode val="edge"/>
              <c:yMode val="edge"/>
              <c:x val="0.8223422290708996"/>
              <c:y val="0.9267182892290246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0.02"/>
        <c:crossBetween val="midCat"/>
        <c:majorUnit val="1"/>
        <c:minorUnit val="1"/>
      </c:valAx>
      <c:valAx>
        <c:axId val="1"/>
        <c:scaling>
          <c:orientation val="minMax"/>
          <c:max val="0.15"/>
          <c:min val="0.0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05739520"/>
        <c:crosses val="autoZero"/>
        <c:crossBetween val="midCat"/>
        <c:majorUnit val="0.0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A776B-27D6-2590-8807-9079B8CB3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671770-C673-6AC9-893E-91E7AE41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14188D-D5F3-A776-8AF3-649E6349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3325F0-45DA-C635-47E1-D81B22CF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18FBD5-3328-74C3-9F93-A7E5A8AC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69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0E025-69E0-5FF1-9791-842C6E10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96511D-4FC6-370B-31FD-35EC27CF5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930F42-A799-E648-C780-3CD42778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3E23F2-337F-7DCD-0111-8F238763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1648DC-FD08-F3AB-7CDF-349CA2D4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92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E5FE5C-A915-C8EB-A418-BAE88A62B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E9163E-A23A-3A43-0492-783BA539F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3927C-034D-CCCA-9B45-BC8348BF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E8FE41-5991-B401-0F4F-95468DF5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AA36E9-B986-0C44-0F26-0441EDB9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8548A-F4F7-73EA-3861-28F1438A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1B5EA9-D3BF-504C-4E29-3B46237FD97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B7A7B3-EA53-9B2B-4131-4EEBE80E2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311BC5-113E-A351-F472-46CB2937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3180BC-30E3-26D7-8CB8-4F0A3BD0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14D79E-A11B-4850-0619-6A99CC28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7098A76-2F84-427C-922D-6A231F797E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013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76AD9-1D94-CB91-A33C-A01DB256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0B7E97-297D-53B6-4055-FB44451BD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AED710-E9A6-B41D-9489-F0B93CBF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B80D33-1B5C-E2C9-AC6F-5B4E22ED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D4FF48-22BF-82E6-14EB-96563FF6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6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B6FAA-0923-217E-FC1A-FE764C83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A047A9-CE0E-D958-E396-7BF7A9F5B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4157FE-EC94-F914-1222-867A32D3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060938-5BF9-19F5-678D-54CD70BE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828C50-1FDA-F111-20AE-02F5EE33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51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098798-3872-46AE-72B4-A506515A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E0E4B5-78E1-4863-FAED-CCBBA25D1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1EFA8A-AA6A-09D9-27DF-BB7FB39A5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E152-29CB-2998-AA50-BA77349A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8DBB4B-9E57-5CA0-3ADA-6A0F3EF8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A512EB-2217-2AED-4B78-FA4CCE6C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93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BD279-1C68-FDCE-38D9-965C91E3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196FF3-54CA-AADE-0CE4-95B6ED21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B5E695-CC1F-7C72-FA81-7AEEE0A36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DA09FA-8BB4-9F42-027F-62B265C2A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5D2D58-F732-73EA-F271-58B9CC269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48EAA9-ABF5-AC5A-908E-901AB1BE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96E1ED-37F6-123D-1DEF-972ADBAB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455121-2E69-2147-D0DD-CCF71250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3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3477B-22E0-7972-D2AC-D90B7395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437569-A563-647A-FB49-3FD43286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DAF605-B346-864B-EA0C-76AB9BA7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9BEC23-24FA-A9E3-0747-86453BBF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55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E0524F-5C52-216D-E843-F9514818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9F5336-E400-DD71-A869-4906D7ED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3A036E-37A1-A099-218F-2A5D7C06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3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E4674-91AE-9D7B-C191-D9435376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3F2587-8F1B-BA58-5603-B43C4301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ED803C-72CA-4874-C3BA-345B767C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F7686D-0252-CC6A-E96D-6E93643D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EAB4EF-BCEB-F0AA-0033-FD853857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E79CF4-E51D-FF95-9F7B-F707ADF6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9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2C3D9-389B-25CF-2BF4-A380FDC3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17C793B-EA4E-D233-C57A-AEE385E25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6CAB81-5BD0-CA9D-238A-2C5612D7C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9A79EB-5C87-5BD2-3E18-D9D7FE57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4D7EA2-F0E8-A8EF-C9D3-ECAB955F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6F0D46-1B4E-7D08-2221-8F3D1FCE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76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438F468-D13E-EA66-5928-49AE4D62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816A2B-BF56-2954-7605-FFD95089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8FD3E2-8ADD-D4DD-F6DA-A9BFEACC4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9E81-A9D3-4CD0-B8AE-D7D4E43EF667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5362F-D136-84EA-B732-550A1EFD4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EF9E42-05E6-6C01-7806-7C1BDAE3C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5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0RKh6NRMqc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dimeagroup.com/kontakt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fyziologie.lf2.cuni.cz/uceni/zdroje_uceni.htm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1/Stylised_Lithium_Atom.svg" TargetMode="External"/><Relationship Id="rId5" Type="http://schemas.openxmlformats.org/officeDocument/2006/relationships/hyperlink" Target="https://www.youtube.com/watch?v=Ou2_tPONF0Y" TargetMode="Externa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62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52.jpeg"/><Relationship Id="rId9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3DVtJSmx4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hyperlink" Target="http://www.medical-thermography.com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www.alibaba.com/product-gs/261230434/ATIR_M303_Medical_Infrared_thermographic_Radiometry_System_for_swine_flu.html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l-thermography.com/IMAGE%20GALLERY/image02.htm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07BB06F-71C8-A911-2428-792997AA4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680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3/4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říjen 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C062C4-8790-6FEC-7610-474FEFEF2752}"/>
              </a:ext>
            </a:extLst>
          </p:cNvPr>
          <p:cNvSpPr txBox="1"/>
          <p:nvPr/>
        </p:nvSpPr>
        <p:spPr>
          <a:xfrm>
            <a:off x="2155372" y="3751239"/>
            <a:ext cx="9731829" cy="2720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Nervové řízení funkcí svalů a pohybů, motorická centra a dráhy.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Neuro-vegetativní systém – sympatikus a parasympatikus. Katabolizmus a anabolizmus.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Hypotalamo-hypofyzární - neuro-endokrinní regulační systém.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Variabilita srdeční frekvence.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Trávicí a vylučovací systém, funkce ledvin.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Imunitní systém.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Únava při fyzické zátěži. Ukazatele únavy.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Tělesná teplota, termoregulace, měření teploty, termografie.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3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1" t="37070" r="2608" b="2770"/>
          <a:stretch/>
        </p:blipFill>
        <p:spPr>
          <a:xfrm>
            <a:off x="3648398" y="1403681"/>
            <a:ext cx="5175939" cy="499639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93558" y="482784"/>
            <a:ext cx="112856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MIMOVOLNÍ KOORDINACE SVALOVÉ AKTIVITY </a:t>
            </a:r>
            <a:r>
              <a:rPr lang="cs-CZ" sz="2000" b="1" dirty="0" err="1">
                <a:solidFill>
                  <a:srgbClr val="0070C0"/>
                </a:solidFill>
              </a:rPr>
              <a:t>ANTAGONIST</a:t>
            </a:r>
            <a:r>
              <a:rPr lang="cs-CZ" sz="2000" b="1" cap="all" dirty="0" err="1">
                <a:solidFill>
                  <a:srgbClr val="0070C0"/>
                </a:solidFill>
              </a:rPr>
              <a:t>ů</a:t>
            </a:r>
            <a:r>
              <a:rPr lang="cs-CZ" sz="2000" b="1" cap="all" dirty="0">
                <a:solidFill>
                  <a:srgbClr val="0070C0"/>
                </a:solidFill>
              </a:rPr>
              <a:t> A </a:t>
            </a:r>
            <a:r>
              <a:rPr lang="cs-CZ" sz="2000" b="1" cap="all" dirty="0" err="1">
                <a:solidFill>
                  <a:srgbClr val="0070C0"/>
                </a:solidFill>
              </a:rPr>
              <a:t>AGONISTů</a:t>
            </a:r>
            <a:r>
              <a:rPr lang="cs-CZ" sz="2000" b="1" cap="all" dirty="0">
                <a:solidFill>
                  <a:srgbClr val="0070C0"/>
                </a:solidFill>
              </a:rPr>
              <a:t> POHYBU </a:t>
            </a:r>
            <a:r>
              <a:rPr lang="cs-CZ" sz="2000" b="1" dirty="0">
                <a:solidFill>
                  <a:srgbClr val="0070C0"/>
                </a:solidFill>
              </a:rPr>
              <a:t>MÍŠNÍM REFLEXEM </a:t>
            </a:r>
          </a:p>
          <a:p>
            <a:pPr algn="ctr"/>
            <a:r>
              <a:rPr lang="cs-CZ" dirty="0"/>
              <a:t>S excitací agonisty je spřažena inhibice antagonisty.</a:t>
            </a:r>
          </a:p>
          <a:p>
            <a:pPr algn="ctr"/>
            <a:r>
              <a:rPr lang="cs-CZ" sz="1200" dirty="0"/>
              <a:t>(Kučera, 2017)</a:t>
            </a:r>
          </a:p>
        </p:txBody>
      </p:sp>
    </p:spTree>
    <p:extLst>
      <p:ext uri="{BB962C8B-B14F-4D97-AF65-F5344CB8AC3E}">
        <p14:creationId xmlns:p14="http://schemas.microsoft.com/office/powerpoint/2010/main" val="91378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52" y="1967525"/>
            <a:ext cx="5300137" cy="3975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2711844" y="389777"/>
            <a:ext cx="66246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NERVO-SVALOVÁ (MOTORICKÁ) PLOTÉNKA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pro synaptický přenos podráždění (pokynu) z </a:t>
            </a:r>
            <a:r>
              <a:rPr lang="cs-CZ" dirty="0" err="1">
                <a:solidFill>
                  <a:srgbClr val="0070C0"/>
                </a:solidFill>
              </a:rPr>
              <a:t>motoneuronu</a:t>
            </a:r>
            <a:r>
              <a:rPr lang="cs-CZ" dirty="0">
                <a:solidFill>
                  <a:srgbClr val="0070C0"/>
                </a:solidFill>
              </a:rPr>
              <a:t> na sval</a:t>
            </a:r>
          </a:p>
          <a:p>
            <a:pPr lvl="2"/>
            <a:r>
              <a:rPr lang="cs-CZ" dirty="0">
                <a:solidFill>
                  <a:srgbClr val="C00000"/>
                </a:solidFill>
              </a:rPr>
              <a:t>Mediátor: </a:t>
            </a:r>
            <a:r>
              <a:rPr lang="cs-CZ" dirty="0"/>
              <a:t>Acetylcholin</a:t>
            </a:r>
          </a:p>
          <a:p>
            <a:pPr lvl="2"/>
            <a:r>
              <a:rPr lang="cs-CZ" dirty="0">
                <a:solidFill>
                  <a:srgbClr val="C00000"/>
                </a:solidFill>
              </a:rPr>
              <a:t>Povrch svalových vláken s </a:t>
            </a:r>
            <a:r>
              <a:rPr lang="cs-CZ" dirty="0"/>
              <a:t>acetylcholinovými receptory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6514" r="12299" b="6761"/>
          <a:stretch/>
        </p:blipFill>
        <p:spPr>
          <a:xfrm>
            <a:off x="816293" y="1967525"/>
            <a:ext cx="5235502" cy="3975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ovéPole 14"/>
          <p:cNvSpPr txBox="1"/>
          <p:nvPr/>
        </p:nvSpPr>
        <p:spPr>
          <a:xfrm>
            <a:off x="7451007" y="5942628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(</a:t>
            </a:r>
            <a:r>
              <a:rPr lang="cs-CZ" sz="1400" dirty="0" err="1"/>
              <a:t>Silbernagl</a:t>
            </a:r>
            <a:r>
              <a:rPr lang="cs-CZ" sz="1400" dirty="0"/>
              <a:t>, </a:t>
            </a:r>
            <a:r>
              <a:rPr lang="cs-CZ" sz="1400" dirty="0" err="1"/>
              <a:t>Despopoulos</a:t>
            </a:r>
            <a:r>
              <a:rPr lang="cs-CZ" sz="1400" dirty="0"/>
              <a:t>, 2004)</a:t>
            </a:r>
          </a:p>
        </p:txBody>
      </p:sp>
    </p:spTree>
    <p:extLst>
      <p:ext uri="{BB962C8B-B14F-4D97-AF65-F5344CB8AC3E}">
        <p14:creationId xmlns:p14="http://schemas.microsoft.com/office/powerpoint/2010/main" val="3212904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9" b="24665"/>
          <a:stretch/>
        </p:blipFill>
        <p:spPr>
          <a:xfrm>
            <a:off x="172280" y="1690423"/>
            <a:ext cx="5642366" cy="23290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770018" y="124175"/>
            <a:ext cx="46842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cap="all" dirty="0">
                <a:solidFill>
                  <a:srgbClr val="0070C0"/>
                </a:solidFill>
              </a:rPr>
              <a:t>NERVOVÁ REGULACE kontinuity NAPĚTÍ A SÍLY SVALU</a:t>
            </a:r>
          </a:p>
          <a:p>
            <a:pPr algn="ctr"/>
            <a:r>
              <a:rPr lang="cs-CZ" dirty="0"/>
              <a:t>↑ frekvence neuro-muskulárního podráždění → ↑ napětí a síla kontrakce svalu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Silbernagl</a:t>
            </a:r>
            <a:r>
              <a:rPr lang="cs-CZ" sz="1200" dirty="0"/>
              <a:t>, </a:t>
            </a:r>
            <a:r>
              <a:rPr lang="cs-CZ" sz="1200" dirty="0" err="1"/>
              <a:t>Despopoulos</a:t>
            </a:r>
            <a:r>
              <a:rPr lang="cs-CZ" sz="1200" dirty="0"/>
              <a:t>, 2004)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78" y="-21841"/>
            <a:ext cx="6159994" cy="6879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8706985" y="124175"/>
            <a:ext cx="3384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Vliv aktivace motorické jednotky na kontinuitu kontrakce a její sílu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Bear</a:t>
            </a:r>
            <a:r>
              <a:rPr lang="cs-CZ" sz="1200" dirty="0"/>
              <a:t> et al., 2000. In: 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</p:spTree>
    <p:extLst>
      <p:ext uri="{BB962C8B-B14F-4D97-AF65-F5344CB8AC3E}">
        <p14:creationId xmlns:p14="http://schemas.microsoft.com/office/powerpoint/2010/main" val="128835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14" y="1043958"/>
            <a:ext cx="8080388" cy="5614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780705" y="341954"/>
            <a:ext cx="475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Rozvoj neurální adaptace, hypertrofie a síly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F0362-81B4-2F75-F96B-D1AB1D98C305}"/>
              </a:ext>
            </a:extLst>
          </p:cNvPr>
          <p:cNvSpPr txBox="1"/>
          <p:nvPr/>
        </p:nvSpPr>
        <p:spPr>
          <a:xfrm>
            <a:off x="8757140" y="4876800"/>
            <a:ext cx="855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Neural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940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0145" y="88232"/>
            <a:ext cx="529812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NEUROVEGETATIVNÍ SYSTÉM</a:t>
            </a:r>
          </a:p>
          <a:p>
            <a:pPr algn="ctr"/>
            <a:r>
              <a:rPr lang="cs-CZ" sz="1600" dirty="0"/>
              <a:t>(část centrální a periferní)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řízení metabolizmu a tělesných orgánů-systémů pro zachování homeostázy</a:t>
            </a:r>
          </a:p>
          <a:p>
            <a:endParaRPr lang="cs-CZ" sz="1600" dirty="0"/>
          </a:p>
          <a:p>
            <a:r>
              <a:rPr lang="cs-CZ" sz="1600" u="sng" dirty="0"/>
              <a:t>Dvě kooperující části pro různé situace:</a:t>
            </a:r>
          </a:p>
          <a:p>
            <a:endParaRPr lang="cs-CZ" sz="800" dirty="0"/>
          </a:p>
          <a:p>
            <a:pPr marL="457200" indent="-457200">
              <a:buFont typeface="+mj-lt"/>
              <a:buAutoNum type="alphaLcParenR"/>
            </a:pPr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těsně před a při stresu (zátěži) –</a:t>
            </a:r>
            <a:r>
              <a:rPr lang="cs-CZ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SYMPATIKUS</a:t>
            </a:r>
          </a:p>
          <a:p>
            <a:pPr lvl="1"/>
            <a:r>
              <a:rPr lang="cs-CZ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→ stimulace nadledvin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kůra – kortizol, </a:t>
            </a:r>
            <a:r>
              <a:rPr lang="cs-CZ" dirty="0" err="1">
                <a:latin typeface="Calibri" panose="020F0502020204030204" pitchFamily="34" charset="0"/>
              </a:rPr>
              <a:t>aldostreon</a:t>
            </a:r>
            <a:r>
              <a:rPr lang="cs-CZ" dirty="0">
                <a:latin typeface="Calibri" panose="020F0502020204030204" pitchFamily="34" charset="0"/>
              </a:rPr>
              <a:t>, …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Calibri" panose="020F0502020204030204" pitchFamily="34" charset="0"/>
              </a:rPr>
              <a:t>dřeň – noradrenalin, adrenalin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cs-CZ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→ </a:t>
            </a:r>
            <a:r>
              <a:rPr lang="cs-CZ" b="1" dirty="0">
                <a:solidFill>
                  <a:srgbClr val="7030A0"/>
                </a:solidFill>
              </a:rPr>
              <a:t>KATABOLIZMUS</a:t>
            </a:r>
            <a:r>
              <a:rPr lang="cs-CZ" dirty="0">
                <a:solidFill>
                  <a:srgbClr val="00B050"/>
                </a:solidFill>
              </a:rPr>
              <a:t>,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krev z GIT do svalů, …</a:t>
            </a:r>
          </a:p>
          <a:p>
            <a:pPr lvl="1"/>
            <a:endParaRPr lang="cs-CZ" sz="800" dirty="0"/>
          </a:p>
          <a:p>
            <a:pPr marL="457200" indent="-457200">
              <a:buFont typeface="+mj-lt"/>
              <a:buAutoNum type="alphaLcParenR"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po zátěži - v klidu -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PARASYMPATIKUS</a:t>
            </a:r>
          </a:p>
          <a:p>
            <a:pPr lvl="1"/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→ </a:t>
            </a:r>
            <a:r>
              <a:rPr lang="cs-CZ" b="1" dirty="0">
                <a:solidFill>
                  <a:srgbClr val="7030A0"/>
                </a:solidFill>
              </a:rPr>
              <a:t>ANABOLIZMUS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, krev pro GIT, …</a:t>
            </a:r>
          </a:p>
          <a:p>
            <a:endParaRPr lang="cs-CZ" sz="1600" u="sng" dirty="0"/>
          </a:p>
          <a:p>
            <a:r>
              <a:rPr lang="cs-CZ" sz="1600" u="sng" dirty="0" err="1"/>
              <a:t>Postgangliové</a:t>
            </a:r>
            <a:r>
              <a:rPr lang="cs-CZ" sz="1600" u="sng" dirty="0"/>
              <a:t> neurotransmitery: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u sympatiku noradrenalin (adrenergní)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u parasympatiku acetylcholin (</a:t>
            </a:r>
            <a:r>
              <a:rPr lang="cs-CZ" sz="1600" dirty="0" err="1">
                <a:solidFill>
                  <a:schemeClr val="accent1">
                    <a:lumMod val="75000"/>
                  </a:schemeClr>
                </a:solidFill>
              </a:rPr>
              <a:t>cholinergní</a:t>
            </a: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cs-CZ" sz="1600" u="sng" dirty="0"/>
              <a:t>Periferní receptory (hladké svaly v tepnách, průduškách, …):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u sympatiku adrenergní: </a:t>
            </a:r>
            <a:r>
              <a:rPr lang="el-GR" sz="1600" b="1" dirty="0">
                <a:latin typeface="Calibri" panose="020F0502020204030204" pitchFamily="34" charset="0"/>
              </a:rPr>
              <a:t>α</a:t>
            </a:r>
            <a:r>
              <a:rPr lang="cs-CZ" sz="1600" b="1" dirty="0">
                <a:latin typeface="Calibri" panose="020F0502020204030204" pitchFamily="34" charset="0"/>
              </a:rPr>
              <a:t>1 → kontrakce</a:t>
            </a:r>
            <a:r>
              <a:rPr lang="cs-CZ" sz="1600" dirty="0">
                <a:latin typeface="Calibri" panose="020F0502020204030204" pitchFamily="34" charset="0"/>
              </a:rPr>
              <a:t>; </a:t>
            </a:r>
            <a:r>
              <a:rPr lang="el-GR" sz="1600" b="1" dirty="0">
                <a:latin typeface="Calibri" panose="020F0502020204030204" pitchFamily="34" charset="0"/>
              </a:rPr>
              <a:t>β</a:t>
            </a:r>
            <a:r>
              <a:rPr lang="cs-CZ" sz="1600" b="1" dirty="0">
                <a:latin typeface="Calibri" panose="020F0502020204030204" pitchFamily="34" charset="0"/>
              </a:rPr>
              <a:t>2 → relaxace </a:t>
            </a:r>
            <a:r>
              <a:rPr lang="cs-CZ" sz="1600" dirty="0">
                <a:latin typeface="Calibri" panose="020F0502020204030204" pitchFamily="34" charset="0"/>
              </a:rPr>
              <a:t>→ dilatace, 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u parasympatiku </a:t>
            </a:r>
            <a:r>
              <a:rPr lang="cs-CZ" sz="1600" dirty="0" err="1">
                <a:solidFill>
                  <a:schemeClr val="accent1">
                    <a:lumMod val="75000"/>
                  </a:schemeClr>
                </a:solidFill>
              </a:rPr>
              <a:t>cholinergní</a:t>
            </a: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: M2, M3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1696" r="2105" b="1754"/>
          <a:stretch/>
        </p:blipFill>
        <p:spPr>
          <a:xfrm>
            <a:off x="5510463" y="0"/>
            <a:ext cx="668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5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51262" y="1265097"/>
          <a:ext cx="870017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KATABOLIZMUS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ANABOLIZMUS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Pohybová aktivita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právě probíhá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skončena; probíhá odpočinek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Metabolický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proces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Rozpad molekul, které tělo spotřebovalo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Produkce molekul, které tělo potřebuje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Energetický proces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Uvolňování chemické energie (spotřeba, ztráta 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Tvorba zásob chemické energie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Dominující hormony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Adrenalin, kortizol, </a:t>
                      </a:r>
                      <a:r>
                        <a:rPr lang="cs-CZ" dirty="0" err="1"/>
                        <a:t>glukagon</a:t>
                      </a:r>
                      <a:r>
                        <a:rPr lang="cs-CZ" dirty="0"/>
                        <a:t>,</a:t>
                      </a:r>
                      <a:r>
                        <a:rPr lang="cs-CZ" baseline="0" dirty="0"/>
                        <a:t> ..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Růstový hormon,</a:t>
                      </a:r>
                    </a:p>
                    <a:p>
                      <a:r>
                        <a:rPr lang="cs-CZ"/>
                        <a:t>estrogeny</a:t>
                      </a:r>
                      <a:r>
                        <a:rPr lang="cs-CZ" dirty="0"/>
                        <a:t>, testosteron</a:t>
                      </a:r>
                      <a:r>
                        <a:rPr lang="cs-CZ"/>
                        <a:t>, inzulín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Příklady chemických procesů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Proteiny se rozpadají na aminokyseliny.</a:t>
                      </a:r>
                    </a:p>
                    <a:p>
                      <a:r>
                        <a:rPr lang="cs-CZ" dirty="0"/>
                        <a:t>Glykogen se rozpadá na glukózu.</a:t>
                      </a:r>
                    </a:p>
                    <a:p>
                      <a:r>
                        <a:rPr lang="cs-CZ" dirty="0"/>
                        <a:t>Triglyceridy</a:t>
                      </a:r>
                      <a:r>
                        <a:rPr lang="cs-CZ" baseline="0" dirty="0"/>
                        <a:t> se rozpadají na mastné kyseliny.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 aminokyselin se syntetizují bílkoviny.</a:t>
                      </a:r>
                    </a:p>
                    <a:p>
                      <a:r>
                        <a:rPr lang="cs-CZ" dirty="0"/>
                        <a:t>Z glukózy se syntetizuje</a:t>
                      </a:r>
                      <a:r>
                        <a:rPr lang="cs-CZ" baseline="0" dirty="0"/>
                        <a:t> glykogen.</a:t>
                      </a:r>
                    </a:p>
                    <a:p>
                      <a:r>
                        <a:rPr lang="cs-CZ" dirty="0"/>
                        <a:t>Z mastných kyselin se syntetizují triglyceridy.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Efekt cvičení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Aerobní (vytrvalostní) cvičení spaluje tukové zásoby energie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Anaerobní (posilovací) cvičení vede k hypertrofii svalů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042613" y="370474"/>
            <a:ext cx="4178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KATABOLIZMUS a ANABOLIZMUS</a:t>
            </a:r>
          </a:p>
          <a:p>
            <a:pPr algn="ctr"/>
            <a:r>
              <a:rPr lang="cs-CZ" dirty="0"/>
              <a:t>- dvě fáze přeladění metabolizmu</a:t>
            </a:r>
          </a:p>
        </p:txBody>
      </p:sp>
    </p:spTree>
    <p:extLst>
      <p:ext uri="{BB962C8B-B14F-4D97-AF65-F5344CB8AC3E}">
        <p14:creationId xmlns:p14="http://schemas.microsoft.com/office/powerpoint/2010/main" val="285483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56666" y="264562"/>
            <a:ext cx="1021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cap="all" dirty="0">
                <a:solidFill>
                  <a:srgbClr val="0070C0"/>
                </a:solidFill>
              </a:rPr>
              <a:t>Princip negativní zpětné vazby </a:t>
            </a:r>
            <a:r>
              <a:rPr lang="cs-CZ" sz="2000" dirty="0">
                <a:solidFill>
                  <a:srgbClr val="0070C0"/>
                </a:solidFill>
              </a:rPr>
              <a:t>HYPOTALAMO-HYPOFYZÁRNÍHO REGULAČNÍHO SYSTÉMU</a:t>
            </a:r>
          </a:p>
        </p:txBody>
      </p:sp>
      <p:sp>
        <p:nvSpPr>
          <p:cNvPr id="4" name="Obdélník 3"/>
          <p:cNvSpPr/>
          <p:nvPr/>
        </p:nvSpPr>
        <p:spPr>
          <a:xfrm>
            <a:off x="3452847" y="656426"/>
            <a:ext cx="5426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a) ↓</a:t>
            </a:r>
            <a:r>
              <a:rPr lang="cs-CZ" dirty="0"/>
              <a:t> hormonu periferní žlázy </a:t>
            </a:r>
            <a:r>
              <a:rPr lang="cs-CZ" dirty="0">
                <a:latin typeface="Calibri" panose="020F0502020204030204" pitchFamily="34" charset="0"/>
              </a:rPr>
              <a:t>→ aktivace nadřízené žlázy</a:t>
            </a:r>
          </a:p>
          <a:p>
            <a:r>
              <a:rPr lang="cs-CZ" sz="800" dirty="0">
                <a:latin typeface="Calibri" panose="020F0502020204030204" pitchFamily="34" charset="0"/>
              </a:rPr>
              <a:t>---------------------------------------------------------------------------------------------------------------------------------------------------------------------</a:t>
            </a:r>
            <a:endParaRPr lang="cs-CZ" sz="800" dirty="0"/>
          </a:p>
          <a:p>
            <a:r>
              <a:rPr lang="cs-CZ" dirty="0">
                <a:latin typeface="Calibri" panose="020F0502020204030204" pitchFamily="34" charset="0"/>
              </a:rPr>
              <a:t>b) ↑</a:t>
            </a:r>
            <a:r>
              <a:rPr lang="cs-CZ" dirty="0"/>
              <a:t> hormonu periferní žlázy </a:t>
            </a:r>
            <a:r>
              <a:rPr lang="cs-CZ" dirty="0">
                <a:latin typeface="Calibri" panose="020F0502020204030204" pitchFamily="34" charset="0"/>
              </a:rPr>
              <a:t>→ útlum nadřízené žlázy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5205663" y="1668379"/>
            <a:ext cx="1756611" cy="625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HYPOTALAMUS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5205663" y="2824441"/>
            <a:ext cx="1756611" cy="625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HYPOFÝZA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205663" y="3988525"/>
            <a:ext cx="1756611" cy="6256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ŽLÁZA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5510548" y="2294021"/>
            <a:ext cx="1138989" cy="530421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rgbClr val="C00000"/>
                </a:solidFill>
              </a:rPr>
              <a:t>+-</a:t>
            </a:r>
          </a:p>
        </p:txBody>
      </p:sp>
      <p:sp>
        <p:nvSpPr>
          <p:cNvPr id="11" name="Zahnutá šipka nahoru 10"/>
          <p:cNvSpPr/>
          <p:nvPr/>
        </p:nvSpPr>
        <p:spPr>
          <a:xfrm rot="16200000">
            <a:off x="5860657" y="3322172"/>
            <a:ext cx="4315326" cy="10077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Zahnutá šipka doleva 11"/>
          <p:cNvSpPr/>
          <p:nvPr/>
        </p:nvSpPr>
        <p:spPr>
          <a:xfrm rot="10800000">
            <a:off x="3771169" y="1668377"/>
            <a:ext cx="882316" cy="4315325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761130" y="5691052"/>
            <a:ext cx="2645675" cy="3693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</a:rPr>
              <a:t>a)↓ HORMON b)↑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61130" y="1668379"/>
            <a:ext cx="436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+</a:t>
            </a: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r>
              <a:rPr lang="cs-CZ" sz="2000" b="1" dirty="0">
                <a:solidFill>
                  <a:srgbClr val="0070C0"/>
                </a:solidFill>
              </a:rPr>
              <a:t>+</a:t>
            </a: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r>
              <a:rPr lang="cs-CZ" sz="20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70125" y="1668379"/>
            <a:ext cx="436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-</a:t>
            </a: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r>
              <a:rPr lang="cs-CZ" sz="2000" b="1" dirty="0">
                <a:solidFill>
                  <a:srgbClr val="0070C0"/>
                </a:solidFill>
              </a:rPr>
              <a:t>-</a:t>
            </a: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r>
              <a:rPr lang="cs-CZ" sz="20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6" name="Zahnutá šipka nahoru 15"/>
          <p:cNvSpPr/>
          <p:nvPr/>
        </p:nvSpPr>
        <p:spPr>
          <a:xfrm rot="16200000">
            <a:off x="6470256" y="3931772"/>
            <a:ext cx="3096127" cy="10077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Zahnutá šipka nahoru 16"/>
          <p:cNvSpPr/>
          <p:nvPr/>
        </p:nvSpPr>
        <p:spPr>
          <a:xfrm rot="16200000">
            <a:off x="7067823" y="4529341"/>
            <a:ext cx="1900991" cy="10077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Zahnutá šipka doleva 17"/>
          <p:cNvSpPr/>
          <p:nvPr/>
        </p:nvSpPr>
        <p:spPr>
          <a:xfrm rot="10800000">
            <a:off x="3779020" y="2887577"/>
            <a:ext cx="882316" cy="3096125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9" name="Zahnutá šipka doleva 18"/>
          <p:cNvSpPr/>
          <p:nvPr/>
        </p:nvSpPr>
        <p:spPr>
          <a:xfrm rot="10800000">
            <a:off x="3779020" y="4082716"/>
            <a:ext cx="882316" cy="1900986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197811" y="5152609"/>
            <a:ext cx="176446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</a:rPr>
              <a:t>↑ HORMON ↓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4" name="Šipka dolů 23"/>
          <p:cNvSpPr/>
          <p:nvPr/>
        </p:nvSpPr>
        <p:spPr>
          <a:xfrm>
            <a:off x="5510548" y="3450082"/>
            <a:ext cx="1138989" cy="530421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rgbClr val="C00000"/>
                </a:solidFill>
              </a:rPr>
              <a:t>+-</a:t>
            </a:r>
          </a:p>
        </p:txBody>
      </p:sp>
      <p:sp>
        <p:nvSpPr>
          <p:cNvPr id="25" name="Šipka dolů 24"/>
          <p:cNvSpPr/>
          <p:nvPr/>
        </p:nvSpPr>
        <p:spPr>
          <a:xfrm>
            <a:off x="5518399" y="4610434"/>
            <a:ext cx="1138989" cy="530421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rgbClr val="C00000"/>
                </a:solidFill>
              </a:rPr>
              <a:t>+-</a:t>
            </a:r>
          </a:p>
        </p:txBody>
      </p:sp>
    </p:spTree>
    <p:extLst>
      <p:ext uri="{BB962C8B-B14F-4D97-AF65-F5344CB8AC3E}">
        <p14:creationId xmlns:p14="http://schemas.microsoft.com/office/powerpoint/2010/main" val="3550529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ping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639" r="762"/>
          <a:stretch/>
        </p:blipFill>
        <p:spPr bwMode="auto">
          <a:xfrm>
            <a:off x="3232483" y="168442"/>
            <a:ext cx="8758989" cy="653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2295" y="665747"/>
            <a:ext cx="334477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NEURO-ENDOKRINNÍ HYPOTALAMO-HYPOFYZÁRNÍ REGULAČNÍ SYSTÉM</a:t>
            </a:r>
          </a:p>
          <a:p>
            <a:r>
              <a:rPr lang="cs-CZ" dirty="0">
                <a:solidFill>
                  <a:srgbClr val="0070C0"/>
                </a:solidFill>
              </a:rPr>
              <a:t>pro řízení aktivity podřízených žláz s vnitřní sekrecí a vnitřních orgánů</a:t>
            </a:r>
          </a:p>
          <a:p>
            <a:r>
              <a:rPr lang="cs-CZ" altLang="cs-CZ" sz="1000" dirty="0"/>
              <a:t>(</a:t>
            </a:r>
            <a:r>
              <a:rPr lang="cs-CZ" altLang="cs-CZ" sz="1000" dirty="0" err="1"/>
              <a:t>Lüllmann</a:t>
            </a:r>
            <a:r>
              <a:rPr lang="cs-CZ" altLang="cs-CZ" sz="1000" dirty="0"/>
              <a:t> H a kol., (2001). Barevný atlas farmakologie. Praha: </a:t>
            </a:r>
            <a:r>
              <a:rPr lang="cs-CZ" altLang="cs-CZ" sz="1000" dirty="0" err="1"/>
              <a:t>Grada</a:t>
            </a:r>
            <a:r>
              <a:rPr lang="cs-CZ" altLang="cs-CZ" sz="1000" dirty="0"/>
              <a:t>.)</a:t>
            </a:r>
          </a:p>
          <a:p>
            <a:endParaRPr lang="cs-CZ" altLang="cs-CZ" sz="1000" dirty="0"/>
          </a:p>
          <a:p>
            <a:r>
              <a:rPr lang="cs-CZ" altLang="cs-CZ" sz="1200" dirty="0" err="1"/>
              <a:t>xRH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releasing</a:t>
            </a:r>
            <a:r>
              <a:rPr lang="cs-CZ" altLang="cs-CZ" sz="1200" dirty="0"/>
              <a:t> hormone – spouštěcí hormon</a:t>
            </a:r>
          </a:p>
          <a:p>
            <a:r>
              <a:rPr lang="cs-CZ" altLang="cs-CZ" sz="1200" dirty="0"/>
              <a:t>ADH – antidiuretický hormon (vasopresin)</a:t>
            </a:r>
          </a:p>
          <a:p>
            <a:r>
              <a:rPr lang="cs-CZ" altLang="cs-CZ" sz="1200" dirty="0"/>
              <a:t>FSH – </a:t>
            </a:r>
            <a:r>
              <a:rPr lang="cs-CZ" altLang="cs-CZ" sz="1200" dirty="0" err="1"/>
              <a:t>folikulostuimulační</a:t>
            </a:r>
            <a:r>
              <a:rPr lang="cs-CZ" altLang="cs-CZ" sz="1200" dirty="0"/>
              <a:t> hormon</a:t>
            </a:r>
          </a:p>
          <a:p>
            <a:r>
              <a:rPr lang="cs-CZ" altLang="cs-CZ" sz="1200" dirty="0"/>
              <a:t>LH – luteinizační hormon</a:t>
            </a:r>
          </a:p>
          <a:p>
            <a:r>
              <a:rPr lang="cs-CZ" altLang="cs-CZ" sz="1200" dirty="0"/>
              <a:t>ACTH – adrenokortikotropní hormon</a:t>
            </a:r>
          </a:p>
          <a:p>
            <a:r>
              <a:rPr lang="cs-CZ" altLang="cs-CZ" sz="1200" dirty="0"/>
              <a:t>STH – somatotropní hormon (GH – </a:t>
            </a:r>
            <a:r>
              <a:rPr lang="cs-CZ" altLang="cs-CZ" sz="1200" dirty="0" err="1"/>
              <a:t>grow</a:t>
            </a:r>
            <a:r>
              <a:rPr lang="cs-CZ" altLang="cs-CZ" sz="1200" dirty="0"/>
              <a:t> hormone)</a:t>
            </a:r>
          </a:p>
        </p:txBody>
      </p:sp>
    </p:spTree>
    <p:extLst>
      <p:ext uri="{BB962C8B-B14F-4D97-AF65-F5344CB8AC3E}">
        <p14:creationId xmlns:p14="http://schemas.microsoft.com/office/powerpoint/2010/main" val="96110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/>
          <a:stretch/>
        </p:blipFill>
        <p:spPr>
          <a:xfrm>
            <a:off x="0" y="0"/>
            <a:ext cx="764344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-175766" y="0"/>
            <a:ext cx="3807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Vliv stresu na aktivitu nadledvin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1166" r="1635" b="1720"/>
          <a:stretch/>
        </p:blipFill>
        <p:spPr>
          <a:xfrm>
            <a:off x="6377354" y="768673"/>
            <a:ext cx="5814646" cy="5639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8139876" y="2204083"/>
            <a:ext cx="228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Hormony nadledvin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Silbernagl</a:t>
            </a:r>
            <a:r>
              <a:rPr lang="cs-CZ" sz="1200" dirty="0"/>
              <a:t>, </a:t>
            </a:r>
            <a:r>
              <a:rPr lang="cs-CZ" sz="1200" dirty="0" err="1"/>
              <a:t>Despopoulos</a:t>
            </a:r>
            <a:r>
              <a:rPr lang="cs-CZ" sz="1200" dirty="0"/>
              <a:t>, 2004)</a:t>
            </a:r>
          </a:p>
        </p:txBody>
      </p:sp>
    </p:spTree>
    <p:extLst>
      <p:ext uri="{BB962C8B-B14F-4D97-AF65-F5344CB8AC3E}">
        <p14:creationId xmlns:p14="http://schemas.microsoft.com/office/powerpoint/2010/main" val="99705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46348" y="368655"/>
            <a:ext cx="9699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2060"/>
                </a:solidFill>
              </a:rPr>
              <a:t>Odezva růstového hormonu (GH, STH)</a:t>
            </a:r>
          </a:p>
          <a:p>
            <a:pPr algn="ctr"/>
            <a:r>
              <a:rPr lang="cs-CZ" sz="2000" b="1" dirty="0">
                <a:solidFill>
                  <a:srgbClr val="002060"/>
                </a:solidFill>
              </a:rPr>
              <a:t>při aerobním cvičení (70%V0</a:t>
            </a:r>
            <a:r>
              <a:rPr lang="cs-CZ" sz="2000" b="1" baseline="-25000" dirty="0">
                <a:solidFill>
                  <a:srgbClr val="002060"/>
                </a:solidFill>
              </a:rPr>
              <a:t>2</a:t>
            </a:r>
            <a:r>
              <a:rPr lang="cs-CZ" sz="2000" b="1" dirty="0">
                <a:solidFill>
                  <a:srgbClr val="002060"/>
                </a:solidFill>
              </a:rPr>
              <a:t>max) různého trvání (30, 60 a 120 min), u žen (A) a mužů (B)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Wideman</a:t>
            </a:r>
            <a:r>
              <a:rPr lang="cs-CZ" sz="1200" dirty="0"/>
              <a:t> et al., 2006. In: 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47686"/>
          <a:stretch/>
        </p:blipFill>
        <p:spPr>
          <a:xfrm>
            <a:off x="570561" y="1403681"/>
            <a:ext cx="5253512" cy="3961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3" b="913"/>
          <a:stretch/>
        </p:blipFill>
        <p:spPr>
          <a:xfrm>
            <a:off x="5992793" y="1391958"/>
            <a:ext cx="5638514" cy="39618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562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943452" y="89813"/>
            <a:ext cx="244951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/>
              <a:t>Genetic</a:t>
            </a:r>
            <a:r>
              <a:rPr lang="cs-CZ" altLang="cs-CZ" sz="2000" dirty="0" err="1"/>
              <a:t>ké</a:t>
            </a:r>
            <a:r>
              <a:rPr lang="en-GB" altLang="cs-CZ" sz="2000" dirty="0"/>
              <a:t> </a:t>
            </a:r>
            <a:r>
              <a:rPr lang="cs-CZ" altLang="cs-CZ" sz="2000" dirty="0"/>
              <a:t>vlohy</a:t>
            </a:r>
            <a:endParaRPr lang="en-GB" altLang="cs-CZ" sz="2000" dirty="0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H="1">
            <a:off x="6168247" y="488176"/>
            <a:ext cx="1" cy="1965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Rectangle 5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2158664" y="1105840"/>
            <a:ext cx="8179472" cy="5599244"/>
            <a:chOff x="1424" y="1424"/>
            <a:chExt cx="9180" cy="9000"/>
          </a:xfrm>
        </p:grpSpPr>
        <p:sp>
          <p:nvSpPr>
            <p:cNvPr id="5" name="AutoShape 51"/>
            <p:cNvSpPr>
              <a:spLocks noChangeAspect="1" noChangeArrowheads="1" noTextEdit="1"/>
            </p:cNvSpPr>
            <p:nvPr/>
          </p:nvSpPr>
          <p:spPr bwMode="auto">
            <a:xfrm>
              <a:off x="1424" y="1424"/>
              <a:ext cx="9180" cy="9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Text Box 50"/>
            <p:cNvSpPr txBox="1">
              <a:spLocks noChangeArrowheads="1"/>
            </p:cNvSpPr>
            <p:nvPr/>
          </p:nvSpPr>
          <p:spPr bwMode="auto">
            <a:xfrm>
              <a:off x="1784" y="1604"/>
              <a:ext cx="8460" cy="540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ŘÍDÍCÍ CENTRUM</a:t>
              </a: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: MOZEK - MÍCHA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Text Box 49"/>
            <p:cNvSpPr txBox="1">
              <a:spLocks noChangeArrowheads="1"/>
            </p:cNvSpPr>
            <p:nvPr/>
          </p:nvSpPr>
          <p:spPr bwMode="auto">
            <a:xfrm>
              <a:off x="1784" y="2144"/>
              <a:ext cx="1800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Motorická kůra</a:t>
              </a:r>
              <a:endPara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Míšní dráhy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Text Box 48"/>
            <p:cNvSpPr txBox="1">
              <a:spLocks noChangeArrowheads="1"/>
            </p:cNvSpPr>
            <p:nvPr/>
          </p:nvSpPr>
          <p:spPr bwMode="auto">
            <a:xfrm>
              <a:off x="8264" y="2144"/>
              <a:ext cx="1981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Senzitivní a senzorická kůra</a:t>
              </a:r>
              <a:endPara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Míšní dráhy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auto">
            <a:xfrm>
              <a:off x="4124" y="2144"/>
              <a:ext cx="36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Mozková centra integrace a kooperace (mozeček aj.)</a:t>
              </a: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Text Box 46"/>
            <p:cNvSpPr txBox="1">
              <a:spLocks noChangeArrowheads="1"/>
            </p:cNvSpPr>
            <p:nvPr/>
          </p:nvSpPr>
          <p:spPr bwMode="auto">
            <a:xfrm>
              <a:off x="1784" y="4484"/>
              <a:ext cx="36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PŘENOS </a:t>
              </a:r>
              <a:r>
                <a:rPr lang="cs-CZ" altLang="cs-CZ" sz="12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POKYN</a:t>
              </a: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U</a:t>
              </a:r>
              <a:endParaRPr kumimoji="0" lang="cs-CZ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PERIFERNÍ NERVY</a:t>
              </a: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4124" y="2864"/>
              <a:ext cx="1260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Centra autonom. systému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3944" y="5204"/>
              <a:ext cx="144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Autonomní systém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>
              <a:off x="2324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Text Box 42"/>
            <p:cNvSpPr txBox="1">
              <a:spLocks noChangeArrowheads="1"/>
            </p:cNvSpPr>
            <p:nvPr/>
          </p:nvSpPr>
          <p:spPr bwMode="auto">
            <a:xfrm>
              <a:off x="6104" y="2864"/>
              <a:ext cx="162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Hypotalamus</a:t>
              </a:r>
              <a:endPara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Hypofýza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Line 41"/>
            <p:cNvSpPr>
              <a:spLocks noChangeShapeType="1"/>
            </p:cNvSpPr>
            <p:nvPr/>
          </p:nvSpPr>
          <p:spPr bwMode="auto">
            <a:xfrm>
              <a:off x="4844" y="3944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Line 40"/>
            <p:cNvSpPr>
              <a:spLocks noChangeShapeType="1"/>
            </p:cNvSpPr>
            <p:nvPr/>
          </p:nvSpPr>
          <p:spPr bwMode="auto">
            <a:xfrm>
              <a:off x="5384" y="3404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Line 39"/>
            <p:cNvSpPr>
              <a:spLocks noChangeShapeType="1"/>
            </p:cNvSpPr>
            <p:nvPr/>
          </p:nvSpPr>
          <p:spPr bwMode="auto">
            <a:xfrm flipH="1">
              <a:off x="7724" y="2504"/>
              <a:ext cx="5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 flipH="1">
              <a:off x="3584" y="2504"/>
              <a:ext cx="5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104" y="4124"/>
              <a:ext cx="414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PŘENOS INFORMACE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6104" y="4664"/>
              <a:ext cx="1260" cy="12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Žlázy s vnitřní sekrecí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V="1">
              <a:off x="6644" y="3584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>
              <a:off x="1784" y="7724"/>
              <a:ext cx="6840" cy="5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EFEKTORY POHYBU: </a:t>
              </a: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Končetiny – Trup:</a:t>
              </a: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Svaly</a:t>
              </a: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, šlachy, klouby;	</a:t>
              </a:r>
              <a:r>
                <a:rPr kumimoji="0" lang="cs-CZ" altLang="cs-CZ" sz="1200" b="1" i="1" u="none" strike="noStrike" cap="none" normalizeH="0" baseline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Proprioreceptory</a:t>
              </a:r>
              <a:endParaRPr kumimoji="0" lang="cs-CZ" altLang="cs-CZ" sz="8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8804" y="7724"/>
              <a:ext cx="1440" cy="10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SMYSLY</a:t>
              </a: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Oko, Ucho, Receptory</a:t>
              </a: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4843" y="592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1784" y="8264"/>
              <a:ext cx="6840" cy="5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cs-CZ" altLang="cs-CZ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→ </a:t>
              </a:r>
              <a:r>
                <a:rPr lang="cs-CZ" altLang="cs-CZ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SPORTOVNÍ VÝKON</a:t>
              </a:r>
              <a:endParaRPr kumimoji="0" lang="cs-CZ" altLang="cs-CZ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9164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V="1">
              <a:off x="8623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6284" y="6284"/>
              <a:ext cx="2160" cy="12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ZDROJE ENERGIE</a:t>
              </a: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Dýchací,Trávicí, Uropoetická soust.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3944" y="6464"/>
              <a:ext cx="1980" cy="720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TRANSPORT</a:t>
              </a:r>
              <a:endPara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Krevní oběh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76" name="Line 26"/>
            <p:cNvSpPr>
              <a:spLocks noChangeShapeType="1"/>
            </p:cNvSpPr>
            <p:nvPr/>
          </p:nvSpPr>
          <p:spPr bwMode="auto">
            <a:xfrm>
              <a:off x="5924" y="6824"/>
              <a:ext cx="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77" name="Line 25"/>
            <p:cNvSpPr>
              <a:spLocks noChangeShapeType="1"/>
            </p:cNvSpPr>
            <p:nvPr/>
          </p:nvSpPr>
          <p:spPr bwMode="auto">
            <a:xfrm flipV="1">
              <a:off x="8084" y="592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78" name="Text Box 24"/>
            <p:cNvSpPr txBox="1">
              <a:spLocks noChangeArrowheads="1"/>
            </p:cNvSpPr>
            <p:nvPr/>
          </p:nvSpPr>
          <p:spPr bwMode="auto">
            <a:xfrm>
              <a:off x="1784" y="9524"/>
              <a:ext cx="8460" cy="54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PROSTŘEDÍ</a:t>
              </a: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: OBJEKTY - pohyb – změny – podněty</a:t>
              </a:r>
              <a:endParaRPr kumimoji="0" lang="cs-CZ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79" name="Line 23"/>
            <p:cNvSpPr>
              <a:spLocks noChangeShapeType="1"/>
            </p:cNvSpPr>
            <p:nvPr/>
          </p:nvSpPr>
          <p:spPr bwMode="auto">
            <a:xfrm>
              <a:off x="5384" y="718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0" name="Line 22"/>
            <p:cNvSpPr>
              <a:spLocks noChangeShapeType="1"/>
            </p:cNvSpPr>
            <p:nvPr/>
          </p:nvSpPr>
          <p:spPr bwMode="auto">
            <a:xfrm flipV="1">
              <a:off x="700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1" name="Line 21"/>
            <p:cNvSpPr>
              <a:spLocks noChangeShapeType="1"/>
            </p:cNvSpPr>
            <p:nvPr/>
          </p:nvSpPr>
          <p:spPr bwMode="auto">
            <a:xfrm flipV="1">
              <a:off x="916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2" name="Line 20"/>
            <p:cNvSpPr>
              <a:spLocks noChangeShapeType="1"/>
            </p:cNvSpPr>
            <p:nvPr/>
          </p:nvSpPr>
          <p:spPr bwMode="auto">
            <a:xfrm>
              <a:off x="7004" y="592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5" name="Line 19"/>
            <p:cNvSpPr>
              <a:spLocks noChangeShapeType="1"/>
            </p:cNvSpPr>
            <p:nvPr/>
          </p:nvSpPr>
          <p:spPr bwMode="auto">
            <a:xfrm flipH="1">
              <a:off x="5924" y="5924"/>
              <a:ext cx="3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6" name="Line 18"/>
            <p:cNvSpPr>
              <a:spLocks noChangeShapeType="1"/>
            </p:cNvSpPr>
            <p:nvPr/>
          </p:nvSpPr>
          <p:spPr bwMode="auto">
            <a:xfrm>
              <a:off x="5384" y="5924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8" name="Text Box 17"/>
            <p:cNvSpPr txBox="1">
              <a:spLocks noChangeArrowheads="1"/>
            </p:cNvSpPr>
            <p:nvPr/>
          </p:nvSpPr>
          <p:spPr bwMode="auto">
            <a:xfrm>
              <a:off x="1784" y="5204"/>
              <a:ext cx="18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Motorické dráhy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89" name="Line 16"/>
            <p:cNvSpPr>
              <a:spLocks noChangeShapeType="1"/>
            </p:cNvSpPr>
            <p:nvPr/>
          </p:nvSpPr>
          <p:spPr bwMode="auto">
            <a:xfrm>
              <a:off x="5564" y="718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0" name="Line 15"/>
            <p:cNvSpPr>
              <a:spLocks noChangeShapeType="1"/>
            </p:cNvSpPr>
            <p:nvPr/>
          </p:nvSpPr>
          <p:spPr bwMode="auto">
            <a:xfrm flipV="1">
              <a:off x="5024" y="5924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2" name="Line 14"/>
            <p:cNvSpPr>
              <a:spLocks noChangeShapeType="1"/>
            </p:cNvSpPr>
            <p:nvPr/>
          </p:nvSpPr>
          <p:spPr bwMode="auto">
            <a:xfrm flipV="1">
              <a:off x="5024" y="3944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6" name="Line 13"/>
            <p:cNvSpPr>
              <a:spLocks noChangeShapeType="1"/>
            </p:cNvSpPr>
            <p:nvPr/>
          </p:nvSpPr>
          <p:spPr bwMode="auto">
            <a:xfrm flipH="1">
              <a:off x="5924" y="6644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201" name="Line 12"/>
            <p:cNvSpPr>
              <a:spLocks noChangeShapeType="1"/>
            </p:cNvSpPr>
            <p:nvPr/>
          </p:nvSpPr>
          <p:spPr bwMode="auto">
            <a:xfrm flipV="1">
              <a:off x="5744" y="5924"/>
              <a:ext cx="3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203" name="Line 11"/>
            <p:cNvSpPr>
              <a:spLocks noChangeShapeType="1"/>
            </p:cNvSpPr>
            <p:nvPr/>
          </p:nvSpPr>
          <p:spPr bwMode="auto">
            <a:xfrm flipV="1">
              <a:off x="5564" y="1964"/>
              <a:ext cx="1" cy="4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36" name="Line 10"/>
            <p:cNvSpPr>
              <a:spLocks noChangeShapeType="1"/>
            </p:cNvSpPr>
            <p:nvPr/>
          </p:nvSpPr>
          <p:spPr bwMode="auto">
            <a:xfrm>
              <a:off x="538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37" name="Text Box 9"/>
            <p:cNvSpPr txBox="1">
              <a:spLocks noChangeArrowheads="1"/>
            </p:cNvSpPr>
            <p:nvPr/>
          </p:nvSpPr>
          <p:spPr bwMode="auto">
            <a:xfrm>
              <a:off x="7724" y="4664"/>
              <a:ext cx="2520" cy="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PERIFERNÍ NERVY</a:t>
              </a:r>
              <a:endPara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39" name="Text Box 8"/>
            <p:cNvSpPr txBox="1">
              <a:spLocks noChangeArrowheads="1"/>
            </p:cNvSpPr>
            <p:nvPr/>
          </p:nvSpPr>
          <p:spPr bwMode="auto">
            <a:xfrm>
              <a:off x="7724" y="5204"/>
              <a:ext cx="252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Senzitivní a senzorické dráhy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40" name="Line 7"/>
            <p:cNvSpPr>
              <a:spLocks noChangeShapeType="1"/>
            </p:cNvSpPr>
            <p:nvPr/>
          </p:nvSpPr>
          <p:spPr bwMode="auto">
            <a:xfrm>
              <a:off x="6464" y="3584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1" name="Line 6"/>
            <p:cNvSpPr>
              <a:spLocks noChangeShapeType="1"/>
            </p:cNvSpPr>
            <p:nvPr/>
          </p:nvSpPr>
          <p:spPr bwMode="auto">
            <a:xfrm flipV="1">
              <a:off x="9884" y="3224"/>
              <a:ext cx="1" cy="14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2" name="Line 5"/>
            <p:cNvSpPr>
              <a:spLocks noChangeShapeType="1"/>
            </p:cNvSpPr>
            <p:nvPr/>
          </p:nvSpPr>
          <p:spPr bwMode="auto">
            <a:xfrm>
              <a:off x="2324" y="3224"/>
              <a:ext cx="1" cy="19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3" name="Line 4"/>
            <p:cNvSpPr>
              <a:spLocks noChangeShapeType="1"/>
            </p:cNvSpPr>
            <p:nvPr/>
          </p:nvSpPr>
          <p:spPr bwMode="auto">
            <a:xfrm flipH="1" flipV="1">
              <a:off x="8084" y="1964"/>
              <a:ext cx="54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4" name="Line 3"/>
            <p:cNvSpPr>
              <a:spLocks noChangeShapeType="1"/>
            </p:cNvSpPr>
            <p:nvPr/>
          </p:nvSpPr>
          <p:spPr bwMode="auto">
            <a:xfrm>
              <a:off x="5924" y="1964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5" name="Line 2"/>
            <p:cNvSpPr>
              <a:spLocks noChangeShapeType="1"/>
            </p:cNvSpPr>
            <p:nvPr/>
          </p:nvSpPr>
          <p:spPr bwMode="auto">
            <a:xfrm flipH="1">
              <a:off x="3224" y="1964"/>
              <a:ext cx="72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75" name="Line 32"/>
          <p:cNvSpPr>
            <a:spLocks noChangeShapeType="1"/>
          </p:cNvSpPr>
          <p:nvPr/>
        </p:nvSpPr>
        <p:spPr bwMode="auto">
          <a:xfrm>
            <a:off x="5685281" y="3615006"/>
            <a:ext cx="643310" cy="12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714337" y="680715"/>
            <a:ext cx="1304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B050"/>
                </a:solidFill>
              </a:rPr>
              <a:t>REAKCE NA ZÁTĚŽ</a:t>
            </a: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10337245" y="694396"/>
            <a:ext cx="14434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ADAPTACE NA ZÁTĚŽ</a:t>
            </a: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</a:p>
          <a:p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21" name="Ohnutá šipka 20"/>
          <p:cNvSpPr/>
          <p:nvPr/>
        </p:nvSpPr>
        <p:spPr>
          <a:xfrm>
            <a:off x="1072397" y="42468"/>
            <a:ext cx="3776352" cy="604584"/>
          </a:xfrm>
          <a:prstGeom prst="bentArrow">
            <a:avLst>
              <a:gd name="adj1" fmla="val 36785"/>
              <a:gd name="adj2" fmla="val 50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OXID.STRES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→</a:t>
            </a:r>
            <a:r>
              <a:rPr lang="cs-CZ" dirty="0">
                <a:solidFill>
                  <a:schemeClr val="tx1"/>
                </a:solidFill>
              </a:rPr>
              <a:t> POŠKOZENÍ DNA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8196121" y="24359"/>
            <a:ext cx="3949107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DESADAPTACE - snížení úrovně adaptace</a:t>
            </a:r>
          </a:p>
          <a:p>
            <a:r>
              <a:rPr lang="cs-CZ" dirty="0">
                <a:latin typeface="Calibri" panose="020F0502020204030204" pitchFamily="34" charset="0"/>
              </a:rPr>
              <a:t>MALADAPTACE– porucha, poškození</a:t>
            </a:r>
            <a:endParaRPr lang="cs-CZ" dirty="0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3068071" y="759404"/>
            <a:ext cx="620027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7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7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7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Fyziologické faktory </a:t>
            </a:r>
            <a:r>
              <a:rPr lang="en-US" altLang="cs-CZ" sz="20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FUNKCE</a:t>
            </a:r>
            <a:r>
              <a:rPr lang="en-US" altLang="cs-CZ" sz="2000" dirty="0">
                <a:solidFill>
                  <a:schemeClr val="accent5">
                    <a:lumMod val="75000"/>
                  </a:schemeClr>
                </a:solidFill>
              </a:rPr>
              <a:t>]</a:t>
            </a: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 - duševní, tělesné</a:t>
            </a:r>
            <a:endParaRPr lang="en-GB" altLang="cs-CZ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73" y="1290032"/>
            <a:ext cx="7365853" cy="5114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3127789" y="353528"/>
            <a:ext cx="6385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Změna koncentrací hormonů (%) v plazmě po aerobním cvičení </a:t>
            </a:r>
            <a:r>
              <a:rPr lang="cs-CZ" dirty="0"/>
              <a:t>(3h jízdy na kole s intenzitou 65%VO</a:t>
            </a:r>
            <a:r>
              <a:rPr lang="cs-CZ" baseline="-25000" dirty="0"/>
              <a:t>2</a:t>
            </a:r>
            <a:r>
              <a:rPr lang="cs-CZ" dirty="0"/>
              <a:t>max)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Kenney</a:t>
            </a:r>
            <a:r>
              <a:rPr lang="cs-CZ" sz="1200" dirty="0"/>
              <a:t> et al., 2012)</a:t>
            </a:r>
          </a:p>
        </p:txBody>
      </p:sp>
    </p:spTree>
    <p:extLst>
      <p:ext uri="{BB962C8B-B14F-4D97-AF65-F5344CB8AC3E}">
        <p14:creationId xmlns:p14="http://schemas.microsoft.com/office/powerpoint/2010/main" val="172103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10584"/>
              </p:ext>
            </p:extLst>
          </p:nvPr>
        </p:nvGraphicFramePr>
        <p:xfrm>
          <a:off x="409073" y="-16042"/>
          <a:ext cx="11389896" cy="697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7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54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Přehled hlavních funkcí ENDOKRINNÍCH žláz a účinků JEJICH hormonů při a po fyzické zátěži</a:t>
                      </a:r>
                      <a:endParaRPr lang="cs-CZ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80"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b="1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žlázY</a:t>
                      </a:r>
                      <a:r>
                        <a:rPr lang="cs-CZ" sz="1400" b="1" cap="all" baseline="0" dirty="0">
                          <a:latin typeface="+mn-lt"/>
                        </a:rPr>
                        <a:t> </a:t>
                      </a:r>
                      <a:r>
                        <a:rPr lang="cs-CZ" sz="14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r>
                        <a:rPr lang="cs-CZ" sz="1400" b="1" cap="all" baseline="0" dirty="0">
                          <a:latin typeface="+mn-lt"/>
                        </a:rPr>
                        <a:t> </a:t>
                      </a:r>
                      <a:r>
                        <a:rPr lang="cs-CZ" sz="1400" b="1" i="1" cap="all" baseline="0" dirty="0">
                          <a:solidFill>
                            <a:srgbClr val="0070C0"/>
                          </a:solidFill>
                          <a:latin typeface="+mn-lt"/>
                        </a:rPr>
                        <a:t>HORMONY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1600" cap="all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cap="all" baseline="0" dirty="0">
                          <a:solidFill>
                            <a:srgbClr val="C00000"/>
                          </a:solidFill>
                          <a:latin typeface="+mn-lt"/>
                        </a:rPr>
                        <a:t>účinky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26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+mn-lt"/>
                        </a:rPr>
                        <a:t>Hypothalamus</a:t>
                      </a:r>
                      <a:endParaRPr lang="cs-CZ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i="1" dirty="0">
                          <a:solidFill>
                            <a:srgbClr val="0070C0"/>
                          </a:solidFill>
                          <a:latin typeface="+mn-lt"/>
                        </a:rPr>
                        <a:t>spouštěcí hormony </a:t>
                      </a:r>
                      <a:r>
                        <a:rPr lang="cs-CZ" sz="1600" dirty="0">
                          <a:latin typeface="+mn-lt"/>
                        </a:rPr>
                        <a:t>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aktivace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Hypofýzy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dirty="0" err="1">
                          <a:latin typeface="+mn-lt"/>
                        </a:rPr>
                        <a:t>Hypothalamus</a:t>
                      </a:r>
                      <a:r>
                        <a:rPr lang="cs-CZ" sz="1600" b="1" dirty="0">
                          <a:latin typeface="+mn-lt"/>
                        </a:rPr>
                        <a:t> + Neurohypofýza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Antidiuretický h. </a:t>
                      </a:r>
                      <a:r>
                        <a:rPr lang="cs-CZ" sz="1600" b="0" i="1" dirty="0">
                          <a:solidFill>
                            <a:srgbClr val="0070C0"/>
                          </a:solidFill>
                          <a:latin typeface="+mn-lt"/>
                        </a:rPr>
                        <a:t>(ADH)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↓ glomerulární filtrace krve v ledvinách </a:t>
                      </a:r>
                    </a:p>
                    <a:p>
                      <a:r>
                        <a:rPr lang="cs-CZ" sz="1600" dirty="0">
                          <a:latin typeface="+mn-lt"/>
                        </a:rPr>
                        <a:t>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zadržování vody v těle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86"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latin typeface="+mn-lt"/>
                        </a:rPr>
                        <a:t>Adenohypofýza</a:t>
                      </a:r>
                      <a:endParaRPr lang="cs-CZ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Adrenokortikotropní h. </a:t>
                      </a:r>
                      <a:r>
                        <a:rPr lang="cs-CZ" sz="1600" i="1" dirty="0">
                          <a:solidFill>
                            <a:srgbClr val="0070C0"/>
                          </a:solidFill>
                          <a:latin typeface="+mn-lt"/>
                        </a:rPr>
                        <a:t>(ACTH)</a:t>
                      </a:r>
                      <a:r>
                        <a:rPr lang="cs-CZ" sz="1600" dirty="0">
                          <a:latin typeface="+mn-lt"/>
                        </a:rPr>
                        <a:t> 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aktivace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Kůry nadledvin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861">
                <a:tc vMerge="1">
                  <a:txBody>
                    <a:bodyPr/>
                    <a:lstStyle/>
                    <a:p>
                      <a:endParaRPr lang="cs-CZ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sng" dirty="0">
                          <a:solidFill>
                            <a:srgbClr val="0070C0"/>
                          </a:solidFill>
                          <a:latin typeface="+mn-lt"/>
                        </a:rPr>
                        <a:t>Glukokortikoidy</a:t>
                      </a:r>
                      <a:r>
                        <a:rPr lang="cs-CZ" sz="1200" b="0" i="0" u="none" dirty="0">
                          <a:solidFill>
                            <a:srgbClr val="0070C0"/>
                          </a:solidFill>
                          <a:latin typeface="+mn-lt"/>
                        </a:rPr>
                        <a:t> - </a:t>
                      </a: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Kortizol</a:t>
                      </a:r>
                      <a:endParaRPr lang="cs-CZ" sz="1600" b="0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Játra: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metabolizmu glukózy a </a:t>
                      </a:r>
                      <a:r>
                        <a:rPr lang="cs-CZ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triacylglycerolu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(syntéza glykogenu)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Tuk: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lipolýza </a:t>
                      </a:r>
                      <a:r>
                        <a:rPr lang="cs-CZ" sz="1600" b="0" baseline="0" dirty="0">
                          <a:solidFill>
                            <a:srgbClr val="C00000"/>
                          </a:solidFill>
                          <a:latin typeface="+mn-lt"/>
                        </a:rPr>
                        <a:t>(geneze glycerolu v játrech)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32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0" i="0" u="sng" dirty="0" err="1">
                          <a:solidFill>
                            <a:srgbClr val="0070C0"/>
                          </a:solidFill>
                          <a:latin typeface="+mn-lt"/>
                        </a:rPr>
                        <a:t>Mineralokortikoidy</a:t>
                      </a: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 - Aldosteron </a:t>
                      </a:r>
                      <a:endParaRPr lang="cs-CZ" sz="1600" b="1" i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Ledviny: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zadržování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Na</a:t>
                      </a:r>
                      <a:r>
                        <a:rPr lang="cs-CZ" sz="1600" b="1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+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a H</a:t>
                      </a:r>
                      <a:r>
                        <a:rPr lang="cs-CZ" sz="1600" b="1" baseline="-25000" dirty="0">
                          <a:solidFill>
                            <a:srgbClr val="C00000"/>
                          </a:solidFill>
                          <a:latin typeface="+mn-lt"/>
                        </a:rPr>
                        <a:t>2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O </a:t>
                      </a:r>
                      <a:r>
                        <a:rPr lang="cs-CZ" sz="1600" b="1" baseline="0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b="0" i="0" u="sng" dirty="0" err="1">
                          <a:solidFill>
                            <a:srgbClr val="0070C0"/>
                          </a:solidFill>
                          <a:latin typeface="+mn-lt"/>
                        </a:rPr>
                        <a:t>Adrosteroidy</a:t>
                      </a: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 - Testosteron</a:t>
                      </a:r>
                      <a:endParaRPr lang="cs-CZ" sz="1600" b="1" i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Buňky: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anabolizmu </a:t>
                      </a:r>
                      <a:r>
                        <a:rPr lang="cs-CZ" sz="1600" b="0" dirty="0">
                          <a:solidFill>
                            <a:srgbClr val="00B050"/>
                          </a:solidFill>
                          <a:latin typeface="+mn-lt"/>
                        </a:rPr>
                        <a:t>při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0" dirty="0">
                          <a:solidFill>
                            <a:srgbClr val="00B050"/>
                          </a:solidFill>
                          <a:latin typeface="+mn-lt"/>
                        </a:rPr>
                        <a:t>a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 po zátěži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err="1">
                          <a:solidFill>
                            <a:srgbClr val="0070C0"/>
                          </a:solidFill>
                          <a:latin typeface="+mn-lt"/>
                        </a:rPr>
                        <a:t>Thyreostimulační</a:t>
                      </a: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 h. </a:t>
                      </a:r>
                      <a:r>
                        <a:rPr lang="cs-CZ" sz="1600" i="1" dirty="0">
                          <a:solidFill>
                            <a:srgbClr val="0070C0"/>
                          </a:solidFill>
                          <a:latin typeface="+mn-lt"/>
                        </a:rPr>
                        <a:t>(TSH)</a:t>
                      </a:r>
                      <a:r>
                        <a:rPr lang="cs-CZ" sz="1600" dirty="0">
                          <a:latin typeface="+mn-lt"/>
                        </a:rPr>
                        <a:t> 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aktivace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Štítné žlázy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 b="0" i="1" dirty="0">
                          <a:solidFill>
                            <a:srgbClr val="0070C0"/>
                          </a:solidFill>
                          <a:latin typeface="+mn-lt"/>
                        </a:rPr>
                        <a:t>T4 </a:t>
                      </a:r>
                      <a:r>
                        <a:rPr lang="cs-CZ" sz="1600" b="0" dirty="0">
                          <a:latin typeface="Calibri" panose="020F0502020204030204" pitchFamily="34" charset="0"/>
                        </a:rPr>
                        <a:t>→</a:t>
                      </a:r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i="1" dirty="0" err="1">
                          <a:solidFill>
                            <a:srgbClr val="0070C0"/>
                          </a:solidFill>
                          <a:latin typeface="+mn-lt"/>
                        </a:rPr>
                        <a:t>Trijodtyronin</a:t>
                      </a:r>
                      <a:endParaRPr lang="cs-CZ" sz="1600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Buňky: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katabolizmu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56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Růstový hormon </a:t>
                      </a:r>
                      <a:r>
                        <a:rPr lang="cs-CZ" sz="1600" b="0" i="1" dirty="0">
                          <a:solidFill>
                            <a:srgbClr val="0070C0"/>
                          </a:solidFill>
                          <a:latin typeface="+mn-lt"/>
                        </a:rPr>
                        <a:t>(GH)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Buňky: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anabolizmu v buňkách </a:t>
                      </a:r>
                      <a:r>
                        <a:rPr lang="cs-CZ" sz="1600" b="0" dirty="0">
                          <a:solidFill>
                            <a:srgbClr val="00B050"/>
                          </a:solidFill>
                          <a:latin typeface="+mn-lt"/>
                        </a:rPr>
                        <a:t>při a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 po zátěži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4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(CNS–ANS  sympatikus) → </a:t>
                      </a:r>
                      <a:r>
                        <a:rPr lang="cs-CZ" sz="1600" b="1" dirty="0">
                          <a:latin typeface="+mn-lt"/>
                        </a:rPr>
                        <a:t>Dřeň nadledvin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u="sng" dirty="0">
                          <a:solidFill>
                            <a:srgbClr val="0070C0"/>
                          </a:solidFill>
                          <a:latin typeface="+mn-lt"/>
                        </a:rPr>
                        <a:t>Katecholaminy</a:t>
                      </a:r>
                    </a:p>
                    <a:p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Adrenalin</a:t>
                      </a:r>
                    </a:p>
                    <a:p>
                      <a:r>
                        <a:rPr lang="cs-CZ" sz="1600" b="0" i="1" dirty="0">
                          <a:solidFill>
                            <a:srgbClr val="0070C0"/>
                          </a:solidFill>
                          <a:latin typeface="+mn-lt"/>
                        </a:rPr>
                        <a:t>(Noradrenalin)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Srdce: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HR + zesílení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systoly (SV) </a:t>
                      </a:r>
                      <a:r>
                        <a:rPr lang="cs-CZ" sz="1600" dirty="0">
                          <a:latin typeface="+mn-lt"/>
                        </a:rPr>
                        <a:t>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MV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+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TK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Tepny: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vasodilatace + ↑ krve ve svalech, vasokonstrikce GIT, ..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latin typeface="+mn-lt"/>
                        </a:rPr>
                        <a:t>Plíce: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zrychlení a prohloubení dechu </a:t>
                      </a:r>
                      <a:r>
                        <a:rPr lang="cs-CZ" sz="1600" dirty="0">
                          <a:latin typeface="+mn-lt"/>
                        </a:rPr>
                        <a:t>→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V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+ 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↑ 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VO</a:t>
                      </a:r>
                      <a:r>
                        <a:rPr lang="cs-CZ" sz="1600" b="1" baseline="-25000" dirty="0">
                          <a:solidFill>
                            <a:srgbClr val="C00000"/>
                          </a:solidFill>
                          <a:latin typeface="+mn-lt"/>
                        </a:rPr>
                        <a:t>2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, …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Sval: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vstup glukózy do buňky a 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glykogenolýza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(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glukogeneze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)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Játra: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glykogenolýza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+ 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neoglukogeneza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  <a:endParaRPr lang="cs-CZ" sz="1600" b="1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Tuk: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lipolýza </a:t>
                      </a:r>
                      <a:r>
                        <a:rPr lang="cs-CZ" sz="1600" b="0" baseline="0" dirty="0">
                          <a:solidFill>
                            <a:srgbClr val="C00000"/>
                          </a:solidFill>
                          <a:latin typeface="+mn-lt"/>
                        </a:rPr>
                        <a:t>(geneze glycerolu v játrech)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zátěži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644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latin typeface="+mn-lt"/>
                        </a:rPr>
                        <a:t>Pankreas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i="1" dirty="0" err="1">
                          <a:solidFill>
                            <a:srgbClr val="0070C0"/>
                          </a:solidFill>
                          <a:latin typeface="+mn-lt"/>
                        </a:rPr>
                        <a:t>Glukagon</a:t>
                      </a:r>
                      <a:endParaRPr lang="cs-CZ" sz="1600" b="1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Játra: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glykogenolýza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+ </a:t>
                      </a:r>
                      <a:r>
                        <a:rPr lang="cs-CZ" sz="1600" b="1" baseline="0" dirty="0" err="1">
                          <a:solidFill>
                            <a:srgbClr val="C00000"/>
                          </a:solidFill>
                          <a:latin typeface="+mn-lt"/>
                        </a:rPr>
                        <a:t>neoglukogeneza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a po zátěži</a:t>
                      </a:r>
                      <a:endParaRPr lang="cs-CZ" sz="1600" b="1" baseline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29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solidFill>
                            <a:srgbClr val="0070C0"/>
                          </a:solidFill>
                          <a:latin typeface="+mn-lt"/>
                        </a:rPr>
                        <a:t>Inzulín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Sval: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vstup glukózy do buňky a glykolýza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při a po zátěži, </a:t>
                      </a:r>
                      <a:r>
                        <a:rPr lang="cs-CZ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glykogeneza</a:t>
                      </a:r>
                      <a:r>
                        <a:rPr lang="cs-CZ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600" b="1" dirty="0">
                          <a:solidFill>
                            <a:srgbClr val="00B050"/>
                          </a:solidFill>
                          <a:latin typeface="+mn-lt"/>
                        </a:rPr>
                        <a:t>po zátěži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6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latin typeface="+mn-lt"/>
                        </a:rPr>
                        <a:t>Játra</a:t>
                      </a:r>
                      <a:r>
                        <a:rPr lang="cs-CZ" sz="1200" b="0" dirty="0">
                          <a:latin typeface="+mn-lt"/>
                        </a:rPr>
                        <a:t> (</a:t>
                      </a:r>
                      <a:r>
                        <a:rPr lang="cs-CZ" sz="1200" b="0" dirty="0" err="1">
                          <a:latin typeface="+mn-lt"/>
                        </a:rPr>
                        <a:t>Angiotensinogen</a:t>
                      </a:r>
                      <a:r>
                        <a:rPr lang="cs-CZ" sz="1200" b="0" dirty="0">
                          <a:latin typeface="+mn-lt"/>
                        </a:rPr>
                        <a:t>), Ledviny (Renin), Plíce + Ledviny (ACE)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latin typeface="Calibri" panose="020F0502020204030204" pitchFamily="34" charset="0"/>
                        </a:rPr>
                        <a:t>(→</a:t>
                      </a:r>
                      <a:r>
                        <a:rPr lang="cs-CZ" sz="1200" b="0" dirty="0">
                          <a:latin typeface="+mn-lt"/>
                        </a:rPr>
                        <a:t> Angiotensin I ) </a:t>
                      </a:r>
                      <a:r>
                        <a:rPr lang="cs-CZ" sz="1400" b="0" dirty="0">
                          <a:latin typeface="Calibri" panose="020F0502020204030204" pitchFamily="34" charset="0"/>
                        </a:rPr>
                        <a:t>→ </a:t>
                      </a:r>
                      <a:r>
                        <a:rPr lang="cs-CZ" sz="1400" b="1" i="1" dirty="0">
                          <a:solidFill>
                            <a:srgbClr val="0070C0"/>
                          </a:solidFill>
                          <a:latin typeface="+mn-lt"/>
                        </a:rPr>
                        <a:t>Angiotensin II </a:t>
                      </a:r>
                      <a:r>
                        <a:rPr lang="cs-CZ" sz="1400" b="0" dirty="0">
                          <a:latin typeface="Calibri" panose="020F0502020204030204" pitchFamily="34" charset="0"/>
                        </a:rPr>
                        <a:t>→</a:t>
                      </a:r>
                      <a:endParaRPr lang="cs-CZ" sz="1400" b="1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1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aktivace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Sympatiku; 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periferní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vasokostrikce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 → ↑TK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;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Nadledviny: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cs-CZ" sz="14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sekrece aldosteronu</a:t>
                      </a:r>
                      <a:endParaRPr lang="cs-CZ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Ledviny: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tub. </a:t>
                      </a:r>
                      <a:r>
                        <a:rPr lang="cs-CZ" sz="14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reabsorbce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 Na</a:t>
                      </a:r>
                      <a:r>
                        <a:rPr lang="cs-CZ" sz="1400" b="1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+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 a Cl</a:t>
                      </a:r>
                      <a:r>
                        <a:rPr lang="cs-CZ" sz="1400" b="1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-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, exkrece K</a:t>
                      </a:r>
                      <a:r>
                        <a:rPr lang="cs-CZ" sz="1400" b="1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+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, retence H</a:t>
                      </a:r>
                      <a:r>
                        <a:rPr lang="cs-CZ" sz="1400" b="1" baseline="-25000" dirty="0">
                          <a:solidFill>
                            <a:srgbClr val="C00000"/>
                          </a:solidFill>
                          <a:latin typeface="+mn-lt"/>
                        </a:rPr>
                        <a:t>2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O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; Neurohypofýza: </a:t>
                      </a:r>
                      <a:r>
                        <a:rPr lang="cs-CZ" sz="1400" b="1" dirty="0">
                          <a:solidFill>
                            <a:srgbClr val="C00000"/>
                          </a:solidFill>
                          <a:latin typeface="+mn-lt"/>
                        </a:rPr>
                        <a:t>sekrece ADH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065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35239"/>
            <a:ext cx="91440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2"/>
          <p:cNvSpPr txBox="1">
            <a:spLocks noChangeArrowheads="1"/>
          </p:cNvSpPr>
          <p:nvPr/>
        </p:nvSpPr>
        <p:spPr bwMode="auto">
          <a:xfrm>
            <a:off x="1666876" y="1484313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kratší R-R interval		delší R-R interval		kratší R-R interval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vyšší SF				nižší SF			vyšší SF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R	    R 	            R	        R		   R	       R	        R	      R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2640014" y="3357564"/>
            <a:ext cx="3024187" cy="309562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zpomalování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VÝDECH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880101" y="3357564"/>
            <a:ext cx="2951163" cy="3095625"/>
          </a:xfrm>
          <a:prstGeom prst="roundRect">
            <a:avLst/>
          </a:prstGeom>
          <a:solidFill>
            <a:srgbClr val="33CC33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zrychlování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↓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NÁDECH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88506" y="422276"/>
            <a:ext cx="5757863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>
                <a:solidFill>
                  <a:srgbClr val="0033CC"/>
                </a:solidFill>
              </a:rPr>
              <a:t>Variabilita srdeční frekvence (VSF, HRV)</a:t>
            </a:r>
          </a:p>
        </p:txBody>
      </p:sp>
    </p:spTree>
    <p:extLst>
      <p:ext uri="{BB962C8B-B14F-4D97-AF65-F5344CB8AC3E}">
        <p14:creationId xmlns:p14="http://schemas.microsoft.com/office/powerpoint/2010/main" val="174570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122" r="5639" b="17055"/>
          <a:stretch/>
        </p:blipFill>
        <p:spPr bwMode="auto">
          <a:xfrm>
            <a:off x="386862" y="651777"/>
            <a:ext cx="8294236" cy="597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09762" y="797856"/>
            <a:ext cx="312214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sz="2000" dirty="0"/>
          </a:p>
          <a:p>
            <a:pPr algn="ctr"/>
            <a:r>
              <a:rPr lang="cs-CZ" sz="2000" dirty="0"/>
              <a:t>dýchání, krevní tlak, duševní stav, stres, teplota, stav srdce, ..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ŘÍDÍCÍ NEUROVEGETATIVNÍ SYSTÉM</a:t>
            </a:r>
          </a:p>
          <a:p>
            <a:pPr algn="ctr"/>
            <a:r>
              <a:rPr lang="cs-CZ" sz="2000" dirty="0"/>
              <a:t>centra a periferní nervy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sympatiku a parasympatiku</a:t>
            </a:r>
          </a:p>
          <a:p>
            <a:pPr algn="ctr"/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867819" y="234461"/>
            <a:ext cx="7003013" cy="417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 dirty="0">
                <a:solidFill>
                  <a:srgbClr val="0033CC"/>
                </a:solidFill>
              </a:rPr>
              <a:t>Neuro – hormonální regulace srdeční frekvence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819479-5DA9-AA2D-93FD-DE686C1AD5EA}"/>
              </a:ext>
            </a:extLst>
          </p:cNvPr>
          <p:cNvSpPr txBox="1"/>
          <p:nvPr/>
        </p:nvSpPr>
        <p:spPr>
          <a:xfrm>
            <a:off x="8309763" y="5190560"/>
            <a:ext cx="3122139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000" dirty="0">
                <a:solidFill>
                  <a:srgbClr val="FF0000"/>
                </a:solidFill>
              </a:rPr>
              <a:t>Sinusový uzel Atrioventrikulární uzel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BDED0D1-488A-E23C-004B-7B041AD1A051}"/>
              </a:ext>
            </a:extLst>
          </p:cNvPr>
          <p:cNvCxnSpPr/>
          <p:nvPr/>
        </p:nvCxnSpPr>
        <p:spPr>
          <a:xfrm>
            <a:off x="9859108" y="4275731"/>
            <a:ext cx="0" cy="91482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86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" y="1718374"/>
            <a:ext cx="5976355" cy="37039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ovéPole 1">
            <a:hlinkClick r:id="rId3"/>
          </p:cNvPr>
          <p:cNvSpPr txBox="1"/>
          <p:nvPr/>
        </p:nvSpPr>
        <p:spPr>
          <a:xfrm>
            <a:off x="6742986" y="5848859"/>
            <a:ext cx="2839887" cy="7078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7030A0"/>
                </a:solidFill>
              </a:rPr>
              <a:t>VIDEO:</a:t>
            </a:r>
          </a:p>
          <a:p>
            <a:pPr algn="ctr"/>
            <a:r>
              <a:rPr lang="cs-CZ" sz="2000" dirty="0">
                <a:solidFill>
                  <a:srgbClr val="7030A0"/>
                </a:solidFill>
              </a:rPr>
              <a:t>Test ponořovacího reflexu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84450" y="132793"/>
            <a:ext cx="6260757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cap="all" dirty="0">
                <a:solidFill>
                  <a:srgbClr val="002060"/>
                </a:solidFill>
              </a:rPr>
              <a:t>Test ponořovacího reflexu (</a:t>
            </a:r>
            <a:r>
              <a:rPr lang="cs-CZ" sz="2400" cap="all" dirty="0" err="1">
                <a:solidFill>
                  <a:srgbClr val="002060"/>
                </a:solidFill>
              </a:rPr>
              <a:t>diving</a:t>
            </a:r>
            <a:r>
              <a:rPr lang="cs-CZ" sz="2400" cap="all" dirty="0">
                <a:solidFill>
                  <a:srgbClr val="002060"/>
                </a:solidFill>
              </a:rPr>
              <a:t> reflex)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1208" y="532213"/>
            <a:ext cx="11920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Ponoření do studené vody </a:t>
            </a: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→</a:t>
            </a:r>
          </a:p>
          <a:p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b="1" dirty="0">
                <a:solidFill>
                  <a:srgbClr val="002060"/>
                </a:solidFill>
              </a:rPr>
              <a:t>chladové receptory  kůže </a:t>
            </a:r>
            <a:r>
              <a:rPr lang="cs-CZ" dirty="0">
                <a:latin typeface="Calibri" panose="020F0502020204030204" pitchFamily="34" charset="0"/>
              </a:rPr>
              <a:t>→ n. trigeminus → 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</a:rPr>
              <a:t>vagové centrum → n. vagus → </a:t>
            </a: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bradykardie !!!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b="1" dirty="0">
                <a:solidFill>
                  <a:srgbClr val="002060"/>
                </a:solidFill>
              </a:rPr>
              <a:t>apnoe </a:t>
            </a:r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hypoxie → chemoreceptory</a:t>
            </a:r>
            <a:r>
              <a:rPr lang="cs-CZ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</a:rPr>
              <a:t>sympatikus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→ tachykardie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+ </a:t>
            </a: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periferní vasokonstrikce</a:t>
            </a:r>
          </a:p>
          <a:p>
            <a:r>
              <a:rPr lang="cs-CZ" b="1" dirty="0">
                <a:latin typeface="Calibri" panose="020F0502020204030204" pitchFamily="34" charset="0"/>
              </a:rPr>
              <a:t>						</a:t>
            </a:r>
            <a:r>
              <a:rPr lang="cs-CZ" b="1" dirty="0">
                <a:solidFill>
                  <a:srgbClr val="7030A0"/>
                </a:solidFill>
                <a:latin typeface="Calibri" panose="020F0502020204030204" pitchFamily="34" charset="0"/>
              </a:rPr>
              <a:t>→ hypertenze → n. vagus → </a:t>
            </a:r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bradykardie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83" y="1718374"/>
            <a:ext cx="5927849" cy="370397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5" name="Obdélník 14"/>
          <p:cNvSpPr/>
          <p:nvPr/>
        </p:nvSpPr>
        <p:spPr>
          <a:xfrm>
            <a:off x="922989" y="1789719"/>
            <a:ext cx="48227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http://www.vernier.com/innovate/studying-the-diving-reflex-in-the-laboratory/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28" y="195037"/>
            <a:ext cx="2166340" cy="1804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28" y="5063319"/>
            <a:ext cx="2166340" cy="172616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110547" y="5479527"/>
            <a:ext cx="6070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Zjištění reakce na ochlazení obličeje vzduchem nebo ponořením do studené vody …</a:t>
            </a:r>
          </a:p>
          <a:p>
            <a:pPr marL="342900" indent="-342900">
              <a:buFont typeface="Calibri" panose="020F0502020204030204" pitchFamily="34" charset="0"/>
              <a:buChar char="→"/>
            </a:pPr>
            <a:r>
              <a:rPr lang="cs-CZ" sz="2000" dirty="0"/>
              <a:t>Posouzení rizika závažných poruch srdečního rytmu </a:t>
            </a:r>
            <a:r>
              <a:rPr lang="cs-CZ" sz="2000" dirty="0">
                <a:solidFill>
                  <a:srgbClr val="7030A0"/>
                </a:solidFill>
              </a:rPr>
              <a:t>(potápění, plavání ve studené vodě, horolezectví ...</a:t>
            </a:r>
          </a:p>
        </p:txBody>
      </p:sp>
    </p:spTree>
    <p:extLst>
      <p:ext uri="{BB962C8B-B14F-4D97-AF65-F5344CB8AC3E}">
        <p14:creationId xmlns:p14="http://schemas.microsoft.com/office/powerpoint/2010/main" val="1785823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2CBEF3B-7EED-B96E-0F7D-2D9AFBBAE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r="41927" b="4960"/>
          <a:stretch/>
        </p:blipFill>
        <p:spPr bwMode="auto">
          <a:xfrm>
            <a:off x="1043353" y="2334052"/>
            <a:ext cx="4642339" cy="335280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38528" r="12360" b="5405"/>
          <a:stretch/>
        </p:blipFill>
        <p:spPr>
          <a:xfrm>
            <a:off x="5767755" y="2310606"/>
            <a:ext cx="5580184" cy="3352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4841630" y="3183517"/>
            <a:ext cx="3915509" cy="80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cs-CZ" altLang="cs-CZ" sz="3500" b="1" dirty="0">
                <a:latin typeface="Times New Roman" panose="02020603050405020304" pitchFamily="18" charset="0"/>
              </a:rPr>
              <a:t>…LE</a:t>
            </a:r>
            <a:r>
              <a:rPr lang="en-GB" altLang="cs-CZ" sz="3500" b="1" dirty="0">
                <a:latin typeface="Times New Roman" panose="02020603050405020304" pitchFamily="18" charset="0"/>
              </a:rPr>
              <a:t>H</a:t>
            </a:r>
            <a:r>
              <a:rPr lang="cs-CZ" altLang="cs-CZ" sz="3500" b="1" dirty="0">
                <a:latin typeface="Times New Roman" panose="02020603050405020304" pitchFamily="18" charset="0"/>
              </a:rPr>
              <a:t>	STOJ</a:t>
            </a:r>
            <a:r>
              <a:rPr lang="en-GB" altLang="cs-CZ" sz="3500" b="1" dirty="0">
                <a:latin typeface="Times New Roman" panose="02020603050405020304" pitchFamily="18" charset="0"/>
              </a:rPr>
              <a:t> ..</a:t>
            </a:r>
            <a:endParaRPr lang="cs-CZ" altLang="cs-CZ" sz="3500" b="1" dirty="0">
              <a:latin typeface="Times New Roman" panose="02020603050405020304" pitchFamily="18" charset="0"/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333" y="1202316"/>
            <a:ext cx="7801333" cy="6096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Variabilita srdeční frekvence (</a:t>
            </a:r>
            <a:r>
              <a:rPr lang="en-GB" altLang="cs-CZ" sz="2800" b="1" dirty="0">
                <a:solidFill>
                  <a:schemeClr val="bg1"/>
                </a:solidFill>
              </a:rPr>
              <a:t>VSF, </a:t>
            </a:r>
            <a:r>
              <a:rPr lang="cs-CZ" altLang="cs-CZ" sz="2800" b="1" dirty="0">
                <a:solidFill>
                  <a:schemeClr val="bg1"/>
                </a:solidFill>
              </a:rPr>
              <a:t>HRV</a:t>
            </a:r>
            <a:r>
              <a:rPr lang="en-GB" altLang="cs-CZ" sz="2800" b="1" dirty="0">
                <a:solidFill>
                  <a:schemeClr val="bg1"/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-</a:t>
            </a:r>
            <a:r>
              <a:rPr lang="en-GB" altLang="cs-CZ" sz="2800" b="1" dirty="0">
                <a:solidFill>
                  <a:schemeClr val="bg1"/>
                </a:solidFill>
              </a:rPr>
              <a:t> heart rate </a:t>
            </a:r>
            <a:r>
              <a:rPr lang="en-GB" altLang="cs-CZ" sz="2800" b="1" dirty="0" err="1">
                <a:solidFill>
                  <a:schemeClr val="bg1"/>
                </a:solidFill>
              </a:rPr>
              <a:t>variabilit</a:t>
            </a:r>
            <a:r>
              <a:rPr lang="cs-CZ" altLang="cs-CZ" sz="2800" b="1" dirty="0">
                <a:solidFill>
                  <a:schemeClr val="bg1"/>
                </a:solidFill>
              </a:rPr>
              <a:t>y)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EB63FAF-D838-1CE3-6EC9-5FDCAE3E1643}"/>
              </a:ext>
            </a:extLst>
          </p:cNvPr>
          <p:cNvCxnSpPr/>
          <p:nvPr/>
        </p:nvCxnSpPr>
        <p:spPr>
          <a:xfrm>
            <a:off x="6764216" y="2310606"/>
            <a:ext cx="0" cy="3352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970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RV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>
          <a:xfrm>
            <a:off x="8462109" y="4614351"/>
            <a:ext cx="3606355" cy="2095524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8462108" y="6385121"/>
            <a:ext cx="1654907" cy="3460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cs-CZ" altLang="cs-CZ" sz="1800" b="1" dirty="0" err="1"/>
              <a:t>VariaCardio</a:t>
            </a:r>
            <a:r>
              <a:rPr lang="cs-CZ" altLang="cs-CZ" sz="1800" b="1" dirty="0"/>
              <a:t> TF4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49EAC6-1B0B-A081-79FE-920831FE8E73}"/>
              </a:ext>
            </a:extLst>
          </p:cNvPr>
          <p:cNvSpPr txBox="1"/>
          <p:nvPr/>
        </p:nvSpPr>
        <p:spPr>
          <a:xfrm>
            <a:off x="1315655" y="482624"/>
            <a:ext cx="100791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UKAZATELE VARIABILITY SRDEČNÍ FREKVENCE</a:t>
            </a:r>
          </a:p>
          <a:p>
            <a:pPr algn="ctr"/>
            <a:endParaRPr lang="cs-CZ" sz="2000" b="1" i="0" u="none" strike="noStrike" baseline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cs-CZ" sz="2000" i="0" u="sng" strike="noStrike" baseline="0" dirty="0">
                <a:latin typeface="Times New Roman" panose="02020603050405020304" pitchFamily="18" charset="0"/>
              </a:rPr>
              <a:t>Časová analýza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SDRR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(Standard </a:t>
            </a:r>
            <a:r>
              <a:rPr lang="cs-CZ" sz="2000" i="0" u="none" strike="noStrike" baseline="0" dirty="0" err="1">
                <a:latin typeface="Times New Roman" panose="02020603050405020304" pitchFamily="18" charset="0"/>
              </a:rPr>
              <a:t>Deviation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i="0" u="none" strike="noStrike" baseline="0" dirty="0" err="1">
                <a:latin typeface="Times New Roman" panose="02020603050405020304" pitchFamily="18" charset="0"/>
              </a:rPr>
              <a:t>of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i="0" u="none" strike="noStrike" baseline="0" dirty="0" err="1">
                <a:latin typeface="Times New Roman" panose="02020603050405020304" pitchFamily="18" charset="0"/>
              </a:rPr>
              <a:t>the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 RR </a:t>
            </a:r>
            <a:r>
              <a:rPr lang="cs-CZ" sz="2000" i="0" u="none" strike="noStrike" baseline="0" dirty="0" err="1">
                <a:latin typeface="Times New Roman" panose="02020603050405020304" pitchFamily="18" charset="0"/>
              </a:rPr>
              <a:t>intervals</a:t>
            </a:r>
            <a:r>
              <a:rPr lang="cs-CZ" sz="2000" i="0" u="none" strike="noStrike" baseline="0" dirty="0">
                <a:latin typeface="Times New Roman" panose="02020603050405020304" pitchFamily="18" charset="0"/>
              </a:rPr>
              <a:t>) - směrodatná odchylka RR intervalů</a:t>
            </a:r>
          </a:p>
          <a:p>
            <a:r>
              <a:rPr lang="cs-CZ" sz="20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	– variabilita celého monitorovaného intervalu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MSSD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</a:rPr>
              <a:t>(</a:t>
            </a:r>
            <a:r>
              <a:rPr lang="cs-CZ" sz="2000" dirty="0" err="1">
                <a:latin typeface="Times New Roman" panose="02020603050405020304" pitchFamily="18" charset="0"/>
              </a:rPr>
              <a:t>Mean</a:t>
            </a:r>
            <a:r>
              <a:rPr lang="cs-CZ" sz="2000" dirty="0">
                <a:latin typeface="Times New Roman" panose="02020603050405020304" pitchFamily="18" charset="0"/>
              </a:rPr>
              <a:t> Square </a:t>
            </a:r>
            <a:r>
              <a:rPr lang="cs-CZ" sz="2000" dirty="0" err="1">
                <a:latin typeface="Times New Roman" panose="02020603050405020304" pitchFamily="18" charset="0"/>
              </a:rPr>
              <a:t>of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</a:rPr>
              <a:t>Succesive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</a:rPr>
              <a:t>Differences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</a:rPr>
              <a:t>between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</a:rPr>
              <a:t>adjacent</a:t>
            </a:r>
            <a:r>
              <a:rPr lang="cs-CZ" sz="2000" dirty="0">
                <a:latin typeface="Times New Roman" panose="02020603050405020304" pitchFamily="18" charset="0"/>
              </a:rPr>
              <a:t> RR </a:t>
            </a:r>
            <a:r>
              <a:rPr lang="cs-CZ" sz="2000" dirty="0" err="1">
                <a:latin typeface="Times New Roman" panose="02020603050405020304" pitchFamily="18" charset="0"/>
              </a:rPr>
              <a:t>intervals</a:t>
            </a:r>
            <a:r>
              <a:rPr lang="cs-CZ" sz="2000" dirty="0">
                <a:latin typeface="Times New Roman" panose="02020603050405020304" pitchFamily="18" charset="0"/>
              </a:rPr>
              <a:t>) – průměr druhých mocnin rozdílů po sobě jdoucích R-R intervalů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	– variabilita sousedních RR intervalů</a:t>
            </a:r>
          </a:p>
          <a:p>
            <a:r>
              <a:rPr lang="cs-CZ" sz="2000" i="0" u="sng" strike="noStrike" baseline="0" dirty="0">
                <a:latin typeface="Times New Roman" panose="02020603050405020304" pitchFamily="18" charset="0"/>
              </a:rPr>
              <a:t>Frekvenční analýza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Spektrální výkon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(P –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spectral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power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; ms</a:t>
            </a:r>
            <a:r>
              <a:rPr lang="cs-CZ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- Celkový výkon (TP)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- Výkon velmi nízkých, nízkých a vysokých frekvencí (VLF, LF, HF;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ms</a:t>
            </a:r>
            <a:r>
              <a:rPr lang="cs-CZ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%,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n.u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Výkonová spektrální hustota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(PSD –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power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spectral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density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; ms</a:t>
            </a:r>
            <a:r>
              <a:rPr lang="cs-CZ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.Hz</a:t>
            </a:r>
            <a:r>
              <a:rPr lang="cs-CZ" sz="20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-1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pro VLF, LF, HF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7663175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AVEN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5"/>
          <a:stretch/>
        </p:blipFill>
        <p:spPr bwMode="auto">
          <a:xfrm>
            <a:off x="2959803" y="1453033"/>
            <a:ext cx="5726170" cy="4120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239130" y="1818056"/>
            <a:ext cx="56760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VLF: 0,01-0,05 Hz </a:t>
            </a:r>
            <a:r>
              <a:rPr kumimoji="1" lang="en-US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0,6-3/min</a:t>
            </a:r>
            <a:r>
              <a:rPr kumimoji="1" lang="en-US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←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vnitřní prostředí)</a:t>
            </a: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LF: 0,05-0,15 Hz </a:t>
            </a:r>
            <a:r>
              <a:rPr kumimoji="1" lang="en-US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3-9/min</a:t>
            </a:r>
            <a:r>
              <a:rPr kumimoji="1" lang="en-US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← </a:t>
            </a:r>
            <a:r>
              <a:rPr kumimoji="1" lang="cs-CZ" altLang="cs-CZ" sz="20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baroreflex</a:t>
            </a: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HF: 0,15-0,5 Hz </a:t>
            </a:r>
            <a:r>
              <a:rPr kumimoji="1" lang="en-US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9-30/min</a:t>
            </a:r>
            <a:r>
              <a:rPr kumimoji="1" lang="en-US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 (← dýchání)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451614" y="5524710"/>
            <a:ext cx="310439" cy="2868"/>
          </a:xfrm>
          <a:prstGeom prst="line">
            <a:avLst/>
          </a:prstGeom>
          <a:noFill/>
          <a:ln w="76200" cap="sq">
            <a:solidFill>
              <a:srgbClr val="D6061A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3871012" y="5535464"/>
            <a:ext cx="540594" cy="0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4523400" y="5516719"/>
            <a:ext cx="2024087" cy="18745"/>
          </a:xfrm>
          <a:prstGeom prst="line">
            <a:avLst/>
          </a:prstGeom>
          <a:noFill/>
          <a:ln w="76200" cap="sq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3714583" y="2143441"/>
            <a:ext cx="1837720" cy="3334939"/>
          </a:xfrm>
          <a:prstGeom prst="line">
            <a:avLst/>
          </a:prstGeom>
          <a:noFill/>
          <a:ln w="28575" cap="rnd">
            <a:solidFill>
              <a:srgbClr val="D6061A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4306529" y="2644346"/>
            <a:ext cx="2055593" cy="2852779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5673212" y="3141495"/>
            <a:ext cx="1006022" cy="2336885"/>
          </a:xfrm>
          <a:prstGeom prst="line">
            <a:avLst/>
          </a:prstGeom>
          <a:noFill/>
          <a:ln w="28575" cap="rnd">
            <a:solidFill>
              <a:srgbClr val="FF99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195724" y="6176371"/>
            <a:ext cx="559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b="1" dirty="0"/>
              <a:t>		</a:t>
            </a:r>
            <a:r>
              <a:rPr lang="cs-CZ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PARASYMPATIKUS → zpomalení SF</a:t>
            </a:r>
          </a:p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</a:rPr>
              <a:t>SYMPATIKUS → zrychlení SF</a:t>
            </a:r>
          </a:p>
        </p:txBody>
      </p:sp>
      <p:sp>
        <p:nvSpPr>
          <p:cNvPr id="3" name="Šipka nahoru 2"/>
          <p:cNvSpPr/>
          <p:nvPr/>
        </p:nvSpPr>
        <p:spPr>
          <a:xfrm>
            <a:off x="4713132" y="5623854"/>
            <a:ext cx="1634006" cy="558540"/>
          </a:xfrm>
          <a:prstGeom prst="up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Šipka nahoru 20"/>
          <p:cNvSpPr/>
          <p:nvPr/>
        </p:nvSpPr>
        <p:spPr>
          <a:xfrm>
            <a:off x="3451614" y="5623896"/>
            <a:ext cx="1261518" cy="80528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7002176" y="4575168"/>
            <a:ext cx="666287" cy="668996"/>
          </a:xfrm>
          <a:prstGeom prst="line">
            <a:avLst/>
          </a:prstGeom>
          <a:noFill/>
          <a:ln w="7620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7700526" y="3941892"/>
            <a:ext cx="607992" cy="613170"/>
          </a:xfrm>
          <a:prstGeom prst="line">
            <a:avLst/>
          </a:prstGeom>
          <a:noFill/>
          <a:ln w="76200" cap="sq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Šipka doleva 4"/>
          <p:cNvSpPr/>
          <p:nvPr/>
        </p:nvSpPr>
        <p:spPr>
          <a:xfrm>
            <a:off x="8308518" y="3843791"/>
            <a:ext cx="1366684" cy="78720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STOJ</a:t>
            </a:r>
          </a:p>
        </p:txBody>
      </p:sp>
      <p:sp>
        <p:nvSpPr>
          <p:cNvPr id="30" name="Šipka doleva 29"/>
          <p:cNvSpPr/>
          <p:nvPr/>
        </p:nvSpPr>
        <p:spPr>
          <a:xfrm>
            <a:off x="7668464" y="4575168"/>
            <a:ext cx="1366684" cy="750712"/>
          </a:xfrm>
          <a:prstGeom prst="lef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LEH</a:t>
            </a:r>
          </a:p>
        </p:txBody>
      </p:sp>
      <p:sp>
        <p:nvSpPr>
          <p:cNvPr id="6" name="Obdélník 5"/>
          <p:cNvSpPr/>
          <p:nvPr/>
        </p:nvSpPr>
        <p:spPr>
          <a:xfrm>
            <a:off x="656223" y="1487588"/>
            <a:ext cx="22954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krátkodobý záznam </a:t>
            </a:r>
            <a:r>
              <a:rPr lang="cs-CZ" altLang="cs-CZ" dirty="0">
                <a:solidFill>
                  <a:srgbClr val="FF0000"/>
                </a:solidFill>
              </a:rPr>
              <a:t>polohový test </a:t>
            </a:r>
            <a:r>
              <a:rPr lang="cs-CZ" altLang="cs-CZ" dirty="0"/>
              <a:t>2x5 min (leh-stoj)</a:t>
            </a: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>
          <a:xfrm>
            <a:off x="2794280" y="718576"/>
            <a:ext cx="5757863" cy="4033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PSD - Výkonová spektrální hustota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4253B2-A9A2-4EF3-56A2-49588D2AABAE}"/>
              </a:ext>
            </a:extLst>
          </p:cNvPr>
          <p:cNvSpPr txBox="1"/>
          <p:nvPr/>
        </p:nvSpPr>
        <p:spPr>
          <a:xfrm>
            <a:off x="2959803" y="1448724"/>
            <a:ext cx="17469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PSD</a:t>
            </a:r>
          </a:p>
          <a:p>
            <a:pPr algn="ctr"/>
            <a:r>
              <a:rPr lang="cs-CZ" sz="1600" dirty="0"/>
              <a:t>(1000*ms2/Hz)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229E03B-C459-6DB3-9517-89E46B16A719}"/>
              </a:ext>
            </a:extLst>
          </p:cNvPr>
          <p:cNvSpPr txBox="1"/>
          <p:nvPr/>
        </p:nvSpPr>
        <p:spPr>
          <a:xfrm>
            <a:off x="8731419" y="5524955"/>
            <a:ext cx="2904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VLF – very </a:t>
            </a:r>
            <a:r>
              <a:rPr lang="cs-CZ" sz="2000" dirty="0" err="1"/>
              <a:t>low</a:t>
            </a:r>
            <a:r>
              <a:rPr lang="cs-CZ" sz="2000" dirty="0"/>
              <a:t> </a:t>
            </a:r>
            <a:r>
              <a:rPr lang="cs-CZ" sz="2000" dirty="0" err="1"/>
              <a:t>frequency</a:t>
            </a:r>
            <a:endParaRPr lang="cs-CZ" sz="2000" dirty="0"/>
          </a:p>
          <a:p>
            <a:r>
              <a:rPr lang="cs-CZ" sz="2000" dirty="0"/>
              <a:t>LF – </a:t>
            </a:r>
            <a:r>
              <a:rPr lang="cs-CZ" sz="2000" dirty="0" err="1"/>
              <a:t>low</a:t>
            </a:r>
            <a:r>
              <a:rPr lang="cs-CZ" sz="2000" dirty="0"/>
              <a:t> </a:t>
            </a:r>
            <a:r>
              <a:rPr lang="cs-CZ" sz="2000" dirty="0" err="1"/>
              <a:t>frequency</a:t>
            </a:r>
            <a:endParaRPr lang="cs-CZ" sz="2000" dirty="0"/>
          </a:p>
          <a:p>
            <a:r>
              <a:rPr lang="cs-CZ" sz="2000" dirty="0"/>
              <a:t>HF – </a:t>
            </a:r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frequency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10365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27" grpId="0" animBg="1"/>
      <p:bldP spid="28" grpId="0" animBg="1"/>
      <p:bldP spid="5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OUBEK02">
            <a:extLst>
              <a:ext uri="{FF2B5EF4-FFF2-40B4-BE49-F238E27FC236}">
                <a16:creationId xmlns:a16="http://schemas.microsoft.com/office/drawing/2014/main" id="{1273B6A4-75EF-1E09-C33E-546C92CDC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/>
          <a:stretch>
            <a:fillRect/>
          </a:stretch>
        </p:blipFill>
        <p:spPr bwMode="auto">
          <a:xfrm>
            <a:off x="448469" y="3017503"/>
            <a:ext cx="5131716" cy="33907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5" descr="BARTOS00">
            <a:extLst>
              <a:ext uri="{FF2B5EF4-FFF2-40B4-BE49-F238E27FC236}">
                <a16:creationId xmlns:a16="http://schemas.microsoft.com/office/drawing/2014/main" id="{88480790-0F90-45EE-F4D8-A0D0ADD5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/>
          <a:stretch>
            <a:fillRect/>
          </a:stretch>
        </p:blipFill>
        <p:spPr bwMode="auto">
          <a:xfrm>
            <a:off x="3198081" y="1845895"/>
            <a:ext cx="4318732" cy="28862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6" descr="DRABAL02">
            <a:extLst>
              <a:ext uri="{FF2B5EF4-FFF2-40B4-BE49-F238E27FC236}">
                <a16:creationId xmlns:a16="http://schemas.microsoft.com/office/drawing/2014/main" id="{E16D12CC-5044-7FCF-DE61-B1680BF1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3"/>
          <a:stretch>
            <a:fillRect/>
          </a:stretch>
        </p:blipFill>
        <p:spPr bwMode="auto">
          <a:xfrm>
            <a:off x="6834554" y="3202614"/>
            <a:ext cx="4835523" cy="32056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7">
            <a:extLst>
              <a:ext uri="{FF2B5EF4-FFF2-40B4-BE49-F238E27FC236}">
                <a16:creationId xmlns:a16="http://schemas.microsoft.com/office/drawing/2014/main" id="{2557F410-C0DD-7B72-2421-9BEA9631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733" y="3914776"/>
            <a:ext cx="10080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100" dirty="0">
                <a:latin typeface="Times New Roman" panose="02020603050405020304" pitchFamily="18" charset="0"/>
              </a:rPr>
              <a:t>zdravý</a:t>
            </a:r>
          </a:p>
        </p:txBody>
      </p:sp>
      <p:sp>
        <p:nvSpPr>
          <p:cNvPr id="17414" name="Rectangle 8">
            <a:extLst>
              <a:ext uri="{FF2B5EF4-FFF2-40B4-BE49-F238E27FC236}">
                <a16:creationId xmlns:a16="http://schemas.microsoft.com/office/drawing/2014/main" id="{435921B9-6F31-2FB8-FCA8-E48E1470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1182" y="3541714"/>
            <a:ext cx="20991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100" dirty="0">
                <a:latin typeface="Times New Roman" panose="02020603050405020304" pitchFamily="18" charset="0"/>
              </a:rPr>
              <a:t>fibrilace síní s </a:t>
            </a:r>
            <a:r>
              <a:rPr kumimoji="1" lang="cs-CZ" altLang="cs-CZ" sz="2100" dirty="0" err="1">
                <a:latin typeface="Times New Roman" panose="02020603050405020304" pitchFamily="18" charset="0"/>
              </a:rPr>
              <a:t>dysrytmií</a:t>
            </a:r>
            <a:r>
              <a:rPr kumimoji="1" lang="cs-CZ" altLang="cs-CZ" sz="2100" dirty="0">
                <a:latin typeface="Times New Roman" panose="02020603050405020304" pitchFamily="18" charset="0"/>
              </a:rPr>
              <a:t> komor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74EB98C7-DEB5-293D-B3A1-C98962730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51350" y="2493963"/>
            <a:ext cx="1930400" cy="3429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cs-CZ" altLang="cs-CZ" sz="2000" dirty="0"/>
              <a:t>Kardiomyopatie</a:t>
            </a:r>
          </a:p>
        </p:txBody>
      </p:sp>
      <p:sp>
        <p:nvSpPr>
          <p:cNvPr id="17416" name="Rectangle 3">
            <a:extLst>
              <a:ext uri="{FF2B5EF4-FFF2-40B4-BE49-F238E27FC236}">
                <a16:creationId xmlns:a16="http://schemas.microsoft.com/office/drawing/2014/main" id="{882631FA-DA2B-74AF-2543-F5EA3A3D4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005" y="1124827"/>
            <a:ext cx="7120547" cy="3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Analýza </a:t>
            </a:r>
            <a:r>
              <a:rPr lang="cs-CZ" altLang="cs-CZ" sz="2000" dirty="0">
                <a:solidFill>
                  <a:srgbClr val="0070C0"/>
                </a:solidFill>
              </a:rPr>
              <a:t>krátkodobého záznamu</a:t>
            </a:r>
          </a:p>
        </p:txBody>
      </p:sp>
      <p:sp>
        <p:nvSpPr>
          <p:cNvPr id="17417" name="Rectangle 4">
            <a:extLst>
              <a:ext uri="{FF2B5EF4-FFF2-40B4-BE49-F238E27FC236}">
                <a16:creationId xmlns:a16="http://schemas.microsoft.com/office/drawing/2014/main" id="{5A575685-10A1-ACF1-B284-A655083F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572193"/>
            <a:ext cx="4318000" cy="37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100" b="1" dirty="0">
                <a:solidFill>
                  <a:srgbClr val="0033CC"/>
                </a:solidFill>
              </a:rPr>
              <a:t>Variabilita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30418961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016001"/>
            <a:ext cx="77581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3216275" y="476250"/>
            <a:ext cx="617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>
                <a:solidFill>
                  <a:srgbClr val="0070C0"/>
                </a:solidFill>
              </a:rPr>
              <a:t>HRV vleže a vstoje u zdravých dospělých osob</a:t>
            </a:r>
          </a:p>
          <a:p>
            <a:pPr algn="ctr"/>
            <a:r>
              <a:rPr lang="cs-CZ" altLang="cs-CZ" sz="900" dirty="0"/>
              <a:t>Stejskal P, </a:t>
            </a:r>
            <a:r>
              <a:rPr lang="cs-CZ" altLang="cs-CZ" sz="900" dirty="0" err="1"/>
              <a:t>Salinger</a:t>
            </a:r>
            <a:r>
              <a:rPr lang="cs-CZ" altLang="cs-CZ" sz="900" dirty="0"/>
              <a:t> J. Spektrální analýza variability srdeční frekvence. Med Sport </a:t>
            </a:r>
            <a:r>
              <a:rPr lang="cs-CZ" altLang="cs-CZ" sz="900" dirty="0" err="1"/>
              <a:t>Boh</a:t>
            </a:r>
            <a:r>
              <a:rPr lang="cs-CZ" altLang="cs-CZ" sz="900" dirty="0"/>
              <a:t> Slov, 1996, 2: 33-42.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51585" y="3573017"/>
            <a:ext cx="7560839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100" dirty="0" err="1"/>
              <a:t>Task</a:t>
            </a:r>
            <a:r>
              <a:rPr lang="cs-CZ" sz="1100" dirty="0"/>
              <a:t> </a:t>
            </a:r>
            <a:r>
              <a:rPr lang="cs-CZ" sz="1100" dirty="0" err="1"/>
              <a:t>Force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European</a:t>
            </a:r>
            <a:r>
              <a:rPr lang="cs-CZ" sz="1100" dirty="0"/>
              <a:t> Society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Cardiology</a:t>
            </a:r>
            <a:r>
              <a:rPr lang="cs-CZ" sz="1100" dirty="0"/>
              <a:t> and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North</a:t>
            </a:r>
            <a:r>
              <a:rPr lang="cs-CZ" sz="1100" dirty="0"/>
              <a:t> </a:t>
            </a:r>
            <a:r>
              <a:rPr lang="cs-CZ" sz="1100" dirty="0" err="1"/>
              <a:t>American</a:t>
            </a:r>
            <a:r>
              <a:rPr lang="cs-CZ" sz="1100" dirty="0"/>
              <a:t> Society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Pacing</a:t>
            </a:r>
            <a:r>
              <a:rPr lang="cs-CZ" sz="1100" dirty="0"/>
              <a:t> </a:t>
            </a:r>
            <a:r>
              <a:rPr lang="cs-CZ" sz="1100" dirty="0" err="1"/>
              <a:t>Electrophysiology</a:t>
            </a:r>
            <a:r>
              <a:rPr lang="cs-CZ" sz="1100" dirty="0"/>
              <a:t>. </a:t>
            </a:r>
            <a:r>
              <a:rPr lang="cs-CZ" sz="1100" dirty="0" err="1"/>
              <a:t>Standards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measurement</a:t>
            </a:r>
            <a:r>
              <a:rPr lang="cs-CZ" sz="1100" dirty="0"/>
              <a:t>, </a:t>
            </a:r>
            <a:r>
              <a:rPr lang="cs-CZ" sz="1100" dirty="0" err="1"/>
              <a:t>physiological</a:t>
            </a:r>
            <a:r>
              <a:rPr lang="cs-CZ" sz="1100" dirty="0"/>
              <a:t> </a:t>
            </a:r>
            <a:r>
              <a:rPr lang="cs-CZ" sz="1100" dirty="0" err="1"/>
              <a:t>interpretation</a:t>
            </a:r>
            <a:r>
              <a:rPr lang="cs-CZ" sz="1100" dirty="0"/>
              <a:t> and </a:t>
            </a:r>
            <a:r>
              <a:rPr lang="cs-CZ" sz="1100" dirty="0" err="1"/>
              <a:t>clinical</a:t>
            </a:r>
            <a:r>
              <a:rPr lang="cs-CZ" sz="1100" dirty="0"/>
              <a:t> use. </a:t>
            </a:r>
            <a:r>
              <a:rPr lang="cs-CZ" sz="1100" dirty="0" err="1"/>
              <a:t>Circulation</a:t>
            </a:r>
            <a:r>
              <a:rPr lang="cs-CZ" sz="1100" dirty="0"/>
              <a:t>, 1996, 93: 1043-1065.</a:t>
            </a:r>
          </a:p>
          <a:p>
            <a:pPr algn="ctr">
              <a:defRPr/>
            </a:pPr>
            <a:r>
              <a:rPr lang="cs-CZ" sz="1600" dirty="0"/>
              <a:t>(24 h)</a:t>
            </a:r>
          </a:p>
          <a:p>
            <a:pPr lvl="5">
              <a:defRPr/>
            </a:pPr>
            <a:r>
              <a:rPr lang="cs-CZ" dirty="0"/>
              <a:t>SDNN (</a:t>
            </a:r>
            <a:r>
              <a:rPr lang="cs-CZ" dirty="0" err="1"/>
              <a:t>ms</a:t>
            </a:r>
            <a:r>
              <a:rPr lang="cs-CZ" dirty="0"/>
              <a:t>)	141 ± 39</a:t>
            </a:r>
          </a:p>
          <a:p>
            <a:pPr lvl="5">
              <a:defRPr/>
            </a:pPr>
            <a:r>
              <a:rPr lang="cs-CZ" dirty="0"/>
              <a:t>RMSSD (</a:t>
            </a:r>
            <a:r>
              <a:rPr lang="cs-CZ" dirty="0" err="1"/>
              <a:t>ms</a:t>
            </a:r>
            <a:r>
              <a:rPr lang="cs-CZ" dirty="0"/>
              <a:t>)	27 ± 12</a:t>
            </a:r>
          </a:p>
        </p:txBody>
      </p:sp>
    </p:spTree>
    <p:extLst>
      <p:ext uri="{BB962C8B-B14F-4D97-AF65-F5344CB8AC3E}">
        <p14:creationId xmlns:p14="http://schemas.microsoft.com/office/powerpoint/2010/main" val="271010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" y="1549796"/>
            <a:ext cx="6706148" cy="51075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56492" y="226357"/>
            <a:ext cx="10879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Výběrová aktivace svalů stehna po dřepech</a:t>
            </a:r>
          </a:p>
          <a:p>
            <a:pPr algn="ctr"/>
            <a:r>
              <a:rPr lang="cs-CZ" sz="2000" dirty="0"/>
              <a:t>se zátěží (10RM) v obraze NMR (</a:t>
            </a:r>
            <a:r>
              <a:rPr lang="cs-CZ" sz="2000" dirty="0" err="1"/>
              <a:t>Kraemer</a:t>
            </a:r>
            <a:r>
              <a:rPr lang="cs-CZ" sz="2000" dirty="0"/>
              <a:t> et al., 2012)</a:t>
            </a:r>
          </a:p>
          <a:p>
            <a:r>
              <a:rPr lang="cs-CZ" sz="2000" dirty="0"/>
              <a:t>RF – </a:t>
            </a:r>
            <a:r>
              <a:rPr lang="cs-CZ" sz="2000" dirty="0" err="1"/>
              <a:t>m.rectus</a:t>
            </a:r>
            <a:r>
              <a:rPr lang="cs-CZ" sz="2000" dirty="0"/>
              <a:t> </a:t>
            </a:r>
            <a:r>
              <a:rPr lang="cs-CZ" sz="2000" dirty="0" err="1"/>
              <a:t>femoris</a:t>
            </a:r>
            <a:r>
              <a:rPr lang="cs-CZ" sz="2000" dirty="0"/>
              <a:t>, VM – </a:t>
            </a:r>
            <a:r>
              <a:rPr lang="cs-CZ" sz="2000" dirty="0" err="1"/>
              <a:t>vastus</a:t>
            </a:r>
            <a:r>
              <a:rPr lang="cs-CZ" sz="2000" dirty="0"/>
              <a:t> </a:t>
            </a:r>
            <a:r>
              <a:rPr lang="cs-CZ" sz="2000" dirty="0" err="1"/>
              <a:t>medialis</a:t>
            </a:r>
            <a:r>
              <a:rPr lang="cs-CZ" sz="2000" dirty="0"/>
              <a:t>, VL - </a:t>
            </a:r>
            <a:r>
              <a:rPr lang="cs-CZ" sz="2000" dirty="0" err="1"/>
              <a:t>vastus</a:t>
            </a:r>
            <a:r>
              <a:rPr lang="cs-CZ" sz="2000" dirty="0"/>
              <a:t> </a:t>
            </a:r>
            <a:r>
              <a:rPr lang="cs-CZ" sz="2000" dirty="0" err="1"/>
              <a:t>lateralis</a:t>
            </a:r>
            <a:r>
              <a:rPr lang="cs-CZ" sz="2000" dirty="0"/>
              <a:t>, VI – </a:t>
            </a:r>
            <a:r>
              <a:rPr lang="cs-CZ" sz="2000" dirty="0" err="1"/>
              <a:t>vastus</a:t>
            </a:r>
            <a:r>
              <a:rPr lang="cs-CZ" sz="2000" dirty="0"/>
              <a:t> </a:t>
            </a:r>
            <a:r>
              <a:rPr lang="cs-CZ" sz="2000" dirty="0" err="1"/>
              <a:t>intermedius</a:t>
            </a:r>
            <a:r>
              <a:rPr lang="cs-CZ" sz="2000" dirty="0"/>
              <a:t>, BF – biceps </a:t>
            </a:r>
            <a:r>
              <a:rPr lang="cs-CZ" sz="2000" dirty="0" err="1"/>
              <a:t>femoris</a:t>
            </a:r>
            <a:r>
              <a:rPr lang="cs-CZ" sz="2000" dirty="0"/>
              <a:t>, ST – </a:t>
            </a:r>
            <a:r>
              <a:rPr lang="cs-CZ" sz="2000" dirty="0" err="1"/>
              <a:t>semitendinosus</a:t>
            </a:r>
            <a:r>
              <a:rPr lang="cs-CZ" sz="2000" dirty="0"/>
              <a:t>, SM – </a:t>
            </a:r>
            <a:r>
              <a:rPr lang="cs-CZ" sz="2000" dirty="0" err="1"/>
              <a:t>semimembranosus</a:t>
            </a:r>
            <a:r>
              <a:rPr lang="cs-CZ" sz="2000" dirty="0"/>
              <a:t>, AM – </a:t>
            </a:r>
            <a:r>
              <a:rPr lang="cs-CZ" sz="2000" dirty="0" err="1"/>
              <a:t>adductor</a:t>
            </a:r>
            <a:r>
              <a:rPr lang="cs-CZ" sz="2000" dirty="0"/>
              <a:t> </a:t>
            </a:r>
            <a:r>
              <a:rPr lang="cs-CZ" sz="2000" dirty="0" err="1"/>
              <a:t>magnus</a:t>
            </a:r>
            <a:r>
              <a:rPr lang="cs-CZ" sz="2000" dirty="0"/>
              <a:t>, AL – </a:t>
            </a:r>
            <a:r>
              <a:rPr lang="cs-CZ" sz="2000" dirty="0" err="1"/>
              <a:t>adductor</a:t>
            </a:r>
            <a:r>
              <a:rPr lang="cs-CZ" sz="2000" dirty="0"/>
              <a:t> </a:t>
            </a:r>
            <a:r>
              <a:rPr lang="cs-CZ" sz="2000" dirty="0" err="1"/>
              <a:t>longus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75751" y="2187160"/>
            <a:ext cx="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RF    VL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7530729-E84A-2AB5-683F-C4F2ADE99756}"/>
              </a:ext>
            </a:extLst>
          </p:cNvPr>
          <p:cNvSpPr/>
          <p:nvPr/>
        </p:nvSpPr>
        <p:spPr>
          <a:xfrm>
            <a:off x="7455876" y="2845991"/>
            <a:ext cx="45133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SOUHRA </a:t>
            </a:r>
            <a:r>
              <a:rPr lang="cs-CZ" sz="2400" b="1" dirty="0" err="1">
                <a:solidFill>
                  <a:srgbClr val="C00000"/>
                </a:solidFill>
              </a:rPr>
              <a:t>SVAL</a:t>
            </a:r>
            <a:r>
              <a:rPr lang="cs-CZ" sz="2400" b="1" cap="all" dirty="0" err="1">
                <a:solidFill>
                  <a:srgbClr val="C00000"/>
                </a:solidFill>
              </a:rPr>
              <a:t>ů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endParaRPr lang="cs-CZ" sz="2400" b="1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ÚČELNÉ POHYBY </a:t>
            </a:r>
            <a:r>
              <a:rPr lang="cs-CZ" sz="2400" b="1" dirty="0" err="1">
                <a:solidFill>
                  <a:srgbClr val="0070C0"/>
                </a:solidFill>
              </a:rPr>
              <a:t>SEGMENT</a:t>
            </a:r>
            <a:r>
              <a:rPr lang="cs-CZ" sz="2400" b="1" cap="all" dirty="0" err="1">
                <a:solidFill>
                  <a:srgbClr val="0070C0"/>
                </a:solidFill>
              </a:rPr>
              <a:t>ů</a:t>
            </a:r>
            <a:r>
              <a:rPr lang="cs-CZ" sz="2400" b="1" dirty="0">
                <a:solidFill>
                  <a:srgbClr val="0070C0"/>
                </a:solidFill>
              </a:rPr>
              <a:t> TĚLA A STABILIZACE V KLOUBECH</a:t>
            </a:r>
          </a:p>
          <a:p>
            <a:pPr algn="ctr"/>
            <a:endParaRPr lang="cs-CZ" sz="2400" b="1" dirty="0">
              <a:solidFill>
                <a:srgbClr val="0070C0"/>
              </a:solidFill>
            </a:endParaRPr>
          </a:p>
          <a:p>
            <a:r>
              <a:rPr lang="cs-CZ" sz="2400" b="1" u="sng" dirty="0">
                <a:solidFill>
                  <a:srgbClr val="0070C0"/>
                </a:solidFill>
              </a:rPr>
              <a:t>SVALY</a:t>
            </a:r>
          </a:p>
          <a:p>
            <a:r>
              <a:rPr lang="cs-CZ" sz="2400" dirty="0">
                <a:solidFill>
                  <a:srgbClr val="0070C0"/>
                </a:solidFill>
              </a:rPr>
              <a:t>HLAVNÍ </a:t>
            </a:r>
            <a:r>
              <a:rPr lang="cs-CZ" sz="2400" dirty="0"/>
              <a:t>- agonisté</a:t>
            </a:r>
          </a:p>
          <a:p>
            <a:r>
              <a:rPr lang="cs-CZ" sz="2400" dirty="0">
                <a:solidFill>
                  <a:srgbClr val="0070C0"/>
                </a:solidFill>
              </a:rPr>
              <a:t>NEUTRALIZAČNÍ </a:t>
            </a:r>
            <a:r>
              <a:rPr lang="cs-CZ" sz="2400" dirty="0"/>
              <a:t>- antagonisté,</a:t>
            </a:r>
          </a:p>
          <a:p>
            <a:r>
              <a:rPr lang="cs-CZ" sz="2400" dirty="0"/>
              <a:t>na kontralaterální straně</a:t>
            </a:r>
          </a:p>
          <a:p>
            <a:r>
              <a:rPr lang="cs-CZ" sz="2400" dirty="0">
                <a:solidFill>
                  <a:srgbClr val="0070C0"/>
                </a:solidFill>
              </a:rPr>
              <a:t>POMOCNÉ </a:t>
            </a:r>
            <a:r>
              <a:rPr lang="cs-CZ" sz="2400" dirty="0"/>
              <a:t>- synergisté</a:t>
            </a:r>
          </a:p>
          <a:p>
            <a:r>
              <a:rPr lang="cs-CZ" sz="2400" dirty="0">
                <a:solidFill>
                  <a:srgbClr val="0070C0"/>
                </a:solidFill>
              </a:rPr>
              <a:t>FIXAČNÍ </a:t>
            </a:r>
            <a:r>
              <a:rPr lang="cs-CZ" sz="2400" dirty="0"/>
              <a:t>- stabilizátory</a:t>
            </a:r>
          </a:p>
        </p:txBody>
      </p:sp>
    </p:spTree>
    <p:extLst>
      <p:ext uri="{BB962C8B-B14F-4D97-AF65-F5344CB8AC3E}">
        <p14:creationId xmlns:p14="http://schemas.microsoft.com/office/powerpoint/2010/main" val="2330994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EF7E893-77DE-9A1E-9E47-B3D636841A74}"/>
              </a:ext>
            </a:extLst>
          </p:cNvPr>
          <p:cNvGraphicFramePr/>
          <p:nvPr/>
        </p:nvGraphicFramePr>
        <p:xfrm>
          <a:off x="926749" y="634087"/>
          <a:ext cx="5011208" cy="290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30387F00-5DC5-05D0-B973-35B74F18200D}"/>
              </a:ext>
            </a:extLst>
          </p:cNvPr>
          <p:cNvGraphicFramePr/>
          <p:nvPr/>
        </p:nvGraphicFramePr>
        <p:xfrm>
          <a:off x="6483631" y="634086"/>
          <a:ext cx="5146674" cy="290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19C0F95F-DCF2-02F6-7CB9-85B738B51315}"/>
              </a:ext>
            </a:extLst>
          </p:cNvPr>
          <p:cNvGraphicFramePr/>
          <p:nvPr/>
        </p:nvGraphicFramePr>
        <p:xfrm>
          <a:off x="6483631" y="3618090"/>
          <a:ext cx="5146674" cy="317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918D50DA-C8E5-EAAB-C1F4-2D2AE7D27A35}"/>
              </a:ext>
            </a:extLst>
          </p:cNvPr>
          <p:cNvGraphicFramePr/>
          <p:nvPr/>
        </p:nvGraphicFramePr>
        <p:xfrm>
          <a:off x="926747" y="3623733"/>
          <a:ext cx="5011208" cy="316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85A076-59EB-8C96-DDC9-B349BF3CC62C}"/>
              </a:ext>
            </a:extLst>
          </p:cNvPr>
          <p:cNvSpPr txBox="1"/>
          <p:nvPr/>
        </p:nvSpPr>
        <p:spPr>
          <a:xfrm>
            <a:off x="181681" y="158998"/>
            <a:ext cx="11828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Variabilita srdeční frekvence u dětí v klidu vleže - SDRR (časová analýza), TP (frekvenční analýza)</a:t>
            </a:r>
          </a:p>
        </p:txBody>
      </p:sp>
    </p:spTree>
    <p:extLst>
      <p:ext uri="{BB962C8B-B14F-4D97-AF65-F5344CB8AC3E}">
        <p14:creationId xmlns:p14="http://schemas.microsoft.com/office/powerpoint/2010/main" val="268571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95" y="0"/>
            <a:ext cx="9580605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3333" y="3947635"/>
            <a:ext cx="2611395" cy="6161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Spektrální analýza HRV</a:t>
            </a:r>
            <a:endParaRPr lang="cs-CZ" altLang="cs-CZ" sz="2200" dirty="0"/>
          </a:p>
        </p:txBody>
      </p:sp>
      <p:sp>
        <p:nvSpPr>
          <p:cNvPr id="4" name="Obdélník 3"/>
          <p:cNvSpPr/>
          <p:nvPr/>
        </p:nvSpPr>
        <p:spPr>
          <a:xfrm>
            <a:off x="186667" y="1281642"/>
            <a:ext cx="24247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Dlouhodobý záznam RR </a:t>
            </a:r>
            <a:r>
              <a:rPr lang="cs-CZ" altLang="cs-CZ" dirty="0" err="1"/>
              <a:t>Holter</a:t>
            </a:r>
            <a:r>
              <a:rPr lang="cs-CZ" altLang="cs-CZ" dirty="0"/>
              <a:t> monitoring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666" y="2503839"/>
            <a:ext cx="27047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u="sng" dirty="0">
                <a:solidFill>
                  <a:srgbClr val="7030A0"/>
                </a:solidFill>
              </a:rPr>
              <a:t>k posouzení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>
                <a:solidFill>
                  <a:srgbClr val="7030A0"/>
                </a:solidFill>
              </a:rPr>
              <a:t>rizika selhání myokardu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>
                <a:solidFill>
                  <a:srgbClr val="7030A0"/>
                </a:solidFill>
              </a:rPr>
              <a:t>odmítání transplantátu</a:t>
            </a:r>
          </a:p>
        </p:txBody>
      </p:sp>
    </p:spTree>
    <p:extLst>
      <p:ext uri="{BB962C8B-B14F-4D97-AF65-F5344CB8AC3E}">
        <p14:creationId xmlns:p14="http://schemas.microsoft.com/office/powerpoint/2010/main" val="2599693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larRS8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7305" r="10032" b="5083"/>
          <a:stretch/>
        </p:blipFill>
        <p:spPr bwMode="auto">
          <a:xfrm>
            <a:off x="6476256" y="3051236"/>
            <a:ext cx="2878759" cy="36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299543" y="3145021"/>
            <a:ext cx="41767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/>
              <a:t>How</a:t>
            </a:r>
            <a:r>
              <a:rPr lang="cs-CZ" altLang="cs-CZ" sz="2000" b="1" u="sng" dirty="0"/>
              <a:t> to Interpret </a:t>
            </a:r>
            <a:r>
              <a:rPr lang="cs-CZ" altLang="cs-CZ" sz="2000" b="1" u="sng" dirty="0" err="1"/>
              <a:t>Results</a:t>
            </a:r>
            <a:endParaRPr lang="cs-CZ" altLang="cs-CZ" sz="2000" b="1" u="sng" dirty="0"/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chemeClr val="hlink"/>
                </a:solidFill>
              </a:rPr>
              <a:t>Good</a:t>
            </a:r>
            <a:r>
              <a:rPr lang="cs-CZ" altLang="cs-CZ" sz="2000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>
                <a:solidFill>
                  <a:schemeClr val="hlink"/>
                </a:solidFill>
              </a:rPr>
              <a:t>Recovery</a:t>
            </a:r>
            <a:r>
              <a:rPr lang="cs-CZ" altLang="cs-CZ" sz="2000" dirty="0">
                <a:solidFill>
                  <a:schemeClr val="hlink"/>
                </a:solidFill>
              </a:rPr>
              <a:t> (1)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chemeClr val="hlink"/>
                </a:solidFill>
              </a:rPr>
              <a:t>Normal</a:t>
            </a:r>
            <a:r>
              <a:rPr lang="cs-CZ" altLang="cs-CZ" sz="2000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>
                <a:solidFill>
                  <a:schemeClr val="hlink"/>
                </a:solidFill>
              </a:rPr>
              <a:t>State</a:t>
            </a:r>
            <a:r>
              <a:rPr lang="cs-CZ" altLang="cs-CZ" sz="2000" dirty="0">
                <a:solidFill>
                  <a:schemeClr val="hlink"/>
                </a:solidFill>
              </a:rPr>
              <a:t> (2)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/>
              <a:t>Training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Effect</a:t>
            </a:r>
            <a:r>
              <a:rPr lang="cs-CZ" altLang="cs-CZ" sz="2000" dirty="0"/>
              <a:t> (3)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rgbClr val="0000FF"/>
                </a:solidFill>
              </a:rPr>
              <a:t>Steady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000" dirty="0" err="1">
                <a:solidFill>
                  <a:srgbClr val="0000FF"/>
                </a:solidFill>
              </a:rPr>
              <a:t>State</a:t>
            </a:r>
            <a:r>
              <a:rPr lang="cs-CZ" altLang="cs-CZ" sz="2000" dirty="0">
                <a:solidFill>
                  <a:srgbClr val="0000FF"/>
                </a:solidFill>
              </a:rPr>
              <a:t> (4)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rgbClr val="0000FF"/>
                </a:solidFill>
              </a:rPr>
              <a:t>Stagnant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000" dirty="0" err="1">
                <a:solidFill>
                  <a:srgbClr val="0000FF"/>
                </a:solidFill>
              </a:rPr>
              <a:t>State</a:t>
            </a:r>
            <a:r>
              <a:rPr lang="cs-CZ" altLang="cs-CZ" sz="2000" dirty="0">
                <a:solidFill>
                  <a:srgbClr val="0000FF"/>
                </a:solidFill>
              </a:rPr>
              <a:t> (5)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/>
              <a:t>Hard </a:t>
            </a:r>
            <a:r>
              <a:rPr lang="cs-CZ" altLang="cs-CZ" sz="2000" dirty="0" err="1"/>
              <a:t>Training</a:t>
            </a:r>
            <a:r>
              <a:rPr lang="cs-CZ" altLang="cs-CZ" sz="2000" dirty="0"/>
              <a:t> (6)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/>
              <a:t>Overreaching</a:t>
            </a:r>
            <a:r>
              <a:rPr lang="cs-CZ" altLang="cs-CZ" sz="2000" dirty="0"/>
              <a:t> (7)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rgbClr val="FF0000"/>
                </a:solidFill>
              </a:rPr>
              <a:t>Sympathetic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Overtraining</a:t>
            </a:r>
            <a:r>
              <a:rPr lang="cs-CZ" altLang="cs-CZ" sz="2000" dirty="0">
                <a:solidFill>
                  <a:srgbClr val="FF0000"/>
                </a:solidFill>
              </a:rPr>
              <a:t> (8)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 err="1">
                <a:solidFill>
                  <a:srgbClr val="FF0000"/>
                </a:solidFill>
              </a:rPr>
              <a:t>Parasympathetic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</a:rPr>
              <a:t>Overtraining</a:t>
            </a:r>
            <a:r>
              <a:rPr lang="cs-CZ" altLang="cs-CZ" sz="2000" dirty="0">
                <a:solidFill>
                  <a:srgbClr val="FF0000"/>
                </a:solidFill>
              </a:rPr>
              <a:t> (9)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86AE701-0B0A-4302-49E3-8DB14C310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77" y="420473"/>
            <a:ext cx="1069144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Sporttester</a:t>
            </a:r>
            <a:r>
              <a:rPr lang="cs-CZ" altLang="cs-CZ" sz="2400" b="1" dirty="0"/>
              <a:t> POLAR RS800: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b="1" dirty="0">
                <a:solidFill>
                  <a:srgbClr val="D60093"/>
                </a:solidFill>
              </a:rPr>
              <a:t> Test přetrénování</a:t>
            </a:r>
            <a:r>
              <a:rPr lang="cs-CZ" altLang="cs-CZ" sz="1800" dirty="0">
                <a:solidFill>
                  <a:srgbClr val="D60093"/>
                </a:solidFill>
              </a:rPr>
              <a:t> je určen pro </a:t>
            </a:r>
            <a:r>
              <a:rPr lang="cs-CZ" altLang="cs-CZ" sz="1800" b="1" dirty="0">
                <a:solidFill>
                  <a:srgbClr val="D60093"/>
                </a:solidFill>
              </a:rPr>
              <a:t>stanovení účinků zatížení</a:t>
            </a:r>
            <a:r>
              <a:rPr lang="cs-CZ" altLang="cs-CZ" sz="1800" dirty="0">
                <a:solidFill>
                  <a:srgbClr val="D60093"/>
                </a:solidFill>
              </a:rPr>
              <a:t> ve standardních podmínkách.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D60093"/>
                </a:solidFill>
              </a:rPr>
              <a:t> </a:t>
            </a:r>
            <a:r>
              <a:rPr lang="cs-CZ" altLang="cs-CZ" sz="1800" b="1" i="1" dirty="0">
                <a:solidFill>
                  <a:srgbClr val="FF0000"/>
                </a:solidFill>
              </a:rPr>
              <a:t> Rozbor testu vychází z měření tepové frekvence a její variability v klidové poloze (leh či sed) a během ortostatického testu.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accent6">
                    <a:lumMod val="75000"/>
                  </a:schemeClr>
                </a:solidFill>
              </a:rPr>
              <a:t> Program zjistí, zda je zatížení prováděno optimálně či zda dochází ke stavu přetrénování organismu.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accent6">
                    <a:lumMod val="75000"/>
                  </a:schemeClr>
                </a:solidFill>
              </a:rPr>
              <a:t> V případě, že program nenalezne potřebný účinek zatížení či odpovídající zotavení, doporučí kontrolu tréninkového programu.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accent6">
                    <a:lumMod val="75000"/>
                  </a:schemeClr>
                </a:solidFill>
              </a:rPr>
              <a:t> Řízení tréninkové zátěže (správný poměr zatížení a zotavení) je s využitím programem navržených postupů daleko efektivnější.</a:t>
            </a:r>
          </a:p>
        </p:txBody>
      </p:sp>
    </p:spTree>
    <p:extLst>
      <p:ext uri="{BB962C8B-B14F-4D97-AF65-F5344CB8AC3E}">
        <p14:creationId xmlns:p14="http://schemas.microsoft.com/office/powerpoint/2010/main" val="737685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1">
            <a:extLst>
              <a:ext uri="{FF2B5EF4-FFF2-40B4-BE49-F238E27FC236}">
                <a16:creationId xmlns:a16="http://schemas.microsoft.com/office/drawing/2014/main" id="{85A7BE7A-D910-D636-4D39-69D24241E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447" y="260351"/>
            <a:ext cx="5401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D60093"/>
                </a:solidFill>
              </a:rPr>
              <a:t>Ortostatický HRV test </a:t>
            </a:r>
            <a:r>
              <a:rPr lang="cs-CZ" altLang="cs-CZ" sz="1800" dirty="0" err="1"/>
              <a:t>sportesterem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Polar</a:t>
            </a:r>
            <a:r>
              <a:rPr lang="cs-CZ" altLang="cs-CZ" sz="1800" dirty="0"/>
              <a:t> V800</a:t>
            </a:r>
          </a:p>
        </p:txBody>
      </p:sp>
      <p:pic>
        <p:nvPicPr>
          <p:cNvPr id="25603" name="Obrázek 2">
            <a:extLst>
              <a:ext uri="{FF2B5EF4-FFF2-40B4-BE49-F238E27FC236}">
                <a16:creationId xmlns:a16="http://schemas.microsoft.com/office/drawing/2014/main" id="{D43E5EDE-2F8F-BDD8-BB80-6614EC19A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3"/>
          <a:stretch>
            <a:fillRect/>
          </a:stretch>
        </p:blipFill>
        <p:spPr bwMode="auto">
          <a:xfrm>
            <a:off x="1444085" y="629683"/>
            <a:ext cx="9303829" cy="6013938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Obrázek 3">
            <a:extLst>
              <a:ext uri="{FF2B5EF4-FFF2-40B4-BE49-F238E27FC236}">
                <a16:creationId xmlns:a16="http://schemas.microsoft.com/office/drawing/2014/main" id="{6FDF748C-0CD6-5C0A-3F23-433C8935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138" y="717551"/>
            <a:ext cx="1686602" cy="222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9EC20F-6E44-5215-5F7F-DAB29CF85902}"/>
              </a:ext>
            </a:extLst>
          </p:cNvPr>
          <p:cNvSpPr txBox="1"/>
          <p:nvPr/>
        </p:nvSpPr>
        <p:spPr>
          <a:xfrm>
            <a:off x="1570892" y="3821723"/>
            <a:ext cx="1195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HR (</a:t>
            </a:r>
            <a:r>
              <a:rPr lang="cs-CZ" dirty="0" err="1"/>
              <a:t>bpm</a:t>
            </a:r>
            <a:r>
              <a:rPr lang="cs-CZ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F2DFD1-FAD4-556E-F29E-43B8C94FED71}"/>
              </a:ext>
            </a:extLst>
          </p:cNvPr>
          <p:cNvSpPr txBox="1"/>
          <p:nvPr/>
        </p:nvSpPr>
        <p:spPr>
          <a:xfrm>
            <a:off x="5338151" y="6458955"/>
            <a:ext cx="1660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Time (</a:t>
            </a:r>
            <a:r>
              <a:rPr lang="cs-CZ" dirty="0" err="1"/>
              <a:t>min:sec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7219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089452" y="402979"/>
            <a:ext cx="7998941" cy="189071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cs-CZ" altLang="cs-CZ" sz="2000" b="1" i="1" dirty="0">
                <a:solidFill>
                  <a:schemeClr val="accent1">
                    <a:lumMod val="75000"/>
                  </a:schemeClr>
                </a:solidFill>
              </a:rPr>
              <a:t>Změny Celkového skóre HRV</a:t>
            </a:r>
          </a:p>
          <a:p>
            <a:pPr algn="ctr" eaLnBrk="1" hangingPunct="1">
              <a:defRPr/>
            </a:pPr>
            <a:r>
              <a:rPr lang="cs-CZ" altLang="cs-CZ" sz="2000" b="1" i="1" dirty="0"/>
              <a:t>v průběhu 28 tréninkových dní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šedý kruh</a:t>
            </a:r>
            <a:r>
              <a:rPr lang="cs-CZ" altLang="cs-CZ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– "mapování"“ aktivity ANS, </a:t>
            </a:r>
            <a:r>
              <a:rPr lang="cs-CZ" altLang="cs-CZ" sz="2000" b="1" i="1" dirty="0">
                <a:solidFill>
                  <a:srgbClr val="63F3E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světle modrý kruh</a:t>
            </a:r>
            <a:r>
              <a:rPr lang="cs-CZ" altLang="cs-CZ" sz="2000" i="1" dirty="0"/>
              <a:t> – zvýšit intenzitu, </a:t>
            </a:r>
            <a:r>
              <a:rPr lang="cs-CZ" altLang="cs-CZ" sz="2000" b="1" i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zelený kruh</a:t>
            </a: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- intenzita se jeví jako optimální, </a:t>
            </a:r>
            <a:r>
              <a:rPr lang="cs-CZ" altLang="cs-CZ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žlutý kruh</a:t>
            </a:r>
            <a:r>
              <a:rPr lang="cs-CZ" altLang="cs-CZ" sz="2000" b="1" i="1" dirty="0">
                <a:solidFill>
                  <a:srgbClr val="FFFF00"/>
                </a:solidFill>
              </a:rPr>
              <a:t> </a:t>
            </a:r>
            <a:r>
              <a:rPr lang="cs-CZ" altLang="cs-CZ" sz="2000" i="1" dirty="0"/>
              <a:t>– snížit intenzitu, </a:t>
            </a:r>
            <a:r>
              <a:rPr lang="cs-CZ" altLang="cs-CZ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 kruh</a:t>
            </a:r>
            <a:r>
              <a:rPr lang="cs-CZ" alt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2000" i="1" dirty="0"/>
              <a:t>– přerušit trénink do dalšího vyšetření ANS</a:t>
            </a:r>
          </a:p>
          <a:p>
            <a:pPr algn="r">
              <a:defRPr/>
            </a:pPr>
            <a:r>
              <a:rPr lang="cs-CZ" altLang="cs-CZ" dirty="0"/>
              <a:t>(</a:t>
            </a:r>
            <a:r>
              <a:rPr lang="cs-CZ" altLang="cs-CZ" dirty="0">
                <a:hlinkClick r:id="rId2"/>
              </a:rPr>
              <a:t>http://dimeagroup.com/kontakt.html</a:t>
            </a:r>
            <a:r>
              <a:rPr lang="cs-CZ" altLang="cs-CZ" dirty="0"/>
              <a:t>; 7.11.2011)</a:t>
            </a:r>
          </a:p>
        </p:txBody>
      </p:sp>
      <p:pic>
        <p:nvPicPr>
          <p:cNvPr id="22531" name="Picture 5" descr="[Změny CS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51" y="2293692"/>
            <a:ext cx="7998942" cy="371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4861116" y="6005701"/>
            <a:ext cx="676421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00FF"/>
                </a:solidFill>
              </a:rPr>
              <a:t>VarCor</a:t>
            </a:r>
            <a:r>
              <a:rPr lang="cs-CZ" altLang="cs-CZ" sz="1800" b="1" dirty="0">
                <a:solidFill>
                  <a:srgbClr val="0000FF"/>
                </a:solidFill>
              </a:rPr>
              <a:t> PF7	</a:t>
            </a:r>
            <a:r>
              <a:rPr lang="cs-CZ" altLang="cs-CZ" sz="1800" b="1" dirty="0"/>
              <a:t>DIMEA Group s. r. o., Olomouc</a:t>
            </a:r>
            <a:r>
              <a:rPr lang="cs-CZ" altLang="cs-CZ" sz="1800" dirty="0"/>
              <a:t> </a:t>
            </a:r>
            <a:endParaRPr lang="cs-CZ" altLang="cs-CZ" sz="1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FF"/>
                </a:solidFill>
              </a:rPr>
              <a:t>Systém pro neinvazivní vyšetření variability srdeční frekvence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E226F3-EDC5-93A2-1117-EDA5A68EBC54}"/>
              </a:ext>
            </a:extLst>
          </p:cNvPr>
          <p:cNvSpPr txBox="1"/>
          <p:nvPr/>
        </p:nvSpPr>
        <p:spPr>
          <a:xfrm>
            <a:off x="338066" y="402979"/>
            <a:ext cx="356572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Integrované ukazatele HRV</a:t>
            </a:r>
            <a:endParaRPr lang="cs-CZ" sz="2400" b="1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cs-CZ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 dlouhodobé sledování sportovce </a:t>
            </a:r>
            <a:endParaRPr lang="cs-CZ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(Stejskal a kol., 2011)</a:t>
            </a:r>
          </a:p>
          <a:p>
            <a:pPr algn="ctr"/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Index vagové aktivity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(VA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vzestupu aktivity vagu</a:t>
            </a:r>
          </a:p>
          <a:p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Index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sympatiko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-vagové rovnováhy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(SVB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sympatho-vagal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balance)</a:t>
            </a:r>
          </a:p>
          <a:p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posunu aktivity ANS směrem k vagu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Celkové skóre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(TS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score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zvýšení výkonnosti ANS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67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66A3F8-AE66-7F85-FDDB-B333C99EA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21956" r="9028" b="15760"/>
          <a:stretch/>
        </p:blipFill>
        <p:spPr bwMode="auto">
          <a:xfrm>
            <a:off x="801280" y="861774"/>
            <a:ext cx="10589439" cy="55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7322E-D096-8548-887B-C4C334FB90C3}"/>
              </a:ext>
            </a:extLst>
          </p:cNvPr>
          <p:cNvSpPr txBox="1"/>
          <p:nvPr/>
        </p:nvSpPr>
        <p:spPr>
          <a:xfrm>
            <a:off x="690281" y="304800"/>
            <a:ext cx="10811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</a:rPr>
              <a:t>Omezení průtoku krve při zátěži </a:t>
            </a:r>
            <a:r>
              <a:rPr lang="cs-CZ" sz="3200" b="1" dirty="0">
                <a:solidFill>
                  <a:srgbClr val="002060"/>
                </a:solidFill>
              </a:rPr>
              <a:t>v ledvinách a trávicí soustavě</a:t>
            </a:r>
          </a:p>
          <a:p>
            <a:pPr algn="ctr"/>
            <a:r>
              <a:rPr lang="cs-CZ" dirty="0"/>
              <a:t>(Vilikus, 2023)</a:t>
            </a:r>
          </a:p>
        </p:txBody>
      </p:sp>
    </p:spTree>
    <p:extLst>
      <p:ext uri="{BB962C8B-B14F-4D97-AF65-F5344CB8AC3E}">
        <p14:creationId xmlns:p14="http://schemas.microsoft.com/office/powerpoint/2010/main" val="3590720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08344" y="520511"/>
            <a:ext cx="5974966" cy="58169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cs-CZ" sz="2400" b="1" cap="all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FUNKCE ledvin PŘI ZÁTĚŽI</a:t>
            </a:r>
            <a:endParaRPr lang="cs-CZ" sz="24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udržují homeostázu :</a:t>
            </a:r>
          </a:p>
          <a:p>
            <a:pPr indent="450215"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snaží se udržet stálý objem a osmolalitu extracelulární tekutiny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(poměr vody a látek v ní obsažených)</a:t>
            </a:r>
          </a:p>
          <a:p>
            <a:pPr lvl="1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vylučování H</a:t>
            </a:r>
            <a:r>
              <a:rPr lang="cs-CZ" sz="2000" b="1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a Na</a:t>
            </a:r>
            <a:r>
              <a:rPr lang="cs-CZ" sz="20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mohou ↑ vylučování K</a:t>
            </a:r>
            <a:r>
              <a:rPr lang="cs-CZ" sz="2000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</a:p>
          <a:p>
            <a:pPr lvl="0">
              <a:spcAft>
                <a:spcPts val="0"/>
              </a:spcAft>
            </a:pPr>
            <a:r>
              <a:rPr lang="cs-CZ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snaží se vyloučit nadbytečné množství produktů metabolizmu 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močoviny a kyseliny močové</a:t>
            </a:r>
          </a:p>
          <a:p>
            <a:endParaRPr lang="cs-CZ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podílejí se na udržení </a:t>
            </a:r>
            <a:r>
              <a:rPr lang="cs-CZ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acido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-bazické rovnováhy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podle potřeby mění množství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vylučování vodíkových protonů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cs-CZ" sz="2000" b="1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cs-CZ" sz="2000" b="1" dirty="0" err="1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hydrogenkarbonátových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aniontů </a:t>
            </a:r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HCO</a:t>
            </a:r>
            <a:r>
              <a:rPr lang="cs-CZ" sz="2000" b="1" baseline="-25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cs-CZ" sz="2000" b="1" baseline="30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při hypoxii ↑ tvorba erytropoetinu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který stimuluje </a:t>
            </a:r>
            <a:r>
              <a:rPr lang="cs-CZ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tvorbu červených krvinek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 kostní dřeni.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9EF681-C844-0854-2E94-8F2B7CC525CD}"/>
              </a:ext>
            </a:extLst>
          </p:cNvPr>
          <p:cNvSpPr txBox="1"/>
          <p:nvPr/>
        </p:nvSpPr>
        <p:spPr>
          <a:xfrm>
            <a:off x="6683310" y="521518"/>
            <a:ext cx="47466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b="1" dirty="0">
                <a:solidFill>
                  <a:srgbClr val="FF0000"/>
                </a:solidFill>
              </a:rPr>
              <a:t>GLOMERULÁRNÍ FILTRACE KRVE</a:t>
            </a:r>
          </a:p>
          <a:p>
            <a:pPr algn="ctr"/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</a:rPr>
              <a:t>TUBULÁRNÍ REABSORPCE a SEKRECE MOČI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8F25859-F2A6-5328-FE43-43333EBB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09" y="1185778"/>
            <a:ext cx="4746691" cy="516054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7AEB103-F69C-E041-B425-F32213C7980D}"/>
              </a:ext>
            </a:extLst>
          </p:cNvPr>
          <p:cNvSpPr txBox="1"/>
          <p:nvPr/>
        </p:nvSpPr>
        <p:spPr>
          <a:xfrm>
            <a:off x="3392556" y="6336482"/>
            <a:ext cx="5406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</a:rPr>
              <a:t>Doplňovat ztráty H</a:t>
            </a:r>
            <a:r>
              <a:rPr lang="cs-CZ" sz="2000" baseline="-25000" dirty="0">
                <a:solidFill>
                  <a:srgbClr val="C00000"/>
                </a:solidFill>
              </a:rPr>
              <a:t>2</a:t>
            </a:r>
            <a:r>
              <a:rPr lang="cs-CZ" sz="2000" dirty="0">
                <a:solidFill>
                  <a:srgbClr val="C00000"/>
                </a:solidFill>
              </a:rPr>
              <a:t>O a minerálů (Na</a:t>
            </a:r>
            <a:r>
              <a:rPr lang="cs-CZ" sz="2000" baseline="30000" dirty="0">
                <a:solidFill>
                  <a:srgbClr val="C00000"/>
                </a:solidFill>
              </a:rPr>
              <a:t>+</a:t>
            </a:r>
            <a:r>
              <a:rPr lang="cs-CZ" sz="2000" dirty="0">
                <a:solidFill>
                  <a:srgbClr val="C00000"/>
                </a:solidFill>
              </a:rPr>
              <a:t>) nápoji !</a:t>
            </a:r>
          </a:p>
        </p:txBody>
      </p:sp>
    </p:spTree>
    <p:extLst>
      <p:ext uri="{BB962C8B-B14F-4D97-AF65-F5344CB8AC3E}">
        <p14:creationId xmlns:p14="http://schemas.microsoft.com/office/powerpoint/2010/main" val="2537574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C9D3646-2972-A480-F4D9-F600A47BDC6C}"/>
              </a:ext>
            </a:extLst>
          </p:cNvPr>
          <p:cNvSpPr txBox="1"/>
          <p:nvPr/>
        </p:nvSpPr>
        <p:spPr>
          <a:xfrm>
            <a:off x="1629508" y="1899311"/>
            <a:ext cx="94910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solidFill>
                  <a:srgbClr val="002060"/>
                </a:solidFill>
              </a:rPr>
              <a:t>Některé příčiny sportovní hematurie </a:t>
            </a:r>
            <a:r>
              <a:rPr lang="cs-CZ" sz="1600" u="sng" dirty="0"/>
              <a:t>(upraveno podle Doležel a kol., 2006):</a:t>
            </a:r>
          </a:p>
          <a:p>
            <a:r>
              <a:rPr lang="cs-CZ" sz="2000" dirty="0"/>
              <a:t>• renální arteriolární </a:t>
            </a:r>
            <a:r>
              <a:rPr lang="cs-CZ" sz="2000" b="1" dirty="0"/>
              <a:t>vazokonstrikce</a:t>
            </a:r>
            <a:r>
              <a:rPr lang="cs-CZ" sz="2000" dirty="0"/>
              <a:t>, částečná renální </a:t>
            </a:r>
            <a:r>
              <a:rPr lang="cs-CZ" sz="2000" b="1" dirty="0" err="1"/>
              <a:t>hypoperfuze</a:t>
            </a:r>
            <a:r>
              <a:rPr lang="cs-CZ" sz="2000" b="1" dirty="0"/>
              <a:t>/ischemie 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dehydratace zvýšením viskozity krve a hemolýze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vzestup tělesné teploty </a:t>
            </a:r>
            <a:r>
              <a:rPr lang="cs-CZ" sz="2000" dirty="0"/>
              <a:t>– dochází ke snížení odolnosti membrány erytrocytů a hemolýze </a:t>
            </a:r>
          </a:p>
          <a:p>
            <a:r>
              <a:rPr lang="cs-CZ" sz="2000" dirty="0"/>
              <a:t>• </a:t>
            </a:r>
            <a:r>
              <a:rPr lang="cs-CZ" sz="2000" b="1" dirty="0"/>
              <a:t>vliv volných radikálů </a:t>
            </a:r>
          </a:p>
          <a:p>
            <a:r>
              <a:rPr lang="cs-CZ" sz="2000" dirty="0"/>
              <a:t>• excesivní fyzická zátěž s dehydratací – </a:t>
            </a:r>
            <a:r>
              <a:rPr lang="cs-CZ" sz="2000" b="1" dirty="0"/>
              <a:t>nebezpečí rozvoje rabdomyolýzy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A03966-3FA5-02CB-5832-BEDB68DF7214}"/>
              </a:ext>
            </a:extLst>
          </p:cNvPr>
          <p:cNvSpPr txBox="1"/>
          <p:nvPr/>
        </p:nvSpPr>
        <p:spPr>
          <a:xfrm>
            <a:off x="3955772" y="1058135"/>
            <a:ext cx="428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Ledviny a fyzická zátěž</a:t>
            </a:r>
          </a:p>
        </p:txBody>
      </p:sp>
    </p:spTree>
    <p:extLst>
      <p:ext uri="{BB962C8B-B14F-4D97-AF65-F5344CB8AC3E}">
        <p14:creationId xmlns:p14="http://schemas.microsoft.com/office/powerpoint/2010/main" val="596817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10E9B-645F-359B-1F2C-7256FDFEDE68}"/>
              </a:ext>
            </a:extLst>
          </p:cNvPr>
          <p:cNvSpPr txBox="1"/>
          <p:nvPr/>
        </p:nvSpPr>
        <p:spPr>
          <a:xfrm>
            <a:off x="6283570" y="735955"/>
            <a:ext cx="57794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Trávicí soustava (TS) při fyzické zátěži</a:t>
            </a:r>
          </a:p>
          <a:p>
            <a:r>
              <a:rPr lang="cs-CZ" sz="2400" b="1" u="sng" dirty="0">
                <a:solidFill>
                  <a:schemeClr val="accent1"/>
                </a:solidFill>
              </a:rPr>
              <a:t>Fyziologické změny</a:t>
            </a:r>
          </a:p>
          <a:p>
            <a:r>
              <a:rPr lang="cs-CZ" sz="2400" dirty="0"/>
              <a:t>- menší prokrvení</a:t>
            </a:r>
          </a:p>
          <a:p>
            <a:r>
              <a:rPr lang="cs-CZ" sz="2400" dirty="0"/>
              <a:t>- útlum peristaltiky</a:t>
            </a:r>
          </a:p>
          <a:p>
            <a:r>
              <a:rPr lang="cs-CZ" sz="2400" dirty="0"/>
              <a:t>- útlum vstřebávání a trávení</a:t>
            </a:r>
          </a:p>
          <a:p>
            <a:endParaRPr lang="cs-CZ" sz="2400" dirty="0"/>
          </a:p>
          <a:p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Potíže – nevolnost, zvracení, bolesti břicha</a:t>
            </a:r>
          </a:p>
          <a:p>
            <a:r>
              <a:rPr lang="cs-CZ" sz="2000" u="sng" dirty="0"/>
              <a:t>Příčiny: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Náhlý začátek intenzivního cvičení bez „zahřátí“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Nevhodná dieta a pití nápojů před a během zátěže - nadměrné pití nápojů a množství jídla nebo jeho doplňků, hypertonický nápoj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Neurovegetativní dysfunkce (ischemie nebo </a:t>
            </a:r>
            <a:r>
              <a:rPr lang="cs-CZ" sz="2000" dirty="0" err="1"/>
              <a:t>hyperperfuse</a:t>
            </a:r>
            <a:r>
              <a:rPr lang="cs-CZ" sz="2000" dirty="0"/>
              <a:t> střev, peristaltika)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Onemocnění TS nebo jiná (migréna, 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Úraz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A586FEA-F200-A6D4-254E-611870A04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1098" r="2083" b="1528"/>
          <a:stretch/>
        </p:blipFill>
        <p:spPr bwMode="auto">
          <a:xfrm>
            <a:off x="316524" y="10522"/>
            <a:ext cx="5779476" cy="684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09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33207" y="133694"/>
            <a:ext cx="1138228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Trénink a imunitní systém </a:t>
            </a:r>
            <a:r>
              <a:rPr lang="cs-CZ" altLang="cs-CZ" sz="2400" dirty="0">
                <a:solidFill>
                  <a:srgbClr val="C00000"/>
                </a:solidFill>
                <a:latin typeface="+mn-lt"/>
              </a:rPr>
              <a:t>a výskyt virového onemocnění </a:t>
            </a:r>
            <a:r>
              <a:rPr lang="cs-CZ" altLang="cs-CZ" sz="1200" i="1" dirty="0">
                <a:latin typeface="+mn-lt"/>
              </a:rPr>
              <a:t>(R. </a:t>
            </a:r>
            <a:r>
              <a:rPr lang="cs-CZ" altLang="cs-CZ" sz="1200" i="1" dirty="0" err="1">
                <a:latin typeface="+mn-lt"/>
              </a:rPr>
              <a:t>Sephard</a:t>
            </a:r>
            <a:r>
              <a:rPr lang="cs-CZ" altLang="cs-CZ" sz="1200" i="1" dirty="0">
                <a:latin typeface="+mn-lt"/>
              </a:rPr>
              <a:t>, P.N. </a:t>
            </a:r>
            <a:r>
              <a:rPr lang="cs-CZ" altLang="cs-CZ" sz="1200" i="1" dirty="0" err="1">
                <a:latin typeface="+mn-lt"/>
              </a:rPr>
              <a:t>Shek</a:t>
            </a:r>
            <a:r>
              <a:rPr lang="cs-CZ" altLang="cs-CZ" sz="1200" i="1" dirty="0">
                <a:latin typeface="+mn-lt"/>
              </a:rPr>
              <a:t> 1999)</a:t>
            </a:r>
            <a:endParaRPr lang="cs-CZ" altLang="cs-CZ" sz="2000" i="1" dirty="0">
              <a:latin typeface="+mn-lt"/>
            </a:endParaRPr>
          </a:p>
        </p:txBody>
      </p:sp>
      <p:graphicFrame>
        <p:nvGraphicFramePr>
          <p:cNvPr id="35882" name="Group 42"/>
          <p:cNvGraphicFramePr>
            <a:graphicFrameLocks noGrp="1"/>
          </p:cNvGraphicFramePr>
          <p:nvPr/>
        </p:nvGraphicFramePr>
        <p:xfrm>
          <a:off x="329515" y="749642"/>
          <a:ext cx="6326658" cy="3554758"/>
        </p:xfrm>
        <a:graphic>
          <a:graphicData uri="http://schemas.openxmlformats.org/drawingml/2006/table">
            <a:tbl>
              <a:tblPr/>
              <a:tblGrid>
                <a:gridCol w="1696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CVIČENÍ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BUNĚČNÉ MECHANISMY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HUMORÁLNÍ MECHANISMY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lehké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Natural </a:t>
                      </a:r>
                      <a:r>
                        <a:rPr kumimoji="0" lang="cs-CZ" altLang="cs-CZ" sz="20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Killers</a:t>
                      </a: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Makrofágů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­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T-lymfocytů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těžké dlouhodobé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Natural </a:t>
                      </a:r>
                      <a:r>
                        <a:rPr kumimoji="0" lang="cs-CZ" altLang="cs-CZ" sz="20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Killers</a:t>
                      </a: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Makrofágů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Pl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IgA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IgG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Interferon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¯"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 C-reaktivní protein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3206" y="4456671"/>
            <a:ext cx="11382288" cy="1292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0070C0"/>
                </a:solidFill>
              </a:rPr>
              <a:t>TĚŽKÉ CVIČENÍ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i="1" dirty="0">
                <a:solidFill>
                  <a:srgbClr val="7030A0"/>
                </a:solidFill>
              </a:rPr>
              <a:t>kumulativní mikrotrauma</a:t>
            </a:r>
            <a:r>
              <a:rPr lang="cs-CZ" altLang="cs-CZ" dirty="0">
                <a:solidFill>
                  <a:srgbClr val="7030A0"/>
                </a:solidFill>
              </a:rPr>
              <a:t> (rhabdomyolýza) </a:t>
            </a: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lokální a systémové </a:t>
            </a:r>
            <a:r>
              <a:rPr lang="cs-CZ" altLang="cs-CZ" b="1" u="sng" dirty="0">
                <a:solidFill>
                  <a:srgbClr val="FF0000"/>
                </a:solidFill>
              </a:rPr>
              <a:t>akutní fázi zánětu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(leukocytóza)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i="1" dirty="0">
                <a:solidFill>
                  <a:srgbClr val="7030A0"/>
                </a:solidFill>
              </a:rPr>
              <a:t>destrukce bílkovin a leukocytů + psychický stres</a:t>
            </a:r>
            <a:r>
              <a:rPr lang="cs-CZ" altLang="cs-CZ" dirty="0">
                <a:solidFill>
                  <a:srgbClr val="7030A0"/>
                </a:solidFill>
              </a:rPr>
              <a:t> </a:t>
            </a:r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dirty="0"/>
              <a:t> </a:t>
            </a:r>
            <a:r>
              <a:rPr lang="cs-CZ" altLang="cs-CZ" b="1" u="sng" dirty="0"/>
              <a:t>IMUNOSUPRESE</a:t>
            </a:r>
            <a:r>
              <a:rPr lang="cs-CZ" altLang="cs-CZ" dirty="0"/>
              <a:t> (leukopenie)</a:t>
            </a:r>
            <a:endParaRPr lang="cs-CZ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7030A0"/>
                </a:solidFill>
                <a:sym typeface="Symbol" panose="05050102010706020507" pitchFamily="18" charset="2"/>
              </a:rPr>
              <a:t>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</a:rPr>
              <a:t>nedostatek</a:t>
            </a:r>
            <a:r>
              <a:rPr lang="cs-CZ" altLang="cs-CZ" sz="2000" dirty="0">
                <a:solidFill>
                  <a:srgbClr val="7030A0"/>
                </a:solidFill>
              </a:rPr>
              <a:t> </a:t>
            </a:r>
            <a:r>
              <a:rPr lang="cs-CZ" altLang="cs-CZ" sz="2000" dirty="0" err="1"/>
              <a:t>glutaminu</a:t>
            </a:r>
            <a:r>
              <a:rPr lang="cs-CZ" altLang="cs-CZ" sz="2000" dirty="0"/>
              <a:t>, argininu, L-karnitinu, esenciálních AMK, vit. B6, </a:t>
            </a:r>
            <a:r>
              <a:rPr lang="cs-CZ" altLang="cs-CZ" sz="2000" dirty="0" err="1"/>
              <a:t>kys.listové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vit.E</a:t>
            </a:r>
            <a:r>
              <a:rPr lang="cs-CZ" altLang="cs-CZ" sz="2000" dirty="0"/>
              <a:t>, …</a:t>
            </a:r>
          </a:p>
        </p:txBody>
      </p:sp>
      <p:pic>
        <p:nvPicPr>
          <p:cNvPr id="7" name="Picture 2" descr="shephard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4"/>
          <a:stretch/>
        </p:blipFill>
        <p:spPr bwMode="auto">
          <a:xfrm>
            <a:off x="6672650" y="651906"/>
            <a:ext cx="5330310" cy="368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 rot="16200000">
            <a:off x="5771934" y="1947056"/>
            <a:ext cx="274670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solidFill>
                  <a:srgbClr val="CC0066"/>
                </a:solidFill>
              </a:rPr>
              <a:t>VÝSKYT VIROVÉHO ONEMOCNĚNÍ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98725" y="3612798"/>
            <a:ext cx="43920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malá		vyčerpávající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cap="all" dirty="0">
                <a:solidFill>
                  <a:srgbClr val="CC0066"/>
                </a:solidFill>
              </a:rPr>
              <a:t>Objem a intenzita fyzické zátěže</a:t>
            </a:r>
          </a:p>
        </p:txBody>
      </p:sp>
    </p:spTree>
    <p:extLst>
      <p:ext uri="{BB962C8B-B14F-4D97-AF65-F5344CB8AC3E}">
        <p14:creationId xmlns:p14="http://schemas.microsoft.com/office/powerpoint/2010/main" val="359606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6569" y="0"/>
            <a:ext cx="11879179" cy="64940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2000" b="1" i="0" u="none" strike="noStrike" cap="all" dirty="0">
                <a:solidFill>
                  <a:srgbClr val="0070C0"/>
                </a:solidFill>
              </a:rPr>
              <a:t>Motorický NERVOVÝ systém </a:t>
            </a:r>
            <a:r>
              <a:rPr lang="cs-CZ" i="0" u="none" strike="noStrike" baseline="0" dirty="0"/>
              <a:t>(prof. </a:t>
            </a:r>
            <a:r>
              <a:rPr lang="cs-CZ" i="0" u="none" strike="noStrike" baseline="0" dirty="0" err="1"/>
              <a:t>Martiník</a:t>
            </a:r>
            <a:r>
              <a:rPr lang="cs-CZ" i="0" u="none" strike="noStrike" baseline="0" dirty="0"/>
              <a:t>) </a:t>
            </a:r>
            <a:r>
              <a:rPr lang="cs-CZ" b="0" i="0" u="none" strike="noStrike" baseline="0" dirty="0">
                <a:solidFill>
                  <a:srgbClr val="0070C0"/>
                </a:solidFill>
              </a:rPr>
              <a:t>patří k tzv. efektorovým oblastem nervstva, které řídí </a:t>
            </a:r>
            <a:r>
              <a:rPr lang="cs-CZ" b="1" i="1" u="none" strike="noStrike" baseline="0" dirty="0">
                <a:solidFill>
                  <a:srgbClr val="0070C0"/>
                </a:solidFill>
              </a:rPr>
              <a:t>pohyb a </a:t>
            </a:r>
            <a:r>
              <a:rPr lang="pl-PL" b="1" i="1" u="none" strike="noStrike" baseline="0" dirty="0">
                <a:solidFill>
                  <a:srgbClr val="0070C0"/>
                </a:solidFill>
              </a:rPr>
              <a:t>polohu </a:t>
            </a:r>
            <a:r>
              <a:rPr lang="pl-PL" b="0" i="0" u="none" strike="noStrike" baseline="0" dirty="0">
                <a:solidFill>
                  <a:srgbClr val="0070C0"/>
                </a:solidFill>
              </a:rPr>
              <a:t>těla: </a:t>
            </a:r>
            <a:endParaRPr lang="pl-PL" dirty="0">
              <a:solidFill>
                <a:srgbClr val="0070C0"/>
              </a:solidFill>
            </a:endParaRP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Motorická jednotka</a:t>
            </a:r>
          </a:p>
          <a:p>
            <a:r>
              <a:rPr lang="cs-CZ" b="0" i="0" u="none" strike="noStrike" baseline="0" dirty="0"/>
              <a:t>- je periferní částí motorického systému,</a:t>
            </a:r>
          </a:p>
          <a:p>
            <a:r>
              <a:rPr lang="cs-CZ" b="0" i="0" u="none" strike="noStrike" baseline="0" dirty="0"/>
              <a:t>- je tvořena </a:t>
            </a:r>
            <a:r>
              <a:rPr lang="cs-CZ" b="0" i="1" u="none" strike="noStrike" baseline="0" dirty="0" err="1"/>
              <a:t>motoneuronem</a:t>
            </a:r>
            <a:r>
              <a:rPr lang="cs-CZ" b="0" i="1" u="none" strike="noStrike" baseline="0" dirty="0"/>
              <a:t> </a:t>
            </a:r>
            <a:r>
              <a:rPr lang="cs-CZ" b="0" i="0" u="none" strike="noStrike" baseline="0" dirty="0"/>
              <a:t>v předních rozích míšních a nervem, který zásobuje příslušná svalová vlákna.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Páteřní mícha </a:t>
            </a:r>
            <a:r>
              <a:rPr lang="cs-CZ" i="0" u="none" strike="noStrike" baseline="0" dirty="0">
                <a:solidFill>
                  <a:srgbClr val="C00000"/>
                </a:solidFill>
              </a:rPr>
              <a:t>(</a:t>
            </a:r>
            <a:r>
              <a:rPr lang="cs-CZ" i="0" u="none" strike="noStrike" baseline="0" dirty="0" err="1">
                <a:solidFill>
                  <a:srgbClr val="C00000"/>
                </a:solidFill>
              </a:rPr>
              <a:t>medulla</a:t>
            </a:r>
            <a:r>
              <a:rPr lang="cs-CZ" i="0" u="none" strike="noStrike" baseline="0" dirty="0">
                <a:solidFill>
                  <a:srgbClr val="C00000"/>
                </a:solidFill>
              </a:rPr>
              <a:t> </a:t>
            </a:r>
            <a:r>
              <a:rPr lang="cs-CZ" i="0" u="none" strike="noStrike" baseline="0" dirty="0" err="1">
                <a:solidFill>
                  <a:srgbClr val="C00000"/>
                </a:solidFill>
              </a:rPr>
              <a:t>spinalis</a:t>
            </a:r>
            <a:r>
              <a:rPr lang="cs-CZ" i="0" u="none" strike="noStrike" baseline="0" dirty="0">
                <a:solidFill>
                  <a:srgbClr val="C00000"/>
                </a:solidFill>
              </a:rPr>
              <a:t>)</a:t>
            </a:r>
          </a:p>
          <a:p>
            <a:r>
              <a:rPr lang="cs-CZ" b="0" i="0" u="none" strike="noStrike" baseline="0" dirty="0"/>
              <a:t>- </a:t>
            </a:r>
            <a:r>
              <a:rPr lang="cs-CZ" b="0" i="1" u="none" strike="noStrike" baseline="0" dirty="0" err="1"/>
              <a:t>motoneurony</a:t>
            </a:r>
            <a:r>
              <a:rPr lang="cs-CZ" b="0" i="1" u="none" strike="noStrike" baseline="0" dirty="0"/>
              <a:t> </a:t>
            </a:r>
            <a:r>
              <a:rPr lang="cs-CZ" b="0" i="0" u="none" strike="noStrike" baseline="0" dirty="0"/>
              <a:t>a </a:t>
            </a:r>
            <a:r>
              <a:rPr lang="cs-CZ" b="0" i="1" u="none" strike="noStrike" baseline="0" dirty="0"/>
              <a:t>interneurony </a:t>
            </a:r>
            <a:r>
              <a:rPr lang="cs-CZ" b="0" i="0" u="none" strike="noStrike" baseline="0" dirty="0"/>
              <a:t>šedé hmoty míšní jsou součástí reflexního okruhu </a:t>
            </a:r>
            <a:r>
              <a:rPr lang="cs-CZ" b="0" i="0" u="none" strike="noStrike" baseline="0" dirty="0" err="1"/>
              <a:t>monosynaptických</a:t>
            </a:r>
            <a:r>
              <a:rPr lang="cs-CZ" b="0" i="0" u="none" strike="noStrike" baseline="0" dirty="0"/>
              <a:t> a </a:t>
            </a:r>
            <a:r>
              <a:rPr lang="cs-CZ" b="0" i="0" u="none" strike="noStrike" baseline="0" dirty="0" err="1"/>
              <a:t>polysynaptických</a:t>
            </a:r>
            <a:r>
              <a:rPr lang="cs-CZ" b="0" i="0" u="none" strike="noStrike" baseline="0" dirty="0"/>
              <a:t> reflexů, jež uskutečňují elementární postojové a pohybové reakce.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Mozkový kmen </a:t>
            </a:r>
            <a:r>
              <a:rPr lang="en-US" i="0" u="none" strike="noStrike" baseline="0" dirty="0"/>
              <a:t>[</a:t>
            </a:r>
            <a:r>
              <a:rPr lang="cs-CZ" i="0" u="none" strike="noStrike" baseline="0" dirty="0"/>
              <a:t>zahrnuje prodlouženou míchu (</a:t>
            </a:r>
            <a:r>
              <a:rPr lang="cs-CZ" i="0" u="none" strike="noStrike" baseline="0" dirty="0" err="1"/>
              <a:t>medulla</a:t>
            </a:r>
            <a:r>
              <a:rPr lang="cs-CZ" i="0" u="none" strike="noStrike" baseline="0" dirty="0"/>
              <a:t> </a:t>
            </a:r>
            <a:r>
              <a:rPr lang="cs-CZ" i="0" u="none" strike="noStrike" baseline="0" dirty="0" err="1"/>
              <a:t>oblongata</a:t>
            </a:r>
            <a:r>
              <a:rPr lang="cs-CZ" i="0" u="none" strike="noStrike" baseline="0" dirty="0"/>
              <a:t>), Varolův most a střední mozek (</a:t>
            </a:r>
            <a:r>
              <a:rPr lang="cs-CZ" i="0" u="none" strike="noStrike" baseline="0" dirty="0" err="1"/>
              <a:t>mezencefalon</a:t>
            </a:r>
            <a:r>
              <a:rPr lang="cs-CZ" i="0" u="none" strike="noStrike" baseline="0" dirty="0"/>
              <a:t>)</a:t>
            </a:r>
            <a:r>
              <a:rPr lang="en-US" i="0" u="none" strike="noStrike" baseline="0" dirty="0"/>
              <a:t>]</a:t>
            </a:r>
            <a:endParaRPr lang="cs-CZ" i="0" u="none" strike="noStrike" baseline="0" dirty="0"/>
          </a:p>
          <a:p>
            <a:r>
              <a:rPr lang="cs-CZ" b="0" i="0" u="none" strike="noStrike" baseline="0" dirty="0"/>
              <a:t>- součástí motorického systému jsou jádra retikulární formace prodloužené míchy, mostu a středního mozku, která se účastní regulace svalového tonu a kontroly pohybů.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Mozeček </a:t>
            </a:r>
            <a:r>
              <a:rPr lang="cs-CZ" i="0" u="none" strike="noStrike" baseline="0" dirty="0">
                <a:solidFill>
                  <a:srgbClr val="C00000"/>
                </a:solidFill>
              </a:rPr>
              <a:t>(cerebellum)</a:t>
            </a:r>
          </a:p>
          <a:p>
            <a:r>
              <a:rPr lang="cs-CZ" b="0" i="0" u="none" strike="noStrike" baseline="0" dirty="0"/>
              <a:t>- spinální a vestibulární mozeček se podílejí na udržování stoje a polohy,</a:t>
            </a:r>
          </a:p>
          <a:p>
            <a:r>
              <a:rPr lang="cs-CZ" b="0" i="0" u="none" strike="noStrike" baseline="0" dirty="0"/>
              <a:t>- korový mozeček zajišťuje kontrolu pohybů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Talamus </a:t>
            </a:r>
            <a:r>
              <a:rPr lang="cs-CZ" i="0" u="none" strike="noStrike" baseline="0" dirty="0">
                <a:solidFill>
                  <a:srgbClr val="C00000"/>
                </a:solidFill>
              </a:rPr>
              <a:t>(součást mezimozku – diencefalonu)</a:t>
            </a:r>
          </a:p>
          <a:p>
            <a:r>
              <a:rPr lang="cs-CZ" b="0" i="0" u="none" strike="noStrike" baseline="0" dirty="0"/>
              <a:t>- zejména jeho </a:t>
            </a:r>
            <a:r>
              <a:rPr lang="cs-CZ" b="0" i="0" u="none" strike="noStrike" baseline="0" dirty="0" err="1"/>
              <a:t>ventrolaterální</a:t>
            </a:r>
            <a:r>
              <a:rPr lang="cs-CZ" b="0" i="0" u="none" strike="noStrike" baseline="0" dirty="0"/>
              <a:t> jádra jsou důležitá pro registraci pohybů.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Bazální ganglia</a:t>
            </a:r>
          </a:p>
          <a:p>
            <a:r>
              <a:rPr lang="cs-CZ" b="0" i="0" u="none" strike="noStrike" baseline="0" dirty="0"/>
              <a:t>- jsou významná hlavně pro pohybový program, modulují informace z mozkové kůry a mají obecně tlumivý vliv na motoriku,</a:t>
            </a:r>
          </a:p>
          <a:p>
            <a:r>
              <a:rPr lang="cs-CZ" b="0" i="0" u="none" strike="noStrike" baseline="0" dirty="0"/>
              <a:t>- při přenosu informaci uplatňují </a:t>
            </a:r>
            <a:r>
              <a:rPr lang="cs-CZ" b="0" i="0" u="none" strike="noStrike" baseline="0" dirty="0" err="1"/>
              <a:t>transmitery</a:t>
            </a:r>
            <a:r>
              <a:rPr lang="cs-CZ" b="0" i="0" u="none" strike="noStrike" baseline="0" dirty="0"/>
              <a:t>, hlavně </a:t>
            </a:r>
            <a:r>
              <a:rPr lang="cs-CZ" b="0" i="1" u="none" strike="noStrike" baseline="0" dirty="0"/>
              <a:t>acetylcholin, dopamin </a:t>
            </a:r>
            <a:r>
              <a:rPr lang="cs-CZ" b="0" i="0" u="none" strike="noStrike" baseline="0" dirty="0"/>
              <a:t>a </a:t>
            </a:r>
            <a:r>
              <a:rPr lang="cs-CZ" b="0" i="1" u="none" strike="noStrike" baseline="0" dirty="0"/>
              <a:t>GABA.</a:t>
            </a:r>
          </a:p>
          <a:p>
            <a:r>
              <a:rPr lang="cs-CZ" b="1" i="0" u="none" strike="noStrike" baseline="0" dirty="0">
                <a:solidFill>
                  <a:srgbClr val="C00000"/>
                </a:solidFill>
              </a:rPr>
              <a:t>Motorická kůra </a:t>
            </a:r>
            <a:r>
              <a:rPr lang="cs-CZ" b="0" i="0" u="none" strike="noStrike" baseline="0" dirty="0"/>
              <a:t>– nachází se v </a:t>
            </a:r>
            <a:r>
              <a:rPr lang="cs-CZ" b="0" i="0" u="none" strike="noStrike" baseline="0" dirty="0" err="1"/>
              <a:t>precentrální</a:t>
            </a:r>
            <a:r>
              <a:rPr lang="cs-CZ" b="0" i="0" u="none" strike="noStrike" baseline="0" dirty="0"/>
              <a:t> </a:t>
            </a:r>
            <a:r>
              <a:rPr lang="cs-CZ" b="0" i="1" u="none" strike="noStrike" baseline="0" dirty="0" err="1"/>
              <a:t>Brodmannově</a:t>
            </a:r>
            <a:r>
              <a:rPr lang="cs-CZ" b="0" i="1" u="none" strike="noStrike" baseline="0" dirty="0"/>
              <a:t> oblasti </a:t>
            </a:r>
            <a:r>
              <a:rPr lang="cs-CZ" b="0" i="0" u="none" strike="noStrike" baseline="0" dirty="0"/>
              <a:t>4, kde začíná </a:t>
            </a:r>
            <a:r>
              <a:rPr lang="cs-CZ" b="0" i="1" u="none" strike="noStrike" baseline="0" dirty="0"/>
              <a:t>pyramidová dráha, </a:t>
            </a:r>
            <a:r>
              <a:rPr lang="cs-CZ" b="0" i="0" u="none" strike="noStrike" baseline="0" dirty="0"/>
              <a:t>a v oblasti 6, kde začíná </a:t>
            </a:r>
            <a:r>
              <a:rPr lang="cs-CZ" b="0" i="1" u="none" strike="noStrike" baseline="0" dirty="0"/>
              <a:t>dráha </a:t>
            </a:r>
            <a:r>
              <a:rPr lang="cs-CZ" b="0" i="1" u="none" strike="noStrike" baseline="0" dirty="0" err="1"/>
              <a:t>mimopyramidová</a:t>
            </a:r>
            <a:r>
              <a:rPr lang="cs-CZ" b="0" i="1" u="none" strike="noStrike" baseline="0" dirty="0"/>
              <a:t>.</a:t>
            </a:r>
          </a:p>
          <a:p>
            <a:r>
              <a:rPr lang="cs-CZ" b="1" i="0" u="none" strike="noStrike" baseline="0" dirty="0">
                <a:solidFill>
                  <a:srgbClr val="0070C0"/>
                </a:solidFill>
              </a:rPr>
              <a:t>Motorický systém </a:t>
            </a:r>
            <a:r>
              <a:rPr lang="cs-CZ" b="0" i="0" u="none" strike="noStrike" baseline="0" dirty="0"/>
              <a:t>můžeme rozdělit do dvou podsystémů:</a:t>
            </a:r>
          </a:p>
          <a:p>
            <a:r>
              <a:rPr lang="cs-CZ" b="0" i="0" u="none" strike="noStrike" baseline="0" dirty="0"/>
              <a:t>1. </a:t>
            </a:r>
            <a:r>
              <a:rPr lang="cs-CZ" b="0" i="1" u="none" strike="noStrike" baseline="0" dirty="0"/>
              <a:t>systém polohy </a:t>
            </a:r>
            <a:r>
              <a:rPr lang="cs-CZ" b="0" i="0" u="none" strike="noStrike" baseline="0" dirty="0"/>
              <a:t>– mimovolní – opěrná motorika; zajišťuje </a:t>
            </a:r>
            <a:r>
              <a:rPr lang="cs-CZ" b="0" i="1" u="none" strike="noStrike" baseline="0" dirty="0"/>
              <a:t>polohové </a:t>
            </a:r>
            <a:r>
              <a:rPr lang="cs-CZ" b="0" i="0" u="none" strike="noStrike" baseline="0" dirty="0"/>
              <a:t>a </a:t>
            </a:r>
            <a:r>
              <a:rPr lang="cs-CZ" b="0" i="1" u="none" strike="noStrike" baseline="0" dirty="0"/>
              <a:t>vzpřimovací reflexy;</a:t>
            </a:r>
          </a:p>
          <a:p>
            <a:r>
              <a:rPr lang="cs-CZ" b="0" i="0" u="none" strike="noStrike" baseline="0" dirty="0"/>
              <a:t>2. </a:t>
            </a:r>
            <a:r>
              <a:rPr lang="cs-CZ" b="0" i="1" u="none" strike="noStrike" baseline="0" dirty="0"/>
              <a:t>systém pohybu </a:t>
            </a:r>
            <a:r>
              <a:rPr lang="cs-CZ" b="0" i="0" u="none" strike="noStrike" baseline="0" dirty="0"/>
              <a:t>– volní – cílená motorika; umožňuje pracovní činnost a komunikaci.</a:t>
            </a:r>
            <a:endParaRPr lang="cs-CZ" dirty="0"/>
          </a:p>
        </p:txBody>
      </p:sp>
      <p:sp>
        <p:nvSpPr>
          <p:cNvPr id="3" name="TextovéPole 2">
            <a:hlinkClick r:id="rId2"/>
          </p:cNvPr>
          <p:cNvSpPr txBox="1"/>
          <p:nvPr/>
        </p:nvSpPr>
        <p:spPr>
          <a:xfrm>
            <a:off x="216569" y="6494085"/>
            <a:ext cx="1187917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Luděk Nerad. Neurofyziologie </a:t>
            </a:r>
            <a:r>
              <a:rPr lang="cs-CZ" dirty="0"/>
              <a:t>– </a:t>
            </a:r>
            <a:r>
              <a:rPr lang="cs-CZ" b="1" dirty="0">
                <a:solidFill>
                  <a:srgbClr val="0070C0"/>
                </a:solidFill>
              </a:rPr>
              <a:t>Řízení motoriky</a:t>
            </a:r>
            <a:r>
              <a:rPr lang="cs-CZ" dirty="0"/>
              <a:t>, 2013</a:t>
            </a:r>
            <a:r>
              <a:rPr lang="en-US" dirty="0"/>
              <a:t> &lt;http://fyziologie.lf2.cuni.cz/uceni/zdroje_uceni.htm&gt;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688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hephar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4"/>
          <a:stretch/>
        </p:blipFill>
        <p:spPr bwMode="auto">
          <a:xfrm>
            <a:off x="1205215" y="733168"/>
            <a:ext cx="9638270" cy="59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3207" y="133694"/>
            <a:ext cx="11382287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BEZPROSTŘEDNÍ VLIV </a:t>
            </a:r>
            <a:r>
              <a:rPr lang="cs-CZ" altLang="cs-CZ" sz="2400" b="1" cap="all" dirty="0" err="1">
                <a:solidFill>
                  <a:srgbClr val="0070C0"/>
                </a:solidFill>
                <a:latin typeface="+mn-lt"/>
              </a:rPr>
              <a:t>TréninkU</a:t>
            </a:r>
            <a:r>
              <a:rPr lang="cs-CZ" altLang="cs-CZ" sz="2400" b="1" cap="all" dirty="0">
                <a:solidFill>
                  <a:srgbClr val="0070C0"/>
                </a:solidFill>
                <a:latin typeface="+mn-lt"/>
              </a:rPr>
              <a:t> (+/-) Na imunitní systém</a:t>
            </a:r>
            <a:endParaRPr lang="cs-CZ" altLang="cs-CZ" sz="2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573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2CF61E-E914-3362-431D-54ED89F2D3DD}"/>
              </a:ext>
            </a:extLst>
          </p:cNvPr>
          <p:cNvSpPr txBox="1"/>
          <p:nvPr/>
        </p:nvSpPr>
        <p:spPr>
          <a:xfrm>
            <a:off x="1184031" y="208416"/>
            <a:ext cx="1033389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Imunitní systém a fyzická zátěž</a:t>
            </a:r>
          </a:p>
          <a:p>
            <a:pPr algn="ctr"/>
            <a:endParaRPr lang="cs-CZ" sz="2000" b="1" i="0" u="none" strike="noStrike" baseline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cs-CZ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Bílé krvinky 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(Leu – Leukocyty; 3-11.10-9 v 1 litru krve) </a:t>
            </a:r>
          </a:p>
          <a:p>
            <a:pPr algn="ctr"/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jsou součástí buněčné (monocyty) i protilátkové (lymfocyty) imunity: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Monocyty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(3–8 % z celkového počtu leukocytů) se v periferních tkáních mění v makrofágy – buňky, které dovedou pohltit (fagocytovat) a dále zpracovat fragmenty z poškozených buněk, nebo infekční agens (viry, bakterie).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T–lymfocyty. 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Např. Přirození zabíječi (NK – Natural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Killers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) jsou lymfocyty, které dovedou nespecificky likvidovat cizorodé nebo nepatřičné látky. </a:t>
            </a:r>
          </a:p>
          <a:p>
            <a:endParaRPr lang="cs-CZ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o 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počet v krvi 2-4 dny po cvičení je známkou probíhající snahy imunitního systému </a:t>
            </a:r>
            <a:r>
              <a:rPr lang="cs-CZ" sz="20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reparovat mikrotraumatizované myocyty </a:t>
            </a:r>
            <a:r>
              <a:rPr lang="cs-CZ" sz="20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po intenzivní zátěži. </a:t>
            </a:r>
          </a:p>
          <a:p>
            <a:r>
              <a:rPr lang="cs-CZ" sz="2000" b="0" i="0" u="none" strike="noStrike" baseline="0" dirty="0">
                <a:solidFill>
                  <a:srgbClr val="7030A0"/>
                </a:solidFill>
                <a:latin typeface="Courier New" panose="02070309020205020404" pitchFamily="49" charset="0"/>
              </a:rPr>
              <a:t>o 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počet v krvi může být důsledkem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dlouhodobějšího přetížení po opakovaných vysoce intenzivních vytrvalostních zátěžích.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880ABED-8A6B-40FF-ABDE-5663CB991AB2}"/>
              </a:ext>
            </a:extLst>
          </p:cNvPr>
          <p:cNvSpPr txBox="1"/>
          <p:nvPr/>
        </p:nvSpPr>
        <p:spPr>
          <a:xfrm>
            <a:off x="1184030" y="4783576"/>
            <a:ext cx="10333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Protilátky 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cs-CZ" sz="2000" b="0" i="0" u="none" strike="noStrike" baseline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Pl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cs-CZ" sz="2000" b="0" i="0" u="none" strike="noStrike" baseline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Ig</a:t>
            </a:r>
            <a:r>
              <a:rPr lang="cs-CZ" sz="20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- imunoglobuliny)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jsou látky, které dovedou neutralizovat a opsonizovat cizorodé látky (antigeny).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množství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 krvi signalizuje aktivní imunitní reakci, snahu eliminovat antigeny. 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množství v krvi (především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IgA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a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IgG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) může být známkou přetížení a přetrénování.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Pravděpodobně v důsledku oxidačního stresu při fyzické zátěži. </a:t>
            </a:r>
          </a:p>
        </p:txBody>
      </p:sp>
    </p:spTree>
    <p:extLst>
      <p:ext uri="{BB962C8B-B14F-4D97-AF65-F5344CB8AC3E}">
        <p14:creationId xmlns:p14="http://schemas.microsoft.com/office/powerpoint/2010/main" val="3808419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B4C5A62-3B5E-12BD-ACD2-DE61704812D8}"/>
              </a:ext>
            </a:extLst>
          </p:cNvPr>
          <p:cNvSpPr txBox="1"/>
          <p:nvPr/>
        </p:nvSpPr>
        <p:spPr>
          <a:xfrm>
            <a:off x="1723293" y="621627"/>
            <a:ext cx="984738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Imunitní systém a fyzická zátěž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Sedimentace erytrocytů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(FW; ♂: 2–5 mm/hod; ♀: 3–8 mm/hod)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vyjadřuje rychlost poklesu hladiny červených krvinek ve vzorku nesrážlivé krve.</a:t>
            </a:r>
          </a:p>
          <a:p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Je ukazatelem aktivity imunitního systému.</a:t>
            </a:r>
          </a:p>
          <a:p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i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p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ři akutní nebo chronické infekci, především bakteriální, ale i při jiných zánětech.</a:t>
            </a:r>
          </a:p>
          <a:p>
            <a:r>
              <a:rPr 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sz="2000" dirty="0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ři </a:t>
            </a:r>
            <a:r>
              <a:rPr lang="cs-CZ" sz="2000" b="1" i="1" u="none" strike="noStrike" baseline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rabdomyolýze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bývá </a:t>
            </a:r>
            <a:r>
              <a:rPr lang="cs-CZ" sz="20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při neurovegetativní dystonii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zvl. U mladých lidí. </a:t>
            </a:r>
          </a:p>
          <a:p>
            <a:endParaRPr lang="cs-CZ" sz="20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t-BR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C-reaktivní protein 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(CRP; norma do 8 mg/l) 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je bílkovina podporující pohlcování (fagocytózu) cizorodých částic, zbytků poškozené tkáně, baktérií atd. Je rovněž zvýšen při akutní infekci.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může být ukazatelem imunosupresivního působení opakovaného přetížení, přetrénování. </a:t>
            </a:r>
            <a:endParaRPr lang="cs-CZ" sz="2000" b="0" i="0" u="none" strike="noStrike" baseline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Interferony (</a:t>
            </a:r>
            <a:r>
              <a:rPr lang="el-GR" sz="2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α, β; γ) </a:t>
            </a:r>
            <a:endParaRPr lang="el-GR" sz="2000" b="0" i="0" u="none" strike="noStrike" baseline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Jsou bílkoviny nespecifické imunity, především protivirové.</a:t>
            </a:r>
          </a:p>
          <a:p>
            <a:r>
              <a:rPr lang="cs-CZ" sz="2000" b="1" i="0" u="none" strike="noStrike" baseline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0" i="0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1" u="none" strike="noStrike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po přetížení větším objemem dlouhodobějšího intenzivního vytrvalostního tréninku. </a:t>
            </a:r>
            <a:endParaRPr lang="cs-CZ" sz="2000" b="0" i="0" u="none" strike="noStrike" baseline="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07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690D6044-6D29-19DF-50B4-F8ADAD6FF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492375"/>
            <a:ext cx="3744912" cy="1993900"/>
          </a:xfrm>
          <a:prstGeom prst="rect">
            <a:avLst/>
          </a:prstGeom>
          <a:solidFill>
            <a:srgbClr val="FF0000">
              <a:alpha val="9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b="1">
                <a:solidFill>
                  <a:schemeClr val="accent2"/>
                </a:solidFill>
              </a:rPr>
              <a:t>vznik - zvýšení</a:t>
            </a:r>
          </a:p>
          <a:p>
            <a:pPr algn="ctr">
              <a:spcBef>
                <a:spcPct val="50000"/>
              </a:spcBef>
            </a:pPr>
            <a:r>
              <a:rPr lang="cs-CZ" altLang="cs-CZ" sz="3600" b="1">
                <a:solidFill>
                  <a:srgbClr val="FF0000"/>
                </a:solidFill>
              </a:rPr>
              <a:t>ÚNAVA</a:t>
            </a:r>
          </a:p>
          <a:p>
            <a:pPr algn="ctr">
              <a:spcBef>
                <a:spcPct val="50000"/>
              </a:spcBef>
            </a:pPr>
            <a:r>
              <a:rPr lang="cs-CZ" altLang="cs-CZ" sz="2800" b="1">
                <a:solidFill>
                  <a:schemeClr val="hlink"/>
                </a:solidFill>
              </a:rPr>
              <a:t>snížení - odstranění</a:t>
            </a: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414A4C29-901E-F6AE-C301-A1C18C1A2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333375"/>
            <a:ext cx="3673475" cy="20891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>
              <a:alpha val="11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 altLang="cs-CZ" sz="2000" b="1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SPORTOVNÍ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ZÁTĚŽ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trénink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soutěž</a:t>
            </a:r>
          </a:p>
          <a:p>
            <a:pPr algn="ctr"/>
            <a:endParaRPr lang="cs-CZ" altLang="cs-CZ" sz="2000" b="1">
              <a:solidFill>
                <a:schemeClr val="accent2"/>
              </a:solidFill>
            </a:endParaRPr>
          </a:p>
        </p:txBody>
      </p:sp>
      <p:sp>
        <p:nvSpPr>
          <p:cNvPr id="3079" name="AutoShape 7">
            <a:extLst>
              <a:ext uri="{FF2B5EF4-FFF2-40B4-BE49-F238E27FC236}">
                <a16:creationId xmlns:a16="http://schemas.microsoft.com/office/drawing/2014/main" id="{A73F28CA-B4C9-4F9B-2DC3-C1FB0E15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4579938"/>
            <a:ext cx="3816350" cy="208915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>
              <a:alpha val="9000"/>
            </a:scheme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>
                <a:solidFill>
                  <a:schemeClr val="hlink"/>
                </a:solidFill>
              </a:rPr>
              <a:t>REGENERACE</a:t>
            </a:r>
          </a:p>
          <a:p>
            <a:pPr algn="ctr"/>
            <a:r>
              <a:rPr lang="cs-CZ" altLang="cs-CZ" sz="2000" b="1">
                <a:solidFill>
                  <a:schemeClr val="hlink"/>
                </a:solidFill>
              </a:rPr>
              <a:t>SIL</a:t>
            </a:r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50630991-4ACD-A7B6-EE7B-B4D0D7BD12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20757" y="3717132"/>
            <a:ext cx="3959225" cy="1798638"/>
          </a:xfrm>
          <a:prstGeom prst="curvedUpArrow">
            <a:avLst>
              <a:gd name="adj1" fmla="val 44025"/>
              <a:gd name="adj2" fmla="val 88049"/>
              <a:gd name="adj3" fmla="val 333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altLang="cs-CZ" sz="2400" b="1"/>
              <a:t>po zátěži</a:t>
            </a:r>
          </a:p>
        </p:txBody>
      </p:sp>
      <p:sp>
        <p:nvSpPr>
          <p:cNvPr id="3083" name="AutoShape 11">
            <a:extLst>
              <a:ext uri="{FF2B5EF4-FFF2-40B4-BE49-F238E27FC236}">
                <a16:creationId xmlns:a16="http://schemas.microsoft.com/office/drawing/2014/main" id="{101A8A68-05E8-643A-E2EF-F84FA0D069C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806" y="2601119"/>
            <a:ext cx="6192838" cy="1657350"/>
          </a:xfrm>
          <a:prstGeom prst="curvedDownArrow">
            <a:avLst>
              <a:gd name="adj1" fmla="val 38041"/>
              <a:gd name="adj2" fmla="val 112945"/>
              <a:gd name="adj3" fmla="val 33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altLang="cs-CZ" sz="2400" b="1"/>
              <a:t>při zátěži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002E609D-5FB5-61F5-71E4-94223726E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7650" y="285750"/>
            <a:ext cx="11620500" cy="64389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MÍSTNÍ ÚNAVA (lokální)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>
                <a:solidFill>
                  <a:schemeClr val="accent6">
                    <a:lumMod val="75000"/>
                  </a:schemeClr>
                </a:solidFill>
              </a:rPr>
              <a:t>Fyziologická</a:t>
            </a:r>
            <a:r>
              <a:rPr lang="cs-CZ" altLang="cs-CZ" sz="2400" i="1" dirty="0">
                <a:solidFill>
                  <a:schemeClr val="accent6">
                    <a:lumMod val="75000"/>
                  </a:schemeClr>
                </a:solidFill>
              </a:rPr>
              <a:t> - stresová reakce </a:t>
            </a:r>
            <a:r>
              <a:rPr lang="cs-CZ" altLang="cs-CZ" sz="2400" b="1" i="1" dirty="0">
                <a:solidFill>
                  <a:schemeClr val="accent6">
                    <a:lumMod val="75000"/>
                  </a:schemeClr>
                </a:solidFill>
              </a:rPr>
              <a:t>zatížených částí pohybového aparátu (svalu, šlachy, vazu, úponu, kloubu, kosti atd.), </a:t>
            </a:r>
          </a:p>
          <a:p>
            <a:pPr lvl="1" indent="0">
              <a:lnSpc>
                <a:spcPct val="100000"/>
              </a:lnSpc>
              <a:buFontTx/>
              <a:buNone/>
            </a:pPr>
            <a:r>
              <a:rPr lang="cs-CZ" altLang="cs-CZ" i="1" dirty="0">
                <a:solidFill>
                  <a:srgbClr val="0000FF"/>
                </a:solidFill>
              </a:rPr>
              <a:t>- přenos neuro-muskulárního podráždění, zdroje energie, přesuny vody, minerálů, hromadění metabolitů, acidóza; zahřátí, ...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/>
              <a:t>Patologická</a:t>
            </a:r>
            <a:r>
              <a:rPr lang="cs-CZ" altLang="cs-CZ" sz="2400" i="1" dirty="0"/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– přetížení („</a:t>
            </a:r>
            <a:r>
              <a:rPr lang="cs-CZ" altLang="cs-CZ" sz="2400" dirty="0" err="1">
                <a:solidFill>
                  <a:srgbClr val="FF0000"/>
                </a:solidFill>
              </a:rPr>
              <a:t>overuse</a:t>
            </a:r>
            <a:r>
              <a:rPr lang="cs-CZ" altLang="cs-CZ" sz="2400" dirty="0">
                <a:solidFill>
                  <a:srgbClr val="FF0000"/>
                </a:solidFill>
              </a:rPr>
              <a:t>“) </a:t>
            </a:r>
            <a:r>
              <a:rPr lang="cs-CZ" altLang="cs-CZ" sz="2400" dirty="0">
                <a:cs typeface="Arial" panose="020B0604020202020204" pitchFamily="34" charset="0"/>
              </a:rPr>
              <a:t>- AKUTNÍ, CHRONICKÁ</a:t>
            </a:r>
            <a:r>
              <a:rPr lang="cs-CZ" altLang="cs-CZ" sz="2400" b="1" dirty="0">
                <a:cs typeface="Arial" panose="020B0604020202020204" pitchFamily="34" charset="0"/>
              </a:rPr>
              <a:t> → traumata a </a:t>
            </a:r>
            <a:r>
              <a:rPr lang="cs-CZ" altLang="cs-CZ" sz="2400" b="1" dirty="0" err="1">
                <a:cs typeface="Arial" panose="020B0604020202020204" pitchFamily="34" charset="0"/>
              </a:rPr>
              <a:t>mikrotrauma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(zánět svalu, šlachy, burzy, vazu, plíživá zlomenina kosti ...)</a:t>
            </a:r>
          </a:p>
          <a:p>
            <a:pPr indent="0" algn="ctr">
              <a:lnSpc>
                <a:spcPct val="10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CELKOVÁ ÚNAVA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>
                <a:solidFill>
                  <a:schemeClr val="accent6">
                    <a:lumMod val="75000"/>
                  </a:schemeClr>
                </a:solidFill>
              </a:rPr>
              <a:t>Fyziologická 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altLang="cs-CZ" sz="2400" dirty="0" err="1">
                <a:solidFill>
                  <a:schemeClr val="accent6">
                    <a:lumMod val="75000"/>
                  </a:schemeClr>
                </a:solidFill>
              </a:rPr>
              <a:t>overloading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cs-CZ" altLang="cs-CZ" sz="2400" b="1" i="1" u="sng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0">
              <a:lnSpc>
                <a:spcPct val="100000"/>
              </a:lnSpc>
            </a:pP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Maximální zatížení 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→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stresová reakce, resistence a adaptace i </a:t>
            </a:r>
            <a:r>
              <a:rPr lang="cs-CZ" altLang="cs-CZ" b="1" i="1" dirty="0">
                <a:solidFill>
                  <a:schemeClr val="accent6">
                    <a:lumMod val="75000"/>
                  </a:schemeClr>
                </a:solidFill>
              </a:rPr>
              <a:t>mimo zatížený pohybový aparát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>
                <a:solidFill>
                  <a:srgbClr val="0000FF"/>
                </a:solidFill>
              </a:rPr>
              <a:t>(energetický metabolismus, oběh, dech, nervové a mentální funkce, imunita ...) </a:t>
            </a:r>
          </a:p>
          <a:p>
            <a:pPr indent="0">
              <a:lnSpc>
                <a:spcPct val="100000"/>
              </a:lnSpc>
            </a:pPr>
            <a:r>
              <a:rPr lang="cs-CZ" altLang="cs-CZ" sz="2400" b="1" i="1" u="sng" dirty="0"/>
              <a:t>Patologická</a:t>
            </a:r>
          </a:p>
          <a:p>
            <a:pPr lvl="1" indent="0">
              <a:lnSpc>
                <a:spcPct val="100000"/>
              </a:lnSpc>
            </a:pPr>
            <a:r>
              <a:rPr lang="cs-CZ" altLang="cs-CZ" dirty="0"/>
              <a:t>AKUTNÍ: </a:t>
            </a:r>
            <a:r>
              <a:rPr lang="cs-CZ" altLang="cs-CZ" dirty="0">
                <a:solidFill>
                  <a:srgbClr val="FF0000"/>
                </a:solidFill>
              </a:rPr>
              <a:t>Přetížení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(</a:t>
            </a:r>
            <a:r>
              <a:rPr lang="cs-CZ" altLang="cs-CZ" dirty="0" err="1">
                <a:solidFill>
                  <a:srgbClr val="FF0000"/>
                </a:solidFill>
              </a:rPr>
              <a:t>overreaching</a:t>
            </a:r>
            <a:r>
              <a:rPr lang="cs-CZ" altLang="cs-CZ" dirty="0">
                <a:solidFill>
                  <a:srgbClr val="FF0000"/>
                </a:solidFill>
              </a:rPr>
              <a:t>)</a:t>
            </a:r>
            <a:r>
              <a:rPr lang="cs-CZ" altLang="cs-CZ" dirty="0"/>
              <a:t> </a:t>
            </a:r>
            <a:r>
              <a:rPr lang="cs-CZ" altLang="cs-CZ" b="1" dirty="0">
                <a:cs typeface="Arial" panose="020B0604020202020204" pitchFamily="34" charset="0"/>
              </a:rPr>
              <a:t>→</a:t>
            </a:r>
            <a:r>
              <a:rPr lang="cs-CZ" altLang="cs-CZ" b="1" dirty="0"/>
              <a:t> schvácení</a:t>
            </a:r>
          </a:p>
          <a:p>
            <a:pPr lvl="1" indent="0">
              <a:lnSpc>
                <a:spcPct val="100000"/>
              </a:lnSpc>
            </a:pPr>
            <a:r>
              <a:rPr lang="cs-CZ" altLang="cs-CZ" dirty="0"/>
              <a:t>CHRONICKÁ: </a:t>
            </a:r>
            <a:r>
              <a:rPr lang="cs-CZ" altLang="cs-CZ" dirty="0">
                <a:solidFill>
                  <a:srgbClr val="FF0000"/>
                </a:solidFill>
              </a:rPr>
              <a:t>Opakované dlouhodobé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přetěžování </a:t>
            </a:r>
            <a:r>
              <a:rPr lang="cs-CZ" altLang="cs-CZ" b="1" dirty="0">
                <a:cs typeface="Arial" panose="020B0604020202020204" pitchFamily="34" charset="0"/>
              </a:rPr>
              <a:t>→</a:t>
            </a:r>
            <a:r>
              <a:rPr lang="cs-CZ" altLang="cs-CZ" b="1" dirty="0"/>
              <a:t> přetrénování </a:t>
            </a:r>
            <a:r>
              <a:rPr lang="cs-CZ" altLang="cs-CZ" dirty="0"/>
              <a:t>(</a:t>
            </a:r>
            <a:r>
              <a:rPr lang="cs-CZ" altLang="cs-CZ" dirty="0" err="1"/>
              <a:t>overtraining</a:t>
            </a:r>
            <a:r>
              <a:rPr lang="cs-CZ" altLang="cs-CZ" dirty="0"/>
              <a:t>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B6637702-EF9A-8A66-61D6-9D72AD9A8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0792" y="500673"/>
            <a:ext cx="10823331" cy="585665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600" b="1" dirty="0">
                <a:solidFill>
                  <a:srgbClr val="FF0000"/>
                </a:solidFill>
              </a:rPr>
              <a:t>PŘÍČINY ÚNAVY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b="1" u="sng" dirty="0">
                <a:solidFill>
                  <a:schemeClr val="accent1"/>
                </a:solidFill>
              </a:rPr>
              <a:t>SOMATO-FYZIOLOGICKÉ FAKTORY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zdrojů energie </a:t>
            </a:r>
            <a:r>
              <a:rPr lang="cs-CZ" altLang="cs-CZ" sz="2000" dirty="0"/>
              <a:t>(ATP, ADP, CP, pyruvát, glukosa, glykogen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kapacity enzymů </a:t>
            </a:r>
            <a:r>
              <a:rPr lang="cs-CZ" altLang="cs-CZ" sz="2000" dirty="0"/>
              <a:t>energetického metabolizmu v </a:t>
            </a:r>
            <a:r>
              <a:rPr lang="cs-CZ" altLang="cs-CZ" sz="2000" dirty="0" err="1"/>
              <a:t>myocytech</a:t>
            </a:r>
            <a:endParaRPr lang="cs-CZ" altLang="cs-CZ" sz="2000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spouštěčů kontrakce </a:t>
            </a:r>
            <a:r>
              <a:rPr lang="cs-CZ" altLang="cs-CZ" sz="2000" dirty="0"/>
              <a:t>sval. vláken (Ca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Vyčerpání mediátorů přenosu podráždění </a:t>
            </a:r>
            <a:r>
              <a:rPr lang="cs-CZ" altLang="cs-CZ" sz="2000" dirty="0"/>
              <a:t>nervosvalových plotének a ve svalech (acetylcholin)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Ztráty vody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hypohydratace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Ztráty minerálů </a:t>
            </a:r>
            <a:r>
              <a:rPr lang="cs-CZ" altLang="cs-CZ" sz="2000" dirty="0"/>
              <a:t>(z buněk: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, Ca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, Mg</a:t>
            </a:r>
            <a:r>
              <a:rPr lang="cs-CZ" altLang="cs-CZ" sz="2000" baseline="30000" dirty="0"/>
              <a:t>2+</a:t>
            </a:r>
            <a:r>
              <a:rPr lang="cs-CZ" altLang="cs-CZ" sz="2000" dirty="0"/>
              <a:t>; do buněk a do potu: 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, Cl</a:t>
            </a:r>
            <a:r>
              <a:rPr lang="cs-CZ" altLang="cs-CZ" sz="2000" baseline="30000" dirty="0"/>
              <a:t>-</a:t>
            </a:r>
            <a:r>
              <a:rPr lang="cs-CZ" altLang="cs-CZ" sz="2000" dirty="0"/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Metabolická acidóza </a:t>
            </a:r>
            <a:r>
              <a:rPr lang="cs-CZ" altLang="cs-CZ" sz="2000" dirty="0"/>
              <a:t>(H</a:t>
            </a:r>
            <a:r>
              <a:rPr lang="cs-CZ" altLang="cs-CZ" sz="2000" baseline="30000" dirty="0"/>
              <a:t>+</a:t>
            </a:r>
            <a:r>
              <a:rPr lang="cs-CZ" altLang="cs-CZ" sz="2000" dirty="0">
                <a:cs typeface="Arial" panose="020B0604020202020204" pitchFamily="34" charset="0"/>
              </a:rPr>
              <a:t>→↓pH)</a:t>
            </a:r>
            <a:r>
              <a:rPr lang="cs-CZ" altLang="cs-CZ" sz="2000" dirty="0"/>
              <a:t>, vyčerpání mechanizmů kompenzace (HCO</a:t>
            </a:r>
            <a:r>
              <a:rPr lang="cs-CZ" altLang="cs-CZ" sz="2000" baseline="-25000" dirty="0"/>
              <a:t>3</a:t>
            </a:r>
            <a:r>
              <a:rPr lang="cs-CZ" altLang="cs-CZ" sz="2000" dirty="0"/>
              <a:t>-, 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VCO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, 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-BE)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Přehřátí </a:t>
            </a:r>
            <a:r>
              <a:rPr lang="cs-CZ" altLang="cs-CZ" sz="2000" dirty="0"/>
              <a:t>(hypertermie), vyčerpání termoregulačních mechanizmů ochlazování (pocení)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Hypoxemie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– hypoxie </a:t>
            </a:r>
            <a:r>
              <a:rPr lang="cs-CZ" altLang="cs-CZ" sz="2000" dirty="0">
                <a:sym typeface="Symbol" panose="05050102010706020507" pitchFamily="18" charset="2"/>
              </a:rPr>
              <a:t>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nedostatečná ventilace a cirkulace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Nedostatečné prokrvení </a:t>
            </a:r>
            <a:r>
              <a:rPr lang="cs-CZ" altLang="cs-CZ" sz="2000" dirty="0"/>
              <a:t>(ischemie) </a:t>
            </a:r>
            <a:r>
              <a:rPr lang="cs-CZ" altLang="cs-CZ" sz="2000" dirty="0">
                <a:sym typeface="Symbol" panose="05050102010706020507" pitchFamily="18" charset="2"/>
              </a:rPr>
              <a:t>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↑viskozita krve (</a:t>
            </a:r>
            <a:r>
              <a:rPr lang="cs-CZ" altLang="cs-CZ" sz="2000" dirty="0" err="1">
                <a:cs typeface="Arial" panose="020B0604020202020204" pitchFamily="34" charset="0"/>
                <a:sym typeface="Symbol" panose="05050102010706020507" pitchFamily="18" charset="2"/>
              </a:rPr>
              <a:t>hypohydratace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), únava srdce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cs-CZ" altLang="cs-CZ" sz="2000" b="1" u="sng" dirty="0">
              <a:solidFill>
                <a:schemeClr val="accent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b="1" u="sng" dirty="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PSYCHICKÉ (PSYCHOLOGICKÉ) FAKTORY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Ztráta příjemného prožitku a chuti ke sportu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 charakter sportovní zátěže - dlouhodobá, monotónní, ..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Frustrace ve sportu </a:t>
            </a:r>
            <a:r>
              <a:rPr lang="cs-CZ" altLang="cs-CZ" sz="2000" dirty="0">
                <a:cs typeface="Arial" panose="020B0604020202020204" pitchFamily="34" charset="0"/>
                <a:sym typeface="Symbol" panose="05050102010706020507" pitchFamily="18" charset="2"/>
              </a:rPr>
              <a:t> stagnace výkonnosti, neúspěchy, překážky v tréninku a soutěži, …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Psychický stres a frustrace v rodině, škole, práci, společnosti, ...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7" name="Text Box 127">
            <a:extLst>
              <a:ext uri="{FF2B5EF4-FFF2-40B4-BE49-F238E27FC236}">
                <a16:creationId xmlns:a16="http://schemas.microsoft.com/office/drawing/2014/main" id="{7DA3CECB-0640-56A5-B214-DAEDF123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23" y="404813"/>
            <a:ext cx="2888639" cy="6001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altLang="cs-CZ" sz="2400" b="1" dirty="0"/>
              <a:t>SUBJEKTIVNÍ POCITY SPORTOVCE</a:t>
            </a:r>
          </a:p>
          <a:p>
            <a:pPr algn="r"/>
            <a:endParaRPr lang="cs-CZ" altLang="cs-CZ" sz="2400" dirty="0"/>
          </a:p>
          <a:p>
            <a:pPr algn="r"/>
            <a:r>
              <a:rPr lang="cs-CZ" altLang="cs-CZ" sz="2400" dirty="0"/>
              <a:t>únava</a:t>
            </a:r>
          </a:p>
          <a:p>
            <a:pPr algn="r"/>
            <a:r>
              <a:rPr lang="cs-CZ" altLang="cs-CZ" sz="2400" dirty="0"/>
              <a:t>slabost</a:t>
            </a:r>
          </a:p>
          <a:p>
            <a:pPr algn="r"/>
            <a:r>
              <a:rPr lang="cs-CZ" altLang="cs-CZ" sz="2400" dirty="0"/>
              <a:t>bolest</a:t>
            </a:r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endParaRPr lang="cs-CZ" altLang="cs-CZ" sz="2400" dirty="0"/>
          </a:p>
          <a:p>
            <a:pPr algn="r"/>
            <a:r>
              <a:rPr lang="cs-CZ" altLang="cs-CZ" sz="2400" dirty="0"/>
              <a:t>závrať</a:t>
            </a:r>
          </a:p>
          <a:p>
            <a:pPr algn="r"/>
            <a:r>
              <a:rPr lang="cs-CZ" altLang="cs-CZ" sz="2400" dirty="0"/>
              <a:t>nevolnost</a:t>
            </a:r>
          </a:p>
          <a:p>
            <a:pPr algn="r"/>
            <a:r>
              <a:rPr lang="cs-CZ" altLang="cs-CZ" sz="2400" dirty="0"/>
              <a:t>bolest břicha</a:t>
            </a:r>
          </a:p>
          <a:p>
            <a:pPr algn="r"/>
            <a:r>
              <a:rPr lang="cs-CZ" altLang="cs-CZ" sz="2400" dirty="0"/>
              <a:t>vedro</a:t>
            </a:r>
          </a:p>
          <a:p>
            <a:pPr algn="r"/>
            <a:r>
              <a:rPr lang="cs-CZ" altLang="cs-CZ" sz="2400" dirty="0">
                <a:cs typeface="Arial" panose="020B0604020202020204" pitchFamily="34" charset="0"/>
              </a:rPr>
              <a:t>↓ vnímání</a:t>
            </a:r>
          </a:p>
          <a:p>
            <a:pPr algn="r"/>
            <a:r>
              <a:rPr lang="cs-CZ" altLang="cs-CZ" sz="2400" dirty="0"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3" name="AutoShape 123">
            <a:extLst>
              <a:ext uri="{FF2B5EF4-FFF2-40B4-BE49-F238E27FC236}">
                <a16:creationId xmlns:a16="http://schemas.microsoft.com/office/drawing/2014/main" id="{AEB77850-057D-C18A-F499-4A03621BA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981076"/>
            <a:ext cx="5472113" cy="2447925"/>
          </a:xfrm>
          <a:prstGeom prst="downArrow">
            <a:avLst>
              <a:gd name="adj1" fmla="val 62167"/>
              <a:gd name="adj2" fmla="val 25088"/>
            </a:avLst>
          </a:prstGeom>
          <a:solidFill>
            <a:schemeClr val="accent1">
              <a:lumMod val="75000"/>
              <a:alpha val="8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altLang="cs-CZ" sz="2000" b="1" u="sng" dirty="0">
              <a:solidFill>
                <a:schemeClr val="accent2"/>
              </a:solidFill>
            </a:endParaRPr>
          </a:p>
          <a:p>
            <a:pPr algn="ctr"/>
            <a:r>
              <a:rPr lang="cs-CZ" altLang="cs-CZ" sz="2000" b="1" u="sng" dirty="0">
                <a:solidFill>
                  <a:srgbClr val="FF0000"/>
                </a:solidFill>
              </a:rPr>
              <a:t>MÍSTNÍ - SVALOVÉ</a:t>
            </a:r>
          </a:p>
          <a:p>
            <a:pPr algn="ctr"/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↓ 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svalová síla – výkon – práce</a:t>
            </a:r>
          </a:p>
          <a:p>
            <a:pPr algn="ctr"/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Metabolické změny</a:t>
            </a:r>
          </a:p>
          <a:p>
            <a:pPr algn="ctr"/>
            <a:r>
              <a:rPr lang="cs-CZ" altLang="cs-CZ" sz="2000" dirty="0"/>
              <a:t>↓ aktivita enzymů, ↓ energie</a:t>
            </a:r>
          </a:p>
          <a:p>
            <a:pPr algn="ctr"/>
            <a:r>
              <a:rPr lang="cs-CZ" altLang="cs-CZ" sz="2000" dirty="0"/>
              <a:t>Acidóza, Oxidační stres</a:t>
            </a:r>
          </a:p>
          <a:p>
            <a:pPr algn="ctr"/>
            <a:r>
              <a:rPr lang="cs-CZ" altLang="cs-CZ" sz="2000" b="1" dirty="0"/>
              <a:t>Porucha homeostázy</a:t>
            </a:r>
          </a:p>
          <a:p>
            <a:pPr algn="ctr"/>
            <a:endParaRPr lang="cs-CZ" altLang="cs-CZ" sz="2000" dirty="0">
              <a:solidFill>
                <a:schemeClr val="accent2"/>
              </a:solidFill>
            </a:endParaRPr>
          </a:p>
        </p:txBody>
      </p:sp>
      <p:sp>
        <p:nvSpPr>
          <p:cNvPr id="25725" name="AutoShape 125">
            <a:extLst>
              <a:ext uri="{FF2B5EF4-FFF2-40B4-BE49-F238E27FC236}">
                <a16:creationId xmlns:a16="http://schemas.microsoft.com/office/drawing/2014/main" id="{B1085A0A-C37A-E919-184D-7BCC63DB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573464"/>
            <a:ext cx="3384550" cy="2808287"/>
          </a:xfrm>
          <a:prstGeom prst="roundRect">
            <a:avLst>
              <a:gd name="adj" fmla="val 12941"/>
            </a:avLst>
          </a:prstGeom>
          <a:solidFill>
            <a:srgbClr val="7030A0">
              <a:alpha val="10001"/>
            </a:srgbClr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cs-CZ" sz="2000" b="1" u="sng" dirty="0">
                <a:solidFill>
                  <a:srgbClr val="FF0000"/>
                </a:solidFill>
              </a:rPr>
              <a:t>CELKOVÉ</a:t>
            </a:r>
          </a:p>
          <a:p>
            <a:pPr lvl="1" algn="ctr"/>
            <a:r>
              <a:rPr lang="cs-CZ" altLang="cs-CZ" sz="2000" b="1" dirty="0"/>
              <a:t>JAKO MÍSTNÍ</a:t>
            </a:r>
          </a:p>
          <a:p>
            <a:pPr lvl="1" algn="ctr"/>
            <a:r>
              <a:rPr lang="cs-CZ" altLang="cs-CZ" sz="2000" b="1" dirty="0"/>
              <a:t>+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cirkulace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nervových funkcí</a:t>
            </a:r>
          </a:p>
          <a:p>
            <a:pPr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imunity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termoregulace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Porucha motoriky</a:t>
            </a:r>
          </a:p>
          <a:p>
            <a:pPr lvl="1" algn="ctr"/>
            <a:r>
              <a:rPr lang="cs-CZ" altLang="cs-CZ" sz="2000" dirty="0">
                <a:solidFill>
                  <a:schemeClr val="accent6">
                    <a:lumMod val="50000"/>
                  </a:schemeClr>
                </a:solidFill>
              </a:rPr>
              <a:t>Zvýšení rizika úrazu</a:t>
            </a:r>
          </a:p>
        </p:txBody>
      </p:sp>
      <p:sp>
        <p:nvSpPr>
          <p:cNvPr id="25726" name="Rectangle 126">
            <a:extLst>
              <a:ext uri="{FF2B5EF4-FFF2-40B4-BE49-F238E27FC236}">
                <a16:creationId xmlns:a16="http://schemas.microsoft.com/office/drawing/2014/main" id="{9BBEB875-0AE5-F5C9-F37E-C1F109331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022" y="359571"/>
            <a:ext cx="4049956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PROJEVY AKUTNÍ ÚNAVY</a:t>
            </a:r>
          </a:p>
        </p:txBody>
      </p:sp>
      <p:sp>
        <p:nvSpPr>
          <p:cNvPr id="25728" name="Text Box 128">
            <a:extLst>
              <a:ext uri="{FF2B5EF4-FFF2-40B4-BE49-F238E27FC236}">
                <a16:creationId xmlns:a16="http://schemas.microsoft.com/office/drawing/2014/main" id="{A8E41416-204D-E513-9AE1-E0023E3D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272" y="404813"/>
            <a:ext cx="2570405" cy="6155531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OBJEKTIVNÍ POZOROVATEL</a:t>
            </a: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1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 svalová síla a výkon</a:t>
            </a: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 celkový výkon, hypoglykémie,</a:t>
            </a: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↓pH, 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↑ laktát, 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</a:rPr>
              <a:t>↑CK, ↑LDH, ↓TK, ↑celková teplota, ↓Leu, ↓</a:t>
            </a:r>
            <a:r>
              <a:rPr lang="cs-CZ" altLang="cs-CZ" sz="2400" dirty="0" err="1">
                <a:solidFill>
                  <a:schemeClr val="accent1">
                    <a:lumMod val="50000"/>
                  </a:schemeClr>
                </a:solidFill>
              </a:rPr>
              <a:t>Ig</a:t>
            </a:r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cs-CZ" altLang="cs-CZ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atd.</a:t>
            </a:r>
          </a:p>
        </p:txBody>
      </p:sp>
      <p:sp>
        <p:nvSpPr>
          <p:cNvPr id="25729" name="AutoShape 129">
            <a:extLst>
              <a:ext uri="{FF2B5EF4-FFF2-40B4-BE49-F238E27FC236}">
                <a16:creationId xmlns:a16="http://schemas.microsoft.com/office/drawing/2014/main" id="{7288849E-1E88-85E1-C2B2-C959AB52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4510088"/>
            <a:ext cx="1009651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0" name="AutoShape 130">
            <a:extLst>
              <a:ext uri="{FF2B5EF4-FFF2-40B4-BE49-F238E27FC236}">
                <a16:creationId xmlns:a16="http://schemas.microsoft.com/office/drawing/2014/main" id="{10A9ACC6-2C1B-A096-8644-24BE08108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1270000"/>
            <a:ext cx="1009651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1" name="AutoShape 131">
            <a:extLst>
              <a:ext uri="{FF2B5EF4-FFF2-40B4-BE49-F238E27FC236}">
                <a16:creationId xmlns:a16="http://schemas.microsoft.com/office/drawing/2014/main" id="{BE7686DC-6353-6BFE-7FDC-04D5DB399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2" y="1341439"/>
            <a:ext cx="1009651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732" name="AutoShape 132">
            <a:extLst>
              <a:ext uri="{FF2B5EF4-FFF2-40B4-BE49-F238E27FC236}">
                <a16:creationId xmlns:a16="http://schemas.microsoft.com/office/drawing/2014/main" id="{58D22D48-2BEC-A42A-C30E-07C5CCD21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2" y="4583114"/>
            <a:ext cx="1009651" cy="115252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8" name="Rectangle 190">
            <a:extLst>
              <a:ext uri="{FF2B5EF4-FFF2-40B4-BE49-F238E27FC236}">
                <a16:creationId xmlns:a16="http://schemas.microsoft.com/office/drawing/2014/main" id="{080C8D61-D2C9-EFEF-F368-E3F21387E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88913"/>
            <a:ext cx="80645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Subjektivní a objektivní příznaky </a:t>
            </a:r>
            <a:r>
              <a:rPr lang="cs-CZ" altLang="cs-CZ" sz="2400" b="1" dirty="0">
                <a:solidFill>
                  <a:schemeClr val="tx1"/>
                </a:solidFill>
              </a:rPr>
              <a:t>celkové akutní únavy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0070C0"/>
                </a:solidFill>
              </a:rPr>
              <a:t>FYZIOLOGICKÁ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cs-CZ" altLang="cs-CZ" sz="2400" b="1" dirty="0">
                <a:solidFill>
                  <a:srgbClr val="FF0000"/>
                </a:solidFill>
              </a:rPr>
              <a:t> PATOLOGICKÁ</a:t>
            </a:r>
          </a:p>
        </p:txBody>
      </p:sp>
      <p:graphicFrame>
        <p:nvGraphicFramePr>
          <p:cNvPr id="27962" name="Group 314">
            <a:extLst>
              <a:ext uri="{FF2B5EF4-FFF2-40B4-BE49-F238E27FC236}">
                <a16:creationId xmlns:a16="http://schemas.microsoft.com/office/drawing/2014/main" id="{8E7B28AF-BA11-3DAB-AA91-3CEA313C6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044732"/>
              </p:ext>
            </p:extLst>
          </p:nvPr>
        </p:nvGraphicFramePr>
        <p:xfrm>
          <a:off x="2855913" y="1052514"/>
          <a:ext cx="6623050" cy="5669280"/>
        </p:xfrm>
        <a:graphic>
          <a:graphicData uri="http://schemas.openxmlformats.org/drawingml/2006/table">
            <a:tbl>
              <a:tblPr/>
              <a:tblGrid>
                <a:gridCol w="2813050">
                  <a:extLst>
                    <a:ext uri="{9D8B030D-6E8A-4147-A177-3AD203B41FA5}">
                      <a16:colId xmlns:a16="http://schemas.microsoft.com/office/drawing/2014/main" val="4004720797"/>
                    </a:ext>
                  </a:extLst>
                </a:gridCol>
                <a:gridCol w="2014537">
                  <a:extLst>
                    <a:ext uri="{9D8B030D-6E8A-4147-A177-3AD203B41FA5}">
                      <a16:colId xmlns:a16="http://schemas.microsoft.com/office/drawing/2014/main" val="2398244642"/>
                    </a:ext>
                  </a:extLst>
                </a:gridCol>
                <a:gridCol w="1795463">
                  <a:extLst>
                    <a:ext uri="{9D8B030D-6E8A-4147-A177-3AD203B41FA5}">
                      <a16:colId xmlns:a16="http://schemas.microsoft.com/office/drawing/2014/main" val="165896589"/>
                    </a:ext>
                  </a:extLst>
                </a:gridCol>
              </a:tblGrid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PŘETÍŽENÍ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ZCHVÁCENÍ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99495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Výkon, slabost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 ↓ ↓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447462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Bolest hlavy, závrať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2631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Výpadky zorného pole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718090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Žaludeční komfort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nevolnost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zvracení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02390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Pulz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nitkový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až nehmatný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07603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Ventilace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hyperventilace tachypnoe lapavé dechy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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+ dušnost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8235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Řeč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přerušovaná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nezřetelná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050227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Barva kůže a sliznic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k.bledá,s.růžové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cyanotická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92198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Poruchy vnímání, myšlení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315357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Zkratové reakce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1442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Svalové křeče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↑↑↑ až tetanie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406746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Termoregulace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bez poruch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poruchy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67542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Cirkulace krve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zrychlená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kolaps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3846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5">
            <a:extLst>
              <a:ext uri="{FF2B5EF4-FFF2-40B4-BE49-F238E27FC236}">
                <a16:creationId xmlns:a16="http://schemas.microsoft.com/office/drawing/2014/main" id="{1CA3C281-7593-5647-2B9E-AE50A6378F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63750" y="-9525"/>
            <a:ext cx="8135938" cy="7038975"/>
            <a:chOff x="1700" y="72"/>
            <a:chExt cx="9100" cy="8160"/>
          </a:xfrm>
        </p:grpSpPr>
        <p:sp>
          <p:nvSpPr>
            <p:cNvPr id="29702" name="AutoShape 6">
              <a:extLst>
                <a:ext uri="{FF2B5EF4-FFF2-40B4-BE49-F238E27FC236}">
                  <a16:creationId xmlns:a16="http://schemas.microsoft.com/office/drawing/2014/main" id="{37C65FD4-E58B-B24E-111B-DB96A1ED8D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00" y="72"/>
              <a:ext cx="9100" cy="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3" name="Text Box 7">
              <a:extLst>
                <a:ext uri="{FF2B5EF4-FFF2-40B4-BE49-F238E27FC236}">
                  <a16:creationId xmlns:a16="http://schemas.microsoft.com/office/drawing/2014/main" id="{6248DB57-1D49-9F89-6A41-4F5F87086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" y="2112"/>
              <a:ext cx="600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s-CZ" altLang="cs-CZ" sz="1200" b="1">
                  <a:latin typeface="Times New Roman" panose="02020603050405020304" pitchFamily="18" charset="0"/>
                </a:rPr>
                <a:t>(-)</a:t>
              </a:r>
              <a:endParaRPr lang="cs-CZ" altLang="cs-CZ"/>
            </a:p>
          </p:txBody>
        </p:sp>
        <p:sp>
          <p:nvSpPr>
            <p:cNvPr id="29704" name="Text Box 8">
              <a:extLst>
                <a:ext uri="{FF2B5EF4-FFF2-40B4-BE49-F238E27FC236}">
                  <a16:creationId xmlns:a16="http://schemas.microsoft.com/office/drawing/2014/main" id="{167B73AE-7555-F629-F57C-D8B55A00A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" y="208"/>
              <a:ext cx="2300" cy="4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Sportovní zátěž</a:t>
              </a:r>
              <a:endParaRPr lang="cs-CZ" altLang="cs-CZ" sz="1700"/>
            </a:p>
          </p:txBody>
        </p:sp>
        <p:sp>
          <p:nvSpPr>
            <p:cNvPr id="29705" name="Text Box 9">
              <a:extLst>
                <a:ext uri="{FF2B5EF4-FFF2-40B4-BE49-F238E27FC236}">
                  <a16:creationId xmlns:a16="http://schemas.microsoft.com/office/drawing/2014/main" id="{A9669914-95F3-9612-B503-80B950E6E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" y="208"/>
              <a:ext cx="5400" cy="4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Jiné zátěže: školní, pracovní, společenská, rodinná ..</a:t>
              </a:r>
              <a:endParaRPr lang="cs-CZ" altLang="cs-CZ" sz="1700"/>
            </a:p>
          </p:txBody>
        </p:sp>
        <p:sp>
          <p:nvSpPr>
            <p:cNvPr id="29706" name="Text Box 10">
              <a:extLst>
                <a:ext uri="{FF2B5EF4-FFF2-40B4-BE49-F238E27FC236}">
                  <a16:creationId xmlns:a16="http://schemas.microsoft.com/office/drawing/2014/main" id="{CE91804D-5A44-755B-51F9-E97D93DE3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" y="1024"/>
              <a:ext cx="2300" cy="408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PŘETRÉNOVÁNÍ</a:t>
              </a:r>
              <a:endParaRPr lang="cs-CZ" altLang="cs-CZ" sz="1700"/>
            </a:p>
          </p:txBody>
        </p:sp>
        <p:sp>
          <p:nvSpPr>
            <p:cNvPr id="29707" name="Text Box 11">
              <a:extLst>
                <a:ext uri="{FF2B5EF4-FFF2-40B4-BE49-F238E27FC236}">
                  <a16:creationId xmlns:a16="http://schemas.microsoft.com/office/drawing/2014/main" id="{B99BE5BB-3E84-E498-0857-ED8B685D9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" y="1839"/>
              <a:ext cx="3899" cy="54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Hypotalamo-hypofyzární dysfunkce</a:t>
              </a:r>
              <a:endParaRPr lang="cs-CZ" altLang="cs-CZ" sz="1700"/>
            </a:p>
          </p:txBody>
        </p:sp>
        <p:sp>
          <p:nvSpPr>
            <p:cNvPr id="29708" name="Text Box 12">
              <a:extLst>
                <a:ext uri="{FF2B5EF4-FFF2-40B4-BE49-F238E27FC236}">
                  <a16:creationId xmlns:a16="http://schemas.microsoft.com/office/drawing/2014/main" id="{DD996C65-E693-3DD1-F3E7-284A3739A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" y="1839"/>
              <a:ext cx="2500" cy="40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↑ Stresové hormony</a:t>
              </a:r>
              <a:endParaRPr lang="cs-CZ" altLang="cs-CZ" sz="1700"/>
            </a:p>
          </p:txBody>
        </p:sp>
        <p:sp>
          <p:nvSpPr>
            <p:cNvPr id="29709" name="Text Box 13">
              <a:extLst>
                <a:ext uri="{FF2B5EF4-FFF2-40B4-BE49-F238E27FC236}">
                  <a16:creationId xmlns:a16="http://schemas.microsoft.com/office/drawing/2014/main" id="{914B4C1F-6541-5E50-A0C0-E6AD86D7C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2656"/>
              <a:ext cx="1601" cy="9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porucha periodicity LH</a:t>
              </a:r>
              <a:endParaRPr lang="cs-CZ" altLang="cs-CZ" sz="1700"/>
            </a:p>
          </p:txBody>
        </p:sp>
        <p:sp>
          <p:nvSpPr>
            <p:cNvPr id="29710" name="Text Box 14">
              <a:extLst>
                <a:ext uri="{FF2B5EF4-FFF2-40B4-BE49-F238E27FC236}">
                  <a16:creationId xmlns:a16="http://schemas.microsoft.com/office/drawing/2014/main" id="{79FB3F72-73E9-2385-EA9C-97F3CF2F7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2" y="2656"/>
              <a:ext cx="1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TSH</a:t>
              </a:r>
              <a:endParaRPr lang="cs-CZ" altLang="cs-CZ" sz="1700"/>
            </a:p>
          </p:txBody>
        </p:sp>
        <p:sp>
          <p:nvSpPr>
            <p:cNvPr id="29711" name="Text Box 15">
              <a:extLst>
                <a:ext uri="{FF2B5EF4-FFF2-40B4-BE49-F238E27FC236}">
                  <a16:creationId xmlns:a16="http://schemas.microsoft.com/office/drawing/2014/main" id="{23A4FB2B-3E7D-EF4C-EF4C-B1873F2B3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2656"/>
              <a:ext cx="1302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ACTH</a:t>
              </a:r>
              <a:endParaRPr lang="cs-CZ" altLang="cs-CZ" sz="1700"/>
            </a:p>
          </p:txBody>
        </p:sp>
        <p:sp>
          <p:nvSpPr>
            <p:cNvPr id="29712" name="Text Box 16">
              <a:extLst>
                <a:ext uri="{FF2B5EF4-FFF2-40B4-BE49-F238E27FC236}">
                  <a16:creationId xmlns:a16="http://schemas.microsoft.com/office/drawing/2014/main" id="{33343B88-DEF7-6DEC-9D80-F37777DFF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" y="2656"/>
              <a:ext cx="9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GH</a:t>
              </a:r>
              <a:endParaRPr lang="cs-CZ" altLang="cs-CZ" sz="1700"/>
            </a:p>
          </p:txBody>
        </p:sp>
        <p:sp>
          <p:nvSpPr>
            <p:cNvPr id="29713" name="Text Box 17">
              <a:extLst>
                <a:ext uri="{FF2B5EF4-FFF2-40B4-BE49-F238E27FC236}">
                  <a16:creationId xmlns:a16="http://schemas.microsoft.com/office/drawing/2014/main" id="{180D45D9-7557-0388-1A62-249D79ACF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" y="2656"/>
              <a:ext cx="13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latin typeface="Times New Roman" panose="02020603050405020304" pitchFamily="18" charset="0"/>
                </a:rPr>
                <a:t>↑ Kortizol</a:t>
              </a:r>
              <a:endParaRPr lang="cs-CZ" altLang="cs-CZ" sz="1700"/>
            </a:p>
          </p:txBody>
        </p:sp>
        <p:sp>
          <p:nvSpPr>
            <p:cNvPr id="29714" name="Text Box 18">
              <a:extLst>
                <a:ext uri="{FF2B5EF4-FFF2-40B4-BE49-F238E27FC236}">
                  <a16:creationId xmlns:a16="http://schemas.microsoft.com/office/drawing/2014/main" id="{3ACE30E1-EB27-D06E-E79D-B90CB7FEC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2" y="2656"/>
              <a:ext cx="2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latin typeface="Times New Roman" panose="02020603050405020304" pitchFamily="18" charset="0"/>
                </a:rPr>
                <a:t>↑ Katecholaminy</a:t>
              </a:r>
              <a:endParaRPr lang="cs-CZ" altLang="cs-CZ" sz="1700"/>
            </a:p>
          </p:txBody>
        </p:sp>
        <p:sp>
          <p:nvSpPr>
            <p:cNvPr id="29715" name="Text Box 19">
              <a:extLst>
                <a:ext uri="{FF2B5EF4-FFF2-40B4-BE49-F238E27FC236}">
                  <a16:creationId xmlns:a16="http://schemas.microsoft.com/office/drawing/2014/main" id="{9668BFC1-B8A6-C6C5-92F3-8545FF9154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2" y="4016"/>
              <a:ext cx="17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 ↓Testosteron</a:t>
              </a:r>
              <a:endParaRPr lang="cs-CZ" altLang="cs-CZ" sz="1700"/>
            </a:p>
          </p:txBody>
        </p:sp>
        <p:sp>
          <p:nvSpPr>
            <p:cNvPr id="29716" name="Text Box 20">
              <a:extLst>
                <a:ext uri="{FF2B5EF4-FFF2-40B4-BE49-F238E27FC236}">
                  <a16:creationId xmlns:a16="http://schemas.microsoft.com/office/drawing/2014/main" id="{7D9173B3-CAA0-7209-5E55-508593DC4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2" y="4016"/>
              <a:ext cx="13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 ↓Kortizol</a:t>
              </a:r>
              <a:endParaRPr lang="cs-CZ" altLang="cs-CZ" sz="1700"/>
            </a:p>
          </p:txBody>
        </p:sp>
        <p:sp>
          <p:nvSpPr>
            <p:cNvPr id="29717" name="Text Box 21">
              <a:extLst>
                <a:ext uri="{FF2B5EF4-FFF2-40B4-BE49-F238E27FC236}">
                  <a16:creationId xmlns:a16="http://schemas.microsoft.com/office/drawing/2014/main" id="{8CCB7DDA-860C-4C14-FFBC-705B57EF2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2" y="3608"/>
              <a:ext cx="1399" cy="95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↓T3,T4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PTH Kalcitoninn</a:t>
              </a:r>
              <a:endParaRPr lang="cs-CZ" altLang="cs-CZ" sz="1700"/>
            </a:p>
          </p:txBody>
        </p:sp>
        <p:sp>
          <p:nvSpPr>
            <p:cNvPr id="29718" name="Text Box 22">
              <a:extLst>
                <a:ext uri="{FF2B5EF4-FFF2-40B4-BE49-F238E27FC236}">
                  <a16:creationId xmlns:a16="http://schemas.microsoft.com/office/drawing/2014/main" id="{D012AC36-E164-111E-0A31-59476F2B0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4832"/>
              <a:ext cx="2500" cy="19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Poruchy reprodukčních funkcí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muži: ↓ počet spermií a  libido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ženy: poruchy menses</a:t>
              </a:r>
              <a:endParaRPr lang="cs-CZ" altLang="cs-CZ" sz="1700"/>
            </a:p>
          </p:txBody>
        </p:sp>
        <p:sp>
          <p:nvSpPr>
            <p:cNvPr id="29719" name="Text Box 23">
              <a:extLst>
                <a:ext uri="{FF2B5EF4-FFF2-40B4-BE49-F238E27FC236}">
                  <a16:creationId xmlns:a16="http://schemas.microsoft.com/office/drawing/2014/main" id="{29E6CF27-79AA-28AA-93FE-1FD59BC25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" y="5104"/>
              <a:ext cx="2500" cy="16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anabolicko-katabolické rovnováhy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hmotnosti, svalů, syntézy glykogenu</a:t>
              </a:r>
              <a:endParaRPr lang="cs-CZ" altLang="cs-CZ" sz="1700"/>
            </a:p>
          </p:txBody>
        </p:sp>
        <p:sp>
          <p:nvSpPr>
            <p:cNvPr id="29720" name="Text Box 24">
              <a:extLst>
                <a:ext uri="{FF2B5EF4-FFF2-40B4-BE49-F238E27FC236}">
                  <a16:creationId xmlns:a16="http://schemas.microsoft.com/office/drawing/2014/main" id="{34EEDDE9-643B-CDE4-E396-8C2D880DF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" y="5104"/>
              <a:ext cx="2900" cy="16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regulace metabolizmu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dysregulace glykémie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mobilizace glykolytické energie dysregulace FFA</a:t>
              </a:r>
              <a:endParaRPr lang="cs-CZ" altLang="cs-CZ" sz="1700"/>
            </a:p>
          </p:txBody>
        </p:sp>
        <p:sp>
          <p:nvSpPr>
            <p:cNvPr id="29721" name="Text Box 25">
              <a:extLst>
                <a:ext uri="{FF2B5EF4-FFF2-40B4-BE49-F238E27FC236}">
                  <a16:creationId xmlns:a16="http://schemas.microsoft.com/office/drawing/2014/main" id="{E37EB9CB-0E5C-FF4B-A6A3-3DCBDDCD2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" y="3608"/>
              <a:ext cx="1900" cy="1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senzitivita a denzita β-adrenergních receptorů</a:t>
              </a:r>
              <a:endParaRPr lang="cs-CZ" altLang="cs-CZ" sz="1700"/>
            </a:p>
          </p:txBody>
        </p:sp>
        <p:sp>
          <p:nvSpPr>
            <p:cNvPr id="29722" name="Text Box 26">
              <a:extLst>
                <a:ext uri="{FF2B5EF4-FFF2-40B4-BE49-F238E27FC236}">
                  <a16:creationId xmlns:a16="http://schemas.microsoft.com/office/drawing/2014/main" id="{A4581490-E256-2328-3DB4-E0C63BDFB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" y="6872"/>
              <a:ext cx="1598" cy="1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Poruchy imunity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↑ náchylnost k infekci</a:t>
              </a:r>
              <a:endParaRPr lang="cs-CZ" altLang="cs-CZ" sz="1700"/>
            </a:p>
          </p:txBody>
        </p:sp>
        <p:sp>
          <p:nvSpPr>
            <p:cNvPr id="29723" name="Text Box 27">
              <a:extLst>
                <a:ext uri="{FF2B5EF4-FFF2-40B4-BE49-F238E27FC236}">
                  <a16:creationId xmlns:a16="http://schemas.microsoft.com/office/drawing/2014/main" id="{418CCC85-75B7-750C-B32D-9324C9D98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" y="6872"/>
              <a:ext cx="1598" cy="1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↑ únava,</a:t>
              </a:r>
            </a:p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riziko osteoporózy</a:t>
              </a:r>
            </a:p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↓ SF a TK</a:t>
              </a:r>
              <a:endParaRPr lang="cs-CZ" altLang="cs-CZ" sz="1700"/>
            </a:p>
          </p:txBody>
        </p:sp>
        <p:sp>
          <p:nvSpPr>
            <p:cNvPr id="29724" name="Line 28">
              <a:extLst>
                <a:ext uri="{FF2B5EF4-FFF2-40B4-BE49-F238E27FC236}">
                  <a16:creationId xmlns:a16="http://schemas.microsoft.com/office/drawing/2014/main" id="{1AF756DD-DF0C-468C-C964-47D9EED47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2" y="615"/>
              <a:ext cx="11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5" name="Line 29">
              <a:extLst>
                <a:ext uri="{FF2B5EF4-FFF2-40B4-BE49-F238E27FC236}">
                  <a16:creationId xmlns:a16="http://schemas.microsoft.com/office/drawing/2014/main" id="{D122A3AD-41A4-C216-8210-03A8F4093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72" y="615"/>
              <a:ext cx="9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6" name="Line 30">
              <a:extLst>
                <a:ext uri="{FF2B5EF4-FFF2-40B4-BE49-F238E27FC236}">
                  <a16:creationId xmlns:a16="http://schemas.microsoft.com/office/drawing/2014/main" id="{D6455728-A6F3-8F3C-88E7-97E380335F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71" y="1432"/>
              <a:ext cx="1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7" name="Line 31">
              <a:extLst>
                <a:ext uri="{FF2B5EF4-FFF2-40B4-BE49-F238E27FC236}">
                  <a16:creationId xmlns:a16="http://schemas.microsoft.com/office/drawing/2014/main" id="{A807892F-3542-CEFA-7EAD-6630A3EBE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2" y="1432"/>
              <a:ext cx="1300" cy="4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8" name="Line 32">
              <a:extLst>
                <a:ext uri="{FF2B5EF4-FFF2-40B4-BE49-F238E27FC236}">
                  <a16:creationId xmlns:a16="http://schemas.microsoft.com/office/drawing/2014/main" id="{B5A1B8EA-2AF7-79AF-E4B4-7E4ABAC2F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29" name="Line 33">
              <a:extLst>
                <a:ext uri="{FF2B5EF4-FFF2-40B4-BE49-F238E27FC236}">
                  <a16:creationId xmlns:a16="http://schemas.microsoft.com/office/drawing/2014/main" id="{0736D9A6-9561-D707-DA09-757DF8529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0" name="Line 34">
              <a:extLst>
                <a:ext uri="{FF2B5EF4-FFF2-40B4-BE49-F238E27FC236}">
                  <a16:creationId xmlns:a16="http://schemas.microsoft.com/office/drawing/2014/main" id="{8025AF37-0B3F-AC80-4B41-61F23D2DD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1" name="Line 35">
              <a:extLst>
                <a:ext uri="{FF2B5EF4-FFF2-40B4-BE49-F238E27FC236}">
                  <a16:creationId xmlns:a16="http://schemas.microsoft.com/office/drawing/2014/main" id="{E8FB915C-BF04-DA7C-2899-53862A613D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00" y="2384"/>
              <a:ext cx="1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2" name="Line 36">
              <a:extLst>
                <a:ext uri="{FF2B5EF4-FFF2-40B4-BE49-F238E27FC236}">
                  <a16:creationId xmlns:a16="http://schemas.microsoft.com/office/drawing/2014/main" id="{8C7CD912-0F16-999D-BA83-7A55BEF9A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72" y="2248"/>
              <a:ext cx="30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3" name="Line 37">
              <a:extLst>
                <a:ext uri="{FF2B5EF4-FFF2-40B4-BE49-F238E27FC236}">
                  <a16:creationId xmlns:a16="http://schemas.microsoft.com/office/drawing/2014/main" id="{23B50225-3B45-A0AA-B147-2505F96BE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2" y="2248"/>
              <a:ext cx="30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4" name="Line 38">
              <a:extLst>
                <a:ext uri="{FF2B5EF4-FFF2-40B4-BE49-F238E27FC236}">
                  <a16:creationId xmlns:a16="http://schemas.microsoft.com/office/drawing/2014/main" id="{7F0320DC-1F51-BA9B-2AFA-9ED2240A6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3608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5" name="Line 39">
              <a:extLst>
                <a:ext uri="{FF2B5EF4-FFF2-40B4-BE49-F238E27FC236}">
                  <a16:creationId xmlns:a16="http://schemas.microsoft.com/office/drawing/2014/main" id="{E9B0086F-ED22-7867-97FC-6106ED9C2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608"/>
              <a:ext cx="1" cy="12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6" name="Line 40">
              <a:extLst>
                <a:ext uri="{FF2B5EF4-FFF2-40B4-BE49-F238E27FC236}">
                  <a16:creationId xmlns:a16="http://schemas.microsoft.com/office/drawing/2014/main" id="{F3BBBD4B-287B-1CE4-A049-38787BFA1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72" y="2112"/>
              <a:ext cx="17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7" name="Line 41">
              <a:extLst>
                <a:ext uri="{FF2B5EF4-FFF2-40B4-BE49-F238E27FC236}">
                  <a16:creationId xmlns:a16="http://schemas.microsoft.com/office/drawing/2014/main" id="{9939780E-16BE-B631-C7E3-B4D6992E3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00" y="2384"/>
              <a:ext cx="272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8" name="Line 42">
              <a:extLst>
                <a:ext uri="{FF2B5EF4-FFF2-40B4-BE49-F238E27FC236}">
                  <a16:creationId xmlns:a16="http://schemas.microsoft.com/office/drawing/2014/main" id="{84E8C66A-61E5-0E0E-1D0D-AFE2152F41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2" y="3200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39" name="Line 43">
              <a:extLst>
                <a:ext uri="{FF2B5EF4-FFF2-40B4-BE49-F238E27FC236}">
                  <a16:creationId xmlns:a16="http://schemas.microsoft.com/office/drawing/2014/main" id="{0CBFB6FD-E193-DF65-84AB-AE1E0ECBA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72" y="3200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0" name="Line 44">
              <a:extLst>
                <a:ext uri="{FF2B5EF4-FFF2-40B4-BE49-F238E27FC236}">
                  <a16:creationId xmlns:a16="http://schemas.microsoft.com/office/drawing/2014/main" id="{21D5EE1B-124C-D8C9-73E3-78286549D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3200"/>
              <a:ext cx="1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1" name="Line 45">
              <a:extLst>
                <a:ext uri="{FF2B5EF4-FFF2-40B4-BE49-F238E27FC236}">
                  <a16:creationId xmlns:a16="http://schemas.microsoft.com/office/drawing/2014/main" id="{6391CFB5-C62C-3337-0B38-2D1B05D04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2" y="3200"/>
              <a:ext cx="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2" name="Line 46">
              <a:extLst>
                <a:ext uri="{FF2B5EF4-FFF2-40B4-BE49-F238E27FC236}">
                  <a16:creationId xmlns:a16="http://schemas.microsoft.com/office/drawing/2014/main" id="{7EDF8FF9-60B8-EE78-D046-14C0D9711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2" y="3200"/>
              <a:ext cx="1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3" name="Line 47">
              <a:extLst>
                <a:ext uri="{FF2B5EF4-FFF2-40B4-BE49-F238E27FC236}">
                  <a16:creationId xmlns:a16="http://schemas.microsoft.com/office/drawing/2014/main" id="{D6258596-7EA4-19DB-8789-03A46989A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2" y="3200"/>
              <a:ext cx="90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4" name="Line 48">
              <a:extLst>
                <a:ext uri="{FF2B5EF4-FFF2-40B4-BE49-F238E27FC236}">
                  <a16:creationId xmlns:a16="http://schemas.microsoft.com/office/drawing/2014/main" id="{8E67D1FE-2A93-83EA-96FE-4FA70A61C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2" y="3200"/>
              <a:ext cx="1" cy="3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5" name="Line 49">
              <a:extLst>
                <a:ext uri="{FF2B5EF4-FFF2-40B4-BE49-F238E27FC236}">
                  <a16:creationId xmlns:a16="http://schemas.microsoft.com/office/drawing/2014/main" id="{298B7264-CE12-7F6E-0122-CA43362BB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4560"/>
              <a:ext cx="11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6" name="Line 50">
              <a:extLst>
                <a:ext uri="{FF2B5EF4-FFF2-40B4-BE49-F238E27FC236}">
                  <a16:creationId xmlns:a16="http://schemas.microsoft.com/office/drawing/2014/main" id="{D223A6B9-A441-A333-AD33-BF96E04BD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4560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7" name="Line 51">
              <a:extLst>
                <a:ext uri="{FF2B5EF4-FFF2-40B4-BE49-F238E27FC236}">
                  <a16:creationId xmlns:a16="http://schemas.microsoft.com/office/drawing/2014/main" id="{044402B2-F9BF-58F5-D413-8EF91BDCB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2" y="4560"/>
              <a:ext cx="10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8" name="Line 52">
              <a:extLst>
                <a:ext uri="{FF2B5EF4-FFF2-40B4-BE49-F238E27FC236}">
                  <a16:creationId xmlns:a16="http://schemas.microsoft.com/office/drawing/2014/main" id="{0F510C14-9635-9401-6773-879A1CEA9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2" y="4560"/>
              <a:ext cx="240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49" name="Line 53">
              <a:extLst>
                <a:ext uri="{FF2B5EF4-FFF2-40B4-BE49-F238E27FC236}">
                  <a16:creationId xmlns:a16="http://schemas.microsoft.com/office/drawing/2014/main" id="{416C5A7A-9DD1-B8C6-1015-EDE374E3A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2" y="4560"/>
              <a:ext cx="0" cy="2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0" name="Line 54">
              <a:extLst>
                <a:ext uri="{FF2B5EF4-FFF2-40B4-BE49-F238E27FC236}">
                  <a16:creationId xmlns:a16="http://schemas.microsoft.com/office/drawing/2014/main" id="{6F83F027-255A-3170-46F3-DB5E60E56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2" y="4560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1" name="Line 55">
              <a:extLst>
                <a:ext uri="{FF2B5EF4-FFF2-40B4-BE49-F238E27FC236}">
                  <a16:creationId xmlns:a16="http://schemas.microsoft.com/office/drawing/2014/main" id="{CD66D0E1-9F94-C160-7CAC-246D72B13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72" y="3200"/>
              <a:ext cx="1" cy="19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52" name="Line 56">
              <a:extLst>
                <a:ext uri="{FF2B5EF4-FFF2-40B4-BE49-F238E27FC236}">
                  <a16:creationId xmlns:a16="http://schemas.microsoft.com/office/drawing/2014/main" id="{12002798-102A-22A0-0B10-D27858F6F4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72" y="3200"/>
              <a:ext cx="1100" cy="3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2068153-7232-4EF3-9A7A-416515BC1370}"/>
              </a:ext>
            </a:extLst>
          </p:cNvPr>
          <p:cNvSpPr txBox="1"/>
          <p:nvPr/>
        </p:nvSpPr>
        <p:spPr>
          <a:xfrm>
            <a:off x="1553307" y="507591"/>
            <a:ext cx="9085385" cy="584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cs-CZ" altLang="cs-CZ" sz="2800" b="1" dirty="0">
                <a:solidFill>
                  <a:srgbClr val="D60093"/>
                </a:solidFill>
              </a:rPr>
              <a:t>Příznaky přetrénování</a:t>
            </a:r>
            <a:endParaRPr lang="cs-CZ" altLang="cs-CZ" sz="2800" b="1" u="sng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cs-CZ" altLang="cs-CZ" sz="1100" u="sng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cs-CZ" altLang="cs-CZ" sz="2400" u="sng" dirty="0">
                <a:solidFill>
                  <a:srgbClr val="0000FF"/>
                </a:solidFill>
              </a:rPr>
              <a:t>Patologický stav i v tělesném klidu: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>
                <a:solidFill>
                  <a:srgbClr val="C00000"/>
                </a:solidFill>
              </a:rPr>
              <a:t>Nervově-hormonální </a:t>
            </a:r>
            <a:r>
              <a:rPr lang="cs-CZ" altLang="cs-CZ" sz="2400" b="1" dirty="0" err="1">
                <a:solidFill>
                  <a:srgbClr val="C00000"/>
                </a:solidFill>
              </a:rPr>
              <a:t>dysregulace</a:t>
            </a:r>
            <a:r>
              <a:rPr lang="cs-CZ" altLang="cs-CZ" sz="2400" b="1" dirty="0">
                <a:solidFill>
                  <a:srgbClr val="C00000"/>
                </a:solidFill>
              </a:rPr>
              <a:t> – </a:t>
            </a:r>
            <a:r>
              <a:rPr lang="cs-CZ" altLang="cs-CZ" sz="2400" b="1" i="1" dirty="0">
                <a:solidFill>
                  <a:srgbClr val="C00000"/>
                </a:solidFill>
              </a:rPr>
              <a:t>Neuro-vegetativní dysfunkce: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/>
              <a:t>Poruchy psychických funkcí, srdeční aktivity, krevního oběhu, trávení, metabolismu, imunity, termoregulace, …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solidFill>
                  <a:srgbClr val="C00000"/>
                </a:solidFill>
              </a:rPr>
              <a:t>Fáze neurovegetativní poruchy: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Sympatikotonní</a:t>
            </a:r>
            <a:r>
              <a:rPr lang="cs-CZ" altLang="cs-CZ" sz="2400" dirty="0"/>
              <a:t> (tachykardie, specifická </a:t>
            </a:r>
            <a:r>
              <a:rPr lang="cs-CZ" altLang="cs-CZ" sz="2400" b="1" dirty="0"/>
              <a:t>variabilita HR</a:t>
            </a:r>
            <a:r>
              <a:rPr lang="cs-CZ" altLang="cs-CZ" sz="2400" dirty="0"/>
              <a:t>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/>
              <a:t>Parasympatikotonní</a:t>
            </a:r>
            <a:r>
              <a:rPr lang="cs-CZ" altLang="cs-CZ" sz="2400" dirty="0"/>
              <a:t> (bradykardie, specifická </a:t>
            </a:r>
            <a:r>
              <a:rPr lang="cs-CZ" altLang="cs-CZ" sz="2400" b="1" dirty="0"/>
              <a:t>variabilita HR</a:t>
            </a:r>
            <a:r>
              <a:rPr lang="cs-CZ" altLang="cs-CZ" sz="2400" dirty="0"/>
              <a:t>)</a:t>
            </a:r>
            <a:endParaRPr lang="cs-CZ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cs-CZ" altLang="cs-CZ" sz="1000" u="sng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400" u="sng" dirty="0">
                <a:solidFill>
                  <a:srgbClr val="0000FF"/>
                </a:solidFill>
              </a:rPr>
              <a:t>Subjektivní a objektivní příznaky:</a:t>
            </a:r>
            <a:r>
              <a:rPr lang="cs-CZ" altLang="cs-CZ" sz="2400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Nechuť k tréninku a soutěži, ztráta motivace, bolesti hlavy, závratě, bušení srdce, malátnost, porucha koncentrace, bolesti břicha,…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altLang="cs-CZ" sz="2400" dirty="0"/>
              <a:t>Pokles výkonnosti, průjmy, pocení v klidu, třes, spavost, nespavost,...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42" y="869398"/>
            <a:ext cx="6543514" cy="54747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65531" y="6396333"/>
            <a:ext cx="210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Bernaciková a kol., 2010)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37844" y="417094"/>
            <a:ext cx="636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MOZKOVÉ ŘÍZENÍ POHYBU</a:t>
            </a:r>
            <a:endParaRPr lang="cs-CZ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8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785FF58-9C24-6553-EB76-3A69ED807F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3031" y="649775"/>
            <a:ext cx="10585937" cy="3218840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chemeClr val="hlink"/>
                </a:solidFill>
              </a:rPr>
              <a:t>Sledování únavy a regenerace sil</a:t>
            </a:r>
            <a:endParaRPr lang="cs-CZ" altLang="cs-CZ" b="1" dirty="0">
              <a:solidFill>
                <a:srgbClr val="0000FF"/>
              </a:solidFill>
            </a:endParaRP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rgbClr val="FF0000"/>
                </a:solidFill>
              </a:rPr>
              <a:t>Rozhovor a pozorování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rgbClr val="FF0000"/>
                </a:solidFill>
              </a:rPr>
              <a:t>Srdeční frekvence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Biochemické vyšetření krve</a:t>
            </a: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dirty="0"/>
              <a:t>v klidu ráno: Urea, Kreatinin, </a:t>
            </a:r>
            <a:r>
              <a:rPr lang="cs-CZ" altLang="cs-CZ" dirty="0" err="1"/>
              <a:t>Kreatinkináza</a:t>
            </a:r>
            <a:r>
              <a:rPr lang="cs-CZ" altLang="cs-CZ" dirty="0"/>
              <a:t> (CK), </a:t>
            </a:r>
            <a:r>
              <a:rPr lang="cs-CZ" altLang="cs-CZ" dirty="0" err="1"/>
              <a:t>Laktátdehydrogenáza</a:t>
            </a:r>
            <a:r>
              <a:rPr lang="cs-CZ" altLang="cs-CZ" dirty="0"/>
              <a:t> (LDH).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Biochemické vyšetření moči</a:t>
            </a: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cs-CZ" altLang="cs-CZ" dirty="0"/>
              <a:t>Proteinurie, Hematurie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Imunologické vyšetření: Leukocyty, Imunoglobuliny, </a:t>
            </a:r>
            <a:r>
              <a:rPr lang="cs-CZ" altLang="cs-CZ" i="1" dirty="0" err="1">
                <a:solidFill>
                  <a:schemeClr val="accent2">
                    <a:lumMod val="50000"/>
                  </a:schemeClr>
                </a:solidFill>
              </a:rPr>
              <a:t>Spec.protilátky</a:t>
            </a: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, ...</a:t>
            </a:r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Spektrální analýza variability srdeční frekvence</a:t>
            </a:r>
            <a:r>
              <a:rPr lang="cs-CZ" altLang="cs-CZ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dirty="0"/>
              <a:t>(SAHRV) v klidu ráno.</a:t>
            </a:r>
            <a:endParaRPr lang="cs-CZ" altLang="cs-CZ" i="1" dirty="0"/>
          </a:p>
          <a:p>
            <a:pPr marL="990600" lvl="1" indent="-533400">
              <a:lnSpc>
                <a:spcPct val="80000"/>
              </a:lnSpc>
              <a:buFontTx/>
              <a:buChar char="•"/>
            </a:pPr>
            <a:r>
              <a:rPr lang="cs-CZ" altLang="cs-CZ" i="1" dirty="0">
                <a:solidFill>
                  <a:schemeClr val="accent2">
                    <a:lumMod val="50000"/>
                  </a:schemeClr>
                </a:solidFill>
              </a:rPr>
              <a:t>…, např. termovizní vyšetření </a:t>
            </a:r>
            <a:r>
              <a:rPr lang="cs-CZ" altLang="cs-CZ" i="1" dirty="0"/>
              <a:t>zánětu přetížených svalů, šlach a jejich úponů.</a:t>
            </a:r>
            <a:r>
              <a:rPr lang="cs-CZ" altLang="cs-CZ" dirty="0"/>
              <a:t>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BAA5DE99-9B67-5AD3-603D-B25F4A3A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797426"/>
            <a:ext cx="280828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CBF0B1D-FA64-48B6-A8B2-284D1F9E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149725"/>
            <a:ext cx="1125538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C2C290F5-F0EA-0E5F-7F9F-278A8CA0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5229226"/>
            <a:ext cx="1800225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6B9CF09-DC78-6EF7-716D-D02EDBADB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76701"/>
            <a:ext cx="1571625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E0BAAEA3-4200-4F55-02DB-06144224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5373689"/>
            <a:ext cx="2106612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EBAA53-0285-20A0-8D1A-84556A7B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69" y="1194591"/>
            <a:ext cx="7675461" cy="55108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F44F2B-DB40-118E-4BDD-91B98041402B}"/>
              </a:ext>
            </a:extLst>
          </p:cNvPr>
          <p:cNvSpPr txBox="1"/>
          <p:nvPr/>
        </p:nvSpPr>
        <p:spPr>
          <a:xfrm>
            <a:off x="3891401" y="258087"/>
            <a:ext cx="44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TERMOREGULACE</a:t>
            </a:r>
          </a:p>
        </p:txBody>
      </p:sp>
    </p:spTree>
    <p:extLst>
      <p:ext uri="{BB962C8B-B14F-4D97-AF65-F5344CB8AC3E}">
        <p14:creationId xmlns:p14="http://schemas.microsoft.com/office/powerpoint/2010/main" val="3712164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BA236F9-216C-5F9A-A5BC-7612DB4BCF82}"/>
              </a:ext>
            </a:extLst>
          </p:cNvPr>
          <p:cNvSpPr txBox="1"/>
          <p:nvPr/>
        </p:nvSpPr>
        <p:spPr>
          <a:xfrm>
            <a:off x="4629294" y="258087"/>
            <a:ext cx="666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- TERMOREGULACE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7F61B9-1DED-55DB-93C1-B4E20AE31303}"/>
              </a:ext>
            </a:extLst>
          </p:cNvPr>
          <p:cNvSpPr txBox="1"/>
          <p:nvPr/>
        </p:nvSpPr>
        <p:spPr>
          <a:xfrm>
            <a:off x="741196" y="558614"/>
            <a:ext cx="48064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Svaly mění chemickou energii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 ~ 20 % na p</a:t>
            </a:r>
            <a:r>
              <a:rPr lang="cs-CZ" sz="2000" dirty="0"/>
              <a:t>ohyb</a:t>
            </a:r>
          </a:p>
          <a:p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80 % na </a:t>
            </a:r>
            <a:r>
              <a:rPr lang="cs-CZ" sz="2000" b="1" dirty="0">
                <a:solidFill>
                  <a:srgbClr val="C00000"/>
                </a:solidFill>
              </a:rPr>
              <a:t>teplo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↑TĚLESNÉ TEPLOTY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aktivace mechanizmů ke zbavování se nadbytečného tepla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kožní vazodilatace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sálání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tvorba potu na kůži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odpařování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ztráty H2O a </a:t>
            </a:r>
            <a:r>
              <a:rPr lang="cs-CZ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NaCl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(+Mg)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doplňovat !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hyperventilace →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odpařování z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dých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cest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 ↑ únava, ↓ TK, ↑  SF, křeče, ..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Horké prostředí stav problém zvětšuje.</a:t>
            </a:r>
          </a:p>
          <a:p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vzduch, voda, proudění.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Opatření: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 chladného prostředí,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omezení zátěže, poloha vleže,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chladné nápoje</a:t>
            </a:r>
          </a:p>
          <a:p>
            <a:r>
              <a:rPr lang="cs-CZ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Adaptace: rychlejší pocení při zátěži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BDF0BF-B9C5-B9A5-C835-E9DBC311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31" y="2250831"/>
            <a:ext cx="4412302" cy="45603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4174EF-F432-B35E-5E31-077924728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7437" r="49205" b="7719"/>
          <a:stretch/>
        </p:blipFill>
        <p:spPr bwMode="auto">
          <a:xfrm>
            <a:off x="5348363" y="933952"/>
            <a:ext cx="2295081" cy="317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7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A63B306-84FF-D880-0E32-978F75AE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7" y="0"/>
            <a:ext cx="8196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859C62-31AC-FB95-C7A8-3A23AC58D14B}"/>
              </a:ext>
            </a:extLst>
          </p:cNvPr>
          <p:cNvSpPr txBox="1"/>
          <p:nvPr/>
        </p:nvSpPr>
        <p:spPr>
          <a:xfrm>
            <a:off x="9296400" y="6333935"/>
            <a:ext cx="268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2012)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EA915E-A86F-22FF-C5B6-EC3078725491}"/>
              </a:ext>
            </a:extLst>
          </p:cNvPr>
          <p:cNvSpPr txBox="1"/>
          <p:nvPr/>
        </p:nvSpPr>
        <p:spPr>
          <a:xfrm>
            <a:off x="1885583" y="209674"/>
            <a:ext cx="422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 A FYZICKÁ ZÁTĚŽ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TERMOREGULACE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62757E-57E8-0E47-16A9-164D33A64D3D}"/>
              </a:ext>
            </a:extLst>
          </p:cNvPr>
          <p:cNvSpPr txBox="1"/>
          <p:nvPr/>
        </p:nvSpPr>
        <p:spPr>
          <a:xfrm>
            <a:off x="314690" y="1088905"/>
            <a:ext cx="40814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Fyzická zátěž v chladném prostředí:</a:t>
            </a:r>
          </a:p>
          <a:p>
            <a:r>
              <a:rPr lang="cs-CZ" sz="2400" dirty="0"/>
              <a:t>- vzduch, voda, proudění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↓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TEPLOTY TĚLA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aktivace mechanizmů k omezení ztrát tepla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kožní vazokonstrikce →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sz="2000" b="1" dirty="0">
                <a:solidFill>
                  <a:srgbClr val="FF0000"/>
                </a:solidFill>
              </a:rPr>
              <a:t> sálání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svalový třes →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produkce tepla</a:t>
            </a:r>
            <a:endParaRPr lang="cs-CZ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aktivace sympatiku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 ↑ vyčerpání energie, ↑ únava,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↑ TK, křeče, ..</a:t>
            </a:r>
          </a:p>
          <a:p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Opatření: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 teplého prostředí, teplé oblečení,</a:t>
            </a:r>
          </a:p>
          <a:p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teplé nápoje, zdroje energie</a:t>
            </a:r>
            <a:endParaRPr lang="cs-CZ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0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F8597B6-BBF0-1E86-2ABF-460E401D5AD5}"/>
              </a:ext>
            </a:extLst>
          </p:cNvPr>
          <p:cNvSpPr txBox="1"/>
          <p:nvPr/>
        </p:nvSpPr>
        <p:spPr>
          <a:xfrm>
            <a:off x="647006" y="533311"/>
            <a:ext cx="44630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Měření teploty těla</a:t>
            </a:r>
          </a:p>
          <a:p>
            <a:r>
              <a:rPr lang="cs-CZ" sz="2000" dirty="0"/>
              <a:t>- centrální teplota (jádro) – v konečníku</a:t>
            </a:r>
          </a:p>
          <a:p>
            <a:r>
              <a:rPr lang="cs-CZ" sz="2000" dirty="0"/>
              <a:t>- v podpažní jamce, oko, zvukovod</a:t>
            </a:r>
          </a:p>
          <a:p>
            <a:r>
              <a:rPr lang="cs-CZ" sz="2000" dirty="0"/>
              <a:t>- ve vybraných oblastech kůže</a:t>
            </a:r>
          </a:p>
          <a:p>
            <a:endParaRPr lang="cs-CZ" sz="2000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000" u="sng" dirty="0">
                <a:solidFill>
                  <a:schemeClr val="accent2">
                    <a:lumMod val="50000"/>
                  </a:schemeClr>
                </a:solidFill>
              </a:rPr>
              <a:t>Kontaktní teploměr</a:t>
            </a:r>
          </a:p>
          <a:p>
            <a:r>
              <a:rPr lang="cs-CZ" sz="2000" dirty="0"/>
              <a:t>- lékařský (roztažitelnost kapaliny)</a:t>
            </a:r>
          </a:p>
          <a:p>
            <a:r>
              <a:rPr lang="cs-CZ" sz="2000" dirty="0"/>
              <a:t>- termometr (změna el. odporu, proudu)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2000" u="sng" dirty="0">
                <a:solidFill>
                  <a:schemeClr val="accent2">
                    <a:lumMod val="50000"/>
                  </a:schemeClr>
                </a:solidFill>
              </a:rPr>
              <a:t>Bezkontaktní</a:t>
            </a:r>
          </a:p>
          <a:p>
            <a:r>
              <a:rPr lang="cs-CZ" sz="2000" dirty="0"/>
              <a:t>- infračervená termometrie</a:t>
            </a:r>
          </a:p>
          <a:p>
            <a:r>
              <a:rPr lang="cs-CZ" sz="2000" dirty="0"/>
              <a:t>- infračervená termografie, termovize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A122DC-E8D0-1967-7AE2-DD7B448A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16" y="288435"/>
            <a:ext cx="4902504" cy="37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disana TM A79 Bezkontaktní infračervený teploměr">
            <a:extLst>
              <a:ext uri="{FF2B5EF4-FFF2-40B4-BE49-F238E27FC236}">
                <a16:creationId xmlns:a16="http://schemas.microsoft.com/office/drawing/2014/main" id="{1FC462EA-EDE4-B8E6-2B99-62E6C059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572" r="23162" b="2572"/>
          <a:stretch/>
        </p:blipFill>
        <p:spPr bwMode="auto">
          <a:xfrm>
            <a:off x="5453979" y="4095552"/>
            <a:ext cx="1435256" cy="257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58F8EC2-1D04-E0AA-219C-296DAC51D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29914" r="9487" b="31632"/>
          <a:stretch/>
        </p:blipFill>
        <p:spPr bwMode="auto">
          <a:xfrm>
            <a:off x="4303831" y="3018241"/>
            <a:ext cx="2260446" cy="10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Teploměry - Mediskont">
            <a:extLst>
              <a:ext uri="{FF2B5EF4-FFF2-40B4-BE49-F238E27FC236}">
                <a16:creationId xmlns:a16="http://schemas.microsoft.com/office/drawing/2014/main" id="{930E57E4-2C0C-F066-7186-605BDB185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4484" b="7473"/>
          <a:stretch/>
        </p:blipFill>
        <p:spPr bwMode="auto">
          <a:xfrm>
            <a:off x="791103" y="3226356"/>
            <a:ext cx="3044451" cy="66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FlukeTi30">
            <a:extLst>
              <a:ext uri="{FF2B5EF4-FFF2-40B4-BE49-F238E27FC236}">
                <a16:creationId xmlns:a16="http://schemas.microsoft.com/office/drawing/2014/main" id="{61E4872D-1370-40E1-9DD9-F5E25939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09" y="4575657"/>
            <a:ext cx="1484618" cy="17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B55E60C-D0A3-EFDD-0DDB-3AF3092D5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8432" r="12625" b="5174"/>
          <a:stretch/>
        </p:blipFill>
        <p:spPr bwMode="auto">
          <a:xfrm>
            <a:off x="9090555" y="4575657"/>
            <a:ext cx="2560803" cy="2097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65E978-ADC1-CD86-EE10-76A000BEF533}"/>
              </a:ext>
            </a:extLst>
          </p:cNvPr>
          <p:cNvSpPr txBox="1"/>
          <p:nvPr/>
        </p:nvSpPr>
        <p:spPr>
          <a:xfrm>
            <a:off x="4816491" y="302479"/>
            <a:ext cx="255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TEPLOTA TĚLA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77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1703389" y="188914"/>
            <a:ext cx="878522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1703389" y="765175"/>
            <a:ext cx="8785225" cy="469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>
                <a:solidFill>
                  <a:srgbClr val="002060"/>
                </a:solidFill>
                <a:latin typeface="+mn-lt"/>
              </a:rPr>
              <a:t>ZDROJ A ZOBRAZENÍ IR ZÁŘENÍ ČLOVĚKA</a:t>
            </a:r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8262664" y="1265233"/>
            <a:ext cx="2812391" cy="2215991"/>
          </a:xfrm>
          <a:prstGeom prst="rect">
            <a:avLst/>
          </a:prstGeom>
          <a:noFill/>
          <a:ln w="12700" algn="ctr">
            <a:solidFill>
              <a:srgbClr val="CC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/>
              <a:t>Propustnost a odrazivost tkání, orgánů a kůže</a:t>
            </a:r>
          </a:p>
          <a:p>
            <a:pPr algn="ctr"/>
            <a:r>
              <a:rPr lang="cs-CZ" altLang="cs-CZ" dirty="0"/>
              <a:t>↓</a:t>
            </a:r>
          </a:p>
          <a:p>
            <a:r>
              <a:rPr lang="cs-CZ" altLang="cs-CZ" sz="2000" b="1" dirty="0">
                <a:solidFill>
                  <a:srgbClr val="CC0066"/>
                </a:solidFill>
              </a:rPr>
              <a:t>Rozložení teploty na  povrchu těla</a:t>
            </a:r>
          </a:p>
          <a:p>
            <a:pPr algn="ctr"/>
            <a:r>
              <a:rPr lang="cs-CZ" altLang="cs-CZ" sz="2000" b="1" dirty="0">
                <a:solidFill>
                  <a:srgbClr val="CC0066"/>
                </a:solidFill>
                <a:cs typeface="Arial" panose="020B0604020202020204" pitchFamily="34" charset="0"/>
              </a:rPr>
              <a:t>↓</a:t>
            </a:r>
          </a:p>
          <a:p>
            <a:r>
              <a:rPr lang="cs-CZ" altLang="cs-CZ" sz="2000" b="1" dirty="0">
                <a:solidFill>
                  <a:srgbClr val="CC0066"/>
                </a:solidFill>
              </a:rPr>
              <a:t>Tepelné záření člověka</a:t>
            </a:r>
          </a:p>
        </p:txBody>
      </p:sp>
      <p:pic>
        <p:nvPicPr>
          <p:cNvPr id="195608" name="Picture 24" descr="x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31186" r="8566"/>
          <a:stretch/>
        </p:blipFill>
        <p:spPr bwMode="auto">
          <a:xfrm>
            <a:off x="1126621" y="4498167"/>
            <a:ext cx="2795220" cy="185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9" name="Picture 0" descr="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70" y="4461059"/>
            <a:ext cx="3088785" cy="189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11" name="AutoShape 27"/>
          <p:cNvSpPr>
            <a:spLocks noChangeArrowheads="1"/>
          </p:cNvSpPr>
          <p:nvPr/>
        </p:nvSpPr>
        <p:spPr bwMode="auto">
          <a:xfrm rot="10800000">
            <a:off x="3977322" y="4977890"/>
            <a:ext cx="531029" cy="287337"/>
          </a:xfrm>
          <a:prstGeom prst="leftArrow">
            <a:avLst>
              <a:gd name="adj1" fmla="val 50000"/>
              <a:gd name="adj2" fmla="val 31354"/>
            </a:avLst>
          </a:prstGeom>
          <a:solidFill>
            <a:srgbClr val="CC0066"/>
          </a:solidFill>
          <a:ln w="9525" algn="ctr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6284776" y="4343639"/>
            <a:ext cx="1808106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0066FF"/>
                </a:solidFill>
              </a:rPr>
              <a:t>ZOBRAZENÍ</a:t>
            </a:r>
            <a:r>
              <a:rPr lang="cs-CZ" altLang="cs-CZ" sz="2000" b="1" dirty="0">
                <a:solidFill>
                  <a:srgbClr val="0066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cs-CZ" altLang="cs-CZ" sz="2000" dirty="0">
              <a:solidFill>
                <a:srgbClr val="0066FF"/>
              </a:solidFill>
            </a:endParaRPr>
          </a:p>
          <a:p>
            <a:pPr>
              <a:spcBef>
                <a:spcPct val="50000"/>
              </a:spcBef>
            </a:pPr>
            <a:endParaRPr lang="cs-CZ" altLang="cs-CZ" sz="1200" dirty="0">
              <a:solidFill>
                <a:srgbClr val="0066FF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cs-CZ" altLang="cs-CZ" sz="2000" dirty="0">
                <a:solidFill>
                  <a:srgbClr val="0066FF"/>
                </a:solidFill>
              </a:rPr>
              <a:t>IR-citlivý</a:t>
            </a:r>
          </a:p>
          <a:p>
            <a:pPr algn="l">
              <a:spcBef>
                <a:spcPct val="50000"/>
              </a:spcBef>
            </a:pPr>
            <a:r>
              <a:rPr lang="cs-CZ" altLang="cs-CZ" sz="2000" dirty="0">
                <a:solidFill>
                  <a:srgbClr val="0066FF"/>
                </a:solidFill>
              </a:rPr>
              <a:t>materiál (</a:t>
            </a:r>
            <a:r>
              <a:rPr lang="cs-CZ" altLang="cs-CZ" sz="2000" dirty="0" err="1">
                <a:solidFill>
                  <a:srgbClr val="0066FF"/>
                </a:solidFill>
              </a:rPr>
              <a:t>InSb</a:t>
            </a:r>
            <a:r>
              <a:rPr lang="cs-CZ" altLang="cs-CZ" sz="2000" dirty="0">
                <a:solidFill>
                  <a:srgbClr val="0066FF"/>
                </a:solidFill>
              </a:rPr>
              <a:t>)</a:t>
            </a:r>
          </a:p>
        </p:txBody>
      </p:sp>
      <p:sp>
        <p:nvSpPr>
          <p:cNvPr id="195610" name="AutoShape 26"/>
          <p:cNvSpPr>
            <a:spLocks noChangeArrowheads="1"/>
          </p:cNvSpPr>
          <p:nvPr/>
        </p:nvSpPr>
        <p:spPr bwMode="auto">
          <a:xfrm rot="10800000">
            <a:off x="6426212" y="4941378"/>
            <a:ext cx="1008063" cy="360362"/>
          </a:xfrm>
          <a:prstGeom prst="leftArrow">
            <a:avLst>
              <a:gd name="adj1" fmla="val 50000"/>
              <a:gd name="adj2" fmla="val 69934"/>
            </a:avLst>
          </a:prstGeom>
          <a:solidFill>
            <a:srgbClr val="0066FF"/>
          </a:solidFill>
          <a:ln w="9525" algn="ctr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95607" name="Picture 23" descr="FlukeTi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51" y="4498167"/>
            <a:ext cx="1558736" cy="18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</p:cNvPr>
          <p:cNvSpPr txBox="1"/>
          <p:nvPr/>
        </p:nvSpPr>
        <p:spPr>
          <a:xfrm>
            <a:off x="8262664" y="3647976"/>
            <a:ext cx="327483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</a:t>
            </a:r>
          </a:p>
          <a:p>
            <a:pPr algn="ctr"/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Infrared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image of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human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body</a:t>
            </a:r>
          </a:p>
        </p:txBody>
      </p:sp>
      <p:pic>
        <p:nvPicPr>
          <p:cNvPr id="195620" name="Picture 36" descr="Soubor:Stylised Lithium Atom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894510"/>
            <a:ext cx="1104900" cy="10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nahoru 3">
            <a:extLst>
              <a:ext uri="{FF2B5EF4-FFF2-40B4-BE49-F238E27FC236}">
                <a16:creationId xmlns:a16="http://schemas.microsoft.com/office/drawing/2014/main" id="{9DE0AFF0-C6A5-BCAB-0222-27B3AE4E8690}"/>
              </a:ext>
            </a:extLst>
          </p:cNvPr>
          <p:cNvSpPr/>
          <p:nvPr/>
        </p:nvSpPr>
        <p:spPr>
          <a:xfrm>
            <a:off x="2049246" y="2627171"/>
            <a:ext cx="2241693" cy="1603656"/>
          </a:xfrm>
          <a:prstGeom prst="upArrow">
            <a:avLst>
              <a:gd name="adj1" fmla="val 77050"/>
              <a:gd name="adj2" fmla="val 30993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Metabolismus</a:t>
            </a:r>
          </a:p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Krevní oběh</a:t>
            </a:r>
          </a:p>
          <a:p>
            <a:pPr algn="ctr"/>
            <a:r>
              <a:rPr lang="cs-CZ" altLang="cs-CZ" sz="2000" b="1" dirty="0">
                <a:solidFill>
                  <a:srgbClr val="0066FF"/>
                </a:solidFill>
              </a:rPr>
              <a:t>Zánět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9A4C2177-D5D8-0864-4309-E0653DD70906}"/>
              </a:ext>
            </a:extLst>
          </p:cNvPr>
          <p:cNvSpPr/>
          <p:nvPr/>
        </p:nvSpPr>
        <p:spPr>
          <a:xfrm>
            <a:off x="1249481" y="1496526"/>
            <a:ext cx="3841223" cy="1291042"/>
          </a:xfrm>
          <a:prstGeom prst="rightArrow">
            <a:avLst>
              <a:gd name="adj1" fmla="val 67545"/>
              <a:gd name="adj2" fmla="val 3830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cs-CZ" sz="1800" dirty="0">
                <a:solidFill>
                  <a:sysClr val="windowText" lastClr="000000"/>
                </a:solidFill>
              </a:rPr>
              <a:t>- rotační a vibrační pohyb molekul</a:t>
            </a:r>
          </a:p>
          <a:p>
            <a:r>
              <a:rPr lang="cs-CZ" altLang="cs-CZ" sz="1800" dirty="0">
                <a:solidFill>
                  <a:sysClr val="windowText" lastClr="000000"/>
                </a:solidFill>
              </a:rPr>
              <a:t>- pohyb elektronů</a:t>
            </a:r>
            <a:endParaRPr lang="cs-CZ" altLang="cs-CZ" sz="1800" baseline="30000" dirty="0">
              <a:solidFill>
                <a:sysClr val="windowText" lastClr="000000"/>
              </a:solidFill>
            </a:endParaRPr>
          </a:p>
          <a:p>
            <a:r>
              <a:rPr lang="cs-CZ" altLang="cs-CZ" sz="1800" dirty="0">
                <a:solidFill>
                  <a:sysClr val="windowText" lastClr="000000"/>
                </a:solidFill>
              </a:rPr>
              <a:t>- pohyb v jádrech atomů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42AD9BFF-2482-903E-C47B-A779968CE520}"/>
              </a:ext>
            </a:extLst>
          </p:cNvPr>
          <p:cNvSpPr/>
          <p:nvPr/>
        </p:nvSpPr>
        <p:spPr>
          <a:xfrm>
            <a:off x="5090704" y="1258965"/>
            <a:ext cx="3143613" cy="1766164"/>
          </a:xfrm>
          <a:prstGeom prst="rightArrow">
            <a:avLst>
              <a:gd name="adj1" fmla="val 61476"/>
              <a:gd name="adj2" fmla="val 287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cs-CZ" altLang="cs-CZ" sz="1800" b="1" dirty="0">
                <a:solidFill>
                  <a:srgbClr val="C00000"/>
                </a:solidFill>
              </a:rPr>
              <a:t>Vyzařování energie o λ 0,75-25,0 </a:t>
            </a:r>
            <a:r>
              <a:rPr lang="cs-CZ" altLang="cs-CZ" sz="1800" b="1" dirty="0" err="1">
                <a:solidFill>
                  <a:srgbClr val="C00000"/>
                </a:solidFill>
              </a:rPr>
              <a:t>μm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ysClr val="windowText" lastClr="000000"/>
                </a:solidFill>
              </a:rPr>
              <a:t>IR (</a:t>
            </a:r>
            <a:r>
              <a:rPr lang="cs-CZ" altLang="cs-CZ" sz="1800" dirty="0" err="1">
                <a:solidFill>
                  <a:sysClr val="windowText" lastClr="000000"/>
                </a:solidFill>
              </a:rPr>
              <a:t>infra-red</a:t>
            </a:r>
            <a:r>
              <a:rPr lang="cs-CZ" altLang="cs-CZ" sz="1800" dirty="0">
                <a:solidFill>
                  <a:sysClr val="windowText" lastClr="000000"/>
                </a:solidFill>
              </a:rPr>
              <a:t>)≈</a:t>
            </a:r>
          </a:p>
          <a:p>
            <a:pPr algn="ctr"/>
            <a:r>
              <a:rPr lang="cs-CZ" altLang="cs-CZ" sz="1800" dirty="0">
                <a:solidFill>
                  <a:sysClr val="windowText" lastClr="000000"/>
                </a:solidFill>
              </a:rPr>
              <a:t>0,7 – 1000 </a:t>
            </a:r>
            <a:r>
              <a:rPr lang="cs-CZ" altLang="cs-CZ" sz="1800" dirty="0" err="1">
                <a:solidFill>
                  <a:sysClr val="windowText" lastClr="000000"/>
                </a:solidFill>
              </a:rPr>
              <a:t>μm</a:t>
            </a:r>
            <a:endParaRPr lang="cs-CZ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18295" y="837142"/>
            <a:ext cx="4392612" cy="47371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chemeClr val="accent2"/>
                </a:solidFill>
              </a:rPr>
              <a:t>ROZVOJ TERMOGRAFIE</a:t>
            </a:r>
          </a:p>
          <a:p>
            <a:endParaRPr lang="cs-CZ" altLang="cs-CZ" sz="2000" b="1" dirty="0">
              <a:solidFill>
                <a:schemeClr val="accent2"/>
              </a:solidFill>
            </a:endParaRPr>
          </a:p>
          <a:p>
            <a:r>
              <a:rPr lang="cs-CZ" altLang="cs-CZ" sz="2000" b="1" dirty="0">
                <a:solidFill>
                  <a:srgbClr val="0066FF"/>
                </a:solidFill>
              </a:rPr>
              <a:t>AGA 680/102b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snímky s mnohonásobnou expozicí přes barevné filtry, dokumentace na foto Polaroid, velký, těžko přenosný.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FLUKE TiR30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barevné snímky, jednoduchý software, malý, mobilní.</a:t>
            </a:r>
          </a:p>
          <a:p>
            <a:endParaRPr lang="cs-CZ" altLang="cs-CZ" sz="2400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FLIR P660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dynamická termovize f=30Hz, mobilní, rozvinutý software</a:t>
            </a:r>
            <a:endParaRPr lang="cs-CZ" altLang="cs-CZ" dirty="0"/>
          </a:p>
        </p:txBody>
      </p:sp>
      <p:pic>
        <p:nvPicPr>
          <p:cNvPr id="227356" name="Picture 28" descr="MedicalPa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62" y="4940831"/>
            <a:ext cx="2700337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5" descr="TERM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49" y="837143"/>
            <a:ext cx="198596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FlukeTi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85" y="3117145"/>
            <a:ext cx="1455284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IR0001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/>
        </p:blipFill>
        <p:spPr bwMode="auto">
          <a:xfrm>
            <a:off x="6285494" y="3117145"/>
            <a:ext cx="2572797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36" y="83714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4959881"/>
            <a:ext cx="2232025" cy="170973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49" name="Line 21"/>
          <p:cNvSpPr>
            <a:spLocks noChangeShapeType="1"/>
          </p:cNvSpPr>
          <p:nvPr/>
        </p:nvSpPr>
        <p:spPr bwMode="auto">
          <a:xfrm>
            <a:off x="5448300" y="5013326"/>
            <a:ext cx="503238" cy="144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50" name="Line 22"/>
          <p:cNvSpPr>
            <a:spLocks noChangeShapeType="1"/>
          </p:cNvSpPr>
          <p:nvPr/>
        </p:nvSpPr>
        <p:spPr bwMode="auto">
          <a:xfrm>
            <a:off x="5951538" y="3644900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51" name="Line 23"/>
          <p:cNvSpPr>
            <a:spLocks noChangeShapeType="1"/>
          </p:cNvSpPr>
          <p:nvPr/>
        </p:nvSpPr>
        <p:spPr bwMode="auto">
          <a:xfrm>
            <a:off x="5591176" y="2133600"/>
            <a:ext cx="3587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pic>
        <p:nvPicPr>
          <p:cNvPr id="2" name="Picture 2" descr="Seek Thermal CompactPRO pro Android, USB-C Termokamera Hlavní obrázek">
            <a:extLst>
              <a:ext uri="{FF2B5EF4-FFF2-40B4-BE49-F238E27FC236}">
                <a16:creationId xmlns:a16="http://schemas.microsoft.com/office/drawing/2014/main" id="{4A11A969-FE17-7D8E-661F-B0936756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284" y="4135569"/>
            <a:ext cx="2686710" cy="23696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amera101514937amjpg">
            <a:extLst>
              <a:ext uri="{FF2B5EF4-FFF2-40B4-BE49-F238E27FC236}">
                <a16:creationId xmlns:a16="http://schemas.microsoft.com/office/drawing/2014/main" id="{76956CB5-21B9-3D93-339B-0ACE6E1BF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t="6217" r="3775" b="12973"/>
          <a:stretch/>
        </p:blipFill>
        <p:spPr bwMode="auto">
          <a:xfrm>
            <a:off x="9236464" y="2374387"/>
            <a:ext cx="2693109" cy="17611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723BF2-81A3-DFEB-2983-DE89E0921663}"/>
              </a:ext>
            </a:extLst>
          </p:cNvPr>
          <p:cNvSpPr txBox="1"/>
          <p:nvPr/>
        </p:nvSpPr>
        <p:spPr>
          <a:xfrm>
            <a:off x="9236464" y="1437455"/>
            <a:ext cx="2693109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TERMOGRAFIE</a:t>
            </a: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 chytrém telefonu</a:t>
            </a:r>
          </a:p>
        </p:txBody>
      </p:sp>
    </p:spTree>
    <p:extLst>
      <p:ext uri="{BB962C8B-B14F-4D97-AF65-F5344CB8AC3E}">
        <p14:creationId xmlns:p14="http://schemas.microsoft.com/office/powerpoint/2010/main" val="3796893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" y="1347449"/>
            <a:ext cx="7101988" cy="46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21075" y="707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197256" y="4501949"/>
          <a:ext cx="5924099" cy="2307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0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2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Teplota kůže levé paže před a po plavání</a:t>
                      </a: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 descr="IR003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27" y="4929718"/>
            <a:ext cx="2883264" cy="18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IR003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37" y="4919559"/>
            <a:ext cx="2860561" cy="18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54113" y="521797"/>
            <a:ext cx="8320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TERMOGRAFICKÉ UKAZATELE ODEZVY ORGANIZMU NA ZÁTĚŽ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46" y="130656"/>
            <a:ext cx="3064828" cy="20377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b="39968"/>
          <a:stretch/>
        </p:blipFill>
        <p:spPr>
          <a:xfrm>
            <a:off x="7144150" y="2220384"/>
            <a:ext cx="4965824" cy="2235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5768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2051" t="9915" r="1282"/>
          <a:stretch/>
        </p:blipFill>
        <p:spPr>
          <a:xfrm>
            <a:off x="1137138" y="0"/>
            <a:ext cx="9917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9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815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hlinkClick r:id="rId3"/>
          </p:cNvPr>
          <p:cNvSpPr txBox="1"/>
          <p:nvPr/>
        </p:nvSpPr>
        <p:spPr>
          <a:xfrm>
            <a:off x="9227543" y="5878848"/>
            <a:ext cx="290584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</a:t>
            </a:r>
          </a:p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Teplota horní poloviny těla při chůzi 4-6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mph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59453"/>
      </p:ext>
    </p:extLst>
  </p:cSld>
  <p:clrMapOvr>
    <a:masterClrMapping/>
  </p:clrMapOvr>
  <p:transition spd="slow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2" y="1397714"/>
            <a:ext cx="5752276" cy="3984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6958" r="5693" b="6361"/>
          <a:stretch/>
        </p:blipFill>
        <p:spPr>
          <a:xfrm>
            <a:off x="6336631" y="1397715"/>
            <a:ext cx="5375706" cy="4826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3275950" y="443607"/>
            <a:ext cx="6121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MOTORICKÁ CENTRA MOZKU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pro volní řízení pohybu – pokyny pro aktivaci svalů</a:t>
            </a:r>
          </a:p>
          <a:p>
            <a:pPr algn="ctr"/>
            <a:r>
              <a:rPr lang="cs-CZ" dirty="0">
                <a:solidFill>
                  <a:srgbClr val="C00000"/>
                </a:solidFill>
              </a:rPr>
              <a:t>Motorické oblasti kůry koncového mozku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64568" y="5321712"/>
            <a:ext cx="3072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(</a:t>
            </a:r>
            <a:r>
              <a:rPr lang="cs-CZ" sz="1400" dirty="0" err="1"/>
              <a:t>Štefela</a:t>
            </a:r>
            <a:r>
              <a:rPr lang="cs-CZ" sz="1400" dirty="0"/>
              <a:t> a kol., 2017; www.cnsonline.cz)</a:t>
            </a:r>
          </a:p>
        </p:txBody>
      </p:sp>
    </p:spTree>
    <p:extLst>
      <p:ext uri="{BB962C8B-B14F-4D97-AF65-F5344CB8AC3E}">
        <p14:creationId xmlns:p14="http://schemas.microsoft.com/office/powerpoint/2010/main" val="13853136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6957"/>
      </p:ext>
    </p:extLst>
  </p:cSld>
  <p:clrMapOvr>
    <a:masterClrMapping/>
  </p:clrMapOvr>
  <p:transition spd="slow" advTm="20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795" t="9915" b="1368"/>
          <a:stretch/>
        </p:blipFill>
        <p:spPr>
          <a:xfrm>
            <a:off x="1277815" y="0"/>
            <a:ext cx="9636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25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9488" t="9573" r="7565"/>
          <a:stretch/>
        </p:blipFill>
        <p:spPr>
          <a:xfrm>
            <a:off x="2303585" y="328246"/>
            <a:ext cx="7584830" cy="62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90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67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5850"/>
      </p:ext>
    </p:extLst>
  </p:cSld>
  <p:clrMapOvr>
    <a:masterClrMapping/>
  </p:clrMapOvr>
  <p:transition spd="slow" advTm="20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410" t="9573" r="2051"/>
          <a:stretch/>
        </p:blipFill>
        <p:spPr>
          <a:xfrm>
            <a:off x="1383323" y="0"/>
            <a:ext cx="942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7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>
            <a:extLst>
              <a:ext uri="{FF2B5EF4-FFF2-40B4-BE49-F238E27FC236}">
                <a16:creationId xmlns:a16="http://schemas.microsoft.com/office/drawing/2014/main" id="{6DD025CF-C647-543F-D326-7E8AB10A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7" y="1387109"/>
            <a:ext cx="2162175" cy="165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7" name="Picture 5">
            <a:extLst>
              <a:ext uri="{FF2B5EF4-FFF2-40B4-BE49-F238E27FC236}">
                <a16:creationId xmlns:a16="http://schemas.microsoft.com/office/drawing/2014/main" id="{949BCDBD-4F82-CEB9-336C-9BFB6F13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1387110"/>
            <a:ext cx="2232024" cy="1612109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Text Box 7">
            <a:extLst>
              <a:ext uri="{FF2B5EF4-FFF2-40B4-BE49-F238E27FC236}">
                <a16:creationId xmlns:a16="http://schemas.microsoft.com/office/drawing/2014/main" id="{082DE1CF-CAB1-02D2-BB1F-49B1F2CA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7" y="357592"/>
            <a:ext cx="8785225" cy="92333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TERMOGRAFIE</a:t>
            </a:r>
          </a:p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v diagnostice přetížení pohybového aparátu</a:t>
            </a:r>
          </a:p>
          <a:p>
            <a:pPr algn="ctr"/>
            <a:r>
              <a:rPr lang="cs-CZ" altLang="cs-CZ" sz="1400" dirty="0" err="1"/>
              <a:t>J.B.Mercer</a:t>
            </a:r>
            <a:r>
              <a:rPr lang="cs-CZ" altLang="cs-CZ" sz="1400" dirty="0"/>
              <a:t> 2009 (</a:t>
            </a:r>
            <a:r>
              <a:rPr lang="cs-CZ" altLang="cs-CZ" sz="1400" dirty="0">
                <a:hlinkClick r:id="rId4"/>
              </a:rPr>
              <a:t>http://www.medical-thermography.com/</a:t>
            </a:r>
            <a:r>
              <a:rPr lang="cs-CZ" altLang="cs-CZ" sz="1400" dirty="0"/>
              <a:t>):</a:t>
            </a:r>
          </a:p>
        </p:txBody>
      </p:sp>
      <p:sp>
        <p:nvSpPr>
          <p:cNvPr id="218120" name="Rectangle 8">
            <a:extLst>
              <a:ext uri="{FF2B5EF4-FFF2-40B4-BE49-F238E27FC236}">
                <a16:creationId xmlns:a16="http://schemas.microsoft.com/office/drawing/2014/main" id="{5E2F6CDA-A05C-4624-887C-F4C6024A3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1" y="1387110"/>
            <a:ext cx="2016125" cy="925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altLang="cs-CZ" b="1" dirty="0">
                <a:solidFill>
                  <a:srgbClr val="FF33CC"/>
                </a:solidFill>
              </a:rPr>
              <a:t>Hypertermie </a:t>
            </a:r>
            <a:r>
              <a:rPr lang="cs-CZ" altLang="cs-CZ" b="1" dirty="0">
                <a:solidFill>
                  <a:schemeClr val="accent2"/>
                </a:solidFill>
              </a:rPr>
              <a:t>Akutní radiální </a:t>
            </a:r>
            <a:r>
              <a:rPr lang="cs-CZ" altLang="cs-CZ" b="1" dirty="0" err="1">
                <a:solidFill>
                  <a:schemeClr val="accent2"/>
                </a:solidFill>
              </a:rPr>
              <a:t>epikondylitis</a:t>
            </a:r>
            <a:endParaRPr lang="cs-CZ" altLang="cs-CZ" b="1" dirty="0">
              <a:solidFill>
                <a:schemeClr val="accent2"/>
              </a:solidFill>
            </a:endParaRPr>
          </a:p>
        </p:txBody>
      </p:sp>
      <p:sp>
        <p:nvSpPr>
          <p:cNvPr id="218121" name="Rectangle 9">
            <a:extLst>
              <a:ext uri="{FF2B5EF4-FFF2-40B4-BE49-F238E27FC236}">
                <a16:creationId xmlns:a16="http://schemas.microsoft.com/office/drawing/2014/main" id="{5485C14D-7746-820D-6DD7-AD1316FD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2" y="1387109"/>
            <a:ext cx="2016125" cy="12003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Hypotermie</a:t>
            </a:r>
            <a:r>
              <a:rPr lang="cs-CZ" altLang="cs-CZ" b="1" dirty="0">
                <a:solidFill>
                  <a:srgbClr val="FF33CC"/>
                </a:solidFill>
              </a:rPr>
              <a:t> </a:t>
            </a:r>
            <a:r>
              <a:rPr lang="cs-CZ" altLang="cs-CZ" b="1" dirty="0">
                <a:solidFill>
                  <a:schemeClr val="accent2"/>
                </a:solidFill>
              </a:rPr>
              <a:t>Reflexní vasokonstrikce při bolesti pravé paže</a:t>
            </a:r>
          </a:p>
        </p:txBody>
      </p:sp>
      <p:pic>
        <p:nvPicPr>
          <p:cNvPr id="218122" name="Picture 10">
            <a:extLst>
              <a:ext uri="{FF2B5EF4-FFF2-40B4-BE49-F238E27FC236}">
                <a16:creationId xmlns:a16="http://schemas.microsoft.com/office/drawing/2014/main" id="{69D63E12-FF90-DEAE-737A-9DDE392F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3" y="4427494"/>
            <a:ext cx="3131786" cy="19776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3" name="Text Box 11">
            <a:extLst>
              <a:ext uri="{FF2B5EF4-FFF2-40B4-BE49-F238E27FC236}">
                <a16:creationId xmlns:a16="http://schemas.microsoft.com/office/drawing/2014/main" id="{E33FF57E-CB91-5387-7311-A2AEDA3D5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3" y="3498256"/>
            <a:ext cx="3110274" cy="925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b="1" dirty="0">
                <a:solidFill>
                  <a:srgbClr val="FF33CC"/>
                </a:solidFill>
              </a:rPr>
              <a:t>Hypertermie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b="1" dirty="0">
                <a:solidFill>
                  <a:schemeClr val="accent2"/>
                </a:solidFill>
              </a:rPr>
              <a:t>přetížených mm. </a:t>
            </a:r>
            <a:r>
              <a:rPr lang="cs-CZ" altLang="cs-CZ" b="1" dirty="0" err="1">
                <a:solidFill>
                  <a:schemeClr val="accent2"/>
                </a:solidFill>
              </a:rPr>
              <a:t>trapezius</a:t>
            </a:r>
            <a:r>
              <a:rPr lang="cs-CZ" altLang="cs-CZ" b="1" dirty="0">
                <a:solidFill>
                  <a:schemeClr val="accent2"/>
                </a:solidFill>
              </a:rPr>
              <a:t> sup. </a:t>
            </a:r>
            <a:r>
              <a:rPr lang="cs-CZ" altLang="cs-CZ" b="1" dirty="0" err="1">
                <a:solidFill>
                  <a:schemeClr val="accent2"/>
                </a:solidFill>
              </a:rPr>
              <a:t>bilat</a:t>
            </a:r>
            <a:r>
              <a:rPr lang="cs-CZ" altLang="cs-CZ" b="1" dirty="0">
                <a:solidFill>
                  <a:schemeClr val="accent2"/>
                </a:solidFill>
              </a:rPr>
              <a:t>.</a:t>
            </a:r>
            <a:r>
              <a:rPr lang="cs-CZ" altLang="cs-CZ" dirty="0">
                <a:solidFill>
                  <a:schemeClr val="accent2"/>
                </a:solidFill>
              </a:rPr>
              <a:t> u 13-leté tenistky </a:t>
            </a:r>
            <a:r>
              <a:rPr lang="cs-CZ" altLang="cs-CZ" dirty="0"/>
              <a:t>(2009)</a:t>
            </a:r>
          </a:p>
        </p:txBody>
      </p:sp>
      <p:pic>
        <p:nvPicPr>
          <p:cNvPr id="218129" name="Picture 17">
            <a:extLst>
              <a:ext uri="{FF2B5EF4-FFF2-40B4-BE49-F238E27FC236}">
                <a16:creationId xmlns:a16="http://schemas.microsoft.com/office/drawing/2014/main" id="{F481B2D9-23FC-B666-B024-E89EFC0C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7" y="3739722"/>
            <a:ext cx="2371725" cy="2665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30" name="Rectangle 18">
            <a:extLst>
              <a:ext uri="{FF2B5EF4-FFF2-40B4-BE49-F238E27FC236}">
                <a16:creationId xmlns:a16="http://schemas.microsoft.com/office/drawing/2014/main" id="{4D9B832F-5B9B-1B6E-68F5-126E6F1B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41" y="3498256"/>
            <a:ext cx="3393095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solidFill>
                  <a:srgbClr val="FF33CC"/>
                </a:solidFill>
              </a:rPr>
              <a:t>Hypertermie </a:t>
            </a:r>
            <a:r>
              <a:rPr lang="cs-CZ" altLang="cs-CZ" b="1" dirty="0">
                <a:solidFill>
                  <a:schemeClr val="accent2"/>
                </a:solidFill>
              </a:rPr>
              <a:t>přetíženého úponu </a:t>
            </a:r>
            <a:r>
              <a:rPr lang="cs-CZ" altLang="cs-CZ" b="1" dirty="0" err="1">
                <a:solidFill>
                  <a:schemeClr val="accent2"/>
                </a:solidFill>
              </a:rPr>
              <a:t>m.delt.dx</a:t>
            </a:r>
            <a:r>
              <a:rPr lang="cs-CZ" altLang="cs-CZ" b="1" dirty="0">
                <a:solidFill>
                  <a:schemeClr val="accent2"/>
                </a:solidFill>
              </a:rPr>
              <a:t>.</a:t>
            </a:r>
            <a:r>
              <a:rPr lang="cs-CZ" altLang="cs-CZ" dirty="0">
                <a:solidFill>
                  <a:schemeClr val="accent2"/>
                </a:solidFill>
              </a:rPr>
              <a:t> ještě před potížemi u 20-letého plavce </a:t>
            </a:r>
            <a:r>
              <a:rPr lang="cs-CZ" altLang="cs-CZ" dirty="0"/>
              <a:t>(1989)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8132" name="Rectangle 20">
            <a:extLst>
              <a:ext uri="{FF2B5EF4-FFF2-40B4-BE49-F238E27FC236}">
                <a16:creationId xmlns:a16="http://schemas.microsoft.com/office/drawing/2014/main" id="{D1AF49D5-2C2B-B2E9-3DAC-DF047274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41" y="3119914"/>
            <a:ext cx="10400077" cy="36933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Vlastní pozorování:</a:t>
            </a:r>
          </a:p>
        </p:txBody>
      </p:sp>
      <p:pic>
        <p:nvPicPr>
          <p:cNvPr id="218133" name="Picture 21">
            <a:extLst>
              <a:ext uri="{FF2B5EF4-FFF2-40B4-BE49-F238E27FC236}">
                <a16:creationId xmlns:a16="http://schemas.microsoft.com/office/drawing/2014/main" id="{1BB0F310-4DE6-1B5B-5593-67318230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48" y="4417585"/>
            <a:ext cx="2879725" cy="1987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34" name="Text Box 22">
            <a:extLst>
              <a:ext uri="{FF2B5EF4-FFF2-40B4-BE49-F238E27FC236}">
                <a16:creationId xmlns:a16="http://schemas.microsoft.com/office/drawing/2014/main" id="{C67CD734-58B2-AE4C-82A0-AF0D2DD2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443" y="3489246"/>
            <a:ext cx="3813175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cs-CZ" b="1" dirty="0">
                <a:solidFill>
                  <a:srgbClr val="FF33CC"/>
                </a:solidFill>
              </a:rPr>
              <a:t>Hypertermie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  <a:r>
              <a:rPr lang="cs-CZ" altLang="cs-CZ" b="1" dirty="0" err="1">
                <a:solidFill>
                  <a:schemeClr val="accent2"/>
                </a:solidFill>
              </a:rPr>
              <a:t>Myositis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  <a:r>
              <a:rPr lang="cs-CZ" altLang="cs-CZ" b="1" dirty="0" err="1">
                <a:solidFill>
                  <a:schemeClr val="accent2"/>
                </a:solidFill>
              </a:rPr>
              <a:t>caput.int.m.gastrocnemii</a:t>
            </a:r>
            <a:r>
              <a:rPr lang="cs-CZ" altLang="cs-CZ" dirty="0">
                <a:solidFill>
                  <a:schemeClr val="accent2"/>
                </a:solidFill>
              </a:rPr>
              <a:t> u 40-letého badmintonisty </a:t>
            </a:r>
            <a:r>
              <a:rPr lang="cs-CZ" altLang="cs-CZ" dirty="0"/>
              <a:t>(2009)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– pohled zezadu</a:t>
            </a:r>
          </a:p>
        </p:txBody>
      </p:sp>
      <p:sp>
        <p:nvSpPr>
          <p:cNvPr id="218135" name="Line 23">
            <a:extLst>
              <a:ext uri="{FF2B5EF4-FFF2-40B4-BE49-F238E27FC236}">
                <a16:creationId xmlns:a16="http://schemas.microsoft.com/office/drawing/2014/main" id="{BA7429EC-F2B7-3A7F-00B7-65A162B47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7995" y="4777260"/>
            <a:ext cx="43180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901EC9E6-E131-CFAB-BB76-D44AF5A3D8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099" y="4745509"/>
            <a:ext cx="503238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7" name="Line 25">
            <a:extLst>
              <a:ext uri="{FF2B5EF4-FFF2-40B4-BE49-F238E27FC236}">
                <a16:creationId xmlns:a16="http://schemas.microsoft.com/office/drawing/2014/main" id="{DA8AACC6-855A-0364-77B0-D9BD697296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5999" y="4834427"/>
            <a:ext cx="431800" cy="3603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8" name="Line 26">
            <a:extLst>
              <a:ext uri="{FF2B5EF4-FFF2-40B4-BE49-F238E27FC236}">
                <a16:creationId xmlns:a16="http://schemas.microsoft.com/office/drawing/2014/main" id="{59C50A25-CB28-13FD-11FC-2FBCF0701E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2073128"/>
            <a:ext cx="5762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8139" name="Line 27">
            <a:extLst>
              <a:ext uri="{FF2B5EF4-FFF2-40B4-BE49-F238E27FC236}">
                <a16:creationId xmlns:a16="http://schemas.microsoft.com/office/drawing/2014/main" id="{3DAD46CE-30EF-F155-68AD-43644307BB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46592" y="1772615"/>
            <a:ext cx="464281" cy="5949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3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5F5953E9-BE04-B953-0853-FF39A929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3865697"/>
            <a:ext cx="20875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D407C397-E602-9319-8B2D-51C2EDB5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2373448"/>
            <a:ext cx="2016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Rectangle 11">
            <a:extLst>
              <a:ext uri="{FF2B5EF4-FFF2-40B4-BE49-F238E27FC236}">
                <a16:creationId xmlns:a16="http://schemas.microsoft.com/office/drawing/2014/main" id="{860AA918-BB0F-D886-AB04-F67EA6F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2636822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3 měsíce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dvojhlavého svalu stehna vlevo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u 54-letého triatlonisty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1,5</a:t>
            </a:r>
            <a:r>
              <a:rPr lang="cs-CZ" altLang="cs-CZ" b="1" baseline="5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(přechodné menší prokrvení)</a:t>
            </a:r>
          </a:p>
        </p:txBody>
      </p:sp>
      <p:pic>
        <p:nvPicPr>
          <p:cNvPr id="219148" name="Picture 12">
            <a:extLst>
              <a:ext uri="{FF2B5EF4-FFF2-40B4-BE49-F238E27FC236}">
                <a16:creationId xmlns:a16="http://schemas.microsoft.com/office/drawing/2014/main" id="{A06A0592-4753-0B66-8CC2-C17663A0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2373447"/>
            <a:ext cx="23034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4">
            <a:extLst>
              <a:ext uri="{FF2B5EF4-FFF2-40B4-BE49-F238E27FC236}">
                <a16:creationId xmlns:a16="http://schemas.microsoft.com/office/drawing/2014/main" id="{5FDA039E-A13E-683D-8914-EE11D447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4038523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Akutní zánět tíhového váčku Achillovy šlachy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vlevo u 24-letého badmintonisty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přetížení pravého lýtka</a:t>
            </a:r>
          </a:p>
        </p:txBody>
      </p:sp>
      <p:sp>
        <p:nvSpPr>
          <p:cNvPr id="219152" name="Line 16">
            <a:extLst>
              <a:ext uri="{FF2B5EF4-FFF2-40B4-BE49-F238E27FC236}">
                <a16:creationId xmlns:a16="http://schemas.microsoft.com/office/drawing/2014/main" id="{07425882-0D8C-504E-B2A0-B0026C815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5878514"/>
            <a:ext cx="360363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3" name="Picture 17">
            <a:extLst>
              <a:ext uri="{FF2B5EF4-FFF2-40B4-BE49-F238E27FC236}">
                <a16:creationId xmlns:a16="http://schemas.microsoft.com/office/drawing/2014/main" id="{CB8779F3-7D81-5F4C-9B9D-9081C952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4" name="Picture 18">
            <a:extLst>
              <a:ext uri="{FF2B5EF4-FFF2-40B4-BE49-F238E27FC236}">
                <a16:creationId xmlns:a16="http://schemas.microsoft.com/office/drawing/2014/main" id="{A27AEF8D-4FBB-E912-B81E-600ECC4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5" name="Rectangle 19">
            <a:extLst>
              <a:ext uri="{FF2B5EF4-FFF2-40B4-BE49-F238E27FC236}">
                <a16:creationId xmlns:a16="http://schemas.microsoft.com/office/drawing/2014/main" id="{BDC6E035-0131-A5A6-4981-A074D4B1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1266332"/>
            <a:ext cx="522931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1 týden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hýžďového svalu vpravo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 24-letého badmintonisty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(akutní zánět hojení)</a:t>
            </a:r>
          </a:p>
        </p:txBody>
      </p:sp>
      <p:sp>
        <p:nvSpPr>
          <p:cNvPr id="219156" name="Line 20">
            <a:extLst>
              <a:ext uri="{FF2B5EF4-FFF2-40B4-BE49-F238E27FC236}">
                <a16:creationId xmlns:a16="http://schemas.microsoft.com/office/drawing/2014/main" id="{49663E32-2B97-FA96-8D3A-90F57F995C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740" y="1902458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7" name="Picture 21">
            <a:extLst>
              <a:ext uri="{FF2B5EF4-FFF2-40B4-BE49-F238E27FC236}">
                <a16:creationId xmlns:a16="http://schemas.microsoft.com/office/drawing/2014/main" id="{3E97E262-8B7C-5E86-1A00-9D3466F7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3865697"/>
            <a:ext cx="20859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8" name="Text Box 22">
            <a:extLst>
              <a:ext uri="{FF2B5EF4-FFF2-40B4-BE49-F238E27FC236}">
                <a16:creationId xmlns:a16="http://schemas.microsoft.com/office/drawing/2014/main" id="{5C4E0764-E2CC-057B-C666-CB87F004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1" y="1078047"/>
            <a:ext cx="1438275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týden →</a:t>
            </a:r>
          </a:p>
        </p:txBody>
      </p:sp>
      <p:sp>
        <p:nvSpPr>
          <p:cNvPr id="219159" name="Text Box 23">
            <a:extLst>
              <a:ext uri="{FF2B5EF4-FFF2-40B4-BE49-F238E27FC236}">
                <a16:creationId xmlns:a16="http://schemas.microsoft.com/office/drawing/2014/main" id="{334BCB2A-B52E-4753-FF34-A2EDF5D36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0" y="2373447"/>
            <a:ext cx="1439862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měsíc →</a:t>
            </a:r>
          </a:p>
        </p:txBody>
      </p:sp>
      <p:sp>
        <p:nvSpPr>
          <p:cNvPr id="219160" name="Text Box 24">
            <a:extLst>
              <a:ext uri="{FF2B5EF4-FFF2-40B4-BE49-F238E27FC236}">
                <a16:creationId xmlns:a16="http://schemas.microsoft.com/office/drawing/2014/main" id="{1BD3451B-4112-9B09-4D39-B45A21F7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394" y="3867150"/>
            <a:ext cx="1297645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…3 dny po aplikaci steroidu 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pic>
        <p:nvPicPr>
          <p:cNvPr id="219162" name="Picture 26">
            <a:extLst>
              <a:ext uri="{FF2B5EF4-FFF2-40B4-BE49-F238E27FC236}">
                <a16:creationId xmlns:a16="http://schemas.microsoft.com/office/drawing/2014/main" id="{E1B8BFFA-0461-5A93-7CF6-96AA0E66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5240472"/>
            <a:ext cx="23050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63" name="Rectangle 27">
            <a:extLst>
              <a:ext uri="{FF2B5EF4-FFF2-40B4-BE49-F238E27FC236}">
                <a16:creationId xmlns:a16="http://schemas.microsoft.com/office/drawing/2014/main" id="{95585D85-37ED-AC3A-AEBA-66FFA55D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5410672"/>
            <a:ext cx="525476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Zánět mezičlánkového kloubu prostředníku vpravo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4 měsíce po naražení u 15-letého baseballisty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19164" name="Picture 28">
            <a:extLst>
              <a:ext uri="{FF2B5EF4-FFF2-40B4-BE49-F238E27FC236}">
                <a16:creationId xmlns:a16="http://schemas.microsoft.com/office/drawing/2014/main" id="{BC5C736A-BF06-9933-C083-B7C19DB7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5219835"/>
            <a:ext cx="2232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65" name="Text Box 29">
            <a:extLst>
              <a:ext uri="{FF2B5EF4-FFF2-40B4-BE49-F238E27FC236}">
                <a16:creationId xmlns:a16="http://schemas.microsoft.com/office/drawing/2014/main" id="{44E98462-1C6A-0CB0-4C41-346883F4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17" y="5254760"/>
            <a:ext cx="1081088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←dlaň hřbet →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00E8F2F-35D1-C24E-CF20-4555ADD6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20" y="156666"/>
            <a:ext cx="10006148" cy="75982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</a:t>
            </a:r>
          </a:p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zobrazení teplot na povrchu těla, </a:t>
            </a:r>
            <a:r>
              <a:rPr lang="cs-CZ" altLang="cs-CZ" sz="2400" dirty="0">
                <a:solidFill>
                  <a:schemeClr val="tx1"/>
                </a:solidFill>
              </a:rPr>
              <a:t>srovnání s protilehlou stranou</a:t>
            </a:r>
          </a:p>
        </p:txBody>
      </p:sp>
      <p:sp>
        <p:nvSpPr>
          <p:cNvPr id="3" name="Line 20">
            <a:extLst>
              <a:ext uri="{FF2B5EF4-FFF2-40B4-BE49-F238E27FC236}">
                <a16:creationId xmlns:a16="http://schemas.microsoft.com/office/drawing/2014/main" id="{8942304D-96CD-444B-D64B-4CC98C39E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6508" y="2766057"/>
            <a:ext cx="1030150" cy="55761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20">
            <a:extLst>
              <a:ext uri="{FF2B5EF4-FFF2-40B4-BE49-F238E27FC236}">
                <a16:creationId xmlns:a16="http://schemas.microsoft.com/office/drawing/2014/main" id="{FFDC6E07-10EB-4ADB-842B-896F87D1C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2043" y="4911270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20">
            <a:extLst>
              <a:ext uri="{FF2B5EF4-FFF2-40B4-BE49-F238E27FC236}">
                <a16:creationId xmlns:a16="http://schemas.microsoft.com/office/drawing/2014/main" id="{C2A07485-6C59-E353-4F4F-EB6FA59DF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0197" y="5549308"/>
            <a:ext cx="1054029" cy="1111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097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1703388" y="1013669"/>
            <a:ext cx="8785225" cy="1938992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/>
              <a:t>PODMÍNKY TERMOGRAFICKÉHO VYŠETŘENÍ</a:t>
            </a:r>
          </a:p>
          <a:p>
            <a:pPr algn="ctr"/>
            <a:endParaRPr lang="cs-CZ" altLang="cs-CZ" sz="2000" b="1" dirty="0"/>
          </a:p>
          <a:p>
            <a:pPr>
              <a:buFontTx/>
              <a:buChar char="•"/>
            </a:pPr>
            <a:r>
              <a:rPr lang="cs-CZ" altLang="cs-CZ" sz="2000" dirty="0"/>
              <a:t>Místnost: teplota </a:t>
            </a:r>
            <a:r>
              <a:rPr lang="en-US" altLang="cs-CZ" sz="2000" dirty="0"/>
              <a:t>~</a:t>
            </a:r>
            <a:r>
              <a:rPr lang="cs-CZ" altLang="cs-CZ" sz="2000" dirty="0"/>
              <a:t> 17-23</a:t>
            </a:r>
            <a:r>
              <a:rPr lang="cs-CZ" altLang="cs-CZ" sz="2000" b="1" baseline="50000" dirty="0"/>
              <a:t>o</a:t>
            </a:r>
            <a:r>
              <a:rPr lang="cs-CZ" altLang="cs-CZ" sz="2000" dirty="0"/>
              <a:t>C, vlhkost </a:t>
            </a:r>
            <a:r>
              <a:rPr lang="en-US" altLang="cs-CZ" sz="2000" dirty="0"/>
              <a:t>&lt; </a:t>
            </a:r>
            <a:r>
              <a:rPr lang="cs-CZ" altLang="cs-CZ" sz="2000" dirty="0"/>
              <a:t>70%.</a:t>
            </a:r>
          </a:p>
          <a:p>
            <a:pPr>
              <a:buFontTx/>
              <a:buChar char="•"/>
            </a:pPr>
            <a:r>
              <a:rPr lang="cs-CZ" altLang="cs-CZ" sz="2000" dirty="0"/>
              <a:t>Ne blízko zdrojů tepla nebo chladu, vč. odrazivých ploch.</a:t>
            </a:r>
          </a:p>
          <a:p>
            <a:pPr>
              <a:buFontTx/>
              <a:buChar char="•"/>
            </a:pPr>
            <a:r>
              <a:rPr lang="cs-CZ" altLang="cs-CZ" sz="2000" dirty="0"/>
              <a:t>Adaptace kůže na teplotu prostředí obnažením na 10-15 min (ventilátor) .</a:t>
            </a:r>
          </a:p>
          <a:p>
            <a:pPr>
              <a:buFontTx/>
              <a:buChar char="•"/>
            </a:pPr>
            <a:r>
              <a:rPr lang="cs-CZ" altLang="cs-CZ" sz="2000" dirty="0"/>
              <a:t>Suchá kůže.</a:t>
            </a: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3055939" y="24860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3055939" y="24860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220184" name="AutoShape 24" descr="ATIR-M303 Medical Infrared thermographic Radiometry System for swine flu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703389" y="188914"/>
            <a:ext cx="878522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 dirty="0">
                <a:solidFill>
                  <a:srgbClr val="002060"/>
                </a:solidFill>
              </a:rPr>
              <a:t>Termografie v zátěžové diagnostice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72EA3A-39AE-35DA-0E5B-1218CD50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3276600"/>
            <a:ext cx="8785226" cy="2991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DE0893-4BAD-1E5C-1AF7-9A420133CED8}"/>
              </a:ext>
            </a:extLst>
          </p:cNvPr>
          <p:cNvSpPr txBox="1"/>
          <p:nvPr/>
        </p:nvSpPr>
        <p:spPr>
          <a:xfrm>
            <a:off x="3153506" y="3275389"/>
            <a:ext cx="588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Kolísání teploty jádra lidského těla během dne</a:t>
            </a:r>
          </a:p>
        </p:txBody>
      </p:sp>
    </p:spTree>
    <p:extLst>
      <p:ext uri="{BB962C8B-B14F-4D97-AF65-F5344CB8AC3E}">
        <p14:creationId xmlns:p14="http://schemas.microsoft.com/office/powerpoint/2010/main" val="221881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0149" y="394279"/>
            <a:ext cx="6064655" cy="2724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MOZEČEK </a:t>
            </a:r>
            <a:r>
              <a:rPr lang="cs-CZ" sz="2000" dirty="0">
                <a:solidFill>
                  <a:srgbClr val="0070C0"/>
                </a:solidFill>
              </a:rPr>
              <a:t>(CEREBELLUM)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obsahuje stejné množství neuronů jako ostatní části mozku dohromady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je propojen s kůrou a bazálními ganglii mozku i s periférií</a:t>
            </a:r>
          </a:p>
          <a:p>
            <a:endParaRPr lang="cs-CZ" sz="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C00000"/>
                </a:solidFill>
              </a:rPr>
              <a:t>je regulátorem svalového napětí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C00000"/>
                </a:solidFill>
              </a:rPr>
              <a:t>je hlavním regulačním a koordinačním centrem pohybů (plánování, provádění, kontrola)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C00000"/>
                </a:solidFill>
              </a:rPr>
              <a:t>slouží k adaptaci na nový pohyb (učení se pohybu)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C00000"/>
                </a:solidFill>
              </a:rPr>
              <a:t>slouží pro udržení rovnováhy a polohy těla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4854" r="8507" b="2222"/>
          <a:stretch/>
        </p:blipFill>
        <p:spPr>
          <a:xfrm>
            <a:off x="7074336" y="86271"/>
            <a:ext cx="5019958" cy="357703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10643" r="4654" b="9241"/>
          <a:stretch/>
        </p:blipFill>
        <p:spPr>
          <a:xfrm>
            <a:off x="162889" y="3663307"/>
            <a:ext cx="4657237" cy="307045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7544" r="3040" b="1053"/>
          <a:stretch/>
        </p:blipFill>
        <p:spPr>
          <a:xfrm>
            <a:off x="4888469" y="3345673"/>
            <a:ext cx="4845318" cy="31898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6610808" y="6488668"/>
            <a:ext cx="1400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/>
              <a:t>(www.cnsonline.cz)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10526" r="9299" b="9053"/>
          <a:stretch/>
        </p:blipFill>
        <p:spPr>
          <a:xfrm>
            <a:off x="9879420" y="4141716"/>
            <a:ext cx="2152700" cy="159779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0008234" y="5739510"/>
            <a:ext cx="1895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dirty="0"/>
              <a:t>(https://www.wikipremed.com/)</a:t>
            </a:r>
          </a:p>
        </p:txBody>
      </p:sp>
    </p:spTree>
    <p:extLst>
      <p:ext uri="{BB962C8B-B14F-4D97-AF65-F5344CB8AC3E}">
        <p14:creationId xmlns:p14="http://schemas.microsoft.com/office/powerpoint/2010/main" val="1689048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6026" t="4786" r="5128" b="10428"/>
          <a:stretch/>
        </p:blipFill>
        <p:spPr>
          <a:xfrm>
            <a:off x="2033953" y="521677"/>
            <a:ext cx="8124093" cy="5814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92973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9" name="Rectangle 7">
            <a:extLst>
              <a:ext uri="{FF2B5EF4-FFF2-40B4-BE49-F238E27FC236}">
                <a16:creationId xmlns:a16="http://schemas.microsoft.com/office/drawing/2014/main" id="{1461C6D8-DAD7-523A-D006-F5127FA5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640" y="400960"/>
            <a:ext cx="8057319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sz="2400" b="1" dirty="0">
                <a:solidFill>
                  <a:srgbClr val="0066FF"/>
                </a:solidFill>
              </a:rPr>
              <a:t>Termografie </a:t>
            </a:r>
            <a:r>
              <a:rPr lang="cs-CZ" altLang="cs-CZ" sz="2400" dirty="0">
                <a:solidFill>
                  <a:srgbClr val="0066FF"/>
                </a:solidFill>
              </a:rPr>
              <a:t>je neinvazivní, velmi citlivá, rychlá funkční metoda.</a:t>
            </a:r>
          </a:p>
          <a:p>
            <a:r>
              <a:rPr lang="cs-CZ" altLang="cs-CZ" sz="2400" dirty="0">
                <a:solidFill>
                  <a:srgbClr val="C00000"/>
                </a:solidFill>
              </a:rPr>
              <a:t>- pomáhá v diagnostice přetížení pohybového aparátu při PA</a:t>
            </a:r>
          </a:p>
          <a:p>
            <a:pPr algn="l"/>
            <a:r>
              <a:rPr lang="cs-CZ" altLang="cs-CZ" sz="2400" dirty="0">
                <a:solidFill>
                  <a:srgbClr val="C00000"/>
                </a:solidFill>
              </a:rPr>
              <a:t>- pomáhá při rozhodování o terapii a návratu k PA</a:t>
            </a:r>
          </a:p>
        </p:txBody>
      </p:sp>
      <p:pic>
        <p:nvPicPr>
          <p:cNvPr id="161820" name="Picture 28">
            <a:extLst>
              <a:ext uri="{FF2B5EF4-FFF2-40B4-BE49-F238E27FC236}">
                <a16:creationId xmlns:a16="http://schemas.microsoft.com/office/drawing/2014/main" id="{395B25F7-DBF7-5473-16B7-5D0DE95B6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2" b="43426"/>
          <a:stretch/>
        </p:blipFill>
        <p:spPr bwMode="auto">
          <a:xfrm>
            <a:off x="1909640" y="1640621"/>
            <a:ext cx="8056912" cy="31534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10" name="Text Box 18">
            <a:extLst>
              <a:ext uri="{FF2B5EF4-FFF2-40B4-BE49-F238E27FC236}">
                <a16:creationId xmlns:a16="http://schemas.microsoft.com/office/drawing/2014/main" id="{92062B4E-8A50-B690-02CB-1E4C4340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640" y="4313155"/>
            <a:ext cx="7443366" cy="461665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Děkuji Vám za pozornost.</a:t>
            </a:r>
          </a:p>
        </p:txBody>
      </p:sp>
      <p:sp>
        <p:nvSpPr>
          <p:cNvPr id="161821" name="Oval 29">
            <a:extLst>
              <a:ext uri="{FF2B5EF4-FFF2-40B4-BE49-F238E27FC236}">
                <a16:creationId xmlns:a16="http://schemas.microsoft.com/office/drawing/2014/main" id="{A44CC7C7-A488-3C1E-F8C7-FB242746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480" y="3002923"/>
            <a:ext cx="627457" cy="830997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1822" name="Rectangle 30">
            <a:extLst>
              <a:ext uri="{FF2B5EF4-FFF2-40B4-BE49-F238E27FC236}">
                <a16:creationId xmlns:a16="http://schemas.microsoft.com/office/drawing/2014/main" id="{639AA986-33F2-C1EC-2613-3E14971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5" y="6185335"/>
            <a:ext cx="196485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/>
              <a:t>(</a:t>
            </a:r>
            <a:r>
              <a:rPr lang="cs-CZ" altLang="cs-CZ" sz="1400" dirty="0" err="1"/>
              <a:t>J.B.Mercer</a:t>
            </a:r>
            <a:r>
              <a:rPr lang="cs-CZ" altLang="cs-CZ" sz="1400" dirty="0"/>
              <a:t> 2009)</a:t>
            </a:r>
          </a:p>
        </p:txBody>
      </p:sp>
      <p:sp>
        <p:nvSpPr>
          <p:cNvPr id="161823" name="Text Box 31">
            <a:extLst>
              <a:ext uri="{FF2B5EF4-FFF2-40B4-BE49-F238E27FC236}">
                <a16:creationId xmlns:a16="http://schemas.microsoft.com/office/drawing/2014/main" id="{28F0F2F4-372D-B802-B8E4-1A210D38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587" y="2152677"/>
            <a:ext cx="494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61816" name="Picture 24">
            <a:hlinkClick r:id="rId3"/>
            <a:extLst>
              <a:ext uri="{FF2B5EF4-FFF2-40B4-BE49-F238E27FC236}">
                <a16:creationId xmlns:a16="http://schemas.microsoft.com/office/drawing/2014/main" id="{5E7514EB-AF85-7207-B0DB-9FACCC82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1870" r="7037" b="27404"/>
          <a:stretch/>
        </p:blipFill>
        <p:spPr bwMode="auto">
          <a:xfrm>
            <a:off x="4950985" y="4807132"/>
            <a:ext cx="19648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6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375686" y="175520"/>
            <a:ext cx="114313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MOTORICKÉ DRÁHY </a:t>
            </a:r>
            <a:r>
              <a:rPr lang="cs-CZ" sz="2000" dirty="0">
                <a:solidFill>
                  <a:srgbClr val="0070C0"/>
                </a:solidFill>
              </a:rPr>
              <a:t>(EFERENTNÍ)</a:t>
            </a:r>
          </a:p>
          <a:p>
            <a:pPr algn="ctr"/>
            <a:r>
              <a:rPr lang="cs-CZ" dirty="0">
                <a:solidFill>
                  <a:srgbClr val="0070C0"/>
                </a:solidFill>
              </a:rPr>
              <a:t>pro řízení pohybů – pokyny pro aktivaci a koordinaci svalů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6549" r="5951" b="4328"/>
          <a:stretch/>
        </p:blipFill>
        <p:spPr>
          <a:xfrm>
            <a:off x="1095797" y="1775958"/>
            <a:ext cx="4408430" cy="5020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425350" y="852628"/>
            <a:ext cx="5697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 err="1">
                <a:solidFill>
                  <a:srgbClr val="C00000"/>
                </a:solidFill>
              </a:rPr>
              <a:t>Extrapyramidové</a:t>
            </a:r>
            <a:r>
              <a:rPr lang="cs-CZ" u="sng" dirty="0">
                <a:solidFill>
                  <a:srgbClr val="C00000"/>
                </a:solidFill>
              </a:rPr>
              <a:t> dráhy (</a:t>
            </a:r>
            <a:r>
              <a:rPr lang="cs-CZ" u="sng" dirty="0" err="1">
                <a:solidFill>
                  <a:srgbClr val="C00000"/>
                </a:solidFill>
              </a:rPr>
              <a:t>extrakortikospinální</a:t>
            </a:r>
            <a:r>
              <a:rPr lang="cs-CZ" u="sng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motorická kůra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více centrálních neuronů – propojení s bazálními ganglii, talamem, mozečkem, vestibulem,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reticulo-spinalis</a:t>
            </a:r>
            <a:r>
              <a:rPr lang="cs-CZ" dirty="0"/>
              <a:t>, </a:t>
            </a:r>
            <a:r>
              <a:rPr lang="cs-CZ" dirty="0" err="1"/>
              <a:t>rubro-spinalis</a:t>
            </a:r>
            <a:r>
              <a:rPr lang="cs-CZ" dirty="0"/>
              <a:t>, </a:t>
            </a:r>
            <a:r>
              <a:rPr lang="cs-CZ" dirty="0" err="1"/>
              <a:t>tecto-spinalis</a:t>
            </a:r>
            <a:r>
              <a:rPr lang="cs-CZ" dirty="0"/>
              <a:t>, </a:t>
            </a:r>
            <a:r>
              <a:rPr lang="cs-CZ" dirty="0" err="1"/>
              <a:t>vestibulo-spinalis</a:t>
            </a:r>
            <a:endParaRPr lang="cs-CZ" dirty="0"/>
          </a:p>
          <a:p>
            <a:r>
              <a:rPr lang="cs-CZ" dirty="0">
                <a:solidFill>
                  <a:srgbClr val="0070C0"/>
                </a:solidFill>
              </a:rPr>
              <a:t>Funkce: Regulace reflexů, udržení polohy, hrubé pohyby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75180" y="852628"/>
            <a:ext cx="6049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rgbClr val="C00000"/>
                </a:solidFill>
              </a:rPr>
              <a:t>Pyramidové dráhy (</a:t>
            </a:r>
            <a:r>
              <a:rPr lang="cs-CZ" u="sng" dirty="0" err="1">
                <a:solidFill>
                  <a:srgbClr val="C00000"/>
                </a:solidFill>
              </a:rPr>
              <a:t>tractus</a:t>
            </a:r>
            <a:r>
              <a:rPr lang="cs-CZ" u="sng" dirty="0">
                <a:solidFill>
                  <a:srgbClr val="C00000"/>
                </a:solidFill>
              </a:rPr>
              <a:t> </a:t>
            </a:r>
            <a:r>
              <a:rPr lang="cs-CZ" u="sng" dirty="0" err="1">
                <a:solidFill>
                  <a:srgbClr val="C00000"/>
                </a:solidFill>
              </a:rPr>
              <a:t>corticospinalis</a:t>
            </a:r>
            <a:r>
              <a:rPr lang="cs-CZ" u="sng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motorická kůra mozku; 1 centrální + 1 periferní </a:t>
            </a:r>
            <a:r>
              <a:rPr lang="cs-CZ" dirty="0" err="1">
                <a:solidFill>
                  <a:srgbClr val="7030A0"/>
                </a:solidFill>
              </a:rPr>
              <a:t>motoneuron</a:t>
            </a:r>
            <a:r>
              <a:rPr lang="cs-CZ" dirty="0">
                <a:solidFill>
                  <a:srgbClr val="7030A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přechod na kontralaterální stranu (pyramida </a:t>
            </a:r>
            <a:r>
              <a:rPr lang="cs-CZ" dirty="0" err="1"/>
              <a:t>prodl</a:t>
            </a:r>
            <a:r>
              <a:rPr lang="cs-CZ" dirty="0"/>
              <a:t>. míchy)</a:t>
            </a:r>
          </a:p>
          <a:p>
            <a:r>
              <a:rPr lang="cs-CZ" dirty="0">
                <a:solidFill>
                  <a:srgbClr val="0070C0"/>
                </a:solidFill>
              </a:rPr>
              <a:t>Funkce: Volní řízení cílených pohybů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13217" r="34737" b="16608"/>
          <a:stretch/>
        </p:blipFill>
        <p:spPr>
          <a:xfrm>
            <a:off x="6858818" y="2883953"/>
            <a:ext cx="4518992" cy="391254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977383" y="6550223"/>
            <a:ext cx="3072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(</a:t>
            </a:r>
            <a:r>
              <a:rPr lang="cs-CZ" sz="1400" dirty="0" err="1"/>
              <a:t>Štefela</a:t>
            </a:r>
            <a:r>
              <a:rPr lang="cs-CZ" sz="1400" dirty="0"/>
              <a:t> a kol., 2017; www.cnsonline.cz)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0" y="4701026"/>
            <a:ext cx="1514178" cy="1574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353934" y="6179624"/>
            <a:ext cx="1614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Decussatio</a:t>
            </a:r>
            <a:r>
              <a:rPr lang="cs-CZ" sz="1600" dirty="0"/>
              <a:t> </a:t>
            </a:r>
            <a:r>
              <a:rPr lang="cs-CZ" sz="1600" dirty="0" err="1"/>
              <a:t>pyramidum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4089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8403" r="3463" b="8004"/>
          <a:stretch/>
        </p:blipFill>
        <p:spPr>
          <a:xfrm>
            <a:off x="256675" y="2239269"/>
            <a:ext cx="6954252" cy="2808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74" y="2236923"/>
            <a:ext cx="4670555" cy="28109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2414336" y="435948"/>
            <a:ext cx="81012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MIMOVOLNÍ REGULACE SVALOVÉHO NAPĚTÍ MÍŠNÍM REFLEXEM </a:t>
            </a:r>
          </a:p>
          <a:p>
            <a:r>
              <a:rPr lang="cs-CZ" dirty="0"/>
              <a:t>Receptory: </a:t>
            </a:r>
            <a:r>
              <a:rPr lang="cs-CZ" dirty="0">
                <a:solidFill>
                  <a:srgbClr val="C00000"/>
                </a:solidFill>
              </a:rPr>
              <a:t>Svalová vřeténka a šlachová tělíska</a:t>
            </a:r>
          </a:p>
          <a:p>
            <a:r>
              <a:rPr lang="cs-CZ" dirty="0"/>
              <a:t>Aferentní dráhy: </a:t>
            </a:r>
            <a:r>
              <a:rPr lang="cs-CZ" dirty="0">
                <a:solidFill>
                  <a:srgbClr val="C00000"/>
                </a:solidFill>
              </a:rPr>
              <a:t>Senzitivní nervy od periferních receptorů k zadním provazcům míchy</a:t>
            </a:r>
          </a:p>
          <a:p>
            <a:r>
              <a:rPr lang="cs-CZ" dirty="0"/>
              <a:t>Centrum: </a:t>
            </a:r>
            <a:r>
              <a:rPr lang="cs-CZ" dirty="0">
                <a:solidFill>
                  <a:srgbClr val="C00000"/>
                </a:solidFill>
              </a:rPr>
              <a:t>Míšní segment</a:t>
            </a:r>
          </a:p>
          <a:p>
            <a:r>
              <a:rPr lang="cs-CZ" dirty="0"/>
              <a:t>Eferentní dráhy: </a:t>
            </a:r>
            <a:r>
              <a:rPr lang="cs-CZ" dirty="0" err="1">
                <a:solidFill>
                  <a:srgbClr val="C00000"/>
                </a:solidFill>
              </a:rPr>
              <a:t>Motoneurony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el-GR" dirty="0">
                <a:solidFill>
                  <a:srgbClr val="C00000"/>
                </a:solidFill>
              </a:rPr>
              <a:t>α</a:t>
            </a:r>
            <a:r>
              <a:rPr lang="cs-CZ" dirty="0">
                <a:solidFill>
                  <a:srgbClr val="C00000"/>
                </a:solidFill>
              </a:rPr>
              <a:t> a </a:t>
            </a:r>
            <a:r>
              <a:rPr lang="el-GR" dirty="0">
                <a:solidFill>
                  <a:srgbClr val="C00000"/>
                </a:solidFill>
              </a:rPr>
              <a:t>γ</a:t>
            </a:r>
            <a:r>
              <a:rPr lang="cs-CZ" dirty="0">
                <a:solidFill>
                  <a:srgbClr val="C00000"/>
                </a:solidFill>
              </a:rPr>
              <a:t> z předních provazců míchy</a:t>
            </a:r>
            <a:endParaRPr lang="cs-CZ" sz="2000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57459" y="5032954"/>
            <a:ext cx="314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(</a:t>
            </a:r>
            <a:r>
              <a:rPr lang="cs-CZ" sz="1400" dirty="0" err="1"/>
              <a:t>Štefela</a:t>
            </a:r>
            <a:r>
              <a:rPr lang="cs-CZ" sz="1400" dirty="0"/>
              <a:t> a kol., 2017; www.cnsonline.cz)</a:t>
            </a:r>
          </a:p>
        </p:txBody>
      </p:sp>
    </p:spTree>
    <p:extLst>
      <p:ext uri="{BB962C8B-B14F-4D97-AF65-F5344CB8AC3E}">
        <p14:creationId xmlns:p14="http://schemas.microsoft.com/office/powerpoint/2010/main" val="7291391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5012</Words>
  <Application>Microsoft Office PowerPoint</Application>
  <PresentationFormat>Širokoúhlá obrazovka</PresentationFormat>
  <Paragraphs>825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80" baseType="lpstr">
      <vt:lpstr>Arial</vt:lpstr>
      <vt:lpstr>Calibri</vt:lpstr>
      <vt:lpstr>Calibri Light</vt:lpstr>
      <vt:lpstr>Courier New</vt:lpstr>
      <vt:lpstr>Monotype Corsiva</vt:lpstr>
      <vt:lpstr>Symbol</vt:lpstr>
      <vt:lpstr>Times New Roman</vt:lpstr>
      <vt:lpstr>Wingdings</vt:lpstr>
      <vt:lpstr>Motiv Office</vt:lpstr>
      <vt:lpstr>Fyziologie tělesné zátěže PŘEDNÁŠKA 3/4 Jan Novotný, říjen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Variabilita srdeční frekvence (VSF, HRV - heart rate variability)</vt:lpstr>
      <vt:lpstr>VariaCardio TF4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FTZ P3</dc:title>
  <dc:creator>Jan Novotný</dc:creator>
  <cp:lastModifiedBy>Jan Novotný</cp:lastModifiedBy>
  <cp:revision>186</cp:revision>
  <dcterms:created xsi:type="dcterms:W3CDTF">2023-09-22T09:21:29Z</dcterms:created>
  <dcterms:modified xsi:type="dcterms:W3CDTF">2023-10-30T16:36:06Z</dcterms:modified>
</cp:coreProperties>
</file>