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3"/>
  </p:notesMasterIdLst>
  <p:sldIdLst>
    <p:sldId id="256" r:id="rId2"/>
    <p:sldId id="337" r:id="rId3"/>
    <p:sldId id="282" r:id="rId4"/>
    <p:sldId id="274" r:id="rId5"/>
    <p:sldId id="356" r:id="rId6"/>
    <p:sldId id="320" r:id="rId7"/>
    <p:sldId id="273" r:id="rId8"/>
    <p:sldId id="286" r:id="rId9"/>
    <p:sldId id="287" r:id="rId10"/>
    <p:sldId id="272" r:id="rId11"/>
    <p:sldId id="285" r:id="rId12"/>
    <p:sldId id="261" r:id="rId13"/>
    <p:sldId id="357" r:id="rId14"/>
    <p:sldId id="260" r:id="rId15"/>
    <p:sldId id="275" r:id="rId16"/>
    <p:sldId id="277" r:id="rId17"/>
    <p:sldId id="278" r:id="rId18"/>
    <p:sldId id="522" r:id="rId19"/>
    <p:sldId id="271" r:id="rId20"/>
    <p:sldId id="262" r:id="rId21"/>
    <p:sldId id="283" r:id="rId22"/>
    <p:sldId id="482" r:id="rId23"/>
    <p:sldId id="517" r:id="rId24"/>
    <p:sldId id="518" r:id="rId25"/>
    <p:sldId id="519" r:id="rId26"/>
    <p:sldId id="420" r:id="rId27"/>
    <p:sldId id="307" r:id="rId28"/>
    <p:sldId id="435" r:id="rId29"/>
    <p:sldId id="327" r:id="rId30"/>
    <p:sldId id="303" r:id="rId31"/>
    <p:sldId id="524" r:id="rId32"/>
    <p:sldId id="326" r:id="rId33"/>
    <p:sldId id="316" r:id="rId34"/>
    <p:sldId id="525" r:id="rId35"/>
    <p:sldId id="292" r:id="rId36"/>
    <p:sldId id="293" r:id="rId37"/>
    <p:sldId id="527" r:id="rId38"/>
    <p:sldId id="528" r:id="rId39"/>
    <p:sldId id="294" r:id="rId40"/>
    <p:sldId id="309" r:id="rId41"/>
    <p:sldId id="266" r:id="rId42"/>
    <p:sldId id="389" r:id="rId43"/>
    <p:sldId id="281" r:id="rId44"/>
    <p:sldId id="355" r:id="rId45"/>
    <p:sldId id="452" r:id="rId46"/>
    <p:sldId id="280" r:id="rId47"/>
    <p:sldId id="530" r:id="rId48"/>
    <p:sldId id="264" r:id="rId49"/>
    <p:sldId id="265" r:id="rId50"/>
    <p:sldId id="297" r:id="rId51"/>
    <p:sldId id="298" r:id="rId52"/>
    <p:sldId id="299" r:id="rId53"/>
    <p:sldId id="532" r:id="rId54"/>
    <p:sldId id="533" r:id="rId55"/>
    <p:sldId id="288" r:id="rId56"/>
    <p:sldId id="534" r:id="rId57"/>
    <p:sldId id="267" r:id="rId58"/>
    <p:sldId id="531" r:id="rId59"/>
    <p:sldId id="305" r:id="rId60"/>
    <p:sldId id="536" r:id="rId61"/>
    <p:sldId id="535" r:id="rId62"/>
    <p:sldId id="270" r:id="rId63"/>
    <p:sldId id="304" r:id="rId64"/>
    <p:sldId id="537" r:id="rId65"/>
    <p:sldId id="538" r:id="rId66"/>
    <p:sldId id="350" r:id="rId67"/>
    <p:sldId id="348" r:id="rId68"/>
    <p:sldId id="349" r:id="rId69"/>
    <p:sldId id="375" r:id="rId70"/>
    <p:sldId id="559" r:id="rId71"/>
    <p:sldId id="351" r:id="rId72"/>
    <p:sldId id="560" r:id="rId73"/>
    <p:sldId id="342" r:id="rId74"/>
    <p:sldId id="391" r:id="rId75"/>
    <p:sldId id="369" r:id="rId76"/>
    <p:sldId id="377" r:id="rId77"/>
    <p:sldId id="542" r:id="rId78"/>
    <p:sldId id="384" r:id="rId79"/>
    <p:sldId id="395" r:id="rId80"/>
    <p:sldId id="263" r:id="rId81"/>
    <p:sldId id="259" r:id="rId82"/>
    <p:sldId id="549" r:id="rId83"/>
    <p:sldId id="551" r:id="rId84"/>
    <p:sldId id="550" r:id="rId85"/>
    <p:sldId id="546" r:id="rId86"/>
    <p:sldId id="552" r:id="rId87"/>
    <p:sldId id="553" r:id="rId88"/>
    <p:sldId id="554" r:id="rId89"/>
    <p:sldId id="555" r:id="rId90"/>
    <p:sldId id="556" r:id="rId91"/>
    <p:sldId id="539" r:id="rId92"/>
    <p:sldId id="386" r:id="rId93"/>
    <p:sldId id="379" r:id="rId94"/>
    <p:sldId id="372" r:id="rId95"/>
    <p:sldId id="362" r:id="rId96"/>
    <p:sldId id="540" r:id="rId97"/>
    <p:sldId id="383" r:id="rId98"/>
    <p:sldId id="358" r:id="rId99"/>
    <p:sldId id="381" r:id="rId100"/>
    <p:sldId id="403" r:id="rId101"/>
    <p:sldId id="268" r:id="rId102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7ECE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7DF18680-E054-41AD-8BC1-D1AEF772440D}" styleName="Střední styl 2 – zvýraznění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29" autoAdjust="0"/>
    <p:restoredTop sz="94660"/>
  </p:normalViewPr>
  <p:slideViewPr>
    <p:cSldViewPr snapToGrid="0">
      <p:cViewPr varScale="1">
        <p:scale>
          <a:sx n="46" d="100"/>
          <a:sy n="46" d="100"/>
        </p:scale>
        <p:origin x="72" y="8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97" d="100"/>
        <a:sy n="97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07" Type="http://schemas.openxmlformats.org/officeDocument/2006/relationships/tableStyles" Target="tableStyles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oleObject" Target="file:///D:\Users\2457\Documents\LABORATOR\MOXY\Horacek.csv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cs-CZ" sz="1400" dirty="0">
                <a:solidFill>
                  <a:schemeClr val="bg2">
                    <a:lumMod val="25000"/>
                  </a:schemeClr>
                </a:solidFill>
              </a:rPr>
              <a:t>Zahřátí 50W 1 min, Zátěž 100</a:t>
            </a:r>
            <a:r>
              <a:rPr lang="cs-CZ" sz="14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</a:rPr>
              <a:t>→</a:t>
            </a:r>
            <a:r>
              <a:rPr lang="cs-CZ" sz="1400" dirty="0">
                <a:solidFill>
                  <a:schemeClr val="bg2">
                    <a:lumMod val="25000"/>
                  </a:schemeClr>
                </a:solidFill>
              </a:rPr>
              <a:t>300W</a:t>
            </a:r>
            <a:r>
              <a:rPr lang="cs-CZ" sz="1400" baseline="0" dirty="0">
                <a:solidFill>
                  <a:schemeClr val="bg2">
                    <a:lumMod val="25000"/>
                  </a:schemeClr>
                </a:solidFill>
              </a:rPr>
              <a:t> (+</a:t>
            </a:r>
            <a:r>
              <a:rPr lang="cs-CZ" sz="1400" dirty="0">
                <a:solidFill>
                  <a:schemeClr val="bg2">
                    <a:lumMod val="25000"/>
                  </a:schemeClr>
                </a:solidFill>
              </a:rPr>
              <a:t>50W/min) 5 min</a:t>
            </a:r>
            <a:r>
              <a:rPr lang="cs-CZ" sz="1400" baseline="0" dirty="0">
                <a:solidFill>
                  <a:schemeClr val="bg2">
                    <a:lumMod val="25000"/>
                  </a:schemeClr>
                </a:solidFill>
              </a:rPr>
              <a:t>, Zotavení 50W 4 min</a:t>
            </a:r>
            <a:endParaRPr lang="en-US" sz="1400" dirty="0">
              <a:solidFill>
                <a:schemeClr val="bg2">
                  <a:lumMod val="25000"/>
                </a:schemeClr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bg2">
                  <a:lumMod val="2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title>
    <c:autoTitleDeleted val="0"/>
    <c:plotArea>
      <c:layout/>
      <c:scatterChart>
        <c:scatterStyle val="smoothMarker"/>
        <c:varyColors val="0"/>
        <c:ser>
          <c:idx val="0"/>
          <c:order val="0"/>
          <c:tx>
            <c:strRef>
              <c:f>Horacek!$B$1</c:f>
              <c:strCache>
                <c:ptCount val="1"/>
                <c:pt idx="0">
                  <c:v>Sm-O2 (%)</c:v>
                </c:pt>
              </c:strCache>
            </c:strRef>
          </c:tx>
          <c:spPr>
            <a:ln w="50800" cap="rnd">
              <a:solidFill>
                <a:srgbClr val="00B050"/>
              </a:solidFill>
              <a:round/>
            </a:ln>
            <a:effectLst/>
          </c:spPr>
          <c:marker>
            <c:symbol val="none"/>
          </c:marker>
          <c:xVal>
            <c:numRef>
              <c:f>Horacek!$A$2:$A$597</c:f>
              <c:numCache>
                <c:formatCode>General</c:formatCode>
                <c:ptCount val="596"/>
                <c:pt idx="0">
                  <c:v>3</c:v>
                </c:pt>
                <c:pt idx="1">
                  <c:v>4</c:v>
                </c:pt>
                <c:pt idx="2">
                  <c:v>5</c:v>
                </c:pt>
                <c:pt idx="3">
                  <c:v>6</c:v>
                </c:pt>
                <c:pt idx="4">
                  <c:v>7</c:v>
                </c:pt>
                <c:pt idx="5">
                  <c:v>8</c:v>
                </c:pt>
                <c:pt idx="6">
                  <c:v>9</c:v>
                </c:pt>
                <c:pt idx="7">
                  <c:v>10</c:v>
                </c:pt>
                <c:pt idx="8">
                  <c:v>11</c:v>
                </c:pt>
                <c:pt idx="9">
                  <c:v>12</c:v>
                </c:pt>
                <c:pt idx="10">
                  <c:v>13</c:v>
                </c:pt>
                <c:pt idx="11">
                  <c:v>14</c:v>
                </c:pt>
                <c:pt idx="12">
                  <c:v>15</c:v>
                </c:pt>
                <c:pt idx="13">
                  <c:v>16</c:v>
                </c:pt>
                <c:pt idx="14">
                  <c:v>17</c:v>
                </c:pt>
                <c:pt idx="15">
                  <c:v>18</c:v>
                </c:pt>
                <c:pt idx="16">
                  <c:v>19</c:v>
                </c:pt>
                <c:pt idx="17">
                  <c:v>20</c:v>
                </c:pt>
                <c:pt idx="18">
                  <c:v>21</c:v>
                </c:pt>
                <c:pt idx="19">
                  <c:v>22</c:v>
                </c:pt>
                <c:pt idx="20">
                  <c:v>23</c:v>
                </c:pt>
                <c:pt idx="21">
                  <c:v>24</c:v>
                </c:pt>
                <c:pt idx="22">
                  <c:v>25</c:v>
                </c:pt>
                <c:pt idx="23">
                  <c:v>26</c:v>
                </c:pt>
                <c:pt idx="24">
                  <c:v>27</c:v>
                </c:pt>
                <c:pt idx="25">
                  <c:v>28</c:v>
                </c:pt>
                <c:pt idx="26">
                  <c:v>29</c:v>
                </c:pt>
                <c:pt idx="27">
                  <c:v>30</c:v>
                </c:pt>
                <c:pt idx="28">
                  <c:v>31</c:v>
                </c:pt>
                <c:pt idx="29">
                  <c:v>32</c:v>
                </c:pt>
                <c:pt idx="30">
                  <c:v>33</c:v>
                </c:pt>
                <c:pt idx="31">
                  <c:v>34</c:v>
                </c:pt>
                <c:pt idx="32">
                  <c:v>35</c:v>
                </c:pt>
                <c:pt idx="33">
                  <c:v>36</c:v>
                </c:pt>
                <c:pt idx="34">
                  <c:v>37</c:v>
                </c:pt>
                <c:pt idx="35">
                  <c:v>38</c:v>
                </c:pt>
                <c:pt idx="36">
                  <c:v>39</c:v>
                </c:pt>
                <c:pt idx="37">
                  <c:v>40</c:v>
                </c:pt>
                <c:pt idx="38">
                  <c:v>41</c:v>
                </c:pt>
                <c:pt idx="39">
                  <c:v>42</c:v>
                </c:pt>
                <c:pt idx="40">
                  <c:v>43</c:v>
                </c:pt>
                <c:pt idx="41">
                  <c:v>44</c:v>
                </c:pt>
                <c:pt idx="42">
                  <c:v>45</c:v>
                </c:pt>
                <c:pt idx="43">
                  <c:v>46</c:v>
                </c:pt>
                <c:pt idx="44">
                  <c:v>47</c:v>
                </c:pt>
                <c:pt idx="45">
                  <c:v>48</c:v>
                </c:pt>
                <c:pt idx="46">
                  <c:v>49</c:v>
                </c:pt>
                <c:pt idx="47">
                  <c:v>50</c:v>
                </c:pt>
                <c:pt idx="48">
                  <c:v>51</c:v>
                </c:pt>
                <c:pt idx="49">
                  <c:v>52</c:v>
                </c:pt>
                <c:pt idx="50">
                  <c:v>53</c:v>
                </c:pt>
                <c:pt idx="51">
                  <c:v>54</c:v>
                </c:pt>
                <c:pt idx="52">
                  <c:v>55</c:v>
                </c:pt>
                <c:pt idx="53">
                  <c:v>56</c:v>
                </c:pt>
                <c:pt idx="54">
                  <c:v>57</c:v>
                </c:pt>
                <c:pt idx="55">
                  <c:v>58</c:v>
                </c:pt>
                <c:pt idx="56">
                  <c:v>59</c:v>
                </c:pt>
                <c:pt idx="57">
                  <c:v>60</c:v>
                </c:pt>
                <c:pt idx="58">
                  <c:v>61</c:v>
                </c:pt>
                <c:pt idx="59">
                  <c:v>62</c:v>
                </c:pt>
                <c:pt idx="60">
                  <c:v>63</c:v>
                </c:pt>
                <c:pt idx="61">
                  <c:v>64</c:v>
                </c:pt>
                <c:pt idx="62">
                  <c:v>65</c:v>
                </c:pt>
                <c:pt idx="63">
                  <c:v>66</c:v>
                </c:pt>
                <c:pt idx="64">
                  <c:v>67</c:v>
                </c:pt>
                <c:pt idx="65">
                  <c:v>68</c:v>
                </c:pt>
                <c:pt idx="66">
                  <c:v>69</c:v>
                </c:pt>
                <c:pt idx="67">
                  <c:v>70</c:v>
                </c:pt>
                <c:pt idx="68">
                  <c:v>71</c:v>
                </c:pt>
                <c:pt idx="69">
                  <c:v>72</c:v>
                </c:pt>
                <c:pt idx="70">
                  <c:v>73</c:v>
                </c:pt>
                <c:pt idx="71">
                  <c:v>74</c:v>
                </c:pt>
                <c:pt idx="72">
                  <c:v>75</c:v>
                </c:pt>
                <c:pt idx="73">
                  <c:v>76</c:v>
                </c:pt>
                <c:pt idx="74">
                  <c:v>77</c:v>
                </c:pt>
                <c:pt idx="75">
                  <c:v>78</c:v>
                </c:pt>
                <c:pt idx="76">
                  <c:v>79</c:v>
                </c:pt>
                <c:pt idx="77">
                  <c:v>80</c:v>
                </c:pt>
                <c:pt idx="78">
                  <c:v>81</c:v>
                </c:pt>
                <c:pt idx="79">
                  <c:v>82</c:v>
                </c:pt>
                <c:pt idx="80">
                  <c:v>83</c:v>
                </c:pt>
                <c:pt idx="81">
                  <c:v>84</c:v>
                </c:pt>
                <c:pt idx="82">
                  <c:v>85</c:v>
                </c:pt>
                <c:pt idx="83">
                  <c:v>86</c:v>
                </c:pt>
                <c:pt idx="84">
                  <c:v>87</c:v>
                </c:pt>
                <c:pt idx="85">
                  <c:v>88</c:v>
                </c:pt>
                <c:pt idx="86">
                  <c:v>89</c:v>
                </c:pt>
                <c:pt idx="87">
                  <c:v>90</c:v>
                </c:pt>
                <c:pt idx="88">
                  <c:v>91</c:v>
                </c:pt>
                <c:pt idx="89">
                  <c:v>92</c:v>
                </c:pt>
                <c:pt idx="90">
                  <c:v>93</c:v>
                </c:pt>
                <c:pt idx="91">
                  <c:v>94</c:v>
                </c:pt>
                <c:pt idx="92">
                  <c:v>95</c:v>
                </c:pt>
                <c:pt idx="93">
                  <c:v>96</c:v>
                </c:pt>
                <c:pt idx="94">
                  <c:v>97</c:v>
                </c:pt>
                <c:pt idx="95">
                  <c:v>98</c:v>
                </c:pt>
                <c:pt idx="96">
                  <c:v>99</c:v>
                </c:pt>
                <c:pt idx="97">
                  <c:v>100</c:v>
                </c:pt>
                <c:pt idx="98">
                  <c:v>101</c:v>
                </c:pt>
                <c:pt idx="99">
                  <c:v>102</c:v>
                </c:pt>
                <c:pt idx="100">
                  <c:v>103</c:v>
                </c:pt>
                <c:pt idx="101">
                  <c:v>104</c:v>
                </c:pt>
                <c:pt idx="102">
                  <c:v>105</c:v>
                </c:pt>
                <c:pt idx="103">
                  <c:v>106</c:v>
                </c:pt>
                <c:pt idx="104">
                  <c:v>107</c:v>
                </c:pt>
                <c:pt idx="105">
                  <c:v>108</c:v>
                </c:pt>
                <c:pt idx="106">
                  <c:v>109</c:v>
                </c:pt>
                <c:pt idx="107">
                  <c:v>110</c:v>
                </c:pt>
                <c:pt idx="108">
                  <c:v>111</c:v>
                </c:pt>
                <c:pt idx="109">
                  <c:v>112</c:v>
                </c:pt>
                <c:pt idx="110">
                  <c:v>113</c:v>
                </c:pt>
                <c:pt idx="111">
                  <c:v>114</c:v>
                </c:pt>
                <c:pt idx="112">
                  <c:v>115</c:v>
                </c:pt>
                <c:pt idx="113">
                  <c:v>116</c:v>
                </c:pt>
                <c:pt idx="114">
                  <c:v>117</c:v>
                </c:pt>
                <c:pt idx="115">
                  <c:v>118</c:v>
                </c:pt>
                <c:pt idx="116">
                  <c:v>119</c:v>
                </c:pt>
                <c:pt idx="117">
                  <c:v>120</c:v>
                </c:pt>
                <c:pt idx="118">
                  <c:v>121</c:v>
                </c:pt>
                <c:pt idx="119">
                  <c:v>122</c:v>
                </c:pt>
                <c:pt idx="120">
                  <c:v>123</c:v>
                </c:pt>
                <c:pt idx="121">
                  <c:v>124</c:v>
                </c:pt>
                <c:pt idx="122">
                  <c:v>125</c:v>
                </c:pt>
                <c:pt idx="123">
                  <c:v>126</c:v>
                </c:pt>
                <c:pt idx="124">
                  <c:v>127</c:v>
                </c:pt>
                <c:pt idx="125">
                  <c:v>128</c:v>
                </c:pt>
                <c:pt idx="126">
                  <c:v>129</c:v>
                </c:pt>
                <c:pt idx="127">
                  <c:v>130</c:v>
                </c:pt>
                <c:pt idx="128">
                  <c:v>131</c:v>
                </c:pt>
                <c:pt idx="129">
                  <c:v>132</c:v>
                </c:pt>
                <c:pt idx="130">
                  <c:v>133</c:v>
                </c:pt>
                <c:pt idx="131">
                  <c:v>134</c:v>
                </c:pt>
                <c:pt idx="132">
                  <c:v>135</c:v>
                </c:pt>
                <c:pt idx="133">
                  <c:v>136</c:v>
                </c:pt>
                <c:pt idx="134">
                  <c:v>137</c:v>
                </c:pt>
                <c:pt idx="135">
                  <c:v>138</c:v>
                </c:pt>
                <c:pt idx="136">
                  <c:v>139</c:v>
                </c:pt>
                <c:pt idx="137">
                  <c:v>140</c:v>
                </c:pt>
                <c:pt idx="138">
                  <c:v>141</c:v>
                </c:pt>
                <c:pt idx="139">
                  <c:v>142</c:v>
                </c:pt>
                <c:pt idx="140">
                  <c:v>143</c:v>
                </c:pt>
                <c:pt idx="141">
                  <c:v>144</c:v>
                </c:pt>
                <c:pt idx="142">
                  <c:v>145</c:v>
                </c:pt>
                <c:pt idx="143">
                  <c:v>146</c:v>
                </c:pt>
                <c:pt idx="144">
                  <c:v>147</c:v>
                </c:pt>
                <c:pt idx="145">
                  <c:v>148</c:v>
                </c:pt>
                <c:pt idx="146">
                  <c:v>149</c:v>
                </c:pt>
                <c:pt idx="147">
                  <c:v>150</c:v>
                </c:pt>
                <c:pt idx="148">
                  <c:v>151</c:v>
                </c:pt>
                <c:pt idx="149">
                  <c:v>152</c:v>
                </c:pt>
                <c:pt idx="150">
                  <c:v>153</c:v>
                </c:pt>
                <c:pt idx="151">
                  <c:v>154</c:v>
                </c:pt>
                <c:pt idx="152">
                  <c:v>155</c:v>
                </c:pt>
                <c:pt idx="153">
                  <c:v>156</c:v>
                </c:pt>
                <c:pt idx="154">
                  <c:v>157</c:v>
                </c:pt>
                <c:pt idx="155">
                  <c:v>158</c:v>
                </c:pt>
                <c:pt idx="156">
                  <c:v>159</c:v>
                </c:pt>
                <c:pt idx="157">
                  <c:v>160</c:v>
                </c:pt>
                <c:pt idx="158">
                  <c:v>161</c:v>
                </c:pt>
                <c:pt idx="159">
                  <c:v>162</c:v>
                </c:pt>
                <c:pt idx="160">
                  <c:v>163</c:v>
                </c:pt>
                <c:pt idx="161">
                  <c:v>164</c:v>
                </c:pt>
                <c:pt idx="162">
                  <c:v>165</c:v>
                </c:pt>
                <c:pt idx="163">
                  <c:v>166</c:v>
                </c:pt>
                <c:pt idx="164">
                  <c:v>167</c:v>
                </c:pt>
                <c:pt idx="165">
                  <c:v>168</c:v>
                </c:pt>
                <c:pt idx="166">
                  <c:v>169</c:v>
                </c:pt>
                <c:pt idx="167">
                  <c:v>170</c:v>
                </c:pt>
                <c:pt idx="168">
                  <c:v>171</c:v>
                </c:pt>
                <c:pt idx="169">
                  <c:v>172</c:v>
                </c:pt>
                <c:pt idx="170">
                  <c:v>173</c:v>
                </c:pt>
                <c:pt idx="171">
                  <c:v>174</c:v>
                </c:pt>
                <c:pt idx="172">
                  <c:v>175</c:v>
                </c:pt>
                <c:pt idx="173">
                  <c:v>176</c:v>
                </c:pt>
                <c:pt idx="174">
                  <c:v>177</c:v>
                </c:pt>
                <c:pt idx="175">
                  <c:v>178</c:v>
                </c:pt>
                <c:pt idx="176">
                  <c:v>179</c:v>
                </c:pt>
                <c:pt idx="177">
                  <c:v>180</c:v>
                </c:pt>
                <c:pt idx="178">
                  <c:v>181</c:v>
                </c:pt>
                <c:pt idx="179">
                  <c:v>182</c:v>
                </c:pt>
                <c:pt idx="180">
                  <c:v>183</c:v>
                </c:pt>
                <c:pt idx="181">
                  <c:v>184</c:v>
                </c:pt>
                <c:pt idx="182">
                  <c:v>185</c:v>
                </c:pt>
                <c:pt idx="183">
                  <c:v>186</c:v>
                </c:pt>
                <c:pt idx="184">
                  <c:v>187</c:v>
                </c:pt>
                <c:pt idx="185">
                  <c:v>188</c:v>
                </c:pt>
                <c:pt idx="186">
                  <c:v>189</c:v>
                </c:pt>
                <c:pt idx="187">
                  <c:v>190</c:v>
                </c:pt>
                <c:pt idx="188">
                  <c:v>191</c:v>
                </c:pt>
                <c:pt idx="189">
                  <c:v>192</c:v>
                </c:pt>
                <c:pt idx="190">
                  <c:v>193</c:v>
                </c:pt>
                <c:pt idx="191">
                  <c:v>194</c:v>
                </c:pt>
                <c:pt idx="192">
                  <c:v>195</c:v>
                </c:pt>
                <c:pt idx="193">
                  <c:v>196</c:v>
                </c:pt>
                <c:pt idx="194">
                  <c:v>197</c:v>
                </c:pt>
                <c:pt idx="195">
                  <c:v>198</c:v>
                </c:pt>
                <c:pt idx="196">
                  <c:v>199</c:v>
                </c:pt>
                <c:pt idx="197">
                  <c:v>200</c:v>
                </c:pt>
                <c:pt idx="198">
                  <c:v>201</c:v>
                </c:pt>
                <c:pt idx="199">
                  <c:v>202</c:v>
                </c:pt>
                <c:pt idx="200">
                  <c:v>203</c:v>
                </c:pt>
                <c:pt idx="201">
                  <c:v>204</c:v>
                </c:pt>
                <c:pt idx="202">
                  <c:v>205</c:v>
                </c:pt>
                <c:pt idx="203">
                  <c:v>206</c:v>
                </c:pt>
                <c:pt idx="204">
                  <c:v>207</c:v>
                </c:pt>
                <c:pt idx="205">
                  <c:v>208</c:v>
                </c:pt>
                <c:pt idx="206">
                  <c:v>209</c:v>
                </c:pt>
                <c:pt idx="207">
                  <c:v>210</c:v>
                </c:pt>
                <c:pt idx="208">
                  <c:v>211</c:v>
                </c:pt>
                <c:pt idx="209">
                  <c:v>212</c:v>
                </c:pt>
                <c:pt idx="210">
                  <c:v>213</c:v>
                </c:pt>
                <c:pt idx="211">
                  <c:v>214</c:v>
                </c:pt>
                <c:pt idx="212">
                  <c:v>215</c:v>
                </c:pt>
                <c:pt idx="213">
                  <c:v>216</c:v>
                </c:pt>
                <c:pt idx="214">
                  <c:v>217</c:v>
                </c:pt>
                <c:pt idx="215">
                  <c:v>218</c:v>
                </c:pt>
                <c:pt idx="216">
                  <c:v>219</c:v>
                </c:pt>
                <c:pt idx="217">
                  <c:v>220</c:v>
                </c:pt>
                <c:pt idx="218">
                  <c:v>221</c:v>
                </c:pt>
                <c:pt idx="219">
                  <c:v>222</c:v>
                </c:pt>
                <c:pt idx="220">
                  <c:v>223</c:v>
                </c:pt>
                <c:pt idx="221">
                  <c:v>224</c:v>
                </c:pt>
                <c:pt idx="222">
                  <c:v>225</c:v>
                </c:pt>
                <c:pt idx="223">
                  <c:v>226</c:v>
                </c:pt>
                <c:pt idx="224">
                  <c:v>227</c:v>
                </c:pt>
                <c:pt idx="225">
                  <c:v>228</c:v>
                </c:pt>
                <c:pt idx="226">
                  <c:v>229</c:v>
                </c:pt>
                <c:pt idx="227">
                  <c:v>230</c:v>
                </c:pt>
                <c:pt idx="228">
                  <c:v>231</c:v>
                </c:pt>
                <c:pt idx="229">
                  <c:v>232</c:v>
                </c:pt>
                <c:pt idx="230">
                  <c:v>233</c:v>
                </c:pt>
                <c:pt idx="231">
                  <c:v>234</c:v>
                </c:pt>
                <c:pt idx="232">
                  <c:v>235</c:v>
                </c:pt>
                <c:pt idx="233">
                  <c:v>236</c:v>
                </c:pt>
                <c:pt idx="234">
                  <c:v>237</c:v>
                </c:pt>
                <c:pt idx="235">
                  <c:v>238</c:v>
                </c:pt>
                <c:pt idx="236">
                  <c:v>239</c:v>
                </c:pt>
                <c:pt idx="237">
                  <c:v>240</c:v>
                </c:pt>
                <c:pt idx="238">
                  <c:v>241</c:v>
                </c:pt>
                <c:pt idx="239">
                  <c:v>242</c:v>
                </c:pt>
                <c:pt idx="240">
                  <c:v>243</c:v>
                </c:pt>
                <c:pt idx="241">
                  <c:v>244</c:v>
                </c:pt>
                <c:pt idx="242">
                  <c:v>245</c:v>
                </c:pt>
                <c:pt idx="243">
                  <c:v>246</c:v>
                </c:pt>
                <c:pt idx="244">
                  <c:v>247</c:v>
                </c:pt>
                <c:pt idx="245">
                  <c:v>248</c:v>
                </c:pt>
                <c:pt idx="246">
                  <c:v>249</c:v>
                </c:pt>
                <c:pt idx="247">
                  <c:v>250</c:v>
                </c:pt>
                <c:pt idx="248">
                  <c:v>251</c:v>
                </c:pt>
                <c:pt idx="249">
                  <c:v>252</c:v>
                </c:pt>
                <c:pt idx="250">
                  <c:v>253</c:v>
                </c:pt>
                <c:pt idx="251">
                  <c:v>254</c:v>
                </c:pt>
                <c:pt idx="252">
                  <c:v>255</c:v>
                </c:pt>
                <c:pt idx="253">
                  <c:v>256</c:v>
                </c:pt>
                <c:pt idx="254">
                  <c:v>257</c:v>
                </c:pt>
                <c:pt idx="255">
                  <c:v>258</c:v>
                </c:pt>
                <c:pt idx="256">
                  <c:v>259</c:v>
                </c:pt>
                <c:pt idx="257">
                  <c:v>260</c:v>
                </c:pt>
                <c:pt idx="258">
                  <c:v>261</c:v>
                </c:pt>
                <c:pt idx="259">
                  <c:v>262</c:v>
                </c:pt>
                <c:pt idx="260">
                  <c:v>263</c:v>
                </c:pt>
                <c:pt idx="261">
                  <c:v>264</c:v>
                </c:pt>
                <c:pt idx="262">
                  <c:v>265</c:v>
                </c:pt>
                <c:pt idx="263">
                  <c:v>266</c:v>
                </c:pt>
                <c:pt idx="264">
                  <c:v>267</c:v>
                </c:pt>
                <c:pt idx="265">
                  <c:v>268</c:v>
                </c:pt>
                <c:pt idx="266">
                  <c:v>269</c:v>
                </c:pt>
                <c:pt idx="267">
                  <c:v>270</c:v>
                </c:pt>
                <c:pt idx="268">
                  <c:v>271</c:v>
                </c:pt>
                <c:pt idx="269">
                  <c:v>272</c:v>
                </c:pt>
                <c:pt idx="270">
                  <c:v>273</c:v>
                </c:pt>
                <c:pt idx="271">
                  <c:v>274</c:v>
                </c:pt>
                <c:pt idx="272">
                  <c:v>275</c:v>
                </c:pt>
                <c:pt idx="273">
                  <c:v>276</c:v>
                </c:pt>
                <c:pt idx="274">
                  <c:v>277</c:v>
                </c:pt>
                <c:pt idx="275">
                  <c:v>278</c:v>
                </c:pt>
                <c:pt idx="276">
                  <c:v>279</c:v>
                </c:pt>
                <c:pt idx="277">
                  <c:v>280</c:v>
                </c:pt>
                <c:pt idx="278">
                  <c:v>281</c:v>
                </c:pt>
                <c:pt idx="279">
                  <c:v>282</c:v>
                </c:pt>
                <c:pt idx="280">
                  <c:v>283</c:v>
                </c:pt>
                <c:pt idx="281">
                  <c:v>284</c:v>
                </c:pt>
                <c:pt idx="282">
                  <c:v>285</c:v>
                </c:pt>
                <c:pt idx="283">
                  <c:v>286</c:v>
                </c:pt>
                <c:pt idx="284">
                  <c:v>287</c:v>
                </c:pt>
                <c:pt idx="285">
                  <c:v>288</c:v>
                </c:pt>
                <c:pt idx="286">
                  <c:v>289</c:v>
                </c:pt>
                <c:pt idx="287">
                  <c:v>290</c:v>
                </c:pt>
                <c:pt idx="288">
                  <c:v>291</c:v>
                </c:pt>
                <c:pt idx="289">
                  <c:v>292</c:v>
                </c:pt>
                <c:pt idx="290">
                  <c:v>293</c:v>
                </c:pt>
                <c:pt idx="291">
                  <c:v>294</c:v>
                </c:pt>
                <c:pt idx="292">
                  <c:v>295</c:v>
                </c:pt>
                <c:pt idx="293">
                  <c:v>296</c:v>
                </c:pt>
                <c:pt idx="294">
                  <c:v>297</c:v>
                </c:pt>
                <c:pt idx="295">
                  <c:v>298</c:v>
                </c:pt>
                <c:pt idx="296">
                  <c:v>299</c:v>
                </c:pt>
                <c:pt idx="297">
                  <c:v>300</c:v>
                </c:pt>
                <c:pt idx="298">
                  <c:v>301</c:v>
                </c:pt>
                <c:pt idx="299">
                  <c:v>302</c:v>
                </c:pt>
                <c:pt idx="300">
                  <c:v>303</c:v>
                </c:pt>
                <c:pt idx="301">
                  <c:v>304</c:v>
                </c:pt>
                <c:pt idx="302">
                  <c:v>305</c:v>
                </c:pt>
                <c:pt idx="303">
                  <c:v>306</c:v>
                </c:pt>
                <c:pt idx="304">
                  <c:v>307</c:v>
                </c:pt>
                <c:pt idx="305">
                  <c:v>308</c:v>
                </c:pt>
                <c:pt idx="306">
                  <c:v>309</c:v>
                </c:pt>
                <c:pt idx="307">
                  <c:v>310</c:v>
                </c:pt>
                <c:pt idx="308">
                  <c:v>311</c:v>
                </c:pt>
                <c:pt idx="309">
                  <c:v>312</c:v>
                </c:pt>
                <c:pt idx="310">
                  <c:v>313</c:v>
                </c:pt>
                <c:pt idx="311">
                  <c:v>314</c:v>
                </c:pt>
                <c:pt idx="312">
                  <c:v>315</c:v>
                </c:pt>
                <c:pt idx="313">
                  <c:v>316</c:v>
                </c:pt>
                <c:pt idx="314">
                  <c:v>317</c:v>
                </c:pt>
                <c:pt idx="315">
                  <c:v>318</c:v>
                </c:pt>
                <c:pt idx="316">
                  <c:v>319</c:v>
                </c:pt>
                <c:pt idx="317">
                  <c:v>320</c:v>
                </c:pt>
                <c:pt idx="318">
                  <c:v>321</c:v>
                </c:pt>
                <c:pt idx="319">
                  <c:v>322</c:v>
                </c:pt>
                <c:pt idx="320">
                  <c:v>323</c:v>
                </c:pt>
                <c:pt idx="321">
                  <c:v>324</c:v>
                </c:pt>
                <c:pt idx="322">
                  <c:v>325</c:v>
                </c:pt>
                <c:pt idx="323">
                  <c:v>326</c:v>
                </c:pt>
                <c:pt idx="324">
                  <c:v>327</c:v>
                </c:pt>
                <c:pt idx="325">
                  <c:v>328</c:v>
                </c:pt>
                <c:pt idx="326">
                  <c:v>329</c:v>
                </c:pt>
                <c:pt idx="327">
                  <c:v>330</c:v>
                </c:pt>
                <c:pt idx="328">
                  <c:v>331</c:v>
                </c:pt>
                <c:pt idx="329">
                  <c:v>332</c:v>
                </c:pt>
                <c:pt idx="330">
                  <c:v>333</c:v>
                </c:pt>
                <c:pt idx="331">
                  <c:v>334</c:v>
                </c:pt>
                <c:pt idx="332">
                  <c:v>335</c:v>
                </c:pt>
                <c:pt idx="333">
                  <c:v>336</c:v>
                </c:pt>
                <c:pt idx="334">
                  <c:v>337</c:v>
                </c:pt>
                <c:pt idx="335">
                  <c:v>338</c:v>
                </c:pt>
                <c:pt idx="336">
                  <c:v>339</c:v>
                </c:pt>
                <c:pt idx="337">
                  <c:v>340</c:v>
                </c:pt>
                <c:pt idx="338">
                  <c:v>341</c:v>
                </c:pt>
                <c:pt idx="339">
                  <c:v>342</c:v>
                </c:pt>
                <c:pt idx="340">
                  <c:v>343</c:v>
                </c:pt>
                <c:pt idx="341">
                  <c:v>344</c:v>
                </c:pt>
                <c:pt idx="342">
                  <c:v>345</c:v>
                </c:pt>
                <c:pt idx="343">
                  <c:v>346</c:v>
                </c:pt>
                <c:pt idx="344">
                  <c:v>347</c:v>
                </c:pt>
                <c:pt idx="345">
                  <c:v>348</c:v>
                </c:pt>
                <c:pt idx="346">
                  <c:v>349</c:v>
                </c:pt>
                <c:pt idx="347">
                  <c:v>350</c:v>
                </c:pt>
                <c:pt idx="348">
                  <c:v>351</c:v>
                </c:pt>
                <c:pt idx="349">
                  <c:v>352</c:v>
                </c:pt>
                <c:pt idx="350">
                  <c:v>353</c:v>
                </c:pt>
                <c:pt idx="351">
                  <c:v>354</c:v>
                </c:pt>
                <c:pt idx="352">
                  <c:v>355</c:v>
                </c:pt>
                <c:pt idx="353">
                  <c:v>356</c:v>
                </c:pt>
                <c:pt idx="354">
                  <c:v>357</c:v>
                </c:pt>
                <c:pt idx="355">
                  <c:v>358</c:v>
                </c:pt>
                <c:pt idx="356">
                  <c:v>359</c:v>
                </c:pt>
                <c:pt idx="357">
                  <c:v>360</c:v>
                </c:pt>
                <c:pt idx="358">
                  <c:v>361</c:v>
                </c:pt>
                <c:pt idx="359">
                  <c:v>362</c:v>
                </c:pt>
                <c:pt idx="360">
                  <c:v>363</c:v>
                </c:pt>
                <c:pt idx="361">
                  <c:v>364</c:v>
                </c:pt>
                <c:pt idx="362">
                  <c:v>365</c:v>
                </c:pt>
                <c:pt idx="363">
                  <c:v>366</c:v>
                </c:pt>
                <c:pt idx="364">
                  <c:v>367</c:v>
                </c:pt>
                <c:pt idx="365">
                  <c:v>368</c:v>
                </c:pt>
                <c:pt idx="366">
                  <c:v>369</c:v>
                </c:pt>
                <c:pt idx="367">
                  <c:v>370</c:v>
                </c:pt>
                <c:pt idx="368">
                  <c:v>371</c:v>
                </c:pt>
                <c:pt idx="369">
                  <c:v>372</c:v>
                </c:pt>
                <c:pt idx="370">
                  <c:v>373</c:v>
                </c:pt>
                <c:pt idx="371">
                  <c:v>374</c:v>
                </c:pt>
                <c:pt idx="372">
                  <c:v>375</c:v>
                </c:pt>
                <c:pt idx="373">
                  <c:v>376</c:v>
                </c:pt>
                <c:pt idx="374">
                  <c:v>377</c:v>
                </c:pt>
                <c:pt idx="375">
                  <c:v>378</c:v>
                </c:pt>
                <c:pt idx="376">
                  <c:v>379</c:v>
                </c:pt>
                <c:pt idx="377">
                  <c:v>380</c:v>
                </c:pt>
                <c:pt idx="378">
                  <c:v>381</c:v>
                </c:pt>
                <c:pt idx="379">
                  <c:v>382</c:v>
                </c:pt>
                <c:pt idx="380">
                  <c:v>383</c:v>
                </c:pt>
                <c:pt idx="381">
                  <c:v>384</c:v>
                </c:pt>
                <c:pt idx="382">
                  <c:v>385</c:v>
                </c:pt>
                <c:pt idx="383">
                  <c:v>386</c:v>
                </c:pt>
                <c:pt idx="384">
                  <c:v>387</c:v>
                </c:pt>
                <c:pt idx="385">
                  <c:v>388</c:v>
                </c:pt>
                <c:pt idx="386">
                  <c:v>389</c:v>
                </c:pt>
                <c:pt idx="387">
                  <c:v>390</c:v>
                </c:pt>
                <c:pt idx="388">
                  <c:v>391</c:v>
                </c:pt>
                <c:pt idx="389">
                  <c:v>392</c:v>
                </c:pt>
                <c:pt idx="390">
                  <c:v>393</c:v>
                </c:pt>
                <c:pt idx="391">
                  <c:v>394</c:v>
                </c:pt>
                <c:pt idx="392">
                  <c:v>395</c:v>
                </c:pt>
                <c:pt idx="393">
                  <c:v>396</c:v>
                </c:pt>
                <c:pt idx="394">
                  <c:v>397</c:v>
                </c:pt>
                <c:pt idx="395">
                  <c:v>398</c:v>
                </c:pt>
                <c:pt idx="396">
                  <c:v>399</c:v>
                </c:pt>
                <c:pt idx="397">
                  <c:v>400</c:v>
                </c:pt>
                <c:pt idx="398">
                  <c:v>401</c:v>
                </c:pt>
                <c:pt idx="399">
                  <c:v>402</c:v>
                </c:pt>
                <c:pt idx="400">
                  <c:v>403</c:v>
                </c:pt>
                <c:pt idx="401">
                  <c:v>404</c:v>
                </c:pt>
                <c:pt idx="402">
                  <c:v>405</c:v>
                </c:pt>
                <c:pt idx="403">
                  <c:v>406</c:v>
                </c:pt>
                <c:pt idx="404">
                  <c:v>407</c:v>
                </c:pt>
                <c:pt idx="405">
                  <c:v>408</c:v>
                </c:pt>
                <c:pt idx="406">
                  <c:v>409</c:v>
                </c:pt>
                <c:pt idx="407">
                  <c:v>410</c:v>
                </c:pt>
                <c:pt idx="408">
                  <c:v>411</c:v>
                </c:pt>
                <c:pt idx="409">
                  <c:v>412</c:v>
                </c:pt>
                <c:pt idx="410">
                  <c:v>413</c:v>
                </c:pt>
                <c:pt idx="411">
                  <c:v>414</c:v>
                </c:pt>
                <c:pt idx="412">
                  <c:v>415</c:v>
                </c:pt>
                <c:pt idx="413">
                  <c:v>416</c:v>
                </c:pt>
                <c:pt idx="414">
                  <c:v>417</c:v>
                </c:pt>
                <c:pt idx="415">
                  <c:v>418</c:v>
                </c:pt>
                <c:pt idx="416">
                  <c:v>419</c:v>
                </c:pt>
                <c:pt idx="417">
                  <c:v>420</c:v>
                </c:pt>
                <c:pt idx="418">
                  <c:v>421</c:v>
                </c:pt>
                <c:pt idx="419">
                  <c:v>422</c:v>
                </c:pt>
                <c:pt idx="420">
                  <c:v>423</c:v>
                </c:pt>
                <c:pt idx="421">
                  <c:v>424</c:v>
                </c:pt>
                <c:pt idx="422">
                  <c:v>425</c:v>
                </c:pt>
                <c:pt idx="423">
                  <c:v>426</c:v>
                </c:pt>
                <c:pt idx="424">
                  <c:v>427</c:v>
                </c:pt>
                <c:pt idx="425">
                  <c:v>428</c:v>
                </c:pt>
                <c:pt idx="426">
                  <c:v>429</c:v>
                </c:pt>
                <c:pt idx="427">
                  <c:v>430</c:v>
                </c:pt>
                <c:pt idx="428">
                  <c:v>431</c:v>
                </c:pt>
                <c:pt idx="429">
                  <c:v>432</c:v>
                </c:pt>
                <c:pt idx="430">
                  <c:v>433</c:v>
                </c:pt>
                <c:pt idx="431">
                  <c:v>434</c:v>
                </c:pt>
                <c:pt idx="432">
                  <c:v>435</c:v>
                </c:pt>
                <c:pt idx="433">
                  <c:v>436</c:v>
                </c:pt>
                <c:pt idx="434">
                  <c:v>437</c:v>
                </c:pt>
                <c:pt idx="435">
                  <c:v>438</c:v>
                </c:pt>
                <c:pt idx="436">
                  <c:v>439</c:v>
                </c:pt>
                <c:pt idx="437">
                  <c:v>440</c:v>
                </c:pt>
                <c:pt idx="438">
                  <c:v>441</c:v>
                </c:pt>
                <c:pt idx="439">
                  <c:v>442</c:v>
                </c:pt>
                <c:pt idx="440">
                  <c:v>443</c:v>
                </c:pt>
                <c:pt idx="441">
                  <c:v>444</c:v>
                </c:pt>
                <c:pt idx="442">
                  <c:v>445</c:v>
                </c:pt>
                <c:pt idx="443">
                  <c:v>446</c:v>
                </c:pt>
                <c:pt idx="444">
                  <c:v>447</c:v>
                </c:pt>
                <c:pt idx="445">
                  <c:v>448</c:v>
                </c:pt>
                <c:pt idx="446">
                  <c:v>449</c:v>
                </c:pt>
                <c:pt idx="447">
                  <c:v>450</c:v>
                </c:pt>
                <c:pt idx="448">
                  <c:v>451</c:v>
                </c:pt>
                <c:pt idx="449">
                  <c:v>452</c:v>
                </c:pt>
                <c:pt idx="450">
                  <c:v>453</c:v>
                </c:pt>
                <c:pt idx="451">
                  <c:v>454</c:v>
                </c:pt>
                <c:pt idx="452">
                  <c:v>455</c:v>
                </c:pt>
                <c:pt idx="453">
                  <c:v>456</c:v>
                </c:pt>
                <c:pt idx="454">
                  <c:v>457</c:v>
                </c:pt>
                <c:pt idx="455">
                  <c:v>458</c:v>
                </c:pt>
                <c:pt idx="456">
                  <c:v>459</c:v>
                </c:pt>
                <c:pt idx="457">
                  <c:v>460</c:v>
                </c:pt>
                <c:pt idx="458">
                  <c:v>461</c:v>
                </c:pt>
                <c:pt idx="459">
                  <c:v>462</c:v>
                </c:pt>
                <c:pt idx="460">
                  <c:v>463</c:v>
                </c:pt>
                <c:pt idx="461">
                  <c:v>464</c:v>
                </c:pt>
                <c:pt idx="462">
                  <c:v>465</c:v>
                </c:pt>
                <c:pt idx="463">
                  <c:v>466</c:v>
                </c:pt>
                <c:pt idx="464">
                  <c:v>467</c:v>
                </c:pt>
                <c:pt idx="465">
                  <c:v>468</c:v>
                </c:pt>
                <c:pt idx="466">
                  <c:v>469</c:v>
                </c:pt>
                <c:pt idx="467">
                  <c:v>470</c:v>
                </c:pt>
                <c:pt idx="468">
                  <c:v>471</c:v>
                </c:pt>
                <c:pt idx="469">
                  <c:v>472</c:v>
                </c:pt>
                <c:pt idx="470">
                  <c:v>473</c:v>
                </c:pt>
                <c:pt idx="471">
                  <c:v>474</c:v>
                </c:pt>
                <c:pt idx="472">
                  <c:v>475</c:v>
                </c:pt>
                <c:pt idx="473">
                  <c:v>476</c:v>
                </c:pt>
                <c:pt idx="474">
                  <c:v>477</c:v>
                </c:pt>
                <c:pt idx="475">
                  <c:v>478</c:v>
                </c:pt>
                <c:pt idx="476">
                  <c:v>479</c:v>
                </c:pt>
                <c:pt idx="477">
                  <c:v>480</c:v>
                </c:pt>
                <c:pt idx="478">
                  <c:v>481</c:v>
                </c:pt>
                <c:pt idx="479">
                  <c:v>482</c:v>
                </c:pt>
                <c:pt idx="480">
                  <c:v>483</c:v>
                </c:pt>
                <c:pt idx="481">
                  <c:v>484</c:v>
                </c:pt>
                <c:pt idx="482">
                  <c:v>485</c:v>
                </c:pt>
                <c:pt idx="483">
                  <c:v>486</c:v>
                </c:pt>
                <c:pt idx="484">
                  <c:v>487</c:v>
                </c:pt>
                <c:pt idx="485">
                  <c:v>488</c:v>
                </c:pt>
                <c:pt idx="486">
                  <c:v>489</c:v>
                </c:pt>
                <c:pt idx="487">
                  <c:v>490</c:v>
                </c:pt>
                <c:pt idx="488">
                  <c:v>491</c:v>
                </c:pt>
                <c:pt idx="489">
                  <c:v>492</c:v>
                </c:pt>
                <c:pt idx="490">
                  <c:v>493</c:v>
                </c:pt>
                <c:pt idx="491">
                  <c:v>494</c:v>
                </c:pt>
                <c:pt idx="492">
                  <c:v>495</c:v>
                </c:pt>
                <c:pt idx="493">
                  <c:v>496</c:v>
                </c:pt>
                <c:pt idx="494">
                  <c:v>497</c:v>
                </c:pt>
                <c:pt idx="495">
                  <c:v>498</c:v>
                </c:pt>
                <c:pt idx="496">
                  <c:v>499</c:v>
                </c:pt>
                <c:pt idx="497">
                  <c:v>500</c:v>
                </c:pt>
                <c:pt idx="498">
                  <c:v>501</c:v>
                </c:pt>
                <c:pt idx="499">
                  <c:v>502</c:v>
                </c:pt>
                <c:pt idx="500">
                  <c:v>503</c:v>
                </c:pt>
                <c:pt idx="501">
                  <c:v>504</c:v>
                </c:pt>
                <c:pt idx="502">
                  <c:v>505</c:v>
                </c:pt>
                <c:pt idx="503">
                  <c:v>506</c:v>
                </c:pt>
                <c:pt idx="504">
                  <c:v>507</c:v>
                </c:pt>
                <c:pt idx="505">
                  <c:v>508</c:v>
                </c:pt>
                <c:pt idx="506">
                  <c:v>509</c:v>
                </c:pt>
                <c:pt idx="507">
                  <c:v>510</c:v>
                </c:pt>
                <c:pt idx="508">
                  <c:v>511</c:v>
                </c:pt>
                <c:pt idx="509">
                  <c:v>512</c:v>
                </c:pt>
                <c:pt idx="510">
                  <c:v>513</c:v>
                </c:pt>
                <c:pt idx="511">
                  <c:v>514</c:v>
                </c:pt>
                <c:pt idx="512">
                  <c:v>515</c:v>
                </c:pt>
                <c:pt idx="513">
                  <c:v>516</c:v>
                </c:pt>
                <c:pt idx="514">
                  <c:v>517</c:v>
                </c:pt>
                <c:pt idx="515">
                  <c:v>518</c:v>
                </c:pt>
                <c:pt idx="516">
                  <c:v>519</c:v>
                </c:pt>
                <c:pt idx="517">
                  <c:v>520</c:v>
                </c:pt>
                <c:pt idx="518">
                  <c:v>521</c:v>
                </c:pt>
                <c:pt idx="519">
                  <c:v>522</c:v>
                </c:pt>
                <c:pt idx="520">
                  <c:v>523</c:v>
                </c:pt>
                <c:pt idx="521">
                  <c:v>524</c:v>
                </c:pt>
                <c:pt idx="522">
                  <c:v>525</c:v>
                </c:pt>
                <c:pt idx="523">
                  <c:v>526</c:v>
                </c:pt>
                <c:pt idx="524">
                  <c:v>527</c:v>
                </c:pt>
                <c:pt idx="525">
                  <c:v>528</c:v>
                </c:pt>
                <c:pt idx="526">
                  <c:v>529</c:v>
                </c:pt>
                <c:pt idx="527">
                  <c:v>530</c:v>
                </c:pt>
                <c:pt idx="528">
                  <c:v>531</c:v>
                </c:pt>
                <c:pt idx="529">
                  <c:v>532</c:v>
                </c:pt>
                <c:pt idx="530">
                  <c:v>533</c:v>
                </c:pt>
                <c:pt idx="531">
                  <c:v>534</c:v>
                </c:pt>
                <c:pt idx="532">
                  <c:v>535</c:v>
                </c:pt>
                <c:pt idx="533">
                  <c:v>536</c:v>
                </c:pt>
                <c:pt idx="534">
                  <c:v>537</c:v>
                </c:pt>
                <c:pt idx="535">
                  <c:v>538</c:v>
                </c:pt>
                <c:pt idx="536">
                  <c:v>539</c:v>
                </c:pt>
                <c:pt idx="537">
                  <c:v>540</c:v>
                </c:pt>
                <c:pt idx="538">
                  <c:v>541</c:v>
                </c:pt>
                <c:pt idx="539">
                  <c:v>542</c:v>
                </c:pt>
                <c:pt idx="540">
                  <c:v>543</c:v>
                </c:pt>
                <c:pt idx="541">
                  <c:v>544</c:v>
                </c:pt>
                <c:pt idx="542">
                  <c:v>545</c:v>
                </c:pt>
                <c:pt idx="543">
                  <c:v>546</c:v>
                </c:pt>
                <c:pt idx="544">
                  <c:v>547</c:v>
                </c:pt>
                <c:pt idx="545">
                  <c:v>548</c:v>
                </c:pt>
                <c:pt idx="546">
                  <c:v>549</c:v>
                </c:pt>
                <c:pt idx="547">
                  <c:v>550</c:v>
                </c:pt>
                <c:pt idx="548">
                  <c:v>551</c:v>
                </c:pt>
                <c:pt idx="549">
                  <c:v>552</c:v>
                </c:pt>
                <c:pt idx="550">
                  <c:v>553</c:v>
                </c:pt>
                <c:pt idx="551">
                  <c:v>554</c:v>
                </c:pt>
                <c:pt idx="552">
                  <c:v>555</c:v>
                </c:pt>
                <c:pt idx="553">
                  <c:v>556</c:v>
                </c:pt>
                <c:pt idx="554">
                  <c:v>557</c:v>
                </c:pt>
                <c:pt idx="555">
                  <c:v>558</c:v>
                </c:pt>
                <c:pt idx="556">
                  <c:v>559</c:v>
                </c:pt>
                <c:pt idx="557">
                  <c:v>560</c:v>
                </c:pt>
                <c:pt idx="558">
                  <c:v>561</c:v>
                </c:pt>
                <c:pt idx="559">
                  <c:v>562</c:v>
                </c:pt>
                <c:pt idx="560">
                  <c:v>563</c:v>
                </c:pt>
                <c:pt idx="561">
                  <c:v>564</c:v>
                </c:pt>
                <c:pt idx="562">
                  <c:v>565</c:v>
                </c:pt>
                <c:pt idx="563">
                  <c:v>566</c:v>
                </c:pt>
                <c:pt idx="564">
                  <c:v>567</c:v>
                </c:pt>
                <c:pt idx="565">
                  <c:v>568</c:v>
                </c:pt>
                <c:pt idx="566">
                  <c:v>569</c:v>
                </c:pt>
                <c:pt idx="567">
                  <c:v>570</c:v>
                </c:pt>
                <c:pt idx="568">
                  <c:v>571</c:v>
                </c:pt>
                <c:pt idx="569">
                  <c:v>572</c:v>
                </c:pt>
                <c:pt idx="570">
                  <c:v>573</c:v>
                </c:pt>
                <c:pt idx="571">
                  <c:v>574</c:v>
                </c:pt>
                <c:pt idx="572">
                  <c:v>575</c:v>
                </c:pt>
                <c:pt idx="573">
                  <c:v>576</c:v>
                </c:pt>
                <c:pt idx="574">
                  <c:v>577</c:v>
                </c:pt>
                <c:pt idx="575">
                  <c:v>578</c:v>
                </c:pt>
                <c:pt idx="576">
                  <c:v>579</c:v>
                </c:pt>
                <c:pt idx="577">
                  <c:v>580</c:v>
                </c:pt>
                <c:pt idx="578">
                  <c:v>581</c:v>
                </c:pt>
                <c:pt idx="579">
                  <c:v>582</c:v>
                </c:pt>
                <c:pt idx="580">
                  <c:v>583</c:v>
                </c:pt>
                <c:pt idx="581">
                  <c:v>584</c:v>
                </c:pt>
                <c:pt idx="582">
                  <c:v>585</c:v>
                </c:pt>
                <c:pt idx="583">
                  <c:v>586</c:v>
                </c:pt>
                <c:pt idx="584">
                  <c:v>587</c:v>
                </c:pt>
                <c:pt idx="585">
                  <c:v>588</c:v>
                </c:pt>
                <c:pt idx="586">
                  <c:v>589</c:v>
                </c:pt>
                <c:pt idx="587">
                  <c:v>590</c:v>
                </c:pt>
                <c:pt idx="588">
                  <c:v>591</c:v>
                </c:pt>
                <c:pt idx="589">
                  <c:v>592</c:v>
                </c:pt>
                <c:pt idx="590">
                  <c:v>593</c:v>
                </c:pt>
                <c:pt idx="591">
                  <c:v>594</c:v>
                </c:pt>
                <c:pt idx="592">
                  <c:v>595</c:v>
                </c:pt>
                <c:pt idx="593">
                  <c:v>596</c:v>
                </c:pt>
                <c:pt idx="594">
                  <c:v>597</c:v>
                </c:pt>
                <c:pt idx="595">
                  <c:v>598</c:v>
                </c:pt>
              </c:numCache>
            </c:numRef>
          </c:xVal>
          <c:yVal>
            <c:numRef>
              <c:f>Horacek!$B$2:$B$597</c:f>
              <c:numCache>
                <c:formatCode>General</c:formatCode>
                <c:ptCount val="596"/>
                <c:pt idx="0">
                  <c:v>76</c:v>
                </c:pt>
                <c:pt idx="1">
                  <c:v>76</c:v>
                </c:pt>
                <c:pt idx="2">
                  <c:v>77</c:v>
                </c:pt>
                <c:pt idx="3">
                  <c:v>77</c:v>
                </c:pt>
                <c:pt idx="4">
                  <c:v>77</c:v>
                </c:pt>
                <c:pt idx="5">
                  <c:v>77</c:v>
                </c:pt>
                <c:pt idx="6">
                  <c:v>78</c:v>
                </c:pt>
                <c:pt idx="7">
                  <c:v>78</c:v>
                </c:pt>
                <c:pt idx="8">
                  <c:v>78</c:v>
                </c:pt>
                <c:pt idx="9">
                  <c:v>78</c:v>
                </c:pt>
                <c:pt idx="10">
                  <c:v>78</c:v>
                </c:pt>
                <c:pt idx="11">
                  <c:v>78</c:v>
                </c:pt>
                <c:pt idx="12">
                  <c:v>79</c:v>
                </c:pt>
                <c:pt idx="13">
                  <c:v>79</c:v>
                </c:pt>
                <c:pt idx="14">
                  <c:v>79</c:v>
                </c:pt>
                <c:pt idx="15">
                  <c:v>79</c:v>
                </c:pt>
                <c:pt idx="16">
                  <c:v>79</c:v>
                </c:pt>
                <c:pt idx="17">
                  <c:v>79</c:v>
                </c:pt>
                <c:pt idx="18">
                  <c:v>80</c:v>
                </c:pt>
                <c:pt idx="19">
                  <c:v>80</c:v>
                </c:pt>
                <c:pt idx="20">
                  <c:v>80</c:v>
                </c:pt>
                <c:pt idx="21">
                  <c:v>80</c:v>
                </c:pt>
                <c:pt idx="22">
                  <c:v>80</c:v>
                </c:pt>
                <c:pt idx="23">
                  <c:v>80</c:v>
                </c:pt>
                <c:pt idx="24">
                  <c:v>80</c:v>
                </c:pt>
                <c:pt idx="25">
                  <c:v>80</c:v>
                </c:pt>
                <c:pt idx="26">
                  <c:v>80</c:v>
                </c:pt>
                <c:pt idx="27">
                  <c:v>80</c:v>
                </c:pt>
                <c:pt idx="28">
                  <c:v>80</c:v>
                </c:pt>
                <c:pt idx="29">
                  <c:v>80</c:v>
                </c:pt>
                <c:pt idx="30">
                  <c:v>80</c:v>
                </c:pt>
                <c:pt idx="31">
                  <c:v>80</c:v>
                </c:pt>
                <c:pt idx="32">
                  <c:v>80</c:v>
                </c:pt>
                <c:pt idx="33">
                  <c:v>80</c:v>
                </c:pt>
                <c:pt idx="34">
                  <c:v>81</c:v>
                </c:pt>
                <c:pt idx="35">
                  <c:v>81</c:v>
                </c:pt>
                <c:pt idx="36">
                  <c:v>81</c:v>
                </c:pt>
                <c:pt idx="37">
                  <c:v>81</c:v>
                </c:pt>
                <c:pt idx="38">
                  <c:v>81</c:v>
                </c:pt>
                <c:pt idx="39">
                  <c:v>81</c:v>
                </c:pt>
                <c:pt idx="40">
                  <c:v>81</c:v>
                </c:pt>
                <c:pt idx="41">
                  <c:v>81</c:v>
                </c:pt>
                <c:pt idx="42">
                  <c:v>81</c:v>
                </c:pt>
                <c:pt idx="43">
                  <c:v>81</c:v>
                </c:pt>
                <c:pt idx="44">
                  <c:v>81</c:v>
                </c:pt>
                <c:pt idx="45">
                  <c:v>81</c:v>
                </c:pt>
                <c:pt idx="46">
                  <c:v>81</c:v>
                </c:pt>
                <c:pt idx="47">
                  <c:v>81</c:v>
                </c:pt>
                <c:pt idx="48">
                  <c:v>81</c:v>
                </c:pt>
                <c:pt idx="49">
                  <c:v>81</c:v>
                </c:pt>
                <c:pt idx="50">
                  <c:v>81</c:v>
                </c:pt>
                <c:pt idx="51">
                  <c:v>81</c:v>
                </c:pt>
                <c:pt idx="52">
                  <c:v>81</c:v>
                </c:pt>
                <c:pt idx="53">
                  <c:v>81</c:v>
                </c:pt>
                <c:pt idx="54">
                  <c:v>81</c:v>
                </c:pt>
                <c:pt idx="55">
                  <c:v>81</c:v>
                </c:pt>
                <c:pt idx="56">
                  <c:v>81</c:v>
                </c:pt>
                <c:pt idx="57">
                  <c:v>81</c:v>
                </c:pt>
                <c:pt idx="58">
                  <c:v>81</c:v>
                </c:pt>
                <c:pt idx="59">
                  <c:v>81</c:v>
                </c:pt>
                <c:pt idx="60">
                  <c:v>81</c:v>
                </c:pt>
                <c:pt idx="61">
                  <c:v>81</c:v>
                </c:pt>
                <c:pt idx="62">
                  <c:v>81</c:v>
                </c:pt>
                <c:pt idx="63">
                  <c:v>81</c:v>
                </c:pt>
                <c:pt idx="64">
                  <c:v>81</c:v>
                </c:pt>
                <c:pt idx="65">
                  <c:v>81</c:v>
                </c:pt>
                <c:pt idx="66">
                  <c:v>81</c:v>
                </c:pt>
                <c:pt idx="67">
                  <c:v>81</c:v>
                </c:pt>
                <c:pt idx="68">
                  <c:v>81</c:v>
                </c:pt>
                <c:pt idx="69">
                  <c:v>81</c:v>
                </c:pt>
                <c:pt idx="70">
                  <c:v>81</c:v>
                </c:pt>
                <c:pt idx="71">
                  <c:v>81</c:v>
                </c:pt>
                <c:pt idx="72">
                  <c:v>81</c:v>
                </c:pt>
                <c:pt idx="73">
                  <c:v>81</c:v>
                </c:pt>
                <c:pt idx="74">
                  <c:v>81</c:v>
                </c:pt>
                <c:pt idx="75">
                  <c:v>81</c:v>
                </c:pt>
                <c:pt idx="76">
                  <c:v>80</c:v>
                </c:pt>
                <c:pt idx="77">
                  <c:v>80</c:v>
                </c:pt>
                <c:pt idx="78">
                  <c:v>80</c:v>
                </c:pt>
                <c:pt idx="79">
                  <c:v>80</c:v>
                </c:pt>
                <c:pt idx="80">
                  <c:v>80</c:v>
                </c:pt>
                <c:pt idx="81">
                  <c:v>80</c:v>
                </c:pt>
                <c:pt idx="82">
                  <c:v>81</c:v>
                </c:pt>
                <c:pt idx="83">
                  <c:v>81</c:v>
                </c:pt>
                <c:pt idx="84">
                  <c:v>81</c:v>
                </c:pt>
                <c:pt idx="85">
                  <c:v>81</c:v>
                </c:pt>
                <c:pt idx="86">
                  <c:v>81</c:v>
                </c:pt>
                <c:pt idx="87">
                  <c:v>81</c:v>
                </c:pt>
                <c:pt idx="88">
                  <c:v>80</c:v>
                </c:pt>
                <c:pt idx="89">
                  <c:v>80</c:v>
                </c:pt>
                <c:pt idx="90">
                  <c:v>80</c:v>
                </c:pt>
                <c:pt idx="91">
                  <c:v>80</c:v>
                </c:pt>
                <c:pt idx="92">
                  <c:v>80</c:v>
                </c:pt>
                <c:pt idx="93">
                  <c:v>80</c:v>
                </c:pt>
                <c:pt idx="94">
                  <c:v>80</c:v>
                </c:pt>
                <c:pt idx="95">
                  <c:v>80</c:v>
                </c:pt>
                <c:pt idx="96">
                  <c:v>80</c:v>
                </c:pt>
                <c:pt idx="97">
                  <c:v>80</c:v>
                </c:pt>
                <c:pt idx="98">
                  <c:v>80</c:v>
                </c:pt>
                <c:pt idx="99">
                  <c:v>80</c:v>
                </c:pt>
                <c:pt idx="100">
                  <c:v>80</c:v>
                </c:pt>
                <c:pt idx="101">
                  <c:v>80</c:v>
                </c:pt>
                <c:pt idx="102">
                  <c:v>80</c:v>
                </c:pt>
                <c:pt idx="103">
                  <c:v>80</c:v>
                </c:pt>
                <c:pt idx="104">
                  <c:v>81</c:v>
                </c:pt>
                <c:pt idx="105">
                  <c:v>81</c:v>
                </c:pt>
                <c:pt idx="106">
                  <c:v>81</c:v>
                </c:pt>
                <c:pt idx="107">
                  <c:v>81</c:v>
                </c:pt>
                <c:pt idx="108">
                  <c:v>80</c:v>
                </c:pt>
                <c:pt idx="109">
                  <c:v>80</c:v>
                </c:pt>
                <c:pt idx="110">
                  <c:v>80</c:v>
                </c:pt>
                <c:pt idx="111">
                  <c:v>80</c:v>
                </c:pt>
                <c:pt idx="112">
                  <c:v>80</c:v>
                </c:pt>
                <c:pt idx="113">
                  <c:v>80</c:v>
                </c:pt>
                <c:pt idx="114">
                  <c:v>80</c:v>
                </c:pt>
                <c:pt idx="115">
                  <c:v>80</c:v>
                </c:pt>
                <c:pt idx="116">
                  <c:v>80</c:v>
                </c:pt>
                <c:pt idx="117">
                  <c:v>80</c:v>
                </c:pt>
                <c:pt idx="118">
                  <c:v>80</c:v>
                </c:pt>
                <c:pt idx="119">
                  <c:v>80</c:v>
                </c:pt>
                <c:pt idx="120">
                  <c:v>80</c:v>
                </c:pt>
                <c:pt idx="121">
                  <c:v>80</c:v>
                </c:pt>
                <c:pt idx="122">
                  <c:v>79</c:v>
                </c:pt>
                <c:pt idx="123">
                  <c:v>79</c:v>
                </c:pt>
                <c:pt idx="124">
                  <c:v>79</c:v>
                </c:pt>
                <c:pt idx="125">
                  <c:v>79</c:v>
                </c:pt>
                <c:pt idx="126">
                  <c:v>79</c:v>
                </c:pt>
                <c:pt idx="127">
                  <c:v>79</c:v>
                </c:pt>
                <c:pt idx="128">
                  <c:v>80</c:v>
                </c:pt>
                <c:pt idx="129">
                  <c:v>80</c:v>
                </c:pt>
                <c:pt idx="130">
                  <c:v>80</c:v>
                </c:pt>
                <c:pt idx="131">
                  <c:v>80</c:v>
                </c:pt>
                <c:pt idx="132">
                  <c:v>80</c:v>
                </c:pt>
                <c:pt idx="133">
                  <c:v>80</c:v>
                </c:pt>
                <c:pt idx="134">
                  <c:v>80</c:v>
                </c:pt>
                <c:pt idx="135">
                  <c:v>80</c:v>
                </c:pt>
                <c:pt idx="136">
                  <c:v>80</c:v>
                </c:pt>
                <c:pt idx="137">
                  <c:v>80</c:v>
                </c:pt>
                <c:pt idx="138">
                  <c:v>80</c:v>
                </c:pt>
                <c:pt idx="139">
                  <c:v>80</c:v>
                </c:pt>
                <c:pt idx="140">
                  <c:v>80</c:v>
                </c:pt>
                <c:pt idx="141">
                  <c:v>80</c:v>
                </c:pt>
                <c:pt idx="142">
                  <c:v>79</c:v>
                </c:pt>
                <c:pt idx="143">
                  <c:v>79</c:v>
                </c:pt>
                <c:pt idx="144">
                  <c:v>79</c:v>
                </c:pt>
                <c:pt idx="145">
                  <c:v>79</c:v>
                </c:pt>
                <c:pt idx="146">
                  <c:v>79</c:v>
                </c:pt>
                <c:pt idx="147">
                  <c:v>79</c:v>
                </c:pt>
                <c:pt idx="148">
                  <c:v>79</c:v>
                </c:pt>
                <c:pt idx="149">
                  <c:v>79</c:v>
                </c:pt>
                <c:pt idx="150">
                  <c:v>79</c:v>
                </c:pt>
                <c:pt idx="151">
                  <c:v>79</c:v>
                </c:pt>
                <c:pt idx="152">
                  <c:v>78</c:v>
                </c:pt>
                <c:pt idx="153">
                  <c:v>78</c:v>
                </c:pt>
                <c:pt idx="154">
                  <c:v>78</c:v>
                </c:pt>
                <c:pt idx="155">
                  <c:v>78</c:v>
                </c:pt>
                <c:pt idx="156">
                  <c:v>78</c:v>
                </c:pt>
                <c:pt idx="157">
                  <c:v>78</c:v>
                </c:pt>
                <c:pt idx="158">
                  <c:v>78</c:v>
                </c:pt>
                <c:pt idx="159">
                  <c:v>78</c:v>
                </c:pt>
                <c:pt idx="160">
                  <c:v>78</c:v>
                </c:pt>
                <c:pt idx="161">
                  <c:v>78</c:v>
                </c:pt>
                <c:pt idx="162">
                  <c:v>79</c:v>
                </c:pt>
                <c:pt idx="163">
                  <c:v>79</c:v>
                </c:pt>
                <c:pt idx="164">
                  <c:v>79</c:v>
                </c:pt>
                <c:pt idx="165">
                  <c:v>79</c:v>
                </c:pt>
                <c:pt idx="166">
                  <c:v>79</c:v>
                </c:pt>
                <c:pt idx="167">
                  <c:v>79</c:v>
                </c:pt>
                <c:pt idx="168">
                  <c:v>79</c:v>
                </c:pt>
                <c:pt idx="169">
                  <c:v>79</c:v>
                </c:pt>
                <c:pt idx="170">
                  <c:v>78</c:v>
                </c:pt>
                <c:pt idx="171">
                  <c:v>78</c:v>
                </c:pt>
                <c:pt idx="172">
                  <c:v>78</c:v>
                </c:pt>
                <c:pt idx="173">
                  <c:v>78</c:v>
                </c:pt>
                <c:pt idx="174">
                  <c:v>78</c:v>
                </c:pt>
                <c:pt idx="175">
                  <c:v>78</c:v>
                </c:pt>
                <c:pt idx="176">
                  <c:v>77</c:v>
                </c:pt>
                <c:pt idx="177">
                  <c:v>77</c:v>
                </c:pt>
                <c:pt idx="178">
                  <c:v>77</c:v>
                </c:pt>
                <c:pt idx="179">
                  <c:v>77</c:v>
                </c:pt>
                <c:pt idx="180">
                  <c:v>77</c:v>
                </c:pt>
                <c:pt idx="181">
                  <c:v>77</c:v>
                </c:pt>
                <c:pt idx="182">
                  <c:v>77</c:v>
                </c:pt>
                <c:pt idx="183">
                  <c:v>77</c:v>
                </c:pt>
                <c:pt idx="184">
                  <c:v>77</c:v>
                </c:pt>
                <c:pt idx="185">
                  <c:v>77</c:v>
                </c:pt>
                <c:pt idx="186">
                  <c:v>77</c:v>
                </c:pt>
                <c:pt idx="187">
                  <c:v>77</c:v>
                </c:pt>
                <c:pt idx="188">
                  <c:v>76</c:v>
                </c:pt>
                <c:pt idx="189">
                  <c:v>76</c:v>
                </c:pt>
                <c:pt idx="190">
                  <c:v>76</c:v>
                </c:pt>
                <c:pt idx="191">
                  <c:v>76</c:v>
                </c:pt>
                <c:pt idx="192">
                  <c:v>76</c:v>
                </c:pt>
                <c:pt idx="193">
                  <c:v>76</c:v>
                </c:pt>
                <c:pt idx="194">
                  <c:v>75</c:v>
                </c:pt>
                <c:pt idx="195">
                  <c:v>75</c:v>
                </c:pt>
                <c:pt idx="196">
                  <c:v>75</c:v>
                </c:pt>
                <c:pt idx="197">
                  <c:v>75</c:v>
                </c:pt>
                <c:pt idx="198">
                  <c:v>75</c:v>
                </c:pt>
                <c:pt idx="199">
                  <c:v>75</c:v>
                </c:pt>
                <c:pt idx="200">
                  <c:v>74</c:v>
                </c:pt>
                <c:pt idx="201">
                  <c:v>74</c:v>
                </c:pt>
                <c:pt idx="202">
                  <c:v>74</c:v>
                </c:pt>
                <c:pt idx="203">
                  <c:v>74</c:v>
                </c:pt>
                <c:pt idx="204">
                  <c:v>74</c:v>
                </c:pt>
                <c:pt idx="205">
                  <c:v>74</c:v>
                </c:pt>
                <c:pt idx="206">
                  <c:v>74</c:v>
                </c:pt>
                <c:pt idx="207">
                  <c:v>74</c:v>
                </c:pt>
                <c:pt idx="208">
                  <c:v>73</c:v>
                </c:pt>
                <c:pt idx="209">
                  <c:v>73</c:v>
                </c:pt>
                <c:pt idx="210">
                  <c:v>74</c:v>
                </c:pt>
                <c:pt idx="211">
                  <c:v>74</c:v>
                </c:pt>
                <c:pt idx="212">
                  <c:v>74</c:v>
                </c:pt>
                <c:pt idx="213">
                  <c:v>74</c:v>
                </c:pt>
                <c:pt idx="214">
                  <c:v>74</c:v>
                </c:pt>
                <c:pt idx="215">
                  <c:v>74</c:v>
                </c:pt>
                <c:pt idx="216">
                  <c:v>74</c:v>
                </c:pt>
                <c:pt idx="217">
                  <c:v>74</c:v>
                </c:pt>
                <c:pt idx="218">
                  <c:v>74</c:v>
                </c:pt>
                <c:pt idx="219">
                  <c:v>74</c:v>
                </c:pt>
                <c:pt idx="220">
                  <c:v>75</c:v>
                </c:pt>
                <c:pt idx="221">
                  <c:v>75</c:v>
                </c:pt>
                <c:pt idx="222">
                  <c:v>75</c:v>
                </c:pt>
                <c:pt idx="223">
                  <c:v>75</c:v>
                </c:pt>
                <c:pt idx="224">
                  <c:v>75</c:v>
                </c:pt>
                <c:pt idx="225">
                  <c:v>75</c:v>
                </c:pt>
                <c:pt idx="226">
                  <c:v>75</c:v>
                </c:pt>
                <c:pt idx="227">
                  <c:v>75</c:v>
                </c:pt>
                <c:pt idx="228">
                  <c:v>75</c:v>
                </c:pt>
                <c:pt idx="229">
                  <c:v>75</c:v>
                </c:pt>
                <c:pt idx="230">
                  <c:v>75</c:v>
                </c:pt>
                <c:pt idx="231">
                  <c:v>75</c:v>
                </c:pt>
                <c:pt idx="232">
                  <c:v>75</c:v>
                </c:pt>
                <c:pt idx="233">
                  <c:v>75</c:v>
                </c:pt>
                <c:pt idx="234">
                  <c:v>75</c:v>
                </c:pt>
                <c:pt idx="235">
                  <c:v>75</c:v>
                </c:pt>
                <c:pt idx="236">
                  <c:v>75</c:v>
                </c:pt>
                <c:pt idx="237">
                  <c:v>75</c:v>
                </c:pt>
                <c:pt idx="238">
                  <c:v>75</c:v>
                </c:pt>
                <c:pt idx="239">
                  <c:v>75</c:v>
                </c:pt>
                <c:pt idx="240">
                  <c:v>75</c:v>
                </c:pt>
                <c:pt idx="241">
                  <c:v>75</c:v>
                </c:pt>
                <c:pt idx="242">
                  <c:v>75</c:v>
                </c:pt>
                <c:pt idx="243">
                  <c:v>75</c:v>
                </c:pt>
                <c:pt idx="244">
                  <c:v>75</c:v>
                </c:pt>
                <c:pt idx="245">
                  <c:v>75</c:v>
                </c:pt>
                <c:pt idx="246">
                  <c:v>76</c:v>
                </c:pt>
                <c:pt idx="247">
                  <c:v>76</c:v>
                </c:pt>
                <c:pt idx="248">
                  <c:v>76</c:v>
                </c:pt>
                <c:pt idx="249">
                  <c:v>76</c:v>
                </c:pt>
                <c:pt idx="250">
                  <c:v>76</c:v>
                </c:pt>
                <c:pt idx="251">
                  <c:v>76</c:v>
                </c:pt>
                <c:pt idx="252">
                  <c:v>76</c:v>
                </c:pt>
                <c:pt idx="253">
                  <c:v>76</c:v>
                </c:pt>
                <c:pt idx="254">
                  <c:v>76</c:v>
                </c:pt>
                <c:pt idx="255">
                  <c:v>76</c:v>
                </c:pt>
                <c:pt idx="256">
                  <c:v>76</c:v>
                </c:pt>
                <c:pt idx="257">
                  <c:v>76</c:v>
                </c:pt>
                <c:pt idx="258">
                  <c:v>75</c:v>
                </c:pt>
                <c:pt idx="259">
                  <c:v>75</c:v>
                </c:pt>
                <c:pt idx="260">
                  <c:v>75</c:v>
                </c:pt>
                <c:pt idx="261">
                  <c:v>75</c:v>
                </c:pt>
                <c:pt idx="262">
                  <c:v>73</c:v>
                </c:pt>
                <c:pt idx="263">
                  <c:v>73</c:v>
                </c:pt>
                <c:pt idx="264">
                  <c:v>70</c:v>
                </c:pt>
                <c:pt idx="265">
                  <c:v>70</c:v>
                </c:pt>
                <c:pt idx="266">
                  <c:v>67</c:v>
                </c:pt>
                <c:pt idx="267">
                  <c:v>67</c:v>
                </c:pt>
                <c:pt idx="268">
                  <c:v>64</c:v>
                </c:pt>
                <c:pt idx="269">
                  <c:v>64</c:v>
                </c:pt>
                <c:pt idx="270">
                  <c:v>61</c:v>
                </c:pt>
                <c:pt idx="271">
                  <c:v>61</c:v>
                </c:pt>
                <c:pt idx="272">
                  <c:v>59</c:v>
                </c:pt>
                <c:pt idx="273">
                  <c:v>59</c:v>
                </c:pt>
                <c:pt idx="274">
                  <c:v>59</c:v>
                </c:pt>
                <c:pt idx="275">
                  <c:v>59</c:v>
                </c:pt>
                <c:pt idx="276">
                  <c:v>59</c:v>
                </c:pt>
                <c:pt idx="277">
                  <c:v>59</c:v>
                </c:pt>
                <c:pt idx="278">
                  <c:v>60</c:v>
                </c:pt>
                <c:pt idx="279">
                  <c:v>60</c:v>
                </c:pt>
                <c:pt idx="280">
                  <c:v>61</c:v>
                </c:pt>
                <c:pt idx="281">
                  <c:v>61</c:v>
                </c:pt>
                <c:pt idx="282">
                  <c:v>62</c:v>
                </c:pt>
                <c:pt idx="283">
                  <c:v>62</c:v>
                </c:pt>
                <c:pt idx="284">
                  <c:v>63</c:v>
                </c:pt>
                <c:pt idx="285">
                  <c:v>63</c:v>
                </c:pt>
                <c:pt idx="286">
                  <c:v>63</c:v>
                </c:pt>
                <c:pt idx="287">
                  <c:v>63</c:v>
                </c:pt>
                <c:pt idx="288">
                  <c:v>64</c:v>
                </c:pt>
                <c:pt idx="289">
                  <c:v>64</c:v>
                </c:pt>
                <c:pt idx="290">
                  <c:v>64</c:v>
                </c:pt>
                <c:pt idx="291">
                  <c:v>64</c:v>
                </c:pt>
                <c:pt idx="292">
                  <c:v>64</c:v>
                </c:pt>
                <c:pt idx="293">
                  <c:v>64</c:v>
                </c:pt>
                <c:pt idx="294">
                  <c:v>64</c:v>
                </c:pt>
                <c:pt idx="295">
                  <c:v>64</c:v>
                </c:pt>
                <c:pt idx="296">
                  <c:v>63</c:v>
                </c:pt>
                <c:pt idx="297">
                  <c:v>63</c:v>
                </c:pt>
                <c:pt idx="298">
                  <c:v>62</c:v>
                </c:pt>
                <c:pt idx="299">
                  <c:v>62</c:v>
                </c:pt>
                <c:pt idx="300">
                  <c:v>62</c:v>
                </c:pt>
                <c:pt idx="301">
                  <c:v>62</c:v>
                </c:pt>
                <c:pt idx="302">
                  <c:v>61</c:v>
                </c:pt>
                <c:pt idx="303">
                  <c:v>61</c:v>
                </c:pt>
                <c:pt idx="304">
                  <c:v>61</c:v>
                </c:pt>
                <c:pt idx="305">
                  <c:v>61</c:v>
                </c:pt>
                <c:pt idx="306">
                  <c:v>60</c:v>
                </c:pt>
                <c:pt idx="307">
                  <c:v>60</c:v>
                </c:pt>
                <c:pt idx="308">
                  <c:v>59</c:v>
                </c:pt>
                <c:pt idx="309">
                  <c:v>59</c:v>
                </c:pt>
                <c:pt idx="310">
                  <c:v>59</c:v>
                </c:pt>
                <c:pt idx="311">
                  <c:v>59</c:v>
                </c:pt>
                <c:pt idx="312">
                  <c:v>58</c:v>
                </c:pt>
                <c:pt idx="313">
                  <c:v>58</c:v>
                </c:pt>
                <c:pt idx="314">
                  <c:v>57</c:v>
                </c:pt>
                <c:pt idx="315">
                  <c:v>57</c:v>
                </c:pt>
                <c:pt idx="316">
                  <c:v>57</c:v>
                </c:pt>
                <c:pt idx="317">
                  <c:v>57</c:v>
                </c:pt>
                <c:pt idx="318">
                  <c:v>56</c:v>
                </c:pt>
                <c:pt idx="319">
                  <c:v>56</c:v>
                </c:pt>
                <c:pt idx="320">
                  <c:v>55</c:v>
                </c:pt>
                <c:pt idx="321">
                  <c:v>55</c:v>
                </c:pt>
                <c:pt idx="322">
                  <c:v>55</c:v>
                </c:pt>
                <c:pt idx="323">
                  <c:v>55</c:v>
                </c:pt>
                <c:pt idx="324">
                  <c:v>54</c:v>
                </c:pt>
                <c:pt idx="325">
                  <c:v>54</c:v>
                </c:pt>
                <c:pt idx="326">
                  <c:v>53</c:v>
                </c:pt>
                <c:pt idx="327">
                  <c:v>53</c:v>
                </c:pt>
                <c:pt idx="328">
                  <c:v>52</c:v>
                </c:pt>
                <c:pt idx="329">
                  <c:v>52</c:v>
                </c:pt>
                <c:pt idx="330">
                  <c:v>51</c:v>
                </c:pt>
                <c:pt idx="331">
                  <c:v>51</c:v>
                </c:pt>
                <c:pt idx="332">
                  <c:v>50</c:v>
                </c:pt>
                <c:pt idx="333">
                  <c:v>50</c:v>
                </c:pt>
                <c:pt idx="334">
                  <c:v>49</c:v>
                </c:pt>
                <c:pt idx="335">
                  <c:v>49</c:v>
                </c:pt>
                <c:pt idx="336">
                  <c:v>48</c:v>
                </c:pt>
                <c:pt idx="337">
                  <c:v>48</c:v>
                </c:pt>
                <c:pt idx="338">
                  <c:v>48</c:v>
                </c:pt>
                <c:pt idx="339">
                  <c:v>48</c:v>
                </c:pt>
                <c:pt idx="340">
                  <c:v>47</c:v>
                </c:pt>
                <c:pt idx="341">
                  <c:v>47</c:v>
                </c:pt>
                <c:pt idx="342">
                  <c:v>46</c:v>
                </c:pt>
                <c:pt idx="343">
                  <c:v>46</c:v>
                </c:pt>
                <c:pt idx="344">
                  <c:v>45</c:v>
                </c:pt>
                <c:pt idx="345">
                  <c:v>45</c:v>
                </c:pt>
                <c:pt idx="346">
                  <c:v>45</c:v>
                </c:pt>
                <c:pt idx="347">
                  <c:v>45</c:v>
                </c:pt>
                <c:pt idx="348">
                  <c:v>44</c:v>
                </c:pt>
                <c:pt idx="349">
                  <c:v>44</c:v>
                </c:pt>
                <c:pt idx="350">
                  <c:v>44</c:v>
                </c:pt>
                <c:pt idx="351">
                  <c:v>44</c:v>
                </c:pt>
                <c:pt idx="352">
                  <c:v>43</c:v>
                </c:pt>
                <c:pt idx="353">
                  <c:v>43</c:v>
                </c:pt>
                <c:pt idx="354">
                  <c:v>42</c:v>
                </c:pt>
                <c:pt idx="355">
                  <c:v>42</c:v>
                </c:pt>
                <c:pt idx="356">
                  <c:v>42</c:v>
                </c:pt>
                <c:pt idx="357">
                  <c:v>42</c:v>
                </c:pt>
                <c:pt idx="358">
                  <c:v>42</c:v>
                </c:pt>
                <c:pt idx="359">
                  <c:v>42</c:v>
                </c:pt>
                <c:pt idx="360">
                  <c:v>41</c:v>
                </c:pt>
                <c:pt idx="361">
                  <c:v>41</c:v>
                </c:pt>
                <c:pt idx="362">
                  <c:v>41</c:v>
                </c:pt>
                <c:pt idx="363">
                  <c:v>41</c:v>
                </c:pt>
                <c:pt idx="364">
                  <c:v>40</c:v>
                </c:pt>
                <c:pt idx="365">
                  <c:v>40</c:v>
                </c:pt>
                <c:pt idx="366">
                  <c:v>39</c:v>
                </c:pt>
                <c:pt idx="367">
                  <c:v>39</c:v>
                </c:pt>
                <c:pt idx="368">
                  <c:v>39</c:v>
                </c:pt>
                <c:pt idx="369">
                  <c:v>39</c:v>
                </c:pt>
                <c:pt idx="370">
                  <c:v>39</c:v>
                </c:pt>
                <c:pt idx="371">
                  <c:v>39</c:v>
                </c:pt>
                <c:pt idx="372">
                  <c:v>40</c:v>
                </c:pt>
                <c:pt idx="373">
                  <c:v>40</c:v>
                </c:pt>
                <c:pt idx="374">
                  <c:v>41</c:v>
                </c:pt>
                <c:pt idx="375">
                  <c:v>41</c:v>
                </c:pt>
                <c:pt idx="376">
                  <c:v>42</c:v>
                </c:pt>
                <c:pt idx="377">
                  <c:v>42</c:v>
                </c:pt>
                <c:pt idx="378">
                  <c:v>42</c:v>
                </c:pt>
                <c:pt idx="379">
                  <c:v>42</c:v>
                </c:pt>
                <c:pt idx="380">
                  <c:v>44</c:v>
                </c:pt>
                <c:pt idx="381">
                  <c:v>44</c:v>
                </c:pt>
                <c:pt idx="382">
                  <c:v>45</c:v>
                </c:pt>
                <c:pt idx="383">
                  <c:v>45</c:v>
                </c:pt>
                <c:pt idx="384">
                  <c:v>46</c:v>
                </c:pt>
                <c:pt idx="385">
                  <c:v>46</c:v>
                </c:pt>
                <c:pt idx="386">
                  <c:v>47</c:v>
                </c:pt>
                <c:pt idx="387">
                  <c:v>47</c:v>
                </c:pt>
                <c:pt idx="388">
                  <c:v>48</c:v>
                </c:pt>
                <c:pt idx="389">
                  <c:v>48</c:v>
                </c:pt>
                <c:pt idx="390">
                  <c:v>49</c:v>
                </c:pt>
                <c:pt idx="391">
                  <c:v>49</c:v>
                </c:pt>
                <c:pt idx="392">
                  <c:v>50</c:v>
                </c:pt>
                <c:pt idx="393">
                  <c:v>50</c:v>
                </c:pt>
                <c:pt idx="394">
                  <c:v>52</c:v>
                </c:pt>
                <c:pt idx="395">
                  <c:v>52</c:v>
                </c:pt>
                <c:pt idx="396">
                  <c:v>54</c:v>
                </c:pt>
                <c:pt idx="397">
                  <c:v>54</c:v>
                </c:pt>
                <c:pt idx="398">
                  <c:v>57</c:v>
                </c:pt>
                <c:pt idx="399">
                  <c:v>57</c:v>
                </c:pt>
                <c:pt idx="400">
                  <c:v>59</c:v>
                </c:pt>
                <c:pt idx="401">
                  <c:v>59</c:v>
                </c:pt>
                <c:pt idx="402">
                  <c:v>62</c:v>
                </c:pt>
                <c:pt idx="403">
                  <c:v>62</c:v>
                </c:pt>
                <c:pt idx="404">
                  <c:v>63</c:v>
                </c:pt>
                <c:pt idx="405">
                  <c:v>63</c:v>
                </c:pt>
                <c:pt idx="406">
                  <c:v>65</c:v>
                </c:pt>
                <c:pt idx="407">
                  <c:v>65</c:v>
                </c:pt>
                <c:pt idx="408">
                  <c:v>67</c:v>
                </c:pt>
                <c:pt idx="409">
                  <c:v>67</c:v>
                </c:pt>
                <c:pt idx="410">
                  <c:v>69</c:v>
                </c:pt>
                <c:pt idx="411">
                  <c:v>69</c:v>
                </c:pt>
                <c:pt idx="412">
                  <c:v>71</c:v>
                </c:pt>
                <c:pt idx="413">
                  <c:v>71</c:v>
                </c:pt>
                <c:pt idx="414">
                  <c:v>72</c:v>
                </c:pt>
                <c:pt idx="415">
                  <c:v>72</c:v>
                </c:pt>
                <c:pt idx="416">
                  <c:v>73</c:v>
                </c:pt>
                <c:pt idx="417">
                  <c:v>73</c:v>
                </c:pt>
                <c:pt idx="418">
                  <c:v>74</c:v>
                </c:pt>
                <c:pt idx="419">
                  <c:v>74</c:v>
                </c:pt>
                <c:pt idx="420">
                  <c:v>75</c:v>
                </c:pt>
                <c:pt idx="421">
                  <c:v>75</c:v>
                </c:pt>
                <c:pt idx="422">
                  <c:v>75</c:v>
                </c:pt>
                <c:pt idx="423">
                  <c:v>75</c:v>
                </c:pt>
                <c:pt idx="424">
                  <c:v>77</c:v>
                </c:pt>
                <c:pt idx="425">
                  <c:v>77</c:v>
                </c:pt>
                <c:pt idx="426">
                  <c:v>78</c:v>
                </c:pt>
                <c:pt idx="427">
                  <c:v>78</c:v>
                </c:pt>
                <c:pt idx="428">
                  <c:v>79</c:v>
                </c:pt>
                <c:pt idx="429">
                  <c:v>79</c:v>
                </c:pt>
                <c:pt idx="430">
                  <c:v>80</c:v>
                </c:pt>
                <c:pt idx="431">
                  <c:v>80</c:v>
                </c:pt>
                <c:pt idx="432">
                  <c:v>80</c:v>
                </c:pt>
                <c:pt idx="433">
                  <c:v>80</c:v>
                </c:pt>
                <c:pt idx="434">
                  <c:v>80</c:v>
                </c:pt>
                <c:pt idx="435">
                  <c:v>80</c:v>
                </c:pt>
                <c:pt idx="436">
                  <c:v>80</c:v>
                </c:pt>
                <c:pt idx="437">
                  <c:v>80</c:v>
                </c:pt>
                <c:pt idx="438">
                  <c:v>80</c:v>
                </c:pt>
                <c:pt idx="439">
                  <c:v>80</c:v>
                </c:pt>
                <c:pt idx="440">
                  <c:v>80</c:v>
                </c:pt>
                <c:pt idx="441">
                  <c:v>80</c:v>
                </c:pt>
                <c:pt idx="442">
                  <c:v>80</c:v>
                </c:pt>
                <c:pt idx="443">
                  <c:v>80</c:v>
                </c:pt>
                <c:pt idx="444">
                  <c:v>81</c:v>
                </c:pt>
                <c:pt idx="445">
                  <c:v>81</c:v>
                </c:pt>
                <c:pt idx="446">
                  <c:v>81</c:v>
                </c:pt>
                <c:pt idx="447">
                  <c:v>81</c:v>
                </c:pt>
                <c:pt idx="448">
                  <c:v>82</c:v>
                </c:pt>
                <c:pt idx="449">
                  <c:v>82</c:v>
                </c:pt>
                <c:pt idx="450">
                  <c:v>82</c:v>
                </c:pt>
                <c:pt idx="451">
                  <c:v>82</c:v>
                </c:pt>
                <c:pt idx="452">
                  <c:v>82</c:v>
                </c:pt>
                <c:pt idx="453">
                  <c:v>82</c:v>
                </c:pt>
                <c:pt idx="454">
                  <c:v>82</c:v>
                </c:pt>
                <c:pt idx="455">
                  <c:v>82</c:v>
                </c:pt>
                <c:pt idx="456">
                  <c:v>83</c:v>
                </c:pt>
                <c:pt idx="457">
                  <c:v>83</c:v>
                </c:pt>
                <c:pt idx="458">
                  <c:v>83</c:v>
                </c:pt>
                <c:pt idx="459">
                  <c:v>83</c:v>
                </c:pt>
                <c:pt idx="460">
                  <c:v>84</c:v>
                </c:pt>
                <c:pt idx="461">
                  <c:v>84</c:v>
                </c:pt>
                <c:pt idx="462">
                  <c:v>84</c:v>
                </c:pt>
                <c:pt idx="463">
                  <c:v>84</c:v>
                </c:pt>
                <c:pt idx="464">
                  <c:v>84</c:v>
                </c:pt>
                <c:pt idx="465">
                  <c:v>84</c:v>
                </c:pt>
                <c:pt idx="466">
                  <c:v>84</c:v>
                </c:pt>
                <c:pt idx="467">
                  <c:v>84</c:v>
                </c:pt>
                <c:pt idx="468">
                  <c:v>84</c:v>
                </c:pt>
                <c:pt idx="469">
                  <c:v>84</c:v>
                </c:pt>
                <c:pt idx="470">
                  <c:v>84</c:v>
                </c:pt>
                <c:pt idx="471">
                  <c:v>84</c:v>
                </c:pt>
                <c:pt idx="472">
                  <c:v>84</c:v>
                </c:pt>
                <c:pt idx="473">
                  <c:v>84</c:v>
                </c:pt>
                <c:pt idx="474">
                  <c:v>84</c:v>
                </c:pt>
                <c:pt idx="475">
                  <c:v>84</c:v>
                </c:pt>
                <c:pt idx="476">
                  <c:v>84</c:v>
                </c:pt>
                <c:pt idx="477">
                  <c:v>84</c:v>
                </c:pt>
                <c:pt idx="478">
                  <c:v>84</c:v>
                </c:pt>
                <c:pt idx="479">
                  <c:v>84</c:v>
                </c:pt>
                <c:pt idx="480">
                  <c:v>84</c:v>
                </c:pt>
                <c:pt idx="481">
                  <c:v>84</c:v>
                </c:pt>
                <c:pt idx="482">
                  <c:v>85</c:v>
                </c:pt>
                <c:pt idx="483">
                  <c:v>85</c:v>
                </c:pt>
                <c:pt idx="484">
                  <c:v>85</c:v>
                </c:pt>
                <c:pt idx="485">
                  <c:v>85</c:v>
                </c:pt>
                <c:pt idx="486">
                  <c:v>85</c:v>
                </c:pt>
                <c:pt idx="487">
                  <c:v>85</c:v>
                </c:pt>
                <c:pt idx="488">
                  <c:v>85</c:v>
                </c:pt>
                <c:pt idx="489">
                  <c:v>85</c:v>
                </c:pt>
                <c:pt idx="490">
                  <c:v>85</c:v>
                </c:pt>
                <c:pt idx="491">
                  <c:v>85</c:v>
                </c:pt>
                <c:pt idx="492">
                  <c:v>85</c:v>
                </c:pt>
                <c:pt idx="493">
                  <c:v>85</c:v>
                </c:pt>
                <c:pt idx="494">
                  <c:v>85</c:v>
                </c:pt>
                <c:pt idx="495">
                  <c:v>85</c:v>
                </c:pt>
                <c:pt idx="496">
                  <c:v>85</c:v>
                </c:pt>
                <c:pt idx="497">
                  <c:v>85</c:v>
                </c:pt>
                <c:pt idx="498">
                  <c:v>85</c:v>
                </c:pt>
                <c:pt idx="499">
                  <c:v>85</c:v>
                </c:pt>
                <c:pt idx="500">
                  <c:v>85</c:v>
                </c:pt>
                <c:pt idx="501">
                  <c:v>85</c:v>
                </c:pt>
                <c:pt idx="502">
                  <c:v>85</c:v>
                </c:pt>
                <c:pt idx="503">
                  <c:v>85</c:v>
                </c:pt>
                <c:pt idx="504">
                  <c:v>86</c:v>
                </c:pt>
                <c:pt idx="505">
                  <c:v>86</c:v>
                </c:pt>
                <c:pt idx="506">
                  <c:v>86</c:v>
                </c:pt>
                <c:pt idx="507">
                  <c:v>86</c:v>
                </c:pt>
                <c:pt idx="508">
                  <c:v>86</c:v>
                </c:pt>
                <c:pt idx="509">
                  <c:v>86</c:v>
                </c:pt>
                <c:pt idx="510">
                  <c:v>86</c:v>
                </c:pt>
                <c:pt idx="511">
                  <c:v>86</c:v>
                </c:pt>
                <c:pt idx="512">
                  <c:v>86</c:v>
                </c:pt>
                <c:pt idx="513">
                  <c:v>86</c:v>
                </c:pt>
                <c:pt idx="514">
                  <c:v>86</c:v>
                </c:pt>
                <c:pt idx="515">
                  <c:v>86</c:v>
                </c:pt>
                <c:pt idx="516">
                  <c:v>86</c:v>
                </c:pt>
                <c:pt idx="517">
                  <c:v>86</c:v>
                </c:pt>
                <c:pt idx="518">
                  <c:v>86</c:v>
                </c:pt>
                <c:pt idx="519">
                  <c:v>86</c:v>
                </c:pt>
                <c:pt idx="520">
                  <c:v>86</c:v>
                </c:pt>
                <c:pt idx="521">
                  <c:v>86</c:v>
                </c:pt>
                <c:pt idx="522">
                  <c:v>87</c:v>
                </c:pt>
                <c:pt idx="523">
                  <c:v>87</c:v>
                </c:pt>
                <c:pt idx="524">
                  <c:v>87</c:v>
                </c:pt>
                <c:pt idx="525">
                  <c:v>87</c:v>
                </c:pt>
                <c:pt idx="526">
                  <c:v>87</c:v>
                </c:pt>
                <c:pt idx="527">
                  <c:v>87</c:v>
                </c:pt>
                <c:pt idx="528">
                  <c:v>86</c:v>
                </c:pt>
                <c:pt idx="529">
                  <c:v>86</c:v>
                </c:pt>
                <c:pt idx="530">
                  <c:v>86</c:v>
                </c:pt>
                <c:pt idx="531">
                  <c:v>86</c:v>
                </c:pt>
                <c:pt idx="532">
                  <c:v>86</c:v>
                </c:pt>
                <c:pt idx="533">
                  <c:v>86</c:v>
                </c:pt>
                <c:pt idx="534">
                  <c:v>87</c:v>
                </c:pt>
                <c:pt idx="535">
                  <c:v>87</c:v>
                </c:pt>
                <c:pt idx="536">
                  <c:v>87</c:v>
                </c:pt>
                <c:pt idx="537">
                  <c:v>87</c:v>
                </c:pt>
                <c:pt idx="538">
                  <c:v>87</c:v>
                </c:pt>
                <c:pt idx="539">
                  <c:v>87</c:v>
                </c:pt>
                <c:pt idx="540">
                  <c:v>86</c:v>
                </c:pt>
                <c:pt idx="541">
                  <c:v>86</c:v>
                </c:pt>
                <c:pt idx="542">
                  <c:v>86</c:v>
                </c:pt>
                <c:pt idx="543">
                  <c:v>86</c:v>
                </c:pt>
                <c:pt idx="544">
                  <c:v>86</c:v>
                </c:pt>
                <c:pt idx="545">
                  <c:v>86</c:v>
                </c:pt>
                <c:pt idx="546">
                  <c:v>86</c:v>
                </c:pt>
                <c:pt idx="547">
                  <c:v>86</c:v>
                </c:pt>
                <c:pt idx="548">
                  <c:v>86</c:v>
                </c:pt>
                <c:pt idx="549">
                  <c:v>86</c:v>
                </c:pt>
                <c:pt idx="550">
                  <c:v>86</c:v>
                </c:pt>
                <c:pt idx="551">
                  <c:v>86</c:v>
                </c:pt>
                <c:pt idx="552">
                  <c:v>86</c:v>
                </c:pt>
                <c:pt idx="553">
                  <c:v>86</c:v>
                </c:pt>
                <c:pt idx="554">
                  <c:v>86</c:v>
                </c:pt>
                <c:pt idx="555">
                  <c:v>86</c:v>
                </c:pt>
                <c:pt idx="556">
                  <c:v>86</c:v>
                </c:pt>
                <c:pt idx="557">
                  <c:v>86</c:v>
                </c:pt>
                <c:pt idx="558">
                  <c:v>86</c:v>
                </c:pt>
                <c:pt idx="559">
                  <c:v>86</c:v>
                </c:pt>
                <c:pt idx="560">
                  <c:v>86</c:v>
                </c:pt>
                <c:pt idx="561">
                  <c:v>86</c:v>
                </c:pt>
                <c:pt idx="562">
                  <c:v>86</c:v>
                </c:pt>
                <c:pt idx="563">
                  <c:v>86</c:v>
                </c:pt>
                <c:pt idx="564">
                  <c:v>86</c:v>
                </c:pt>
                <c:pt idx="565">
                  <c:v>86</c:v>
                </c:pt>
                <c:pt idx="566">
                  <c:v>86</c:v>
                </c:pt>
                <c:pt idx="567">
                  <c:v>86</c:v>
                </c:pt>
                <c:pt idx="568">
                  <c:v>85</c:v>
                </c:pt>
                <c:pt idx="569">
                  <c:v>85</c:v>
                </c:pt>
                <c:pt idx="570">
                  <c:v>85</c:v>
                </c:pt>
                <c:pt idx="571">
                  <c:v>85</c:v>
                </c:pt>
                <c:pt idx="572">
                  <c:v>85</c:v>
                </c:pt>
                <c:pt idx="573">
                  <c:v>85</c:v>
                </c:pt>
                <c:pt idx="574">
                  <c:v>85</c:v>
                </c:pt>
                <c:pt idx="575">
                  <c:v>85</c:v>
                </c:pt>
                <c:pt idx="576">
                  <c:v>85</c:v>
                </c:pt>
                <c:pt idx="577">
                  <c:v>85</c:v>
                </c:pt>
                <c:pt idx="578">
                  <c:v>85</c:v>
                </c:pt>
                <c:pt idx="579">
                  <c:v>85</c:v>
                </c:pt>
                <c:pt idx="580">
                  <c:v>85</c:v>
                </c:pt>
                <c:pt idx="581">
                  <c:v>85</c:v>
                </c:pt>
                <c:pt idx="582">
                  <c:v>85</c:v>
                </c:pt>
                <c:pt idx="583">
                  <c:v>85</c:v>
                </c:pt>
                <c:pt idx="584">
                  <c:v>85</c:v>
                </c:pt>
                <c:pt idx="585">
                  <c:v>85</c:v>
                </c:pt>
                <c:pt idx="586">
                  <c:v>85</c:v>
                </c:pt>
                <c:pt idx="587">
                  <c:v>85</c:v>
                </c:pt>
                <c:pt idx="588">
                  <c:v>85</c:v>
                </c:pt>
                <c:pt idx="589">
                  <c:v>85</c:v>
                </c:pt>
                <c:pt idx="590">
                  <c:v>85</c:v>
                </c:pt>
                <c:pt idx="591">
                  <c:v>85</c:v>
                </c:pt>
                <c:pt idx="592">
                  <c:v>85</c:v>
                </c:pt>
                <c:pt idx="593">
                  <c:v>85</c:v>
                </c:pt>
                <c:pt idx="594">
                  <c:v>85</c:v>
                </c:pt>
                <c:pt idx="595">
                  <c:v>85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DDAD-4FE0-89E7-18EE061C96B2}"/>
            </c:ext>
          </c:extLst>
        </c:ser>
        <c:ser>
          <c:idx val="2"/>
          <c:order val="2"/>
          <c:tx>
            <c:strRef>
              <c:f>Horacek!$D$1</c:f>
              <c:strCache>
                <c:ptCount val="1"/>
                <c:pt idx="0">
                  <c:v>HR (bpm)</c:v>
                </c:pt>
              </c:strCache>
            </c:strRef>
          </c:tx>
          <c:spPr>
            <a:ln w="25400" cap="rnd">
              <a:solidFill>
                <a:srgbClr val="0070C0"/>
              </a:solidFill>
              <a:round/>
            </a:ln>
            <a:effectLst/>
          </c:spPr>
          <c:marker>
            <c:symbol val="none"/>
          </c:marker>
          <c:xVal>
            <c:numRef>
              <c:f>Horacek!$A$2:$A$597</c:f>
              <c:numCache>
                <c:formatCode>General</c:formatCode>
                <c:ptCount val="596"/>
                <c:pt idx="0">
                  <c:v>3</c:v>
                </c:pt>
                <c:pt idx="1">
                  <c:v>4</c:v>
                </c:pt>
                <c:pt idx="2">
                  <c:v>5</c:v>
                </c:pt>
                <c:pt idx="3">
                  <c:v>6</c:v>
                </c:pt>
                <c:pt idx="4">
                  <c:v>7</c:v>
                </c:pt>
                <c:pt idx="5">
                  <c:v>8</c:v>
                </c:pt>
                <c:pt idx="6">
                  <c:v>9</c:v>
                </c:pt>
                <c:pt idx="7">
                  <c:v>10</c:v>
                </c:pt>
                <c:pt idx="8">
                  <c:v>11</c:v>
                </c:pt>
                <c:pt idx="9">
                  <c:v>12</c:v>
                </c:pt>
                <c:pt idx="10">
                  <c:v>13</c:v>
                </c:pt>
                <c:pt idx="11">
                  <c:v>14</c:v>
                </c:pt>
                <c:pt idx="12">
                  <c:v>15</c:v>
                </c:pt>
                <c:pt idx="13">
                  <c:v>16</c:v>
                </c:pt>
                <c:pt idx="14">
                  <c:v>17</c:v>
                </c:pt>
                <c:pt idx="15">
                  <c:v>18</c:v>
                </c:pt>
                <c:pt idx="16">
                  <c:v>19</c:v>
                </c:pt>
                <c:pt idx="17">
                  <c:v>20</c:v>
                </c:pt>
                <c:pt idx="18">
                  <c:v>21</c:v>
                </c:pt>
                <c:pt idx="19">
                  <c:v>22</c:v>
                </c:pt>
                <c:pt idx="20">
                  <c:v>23</c:v>
                </c:pt>
                <c:pt idx="21">
                  <c:v>24</c:v>
                </c:pt>
                <c:pt idx="22">
                  <c:v>25</c:v>
                </c:pt>
                <c:pt idx="23">
                  <c:v>26</c:v>
                </c:pt>
                <c:pt idx="24">
                  <c:v>27</c:v>
                </c:pt>
                <c:pt idx="25">
                  <c:v>28</c:v>
                </c:pt>
                <c:pt idx="26">
                  <c:v>29</c:v>
                </c:pt>
                <c:pt idx="27">
                  <c:v>30</c:v>
                </c:pt>
                <c:pt idx="28">
                  <c:v>31</c:v>
                </c:pt>
                <c:pt idx="29">
                  <c:v>32</c:v>
                </c:pt>
                <c:pt idx="30">
                  <c:v>33</c:v>
                </c:pt>
                <c:pt idx="31">
                  <c:v>34</c:v>
                </c:pt>
                <c:pt idx="32">
                  <c:v>35</c:v>
                </c:pt>
                <c:pt idx="33">
                  <c:v>36</c:v>
                </c:pt>
                <c:pt idx="34">
                  <c:v>37</c:v>
                </c:pt>
                <c:pt idx="35">
                  <c:v>38</c:v>
                </c:pt>
                <c:pt idx="36">
                  <c:v>39</c:v>
                </c:pt>
                <c:pt idx="37">
                  <c:v>40</c:v>
                </c:pt>
                <c:pt idx="38">
                  <c:v>41</c:v>
                </c:pt>
                <c:pt idx="39">
                  <c:v>42</c:v>
                </c:pt>
                <c:pt idx="40">
                  <c:v>43</c:v>
                </c:pt>
                <c:pt idx="41">
                  <c:v>44</c:v>
                </c:pt>
                <c:pt idx="42">
                  <c:v>45</c:v>
                </c:pt>
                <c:pt idx="43">
                  <c:v>46</c:v>
                </c:pt>
                <c:pt idx="44">
                  <c:v>47</c:v>
                </c:pt>
                <c:pt idx="45">
                  <c:v>48</c:v>
                </c:pt>
                <c:pt idx="46">
                  <c:v>49</c:v>
                </c:pt>
                <c:pt idx="47">
                  <c:v>50</c:v>
                </c:pt>
                <c:pt idx="48">
                  <c:v>51</c:v>
                </c:pt>
                <c:pt idx="49">
                  <c:v>52</c:v>
                </c:pt>
                <c:pt idx="50">
                  <c:v>53</c:v>
                </c:pt>
                <c:pt idx="51">
                  <c:v>54</c:v>
                </c:pt>
                <c:pt idx="52">
                  <c:v>55</c:v>
                </c:pt>
                <c:pt idx="53">
                  <c:v>56</c:v>
                </c:pt>
                <c:pt idx="54">
                  <c:v>57</c:v>
                </c:pt>
                <c:pt idx="55">
                  <c:v>58</c:v>
                </c:pt>
                <c:pt idx="56">
                  <c:v>59</c:v>
                </c:pt>
                <c:pt idx="57">
                  <c:v>60</c:v>
                </c:pt>
                <c:pt idx="58">
                  <c:v>61</c:v>
                </c:pt>
                <c:pt idx="59">
                  <c:v>62</c:v>
                </c:pt>
                <c:pt idx="60">
                  <c:v>63</c:v>
                </c:pt>
                <c:pt idx="61">
                  <c:v>64</c:v>
                </c:pt>
                <c:pt idx="62">
                  <c:v>65</c:v>
                </c:pt>
                <c:pt idx="63">
                  <c:v>66</c:v>
                </c:pt>
                <c:pt idx="64">
                  <c:v>67</c:v>
                </c:pt>
                <c:pt idx="65">
                  <c:v>68</c:v>
                </c:pt>
                <c:pt idx="66">
                  <c:v>69</c:v>
                </c:pt>
                <c:pt idx="67">
                  <c:v>70</c:v>
                </c:pt>
                <c:pt idx="68">
                  <c:v>71</c:v>
                </c:pt>
                <c:pt idx="69">
                  <c:v>72</c:v>
                </c:pt>
                <c:pt idx="70">
                  <c:v>73</c:v>
                </c:pt>
                <c:pt idx="71">
                  <c:v>74</c:v>
                </c:pt>
                <c:pt idx="72">
                  <c:v>75</c:v>
                </c:pt>
                <c:pt idx="73">
                  <c:v>76</c:v>
                </c:pt>
                <c:pt idx="74">
                  <c:v>77</c:v>
                </c:pt>
                <c:pt idx="75">
                  <c:v>78</c:v>
                </c:pt>
                <c:pt idx="76">
                  <c:v>79</c:v>
                </c:pt>
                <c:pt idx="77">
                  <c:v>80</c:v>
                </c:pt>
                <c:pt idx="78">
                  <c:v>81</c:v>
                </c:pt>
                <c:pt idx="79">
                  <c:v>82</c:v>
                </c:pt>
                <c:pt idx="80">
                  <c:v>83</c:v>
                </c:pt>
                <c:pt idx="81">
                  <c:v>84</c:v>
                </c:pt>
                <c:pt idx="82">
                  <c:v>85</c:v>
                </c:pt>
                <c:pt idx="83">
                  <c:v>86</c:v>
                </c:pt>
                <c:pt idx="84">
                  <c:v>87</c:v>
                </c:pt>
                <c:pt idx="85">
                  <c:v>88</c:v>
                </c:pt>
                <c:pt idx="86">
                  <c:v>89</c:v>
                </c:pt>
                <c:pt idx="87">
                  <c:v>90</c:v>
                </c:pt>
                <c:pt idx="88">
                  <c:v>91</c:v>
                </c:pt>
                <c:pt idx="89">
                  <c:v>92</c:v>
                </c:pt>
                <c:pt idx="90">
                  <c:v>93</c:v>
                </c:pt>
                <c:pt idx="91">
                  <c:v>94</c:v>
                </c:pt>
                <c:pt idx="92">
                  <c:v>95</c:v>
                </c:pt>
                <c:pt idx="93">
                  <c:v>96</c:v>
                </c:pt>
                <c:pt idx="94">
                  <c:v>97</c:v>
                </c:pt>
                <c:pt idx="95">
                  <c:v>98</c:v>
                </c:pt>
                <c:pt idx="96">
                  <c:v>99</c:v>
                </c:pt>
                <c:pt idx="97">
                  <c:v>100</c:v>
                </c:pt>
                <c:pt idx="98">
                  <c:v>101</c:v>
                </c:pt>
                <c:pt idx="99">
                  <c:v>102</c:v>
                </c:pt>
                <c:pt idx="100">
                  <c:v>103</c:v>
                </c:pt>
                <c:pt idx="101">
                  <c:v>104</c:v>
                </c:pt>
                <c:pt idx="102">
                  <c:v>105</c:v>
                </c:pt>
                <c:pt idx="103">
                  <c:v>106</c:v>
                </c:pt>
                <c:pt idx="104">
                  <c:v>107</c:v>
                </c:pt>
                <c:pt idx="105">
                  <c:v>108</c:v>
                </c:pt>
                <c:pt idx="106">
                  <c:v>109</c:v>
                </c:pt>
                <c:pt idx="107">
                  <c:v>110</c:v>
                </c:pt>
                <c:pt idx="108">
                  <c:v>111</c:v>
                </c:pt>
                <c:pt idx="109">
                  <c:v>112</c:v>
                </c:pt>
                <c:pt idx="110">
                  <c:v>113</c:v>
                </c:pt>
                <c:pt idx="111">
                  <c:v>114</c:v>
                </c:pt>
                <c:pt idx="112">
                  <c:v>115</c:v>
                </c:pt>
                <c:pt idx="113">
                  <c:v>116</c:v>
                </c:pt>
                <c:pt idx="114">
                  <c:v>117</c:v>
                </c:pt>
                <c:pt idx="115">
                  <c:v>118</c:v>
                </c:pt>
                <c:pt idx="116">
                  <c:v>119</c:v>
                </c:pt>
                <c:pt idx="117">
                  <c:v>120</c:v>
                </c:pt>
                <c:pt idx="118">
                  <c:v>121</c:v>
                </c:pt>
                <c:pt idx="119">
                  <c:v>122</c:v>
                </c:pt>
                <c:pt idx="120">
                  <c:v>123</c:v>
                </c:pt>
                <c:pt idx="121">
                  <c:v>124</c:v>
                </c:pt>
                <c:pt idx="122">
                  <c:v>125</c:v>
                </c:pt>
                <c:pt idx="123">
                  <c:v>126</c:v>
                </c:pt>
                <c:pt idx="124">
                  <c:v>127</c:v>
                </c:pt>
                <c:pt idx="125">
                  <c:v>128</c:v>
                </c:pt>
                <c:pt idx="126">
                  <c:v>129</c:v>
                </c:pt>
                <c:pt idx="127">
                  <c:v>130</c:v>
                </c:pt>
                <c:pt idx="128">
                  <c:v>131</c:v>
                </c:pt>
                <c:pt idx="129">
                  <c:v>132</c:v>
                </c:pt>
                <c:pt idx="130">
                  <c:v>133</c:v>
                </c:pt>
                <c:pt idx="131">
                  <c:v>134</c:v>
                </c:pt>
                <c:pt idx="132">
                  <c:v>135</c:v>
                </c:pt>
                <c:pt idx="133">
                  <c:v>136</c:v>
                </c:pt>
                <c:pt idx="134">
                  <c:v>137</c:v>
                </c:pt>
                <c:pt idx="135">
                  <c:v>138</c:v>
                </c:pt>
                <c:pt idx="136">
                  <c:v>139</c:v>
                </c:pt>
                <c:pt idx="137">
                  <c:v>140</c:v>
                </c:pt>
                <c:pt idx="138">
                  <c:v>141</c:v>
                </c:pt>
                <c:pt idx="139">
                  <c:v>142</c:v>
                </c:pt>
                <c:pt idx="140">
                  <c:v>143</c:v>
                </c:pt>
                <c:pt idx="141">
                  <c:v>144</c:v>
                </c:pt>
                <c:pt idx="142">
                  <c:v>145</c:v>
                </c:pt>
                <c:pt idx="143">
                  <c:v>146</c:v>
                </c:pt>
                <c:pt idx="144">
                  <c:v>147</c:v>
                </c:pt>
                <c:pt idx="145">
                  <c:v>148</c:v>
                </c:pt>
                <c:pt idx="146">
                  <c:v>149</c:v>
                </c:pt>
                <c:pt idx="147">
                  <c:v>150</c:v>
                </c:pt>
                <c:pt idx="148">
                  <c:v>151</c:v>
                </c:pt>
                <c:pt idx="149">
                  <c:v>152</c:v>
                </c:pt>
                <c:pt idx="150">
                  <c:v>153</c:v>
                </c:pt>
                <c:pt idx="151">
                  <c:v>154</c:v>
                </c:pt>
                <c:pt idx="152">
                  <c:v>155</c:v>
                </c:pt>
                <c:pt idx="153">
                  <c:v>156</c:v>
                </c:pt>
                <c:pt idx="154">
                  <c:v>157</c:v>
                </c:pt>
                <c:pt idx="155">
                  <c:v>158</c:v>
                </c:pt>
                <c:pt idx="156">
                  <c:v>159</c:v>
                </c:pt>
                <c:pt idx="157">
                  <c:v>160</c:v>
                </c:pt>
                <c:pt idx="158">
                  <c:v>161</c:v>
                </c:pt>
                <c:pt idx="159">
                  <c:v>162</c:v>
                </c:pt>
                <c:pt idx="160">
                  <c:v>163</c:v>
                </c:pt>
                <c:pt idx="161">
                  <c:v>164</c:v>
                </c:pt>
                <c:pt idx="162">
                  <c:v>165</c:v>
                </c:pt>
                <c:pt idx="163">
                  <c:v>166</c:v>
                </c:pt>
                <c:pt idx="164">
                  <c:v>167</c:v>
                </c:pt>
                <c:pt idx="165">
                  <c:v>168</c:v>
                </c:pt>
                <c:pt idx="166">
                  <c:v>169</c:v>
                </c:pt>
                <c:pt idx="167">
                  <c:v>170</c:v>
                </c:pt>
                <c:pt idx="168">
                  <c:v>171</c:v>
                </c:pt>
                <c:pt idx="169">
                  <c:v>172</c:v>
                </c:pt>
                <c:pt idx="170">
                  <c:v>173</c:v>
                </c:pt>
                <c:pt idx="171">
                  <c:v>174</c:v>
                </c:pt>
                <c:pt idx="172">
                  <c:v>175</c:v>
                </c:pt>
                <c:pt idx="173">
                  <c:v>176</c:v>
                </c:pt>
                <c:pt idx="174">
                  <c:v>177</c:v>
                </c:pt>
                <c:pt idx="175">
                  <c:v>178</c:v>
                </c:pt>
                <c:pt idx="176">
                  <c:v>179</c:v>
                </c:pt>
                <c:pt idx="177">
                  <c:v>180</c:v>
                </c:pt>
                <c:pt idx="178">
                  <c:v>181</c:v>
                </c:pt>
                <c:pt idx="179">
                  <c:v>182</c:v>
                </c:pt>
                <c:pt idx="180">
                  <c:v>183</c:v>
                </c:pt>
                <c:pt idx="181">
                  <c:v>184</c:v>
                </c:pt>
                <c:pt idx="182">
                  <c:v>185</c:v>
                </c:pt>
                <c:pt idx="183">
                  <c:v>186</c:v>
                </c:pt>
                <c:pt idx="184">
                  <c:v>187</c:v>
                </c:pt>
                <c:pt idx="185">
                  <c:v>188</c:v>
                </c:pt>
                <c:pt idx="186">
                  <c:v>189</c:v>
                </c:pt>
                <c:pt idx="187">
                  <c:v>190</c:v>
                </c:pt>
                <c:pt idx="188">
                  <c:v>191</c:v>
                </c:pt>
                <c:pt idx="189">
                  <c:v>192</c:v>
                </c:pt>
                <c:pt idx="190">
                  <c:v>193</c:v>
                </c:pt>
                <c:pt idx="191">
                  <c:v>194</c:v>
                </c:pt>
                <c:pt idx="192">
                  <c:v>195</c:v>
                </c:pt>
                <c:pt idx="193">
                  <c:v>196</c:v>
                </c:pt>
                <c:pt idx="194">
                  <c:v>197</c:v>
                </c:pt>
                <c:pt idx="195">
                  <c:v>198</c:v>
                </c:pt>
                <c:pt idx="196">
                  <c:v>199</c:v>
                </c:pt>
                <c:pt idx="197">
                  <c:v>200</c:v>
                </c:pt>
                <c:pt idx="198">
                  <c:v>201</c:v>
                </c:pt>
                <c:pt idx="199">
                  <c:v>202</c:v>
                </c:pt>
                <c:pt idx="200">
                  <c:v>203</c:v>
                </c:pt>
                <c:pt idx="201">
                  <c:v>204</c:v>
                </c:pt>
                <c:pt idx="202">
                  <c:v>205</c:v>
                </c:pt>
                <c:pt idx="203">
                  <c:v>206</c:v>
                </c:pt>
                <c:pt idx="204">
                  <c:v>207</c:v>
                </c:pt>
                <c:pt idx="205">
                  <c:v>208</c:v>
                </c:pt>
                <c:pt idx="206">
                  <c:v>209</c:v>
                </c:pt>
                <c:pt idx="207">
                  <c:v>210</c:v>
                </c:pt>
                <c:pt idx="208">
                  <c:v>211</c:v>
                </c:pt>
                <c:pt idx="209">
                  <c:v>212</c:v>
                </c:pt>
                <c:pt idx="210">
                  <c:v>213</c:v>
                </c:pt>
                <c:pt idx="211">
                  <c:v>214</c:v>
                </c:pt>
                <c:pt idx="212">
                  <c:v>215</c:v>
                </c:pt>
                <c:pt idx="213">
                  <c:v>216</c:v>
                </c:pt>
                <c:pt idx="214">
                  <c:v>217</c:v>
                </c:pt>
                <c:pt idx="215">
                  <c:v>218</c:v>
                </c:pt>
                <c:pt idx="216">
                  <c:v>219</c:v>
                </c:pt>
                <c:pt idx="217">
                  <c:v>220</c:v>
                </c:pt>
                <c:pt idx="218">
                  <c:v>221</c:v>
                </c:pt>
                <c:pt idx="219">
                  <c:v>222</c:v>
                </c:pt>
                <c:pt idx="220">
                  <c:v>223</c:v>
                </c:pt>
                <c:pt idx="221">
                  <c:v>224</c:v>
                </c:pt>
                <c:pt idx="222">
                  <c:v>225</c:v>
                </c:pt>
                <c:pt idx="223">
                  <c:v>226</c:v>
                </c:pt>
                <c:pt idx="224">
                  <c:v>227</c:v>
                </c:pt>
                <c:pt idx="225">
                  <c:v>228</c:v>
                </c:pt>
                <c:pt idx="226">
                  <c:v>229</c:v>
                </c:pt>
                <c:pt idx="227">
                  <c:v>230</c:v>
                </c:pt>
                <c:pt idx="228">
                  <c:v>231</c:v>
                </c:pt>
                <c:pt idx="229">
                  <c:v>232</c:v>
                </c:pt>
                <c:pt idx="230">
                  <c:v>233</c:v>
                </c:pt>
                <c:pt idx="231">
                  <c:v>234</c:v>
                </c:pt>
                <c:pt idx="232">
                  <c:v>235</c:v>
                </c:pt>
                <c:pt idx="233">
                  <c:v>236</c:v>
                </c:pt>
                <c:pt idx="234">
                  <c:v>237</c:v>
                </c:pt>
                <c:pt idx="235">
                  <c:v>238</c:v>
                </c:pt>
                <c:pt idx="236">
                  <c:v>239</c:v>
                </c:pt>
                <c:pt idx="237">
                  <c:v>240</c:v>
                </c:pt>
                <c:pt idx="238">
                  <c:v>241</c:v>
                </c:pt>
                <c:pt idx="239">
                  <c:v>242</c:v>
                </c:pt>
                <c:pt idx="240">
                  <c:v>243</c:v>
                </c:pt>
                <c:pt idx="241">
                  <c:v>244</c:v>
                </c:pt>
                <c:pt idx="242">
                  <c:v>245</c:v>
                </c:pt>
                <c:pt idx="243">
                  <c:v>246</c:v>
                </c:pt>
                <c:pt idx="244">
                  <c:v>247</c:v>
                </c:pt>
                <c:pt idx="245">
                  <c:v>248</c:v>
                </c:pt>
                <c:pt idx="246">
                  <c:v>249</c:v>
                </c:pt>
                <c:pt idx="247">
                  <c:v>250</c:v>
                </c:pt>
                <c:pt idx="248">
                  <c:v>251</c:v>
                </c:pt>
                <c:pt idx="249">
                  <c:v>252</c:v>
                </c:pt>
                <c:pt idx="250">
                  <c:v>253</c:v>
                </c:pt>
                <c:pt idx="251">
                  <c:v>254</c:v>
                </c:pt>
                <c:pt idx="252">
                  <c:v>255</c:v>
                </c:pt>
                <c:pt idx="253">
                  <c:v>256</c:v>
                </c:pt>
                <c:pt idx="254">
                  <c:v>257</c:v>
                </c:pt>
                <c:pt idx="255">
                  <c:v>258</c:v>
                </c:pt>
                <c:pt idx="256">
                  <c:v>259</c:v>
                </c:pt>
                <c:pt idx="257">
                  <c:v>260</c:v>
                </c:pt>
                <c:pt idx="258">
                  <c:v>261</c:v>
                </c:pt>
                <c:pt idx="259">
                  <c:v>262</c:v>
                </c:pt>
                <c:pt idx="260">
                  <c:v>263</c:v>
                </c:pt>
                <c:pt idx="261">
                  <c:v>264</c:v>
                </c:pt>
                <c:pt idx="262">
                  <c:v>265</c:v>
                </c:pt>
                <c:pt idx="263">
                  <c:v>266</c:v>
                </c:pt>
                <c:pt idx="264">
                  <c:v>267</c:v>
                </c:pt>
                <c:pt idx="265">
                  <c:v>268</c:v>
                </c:pt>
                <c:pt idx="266">
                  <c:v>269</c:v>
                </c:pt>
                <c:pt idx="267">
                  <c:v>270</c:v>
                </c:pt>
                <c:pt idx="268">
                  <c:v>271</c:v>
                </c:pt>
                <c:pt idx="269">
                  <c:v>272</c:v>
                </c:pt>
                <c:pt idx="270">
                  <c:v>273</c:v>
                </c:pt>
                <c:pt idx="271">
                  <c:v>274</c:v>
                </c:pt>
                <c:pt idx="272">
                  <c:v>275</c:v>
                </c:pt>
                <c:pt idx="273">
                  <c:v>276</c:v>
                </c:pt>
                <c:pt idx="274">
                  <c:v>277</c:v>
                </c:pt>
                <c:pt idx="275">
                  <c:v>278</c:v>
                </c:pt>
                <c:pt idx="276">
                  <c:v>279</c:v>
                </c:pt>
                <c:pt idx="277">
                  <c:v>280</c:v>
                </c:pt>
                <c:pt idx="278">
                  <c:v>281</c:v>
                </c:pt>
                <c:pt idx="279">
                  <c:v>282</c:v>
                </c:pt>
                <c:pt idx="280">
                  <c:v>283</c:v>
                </c:pt>
                <c:pt idx="281">
                  <c:v>284</c:v>
                </c:pt>
                <c:pt idx="282">
                  <c:v>285</c:v>
                </c:pt>
                <c:pt idx="283">
                  <c:v>286</c:v>
                </c:pt>
                <c:pt idx="284">
                  <c:v>287</c:v>
                </c:pt>
                <c:pt idx="285">
                  <c:v>288</c:v>
                </c:pt>
                <c:pt idx="286">
                  <c:v>289</c:v>
                </c:pt>
                <c:pt idx="287">
                  <c:v>290</c:v>
                </c:pt>
                <c:pt idx="288">
                  <c:v>291</c:v>
                </c:pt>
                <c:pt idx="289">
                  <c:v>292</c:v>
                </c:pt>
                <c:pt idx="290">
                  <c:v>293</c:v>
                </c:pt>
                <c:pt idx="291">
                  <c:v>294</c:v>
                </c:pt>
                <c:pt idx="292">
                  <c:v>295</c:v>
                </c:pt>
                <c:pt idx="293">
                  <c:v>296</c:v>
                </c:pt>
                <c:pt idx="294">
                  <c:v>297</c:v>
                </c:pt>
                <c:pt idx="295">
                  <c:v>298</c:v>
                </c:pt>
                <c:pt idx="296">
                  <c:v>299</c:v>
                </c:pt>
                <c:pt idx="297">
                  <c:v>300</c:v>
                </c:pt>
                <c:pt idx="298">
                  <c:v>301</c:v>
                </c:pt>
                <c:pt idx="299">
                  <c:v>302</c:v>
                </c:pt>
                <c:pt idx="300">
                  <c:v>303</c:v>
                </c:pt>
                <c:pt idx="301">
                  <c:v>304</c:v>
                </c:pt>
                <c:pt idx="302">
                  <c:v>305</c:v>
                </c:pt>
                <c:pt idx="303">
                  <c:v>306</c:v>
                </c:pt>
                <c:pt idx="304">
                  <c:v>307</c:v>
                </c:pt>
                <c:pt idx="305">
                  <c:v>308</c:v>
                </c:pt>
                <c:pt idx="306">
                  <c:v>309</c:v>
                </c:pt>
                <c:pt idx="307">
                  <c:v>310</c:v>
                </c:pt>
                <c:pt idx="308">
                  <c:v>311</c:v>
                </c:pt>
                <c:pt idx="309">
                  <c:v>312</c:v>
                </c:pt>
                <c:pt idx="310">
                  <c:v>313</c:v>
                </c:pt>
                <c:pt idx="311">
                  <c:v>314</c:v>
                </c:pt>
                <c:pt idx="312">
                  <c:v>315</c:v>
                </c:pt>
                <c:pt idx="313">
                  <c:v>316</c:v>
                </c:pt>
                <c:pt idx="314">
                  <c:v>317</c:v>
                </c:pt>
                <c:pt idx="315">
                  <c:v>318</c:v>
                </c:pt>
                <c:pt idx="316">
                  <c:v>319</c:v>
                </c:pt>
                <c:pt idx="317">
                  <c:v>320</c:v>
                </c:pt>
                <c:pt idx="318">
                  <c:v>321</c:v>
                </c:pt>
                <c:pt idx="319">
                  <c:v>322</c:v>
                </c:pt>
                <c:pt idx="320">
                  <c:v>323</c:v>
                </c:pt>
                <c:pt idx="321">
                  <c:v>324</c:v>
                </c:pt>
                <c:pt idx="322">
                  <c:v>325</c:v>
                </c:pt>
                <c:pt idx="323">
                  <c:v>326</c:v>
                </c:pt>
                <c:pt idx="324">
                  <c:v>327</c:v>
                </c:pt>
                <c:pt idx="325">
                  <c:v>328</c:v>
                </c:pt>
                <c:pt idx="326">
                  <c:v>329</c:v>
                </c:pt>
                <c:pt idx="327">
                  <c:v>330</c:v>
                </c:pt>
                <c:pt idx="328">
                  <c:v>331</c:v>
                </c:pt>
                <c:pt idx="329">
                  <c:v>332</c:v>
                </c:pt>
                <c:pt idx="330">
                  <c:v>333</c:v>
                </c:pt>
                <c:pt idx="331">
                  <c:v>334</c:v>
                </c:pt>
                <c:pt idx="332">
                  <c:v>335</c:v>
                </c:pt>
                <c:pt idx="333">
                  <c:v>336</c:v>
                </c:pt>
                <c:pt idx="334">
                  <c:v>337</c:v>
                </c:pt>
                <c:pt idx="335">
                  <c:v>338</c:v>
                </c:pt>
                <c:pt idx="336">
                  <c:v>339</c:v>
                </c:pt>
                <c:pt idx="337">
                  <c:v>340</c:v>
                </c:pt>
                <c:pt idx="338">
                  <c:v>341</c:v>
                </c:pt>
                <c:pt idx="339">
                  <c:v>342</c:v>
                </c:pt>
                <c:pt idx="340">
                  <c:v>343</c:v>
                </c:pt>
                <c:pt idx="341">
                  <c:v>344</c:v>
                </c:pt>
                <c:pt idx="342">
                  <c:v>345</c:v>
                </c:pt>
                <c:pt idx="343">
                  <c:v>346</c:v>
                </c:pt>
                <c:pt idx="344">
                  <c:v>347</c:v>
                </c:pt>
                <c:pt idx="345">
                  <c:v>348</c:v>
                </c:pt>
                <c:pt idx="346">
                  <c:v>349</c:v>
                </c:pt>
                <c:pt idx="347">
                  <c:v>350</c:v>
                </c:pt>
                <c:pt idx="348">
                  <c:v>351</c:v>
                </c:pt>
                <c:pt idx="349">
                  <c:v>352</c:v>
                </c:pt>
                <c:pt idx="350">
                  <c:v>353</c:v>
                </c:pt>
                <c:pt idx="351">
                  <c:v>354</c:v>
                </c:pt>
                <c:pt idx="352">
                  <c:v>355</c:v>
                </c:pt>
                <c:pt idx="353">
                  <c:v>356</c:v>
                </c:pt>
                <c:pt idx="354">
                  <c:v>357</c:v>
                </c:pt>
                <c:pt idx="355">
                  <c:v>358</c:v>
                </c:pt>
                <c:pt idx="356">
                  <c:v>359</c:v>
                </c:pt>
                <c:pt idx="357">
                  <c:v>360</c:v>
                </c:pt>
                <c:pt idx="358">
                  <c:v>361</c:v>
                </c:pt>
                <c:pt idx="359">
                  <c:v>362</c:v>
                </c:pt>
                <c:pt idx="360">
                  <c:v>363</c:v>
                </c:pt>
                <c:pt idx="361">
                  <c:v>364</c:v>
                </c:pt>
                <c:pt idx="362">
                  <c:v>365</c:v>
                </c:pt>
                <c:pt idx="363">
                  <c:v>366</c:v>
                </c:pt>
                <c:pt idx="364">
                  <c:v>367</c:v>
                </c:pt>
                <c:pt idx="365">
                  <c:v>368</c:v>
                </c:pt>
                <c:pt idx="366">
                  <c:v>369</c:v>
                </c:pt>
                <c:pt idx="367">
                  <c:v>370</c:v>
                </c:pt>
                <c:pt idx="368">
                  <c:v>371</c:v>
                </c:pt>
                <c:pt idx="369">
                  <c:v>372</c:v>
                </c:pt>
                <c:pt idx="370">
                  <c:v>373</c:v>
                </c:pt>
                <c:pt idx="371">
                  <c:v>374</c:v>
                </c:pt>
                <c:pt idx="372">
                  <c:v>375</c:v>
                </c:pt>
                <c:pt idx="373">
                  <c:v>376</c:v>
                </c:pt>
                <c:pt idx="374">
                  <c:v>377</c:v>
                </c:pt>
                <c:pt idx="375">
                  <c:v>378</c:v>
                </c:pt>
                <c:pt idx="376">
                  <c:v>379</c:v>
                </c:pt>
                <c:pt idx="377">
                  <c:v>380</c:v>
                </c:pt>
                <c:pt idx="378">
                  <c:v>381</c:v>
                </c:pt>
                <c:pt idx="379">
                  <c:v>382</c:v>
                </c:pt>
                <c:pt idx="380">
                  <c:v>383</c:v>
                </c:pt>
                <c:pt idx="381">
                  <c:v>384</c:v>
                </c:pt>
                <c:pt idx="382">
                  <c:v>385</c:v>
                </c:pt>
                <c:pt idx="383">
                  <c:v>386</c:v>
                </c:pt>
                <c:pt idx="384">
                  <c:v>387</c:v>
                </c:pt>
                <c:pt idx="385">
                  <c:v>388</c:v>
                </c:pt>
                <c:pt idx="386">
                  <c:v>389</c:v>
                </c:pt>
                <c:pt idx="387">
                  <c:v>390</c:v>
                </c:pt>
                <c:pt idx="388">
                  <c:v>391</c:v>
                </c:pt>
                <c:pt idx="389">
                  <c:v>392</c:v>
                </c:pt>
                <c:pt idx="390">
                  <c:v>393</c:v>
                </c:pt>
                <c:pt idx="391">
                  <c:v>394</c:v>
                </c:pt>
                <c:pt idx="392">
                  <c:v>395</c:v>
                </c:pt>
                <c:pt idx="393">
                  <c:v>396</c:v>
                </c:pt>
                <c:pt idx="394">
                  <c:v>397</c:v>
                </c:pt>
                <c:pt idx="395">
                  <c:v>398</c:v>
                </c:pt>
                <c:pt idx="396">
                  <c:v>399</c:v>
                </c:pt>
                <c:pt idx="397">
                  <c:v>400</c:v>
                </c:pt>
                <c:pt idx="398">
                  <c:v>401</c:v>
                </c:pt>
                <c:pt idx="399">
                  <c:v>402</c:v>
                </c:pt>
                <c:pt idx="400">
                  <c:v>403</c:v>
                </c:pt>
                <c:pt idx="401">
                  <c:v>404</c:v>
                </c:pt>
                <c:pt idx="402">
                  <c:v>405</c:v>
                </c:pt>
                <c:pt idx="403">
                  <c:v>406</c:v>
                </c:pt>
                <c:pt idx="404">
                  <c:v>407</c:v>
                </c:pt>
                <c:pt idx="405">
                  <c:v>408</c:v>
                </c:pt>
                <c:pt idx="406">
                  <c:v>409</c:v>
                </c:pt>
                <c:pt idx="407">
                  <c:v>410</c:v>
                </c:pt>
                <c:pt idx="408">
                  <c:v>411</c:v>
                </c:pt>
                <c:pt idx="409">
                  <c:v>412</c:v>
                </c:pt>
                <c:pt idx="410">
                  <c:v>413</c:v>
                </c:pt>
                <c:pt idx="411">
                  <c:v>414</c:v>
                </c:pt>
                <c:pt idx="412">
                  <c:v>415</c:v>
                </c:pt>
                <c:pt idx="413">
                  <c:v>416</c:v>
                </c:pt>
                <c:pt idx="414">
                  <c:v>417</c:v>
                </c:pt>
                <c:pt idx="415">
                  <c:v>418</c:v>
                </c:pt>
                <c:pt idx="416">
                  <c:v>419</c:v>
                </c:pt>
                <c:pt idx="417">
                  <c:v>420</c:v>
                </c:pt>
                <c:pt idx="418">
                  <c:v>421</c:v>
                </c:pt>
                <c:pt idx="419">
                  <c:v>422</c:v>
                </c:pt>
                <c:pt idx="420">
                  <c:v>423</c:v>
                </c:pt>
                <c:pt idx="421">
                  <c:v>424</c:v>
                </c:pt>
                <c:pt idx="422">
                  <c:v>425</c:v>
                </c:pt>
                <c:pt idx="423">
                  <c:v>426</c:v>
                </c:pt>
                <c:pt idx="424">
                  <c:v>427</c:v>
                </c:pt>
                <c:pt idx="425">
                  <c:v>428</c:v>
                </c:pt>
                <c:pt idx="426">
                  <c:v>429</c:v>
                </c:pt>
                <c:pt idx="427">
                  <c:v>430</c:v>
                </c:pt>
                <c:pt idx="428">
                  <c:v>431</c:v>
                </c:pt>
                <c:pt idx="429">
                  <c:v>432</c:v>
                </c:pt>
                <c:pt idx="430">
                  <c:v>433</c:v>
                </c:pt>
                <c:pt idx="431">
                  <c:v>434</c:v>
                </c:pt>
                <c:pt idx="432">
                  <c:v>435</c:v>
                </c:pt>
                <c:pt idx="433">
                  <c:v>436</c:v>
                </c:pt>
                <c:pt idx="434">
                  <c:v>437</c:v>
                </c:pt>
                <c:pt idx="435">
                  <c:v>438</c:v>
                </c:pt>
                <c:pt idx="436">
                  <c:v>439</c:v>
                </c:pt>
                <c:pt idx="437">
                  <c:v>440</c:v>
                </c:pt>
                <c:pt idx="438">
                  <c:v>441</c:v>
                </c:pt>
                <c:pt idx="439">
                  <c:v>442</c:v>
                </c:pt>
                <c:pt idx="440">
                  <c:v>443</c:v>
                </c:pt>
                <c:pt idx="441">
                  <c:v>444</c:v>
                </c:pt>
                <c:pt idx="442">
                  <c:v>445</c:v>
                </c:pt>
                <c:pt idx="443">
                  <c:v>446</c:v>
                </c:pt>
                <c:pt idx="444">
                  <c:v>447</c:v>
                </c:pt>
                <c:pt idx="445">
                  <c:v>448</c:v>
                </c:pt>
                <c:pt idx="446">
                  <c:v>449</c:v>
                </c:pt>
                <c:pt idx="447">
                  <c:v>450</c:v>
                </c:pt>
                <c:pt idx="448">
                  <c:v>451</c:v>
                </c:pt>
                <c:pt idx="449">
                  <c:v>452</c:v>
                </c:pt>
                <c:pt idx="450">
                  <c:v>453</c:v>
                </c:pt>
                <c:pt idx="451">
                  <c:v>454</c:v>
                </c:pt>
                <c:pt idx="452">
                  <c:v>455</c:v>
                </c:pt>
                <c:pt idx="453">
                  <c:v>456</c:v>
                </c:pt>
                <c:pt idx="454">
                  <c:v>457</c:v>
                </c:pt>
                <c:pt idx="455">
                  <c:v>458</c:v>
                </c:pt>
                <c:pt idx="456">
                  <c:v>459</c:v>
                </c:pt>
                <c:pt idx="457">
                  <c:v>460</c:v>
                </c:pt>
                <c:pt idx="458">
                  <c:v>461</c:v>
                </c:pt>
                <c:pt idx="459">
                  <c:v>462</c:v>
                </c:pt>
                <c:pt idx="460">
                  <c:v>463</c:v>
                </c:pt>
                <c:pt idx="461">
                  <c:v>464</c:v>
                </c:pt>
                <c:pt idx="462">
                  <c:v>465</c:v>
                </c:pt>
                <c:pt idx="463">
                  <c:v>466</c:v>
                </c:pt>
                <c:pt idx="464">
                  <c:v>467</c:v>
                </c:pt>
                <c:pt idx="465">
                  <c:v>468</c:v>
                </c:pt>
                <c:pt idx="466">
                  <c:v>469</c:v>
                </c:pt>
                <c:pt idx="467">
                  <c:v>470</c:v>
                </c:pt>
                <c:pt idx="468">
                  <c:v>471</c:v>
                </c:pt>
                <c:pt idx="469">
                  <c:v>472</c:v>
                </c:pt>
                <c:pt idx="470">
                  <c:v>473</c:v>
                </c:pt>
                <c:pt idx="471">
                  <c:v>474</c:v>
                </c:pt>
                <c:pt idx="472">
                  <c:v>475</c:v>
                </c:pt>
                <c:pt idx="473">
                  <c:v>476</c:v>
                </c:pt>
                <c:pt idx="474">
                  <c:v>477</c:v>
                </c:pt>
                <c:pt idx="475">
                  <c:v>478</c:v>
                </c:pt>
                <c:pt idx="476">
                  <c:v>479</c:v>
                </c:pt>
                <c:pt idx="477">
                  <c:v>480</c:v>
                </c:pt>
                <c:pt idx="478">
                  <c:v>481</c:v>
                </c:pt>
                <c:pt idx="479">
                  <c:v>482</c:v>
                </c:pt>
                <c:pt idx="480">
                  <c:v>483</c:v>
                </c:pt>
                <c:pt idx="481">
                  <c:v>484</c:v>
                </c:pt>
                <c:pt idx="482">
                  <c:v>485</c:v>
                </c:pt>
                <c:pt idx="483">
                  <c:v>486</c:v>
                </c:pt>
                <c:pt idx="484">
                  <c:v>487</c:v>
                </c:pt>
                <c:pt idx="485">
                  <c:v>488</c:v>
                </c:pt>
                <c:pt idx="486">
                  <c:v>489</c:v>
                </c:pt>
                <c:pt idx="487">
                  <c:v>490</c:v>
                </c:pt>
                <c:pt idx="488">
                  <c:v>491</c:v>
                </c:pt>
                <c:pt idx="489">
                  <c:v>492</c:v>
                </c:pt>
                <c:pt idx="490">
                  <c:v>493</c:v>
                </c:pt>
                <c:pt idx="491">
                  <c:v>494</c:v>
                </c:pt>
                <c:pt idx="492">
                  <c:v>495</c:v>
                </c:pt>
                <c:pt idx="493">
                  <c:v>496</c:v>
                </c:pt>
                <c:pt idx="494">
                  <c:v>497</c:v>
                </c:pt>
                <c:pt idx="495">
                  <c:v>498</c:v>
                </c:pt>
                <c:pt idx="496">
                  <c:v>499</c:v>
                </c:pt>
                <c:pt idx="497">
                  <c:v>500</c:v>
                </c:pt>
                <c:pt idx="498">
                  <c:v>501</c:v>
                </c:pt>
                <c:pt idx="499">
                  <c:v>502</c:v>
                </c:pt>
                <c:pt idx="500">
                  <c:v>503</c:v>
                </c:pt>
                <c:pt idx="501">
                  <c:v>504</c:v>
                </c:pt>
                <c:pt idx="502">
                  <c:v>505</c:v>
                </c:pt>
                <c:pt idx="503">
                  <c:v>506</c:v>
                </c:pt>
                <c:pt idx="504">
                  <c:v>507</c:v>
                </c:pt>
                <c:pt idx="505">
                  <c:v>508</c:v>
                </c:pt>
                <c:pt idx="506">
                  <c:v>509</c:v>
                </c:pt>
                <c:pt idx="507">
                  <c:v>510</c:v>
                </c:pt>
                <c:pt idx="508">
                  <c:v>511</c:v>
                </c:pt>
                <c:pt idx="509">
                  <c:v>512</c:v>
                </c:pt>
                <c:pt idx="510">
                  <c:v>513</c:v>
                </c:pt>
                <c:pt idx="511">
                  <c:v>514</c:v>
                </c:pt>
                <c:pt idx="512">
                  <c:v>515</c:v>
                </c:pt>
                <c:pt idx="513">
                  <c:v>516</c:v>
                </c:pt>
                <c:pt idx="514">
                  <c:v>517</c:v>
                </c:pt>
                <c:pt idx="515">
                  <c:v>518</c:v>
                </c:pt>
                <c:pt idx="516">
                  <c:v>519</c:v>
                </c:pt>
                <c:pt idx="517">
                  <c:v>520</c:v>
                </c:pt>
                <c:pt idx="518">
                  <c:v>521</c:v>
                </c:pt>
                <c:pt idx="519">
                  <c:v>522</c:v>
                </c:pt>
                <c:pt idx="520">
                  <c:v>523</c:v>
                </c:pt>
                <c:pt idx="521">
                  <c:v>524</c:v>
                </c:pt>
                <c:pt idx="522">
                  <c:v>525</c:v>
                </c:pt>
                <c:pt idx="523">
                  <c:v>526</c:v>
                </c:pt>
                <c:pt idx="524">
                  <c:v>527</c:v>
                </c:pt>
                <c:pt idx="525">
                  <c:v>528</c:v>
                </c:pt>
                <c:pt idx="526">
                  <c:v>529</c:v>
                </c:pt>
                <c:pt idx="527">
                  <c:v>530</c:v>
                </c:pt>
                <c:pt idx="528">
                  <c:v>531</c:v>
                </c:pt>
                <c:pt idx="529">
                  <c:v>532</c:v>
                </c:pt>
                <c:pt idx="530">
                  <c:v>533</c:v>
                </c:pt>
                <c:pt idx="531">
                  <c:v>534</c:v>
                </c:pt>
                <c:pt idx="532">
                  <c:v>535</c:v>
                </c:pt>
                <c:pt idx="533">
                  <c:v>536</c:v>
                </c:pt>
                <c:pt idx="534">
                  <c:v>537</c:v>
                </c:pt>
                <c:pt idx="535">
                  <c:v>538</c:v>
                </c:pt>
                <c:pt idx="536">
                  <c:v>539</c:v>
                </c:pt>
                <c:pt idx="537">
                  <c:v>540</c:v>
                </c:pt>
                <c:pt idx="538">
                  <c:v>541</c:v>
                </c:pt>
                <c:pt idx="539">
                  <c:v>542</c:v>
                </c:pt>
                <c:pt idx="540">
                  <c:v>543</c:v>
                </c:pt>
                <c:pt idx="541">
                  <c:v>544</c:v>
                </c:pt>
                <c:pt idx="542">
                  <c:v>545</c:v>
                </c:pt>
                <c:pt idx="543">
                  <c:v>546</c:v>
                </c:pt>
                <c:pt idx="544">
                  <c:v>547</c:v>
                </c:pt>
                <c:pt idx="545">
                  <c:v>548</c:v>
                </c:pt>
                <c:pt idx="546">
                  <c:v>549</c:v>
                </c:pt>
                <c:pt idx="547">
                  <c:v>550</c:v>
                </c:pt>
                <c:pt idx="548">
                  <c:v>551</c:v>
                </c:pt>
                <c:pt idx="549">
                  <c:v>552</c:v>
                </c:pt>
                <c:pt idx="550">
                  <c:v>553</c:v>
                </c:pt>
                <c:pt idx="551">
                  <c:v>554</c:v>
                </c:pt>
                <c:pt idx="552">
                  <c:v>555</c:v>
                </c:pt>
                <c:pt idx="553">
                  <c:v>556</c:v>
                </c:pt>
                <c:pt idx="554">
                  <c:v>557</c:v>
                </c:pt>
                <c:pt idx="555">
                  <c:v>558</c:v>
                </c:pt>
                <c:pt idx="556">
                  <c:v>559</c:v>
                </c:pt>
                <c:pt idx="557">
                  <c:v>560</c:v>
                </c:pt>
                <c:pt idx="558">
                  <c:v>561</c:v>
                </c:pt>
                <c:pt idx="559">
                  <c:v>562</c:v>
                </c:pt>
                <c:pt idx="560">
                  <c:v>563</c:v>
                </c:pt>
                <c:pt idx="561">
                  <c:v>564</c:v>
                </c:pt>
                <c:pt idx="562">
                  <c:v>565</c:v>
                </c:pt>
                <c:pt idx="563">
                  <c:v>566</c:v>
                </c:pt>
                <c:pt idx="564">
                  <c:v>567</c:v>
                </c:pt>
                <c:pt idx="565">
                  <c:v>568</c:v>
                </c:pt>
                <c:pt idx="566">
                  <c:v>569</c:v>
                </c:pt>
                <c:pt idx="567">
                  <c:v>570</c:v>
                </c:pt>
                <c:pt idx="568">
                  <c:v>571</c:v>
                </c:pt>
                <c:pt idx="569">
                  <c:v>572</c:v>
                </c:pt>
                <c:pt idx="570">
                  <c:v>573</c:v>
                </c:pt>
                <c:pt idx="571">
                  <c:v>574</c:v>
                </c:pt>
                <c:pt idx="572">
                  <c:v>575</c:v>
                </c:pt>
                <c:pt idx="573">
                  <c:v>576</c:v>
                </c:pt>
                <c:pt idx="574">
                  <c:v>577</c:v>
                </c:pt>
                <c:pt idx="575">
                  <c:v>578</c:v>
                </c:pt>
                <c:pt idx="576">
                  <c:v>579</c:v>
                </c:pt>
                <c:pt idx="577">
                  <c:v>580</c:v>
                </c:pt>
                <c:pt idx="578">
                  <c:v>581</c:v>
                </c:pt>
                <c:pt idx="579">
                  <c:v>582</c:v>
                </c:pt>
                <c:pt idx="580">
                  <c:v>583</c:v>
                </c:pt>
                <c:pt idx="581">
                  <c:v>584</c:v>
                </c:pt>
                <c:pt idx="582">
                  <c:v>585</c:v>
                </c:pt>
                <c:pt idx="583">
                  <c:v>586</c:v>
                </c:pt>
                <c:pt idx="584">
                  <c:v>587</c:v>
                </c:pt>
                <c:pt idx="585">
                  <c:v>588</c:v>
                </c:pt>
                <c:pt idx="586">
                  <c:v>589</c:v>
                </c:pt>
                <c:pt idx="587">
                  <c:v>590</c:v>
                </c:pt>
                <c:pt idx="588">
                  <c:v>591</c:v>
                </c:pt>
                <c:pt idx="589">
                  <c:v>592</c:v>
                </c:pt>
                <c:pt idx="590">
                  <c:v>593</c:v>
                </c:pt>
                <c:pt idx="591">
                  <c:v>594</c:v>
                </c:pt>
                <c:pt idx="592">
                  <c:v>595</c:v>
                </c:pt>
                <c:pt idx="593">
                  <c:v>596</c:v>
                </c:pt>
                <c:pt idx="594">
                  <c:v>597</c:v>
                </c:pt>
                <c:pt idx="595">
                  <c:v>598</c:v>
                </c:pt>
              </c:numCache>
            </c:numRef>
          </c:xVal>
          <c:yVal>
            <c:numRef>
              <c:f>Horacek!$D$2:$D$597</c:f>
              <c:numCache>
                <c:formatCode>General</c:formatCode>
                <c:ptCount val="596"/>
                <c:pt idx="0">
                  <c:v>115</c:v>
                </c:pt>
                <c:pt idx="1">
                  <c:v>116</c:v>
                </c:pt>
                <c:pt idx="2">
                  <c:v>116</c:v>
                </c:pt>
                <c:pt idx="3">
                  <c:v>117</c:v>
                </c:pt>
                <c:pt idx="4">
                  <c:v>116</c:v>
                </c:pt>
                <c:pt idx="5">
                  <c:v>116</c:v>
                </c:pt>
                <c:pt idx="6">
                  <c:v>117</c:v>
                </c:pt>
                <c:pt idx="7">
                  <c:v>117</c:v>
                </c:pt>
                <c:pt idx="8">
                  <c:v>117</c:v>
                </c:pt>
                <c:pt idx="9">
                  <c:v>118</c:v>
                </c:pt>
                <c:pt idx="10">
                  <c:v>119</c:v>
                </c:pt>
                <c:pt idx="11">
                  <c:v>120</c:v>
                </c:pt>
                <c:pt idx="12">
                  <c:v>120</c:v>
                </c:pt>
                <c:pt idx="13">
                  <c:v>120</c:v>
                </c:pt>
                <c:pt idx="14">
                  <c:v>120</c:v>
                </c:pt>
                <c:pt idx="15">
                  <c:v>121</c:v>
                </c:pt>
                <c:pt idx="16">
                  <c:v>120</c:v>
                </c:pt>
                <c:pt idx="17">
                  <c:v>120</c:v>
                </c:pt>
                <c:pt idx="18">
                  <c:v>119</c:v>
                </c:pt>
                <c:pt idx="19">
                  <c:v>119</c:v>
                </c:pt>
                <c:pt idx="20">
                  <c:v>120</c:v>
                </c:pt>
                <c:pt idx="21">
                  <c:v>121</c:v>
                </c:pt>
                <c:pt idx="22">
                  <c:v>123</c:v>
                </c:pt>
                <c:pt idx="23">
                  <c:v>124</c:v>
                </c:pt>
                <c:pt idx="24">
                  <c:v>124</c:v>
                </c:pt>
                <c:pt idx="25">
                  <c:v>124</c:v>
                </c:pt>
                <c:pt idx="26">
                  <c:v>124</c:v>
                </c:pt>
                <c:pt idx="27">
                  <c:v>124</c:v>
                </c:pt>
                <c:pt idx="28">
                  <c:v>124</c:v>
                </c:pt>
                <c:pt idx="29">
                  <c:v>122</c:v>
                </c:pt>
                <c:pt idx="30">
                  <c:v>122</c:v>
                </c:pt>
                <c:pt idx="31">
                  <c:v>120</c:v>
                </c:pt>
                <c:pt idx="32">
                  <c:v>120</c:v>
                </c:pt>
                <c:pt idx="33">
                  <c:v>121</c:v>
                </c:pt>
                <c:pt idx="34">
                  <c:v>121</c:v>
                </c:pt>
                <c:pt idx="35">
                  <c:v>121</c:v>
                </c:pt>
                <c:pt idx="36">
                  <c:v>122</c:v>
                </c:pt>
                <c:pt idx="37">
                  <c:v>122</c:v>
                </c:pt>
                <c:pt idx="38">
                  <c:v>122</c:v>
                </c:pt>
                <c:pt idx="39">
                  <c:v>120</c:v>
                </c:pt>
                <c:pt idx="40">
                  <c:v>120</c:v>
                </c:pt>
                <c:pt idx="41">
                  <c:v>118</c:v>
                </c:pt>
                <c:pt idx="42">
                  <c:v>118</c:v>
                </c:pt>
                <c:pt idx="43">
                  <c:v>118</c:v>
                </c:pt>
                <c:pt idx="44">
                  <c:v>118</c:v>
                </c:pt>
                <c:pt idx="45">
                  <c:v>118</c:v>
                </c:pt>
                <c:pt idx="46">
                  <c:v>119</c:v>
                </c:pt>
                <c:pt idx="47">
                  <c:v>119</c:v>
                </c:pt>
                <c:pt idx="48">
                  <c:v>120</c:v>
                </c:pt>
                <c:pt idx="49">
                  <c:v>121</c:v>
                </c:pt>
                <c:pt idx="50">
                  <c:v>122</c:v>
                </c:pt>
                <c:pt idx="51">
                  <c:v>122</c:v>
                </c:pt>
                <c:pt idx="52">
                  <c:v>122</c:v>
                </c:pt>
                <c:pt idx="53">
                  <c:v>122</c:v>
                </c:pt>
                <c:pt idx="54">
                  <c:v>122</c:v>
                </c:pt>
                <c:pt idx="55">
                  <c:v>123</c:v>
                </c:pt>
                <c:pt idx="56">
                  <c:v>123</c:v>
                </c:pt>
                <c:pt idx="57">
                  <c:v>123</c:v>
                </c:pt>
                <c:pt idx="58">
                  <c:v>123</c:v>
                </c:pt>
                <c:pt idx="59">
                  <c:v>122</c:v>
                </c:pt>
                <c:pt idx="60">
                  <c:v>123</c:v>
                </c:pt>
                <c:pt idx="61">
                  <c:v>123</c:v>
                </c:pt>
                <c:pt idx="62">
                  <c:v>123</c:v>
                </c:pt>
                <c:pt idx="63">
                  <c:v>122</c:v>
                </c:pt>
                <c:pt idx="64">
                  <c:v>123</c:v>
                </c:pt>
                <c:pt idx="65">
                  <c:v>122</c:v>
                </c:pt>
                <c:pt idx="66">
                  <c:v>123</c:v>
                </c:pt>
                <c:pt idx="67">
                  <c:v>123</c:v>
                </c:pt>
                <c:pt idx="68">
                  <c:v>120</c:v>
                </c:pt>
                <c:pt idx="69">
                  <c:v>119</c:v>
                </c:pt>
                <c:pt idx="70">
                  <c:v>119</c:v>
                </c:pt>
                <c:pt idx="71">
                  <c:v>118</c:v>
                </c:pt>
                <c:pt idx="72">
                  <c:v>118</c:v>
                </c:pt>
                <c:pt idx="73">
                  <c:v>118</c:v>
                </c:pt>
                <c:pt idx="74">
                  <c:v>120</c:v>
                </c:pt>
                <c:pt idx="75">
                  <c:v>120</c:v>
                </c:pt>
                <c:pt idx="76">
                  <c:v>121</c:v>
                </c:pt>
                <c:pt idx="77">
                  <c:v>121</c:v>
                </c:pt>
                <c:pt idx="78">
                  <c:v>121</c:v>
                </c:pt>
                <c:pt idx="79">
                  <c:v>122</c:v>
                </c:pt>
                <c:pt idx="80">
                  <c:v>122</c:v>
                </c:pt>
                <c:pt idx="81">
                  <c:v>122</c:v>
                </c:pt>
                <c:pt idx="82">
                  <c:v>123</c:v>
                </c:pt>
                <c:pt idx="83">
                  <c:v>123</c:v>
                </c:pt>
                <c:pt idx="84">
                  <c:v>124</c:v>
                </c:pt>
                <c:pt idx="85">
                  <c:v>124</c:v>
                </c:pt>
                <c:pt idx="86">
                  <c:v>124</c:v>
                </c:pt>
                <c:pt idx="87">
                  <c:v>126</c:v>
                </c:pt>
                <c:pt idx="88">
                  <c:v>126</c:v>
                </c:pt>
                <c:pt idx="89">
                  <c:v>127</c:v>
                </c:pt>
                <c:pt idx="90">
                  <c:v>127</c:v>
                </c:pt>
                <c:pt idx="91">
                  <c:v>127</c:v>
                </c:pt>
                <c:pt idx="92">
                  <c:v>127</c:v>
                </c:pt>
                <c:pt idx="93">
                  <c:v>127</c:v>
                </c:pt>
                <c:pt idx="94">
                  <c:v>126</c:v>
                </c:pt>
                <c:pt idx="95">
                  <c:v>126</c:v>
                </c:pt>
                <c:pt idx="96">
                  <c:v>127</c:v>
                </c:pt>
                <c:pt idx="97">
                  <c:v>128</c:v>
                </c:pt>
                <c:pt idx="98">
                  <c:v>128</c:v>
                </c:pt>
                <c:pt idx="99">
                  <c:v>128</c:v>
                </c:pt>
                <c:pt idx="100">
                  <c:v>128</c:v>
                </c:pt>
                <c:pt idx="101">
                  <c:v>127</c:v>
                </c:pt>
                <c:pt idx="102">
                  <c:v>127</c:v>
                </c:pt>
                <c:pt idx="103">
                  <c:v>127</c:v>
                </c:pt>
                <c:pt idx="104">
                  <c:v>127</c:v>
                </c:pt>
                <c:pt idx="105">
                  <c:v>128</c:v>
                </c:pt>
                <c:pt idx="106">
                  <c:v>128</c:v>
                </c:pt>
                <c:pt idx="107">
                  <c:v>128</c:v>
                </c:pt>
                <c:pt idx="108">
                  <c:v>129</c:v>
                </c:pt>
                <c:pt idx="109">
                  <c:v>129</c:v>
                </c:pt>
                <c:pt idx="110">
                  <c:v>129</c:v>
                </c:pt>
                <c:pt idx="111">
                  <c:v>128</c:v>
                </c:pt>
                <c:pt idx="112">
                  <c:v>128</c:v>
                </c:pt>
                <c:pt idx="113">
                  <c:v>128</c:v>
                </c:pt>
                <c:pt idx="114">
                  <c:v>128</c:v>
                </c:pt>
                <c:pt idx="115">
                  <c:v>128</c:v>
                </c:pt>
                <c:pt idx="116">
                  <c:v>128</c:v>
                </c:pt>
                <c:pt idx="117">
                  <c:v>128</c:v>
                </c:pt>
                <c:pt idx="118">
                  <c:v>128</c:v>
                </c:pt>
                <c:pt idx="119">
                  <c:v>128</c:v>
                </c:pt>
                <c:pt idx="120">
                  <c:v>127</c:v>
                </c:pt>
                <c:pt idx="121">
                  <c:v>126</c:v>
                </c:pt>
                <c:pt idx="122">
                  <c:v>126</c:v>
                </c:pt>
                <c:pt idx="123">
                  <c:v>127</c:v>
                </c:pt>
                <c:pt idx="124">
                  <c:v>127</c:v>
                </c:pt>
                <c:pt idx="125">
                  <c:v>127</c:v>
                </c:pt>
                <c:pt idx="126">
                  <c:v>128</c:v>
                </c:pt>
                <c:pt idx="127">
                  <c:v>128</c:v>
                </c:pt>
                <c:pt idx="128">
                  <c:v>128</c:v>
                </c:pt>
                <c:pt idx="129">
                  <c:v>128</c:v>
                </c:pt>
                <c:pt idx="130">
                  <c:v>129</c:v>
                </c:pt>
                <c:pt idx="131">
                  <c:v>129</c:v>
                </c:pt>
                <c:pt idx="132">
                  <c:v>129</c:v>
                </c:pt>
                <c:pt idx="133">
                  <c:v>129</c:v>
                </c:pt>
                <c:pt idx="134">
                  <c:v>129</c:v>
                </c:pt>
                <c:pt idx="135">
                  <c:v>129</c:v>
                </c:pt>
                <c:pt idx="136">
                  <c:v>130</c:v>
                </c:pt>
                <c:pt idx="137">
                  <c:v>130</c:v>
                </c:pt>
                <c:pt idx="138">
                  <c:v>130</c:v>
                </c:pt>
                <c:pt idx="139">
                  <c:v>130</c:v>
                </c:pt>
                <c:pt idx="140">
                  <c:v>130</c:v>
                </c:pt>
                <c:pt idx="141">
                  <c:v>130</c:v>
                </c:pt>
                <c:pt idx="142">
                  <c:v>131</c:v>
                </c:pt>
                <c:pt idx="143">
                  <c:v>131</c:v>
                </c:pt>
                <c:pt idx="144">
                  <c:v>131</c:v>
                </c:pt>
                <c:pt idx="145">
                  <c:v>131</c:v>
                </c:pt>
                <c:pt idx="146">
                  <c:v>131</c:v>
                </c:pt>
                <c:pt idx="147">
                  <c:v>131</c:v>
                </c:pt>
                <c:pt idx="148">
                  <c:v>130</c:v>
                </c:pt>
                <c:pt idx="149">
                  <c:v>128</c:v>
                </c:pt>
                <c:pt idx="150">
                  <c:v>128</c:v>
                </c:pt>
                <c:pt idx="151">
                  <c:v>128</c:v>
                </c:pt>
                <c:pt idx="152">
                  <c:v>128</c:v>
                </c:pt>
                <c:pt idx="153">
                  <c:v>128</c:v>
                </c:pt>
                <c:pt idx="154">
                  <c:v>129</c:v>
                </c:pt>
                <c:pt idx="155">
                  <c:v>130</c:v>
                </c:pt>
                <c:pt idx="156">
                  <c:v>130</c:v>
                </c:pt>
                <c:pt idx="157">
                  <c:v>130</c:v>
                </c:pt>
                <c:pt idx="158">
                  <c:v>131</c:v>
                </c:pt>
                <c:pt idx="159">
                  <c:v>131</c:v>
                </c:pt>
                <c:pt idx="160">
                  <c:v>132</c:v>
                </c:pt>
                <c:pt idx="161">
                  <c:v>133</c:v>
                </c:pt>
                <c:pt idx="162">
                  <c:v>133</c:v>
                </c:pt>
                <c:pt idx="163">
                  <c:v>135</c:v>
                </c:pt>
                <c:pt idx="164">
                  <c:v>134</c:v>
                </c:pt>
                <c:pt idx="165">
                  <c:v>135</c:v>
                </c:pt>
                <c:pt idx="166">
                  <c:v>135</c:v>
                </c:pt>
                <c:pt idx="167">
                  <c:v>135</c:v>
                </c:pt>
                <c:pt idx="168">
                  <c:v>135</c:v>
                </c:pt>
                <c:pt idx="169">
                  <c:v>133</c:v>
                </c:pt>
                <c:pt idx="170">
                  <c:v>134</c:v>
                </c:pt>
                <c:pt idx="171">
                  <c:v>134</c:v>
                </c:pt>
                <c:pt idx="172">
                  <c:v>133</c:v>
                </c:pt>
                <c:pt idx="173">
                  <c:v>132</c:v>
                </c:pt>
                <c:pt idx="174">
                  <c:v>132</c:v>
                </c:pt>
                <c:pt idx="175">
                  <c:v>132</c:v>
                </c:pt>
                <c:pt idx="176">
                  <c:v>131</c:v>
                </c:pt>
                <c:pt idx="177">
                  <c:v>131</c:v>
                </c:pt>
                <c:pt idx="178">
                  <c:v>131</c:v>
                </c:pt>
                <c:pt idx="179">
                  <c:v>132</c:v>
                </c:pt>
                <c:pt idx="180">
                  <c:v>132</c:v>
                </c:pt>
                <c:pt idx="181">
                  <c:v>132</c:v>
                </c:pt>
                <c:pt idx="182">
                  <c:v>133</c:v>
                </c:pt>
                <c:pt idx="183">
                  <c:v>134</c:v>
                </c:pt>
                <c:pt idx="184">
                  <c:v>134</c:v>
                </c:pt>
                <c:pt idx="185">
                  <c:v>135</c:v>
                </c:pt>
                <c:pt idx="186">
                  <c:v>136</c:v>
                </c:pt>
                <c:pt idx="187">
                  <c:v>136</c:v>
                </c:pt>
                <c:pt idx="188">
                  <c:v>137</c:v>
                </c:pt>
                <c:pt idx="189">
                  <c:v>138</c:v>
                </c:pt>
                <c:pt idx="190">
                  <c:v>138</c:v>
                </c:pt>
                <c:pt idx="191">
                  <c:v>138</c:v>
                </c:pt>
                <c:pt idx="192">
                  <c:v>138</c:v>
                </c:pt>
                <c:pt idx="193">
                  <c:v>138</c:v>
                </c:pt>
                <c:pt idx="194">
                  <c:v>139</c:v>
                </c:pt>
                <c:pt idx="195">
                  <c:v>139</c:v>
                </c:pt>
                <c:pt idx="196">
                  <c:v>139</c:v>
                </c:pt>
                <c:pt idx="197">
                  <c:v>139</c:v>
                </c:pt>
                <c:pt idx="198">
                  <c:v>140</c:v>
                </c:pt>
                <c:pt idx="199">
                  <c:v>139</c:v>
                </c:pt>
                <c:pt idx="200">
                  <c:v>140</c:v>
                </c:pt>
                <c:pt idx="201">
                  <c:v>140</c:v>
                </c:pt>
                <c:pt idx="202">
                  <c:v>140</c:v>
                </c:pt>
                <c:pt idx="203">
                  <c:v>140</c:v>
                </c:pt>
                <c:pt idx="204">
                  <c:v>141</c:v>
                </c:pt>
                <c:pt idx="205">
                  <c:v>141</c:v>
                </c:pt>
                <c:pt idx="206">
                  <c:v>141</c:v>
                </c:pt>
                <c:pt idx="207">
                  <c:v>141</c:v>
                </c:pt>
                <c:pt idx="208">
                  <c:v>142</c:v>
                </c:pt>
                <c:pt idx="209">
                  <c:v>142</c:v>
                </c:pt>
                <c:pt idx="210">
                  <c:v>142</c:v>
                </c:pt>
                <c:pt idx="211">
                  <c:v>141</c:v>
                </c:pt>
                <c:pt idx="212">
                  <c:v>140</c:v>
                </c:pt>
                <c:pt idx="213">
                  <c:v>141</c:v>
                </c:pt>
                <c:pt idx="214">
                  <c:v>142</c:v>
                </c:pt>
                <c:pt idx="215">
                  <c:v>142</c:v>
                </c:pt>
                <c:pt idx="216">
                  <c:v>141</c:v>
                </c:pt>
                <c:pt idx="217">
                  <c:v>142</c:v>
                </c:pt>
                <c:pt idx="218">
                  <c:v>143</c:v>
                </c:pt>
                <c:pt idx="219">
                  <c:v>143</c:v>
                </c:pt>
                <c:pt idx="220">
                  <c:v>143</c:v>
                </c:pt>
                <c:pt idx="221">
                  <c:v>144</c:v>
                </c:pt>
                <c:pt idx="222">
                  <c:v>144</c:v>
                </c:pt>
                <c:pt idx="223">
                  <c:v>145</c:v>
                </c:pt>
                <c:pt idx="224">
                  <c:v>145</c:v>
                </c:pt>
                <c:pt idx="225">
                  <c:v>144</c:v>
                </c:pt>
                <c:pt idx="226">
                  <c:v>144</c:v>
                </c:pt>
                <c:pt idx="227">
                  <c:v>144</c:v>
                </c:pt>
                <c:pt idx="228">
                  <c:v>144</c:v>
                </c:pt>
                <c:pt idx="229">
                  <c:v>144</c:v>
                </c:pt>
                <c:pt idx="230">
                  <c:v>145</c:v>
                </c:pt>
                <c:pt idx="231">
                  <c:v>145</c:v>
                </c:pt>
                <c:pt idx="232">
                  <c:v>145</c:v>
                </c:pt>
                <c:pt idx="233">
                  <c:v>145</c:v>
                </c:pt>
                <c:pt idx="234">
                  <c:v>145</c:v>
                </c:pt>
                <c:pt idx="235">
                  <c:v>145</c:v>
                </c:pt>
                <c:pt idx="236">
                  <c:v>144</c:v>
                </c:pt>
                <c:pt idx="237">
                  <c:v>144</c:v>
                </c:pt>
                <c:pt idx="238">
                  <c:v>144</c:v>
                </c:pt>
                <c:pt idx="239">
                  <c:v>144</c:v>
                </c:pt>
                <c:pt idx="240">
                  <c:v>144</c:v>
                </c:pt>
                <c:pt idx="241">
                  <c:v>144</c:v>
                </c:pt>
                <c:pt idx="242">
                  <c:v>144</c:v>
                </c:pt>
                <c:pt idx="243">
                  <c:v>144</c:v>
                </c:pt>
                <c:pt idx="244">
                  <c:v>144</c:v>
                </c:pt>
                <c:pt idx="245">
                  <c:v>143</c:v>
                </c:pt>
                <c:pt idx="246">
                  <c:v>143</c:v>
                </c:pt>
                <c:pt idx="247">
                  <c:v>144</c:v>
                </c:pt>
                <c:pt idx="248">
                  <c:v>144</c:v>
                </c:pt>
                <c:pt idx="249">
                  <c:v>144</c:v>
                </c:pt>
                <c:pt idx="250">
                  <c:v>144</c:v>
                </c:pt>
                <c:pt idx="251">
                  <c:v>144</c:v>
                </c:pt>
                <c:pt idx="252">
                  <c:v>144</c:v>
                </c:pt>
                <c:pt idx="253">
                  <c:v>143</c:v>
                </c:pt>
                <c:pt idx="254">
                  <c:v>144</c:v>
                </c:pt>
                <c:pt idx="255">
                  <c:v>144</c:v>
                </c:pt>
                <c:pt idx="256">
                  <c:v>145</c:v>
                </c:pt>
                <c:pt idx="257">
                  <c:v>145</c:v>
                </c:pt>
                <c:pt idx="258">
                  <c:v>146</c:v>
                </c:pt>
                <c:pt idx="259">
                  <c:v>147</c:v>
                </c:pt>
                <c:pt idx="260">
                  <c:v>149</c:v>
                </c:pt>
                <c:pt idx="261">
                  <c:v>150</c:v>
                </c:pt>
                <c:pt idx="262">
                  <c:v>151</c:v>
                </c:pt>
                <c:pt idx="263">
                  <c:v>152</c:v>
                </c:pt>
                <c:pt idx="264">
                  <c:v>153</c:v>
                </c:pt>
                <c:pt idx="265">
                  <c:v>153</c:v>
                </c:pt>
                <c:pt idx="266">
                  <c:v>154</c:v>
                </c:pt>
                <c:pt idx="267">
                  <c:v>153</c:v>
                </c:pt>
                <c:pt idx="268">
                  <c:v>153</c:v>
                </c:pt>
                <c:pt idx="269">
                  <c:v>154</c:v>
                </c:pt>
                <c:pt idx="270">
                  <c:v>153</c:v>
                </c:pt>
                <c:pt idx="271">
                  <c:v>153</c:v>
                </c:pt>
                <c:pt idx="272">
                  <c:v>153</c:v>
                </c:pt>
                <c:pt idx="273">
                  <c:v>153</c:v>
                </c:pt>
                <c:pt idx="274">
                  <c:v>154</c:v>
                </c:pt>
                <c:pt idx="275">
                  <c:v>154</c:v>
                </c:pt>
                <c:pt idx="276">
                  <c:v>154</c:v>
                </c:pt>
                <c:pt idx="277">
                  <c:v>153</c:v>
                </c:pt>
                <c:pt idx="278">
                  <c:v>153</c:v>
                </c:pt>
                <c:pt idx="279">
                  <c:v>154</c:v>
                </c:pt>
                <c:pt idx="280">
                  <c:v>154</c:v>
                </c:pt>
                <c:pt idx="281">
                  <c:v>154</c:v>
                </c:pt>
                <c:pt idx="282">
                  <c:v>154</c:v>
                </c:pt>
                <c:pt idx="283">
                  <c:v>153</c:v>
                </c:pt>
                <c:pt idx="284">
                  <c:v>154</c:v>
                </c:pt>
                <c:pt idx="285">
                  <c:v>153</c:v>
                </c:pt>
                <c:pt idx="286">
                  <c:v>154</c:v>
                </c:pt>
                <c:pt idx="287">
                  <c:v>155</c:v>
                </c:pt>
                <c:pt idx="288">
                  <c:v>155</c:v>
                </c:pt>
                <c:pt idx="289">
                  <c:v>155</c:v>
                </c:pt>
                <c:pt idx="290">
                  <c:v>155</c:v>
                </c:pt>
                <c:pt idx="291">
                  <c:v>154</c:v>
                </c:pt>
                <c:pt idx="292">
                  <c:v>154</c:v>
                </c:pt>
                <c:pt idx="293">
                  <c:v>154</c:v>
                </c:pt>
                <c:pt idx="294">
                  <c:v>155</c:v>
                </c:pt>
                <c:pt idx="295">
                  <c:v>154</c:v>
                </c:pt>
                <c:pt idx="296">
                  <c:v>155</c:v>
                </c:pt>
                <c:pt idx="297">
                  <c:v>155</c:v>
                </c:pt>
                <c:pt idx="298">
                  <c:v>155</c:v>
                </c:pt>
                <c:pt idx="299">
                  <c:v>155</c:v>
                </c:pt>
                <c:pt idx="300">
                  <c:v>156</c:v>
                </c:pt>
                <c:pt idx="301">
                  <c:v>155</c:v>
                </c:pt>
                <c:pt idx="302">
                  <c:v>155</c:v>
                </c:pt>
                <c:pt idx="303">
                  <c:v>155</c:v>
                </c:pt>
                <c:pt idx="304">
                  <c:v>155</c:v>
                </c:pt>
                <c:pt idx="305">
                  <c:v>156</c:v>
                </c:pt>
                <c:pt idx="306">
                  <c:v>155</c:v>
                </c:pt>
                <c:pt idx="307">
                  <c:v>155</c:v>
                </c:pt>
                <c:pt idx="308">
                  <c:v>154</c:v>
                </c:pt>
                <c:pt idx="309">
                  <c:v>154</c:v>
                </c:pt>
                <c:pt idx="310">
                  <c:v>154</c:v>
                </c:pt>
                <c:pt idx="311">
                  <c:v>154</c:v>
                </c:pt>
                <c:pt idx="312">
                  <c:v>154</c:v>
                </c:pt>
                <c:pt idx="313">
                  <c:v>155</c:v>
                </c:pt>
                <c:pt idx="314">
                  <c:v>155</c:v>
                </c:pt>
                <c:pt idx="315">
                  <c:v>156</c:v>
                </c:pt>
                <c:pt idx="316">
                  <c:v>156</c:v>
                </c:pt>
                <c:pt idx="317">
                  <c:v>156</c:v>
                </c:pt>
                <c:pt idx="318">
                  <c:v>157</c:v>
                </c:pt>
                <c:pt idx="319">
                  <c:v>157</c:v>
                </c:pt>
                <c:pt idx="320">
                  <c:v>157</c:v>
                </c:pt>
                <c:pt idx="321">
                  <c:v>157</c:v>
                </c:pt>
                <c:pt idx="322">
                  <c:v>158</c:v>
                </c:pt>
                <c:pt idx="323">
                  <c:v>158</c:v>
                </c:pt>
                <c:pt idx="324">
                  <c:v>159</c:v>
                </c:pt>
                <c:pt idx="325">
                  <c:v>159</c:v>
                </c:pt>
                <c:pt idx="326">
                  <c:v>159</c:v>
                </c:pt>
                <c:pt idx="327">
                  <c:v>159</c:v>
                </c:pt>
                <c:pt idx="328">
                  <c:v>159</c:v>
                </c:pt>
                <c:pt idx="329">
                  <c:v>159</c:v>
                </c:pt>
                <c:pt idx="330">
                  <c:v>160</c:v>
                </c:pt>
                <c:pt idx="331">
                  <c:v>159</c:v>
                </c:pt>
                <c:pt idx="332">
                  <c:v>160</c:v>
                </c:pt>
                <c:pt idx="333">
                  <c:v>159</c:v>
                </c:pt>
                <c:pt idx="334">
                  <c:v>159</c:v>
                </c:pt>
                <c:pt idx="335">
                  <c:v>159</c:v>
                </c:pt>
                <c:pt idx="336">
                  <c:v>160</c:v>
                </c:pt>
                <c:pt idx="337">
                  <c:v>160</c:v>
                </c:pt>
                <c:pt idx="338">
                  <c:v>160</c:v>
                </c:pt>
                <c:pt idx="339">
                  <c:v>160</c:v>
                </c:pt>
                <c:pt idx="340">
                  <c:v>161</c:v>
                </c:pt>
                <c:pt idx="341">
                  <c:v>161</c:v>
                </c:pt>
                <c:pt idx="342">
                  <c:v>161</c:v>
                </c:pt>
                <c:pt idx="343">
                  <c:v>161</c:v>
                </c:pt>
                <c:pt idx="344">
                  <c:v>162</c:v>
                </c:pt>
                <c:pt idx="345">
                  <c:v>161</c:v>
                </c:pt>
                <c:pt idx="346">
                  <c:v>162</c:v>
                </c:pt>
                <c:pt idx="347">
                  <c:v>162</c:v>
                </c:pt>
                <c:pt idx="348">
                  <c:v>162</c:v>
                </c:pt>
                <c:pt idx="349">
                  <c:v>163</c:v>
                </c:pt>
                <c:pt idx="350">
                  <c:v>163</c:v>
                </c:pt>
                <c:pt idx="351">
                  <c:v>163</c:v>
                </c:pt>
                <c:pt idx="352">
                  <c:v>163</c:v>
                </c:pt>
                <c:pt idx="353">
                  <c:v>163</c:v>
                </c:pt>
                <c:pt idx="354">
                  <c:v>163</c:v>
                </c:pt>
                <c:pt idx="355">
                  <c:v>164</c:v>
                </c:pt>
                <c:pt idx="356">
                  <c:v>164</c:v>
                </c:pt>
                <c:pt idx="357">
                  <c:v>163</c:v>
                </c:pt>
                <c:pt idx="358">
                  <c:v>163</c:v>
                </c:pt>
                <c:pt idx="359">
                  <c:v>163</c:v>
                </c:pt>
                <c:pt idx="360">
                  <c:v>164</c:v>
                </c:pt>
                <c:pt idx="361">
                  <c:v>163</c:v>
                </c:pt>
                <c:pt idx="362">
                  <c:v>163</c:v>
                </c:pt>
                <c:pt idx="363">
                  <c:v>163</c:v>
                </c:pt>
                <c:pt idx="364">
                  <c:v>163</c:v>
                </c:pt>
                <c:pt idx="365">
                  <c:v>163</c:v>
                </c:pt>
                <c:pt idx="366">
                  <c:v>162</c:v>
                </c:pt>
                <c:pt idx="367">
                  <c:v>163</c:v>
                </c:pt>
                <c:pt idx="368">
                  <c:v>163</c:v>
                </c:pt>
                <c:pt idx="369">
                  <c:v>163</c:v>
                </c:pt>
                <c:pt idx="370">
                  <c:v>163</c:v>
                </c:pt>
                <c:pt idx="371">
                  <c:v>163</c:v>
                </c:pt>
                <c:pt idx="372">
                  <c:v>163</c:v>
                </c:pt>
                <c:pt idx="373">
                  <c:v>163</c:v>
                </c:pt>
                <c:pt idx="374">
                  <c:v>163</c:v>
                </c:pt>
                <c:pt idx="375">
                  <c:v>163</c:v>
                </c:pt>
                <c:pt idx="376">
                  <c:v>162</c:v>
                </c:pt>
                <c:pt idx="377">
                  <c:v>161</c:v>
                </c:pt>
                <c:pt idx="378">
                  <c:v>162</c:v>
                </c:pt>
                <c:pt idx="379">
                  <c:v>161</c:v>
                </c:pt>
                <c:pt idx="380">
                  <c:v>161</c:v>
                </c:pt>
                <c:pt idx="381">
                  <c:v>161</c:v>
                </c:pt>
                <c:pt idx="382">
                  <c:v>161</c:v>
                </c:pt>
                <c:pt idx="383">
                  <c:v>160</c:v>
                </c:pt>
                <c:pt idx="384">
                  <c:v>161</c:v>
                </c:pt>
                <c:pt idx="385">
                  <c:v>161</c:v>
                </c:pt>
                <c:pt idx="386">
                  <c:v>160</c:v>
                </c:pt>
                <c:pt idx="387">
                  <c:v>160</c:v>
                </c:pt>
                <c:pt idx="388">
                  <c:v>159</c:v>
                </c:pt>
                <c:pt idx="389">
                  <c:v>160</c:v>
                </c:pt>
                <c:pt idx="390">
                  <c:v>160</c:v>
                </c:pt>
                <c:pt idx="391">
                  <c:v>159</c:v>
                </c:pt>
                <c:pt idx="392">
                  <c:v>159</c:v>
                </c:pt>
                <c:pt idx="393">
                  <c:v>159</c:v>
                </c:pt>
                <c:pt idx="394">
                  <c:v>159</c:v>
                </c:pt>
                <c:pt idx="395">
                  <c:v>160</c:v>
                </c:pt>
                <c:pt idx="396">
                  <c:v>159</c:v>
                </c:pt>
                <c:pt idx="397">
                  <c:v>160</c:v>
                </c:pt>
                <c:pt idx="398">
                  <c:v>159</c:v>
                </c:pt>
                <c:pt idx="399">
                  <c:v>158</c:v>
                </c:pt>
                <c:pt idx="400">
                  <c:v>157</c:v>
                </c:pt>
                <c:pt idx="401">
                  <c:v>156</c:v>
                </c:pt>
                <c:pt idx="402">
                  <c:v>156</c:v>
                </c:pt>
                <c:pt idx="403">
                  <c:v>155</c:v>
                </c:pt>
                <c:pt idx="404">
                  <c:v>155</c:v>
                </c:pt>
                <c:pt idx="405">
                  <c:v>154</c:v>
                </c:pt>
                <c:pt idx="406">
                  <c:v>153</c:v>
                </c:pt>
                <c:pt idx="407">
                  <c:v>153</c:v>
                </c:pt>
                <c:pt idx="408">
                  <c:v>152</c:v>
                </c:pt>
                <c:pt idx="409">
                  <c:v>152</c:v>
                </c:pt>
                <c:pt idx="410">
                  <c:v>152</c:v>
                </c:pt>
                <c:pt idx="411">
                  <c:v>151</c:v>
                </c:pt>
                <c:pt idx="412">
                  <c:v>151</c:v>
                </c:pt>
                <c:pt idx="413">
                  <c:v>152</c:v>
                </c:pt>
                <c:pt idx="414">
                  <c:v>151</c:v>
                </c:pt>
                <c:pt idx="415">
                  <c:v>150</c:v>
                </c:pt>
                <c:pt idx="416">
                  <c:v>149</c:v>
                </c:pt>
                <c:pt idx="417">
                  <c:v>150</c:v>
                </c:pt>
                <c:pt idx="418">
                  <c:v>148</c:v>
                </c:pt>
                <c:pt idx="419">
                  <c:v>148</c:v>
                </c:pt>
                <c:pt idx="420">
                  <c:v>148</c:v>
                </c:pt>
                <c:pt idx="421">
                  <c:v>147</c:v>
                </c:pt>
                <c:pt idx="422">
                  <c:v>147</c:v>
                </c:pt>
                <c:pt idx="423">
                  <c:v>147</c:v>
                </c:pt>
                <c:pt idx="424">
                  <c:v>146</c:v>
                </c:pt>
                <c:pt idx="425">
                  <c:v>146</c:v>
                </c:pt>
                <c:pt idx="426">
                  <c:v>147</c:v>
                </c:pt>
                <c:pt idx="427">
                  <c:v>146</c:v>
                </c:pt>
                <c:pt idx="428">
                  <c:v>147</c:v>
                </c:pt>
                <c:pt idx="429">
                  <c:v>147</c:v>
                </c:pt>
                <c:pt idx="430">
                  <c:v>147</c:v>
                </c:pt>
                <c:pt idx="431">
                  <c:v>147</c:v>
                </c:pt>
                <c:pt idx="432">
                  <c:v>146</c:v>
                </c:pt>
                <c:pt idx="433">
                  <c:v>146</c:v>
                </c:pt>
                <c:pt idx="434">
                  <c:v>145</c:v>
                </c:pt>
                <c:pt idx="435">
                  <c:v>145</c:v>
                </c:pt>
                <c:pt idx="436">
                  <c:v>145</c:v>
                </c:pt>
                <c:pt idx="437">
                  <c:v>145</c:v>
                </c:pt>
                <c:pt idx="438">
                  <c:v>145</c:v>
                </c:pt>
                <c:pt idx="439">
                  <c:v>144</c:v>
                </c:pt>
                <c:pt idx="440">
                  <c:v>143</c:v>
                </c:pt>
                <c:pt idx="441">
                  <c:v>142</c:v>
                </c:pt>
                <c:pt idx="442">
                  <c:v>142</c:v>
                </c:pt>
                <c:pt idx="443">
                  <c:v>141</c:v>
                </c:pt>
                <c:pt idx="444">
                  <c:v>140</c:v>
                </c:pt>
                <c:pt idx="445">
                  <c:v>140</c:v>
                </c:pt>
                <c:pt idx="446">
                  <c:v>141</c:v>
                </c:pt>
                <c:pt idx="447">
                  <c:v>140</c:v>
                </c:pt>
                <c:pt idx="448">
                  <c:v>140</c:v>
                </c:pt>
                <c:pt idx="449">
                  <c:v>140</c:v>
                </c:pt>
                <c:pt idx="450">
                  <c:v>140</c:v>
                </c:pt>
                <c:pt idx="451">
                  <c:v>140</c:v>
                </c:pt>
                <c:pt idx="452">
                  <c:v>140</c:v>
                </c:pt>
                <c:pt idx="453">
                  <c:v>140</c:v>
                </c:pt>
                <c:pt idx="454">
                  <c:v>140</c:v>
                </c:pt>
                <c:pt idx="455">
                  <c:v>140</c:v>
                </c:pt>
                <c:pt idx="456">
                  <c:v>140</c:v>
                </c:pt>
                <c:pt idx="457">
                  <c:v>140</c:v>
                </c:pt>
                <c:pt idx="458">
                  <c:v>140</c:v>
                </c:pt>
                <c:pt idx="459">
                  <c:v>139</c:v>
                </c:pt>
                <c:pt idx="460">
                  <c:v>139</c:v>
                </c:pt>
                <c:pt idx="461">
                  <c:v>139</c:v>
                </c:pt>
                <c:pt idx="462">
                  <c:v>138</c:v>
                </c:pt>
                <c:pt idx="463">
                  <c:v>138</c:v>
                </c:pt>
                <c:pt idx="464">
                  <c:v>138</c:v>
                </c:pt>
                <c:pt idx="465">
                  <c:v>138</c:v>
                </c:pt>
                <c:pt idx="466">
                  <c:v>137</c:v>
                </c:pt>
                <c:pt idx="467">
                  <c:v>137</c:v>
                </c:pt>
                <c:pt idx="468">
                  <c:v>137</c:v>
                </c:pt>
                <c:pt idx="469">
                  <c:v>137</c:v>
                </c:pt>
                <c:pt idx="470">
                  <c:v>136</c:v>
                </c:pt>
                <c:pt idx="471">
                  <c:v>136</c:v>
                </c:pt>
                <c:pt idx="472">
                  <c:v>136</c:v>
                </c:pt>
                <c:pt idx="473">
                  <c:v>135</c:v>
                </c:pt>
                <c:pt idx="474">
                  <c:v>135</c:v>
                </c:pt>
                <c:pt idx="475">
                  <c:v>135</c:v>
                </c:pt>
                <c:pt idx="476">
                  <c:v>136</c:v>
                </c:pt>
                <c:pt idx="477">
                  <c:v>135</c:v>
                </c:pt>
                <c:pt idx="478">
                  <c:v>135</c:v>
                </c:pt>
                <c:pt idx="479">
                  <c:v>134</c:v>
                </c:pt>
                <c:pt idx="480">
                  <c:v>135</c:v>
                </c:pt>
                <c:pt idx="481">
                  <c:v>136</c:v>
                </c:pt>
                <c:pt idx="482">
                  <c:v>136</c:v>
                </c:pt>
                <c:pt idx="483">
                  <c:v>135</c:v>
                </c:pt>
                <c:pt idx="484">
                  <c:v>132</c:v>
                </c:pt>
                <c:pt idx="485">
                  <c:v>132</c:v>
                </c:pt>
                <c:pt idx="486">
                  <c:v>131</c:v>
                </c:pt>
                <c:pt idx="487">
                  <c:v>131</c:v>
                </c:pt>
                <c:pt idx="488">
                  <c:v>132</c:v>
                </c:pt>
                <c:pt idx="489">
                  <c:v>132</c:v>
                </c:pt>
                <c:pt idx="490">
                  <c:v>131</c:v>
                </c:pt>
                <c:pt idx="491">
                  <c:v>130</c:v>
                </c:pt>
                <c:pt idx="492">
                  <c:v>130</c:v>
                </c:pt>
                <c:pt idx="493">
                  <c:v>130</c:v>
                </c:pt>
                <c:pt idx="494">
                  <c:v>130</c:v>
                </c:pt>
                <c:pt idx="495">
                  <c:v>131</c:v>
                </c:pt>
                <c:pt idx="496">
                  <c:v>132</c:v>
                </c:pt>
                <c:pt idx="497">
                  <c:v>132</c:v>
                </c:pt>
                <c:pt idx="498">
                  <c:v>133</c:v>
                </c:pt>
                <c:pt idx="499">
                  <c:v>132</c:v>
                </c:pt>
                <c:pt idx="500">
                  <c:v>132</c:v>
                </c:pt>
                <c:pt idx="501">
                  <c:v>132</c:v>
                </c:pt>
                <c:pt idx="502">
                  <c:v>132</c:v>
                </c:pt>
                <c:pt idx="503">
                  <c:v>132</c:v>
                </c:pt>
                <c:pt idx="504">
                  <c:v>132</c:v>
                </c:pt>
                <c:pt idx="505">
                  <c:v>132</c:v>
                </c:pt>
                <c:pt idx="506">
                  <c:v>132</c:v>
                </c:pt>
                <c:pt idx="507">
                  <c:v>132</c:v>
                </c:pt>
                <c:pt idx="508">
                  <c:v>132</c:v>
                </c:pt>
                <c:pt idx="509">
                  <c:v>133</c:v>
                </c:pt>
                <c:pt idx="510">
                  <c:v>133</c:v>
                </c:pt>
                <c:pt idx="511">
                  <c:v>134</c:v>
                </c:pt>
                <c:pt idx="512">
                  <c:v>134</c:v>
                </c:pt>
                <c:pt idx="513">
                  <c:v>135</c:v>
                </c:pt>
                <c:pt idx="514">
                  <c:v>135</c:v>
                </c:pt>
                <c:pt idx="515">
                  <c:v>135</c:v>
                </c:pt>
                <c:pt idx="516">
                  <c:v>135</c:v>
                </c:pt>
                <c:pt idx="517">
                  <c:v>134</c:v>
                </c:pt>
                <c:pt idx="518">
                  <c:v>134</c:v>
                </c:pt>
                <c:pt idx="519">
                  <c:v>133</c:v>
                </c:pt>
                <c:pt idx="520">
                  <c:v>132</c:v>
                </c:pt>
                <c:pt idx="521">
                  <c:v>133</c:v>
                </c:pt>
                <c:pt idx="522">
                  <c:v>133</c:v>
                </c:pt>
                <c:pt idx="523">
                  <c:v>133</c:v>
                </c:pt>
                <c:pt idx="524">
                  <c:v>133</c:v>
                </c:pt>
                <c:pt idx="525">
                  <c:v>132</c:v>
                </c:pt>
                <c:pt idx="526">
                  <c:v>132</c:v>
                </c:pt>
                <c:pt idx="527">
                  <c:v>133</c:v>
                </c:pt>
                <c:pt idx="528">
                  <c:v>133</c:v>
                </c:pt>
                <c:pt idx="529">
                  <c:v>134</c:v>
                </c:pt>
                <c:pt idx="530">
                  <c:v>134</c:v>
                </c:pt>
                <c:pt idx="531">
                  <c:v>134</c:v>
                </c:pt>
                <c:pt idx="532">
                  <c:v>134</c:v>
                </c:pt>
                <c:pt idx="533">
                  <c:v>134</c:v>
                </c:pt>
                <c:pt idx="534">
                  <c:v>133</c:v>
                </c:pt>
                <c:pt idx="535">
                  <c:v>133</c:v>
                </c:pt>
                <c:pt idx="536">
                  <c:v>133</c:v>
                </c:pt>
                <c:pt idx="537">
                  <c:v>133</c:v>
                </c:pt>
                <c:pt idx="538">
                  <c:v>132</c:v>
                </c:pt>
                <c:pt idx="539">
                  <c:v>132</c:v>
                </c:pt>
                <c:pt idx="540">
                  <c:v>131</c:v>
                </c:pt>
                <c:pt idx="541">
                  <c:v>131</c:v>
                </c:pt>
                <c:pt idx="542">
                  <c:v>131</c:v>
                </c:pt>
                <c:pt idx="543">
                  <c:v>130</c:v>
                </c:pt>
                <c:pt idx="544">
                  <c:v>130</c:v>
                </c:pt>
                <c:pt idx="545">
                  <c:v>130</c:v>
                </c:pt>
                <c:pt idx="546">
                  <c:v>130</c:v>
                </c:pt>
                <c:pt idx="547">
                  <c:v>130</c:v>
                </c:pt>
                <c:pt idx="548">
                  <c:v>130</c:v>
                </c:pt>
                <c:pt idx="549">
                  <c:v>130</c:v>
                </c:pt>
                <c:pt idx="550">
                  <c:v>129</c:v>
                </c:pt>
                <c:pt idx="551">
                  <c:v>129</c:v>
                </c:pt>
                <c:pt idx="552">
                  <c:v>129</c:v>
                </c:pt>
                <c:pt idx="553">
                  <c:v>129</c:v>
                </c:pt>
                <c:pt idx="554">
                  <c:v>129</c:v>
                </c:pt>
                <c:pt idx="555">
                  <c:v>128</c:v>
                </c:pt>
                <c:pt idx="556">
                  <c:v>128</c:v>
                </c:pt>
                <c:pt idx="557">
                  <c:v>128</c:v>
                </c:pt>
                <c:pt idx="558">
                  <c:v>128</c:v>
                </c:pt>
                <c:pt idx="559">
                  <c:v>128</c:v>
                </c:pt>
                <c:pt idx="560">
                  <c:v>128</c:v>
                </c:pt>
                <c:pt idx="561">
                  <c:v>128</c:v>
                </c:pt>
                <c:pt idx="562">
                  <c:v>128</c:v>
                </c:pt>
                <c:pt idx="563">
                  <c:v>128</c:v>
                </c:pt>
                <c:pt idx="564">
                  <c:v>128</c:v>
                </c:pt>
                <c:pt idx="565">
                  <c:v>128</c:v>
                </c:pt>
                <c:pt idx="566">
                  <c:v>128</c:v>
                </c:pt>
                <c:pt idx="567">
                  <c:v>128</c:v>
                </c:pt>
                <c:pt idx="568">
                  <c:v>128</c:v>
                </c:pt>
                <c:pt idx="569">
                  <c:v>128</c:v>
                </c:pt>
                <c:pt idx="570">
                  <c:v>128</c:v>
                </c:pt>
                <c:pt idx="571">
                  <c:v>128</c:v>
                </c:pt>
                <c:pt idx="572">
                  <c:v>128</c:v>
                </c:pt>
                <c:pt idx="573">
                  <c:v>128</c:v>
                </c:pt>
                <c:pt idx="574">
                  <c:v>129</c:v>
                </c:pt>
                <c:pt idx="575">
                  <c:v>129</c:v>
                </c:pt>
                <c:pt idx="576">
                  <c:v>129</c:v>
                </c:pt>
                <c:pt idx="577">
                  <c:v>128</c:v>
                </c:pt>
                <c:pt idx="578">
                  <c:v>128</c:v>
                </c:pt>
                <c:pt idx="579">
                  <c:v>129</c:v>
                </c:pt>
                <c:pt idx="580">
                  <c:v>129</c:v>
                </c:pt>
                <c:pt idx="581">
                  <c:v>129</c:v>
                </c:pt>
                <c:pt idx="582">
                  <c:v>129</c:v>
                </c:pt>
                <c:pt idx="583">
                  <c:v>129</c:v>
                </c:pt>
                <c:pt idx="584">
                  <c:v>130</c:v>
                </c:pt>
                <c:pt idx="585">
                  <c:v>130</c:v>
                </c:pt>
                <c:pt idx="586">
                  <c:v>130</c:v>
                </c:pt>
                <c:pt idx="587">
                  <c:v>131</c:v>
                </c:pt>
                <c:pt idx="588">
                  <c:v>131</c:v>
                </c:pt>
                <c:pt idx="589">
                  <c:v>132</c:v>
                </c:pt>
                <c:pt idx="590">
                  <c:v>132</c:v>
                </c:pt>
                <c:pt idx="591">
                  <c:v>134</c:v>
                </c:pt>
                <c:pt idx="592">
                  <c:v>135</c:v>
                </c:pt>
                <c:pt idx="593">
                  <c:v>136</c:v>
                </c:pt>
                <c:pt idx="594">
                  <c:v>137</c:v>
                </c:pt>
                <c:pt idx="595">
                  <c:v>136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DDAD-4FE0-89E7-18EE061C96B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18975048"/>
        <c:axId val="418972696"/>
      </c:scatterChart>
      <c:scatterChart>
        <c:scatterStyle val="smoothMarker"/>
        <c:varyColors val="0"/>
        <c:ser>
          <c:idx val="1"/>
          <c:order val="1"/>
          <c:tx>
            <c:strRef>
              <c:f>Horacek!$C$1</c:f>
              <c:strCache>
                <c:ptCount val="1"/>
                <c:pt idx="0">
                  <c:v>T-Hb (g/dl)</c:v>
                </c:pt>
              </c:strCache>
            </c:strRef>
          </c:tx>
          <c:spPr>
            <a:ln w="25400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xVal>
            <c:numRef>
              <c:f>Horacek!$A$2:$A$597</c:f>
              <c:numCache>
                <c:formatCode>General</c:formatCode>
                <c:ptCount val="596"/>
                <c:pt idx="0">
                  <c:v>3</c:v>
                </c:pt>
                <c:pt idx="1">
                  <c:v>4</c:v>
                </c:pt>
                <c:pt idx="2">
                  <c:v>5</c:v>
                </c:pt>
                <c:pt idx="3">
                  <c:v>6</c:v>
                </c:pt>
                <c:pt idx="4">
                  <c:v>7</c:v>
                </c:pt>
                <c:pt idx="5">
                  <c:v>8</c:v>
                </c:pt>
                <c:pt idx="6">
                  <c:v>9</c:v>
                </c:pt>
                <c:pt idx="7">
                  <c:v>10</c:v>
                </c:pt>
                <c:pt idx="8">
                  <c:v>11</c:v>
                </c:pt>
                <c:pt idx="9">
                  <c:v>12</c:v>
                </c:pt>
                <c:pt idx="10">
                  <c:v>13</c:v>
                </c:pt>
                <c:pt idx="11">
                  <c:v>14</c:v>
                </c:pt>
                <c:pt idx="12">
                  <c:v>15</c:v>
                </c:pt>
                <c:pt idx="13">
                  <c:v>16</c:v>
                </c:pt>
                <c:pt idx="14">
                  <c:v>17</c:v>
                </c:pt>
                <c:pt idx="15">
                  <c:v>18</c:v>
                </c:pt>
                <c:pt idx="16">
                  <c:v>19</c:v>
                </c:pt>
                <c:pt idx="17">
                  <c:v>20</c:v>
                </c:pt>
                <c:pt idx="18">
                  <c:v>21</c:v>
                </c:pt>
                <c:pt idx="19">
                  <c:v>22</c:v>
                </c:pt>
                <c:pt idx="20">
                  <c:v>23</c:v>
                </c:pt>
                <c:pt idx="21">
                  <c:v>24</c:v>
                </c:pt>
                <c:pt idx="22">
                  <c:v>25</c:v>
                </c:pt>
                <c:pt idx="23">
                  <c:v>26</c:v>
                </c:pt>
                <c:pt idx="24">
                  <c:v>27</c:v>
                </c:pt>
                <c:pt idx="25">
                  <c:v>28</c:v>
                </c:pt>
                <c:pt idx="26">
                  <c:v>29</c:v>
                </c:pt>
                <c:pt idx="27">
                  <c:v>30</c:v>
                </c:pt>
                <c:pt idx="28">
                  <c:v>31</c:v>
                </c:pt>
                <c:pt idx="29">
                  <c:v>32</c:v>
                </c:pt>
                <c:pt idx="30">
                  <c:v>33</c:v>
                </c:pt>
                <c:pt idx="31">
                  <c:v>34</c:v>
                </c:pt>
                <c:pt idx="32">
                  <c:v>35</c:v>
                </c:pt>
                <c:pt idx="33">
                  <c:v>36</c:v>
                </c:pt>
                <c:pt idx="34">
                  <c:v>37</c:v>
                </c:pt>
                <c:pt idx="35">
                  <c:v>38</c:v>
                </c:pt>
                <c:pt idx="36">
                  <c:v>39</c:v>
                </c:pt>
                <c:pt idx="37">
                  <c:v>40</c:v>
                </c:pt>
                <c:pt idx="38">
                  <c:v>41</c:v>
                </c:pt>
                <c:pt idx="39">
                  <c:v>42</c:v>
                </c:pt>
                <c:pt idx="40">
                  <c:v>43</c:v>
                </c:pt>
                <c:pt idx="41">
                  <c:v>44</c:v>
                </c:pt>
                <c:pt idx="42">
                  <c:v>45</c:v>
                </c:pt>
                <c:pt idx="43">
                  <c:v>46</c:v>
                </c:pt>
                <c:pt idx="44">
                  <c:v>47</c:v>
                </c:pt>
                <c:pt idx="45">
                  <c:v>48</c:v>
                </c:pt>
                <c:pt idx="46">
                  <c:v>49</c:v>
                </c:pt>
                <c:pt idx="47">
                  <c:v>50</c:v>
                </c:pt>
                <c:pt idx="48">
                  <c:v>51</c:v>
                </c:pt>
                <c:pt idx="49">
                  <c:v>52</c:v>
                </c:pt>
                <c:pt idx="50">
                  <c:v>53</c:v>
                </c:pt>
                <c:pt idx="51">
                  <c:v>54</c:v>
                </c:pt>
                <c:pt idx="52">
                  <c:v>55</c:v>
                </c:pt>
                <c:pt idx="53">
                  <c:v>56</c:v>
                </c:pt>
                <c:pt idx="54">
                  <c:v>57</c:v>
                </c:pt>
                <c:pt idx="55">
                  <c:v>58</c:v>
                </c:pt>
                <c:pt idx="56">
                  <c:v>59</c:v>
                </c:pt>
                <c:pt idx="57">
                  <c:v>60</c:v>
                </c:pt>
                <c:pt idx="58">
                  <c:v>61</c:v>
                </c:pt>
                <c:pt idx="59">
                  <c:v>62</c:v>
                </c:pt>
                <c:pt idx="60">
                  <c:v>63</c:v>
                </c:pt>
                <c:pt idx="61">
                  <c:v>64</c:v>
                </c:pt>
                <c:pt idx="62">
                  <c:v>65</c:v>
                </c:pt>
                <c:pt idx="63">
                  <c:v>66</c:v>
                </c:pt>
                <c:pt idx="64">
                  <c:v>67</c:v>
                </c:pt>
                <c:pt idx="65">
                  <c:v>68</c:v>
                </c:pt>
                <c:pt idx="66">
                  <c:v>69</c:v>
                </c:pt>
                <c:pt idx="67">
                  <c:v>70</c:v>
                </c:pt>
                <c:pt idx="68">
                  <c:v>71</c:v>
                </c:pt>
                <c:pt idx="69">
                  <c:v>72</c:v>
                </c:pt>
                <c:pt idx="70">
                  <c:v>73</c:v>
                </c:pt>
                <c:pt idx="71">
                  <c:v>74</c:v>
                </c:pt>
                <c:pt idx="72">
                  <c:v>75</c:v>
                </c:pt>
                <c:pt idx="73">
                  <c:v>76</c:v>
                </c:pt>
                <c:pt idx="74">
                  <c:v>77</c:v>
                </c:pt>
                <c:pt idx="75">
                  <c:v>78</c:v>
                </c:pt>
                <c:pt idx="76">
                  <c:v>79</c:v>
                </c:pt>
                <c:pt idx="77">
                  <c:v>80</c:v>
                </c:pt>
                <c:pt idx="78">
                  <c:v>81</c:v>
                </c:pt>
                <c:pt idx="79">
                  <c:v>82</c:v>
                </c:pt>
                <c:pt idx="80">
                  <c:v>83</c:v>
                </c:pt>
                <c:pt idx="81">
                  <c:v>84</c:v>
                </c:pt>
                <c:pt idx="82">
                  <c:v>85</c:v>
                </c:pt>
                <c:pt idx="83">
                  <c:v>86</c:v>
                </c:pt>
                <c:pt idx="84">
                  <c:v>87</c:v>
                </c:pt>
                <c:pt idx="85">
                  <c:v>88</c:v>
                </c:pt>
                <c:pt idx="86">
                  <c:v>89</c:v>
                </c:pt>
                <c:pt idx="87">
                  <c:v>90</c:v>
                </c:pt>
                <c:pt idx="88">
                  <c:v>91</c:v>
                </c:pt>
                <c:pt idx="89">
                  <c:v>92</c:v>
                </c:pt>
                <c:pt idx="90">
                  <c:v>93</c:v>
                </c:pt>
                <c:pt idx="91">
                  <c:v>94</c:v>
                </c:pt>
                <c:pt idx="92">
                  <c:v>95</c:v>
                </c:pt>
                <c:pt idx="93">
                  <c:v>96</c:v>
                </c:pt>
                <c:pt idx="94">
                  <c:v>97</c:v>
                </c:pt>
                <c:pt idx="95">
                  <c:v>98</c:v>
                </c:pt>
                <c:pt idx="96">
                  <c:v>99</c:v>
                </c:pt>
                <c:pt idx="97">
                  <c:v>100</c:v>
                </c:pt>
                <c:pt idx="98">
                  <c:v>101</c:v>
                </c:pt>
                <c:pt idx="99">
                  <c:v>102</c:v>
                </c:pt>
                <c:pt idx="100">
                  <c:v>103</c:v>
                </c:pt>
                <c:pt idx="101">
                  <c:v>104</c:v>
                </c:pt>
                <c:pt idx="102">
                  <c:v>105</c:v>
                </c:pt>
                <c:pt idx="103">
                  <c:v>106</c:v>
                </c:pt>
                <c:pt idx="104">
                  <c:v>107</c:v>
                </c:pt>
                <c:pt idx="105">
                  <c:v>108</c:v>
                </c:pt>
                <c:pt idx="106">
                  <c:v>109</c:v>
                </c:pt>
                <c:pt idx="107">
                  <c:v>110</c:v>
                </c:pt>
                <c:pt idx="108">
                  <c:v>111</c:v>
                </c:pt>
                <c:pt idx="109">
                  <c:v>112</c:v>
                </c:pt>
                <c:pt idx="110">
                  <c:v>113</c:v>
                </c:pt>
                <c:pt idx="111">
                  <c:v>114</c:v>
                </c:pt>
                <c:pt idx="112">
                  <c:v>115</c:v>
                </c:pt>
                <c:pt idx="113">
                  <c:v>116</c:v>
                </c:pt>
                <c:pt idx="114">
                  <c:v>117</c:v>
                </c:pt>
                <c:pt idx="115">
                  <c:v>118</c:v>
                </c:pt>
                <c:pt idx="116">
                  <c:v>119</c:v>
                </c:pt>
                <c:pt idx="117">
                  <c:v>120</c:v>
                </c:pt>
                <c:pt idx="118">
                  <c:v>121</c:v>
                </c:pt>
                <c:pt idx="119">
                  <c:v>122</c:v>
                </c:pt>
                <c:pt idx="120">
                  <c:v>123</c:v>
                </c:pt>
                <c:pt idx="121">
                  <c:v>124</c:v>
                </c:pt>
                <c:pt idx="122">
                  <c:v>125</c:v>
                </c:pt>
                <c:pt idx="123">
                  <c:v>126</c:v>
                </c:pt>
                <c:pt idx="124">
                  <c:v>127</c:v>
                </c:pt>
                <c:pt idx="125">
                  <c:v>128</c:v>
                </c:pt>
                <c:pt idx="126">
                  <c:v>129</c:v>
                </c:pt>
                <c:pt idx="127">
                  <c:v>130</c:v>
                </c:pt>
                <c:pt idx="128">
                  <c:v>131</c:v>
                </c:pt>
                <c:pt idx="129">
                  <c:v>132</c:v>
                </c:pt>
                <c:pt idx="130">
                  <c:v>133</c:v>
                </c:pt>
                <c:pt idx="131">
                  <c:v>134</c:v>
                </c:pt>
                <c:pt idx="132">
                  <c:v>135</c:v>
                </c:pt>
                <c:pt idx="133">
                  <c:v>136</c:v>
                </c:pt>
                <c:pt idx="134">
                  <c:v>137</c:v>
                </c:pt>
                <c:pt idx="135">
                  <c:v>138</c:v>
                </c:pt>
                <c:pt idx="136">
                  <c:v>139</c:v>
                </c:pt>
                <c:pt idx="137">
                  <c:v>140</c:v>
                </c:pt>
                <c:pt idx="138">
                  <c:v>141</c:v>
                </c:pt>
                <c:pt idx="139">
                  <c:v>142</c:v>
                </c:pt>
                <c:pt idx="140">
                  <c:v>143</c:v>
                </c:pt>
                <c:pt idx="141">
                  <c:v>144</c:v>
                </c:pt>
                <c:pt idx="142">
                  <c:v>145</c:v>
                </c:pt>
                <c:pt idx="143">
                  <c:v>146</c:v>
                </c:pt>
                <c:pt idx="144">
                  <c:v>147</c:v>
                </c:pt>
                <c:pt idx="145">
                  <c:v>148</c:v>
                </c:pt>
                <c:pt idx="146">
                  <c:v>149</c:v>
                </c:pt>
                <c:pt idx="147">
                  <c:v>150</c:v>
                </c:pt>
                <c:pt idx="148">
                  <c:v>151</c:v>
                </c:pt>
                <c:pt idx="149">
                  <c:v>152</c:v>
                </c:pt>
                <c:pt idx="150">
                  <c:v>153</c:v>
                </c:pt>
                <c:pt idx="151">
                  <c:v>154</c:v>
                </c:pt>
                <c:pt idx="152">
                  <c:v>155</c:v>
                </c:pt>
                <c:pt idx="153">
                  <c:v>156</c:v>
                </c:pt>
                <c:pt idx="154">
                  <c:v>157</c:v>
                </c:pt>
                <c:pt idx="155">
                  <c:v>158</c:v>
                </c:pt>
                <c:pt idx="156">
                  <c:v>159</c:v>
                </c:pt>
                <c:pt idx="157">
                  <c:v>160</c:v>
                </c:pt>
                <c:pt idx="158">
                  <c:v>161</c:v>
                </c:pt>
                <c:pt idx="159">
                  <c:v>162</c:v>
                </c:pt>
                <c:pt idx="160">
                  <c:v>163</c:v>
                </c:pt>
                <c:pt idx="161">
                  <c:v>164</c:v>
                </c:pt>
                <c:pt idx="162">
                  <c:v>165</c:v>
                </c:pt>
                <c:pt idx="163">
                  <c:v>166</c:v>
                </c:pt>
                <c:pt idx="164">
                  <c:v>167</c:v>
                </c:pt>
                <c:pt idx="165">
                  <c:v>168</c:v>
                </c:pt>
                <c:pt idx="166">
                  <c:v>169</c:v>
                </c:pt>
                <c:pt idx="167">
                  <c:v>170</c:v>
                </c:pt>
                <c:pt idx="168">
                  <c:v>171</c:v>
                </c:pt>
                <c:pt idx="169">
                  <c:v>172</c:v>
                </c:pt>
                <c:pt idx="170">
                  <c:v>173</c:v>
                </c:pt>
                <c:pt idx="171">
                  <c:v>174</c:v>
                </c:pt>
                <c:pt idx="172">
                  <c:v>175</c:v>
                </c:pt>
                <c:pt idx="173">
                  <c:v>176</c:v>
                </c:pt>
                <c:pt idx="174">
                  <c:v>177</c:v>
                </c:pt>
                <c:pt idx="175">
                  <c:v>178</c:v>
                </c:pt>
                <c:pt idx="176">
                  <c:v>179</c:v>
                </c:pt>
                <c:pt idx="177">
                  <c:v>180</c:v>
                </c:pt>
                <c:pt idx="178">
                  <c:v>181</c:v>
                </c:pt>
                <c:pt idx="179">
                  <c:v>182</c:v>
                </c:pt>
                <c:pt idx="180">
                  <c:v>183</c:v>
                </c:pt>
                <c:pt idx="181">
                  <c:v>184</c:v>
                </c:pt>
                <c:pt idx="182">
                  <c:v>185</c:v>
                </c:pt>
                <c:pt idx="183">
                  <c:v>186</c:v>
                </c:pt>
                <c:pt idx="184">
                  <c:v>187</c:v>
                </c:pt>
                <c:pt idx="185">
                  <c:v>188</c:v>
                </c:pt>
                <c:pt idx="186">
                  <c:v>189</c:v>
                </c:pt>
                <c:pt idx="187">
                  <c:v>190</c:v>
                </c:pt>
                <c:pt idx="188">
                  <c:v>191</c:v>
                </c:pt>
                <c:pt idx="189">
                  <c:v>192</c:v>
                </c:pt>
                <c:pt idx="190">
                  <c:v>193</c:v>
                </c:pt>
                <c:pt idx="191">
                  <c:v>194</c:v>
                </c:pt>
                <c:pt idx="192">
                  <c:v>195</c:v>
                </c:pt>
                <c:pt idx="193">
                  <c:v>196</c:v>
                </c:pt>
                <c:pt idx="194">
                  <c:v>197</c:v>
                </c:pt>
                <c:pt idx="195">
                  <c:v>198</c:v>
                </c:pt>
                <c:pt idx="196">
                  <c:v>199</c:v>
                </c:pt>
                <c:pt idx="197">
                  <c:v>200</c:v>
                </c:pt>
                <c:pt idx="198">
                  <c:v>201</c:v>
                </c:pt>
                <c:pt idx="199">
                  <c:v>202</c:v>
                </c:pt>
                <c:pt idx="200">
                  <c:v>203</c:v>
                </c:pt>
                <c:pt idx="201">
                  <c:v>204</c:v>
                </c:pt>
                <c:pt idx="202">
                  <c:v>205</c:v>
                </c:pt>
                <c:pt idx="203">
                  <c:v>206</c:v>
                </c:pt>
                <c:pt idx="204">
                  <c:v>207</c:v>
                </c:pt>
                <c:pt idx="205">
                  <c:v>208</c:v>
                </c:pt>
                <c:pt idx="206">
                  <c:v>209</c:v>
                </c:pt>
                <c:pt idx="207">
                  <c:v>210</c:v>
                </c:pt>
                <c:pt idx="208">
                  <c:v>211</c:v>
                </c:pt>
                <c:pt idx="209">
                  <c:v>212</c:v>
                </c:pt>
                <c:pt idx="210">
                  <c:v>213</c:v>
                </c:pt>
                <c:pt idx="211">
                  <c:v>214</c:v>
                </c:pt>
                <c:pt idx="212">
                  <c:v>215</c:v>
                </c:pt>
                <c:pt idx="213">
                  <c:v>216</c:v>
                </c:pt>
                <c:pt idx="214">
                  <c:v>217</c:v>
                </c:pt>
                <c:pt idx="215">
                  <c:v>218</c:v>
                </c:pt>
                <c:pt idx="216">
                  <c:v>219</c:v>
                </c:pt>
                <c:pt idx="217">
                  <c:v>220</c:v>
                </c:pt>
                <c:pt idx="218">
                  <c:v>221</c:v>
                </c:pt>
                <c:pt idx="219">
                  <c:v>222</c:v>
                </c:pt>
                <c:pt idx="220">
                  <c:v>223</c:v>
                </c:pt>
                <c:pt idx="221">
                  <c:v>224</c:v>
                </c:pt>
                <c:pt idx="222">
                  <c:v>225</c:v>
                </c:pt>
                <c:pt idx="223">
                  <c:v>226</c:v>
                </c:pt>
                <c:pt idx="224">
                  <c:v>227</c:v>
                </c:pt>
                <c:pt idx="225">
                  <c:v>228</c:v>
                </c:pt>
                <c:pt idx="226">
                  <c:v>229</c:v>
                </c:pt>
                <c:pt idx="227">
                  <c:v>230</c:v>
                </c:pt>
                <c:pt idx="228">
                  <c:v>231</c:v>
                </c:pt>
                <c:pt idx="229">
                  <c:v>232</c:v>
                </c:pt>
                <c:pt idx="230">
                  <c:v>233</c:v>
                </c:pt>
                <c:pt idx="231">
                  <c:v>234</c:v>
                </c:pt>
                <c:pt idx="232">
                  <c:v>235</c:v>
                </c:pt>
                <c:pt idx="233">
                  <c:v>236</c:v>
                </c:pt>
                <c:pt idx="234">
                  <c:v>237</c:v>
                </c:pt>
                <c:pt idx="235">
                  <c:v>238</c:v>
                </c:pt>
                <c:pt idx="236">
                  <c:v>239</c:v>
                </c:pt>
                <c:pt idx="237">
                  <c:v>240</c:v>
                </c:pt>
                <c:pt idx="238">
                  <c:v>241</c:v>
                </c:pt>
                <c:pt idx="239">
                  <c:v>242</c:v>
                </c:pt>
                <c:pt idx="240">
                  <c:v>243</c:v>
                </c:pt>
                <c:pt idx="241">
                  <c:v>244</c:v>
                </c:pt>
                <c:pt idx="242">
                  <c:v>245</c:v>
                </c:pt>
                <c:pt idx="243">
                  <c:v>246</c:v>
                </c:pt>
                <c:pt idx="244">
                  <c:v>247</c:v>
                </c:pt>
                <c:pt idx="245">
                  <c:v>248</c:v>
                </c:pt>
                <c:pt idx="246">
                  <c:v>249</c:v>
                </c:pt>
                <c:pt idx="247">
                  <c:v>250</c:v>
                </c:pt>
                <c:pt idx="248">
                  <c:v>251</c:v>
                </c:pt>
                <c:pt idx="249">
                  <c:v>252</c:v>
                </c:pt>
                <c:pt idx="250">
                  <c:v>253</c:v>
                </c:pt>
                <c:pt idx="251">
                  <c:v>254</c:v>
                </c:pt>
                <c:pt idx="252">
                  <c:v>255</c:v>
                </c:pt>
                <c:pt idx="253">
                  <c:v>256</c:v>
                </c:pt>
                <c:pt idx="254">
                  <c:v>257</c:v>
                </c:pt>
                <c:pt idx="255">
                  <c:v>258</c:v>
                </c:pt>
                <c:pt idx="256">
                  <c:v>259</c:v>
                </c:pt>
                <c:pt idx="257">
                  <c:v>260</c:v>
                </c:pt>
                <c:pt idx="258">
                  <c:v>261</c:v>
                </c:pt>
                <c:pt idx="259">
                  <c:v>262</c:v>
                </c:pt>
                <c:pt idx="260">
                  <c:v>263</c:v>
                </c:pt>
                <c:pt idx="261">
                  <c:v>264</c:v>
                </c:pt>
                <c:pt idx="262">
                  <c:v>265</c:v>
                </c:pt>
                <c:pt idx="263">
                  <c:v>266</c:v>
                </c:pt>
                <c:pt idx="264">
                  <c:v>267</c:v>
                </c:pt>
                <c:pt idx="265">
                  <c:v>268</c:v>
                </c:pt>
                <c:pt idx="266">
                  <c:v>269</c:v>
                </c:pt>
                <c:pt idx="267">
                  <c:v>270</c:v>
                </c:pt>
                <c:pt idx="268">
                  <c:v>271</c:v>
                </c:pt>
                <c:pt idx="269">
                  <c:v>272</c:v>
                </c:pt>
                <c:pt idx="270">
                  <c:v>273</c:v>
                </c:pt>
                <c:pt idx="271">
                  <c:v>274</c:v>
                </c:pt>
                <c:pt idx="272">
                  <c:v>275</c:v>
                </c:pt>
                <c:pt idx="273">
                  <c:v>276</c:v>
                </c:pt>
                <c:pt idx="274">
                  <c:v>277</c:v>
                </c:pt>
                <c:pt idx="275">
                  <c:v>278</c:v>
                </c:pt>
                <c:pt idx="276">
                  <c:v>279</c:v>
                </c:pt>
                <c:pt idx="277">
                  <c:v>280</c:v>
                </c:pt>
                <c:pt idx="278">
                  <c:v>281</c:v>
                </c:pt>
                <c:pt idx="279">
                  <c:v>282</c:v>
                </c:pt>
                <c:pt idx="280">
                  <c:v>283</c:v>
                </c:pt>
                <c:pt idx="281">
                  <c:v>284</c:v>
                </c:pt>
                <c:pt idx="282">
                  <c:v>285</c:v>
                </c:pt>
                <c:pt idx="283">
                  <c:v>286</c:v>
                </c:pt>
                <c:pt idx="284">
                  <c:v>287</c:v>
                </c:pt>
                <c:pt idx="285">
                  <c:v>288</c:v>
                </c:pt>
                <c:pt idx="286">
                  <c:v>289</c:v>
                </c:pt>
                <c:pt idx="287">
                  <c:v>290</c:v>
                </c:pt>
                <c:pt idx="288">
                  <c:v>291</c:v>
                </c:pt>
                <c:pt idx="289">
                  <c:v>292</c:v>
                </c:pt>
                <c:pt idx="290">
                  <c:v>293</c:v>
                </c:pt>
                <c:pt idx="291">
                  <c:v>294</c:v>
                </c:pt>
                <c:pt idx="292">
                  <c:v>295</c:v>
                </c:pt>
                <c:pt idx="293">
                  <c:v>296</c:v>
                </c:pt>
                <c:pt idx="294">
                  <c:v>297</c:v>
                </c:pt>
                <c:pt idx="295">
                  <c:v>298</c:v>
                </c:pt>
                <c:pt idx="296">
                  <c:v>299</c:v>
                </c:pt>
                <c:pt idx="297">
                  <c:v>300</c:v>
                </c:pt>
                <c:pt idx="298">
                  <c:v>301</c:v>
                </c:pt>
                <c:pt idx="299">
                  <c:v>302</c:v>
                </c:pt>
                <c:pt idx="300">
                  <c:v>303</c:v>
                </c:pt>
                <c:pt idx="301">
                  <c:v>304</c:v>
                </c:pt>
                <c:pt idx="302">
                  <c:v>305</c:v>
                </c:pt>
                <c:pt idx="303">
                  <c:v>306</c:v>
                </c:pt>
                <c:pt idx="304">
                  <c:v>307</c:v>
                </c:pt>
                <c:pt idx="305">
                  <c:v>308</c:v>
                </c:pt>
                <c:pt idx="306">
                  <c:v>309</c:v>
                </c:pt>
                <c:pt idx="307">
                  <c:v>310</c:v>
                </c:pt>
                <c:pt idx="308">
                  <c:v>311</c:v>
                </c:pt>
                <c:pt idx="309">
                  <c:v>312</c:v>
                </c:pt>
                <c:pt idx="310">
                  <c:v>313</c:v>
                </c:pt>
                <c:pt idx="311">
                  <c:v>314</c:v>
                </c:pt>
                <c:pt idx="312">
                  <c:v>315</c:v>
                </c:pt>
                <c:pt idx="313">
                  <c:v>316</c:v>
                </c:pt>
                <c:pt idx="314">
                  <c:v>317</c:v>
                </c:pt>
                <c:pt idx="315">
                  <c:v>318</c:v>
                </c:pt>
                <c:pt idx="316">
                  <c:v>319</c:v>
                </c:pt>
                <c:pt idx="317">
                  <c:v>320</c:v>
                </c:pt>
                <c:pt idx="318">
                  <c:v>321</c:v>
                </c:pt>
                <c:pt idx="319">
                  <c:v>322</c:v>
                </c:pt>
                <c:pt idx="320">
                  <c:v>323</c:v>
                </c:pt>
                <c:pt idx="321">
                  <c:v>324</c:v>
                </c:pt>
                <c:pt idx="322">
                  <c:v>325</c:v>
                </c:pt>
                <c:pt idx="323">
                  <c:v>326</c:v>
                </c:pt>
                <c:pt idx="324">
                  <c:v>327</c:v>
                </c:pt>
                <c:pt idx="325">
                  <c:v>328</c:v>
                </c:pt>
                <c:pt idx="326">
                  <c:v>329</c:v>
                </c:pt>
                <c:pt idx="327">
                  <c:v>330</c:v>
                </c:pt>
                <c:pt idx="328">
                  <c:v>331</c:v>
                </c:pt>
                <c:pt idx="329">
                  <c:v>332</c:v>
                </c:pt>
                <c:pt idx="330">
                  <c:v>333</c:v>
                </c:pt>
                <c:pt idx="331">
                  <c:v>334</c:v>
                </c:pt>
                <c:pt idx="332">
                  <c:v>335</c:v>
                </c:pt>
                <c:pt idx="333">
                  <c:v>336</c:v>
                </c:pt>
                <c:pt idx="334">
                  <c:v>337</c:v>
                </c:pt>
                <c:pt idx="335">
                  <c:v>338</c:v>
                </c:pt>
                <c:pt idx="336">
                  <c:v>339</c:v>
                </c:pt>
                <c:pt idx="337">
                  <c:v>340</c:v>
                </c:pt>
                <c:pt idx="338">
                  <c:v>341</c:v>
                </c:pt>
                <c:pt idx="339">
                  <c:v>342</c:v>
                </c:pt>
                <c:pt idx="340">
                  <c:v>343</c:v>
                </c:pt>
                <c:pt idx="341">
                  <c:v>344</c:v>
                </c:pt>
                <c:pt idx="342">
                  <c:v>345</c:v>
                </c:pt>
                <c:pt idx="343">
                  <c:v>346</c:v>
                </c:pt>
                <c:pt idx="344">
                  <c:v>347</c:v>
                </c:pt>
                <c:pt idx="345">
                  <c:v>348</c:v>
                </c:pt>
                <c:pt idx="346">
                  <c:v>349</c:v>
                </c:pt>
                <c:pt idx="347">
                  <c:v>350</c:v>
                </c:pt>
                <c:pt idx="348">
                  <c:v>351</c:v>
                </c:pt>
                <c:pt idx="349">
                  <c:v>352</c:v>
                </c:pt>
                <c:pt idx="350">
                  <c:v>353</c:v>
                </c:pt>
                <c:pt idx="351">
                  <c:v>354</c:v>
                </c:pt>
                <c:pt idx="352">
                  <c:v>355</c:v>
                </c:pt>
                <c:pt idx="353">
                  <c:v>356</c:v>
                </c:pt>
                <c:pt idx="354">
                  <c:v>357</c:v>
                </c:pt>
                <c:pt idx="355">
                  <c:v>358</c:v>
                </c:pt>
                <c:pt idx="356">
                  <c:v>359</c:v>
                </c:pt>
                <c:pt idx="357">
                  <c:v>360</c:v>
                </c:pt>
                <c:pt idx="358">
                  <c:v>361</c:v>
                </c:pt>
                <c:pt idx="359">
                  <c:v>362</c:v>
                </c:pt>
                <c:pt idx="360">
                  <c:v>363</c:v>
                </c:pt>
                <c:pt idx="361">
                  <c:v>364</c:v>
                </c:pt>
                <c:pt idx="362">
                  <c:v>365</c:v>
                </c:pt>
                <c:pt idx="363">
                  <c:v>366</c:v>
                </c:pt>
                <c:pt idx="364">
                  <c:v>367</c:v>
                </c:pt>
                <c:pt idx="365">
                  <c:v>368</c:v>
                </c:pt>
                <c:pt idx="366">
                  <c:v>369</c:v>
                </c:pt>
                <c:pt idx="367">
                  <c:v>370</c:v>
                </c:pt>
                <c:pt idx="368">
                  <c:v>371</c:v>
                </c:pt>
                <c:pt idx="369">
                  <c:v>372</c:v>
                </c:pt>
                <c:pt idx="370">
                  <c:v>373</c:v>
                </c:pt>
                <c:pt idx="371">
                  <c:v>374</c:v>
                </c:pt>
                <c:pt idx="372">
                  <c:v>375</c:v>
                </c:pt>
                <c:pt idx="373">
                  <c:v>376</c:v>
                </c:pt>
                <c:pt idx="374">
                  <c:v>377</c:v>
                </c:pt>
                <c:pt idx="375">
                  <c:v>378</c:v>
                </c:pt>
                <c:pt idx="376">
                  <c:v>379</c:v>
                </c:pt>
                <c:pt idx="377">
                  <c:v>380</c:v>
                </c:pt>
                <c:pt idx="378">
                  <c:v>381</c:v>
                </c:pt>
                <c:pt idx="379">
                  <c:v>382</c:v>
                </c:pt>
                <c:pt idx="380">
                  <c:v>383</c:v>
                </c:pt>
                <c:pt idx="381">
                  <c:v>384</c:v>
                </c:pt>
                <c:pt idx="382">
                  <c:v>385</c:v>
                </c:pt>
                <c:pt idx="383">
                  <c:v>386</c:v>
                </c:pt>
                <c:pt idx="384">
                  <c:v>387</c:v>
                </c:pt>
                <c:pt idx="385">
                  <c:v>388</c:v>
                </c:pt>
                <c:pt idx="386">
                  <c:v>389</c:v>
                </c:pt>
                <c:pt idx="387">
                  <c:v>390</c:v>
                </c:pt>
                <c:pt idx="388">
                  <c:v>391</c:v>
                </c:pt>
                <c:pt idx="389">
                  <c:v>392</c:v>
                </c:pt>
                <c:pt idx="390">
                  <c:v>393</c:v>
                </c:pt>
                <c:pt idx="391">
                  <c:v>394</c:v>
                </c:pt>
                <c:pt idx="392">
                  <c:v>395</c:v>
                </c:pt>
                <c:pt idx="393">
                  <c:v>396</c:v>
                </c:pt>
                <c:pt idx="394">
                  <c:v>397</c:v>
                </c:pt>
                <c:pt idx="395">
                  <c:v>398</c:v>
                </c:pt>
                <c:pt idx="396">
                  <c:v>399</c:v>
                </c:pt>
                <c:pt idx="397">
                  <c:v>400</c:v>
                </c:pt>
                <c:pt idx="398">
                  <c:v>401</c:v>
                </c:pt>
                <c:pt idx="399">
                  <c:v>402</c:v>
                </c:pt>
                <c:pt idx="400">
                  <c:v>403</c:v>
                </c:pt>
                <c:pt idx="401">
                  <c:v>404</c:v>
                </c:pt>
                <c:pt idx="402">
                  <c:v>405</c:v>
                </c:pt>
                <c:pt idx="403">
                  <c:v>406</c:v>
                </c:pt>
                <c:pt idx="404">
                  <c:v>407</c:v>
                </c:pt>
                <c:pt idx="405">
                  <c:v>408</c:v>
                </c:pt>
                <c:pt idx="406">
                  <c:v>409</c:v>
                </c:pt>
                <c:pt idx="407">
                  <c:v>410</c:v>
                </c:pt>
                <c:pt idx="408">
                  <c:v>411</c:v>
                </c:pt>
                <c:pt idx="409">
                  <c:v>412</c:v>
                </c:pt>
                <c:pt idx="410">
                  <c:v>413</c:v>
                </c:pt>
                <c:pt idx="411">
                  <c:v>414</c:v>
                </c:pt>
                <c:pt idx="412">
                  <c:v>415</c:v>
                </c:pt>
                <c:pt idx="413">
                  <c:v>416</c:v>
                </c:pt>
                <c:pt idx="414">
                  <c:v>417</c:v>
                </c:pt>
                <c:pt idx="415">
                  <c:v>418</c:v>
                </c:pt>
                <c:pt idx="416">
                  <c:v>419</c:v>
                </c:pt>
                <c:pt idx="417">
                  <c:v>420</c:v>
                </c:pt>
                <c:pt idx="418">
                  <c:v>421</c:v>
                </c:pt>
                <c:pt idx="419">
                  <c:v>422</c:v>
                </c:pt>
                <c:pt idx="420">
                  <c:v>423</c:v>
                </c:pt>
                <c:pt idx="421">
                  <c:v>424</c:v>
                </c:pt>
                <c:pt idx="422">
                  <c:v>425</c:v>
                </c:pt>
                <c:pt idx="423">
                  <c:v>426</c:v>
                </c:pt>
                <c:pt idx="424">
                  <c:v>427</c:v>
                </c:pt>
                <c:pt idx="425">
                  <c:v>428</c:v>
                </c:pt>
                <c:pt idx="426">
                  <c:v>429</c:v>
                </c:pt>
                <c:pt idx="427">
                  <c:v>430</c:v>
                </c:pt>
                <c:pt idx="428">
                  <c:v>431</c:v>
                </c:pt>
                <c:pt idx="429">
                  <c:v>432</c:v>
                </c:pt>
                <c:pt idx="430">
                  <c:v>433</c:v>
                </c:pt>
                <c:pt idx="431">
                  <c:v>434</c:v>
                </c:pt>
                <c:pt idx="432">
                  <c:v>435</c:v>
                </c:pt>
                <c:pt idx="433">
                  <c:v>436</c:v>
                </c:pt>
                <c:pt idx="434">
                  <c:v>437</c:v>
                </c:pt>
                <c:pt idx="435">
                  <c:v>438</c:v>
                </c:pt>
                <c:pt idx="436">
                  <c:v>439</c:v>
                </c:pt>
                <c:pt idx="437">
                  <c:v>440</c:v>
                </c:pt>
                <c:pt idx="438">
                  <c:v>441</c:v>
                </c:pt>
                <c:pt idx="439">
                  <c:v>442</c:v>
                </c:pt>
                <c:pt idx="440">
                  <c:v>443</c:v>
                </c:pt>
                <c:pt idx="441">
                  <c:v>444</c:v>
                </c:pt>
                <c:pt idx="442">
                  <c:v>445</c:v>
                </c:pt>
                <c:pt idx="443">
                  <c:v>446</c:v>
                </c:pt>
                <c:pt idx="444">
                  <c:v>447</c:v>
                </c:pt>
                <c:pt idx="445">
                  <c:v>448</c:v>
                </c:pt>
                <c:pt idx="446">
                  <c:v>449</c:v>
                </c:pt>
                <c:pt idx="447">
                  <c:v>450</c:v>
                </c:pt>
                <c:pt idx="448">
                  <c:v>451</c:v>
                </c:pt>
                <c:pt idx="449">
                  <c:v>452</c:v>
                </c:pt>
                <c:pt idx="450">
                  <c:v>453</c:v>
                </c:pt>
                <c:pt idx="451">
                  <c:v>454</c:v>
                </c:pt>
                <c:pt idx="452">
                  <c:v>455</c:v>
                </c:pt>
                <c:pt idx="453">
                  <c:v>456</c:v>
                </c:pt>
                <c:pt idx="454">
                  <c:v>457</c:v>
                </c:pt>
                <c:pt idx="455">
                  <c:v>458</c:v>
                </c:pt>
                <c:pt idx="456">
                  <c:v>459</c:v>
                </c:pt>
                <c:pt idx="457">
                  <c:v>460</c:v>
                </c:pt>
                <c:pt idx="458">
                  <c:v>461</c:v>
                </c:pt>
                <c:pt idx="459">
                  <c:v>462</c:v>
                </c:pt>
                <c:pt idx="460">
                  <c:v>463</c:v>
                </c:pt>
                <c:pt idx="461">
                  <c:v>464</c:v>
                </c:pt>
                <c:pt idx="462">
                  <c:v>465</c:v>
                </c:pt>
                <c:pt idx="463">
                  <c:v>466</c:v>
                </c:pt>
                <c:pt idx="464">
                  <c:v>467</c:v>
                </c:pt>
                <c:pt idx="465">
                  <c:v>468</c:v>
                </c:pt>
                <c:pt idx="466">
                  <c:v>469</c:v>
                </c:pt>
                <c:pt idx="467">
                  <c:v>470</c:v>
                </c:pt>
                <c:pt idx="468">
                  <c:v>471</c:v>
                </c:pt>
                <c:pt idx="469">
                  <c:v>472</c:v>
                </c:pt>
                <c:pt idx="470">
                  <c:v>473</c:v>
                </c:pt>
                <c:pt idx="471">
                  <c:v>474</c:v>
                </c:pt>
                <c:pt idx="472">
                  <c:v>475</c:v>
                </c:pt>
                <c:pt idx="473">
                  <c:v>476</c:v>
                </c:pt>
                <c:pt idx="474">
                  <c:v>477</c:v>
                </c:pt>
                <c:pt idx="475">
                  <c:v>478</c:v>
                </c:pt>
                <c:pt idx="476">
                  <c:v>479</c:v>
                </c:pt>
                <c:pt idx="477">
                  <c:v>480</c:v>
                </c:pt>
                <c:pt idx="478">
                  <c:v>481</c:v>
                </c:pt>
                <c:pt idx="479">
                  <c:v>482</c:v>
                </c:pt>
                <c:pt idx="480">
                  <c:v>483</c:v>
                </c:pt>
                <c:pt idx="481">
                  <c:v>484</c:v>
                </c:pt>
                <c:pt idx="482">
                  <c:v>485</c:v>
                </c:pt>
                <c:pt idx="483">
                  <c:v>486</c:v>
                </c:pt>
                <c:pt idx="484">
                  <c:v>487</c:v>
                </c:pt>
                <c:pt idx="485">
                  <c:v>488</c:v>
                </c:pt>
                <c:pt idx="486">
                  <c:v>489</c:v>
                </c:pt>
                <c:pt idx="487">
                  <c:v>490</c:v>
                </c:pt>
                <c:pt idx="488">
                  <c:v>491</c:v>
                </c:pt>
                <c:pt idx="489">
                  <c:v>492</c:v>
                </c:pt>
                <c:pt idx="490">
                  <c:v>493</c:v>
                </c:pt>
                <c:pt idx="491">
                  <c:v>494</c:v>
                </c:pt>
                <c:pt idx="492">
                  <c:v>495</c:v>
                </c:pt>
                <c:pt idx="493">
                  <c:v>496</c:v>
                </c:pt>
                <c:pt idx="494">
                  <c:v>497</c:v>
                </c:pt>
                <c:pt idx="495">
                  <c:v>498</c:v>
                </c:pt>
                <c:pt idx="496">
                  <c:v>499</c:v>
                </c:pt>
                <c:pt idx="497">
                  <c:v>500</c:v>
                </c:pt>
                <c:pt idx="498">
                  <c:v>501</c:v>
                </c:pt>
                <c:pt idx="499">
                  <c:v>502</c:v>
                </c:pt>
                <c:pt idx="500">
                  <c:v>503</c:v>
                </c:pt>
                <c:pt idx="501">
                  <c:v>504</c:v>
                </c:pt>
                <c:pt idx="502">
                  <c:v>505</c:v>
                </c:pt>
                <c:pt idx="503">
                  <c:v>506</c:v>
                </c:pt>
                <c:pt idx="504">
                  <c:v>507</c:v>
                </c:pt>
                <c:pt idx="505">
                  <c:v>508</c:v>
                </c:pt>
                <c:pt idx="506">
                  <c:v>509</c:v>
                </c:pt>
                <c:pt idx="507">
                  <c:v>510</c:v>
                </c:pt>
                <c:pt idx="508">
                  <c:v>511</c:v>
                </c:pt>
                <c:pt idx="509">
                  <c:v>512</c:v>
                </c:pt>
                <c:pt idx="510">
                  <c:v>513</c:v>
                </c:pt>
                <c:pt idx="511">
                  <c:v>514</c:v>
                </c:pt>
                <c:pt idx="512">
                  <c:v>515</c:v>
                </c:pt>
                <c:pt idx="513">
                  <c:v>516</c:v>
                </c:pt>
                <c:pt idx="514">
                  <c:v>517</c:v>
                </c:pt>
                <c:pt idx="515">
                  <c:v>518</c:v>
                </c:pt>
                <c:pt idx="516">
                  <c:v>519</c:v>
                </c:pt>
                <c:pt idx="517">
                  <c:v>520</c:v>
                </c:pt>
                <c:pt idx="518">
                  <c:v>521</c:v>
                </c:pt>
                <c:pt idx="519">
                  <c:v>522</c:v>
                </c:pt>
                <c:pt idx="520">
                  <c:v>523</c:v>
                </c:pt>
                <c:pt idx="521">
                  <c:v>524</c:v>
                </c:pt>
                <c:pt idx="522">
                  <c:v>525</c:v>
                </c:pt>
                <c:pt idx="523">
                  <c:v>526</c:v>
                </c:pt>
                <c:pt idx="524">
                  <c:v>527</c:v>
                </c:pt>
                <c:pt idx="525">
                  <c:v>528</c:v>
                </c:pt>
                <c:pt idx="526">
                  <c:v>529</c:v>
                </c:pt>
                <c:pt idx="527">
                  <c:v>530</c:v>
                </c:pt>
                <c:pt idx="528">
                  <c:v>531</c:v>
                </c:pt>
                <c:pt idx="529">
                  <c:v>532</c:v>
                </c:pt>
                <c:pt idx="530">
                  <c:v>533</c:v>
                </c:pt>
                <c:pt idx="531">
                  <c:v>534</c:v>
                </c:pt>
                <c:pt idx="532">
                  <c:v>535</c:v>
                </c:pt>
                <c:pt idx="533">
                  <c:v>536</c:v>
                </c:pt>
                <c:pt idx="534">
                  <c:v>537</c:v>
                </c:pt>
                <c:pt idx="535">
                  <c:v>538</c:v>
                </c:pt>
                <c:pt idx="536">
                  <c:v>539</c:v>
                </c:pt>
                <c:pt idx="537">
                  <c:v>540</c:v>
                </c:pt>
                <c:pt idx="538">
                  <c:v>541</c:v>
                </c:pt>
                <c:pt idx="539">
                  <c:v>542</c:v>
                </c:pt>
                <c:pt idx="540">
                  <c:v>543</c:v>
                </c:pt>
                <c:pt idx="541">
                  <c:v>544</c:v>
                </c:pt>
                <c:pt idx="542">
                  <c:v>545</c:v>
                </c:pt>
                <c:pt idx="543">
                  <c:v>546</c:v>
                </c:pt>
                <c:pt idx="544">
                  <c:v>547</c:v>
                </c:pt>
                <c:pt idx="545">
                  <c:v>548</c:v>
                </c:pt>
                <c:pt idx="546">
                  <c:v>549</c:v>
                </c:pt>
                <c:pt idx="547">
                  <c:v>550</c:v>
                </c:pt>
                <c:pt idx="548">
                  <c:v>551</c:v>
                </c:pt>
                <c:pt idx="549">
                  <c:v>552</c:v>
                </c:pt>
                <c:pt idx="550">
                  <c:v>553</c:v>
                </c:pt>
                <c:pt idx="551">
                  <c:v>554</c:v>
                </c:pt>
                <c:pt idx="552">
                  <c:v>555</c:v>
                </c:pt>
                <c:pt idx="553">
                  <c:v>556</c:v>
                </c:pt>
                <c:pt idx="554">
                  <c:v>557</c:v>
                </c:pt>
                <c:pt idx="555">
                  <c:v>558</c:v>
                </c:pt>
                <c:pt idx="556">
                  <c:v>559</c:v>
                </c:pt>
                <c:pt idx="557">
                  <c:v>560</c:v>
                </c:pt>
                <c:pt idx="558">
                  <c:v>561</c:v>
                </c:pt>
                <c:pt idx="559">
                  <c:v>562</c:v>
                </c:pt>
                <c:pt idx="560">
                  <c:v>563</c:v>
                </c:pt>
                <c:pt idx="561">
                  <c:v>564</c:v>
                </c:pt>
                <c:pt idx="562">
                  <c:v>565</c:v>
                </c:pt>
                <c:pt idx="563">
                  <c:v>566</c:v>
                </c:pt>
                <c:pt idx="564">
                  <c:v>567</c:v>
                </c:pt>
                <c:pt idx="565">
                  <c:v>568</c:v>
                </c:pt>
                <c:pt idx="566">
                  <c:v>569</c:v>
                </c:pt>
                <c:pt idx="567">
                  <c:v>570</c:v>
                </c:pt>
                <c:pt idx="568">
                  <c:v>571</c:v>
                </c:pt>
                <c:pt idx="569">
                  <c:v>572</c:v>
                </c:pt>
                <c:pt idx="570">
                  <c:v>573</c:v>
                </c:pt>
                <c:pt idx="571">
                  <c:v>574</c:v>
                </c:pt>
                <c:pt idx="572">
                  <c:v>575</c:v>
                </c:pt>
                <c:pt idx="573">
                  <c:v>576</c:v>
                </c:pt>
                <c:pt idx="574">
                  <c:v>577</c:v>
                </c:pt>
                <c:pt idx="575">
                  <c:v>578</c:v>
                </c:pt>
                <c:pt idx="576">
                  <c:v>579</c:v>
                </c:pt>
                <c:pt idx="577">
                  <c:v>580</c:v>
                </c:pt>
                <c:pt idx="578">
                  <c:v>581</c:v>
                </c:pt>
                <c:pt idx="579">
                  <c:v>582</c:v>
                </c:pt>
                <c:pt idx="580">
                  <c:v>583</c:v>
                </c:pt>
                <c:pt idx="581">
                  <c:v>584</c:v>
                </c:pt>
                <c:pt idx="582">
                  <c:v>585</c:v>
                </c:pt>
                <c:pt idx="583">
                  <c:v>586</c:v>
                </c:pt>
                <c:pt idx="584">
                  <c:v>587</c:v>
                </c:pt>
                <c:pt idx="585">
                  <c:v>588</c:v>
                </c:pt>
                <c:pt idx="586">
                  <c:v>589</c:v>
                </c:pt>
                <c:pt idx="587">
                  <c:v>590</c:v>
                </c:pt>
                <c:pt idx="588">
                  <c:v>591</c:v>
                </c:pt>
                <c:pt idx="589">
                  <c:v>592</c:v>
                </c:pt>
                <c:pt idx="590">
                  <c:v>593</c:v>
                </c:pt>
                <c:pt idx="591">
                  <c:v>594</c:v>
                </c:pt>
                <c:pt idx="592">
                  <c:v>595</c:v>
                </c:pt>
                <c:pt idx="593">
                  <c:v>596</c:v>
                </c:pt>
                <c:pt idx="594">
                  <c:v>597</c:v>
                </c:pt>
                <c:pt idx="595">
                  <c:v>598</c:v>
                </c:pt>
              </c:numCache>
            </c:numRef>
          </c:xVal>
          <c:yVal>
            <c:numRef>
              <c:f>Horacek!$C$2:$C$597</c:f>
              <c:numCache>
                <c:formatCode>General</c:formatCode>
                <c:ptCount val="596"/>
                <c:pt idx="0">
                  <c:v>11.7</c:v>
                </c:pt>
                <c:pt idx="1">
                  <c:v>11.7</c:v>
                </c:pt>
                <c:pt idx="2">
                  <c:v>11.71</c:v>
                </c:pt>
                <c:pt idx="3">
                  <c:v>11.71</c:v>
                </c:pt>
                <c:pt idx="4">
                  <c:v>11.71</c:v>
                </c:pt>
                <c:pt idx="5">
                  <c:v>11.71</c:v>
                </c:pt>
                <c:pt idx="6">
                  <c:v>11.71</c:v>
                </c:pt>
                <c:pt idx="7">
                  <c:v>11.71</c:v>
                </c:pt>
                <c:pt idx="8">
                  <c:v>11.7</c:v>
                </c:pt>
                <c:pt idx="9">
                  <c:v>11.7</c:v>
                </c:pt>
                <c:pt idx="10">
                  <c:v>11.71</c:v>
                </c:pt>
                <c:pt idx="11">
                  <c:v>11.71</c:v>
                </c:pt>
                <c:pt idx="12">
                  <c:v>11.71</c:v>
                </c:pt>
                <c:pt idx="13">
                  <c:v>11.71</c:v>
                </c:pt>
                <c:pt idx="14">
                  <c:v>11.71</c:v>
                </c:pt>
                <c:pt idx="15">
                  <c:v>11.71</c:v>
                </c:pt>
                <c:pt idx="16">
                  <c:v>11.71</c:v>
                </c:pt>
                <c:pt idx="17">
                  <c:v>11.71</c:v>
                </c:pt>
                <c:pt idx="18">
                  <c:v>11.73</c:v>
                </c:pt>
                <c:pt idx="19">
                  <c:v>11.73</c:v>
                </c:pt>
                <c:pt idx="20">
                  <c:v>11.73</c:v>
                </c:pt>
                <c:pt idx="21">
                  <c:v>11.73</c:v>
                </c:pt>
                <c:pt idx="22">
                  <c:v>11.75</c:v>
                </c:pt>
                <c:pt idx="23">
                  <c:v>11.75</c:v>
                </c:pt>
                <c:pt idx="24">
                  <c:v>11.74</c:v>
                </c:pt>
                <c:pt idx="25">
                  <c:v>11.74</c:v>
                </c:pt>
                <c:pt idx="26">
                  <c:v>11.75</c:v>
                </c:pt>
                <c:pt idx="27">
                  <c:v>11.75</c:v>
                </c:pt>
                <c:pt idx="28">
                  <c:v>11.75</c:v>
                </c:pt>
                <c:pt idx="29">
                  <c:v>11.75</c:v>
                </c:pt>
                <c:pt idx="30">
                  <c:v>11.75</c:v>
                </c:pt>
                <c:pt idx="31">
                  <c:v>11.75</c:v>
                </c:pt>
                <c:pt idx="32">
                  <c:v>11.75</c:v>
                </c:pt>
                <c:pt idx="33">
                  <c:v>11.75</c:v>
                </c:pt>
                <c:pt idx="34">
                  <c:v>11.76</c:v>
                </c:pt>
                <c:pt idx="35">
                  <c:v>11.76</c:v>
                </c:pt>
                <c:pt idx="36">
                  <c:v>11.78</c:v>
                </c:pt>
                <c:pt idx="37">
                  <c:v>11.78</c:v>
                </c:pt>
                <c:pt idx="38">
                  <c:v>11.78</c:v>
                </c:pt>
                <c:pt idx="39">
                  <c:v>11.78</c:v>
                </c:pt>
                <c:pt idx="40">
                  <c:v>11.79</c:v>
                </c:pt>
                <c:pt idx="41">
                  <c:v>11.79</c:v>
                </c:pt>
                <c:pt idx="42">
                  <c:v>11.79</c:v>
                </c:pt>
                <c:pt idx="43">
                  <c:v>11.79</c:v>
                </c:pt>
                <c:pt idx="44">
                  <c:v>11.8</c:v>
                </c:pt>
                <c:pt idx="45">
                  <c:v>11.8</c:v>
                </c:pt>
                <c:pt idx="46">
                  <c:v>11.78</c:v>
                </c:pt>
                <c:pt idx="47">
                  <c:v>11.78</c:v>
                </c:pt>
                <c:pt idx="48">
                  <c:v>11.78</c:v>
                </c:pt>
                <c:pt idx="49">
                  <c:v>11.78</c:v>
                </c:pt>
                <c:pt idx="50">
                  <c:v>11.77</c:v>
                </c:pt>
                <c:pt idx="51">
                  <c:v>11.77</c:v>
                </c:pt>
                <c:pt idx="52">
                  <c:v>11.77</c:v>
                </c:pt>
                <c:pt idx="53">
                  <c:v>11.77</c:v>
                </c:pt>
                <c:pt idx="54">
                  <c:v>11.77</c:v>
                </c:pt>
                <c:pt idx="55">
                  <c:v>11.77</c:v>
                </c:pt>
                <c:pt idx="56">
                  <c:v>11.77</c:v>
                </c:pt>
                <c:pt idx="57">
                  <c:v>11.77</c:v>
                </c:pt>
                <c:pt idx="58">
                  <c:v>11.77</c:v>
                </c:pt>
                <c:pt idx="59">
                  <c:v>11.77</c:v>
                </c:pt>
                <c:pt idx="60">
                  <c:v>11.77</c:v>
                </c:pt>
                <c:pt idx="61">
                  <c:v>11.77</c:v>
                </c:pt>
                <c:pt idx="62">
                  <c:v>11.77</c:v>
                </c:pt>
                <c:pt idx="63">
                  <c:v>11.77</c:v>
                </c:pt>
                <c:pt idx="64">
                  <c:v>11.77</c:v>
                </c:pt>
                <c:pt idx="65">
                  <c:v>11.77</c:v>
                </c:pt>
                <c:pt idx="66">
                  <c:v>11.77</c:v>
                </c:pt>
                <c:pt idx="67">
                  <c:v>11.77</c:v>
                </c:pt>
                <c:pt idx="68">
                  <c:v>11.78</c:v>
                </c:pt>
                <c:pt idx="69">
                  <c:v>11.78</c:v>
                </c:pt>
                <c:pt idx="70">
                  <c:v>11.78</c:v>
                </c:pt>
                <c:pt idx="71">
                  <c:v>11.78</c:v>
                </c:pt>
                <c:pt idx="72">
                  <c:v>11.78</c:v>
                </c:pt>
                <c:pt idx="73">
                  <c:v>11.78</c:v>
                </c:pt>
                <c:pt idx="74">
                  <c:v>11.78</c:v>
                </c:pt>
                <c:pt idx="75">
                  <c:v>11.78</c:v>
                </c:pt>
                <c:pt idx="76">
                  <c:v>11.77</c:v>
                </c:pt>
                <c:pt idx="77">
                  <c:v>11.77</c:v>
                </c:pt>
                <c:pt idx="78">
                  <c:v>11.76</c:v>
                </c:pt>
                <c:pt idx="79">
                  <c:v>11.76</c:v>
                </c:pt>
                <c:pt idx="80">
                  <c:v>11.75</c:v>
                </c:pt>
                <c:pt idx="81">
                  <c:v>11.75</c:v>
                </c:pt>
                <c:pt idx="82">
                  <c:v>11.75</c:v>
                </c:pt>
                <c:pt idx="83">
                  <c:v>11.75</c:v>
                </c:pt>
                <c:pt idx="84">
                  <c:v>11.76</c:v>
                </c:pt>
                <c:pt idx="85">
                  <c:v>11.76</c:v>
                </c:pt>
                <c:pt idx="86">
                  <c:v>11.76</c:v>
                </c:pt>
                <c:pt idx="87">
                  <c:v>11.76</c:v>
                </c:pt>
                <c:pt idx="88">
                  <c:v>11.75</c:v>
                </c:pt>
                <c:pt idx="89">
                  <c:v>11.75</c:v>
                </c:pt>
                <c:pt idx="90">
                  <c:v>11.76</c:v>
                </c:pt>
                <c:pt idx="91">
                  <c:v>11.76</c:v>
                </c:pt>
                <c:pt idx="92">
                  <c:v>11.75</c:v>
                </c:pt>
                <c:pt idx="93">
                  <c:v>11.75</c:v>
                </c:pt>
                <c:pt idx="94">
                  <c:v>11.75</c:v>
                </c:pt>
                <c:pt idx="95">
                  <c:v>11.75</c:v>
                </c:pt>
                <c:pt idx="96">
                  <c:v>11.76</c:v>
                </c:pt>
                <c:pt idx="97">
                  <c:v>11.76</c:v>
                </c:pt>
                <c:pt idx="98">
                  <c:v>11.76</c:v>
                </c:pt>
                <c:pt idx="99">
                  <c:v>11.76</c:v>
                </c:pt>
                <c:pt idx="100">
                  <c:v>11.77</c:v>
                </c:pt>
                <c:pt idx="101">
                  <c:v>11.77</c:v>
                </c:pt>
                <c:pt idx="102">
                  <c:v>11.77</c:v>
                </c:pt>
                <c:pt idx="103">
                  <c:v>11.77</c:v>
                </c:pt>
                <c:pt idx="104">
                  <c:v>11.77</c:v>
                </c:pt>
                <c:pt idx="105">
                  <c:v>11.77</c:v>
                </c:pt>
                <c:pt idx="106">
                  <c:v>11.77</c:v>
                </c:pt>
                <c:pt idx="107">
                  <c:v>11.77</c:v>
                </c:pt>
                <c:pt idx="108">
                  <c:v>11.78</c:v>
                </c:pt>
                <c:pt idx="109">
                  <c:v>11.78</c:v>
                </c:pt>
                <c:pt idx="110">
                  <c:v>11.77</c:v>
                </c:pt>
                <c:pt idx="111">
                  <c:v>11.77</c:v>
                </c:pt>
                <c:pt idx="112">
                  <c:v>11.77</c:v>
                </c:pt>
                <c:pt idx="113">
                  <c:v>11.77</c:v>
                </c:pt>
                <c:pt idx="114">
                  <c:v>11.77</c:v>
                </c:pt>
                <c:pt idx="115">
                  <c:v>11.77</c:v>
                </c:pt>
                <c:pt idx="116">
                  <c:v>11.78</c:v>
                </c:pt>
                <c:pt idx="117">
                  <c:v>11.78</c:v>
                </c:pt>
                <c:pt idx="118">
                  <c:v>11.77</c:v>
                </c:pt>
                <c:pt idx="119">
                  <c:v>11.77</c:v>
                </c:pt>
                <c:pt idx="120">
                  <c:v>11.76</c:v>
                </c:pt>
                <c:pt idx="121">
                  <c:v>11.76</c:v>
                </c:pt>
                <c:pt idx="122">
                  <c:v>11.77</c:v>
                </c:pt>
                <c:pt idx="123">
                  <c:v>11.77</c:v>
                </c:pt>
                <c:pt idx="124">
                  <c:v>11.77</c:v>
                </c:pt>
                <c:pt idx="125">
                  <c:v>11.77</c:v>
                </c:pt>
                <c:pt idx="126">
                  <c:v>11.76</c:v>
                </c:pt>
                <c:pt idx="127">
                  <c:v>11.76</c:v>
                </c:pt>
                <c:pt idx="128">
                  <c:v>11.77</c:v>
                </c:pt>
                <c:pt idx="129">
                  <c:v>11.77</c:v>
                </c:pt>
                <c:pt idx="130">
                  <c:v>11.78</c:v>
                </c:pt>
                <c:pt idx="131">
                  <c:v>11.78</c:v>
                </c:pt>
                <c:pt idx="132">
                  <c:v>11.78</c:v>
                </c:pt>
                <c:pt idx="133">
                  <c:v>11.78</c:v>
                </c:pt>
                <c:pt idx="134">
                  <c:v>11.78</c:v>
                </c:pt>
                <c:pt idx="135">
                  <c:v>11.78</c:v>
                </c:pt>
                <c:pt idx="136">
                  <c:v>11.79</c:v>
                </c:pt>
                <c:pt idx="137">
                  <c:v>11.79</c:v>
                </c:pt>
                <c:pt idx="138">
                  <c:v>11.79</c:v>
                </c:pt>
                <c:pt idx="139">
                  <c:v>11.79</c:v>
                </c:pt>
                <c:pt idx="140">
                  <c:v>11.79</c:v>
                </c:pt>
                <c:pt idx="141">
                  <c:v>11.79</c:v>
                </c:pt>
                <c:pt idx="142">
                  <c:v>11.78</c:v>
                </c:pt>
                <c:pt idx="143">
                  <c:v>11.78</c:v>
                </c:pt>
                <c:pt idx="144">
                  <c:v>11.77</c:v>
                </c:pt>
                <c:pt idx="145">
                  <c:v>11.77</c:v>
                </c:pt>
                <c:pt idx="146">
                  <c:v>11.77</c:v>
                </c:pt>
                <c:pt idx="147">
                  <c:v>11.77</c:v>
                </c:pt>
                <c:pt idx="148">
                  <c:v>11.77</c:v>
                </c:pt>
                <c:pt idx="149">
                  <c:v>11.77</c:v>
                </c:pt>
                <c:pt idx="150">
                  <c:v>11.77</c:v>
                </c:pt>
                <c:pt idx="151">
                  <c:v>11.77</c:v>
                </c:pt>
                <c:pt idx="152">
                  <c:v>11.76</c:v>
                </c:pt>
                <c:pt idx="153">
                  <c:v>11.76</c:v>
                </c:pt>
                <c:pt idx="154">
                  <c:v>11.76</c:v>
                </c:pt>
                <c:pt idx="155">
                  <c:v>11.76</c:v>
                </c:pt>
                <c:pt idx="156">
                  <c:v>11.77</c:v>
                </c:pt>
                <c:pt idx="157">
                  <c:v>11.77</c:v>
                </c:pt>
                <c:pt idx="158">
                  <c:v>11.77</c:v>
                </c:pt>
                <c:pt idx="159">
                  <c:v>11.77</c:v>
                </c:pt>
                <c:pt idx="160">
                  <c:v>11.76</c:v>
                </c:pt>
                <c:pt idx="161">
                  <c:v>11.76</c:v>
                </c:pt>
                <c:pt idx="162">
                  <c:v>11.77</c:v>
                </c:pt>
                <c:pt idx="163">
                  <c:v>11.77</c:v>
                </c:pt>
                <c:pt idx="164">
                  <c:v>11.78</c:v>
                </c:pt>
                <c:pt idx="165">
                  <c:v>11.78</c:v>
                </c:pt>
                <c:pt idx="166">
                  <c:v>11.77</c:v>
                </c:pt>
                <c:pt idx="167">
                  <c:v>11.77</c:v>
                </c:pt>
                <c:pt idx="168">
                  <c:v>11.76</c:v>
                </c:pt>
                <c:pt idx="169">
                  <c:v>11.76</c:v>
                </c:pt>
                <c:pt idx="170">
                  <c:v>11.77</c:v>
                </c:pt>
                <c:pt idx="171">
                  <c:v>11.77</c:v>
                </c:pt>
                <c:pt idx="172">
                  <c:v>11.77</c:v>
                </c:pt>
                <c:pt idx="173">
                  <c:v>11.77</c:v>
                </c:pt>
                <c:pt idx="174">
                  <c:v>11.77</c:v>
                </c:pt>
                <c:pt idx="175">
                  <c:v>11.77</c:v>
                </c:pt>
                <c:pt idx="176">
                  <c:v>11.76</c:v>
                </c:pt>
                <c:pt idx="177">
                  <c:v>11.76</c:v>
                </c:pt>
                <c:pt idx="178">
                  <c:v>11.77</c:v>
                </c:pt>
                <c:pt idx="179">
                  <c:v>11.77</c:v>
                </c:pt>
                <c:pt idx="180">
                  <c:v>11.77</c:v>
                </c:pt>
                <c:pt idx="181">
                  <c:v>11.77</c:v>
                </c:pt>
                <c:pt idx="182">
                  <c:v>11.77</c:v>
                </c:pt>
                <c:pt idx="183">
                  <c:v>11.77</c:v>
                </c:pt>
                <c:pt idx="184">
                  <c:v>11.76</c:v>
                </c:pt>
                <c:pt idx="185">
                  <c:v>11.76</c:v>
                </c:pt>
                <c:pt idx="186">
                  <c:v>11.77</c:v>
                </c:pt>
                <c:pt idx="187">
                  <c:v>11.77</c:v>
                </c:pt>
                <c:pt idx="188">
                  <c:v>11.76</c:v>
                </c:pt>
                <c:pt idx="189">
                  <c:v>11.76</c:v>
                </c:pt>
                <c:pt idx="190">
                  <c:v>11.75</c:v>
                </c:pt>
                <c:pt idx="191">
                  <c:v>11.75</c:v>
                </c:pt>
                <c:pt idx="192">
                  <c:v>11.75</c:v>
                </c:pt>
                <c:pt idx="193">
                  <c:v>11.75</c:v>
                </c:pt>
                <c:pt idx="194">
                  <c:v>11.75</c:v>
                </c:pt>
                <c:pt idx="195">
                  <c:v>11.75</c:v>
                </c:pt>
                <c:pt idx="196">
                  <c:v>11.74</c:v>
                </c:pt>
                <c:pt idx="197">
                  <c:v>11.74</c:v>
                </c:pt>
                <c:pt idx="198">
                  <c:v>11.74</c:v>
                </c:pt>
                <c:pt idx="199">
                  <c:v>11.74</c:v>
                </c:pt>
                <c:pt idx="200">
                  <c:v>11.74</c:v>
                </c:pt>
                <c:pt idx="201">
                  <c:v>11.74</c:v>
                </c:pt>
                <c:pt idx="202">
                  <c:v>11.73</c:v>
                </c:pt>
                <c:pt idx="203">
                  <c:v>11.73</c:v>
                </c:pt>
                <c:pt idx="204">
                  <c:v>11.73</c:v>
                </c:pt>
                <c:pt idx="205">
                  <c:v>11.73</c:v>
                </c:pt>
                <c:pt idx="206">
                  <c:v>11.74</c:v>
                </c:pt>
                <c:pt idx="207">
                  <c:v>11.74</c:v>
                </c:pt>
                <c:pt idx="208">
                  <c:v>11.74</c:v>
                </c:pt>
                <c:pt idx="209">
                  <c:v>11.74</c:v>
                </c:pt>
                <c:pt idx="210">
                  <c:v>11.74</c:v>
                </c:pt>
                <c:pt idx="211">
                  <c:v>11.74</c:v>
                </c:pt>
                <c:pt idx="212">
                  <c:v>11.75</c:v>
                </c:pt>
                <c:pt idx="213">
                  <c:v>11.75</c:v>
                </c:pt>
                <c:pt idx="214">
                  <c:v>11.75</c:v>
                </c:pt>
                <c:pt idx="215">
                  <c:v>11.75</c:v>
                </c:pt>
                <c:pt idx="216">
                  <c:v>11.74</c:v>
                </c:pt>
                <c:pt idx="217">
                  <c:v>11.74</c:v>
                </c:pt>
                <c:pt idx="218">
                  <c:v>11.75</c:v>
                </c:pt>
                <c:pt idx="219">
                  <c:v>11.75</c:v>
                </c:pt>
                <c:pt idx="220">
                  <c:v>11.75</c:v>
                </c:pt>
                <c:pt idx="221">
                  <c:v>11.75</c:v>
                </c:pt>
                <c:pt idx="222">
                  <c:v>11.74</c:v>
                </c:pt>
                <c:pt idx="223">
                  <c:v>11.74</c:v>
                </c:pt>
                <c:pt idx="224">
                  <c:v>11.75</c:v>
                </c:pt>
                <c:pt idx="225">
                  <c:v>11.75</c:v>
                </c:pt>
                <c:pt idx="226">
                  <c:v>11.75</c:v>
                </c:pt>
                <c:pt idx="227">
                  <c:v>11.75</c:v>
                </c:pt>
                <c:pt idx="228">
                  <c:v>11.74</c:v>
                </c:pt>
                <c:pt idx="229">
                  <c:v>11.74</c:v>
                </c:pt>
                <c:pt idx="230">
                  <c:v>11.74</c:v>
                </c:pt>
                <c:pt idx="231">
                  <c:v>11.74</c:v>
                </c:pt>
                <c:pt idx="232">
                  <c:v>11.74</c:v>
                </c:pt>
                <c:pt idx="233">
                  <c:v>11.74</c:v>
                </c:pt>
                <c:pt idx="234">
                  <c:v>11.74</c:v>
                </c:pt>
                <c:pt idx="235">
                  <c:v>11.74</c:v>
                </c:pt>
                <c:pt idx="236">
                  <c:v>11.73</c:v>
                </c:pt>
                <c:pt idx="237">
                  <c:v>11.73</c:v>
                </c:pt>
                <c:pt idx="238">
                  <c:v>11.74</c:v>
                </c:pt>
                <c:pt idx="239">
                  <c:v>11.74</c:v>
                </c:pt>
                <c:pt idx="240">
                  <c:v>11.74</c:v>
                </c:pt>
                <c:pt idx="241">
                  <c:v>11.74</c:v>
                </c:pt>
                <c:pt idx="242">
                  <c:v>11.75</c:v>
                </c:pt>
                <c:pt idx="243">
                  <c:v>11.76</c:v>
                </c:pt>
                <c:pt idx="244">
                  <c:v>11.76</c:v>
                </c:pt>
                <c:pt idx="245">
                  <c:v>11.76</c:v>
                </c:pt>
                <c:pt idx="246">
                  <c:v>11.76</c:v>
                </c:pt>
                <c:pt idx="247">
                  <c:v>11.76</c:v>
                </c:pt>
                <c:pt idx="248">
                  <c:v>11.76</c:v>
                </c:pt>
                <c:pt idx="249">
                  <c:v>11.76</c:v>
                </c:pt>
                <c:pt idx="250">
                  <c:v>11.77</c:v>
                </c:pt>
                <c:pt idx="251">
                  <c:v>11.77</c:v>
                </c:pt>
                <c:pt idx="252">
                  <c:v>11.78</c:v>
                </c:pt>
                <c:pt idx="253">
                  <c:v>11.78</c:v>
                </c:pt>
                <c:pt idx="254">
                  <c:v>11.78</c:v>
                </c:pt>
                <c:pt idx="255">
                  <c:v>11.78</c:v>
                </c:pt>
                <c:pt idx="256">
                  <c:v>11.8</c:v>
                </c:pt>
                <c:pt idx="257">
                  <c:v>11.8</c:v>
                </c:pt>
                <c:pt idx="258">
                  <c:v>11.8</c:v>
                </c:pt>
                <c:pt idx="259">
                  <c:v>11.8</c:v>
                </c:pt>
                <c:pt idx="260">
                  <c:v>11.81</c:v>
                </c:pt>
                <c:pt idx="261">
                  <c:v>11.81</c:v>
                </c:pt>
                <c:pt idx="262">
                  <c:v>11.79</c:v>
                </c:pt>
                <c:pt idx="263">
                  <c:v>11.79</c:v>
                </c:pt>
                <c:pt idx="264">
                  <c:v>11.77</c:v>
                </c:pt>
                <c:pt idx="265">
                  <c:v>11.77</c:v>
                </c:pt>
                <c:pt idx="266">
                  <c:v>11.75</c:v>
                </c:pt>
                <c:pt idx="267">
                  <c:v>11.75</c:v>
                </c:pt>
                <c:pt idx="268">
                  <c:v>11.72</c:v>
                </c:pt>
                <c:pt idx="269">
                  <c:v>11.72</c:v>
                </c:pt>
                <c:pt idx="270">
                  <c:v>11.69</c:v>
                </c:pt>
                <c:pt idx="271">
                  <c:v>11.69</c:v>
                </c:pt>
                <c:pt idx="272">
                  <c:v>11.68</c:v>
                </c:pt>
                <c:pt idx="273">
                  <c:v>11.68</c:v>
                </c:pt>
                <c:pt idx="274">
                  <c:v>11.68</c:v>
                </c:pt>
                <c:pt idx="275">
                  <c:v>11.68</c:v>
                </c:pt>
                <c:pt idx="276">
                  <c:v>11.68</c:v>
                </c:pt>
                <c:pt idx="277">
                  <c:v>11.68</c:v>
                </c:pt>
                <c:pt idx="278">
                  <c:v>11.69</c:v>
                </c:pt>
                <c:pt idx="279">
                  <c:v>11.69</c:v>
                </c:pt>
                <c:pt idx="280">
                  <c:v>11.7</c:v>
                </c:pt>
                <c:pt idx="281">
                  <c:v>11.7</c:v>
                </c:pt>
                <c:pt idx="282">
                  <c:v>11.7</c:v>
                </c:pt>
                <c:pt idx="283">
                  <c:v>11.7</c:v>
                </c:pt>
                <c:pt idx="284">
                  <c:v>11.7</c:v>
                </c:pt>
                <c:pt idx="285">
                  <c:v>11.7</c:v>
                </c:pt>
                <c:pt idx="286">
                  <c:v>11.7</c:v>
                </c:pt>
                <c:pt idx="287">
                  <c:v>11.7</c:v>
                </c:pt>
                <c:pt idx="288">
                  <c:v>11.7</c:v>
                </c:pt>
                <c:pt idx="289">
                  <c:v>11.7</c:v>
                </c:pt>
                <c:pt idx="290">
                  <c:v>11.71</c:v>
                </c:pt>
                <c:pt idx="291">
                  <c:v>11.71</c:v>
                </c:pt>
                <c:pt idx="292">
                  <c:v>11.7</c:v>
                </c:pt>
                <c:pt idx="293">
                  <c:v>11.7</c:v>
                </c:pt>
                <c:pt idx="294">
                  <c:v>11.7</c:v>
                </c:pt>
                <c:pt idx="295">
                  <c:v>11.7</c:v>
                </c:pt>
                <c:pt idx="296">
                  <c:v>11.71</c:v>
                </c:pt>
                <c:pt idx="297">
                  <c:v>11.71</c:v>
                </c:pt>
                <c:pt idx="298">
                  <c:v>11.7</c:v>
                </c:pt>
                <c:pt idx="299">
                  <c:v>11.7</c:v>
                </c:pt>
                <c:pt idx="300">
                  <c:v>11.69</c:v>
                </c:pt>
                <c:pt idx="301">
                  <c:v>11.69</c:v>
                </c:pt>
                <c:pt idx="302">
                  <c:v>11.69</c:v>
                </c:pt>
                <c:pt idx="303">
                  <c:v>11.69</c:v>
                </c:pt>
                <c:pt idx="304">
                  <c:v>11.69</c:v>
                </c:pt>
                <c:pt idx="305">
                  <c:v>11.69</c:v>
                </c:pt>
                <c:pt idx="306">
                  <c:v>11.69</c:v>
                </c:pt>
                <c:pt idx="307">
                  <c:v>11.69</c:v>
                </c:pt>
                <c:pt idx="308">
                  <c:v>11.68</c:v>
                </c:pt>
                <c:pt idx="309">
                  <c:v>11.68</c:v>
                </c:pt>
                <c:pt idx="310">
                  <c:v>11.69</c:v>
                </c:pt>
                <c:pt idx="311">
                  <c:v>11.69</c:v>
                </c:pt>
                <c:pt idx="312">
                  <c:v>11.68</c:v>
                </c:pt>
                <c:pt idx="313">
                  <c:v>11.68</c:v>
                </c:pt>
                <c:pt idx="314">
                  <c:v>11.69</c:v>
                </c:pt>
                <c:pt idx="315">
                  <c:v>11.69</c:v>
                </c:pt>
                <c:pt idx="316">
                  <c:v>11.69</c:v>
                </c:pt>
                <c:pt idx="317">
                  <c:v>11.69</c:v>
                </c:pt>
                <c:pt idx="318">
                  <c:v>11.7</c:v>
                </c:pt>
                <c:pt idx="319">
                  <c:v>11.7</c:v>
                </c:pt>
                <c:pt idx="320">
                  <c:v>11.69</c:v>
                </c:pt>
                <c:pt idx="321">
                  <c:v>11.69</c:v>
                </c:pt>
                <c:pt idx="322">
                  <c:v>11.7</c:v>
                </c:pt>
                <c:pt idx="323">
                  <c:v>11.7</c:v>
                </c:pt>
                <c:pt idx="324">
                  <c:v>11.7</c:v>
                </c:pt>
                <c:pt idx="325">
                  <c:v>11.7</c:v>
                </c:pt>
                <c:pt idx="326">
                  <c:v>11.7</c:v>
                </c:pt>
                <c:pt idx="327">
                  <c:v>11.7</c:v>
                </c:pt>
                <c:pt idx="328">
                  <c:v>11.7</c:v>
                </c:pt>
                <c:pt idx="329">
                  <c:v>11.7</c:v>
                </c:pt>
                <c:pt idx="330">
                  <c:v>11.7</c:v>
                </c:pt>
                <c:pt idx="331">
                  <c:v>11.7</c:v>
                </c:pt>
                <c:pt idx="332">
                  <c:v>11.7</c:v>
                </c:pt>
                <c:pt idx="333">
                  <c:v>11.7</c:v>
                </c:pt>
                <c:pt idx="334">
                  <c:v>11.69</c:v>
                </c:pt>
                <c:pt idx="335">
                  <c:v>11.69</c:v>
                </c:pt>
                <c:pt idx="336">
                  <c:v>11.68</c:v>
                </c:pt>
                <c:pt idx="337">
                  <c:v>11.68</c:v>
                </c:pt>
                <c:pt idx="338">
                  <c:v>11.68</c:v>
                </c:pt>
                <c:pt idx="339">
                  <c:v>11.68</c:v>
                </c:pt>
                <c:pt idx="340">
                  <c:v>11.68</c:v>
                </c:pt>
                <c:pt idx="341">
                  <c:v>11.68</c:v>
                </c:pt>
                <c:pt idx="342">
                  <c:v>11.68</c:v>
                </c:pt>
                <c:pt idx="343">
                  <c:v>11.68</c:v>
                </c:pt>
                <c:pt idx="344">
                  <c:v>11.67</c:v>
                </c:pt>
                <c:pt idx="345">
                  <c:v>11.67</c:v>
                </c:pt>
                <c:pt idx="346">
                  <c:v>11.69</c:v>
                </c:pt>
                <c:pt idx="347">
                  <c:v>11.69</c:v>
                </c:pt>
                <c:pt idx="348">
                  <c:v>11.69</c:v>
                </c:pt>
                <c:pt idx="349">
                  <c:v>11.69</c:v>
                </c:pt>
                <c:pt idx="350">
                  <c:v>11.7</c:v>
                </c:pt>
                <c:pt idx="351">
                  <c:v>11.7</c:v>
                </c:pt>
                <c:pt idx="352">
                  <c:v>11.7</c:v>
                </c:pt>
                <c:pt idx="353">
                  <c:v>11.7</c:v>
                </c:pt>
                <c:pt idx="354">
                  <c:v>11.7</c:v>
                </c:pt>
                <c:pt idx="355">
                  <c:v>11.7</c:v>
                </c:pt>
                <c:pt idx="356">
                  <c:v>11.69</c:v>
                </c:pt>
                <c:pt idx="357">
                  <c:v>11.69</c:v>
                </c:pt>
                <c:pt idx="358">
                  <c:v>11.69</c:v>
                </c:pt>
                <c:pt idx="359">
                  <c:v>11.69</c:v>
                </c:pt>
                <c:pt idx="360">
                  <c:v>11.69</c:v>
                </c:pt>
                <c:pt idx="361">
                  <c:v>11.69</c:v>
                </c:pt>
                <c:pt idx="362">
                  <c:v>11.7</c:v>
                </c:pt>
                <c:pt idx="363">
                  <c:v>11.7</c:v>
                </c:pt>
                <c:pt idx="364">
                  <c:v>11.71</c:v>
                </c:pt>
                <c:pt idx="365">
                  <c:v>11.71</c:v>
                </c:pt>
                <c:pt idx="366">
                  <c:v>11.71</c:v>
                </c:pt>
                <c:pt idx="367">
                  <c:v>11.71</c:v>
                </c:pt>
                <c:pt idx="368">
                  <c:v>11.7</c:v>
                </c:pt>
                <c:pt idx="369">
                  <c:v>11.7</c:v>
                </c:pt>
                <c:pt idx="370">
                  <c:v>11.68</c:v>
                </c:pt>
                <c:pt idx="371">
                  <c:v>11.68</c:v>
                </c:pt>
                <c:pt idx="372">
                  <c:v>11.67</c:v>
                </c:pt>
                <c:pt idx="373">
                  <c:v>11.67</c:v>
                </c:pt>
                <c:pt idx="374">
                  <c:v>11.66</c:v>
                </c:pt>
                <c:pt idx="375">
                  <c:v>11.66</c:v>
                </c:pt>
                <c:pt idx="376">
                  <c:v>11.67</c:v>
                </c:pt>
                <c:pt idx="377">
                  <c:v>11.67</c:v>
                </c:pt>
                <c:pt idx="378">
                  <c:v>11.66</c:v>
                </c:pt>
                <c:pt idx="379">
                  <c:v>11.66</c:v>
                </c:pt>
                <c:pt idx="380">
                  <c:v>11.67</c:v>
                </c:pt>
                <c:pt idx="381">
                  <c:v>11.67</c:v>
                </c:pt>
                <c:pt idx="382">
                  <c:v>11.67</c:v>
                </c:pt>
                <c:pt idx="383">
                  <c:v>11.67</c:v>
                </c:pt>
                <c:pt idx="384">
                  <c:v>11.67</c:v>
                </c:pt>
                <c:pt idx="385">
                  <c:v>11.67</c:v>
                </c:pt>
                <c:pt idx="386">
                  <c:v>11.67</c:v>
                </c:pt>
                <c:pt idx="387">
                  <c:v>11.67</c:v>
                </c:pt>
                <c:pt idx="388">
                  <c:v>11.68</c:v>
                </c:pt>
                <c:pt idx="389">
                  <c:v>11.68</c:v>
                </c:pt>
                <c:pt idx="390">
                  <c:v>11.68</c:v>
                </c:pt>
                <c:pt idx="391">
                  <c:v>11.68</c:v>
                </c:pt>
                <c:pt idx="392">
                  <c:v>11.68</c:v>
                </c:pt>
                <c:pt idx="393">
                  <c:v>11.68</c:v>
                </c:pt>
                <c:pt idx="394">
                  <c:v>11.68</c:v>
                </c:pt>
                <c:pt idx="395">
                  <c:v>11.68</c:v>
                </c:pt>
                <c:pt idx="396">
                  <c:v>11.68</c:v>
                </c:pt>
                <c:pt idx="397">
                  <c:v>11.68</c:v>
                </c:pt>
                <c:pt idx="398">
                  <c:v>11.68</c:v>
                </c:pt>
                <c:pt idx="399">
                  <c:v>11.68</c:v>
                </c:pt>
                <c:pt idx="400">
                  <c:v>11.67</c:v>
                </c:pt>
                <c:pt idx="401">
                  <c:v>11.67</c:v>
                </c:pt>
                <c:pt idx="402">
                  <c:v>11.69</c:v>
                </c:pt>
                <c:pt idx="403">
                  <c:v>11.69</c:v>
                </c:pt>
                <c:pt idx="404">
                  <c:v>11.7</c:v>
                </c:pt>
                <c:pt idx="405">
                  <c:v>11.7</c:v>
                </c:pt>
                <c:pt idx="406">
                  <c:v>11.71</c:v>
                </c:pt>
                <c:pt idx="407">
                  <c:v>11.71</c:v>
                </c:pt>
                <c:pt idx="408">
                  <c:v>11.72</c:v>
                </c:pt>
                <c:pt idx="409">
                  <c:v>11.72</c:v>
                </c:pt>
                <c:pt idx="410">
                  <c:v>11.74</c:v>
                </c:pt>
                <c:pt idx="411">
                  <c:v>11.74</c:v>
                </c:pt>
                <c:pt idx="412">
                  <c:v>11.76</c:v>
                </c:pt>
                <c:pt idx="413">
                  <c:v>11.76</c:v>
                </c:pt>
                <c:pt idx="414">
                  <c:v>11.76</c:v>
                </c:pt>
                <c:pt idx="415">
                  <c:v>11.76</c:v>
                </c:pt>
                <c:pt idx="416">
                  <c:v>11.77</c:v>
                </c:pt>
                <c:pt idx="417">
                  <c:v>11.77</c:v>
                </c:pt>
                <c:pt idx="418">
                  <c:v>11.79</c:v>
                </c:pt>
                <c:pt idx="419">
                  <c:v>11.79</c:v>
                </c:pt>
                <c:pt idx="420">
                  <c:v>11.79</c:v>
                </c:pt>
                <c:pt idx="421">
                  <c:v>11.79</c:v>
                </c:pt>
                <c:pt idx="422">
                  <c:v>11.79</c:v>
                </c:pt>
                <c:pt idx="423">
                  <c:v>11.79</c:v>
                </c:pt>
                <c:pt idx="424">
                  <c:v>11.82</c:v>
                </c:pt>
                <c:pt idx="425">
                  <c:v>11.82</c:v>
                </c:pt>
                <c:pt idx="426">
                  <c:v>11.84</c:v>
                </c:pt>
                <c:pt idx="427">
                  <c:v>11.84</c:v>
                </c:pt>
                <c:pt idx="428">
                  <c:v>11.84</c:v>
                </c:pt>
                <c:pt idx="429">
                  <c:v>11.84</c:v>
                </c:pt>
                <c:pt idx="430">
                  <c:v>11.86</c:v>
                </c:pt>
                <c:pt idx="431">
                  <c:v>11.86</c:v>
                </c:pt>
                <c:pt idx="432">
                  <c:v>11.87</c:v>
                </c:pt>
                <c:pt idx="433">
                  <c:v>11.87</c:v>
                </c:pt>
                <c:pt idx="434">
                  <c:v>11.87</c:v>
                </c:pt>
                <c:pt idx="435">
                  <c:v>11.87</c:v>
                </c:pt>
                <c:pt idx="436">
                  <c:v>11.88</c:v>
                </c:pt>
                <c:pt idx="437">
                  <c:v>11.88</c:v>
                </c:pt>
                <c:pt idx="438">
                  <c:v>11.89</c:v>
                </c:pt>
                <c:pt idx="439">
                  <c:v>11.89</c:v>
                </c:pt>
                <c:pt idx="440">
                  <c:v>11.88</c:v>
                </c:pt>
                <c:pt idx="441">
                  <c:v>11.88</c:v>
                </c:pt>
                <c:pt idx="442">
                  <c:v>11.86</c:v>
                </c:pt>
                <c:pt idx="443">
                  <c:v>11.86</c:v>
                </c:pt>
                <c:pt idx="444">
                  <c:v>11.85</c:v>
                </c:pt>
                <c:pt idx="445">
                  <c:v>11.85</c:v>
                </c:pt>
                <c:pt idx="446">
                  <c:v>11.84</c:v>
                </c:pt>
                <c:pt idx="447">
                  <c:v>11.84</c:v>
                </c:pt>
                <c:pt idx="448">
                  <c:v>11.85</c:v>
                </c:pt>
                <c:pt idx="449">
                  <c:v>11.85</c:v>
                </c:pt>
                <c:pt idx="450">
                  <c:v>11.87</c:v>
                </c:pt>
                <c:pt idx="451">
                  <c:v>11.87</c:v>
                </c:pt>
                <c:pt idx="452">
                  <c:v>11.9</c:v>
                </c:pt>
                <c:pt idx="453">
                  <c:v>11.9</c:v>
                </c:pt>
                <c:pt idx="454">
                  <c:v>11.91</c:v>
                </c:pt>
                <c:pt idx="455">
                  <c:v>11.91</c:v>
                </c:pt>
                <c:pt idx="456">
                  <c:v>11.93</c:v>
                </c:pt>
                <c:pt idx="457">
                  <c:v>11.93</c:v>
                </c:pt>
                <c:pt idx="458">
                  <c:v>11.92</c:v>
                </c:pt>
                <c:pt idx="459">
                  <c:v>11.92</c:v>
                </c:pt>
                <c:pt idx="460">
                  <c:v>11.92</c:v>
                </c:pt>
                <c:pt idx="461">
                  <c:v>11.92</c:v>
                </c:pt>
                <c:pt idx="462">
                  <c:v>11.91</c:v>
                </c:pt>
                <c:pt idx="463">
                  <c:v>11.91</c:v>
                </c:pt>
                <c:pt idx="464">
                  <c:v>11.9</c:v>
                </c:pt>
                <c:pt idx="465">
                  <c:v>11.9</c:v>
                </c:pt>
                <c:pt idx="466">
                  <c:v>11.9</c:v>
                </c:pt>
                <c:pt idx="467">
                  <c:v>11.9</c:v>
                </c:pt>
                <c:pt idx="468">
                  <c:v>11.9</c:v>
                </c:pt>
                <c:pt idx="469">
                  <c:v>11.9</c:v>
                </c:pt>
                <c:pt idx="470">
                  <c:v>11.9</c:v>
                </c:pt>
                <c:pt idx="471">
                  <c:v>11.9</c:v>
                </c:pt>
                <c:pt idx="472">
                  <c:v>11.9</c:v>
                </c:pt>
                <c:pt idx="473">
                  <c:v>11.9</c:v>
                </c:pt>
                <c:pt idx="474">
                  <c:v>11.91</c:v>
                </c:pt>
                <c:pt idx="475">
                  <c:v>11.91</c:v>
                </c:pt>
                <c:pt idx="476">
                  <c:v>11.92</c:v>
                </c:pt>
                <c:pt idx="477">
                  <c:v>11.92</c:v>
                </c:pt>
                <c:pt idx="478">
                  <c:v>11.92</c:v>
                </c:pt>
                <c:pt idx="479">
                  <c:v>11.92</c:v>
                </c:pt>
                <c:pt idx="480">
                  <c:v>11.92</c:v>
                </c:pt>
                <c:pt idx="481">
                  <c:v>11.92</c:v>
                </c:pt>
                <c:pt idx="482">
                  <c:v>11.92</c:v>
                </c:pt>
                <c:pt idx="483">
                  <c:v>11.92</c:v>
                </c:pt>
                <c:pt idx="484">
                  <c:v>11.9</c:v>
                </c:pt>
                <c:pt idx="485">
                  <c:v>11.9</c:v>
                </c:pt>
                <c:pt idx="486">
                  <c:v>11.88</c:v>
                </c:pt>
                <c:pt idx="487">
                  <c:v>11.88</c:v>
                </c:pt>
                <c:pt idx="488">
                  <c:v>11.87</c:v>
                </c:pt>
                <c:pt idx="489">
                  <c:v>11.87</c:v>
                </c:pt>
                <c:pt idx="490">
                  <c:v>11.89</c:v>
                </c:pt>
                <c:pt idx="491">
                  <c:v>11.89</c:v>
                </c:pt>
                <c:pt idx="492">
                  <c:v>11.91</c:v>
                </c:pt>
                <c:pt idx="493">
                  <c:v>11.91</c:v>
                </c:pt>
                <c:pt idx="494">
                  <c:v>11.92</c:v>
                </c:pt>
                <c:pt idx="495">
                  <c:v>11.92</c:v>
                </c:pt>
                <c:pt idx="496">
                  <c:v>11.93</c:v>
                </c:pt>
                <c:pt idx="497">
                  <c:v>11.93</c:v>
                </c:pt>
                <c:pt idx="498">
                  <c:v>11.94</c:v>
                </c:pt>
                <c:pt idx="499">
                  <c:v>11.94</c:v>
                </c:pt>
                <c:pt idx="500">
                  <c:v>11.93</c:v>
                </c:pt>
                <c:pt idx="501">
                  <c:v>11.92</c:v>
                </c:pt>
                <c:pt idx="502">
                  <c:v>11.92</c:v>
                </c:pt>
                <c:pt idx="503">
                  <c:v>11.92</c:v>
                </c:pt>
                <c:pt idx="504">
                  <c:v>11.92</c:v>
                </c:pt>
                <c:pt idx="505">
                  <c:v>11.92</c:v>
                </c:pt>
                <c:pt idx="506">
                  <c:v>11.93</c:v>
                </c:pt>
                <c:pt idx="507">
                  <c:v>11.93</c:v>
                </c:pt>
                <c:pt idx="508">
                  <c:v>11.94</c:v>
                </c:pt>
                <c:pt idx="509">
                  <c:v>11.94</c:v>
                </c:pt>
                <c:pt idx="510">
                  <c:v>11.94</c:v>
                </c:pt>
                <c:pt idx="511">
                  <c:v>11.94</c:v>
                </c:pt>
                <c:pt idx="512">
                  <c:v>11.94</c:v>
                </c:pt>
                <c:pt idx="513">
                  <c:v>11.94</c:v>
                </c:pt>
                <c:pt idx="514">
                  <c:v>11.95</c:v>
                </c:pt>
                <c:pt idx="515">
                  <c:v>11.95</c:v>
                </c:pt>
                <c:pt idx="516">
                  <c:v>11.95</c:v>
                </c:pt>
                <c:pt idx="517">
                  <c:v>11.95</c:v>
                </c:pt>
                <c:pt idx="518">
                  <c:v>11.94</c:v>
                </c:pt>
                <c:pt idx="519">
                  <c:v>11.94</c:v>
                </c:pt>
                <c:pt idx="520">
                  <c:v>11.95</c:v>
                </c:pt>
                <c:pt idx="521">
                  <c:v>11.95</c:v>
                </c:pt>
                <c:pt idx="522">
                  <c:v>11.95</c:v>
                </c:pt>
                <c:pt idx="523">
                  <c:v>11.95</c:v>
                </c:pt>
                <c:pt idx="524">
                  <c:v>11.95</c:v>
                </c:pt>
                <c:pt idx="525">
                  <c:v>11.95</c:v>
                </c:pt>
                <c:pt idx="526">
                  <c:v>11.94</c:v>
                </c:pt>
                <c:pt idx="527">
                  <c:v>11.94</c:v>
                </c:pt>
                <c:pt idx="528">
                  <c:v>11.94</c:v>
                </c:pt>
                <c:pt idx="529">
                  <c:v>11.94</c:v>
                </c:pt>
                <c:pt idx="530">
                  <c:v>11.94</c:v>
                </c:pt>
                <c:pt idx="531">
                  <c:v>11.94</c:v>
                </c:pt>
                <c:pt idx="532">
                  <c:v>11.94</c:v>
                </c:pt>
                <c:pt idx="533">
                  <c:v>11.94</c:v>
                </c:pt>
                <c:pt idx="534">
                  <c:v>11.94</c:v>
                </c:pt>
                <c:pt idx="535">
                  <c:v>11.94</c:v>
                </c:pt>
                <c:pt idx="536">
                  <c:v>11.93</c:v>
                </c:pt>
                <c:pt idx="537">
                  <c:v>11.93</c:v>
                </c:pt>
                <c:pt idx="538">
                  <c:v>11.91</c:v>
                </c:pt>
                <c:pt idx="539">
                  <c:v>11.91</c:v>
                </c:pt>
                <c:pt idx="540">
                  <c:v>11.91</c:v>
                </c:pt>
                <c:pt idx="541">
                  <c:v>11.91</c:v>
                </c:pt>
                <c:pt idx="542">
                  <c:v>11.9</c:v>
                </c:pt>
                <c:pt idx="543">
                  <c:v>11.9</c:v>
                </c:pt>
                <c:pt idx="544">
                  <c:v>11.89</c:v>
                </c:pt>
                <c:pt idx="545">
                  <c:v>11.89</c:v>
                </c:pt>
                <c:pt idx="546">
                  <c:v>11.89</c:v>
                </c:pt>
                <c:pt idx="547">
                  <c:v>11.89</c:v>
                </c:pt>
                <c:pt idx="548">
                  <c:v>11.89</c:v>
                </c:pt>
                <c:pt idx="549">
                  <c:v>11.89</c:v>
                </c:pt>
                <c:pt idx="550">
                  <c:v>11.87</c:v>
                </c:pt>
                <c:pt idx="551">
                  <c:v>11.87</c:v>
                </c:pt>
                <c:pt idx="552">
                  <c:v>11.87</c:v>
                </c:pt>
                <c:pt idx="553">
                  <c:v>11.87</c:v>
                </c:pt>
                <c:pt idx="554">
                  <c:v>11.86</c:v>
                </c:pt>
                <c:pt idx="555">
                  <c:v>11.86</c:v>
                </c:pt>
                <c:pt idx="556">
                  <c:v>11.86</c:v>
                </c:pt>
                <c:pt idx="557">
                  <c:v>11.86</c:v>
                </c:pt>
                <c:pt idx="558">
                  <c:v>11.86</c:v>
                </c:pt>
                <c:pt idx="559">
                  <c:v>11.86</c:v>
                </c:pt>
                <c:pt idx="560">
                  <c:v>11.86</c:v>
                </c:pt>
                <c:pt idx="561">
                  <c:v>11.86</c:v>
                </c:pt>
                <c:pt idx="562">
                  <c:v>11.86</c:v>
                </c:pt>
                <c:pt idx="563">
                  <c:v>11.86</c:v>
                </c:pt>
                <c:pt idx="564">
                  <c:v>11.86</c:v>
                </c:pt>
                <c:pt idx="565">
                  <c:v>11.86</c:v>
                </c:pt>
                <c:pt idx="566">
                  <c:v>11.86</c:v>
                </c:pt>
                <c:pt idx="567">
                  <c:v>11.86</c:v>
                </c:pt>
                <c:pt idx="568">
                  <c:v>11.86</c:v>
                </c:pt>
                <c:pt idx="569">
                  <c:v>11.86</c:v>
                </c:pt>
                <c:pt idx="570">
                  <c:v>11.86</c:v>
                </c:pt>
                <c:pt idx="571">
                  <c:v>11.86</c:v>
                </c:pt>
                <c:pt idx="572">
                  <c:v>11.86</c:v>
                </c:pt>
                <c:pt idx="573">
                  <c:v>11.86</c:v>
                </c:pt>
                <c:pt idx="574">
                  <c:v>11.85</c:v>
                </c:pt>
                <c:pt idx="575">
                  <c:v>11.85</c:v>
                </c:pt>
                <c:pt idx="576">
                  <c:v>11.84</c:v>
                </c:pt>
                <c:pt idx="577">
                  <c:v>11.84</c:v>
                </c:pt>
                <c:pt idx="578">
                  <c:v>11.83</c:v>
                </c:pt>
                <c:pt idx="579">
                  <c:v>11.83</c:v>
                </c:pt>
                <c:pt idx="580">
                  <c:v>11.83</c:v>
                </c:pt>
                <c:pt idx="581">
                  <c:v>11.83</c:v>
                </c:pt>
                <c:pt idx="582">
                  <c:v>11.83</c:v>
                </c:pt>
                <c:pt idx="583">
                  <c:v>11.83</c:v>
                </c:pt>
                <c:pt idx="584">
                  <c:v>11.83</c:v>
                </c:pt>
                <c:pt idx="585">
                  <c:v>11.83</c:v>
                </c:pt>
                <c:pt idx="586">
                  <c:v>11.83</c:v>
                </c:pt>
                <c:pt idx="587">
                  <c:v>11.83</c:v>
                </c:pt>
                <c:pt idx="588">
                  <c:v>11.83</c:v>
                </c:pt>
                <c:pt idx="589">
                  <c:v>11.83</c:v>
                </c:pt>
                <c:pt idx="590">
                  <c:v>11.83</c:v>
                </c:pt>
                <c:pt idx="591">
                  <c:v>11.83</c:v>
                </c:pt>
                <c:pt idx="592">
                  <c:v>11.82</c:v>
                </c:pt>
                <c:pt idx="593">
                  <c:v>11.82</c:v>
                </c:pt>
                <c:pt idx="594">
                  <c:v>11.82</c:v>
                </c:pt>
                <c:pt idx="595">
                  <c:v>11.82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DDAD-4FE0-89E7-18EE061C96B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18975832"/>
        <c:axId val="418975440"/>
      </c:scatterChart>
      <c:valAx>
        <c:axId val="418975048"/>
        <c:scaling>
          <c:orientation val="minMax"/>
          <c:max val="60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418972696"/>
        <c:crosses val="autoZero"/>
        <c:crossBetween val="midCat"/>
      </c:valAx>
      <c:valAx>
        <c:axId val="41897269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418975048"/>
        <c:crosses val="autoZero"/>
        <c:crossBetween val="midCat"/>
      </c:valAx>
      <c:valAx>
        <c:axId val="418975440"/>
        <c:scaling>
          <c:orientation val="minMax"/>
        </c:scaling>
        <c:delete val="0"/>
        <c:axPos val="r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418975832"/>
        <c:crosses val="max"/>
        <c:crossBetween val="midCat"/>
      </c:valAx>
      <c:valAx>
        <c:axId val="41897583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418975440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showDLblsOverMax val="0"/>
  </c:chart>
  <c:spPr>
    <a:noFill/>
    <a:ln>
      <a:solidFill>
        <a:schemeClr val="tx1"/>
      </a:solidFill>
    </a:ln>
    <a:effectLst/>
  </c:spPr>
  <c:txPr>
    <a:bodyPr/>
    <a:lstStyle/>
    <a:p>
      <a:pPr>
        <a:defRPr/>
      </a:pPr>
      <a:endParaRPr lang="cs-CZ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4:12:07.539"/>
    </inkml:context>
    <inkml:brush xml:id="br0">
      <inkml:brushProperty name="width" value="0.10583" units="cm"/>
      <inkml:brushProperty name="height" value="0.10583" units="cm"/>
      <inkml:brushProperty name="color" value="#E71224"/>
    </inkml:brush>
  </inkml:definitions>
  <inkml:trace contextRef="#ctx0" brushRef="#br0">1 1414 24575,'84'91'0,"-71"-75"0,0 1 0,-1 0 0,-1 1 0,-1 0 0,9 22 0,-9-19 0,1 0 0,0 0 0,25 31 0,-4-10 0,-21-27 0,-1-2 0,1 1 0,1-1 0,15 12 0,90 75 0,-44-37 0,87 59 0,179 124 0,-274-200 0,2-3 0,95 44 0,-47-26 0,-27-3 0,-69-44 0,1 0 0,1-1 0,0-1 0,39 16 0,-2-8 0,137 54 0,137 93 0,-308-156 0,44 15 0,10 3 0,-34-11 0,1-2 0,1-2 0,66 11 0,-67-19 0,1-2 0,45-1 0,10 0 0,-80 0 0,-1 1 0,1 1 0,-1 1 0,37 16 0,13 4 0,-55-22 0,168 44 0,-93-32 0,1-3 0,131 0 0,-92-11 0,142-7 0,-242 1 0,1-3 0,-1 0 0,43-17 0,18-5 0,69-19 0,28-8 0,48-5 0,-64 16 0,-146 38 0,-1-1 0,0-1 0,0-1 0,-1-1 0,0-2 0,-1 0 0,-1-1 0,22-18 0,-20 18 0,1 1 0,0 0 0,48-15 0,-1 1 0,-40 11 0,56-37 0,-22 12 0,-48 33 0,0 1 0,0 0 0,0 2 0,1 0 0,0 1 0,0 1 0,27-1 0,23-5 0,253-59 0,-263 53 0,-1-2 0,112-49 0,-155 60 0,40-18 0,-2-1 0,65-43 0,38-22 0,-29 18 0,-95 52 0,1 1 0,1 1 0,63-22 0,-9 5 0,-66 25 0,1 0 0,0 2 0,0 1 0,36-7 0,-39 11 0,-1 0 0,1-1 0,-1-2 0,-1 0 0,1-1 0,-1 0 0,0-2 0,0 0 0,-1-1 0,0-1 0,23-20 0,19-13 0,-42 33 0,-1-1 0,0-1 0,-1 0 0,15-18 0,-11 11 0,0 0 0,27-19 0,-30 26 0,-1 1 0,0-2 0,-1 0 0,-1-1 0,23-32 0,-24 29 0,1 0 0,1 0 0,0 2 0,1-1 0,1 2 0,33-25 0,-6 9 0,83-43 0,-25 31 0,-15 8 0,65-32 0,195-58 0,-153 56 0,26-8 0,-205 72 0,-1 0 0,0-1 0,21-14 0,-23 13 0,1 0 0,-1 1 0,2 1 0,19-7 0,-25 10 0,0 1 0,1-1 0,-1-1 0,0 0 0,-1 0 0,1 0 0,0 0 0,-1-1 0,0 0 0,0-1 0,0 0 0,0 0 0,-1 0 0,1 0 0,-1-1 0,-1 0 0,6-7 0,20-24 0,2 1 0,2 2 0,1 1 0,2 1 0,46-30 0,75-66 0,-151 122 0,1 0 0,-1 1 0,1-1 0,0 1 0,0 1 0,1-1 0,-1 2 0,1-1 0,0 1 0,0 0 0,12-1 0,7 0 0,-1 2 0,42 1 0,-51 2 0,0-1 0,1 0 0,-1-2 0,0 0 0,0 0 0,0-2 0,0 0 0,25-11 0,99-61 0,-119 66 0,0 1 0,0 1 0,1 1 0,0 1 0,0 1 0,1 1 0,38-1 0,24 5 0,-61 1 0,1 0 0,-1-2 0,0-1 0,0-1 0,0-1 0,0-2 0,32-10 0,157-83 0,-154 76 0,1 2 0,0 4 0,1 2 0,120-13 0,-63 19 0,168 9 0,-113 3 0,331-3 0,-460 3 0,-1 1 0,50 12 0,-10-2 0,211 30 0,-215-30 0,81 25 0,-88-19 0,41 18 0,-86-27 0,0-1 0,0-1 0,58 8 0,40 3 0,-74-10 0,70 3 0,133 13 0,-144-12 0,-87-9 0,0 0 0,-1 1 0,0 1 0,0 1 0,-1 2 0,0 0 0,-1 1 0,0 1 0,-1 2 0,23 17 0,-13-9 0,1-1 0,1-2 0,0-1 0,57 22 0,202 46 0,-178-54 0,-65-16 0,-31-9 0,1-2 0,30 7 0,-1-3 0,90 31 0,-19-4 0,-59-19 0,98 45 0,-15-5 0,-124-50 0,44 14 0,101 50 0,-49-19 0,-46-22 0,-42-20 0,-1 0 0,37 6 0,-37-9 0,-1 0 0,43 18 0,-41-14 0,0 0 0,1-2 0,0-1 0,0-2 0,43 5 0,10 5 0,-50-9 0,46 5 0,237 24-1365,-259-31-5461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D01741-D2F4-496F-A744-C1DC4343E262}" type="datetimeFigureOut">
              <a:rPr lang="cs-CZ" smtClean="0"/>
              <a:t>30.10.2023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65ED42-9D95-4FE4-B9D6-B30D7169397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324770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85AD2D8-7973-7E98-2564-ECB9C197CE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9416BE0B-3FFA-4768-47A0-D53D09D482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E2D3025-4740-2BED-268C-E70F190C87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CBF340-540B-4FF3-958B-EE86ED1A7DF3}" type="datetimeFigureOut">
              <a:rPr lang="cs-CZ" smtClean="0"/>
              <a:t>30.10.2023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A56EC1D-E64F-EF2A-0C8D-7940212E15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6091161D-32E7-5052-8EFB-D767688076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6C669D-E643-4697-94E6-3C079879EB8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390050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05D8FCD-DF37-2ABC-E2B4-D0220D2C20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91F862EB-E649-B36F-7C6B-26D6D4A964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E458A480-BE91-B582-97D0-1BFDC24C9B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CBF340-540B-4FF3-958B-EE86ED1A7DF3}" type="datetimeFigureOut">
              <a:rPr lang="cs-CZ" smtClean="0"/>
              <a:t>30.10.2023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419CC052-6E62-4CAE-8DCA-BEAC4B108E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C59640E6-53F6-CFEF-2B96-ACAF49EB83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6C669D-E643-4697-94E6-3C079879EB8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614027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442A383F-19BA-10BE-3D3E-5F6ECA0FBAA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BCCF9FA7-AEBB-8174-5AA6-5913BDC606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5EEF87E0-CB11-B311-00D0-ABD1B3F26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CBF340-540B-4FF3-958B-EE86ED1A7DF3}" type="datetimeFigureOut">
              <a:rPr lang="cs-CZ" smtClean="0"/>
              <a:t>30.10.2023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025AFC79-95FF-D726-B394-2ED2AE8902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88D670AB-BDFC-D6BA-686A-F3ACEB9519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6C669D-E643-4697-94E6-3C079879EB8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046143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Nadpis, text a 2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277813"/>
            <a:ext cx="10972800" cy="1143000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30725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6197600" y="1600201"/>
            <a:ext cx="5384800" cy="2189163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6197600" y="3941763"/>
            <a:ext cx="5384800" cy="2189162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datum 5"/>
          <p:cNvSpPr>
            <a:spLocks noGrp="1"/>
          </p:cNvSpPr>
          <p:nvPr>
            <p:ph type="dt" sz="half" idx="10"/>
          </p:nvPr>
        </p:nvSpPr>
        <p:spPr>
          <a:xfrm>
            <a:off x="609600" y="6243638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endParaRPr lang="en-GB" altLang="cs-CZ"/>
          </a:p>
        </p:txBody>
      </p:sp>
      <p:sp>
        <p:nvSpPr>
          <p:cNvPr id="7" name="Zástupný symbol pro zápatí 6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endParaRPr lang="en-GB" altLang="cs-CZ"/>
          </a:p>
        </p:txBody>
      </p:sp>
      <p:sp>
        <p:nvSpPr>
          <p:cNvPr id="8" name="Zástupný symbol pro číslo snímku 7"/>
          <p:cNvSpPr>
            <a:spLocks noGrp="1"/>
          </p:cNvSpPr>
          <p:nvPr>
            <p:ph type="sldNum" sz="quarter" idx="12"/>
          </p:nvPr>
        </p:nvSpPr>
        <p:spPr>
          <a:xfrm>
            <a:off x="8737600" y="6243638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fld id="{6168C9B7-7009-4EE4-B349-06C2EDDF9F3F}" type="slidenum">
              <a:rPr lang="en-GB" altLang="cs-CZ"/>
              <a:pPr/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4764340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Nadpis, text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8CF4E5-BF5E-422B-B935-CB898635514E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670430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26A17BB-9954-4A03-0539-DE2DEEF586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848E20C-12D1-9771-5587-F9FB717E34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1F644357-16FB-411C-09D4-BC63F9E49D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CBF340-540B-4FF3-958B-EE86ED1A7DF3}" type="datetimeFigureOut">
              <a:rPr lang="cs-CZ" smtClean="0"/>
              <a:t>30.10.2023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D0398ECC-C65D-883D-9243-75995581E0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BECA6BA7-4D3A-A773-491A-2CB0669501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6C669D-E643-4697-94E6-3C079879EB8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372183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9FB8B31-0895-E5E3-4DCA-736088261E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2868F35E-780C-B7DE-BAB1-95EB39B51F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81F4686-DFF2-100F-64CE-1CC845303C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CBF340-540B-4FF3-958B-EE86ED1A7DF3}" type="datetimeFigureOut">
              <a:rPr lang="cs-CZ" smtClean="0"/>
              <a:t>30.10.2023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C3D9BF4-1CCF-CFD0-BA64-B548DAD8C7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9244A39-50B6-3491-975E-5807B997D9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6C669D-E643-4697-94E6-3C079879EB8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05559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8B68AAE-B54C-85AD-D51F-9053C9FC88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C9B43C2-D15C-4557-E88D-8AB54EBF130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3A0C2CCB-54FD-D9CB-03A6-DD7946B946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42B0AA4E-69CB-928B-3440-C127BF71A7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CBF340-540B-4FF3-958B-EE86ED1A7DF3}" type="datetimeFigureOut">
              <a:rPr lang="cs-CZ" smtClean="0"/>
              <a:t>30.10.2023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09434B7A-6E1E-0FF9-9D38-10216F6E4C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D975A9C5-7B4E-5CC4-ACC6-9FFA37EE58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6C669D-E643-4697-94E6-3C079879EB8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862461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006534E-652D-F6BC-933D-942BD33D6A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BC904AD3-F47A-0ADC-0091-AC02EF6588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3CBC26CF-C30C-F578-ED75-34CCC0EEB9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B8A5EC26-E88D-4BA9-0C77-5938AE1E8D8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8FC6AB85-8DE9-6170-F30B-090D97ADDB8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8EEAA722-7534-2686-8209-D8F72BFC9B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CBF340-540B-4FF3-958B-EE86ED1A7DF3}" type="datetimeFigureOut">
              <a:rPr lang="cs-CZ" smtClean="0"/>
              <a:t>30.10.2023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07E7F207-D355-ADF3-0035-1105B55F55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733346AA-3764-0019-2753-B3A8BB2928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6C669D-E643-4697-94E6-3C079879EB8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981039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9A787CF-5CC1-6E57-EF2B-B7C5520555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4AAC385A-F891-DE45-FDB9-825E85610A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CBF340-540B-4FF3-958B-EE86ED1A7DF3}" type="datetimeFigureOut">
              <a:rPr lang="cs-CZ" smtClean="0"/>
              <a:t>30.10.2023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A367E6F4-DCA7-874A-DEA3-F1AF1C00AB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274FA964-1858-6FD5-4C8C-06B184815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6C669D-E643-4697-94E6-3C079879EB8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328651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6A5F2F5E-ACF8-374F-9D72-09199E919B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CBF340-540B-4FF3-958B-EE86ED1A7DF3}" type="datetimeFigureOut">
              <a:rPr lang="cs-CZ" smtClean="0"/>
              <a:t>30.10.2023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F56018A0-F6DF-7202-D144-ADF2E41B9E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19ABDDA5-D197-4C66-A7F1-D1F64C6785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6C669D-E643-4697-94E6-3C079879EB8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290207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B512B2E-4AAD-DC4E-AFB2-4189793331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4E683B0-3B21-6A63-3513-6779E378CB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0F5889F1-D2D7-6AC6-291A-4CF521437D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681A006A-B28E-0382-1823-9BAB6B39A0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CBF340-540B-4FF3-958B-EE86ED1A7DF3}" type="datetimeFigureOut">
              <a:rPr lang="cs-CZ" smtClean="0"/>
              <a:t>30.10.2023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DAFAE078-A4B2-9E20-3641-C89295A0F7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434F8FA6-4698-F8A4-9CB3-3ADFCC4749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6C669D-E643-4697-94E6-3C079879EB8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719853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AA7B376-35C3-2106-742A-F6DF085236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FEA63CAD-0D7E-0D41-A1CC-55D272E70B6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2E7942F9-4241-8312-DD81-0DE9250E83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15E807E1-21A2-2178-9C34-F7C79A2759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CBF340-540B-4FF3-958B-EE86ED1A7DF3}" type="datetimeFigureOut">
              <a:rPr lang="cs-CZ" smtClean="0"/>
              <a:t>30.10.2023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BCAD3975-C695-B73D-B5FF-C5DF66790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B411D9AE-6652-0360-761D-5A097853AC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6C669D-E643-4697-94E6-3C079879EB8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129012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9B26E3F0-D3E8-8D6E-0B67-520F9E958A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FC25E655-6094-700F-BAB4-8F88AED603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E7F584AA-D6CF-6718-0827-32FA6D26776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CBF340-540B-4FF3-958B-EE86ED1A7DF3}" type="datetimeFigureOut">
              <a:rPr lang="cs-CZ" smtClean="0"/>
              <a:t>30.10.2023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7687A769-BAD9-5C27-E6E1-27260A6418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45889FE-5604-A09F-4686-82FCD0E855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6C669D-E643-4697-94E6-3C079879EB8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61813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8" Type="http://schemas.openxmlformats.org/officeDocument/2006/relationships/hyperlink" Target="http://www.youtube.com/watch?v=nfNsll_11qU" TargetMode="External"/><Relationship Id="rId3" Type="http://schemas.openxmlformats.org/officeDocument/2006/relationships/image" Target="../media/image195.jpeg"/><Relationship Id="rId7" Type="http://schemas.openxmlformats.org/officeDocument/2006/relationships/hyperlink" Target="http://www.youtube.com/watch?v=touteBkwt1U" TargetMode="External"/><Relationship Id="rId2" Type="http://schemas.openxmlformats.org/officeDocument/2006/relationships/image" Target="../media/image194.jpe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youtube.com/watch?v=gzjDIAKUZ9Q" TargetMode="External"/><Relationship Id="rId5" Type="http://schemas.openxmlformats.org/officeDocument/2006/relationships/hyperlink" Target="http://www.youtube.com/watch?v=oN1x3Ik1t5Y" TargetMode="External"/><Relationship Id="rId4" Type="http://schemas.openxmlformats.org/officeDocument/2006/relationships/image" Target="../media/image196.jpe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press.co.uk/life-style/life/637147/the-104-year-old-marathon-runner-Fauja-Singh" TargetMode="External"/><Relationship Id="rId2" Type="http://schemas.openxmlformats.org/officeDocument/2006/relationships/image" Target="../media/image19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9.jpeg"/><Relationship Id="rId4" Type="http://schemas.openxmlformats.org/officeDocument/2006/relationships/image" Target="../media/image19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2.png"/><Relationship Id="rId5" Type="http://schemas.openxmlformats.org/officeDocument/2006/relationships/hyperlink" Target="http://www.moxymonitor.com/" TargetMode="External"/><Relationship Id="rId4" Type="http://schemas.openxmlformats.org/officeDocument/2006/relationships/image" Target="../media/image21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hyperlink" Target="http://www.moxymonitor.com/" TargetMode="Externa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hyperlink" Target="http://www.moxymonitor.com/" TargetMode="Externa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hyperlink" Target="http://www.moxymonitor.com/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http://www.sportmed.sk/images/products/full/Untitled-4.jpg" TargetMode="External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youtube.com/watch?v=UElCwUzfp7A" TargetMode="Externa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topendsports.com/testing/tests/bosco-repetitive-jump.htm" TargetMode="Externa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hyperlink" Target="https://bretcontreras.com/from-the-lab-to-your-pocket-groundbreaking-leg-power-measurement-with-your-iphone/" TargetMode="External"/><Relationship Id="rId3" Type="http://schemas.openxmlformats.org/officeDocument/2006/relationships/image" Target="../media/image29.jpeg"/><Relationship Id="rId7" Type="http://schemas.openxmlformats.org/officeDocument/2006/relationships/image" Target="../media/image32.jpeg"/><Relationship Id="rId2" Type="http://schemas.openxmlformats.org/officeDocument/2006/relationships/hyperlink" Target="http://support.polar.com/en/support/V800/jump_tests_with_Polar_V800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dcrainmaker.com/2014/06/polar-v800-depth-review.html" TargetMode="External"/><Relationship Id="rId11" Type="http://schemas.openxmlformats.org/officeDocument/2006/relationships/image" Target="../media/image34.png"/><Relationship Id="rId5" Type="http://schemas.openxmlformats.org/officeDocument/2006/relationships/image" Target="../media/image31.jpeg"/><Relationship Id="rId10" Type="http://schemas.openxmlformats.org/officeDocument/2006/relationships/hyperlink" Target="https://itunes.apple.com/es/developer/carlos-balsalobre/id1075902286" TargetMode="External"/><Relationship Id="rId4" Type="http://schemas.openxmlformats.org/officeDocument/2006/relationships/image" Target="../media/image30.jpeg"/><Relationship Id="rId9" Type="http://schemas.openxmlformats.org/officeDocument/2006/relationships/image" Target="../media/image33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Weum-PY2uRQ" TargetMode="External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hyperlink" Target="https://www.youtube.com/watch?v=_BQd3E1sYyg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smas.org/2-kongres/wingate.html" TargetMode="Externa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e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44.emf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0.jpeg"/><Relationship Id="rId7" Type="http://schemas.openxmlformats.org/officeDocument/2006/relationships/image" Target="../media/image54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3.pn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7.jpeg"/><Relationship Id="rId7" Type="http://schemas.openxmlformats.org/officeDocument/2006/relationships/image" Target="../media/image51.jpe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3.pn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6.png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jpeg"/><Relationship Id="rId3" Type="http://schemas.openxmlformats.org/officeDocument/2006/relationships/image" Target="../media/image88.jpeg"/><Relationship Id="rId7" Type="http://schemas.openxmlformats.org/officeDocument/2006/relationships/image" Target="../media/image92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jpeg"/><Relationship Id="rId5" Type="http://schemas.openxmlformats.org/officeDocument/2006/relationships/image" Target="../media/image90.jpeg"/><Relationship Id="rId10" Type="http://schemas.openxmlformats.org/officeDocument/2006/relationships/image" Target="../media/image95.jpeg"/><Relationship Id="rId4" Type="http://schemas.openxmlformats.org/officeDocument/2006/relationships/image" Target="../media/image89.jpeg"/><Relationship Id="rId9" Type="http://schemas.openxmlformats.org/officeDocument/2006/relationships/image" Target="../media/image94.jpe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hyperlink" Target="http://terulka87.webnode.cz/plavani/" TargetMode="Externa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youtube.com/watch?v=JR1-dMREwUo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CuZPBxaw5yc" TargetMode="External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jpeg"/><Relationship Id="rId3" Type="http://schemas.openxmlformats.org/officeDocument/2006/relationships/image" Target="../media/image99.jpeg"/><Relationship Id="rId7" Type="http://schemas.openxmlformats.org/officeDocument/2006/relationships/image" Target="../media/image103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2.jpeg"/><Relationship Id="rId5" Type="http://schemas.openxmlformats.org/officeDocument/2006/relationships/image" Target="../media/image101.jpeg"/><Relationship Id="rId4" Type="http://schemas.openxmlformats.org/officeDocument/2006/relationships/image" Target="../media/image100.jpeg"/><Relationship Id="rId9" Type="http://schemas.openxmlformats.org/officeDocument/2006/relationships/hyperlink" Target="https://www.youtube.com/watch?v=TkxqC9hd-c8" TargetMode="Externa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7.jpeg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jpeg"/><Relationship Id="rId13" Type="http://schemas.openxmlformats.org/officeDocument/2006/relationships/image" Target="../media/image118.jpeg"/><Relationship Id="rId3" Type="http://schemas.openxmlformats.org/officeDocument/2006/relationships/image" Target="../media/image109.jpeg"/><Relationship Id="rId7" Type="http://schemas.openxmlformats.org/officeDocument/2006/relationships/image" Target="../media/image113.jpeg"/><Relationship Id="rId12" Type="http://schemas.openxmlformats.org/officeDocument/2006/relationships/image" Target="../media/image117.jpe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2.jpeg"/><Relationship Id="rId11" Type="http://schemas.openxmlformats.org/officeDocument/2006/relationships/image" Target="../media/image116.jpeg"/><Relationship Id="rId5" Type="http://schemas.openxmlformats.org/officeDocument/2006/relationships/image" Target="../media/image111.jpeg"/><Relationship Id="rId10" Type="http://schemas.openxmlformats.org/officeDocument/2006/relationships/image" Target="../media/image115.jpeg"/><Relationship Id="rId4" Type="http://schemas.openxmlformats.org/officeDocument/2006/relationships/image" Target="../media/image110.jpeg"/><Relationship Id="rId9" Type="http://schemas.openxmlformats.org/officeDocument/2006/relationships/hyperlink" Target="http://www.google.cz/url?sa=i&amp;rct=j&amp;q=&amp;esrc=s&amp;source=images&amp;cd=&amp;cad=rja&amp;uact=8&amp;ved=0ahUKEwj9uvPw4_HTAhUFtBoKHa-4DkEQjRwIBw&amp;url=http%3A%2F%2Fblanensky.denik.cz%2Fgalerie%2Fbiketrial-suverenni-kolar-miri-za-zlatym-hattrickem.html%3Fmm%3D7144754&amp;psig=AFQjCNGIZGqiDtX-zFKGANrz5g_pETSjpQ&amp;ust=1494933612806617" TargetMode="Externa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1.jpe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7" Type="http://schemas.openxmlformats.org/officeDocument/2006/relationships/image" Target="../media/image127.jpeg"/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6.jpeg"/><Relationship Id="rId5" Type="http://schemas.openxmlformats.org/officeDocument/2006/relationships/image" Target="../media/image125.png"/><Relationship Id="rId4" Type="http://schemas.openxmlformats.org/officeDocument/2006/relationships/image" Target="../media/image124.jpeg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7" Type="http://schemas.openxmlformats.org/officeDocument/2006/relationships/image" Target="../media/image134.png"/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3.png"/><Relationship Id="rId5" Type="http://schemas.openxmlformats.org/officeDocument/2006/relationships/image" Target="../media/image132.jpeg"/><Relationship Id="rId4" Type="http://schemas.openxmlformats.org/officeDocument/2006/relationships/image" Target="../media/image131.jpeg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g"/><Relationship Id="rId2" Type="http://schemas.openxmlformats.org/officeDocument/2006/relationships/image" Target="../media/image13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0.jpg"/><Relationship Id="rId5" Type="http://schemas.openxmlformats.org/officeDocument/2006/relationships/image" Target="../media/image139.jpg"/><Relationship Id="rId4" Type="http://schemas.openxmlformats.org/officeDocument/2006/relationships/image" Target="../media/image138.jpg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jp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jpeg"/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5.jpg"/><Relationship Id="rId4" Type="http://schemas.openxmlformats.org/officeDocument/2006/relationships/image" Target="../media/image144.jpeg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2.png"/><Relationship Id="rId4" Type="http://schemas.openxmlformats.org/officeDocument/2006/relationships/image" Target="../media/image151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jpg"/><Relationship Id="rId2" Type="http://schemas.openxmlformats.org/officeDocument/2006/relationships/image" Target="../media/image147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9.jpg"/><Relationship Id="rId4" Type="http://schemas.openxmlformats.org/officeDocument/2006/relationships/hyperlink" Target="http://www.wattbike.com/" TargetMode="Externa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uqSGJBk-r1U" TargetMode="External"/><Relationship Id="rId7" Type="http://schemas.openxmlformats.org/officeDocument/2006/relationships/hyperlink" Target="http://journal.frontiersin.org/article/10.3389/fphys.2013.00116/full" TargetMode="External"/><Relationship Id="rId2" Type="http://schemas.openxmlformats.org/officeDocument/2006/relationships/image" Target="../media/image15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3.jpg"/><Relationship Id="rId5" Type="http://schemas.openxmlformats.org/officeDocument/2006/relationships/image" Target="../media/image152.jpg"/><Relationship Id="rId4" Type="http://schemas.openxmlformats.org/officeDocument/2006/relationships/image" Target="../media/image151.jp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jpg"/><Relationship Id="rId2" Type="http://schemas.openxmlformats.org/officeDocument/2006/relationships/image" Target="../media/image15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6.jp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FU8wLFKFjW8" TargetMode="External"/><Relationship Id="rId7" Type="http://schemas.openxmlformats.org/officeDocument/2006/relationships/image" Target="../media/image160.jpg"/><Relationship Id="rId2" Type="http://schemas.openxmlformats.org/officeDocument/2006/relationships/image" Target="../media/image15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9.png"/><Relationship Id="rId5" Type="http://schemas.openxmlformats.org/officeDocument/2006/relationships/image" Target="../media/image158.jpg"/><Relationship Id="rId4" Type="http://schemas.openxmlformats.org/officeDocument/2006/relationships/hyperlink" Target="http://gebiomized.de/" TargetMode="Externa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jpg"/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3.jpg"/><Relationship Id="rId5" Type="http://schemas.openxmlformats.org/officeDocument/2006/relationships/image" Target="../media/image159.png"/><Relationship Id="rId4" Type="http://schemas.openxmlformats.org/officeDocument/2006/relationships/hyperlink" Target="http://gebiomized.de/produkte/bikefitting-technik/druckmessung-sattel/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jpg"/><Relationship Id="rId7" Type="http://schemas.openxmlformats.org/officeDocument/2006/relationships/image" Target="../media/image159.png"/><Relationship Id="rId2" Type="http://schemas.openxmlformats.org/officeDocument/2006/relationships/image" Target="../media/image164.jp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gebiomized.de/produkte/bikefitting-technik/druckmessung-sattel/" TargetMode="External"/><Relationship Id="rId5" Type="http://schemas.openxmlformats.org/officeDocument/2006/relationships/image" Target="../media/image167.jpg"/><Relationship Id="rId4" Type="http://schemas.openxmlformats.org/officeDocument/2006/relationships/image" Target="../media/image166.jpg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.jpg"/><Relationship Id="rId1" Type="http://schemas.openxmlformats.org/officeDocument/2006/relationships/slideLayout" Target="../slideLayouts/slideLayout1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9.jpe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png"/><Relationship Id="rId2" Type="http://schemas.openxmlformats.org/officeDocument/2006/relationships/image" Target="../media/image17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2.jp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jpeg"/><Relationship Id="rId2" Type="http://schemas.openxmlformats.org/officeDocument/2006/relationships/image" Target="../media/image173.jp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jpeg"/><Relationship Id="rId2" Type="http://schemas.openxmlformats.org/officeDocument/2006/relationships/image" Target="../media/image17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7.jpg"/></Relationships>
</file>

<file path=ppt/slides/_rels/slide96.xml.rels><?xml version="1.0" encoding="UTF-8" standalone="yes"?>
<Relationships xmlns="http://schemas.openxmlformats.org/package/2006/relationships"><Relationship Id="rId8" Type="http://schemas.openxmlformats.org/officeDocument/2006/relationships/hyperlink" Target="http://running.competitor.com/" TargetMode="External"/><Relationship Id="rId3" Type="http://schemas.openxmlformats.org/officeDocument/2006/relationships/image" Target="../media/image179.jpeg"/><Relationship Id="rId7" Type="http://schemas.openxmlformats.org/officeDocument/2006/relationships/hyperlink" Target="http://running.competitor.com/author/mattfitz71" TargetMode="External"/><Relationship Id="rId2" Type="http://schemas.openxmlformats.org/officeDocument/2006/relationships/image" Target="../media/image178.gif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facebook.com/czechtarahumara" TargetMode="External"/><Relationship Id="rId11" Type="http://schemas.openxmlformats.org/officeDocument/2006/relationships/image" Target="../media/image182.jpg"/><Relationship Id="rId5" Type="http://schemas.openxmlformats.org/officeDocument/2006/relationships/image" Target="../media/image181.jpeg"/><Relationship Id="rId10" Type="http://schemas.openxmlformats.org/officeDocument/2006/relationships/hyperlink" Target="http://www.youtube.com/watch?v=nfNsll_11qU" TargetMode="External"/><Relationship Id="rId4" Type="http://schemas.openxmlformats.org/officeDocument/2006/relationships/image" Target="../media/image180.jpeg"/><Relationship Id="rId9" Type="http://schemas.openxmlformats.org/officeDocument/2006/relationships/hyperlink" Target="http://www.youtube.com/watch?v=touteBkwt1U" TargetMode="Externa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3.jp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GYxrQ7Ba-RU" TargetMode="External"/><Relationship Id="rId3" Type="http://schemas.openxmlformats.org/officeDocument/2006/relationships/image" Target="../media/image185.jpeg"/><Relationship Id="rId7" Type="http://schemas.openxmlformats.org/officeDocument/2006/relationships/image" Target="../media/image189.jpeg"/><Relationship Id="rId2" Type="http://schemas.openxmlformats.org/officeDocument/2006/relationships/image" Target="../media/image18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8.jpeg"/><Relationship Id="rId5" Type="http://schemas.openxmlformats.org/officeDocument/2006/relationships/image" Target="../media/image187.jpeg"/><Relationship Id="rId4" Type="http://schemas.openxmlformats.org/officeDocument/2006/relationships/image" Target="../media/image186.jpe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1.jpeg"/><Relationship Id="rId2" Type="http://schemas.openxmlformats.org/officeDocument/2006/relationships/image" Target="../media/image19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3.jpg"/><Relationship Id="rId4" Type="http://schemas.openxmlformats.org/officeDocument/2006/relationships/image" Target="../media/image19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1">
            <a:extLst>
              <a:ext uri="{FF2B5EF4-FFF2-40B4-BE49-F238E27FC236}">
                <a16:creationId xmlns:a16="http://schemas.microsoft.com/office/drawing/2014/main" id="{7ABB9A05-5EFB-37D6-1C3B-54CEE91EBD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451919"/>
            <a:ext cx="9144000" cy="1977081"/>
          </a:xfrm>
        </p:spPr>
        <p:txBody>
          <a:bodyPr>
            <a:normAutofit/>
          </a:bodyPr>
          <a:lstStyle/>
          <a:p>
            <a:pPr marL="457200">
              <a:lnSpc>
                <a:spcPct val="106000"/>
              </a:lnSpc>
            </a:pPr>
            <a:r>
              <a:rPr lang="cs-CZ" sz="4800" b="1" dirty="0">
                <a:solidFill>
                  <a:schemeClr val="accent1">
                    <a:lumMod val="75000"/>
                  </a:schemeClr>
                </a:solidFill>
              </a:rPr>
              <a:t>Fyziologie tělesné zátěže</a:t>
            </a:r>
            <a:br>
              <a:rPr lang="cs-CZ" sz="48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cs-CZ" sz="3200" b="1" dirty="0"/>
              <a:t>PŘEDNÁŠKA 4/4</a:t>
            </a:r>
            <a:br>
              <a:rPr lang="cs-CZ" sz="32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cs-CZ" sz="2400" dirty="0">
                <a:solidFill>
                  <a:schemeClr val="accent1">
                    <a:lumMod val="75000"/>
                  </a:schemeClr>
                </a:solidFill>
              </a:rPr>
              <a:t>Jan Novotný, 30.10.2023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92CF4675-E228-88EA-3054-EA9091B0D038}"/>
              </a:ext>
            </a:extLst>
          </p:cNvPr>
          <p:cNvSpPr txBox="1"/>
          <p:nvPr/>
        </p:nvSpPr>
        <p:spPr>
          <a:xfrm>
            <a:off x="3046269" y="4235355"/>
            <a:ext cx="6099462" cy="18397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06000"/>
              </a:lnSpc>
            </a:pPr>
            <a:r>
              <a:rPr lang="cs-CZ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OBSAH:</a:t>
            </a:r>
          </a:p>
          <a:p>
            <a:pPr marL="342900" lvl="0" indent="-342900">
              <a:lnSpc>
                <a:spcPct val="106000"/>
              </a:lnSpc>
              <a:buFont typeface="Symbol" panose="05050102010706020507" pitchFamily="18" charset="2"/>
              <a:buChar char=""/>
            </a:pPr>
            <a:r>
              <a:rPr lang="cs-CZ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Typy svalových vláken. Principy sportovního tréninku.</a:t>
            </a:r>
            <a:endParaRPr lang="cs-CZ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6000"/>
              </a:lnSpc>
              <a:buFont typeface="Symbol" panose="05050102010706020507" pitchFamily="18" charset="2"/>
              <a:buChar char=""/>
            </a:pPr>
            <a:r>
              <a:rPr lang="cs-CZ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Saturace svalů kyslíkem. Anaerobní testy. Složení těla.</a:t>
            </a:r>
            <a:endParaRPr lang="cs-CZ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6000"/>
              </a:lnSpc>
              <a:buFont typeface="Symbol" panose="05050102010706020507" pitchFamily="18" charset="2"/>
              <a:buChar char=""/>
            </a:pPr>
            <a:r>
              <a:rPr lang="cs-CZ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Fyziologické dispozice k fyzické zátěži u lidí různého pohlaví a věku.</a:t>
            </a:r>
            <a:endParaRPr lang="cs-CZ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6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cs-CZ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Fyziologie tělesné zátěže v plavání, cyklistice a běhu.</a:t>
            </a:r>
            <a:endParaRPr lang="cs-CZ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51698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57868" y="745355"/>
            <a:ext cx="9572976" cy="3510557"/>
          </a:xfrm>
        </p:spPr>
        <p:txBody>
          <a:bodyPr>
            <a:normAutofit/>
          </a:bodyPr>
          <a:lstStyle/>
          <a:p>
            <a:pPr marL="609600" indent="-609600" algn="ctr">
              <a:buNone/>
            </a:pPr>
            <a:r>
              <a:rPr lang="cs-CZ" altLang="cs-CZ" sz="2400" b="1" i="1" u="sng" dirty="0">
                <a:solidFill>
                  <a:schemeClr val="accent1">
                    <a:lumMod val="75000"/>
                  </a:schemeClr>
                </a:solidFill>
              </a:rPr>
              <a:t>Adaptace svalových vláken na tréninkové zatížení</a:t>
            </a:r>
          </a:p>
          <a:p>
            <a:pPr marL="609600" indent="-609600" algn="ctr">
              <a:buNone/>
            </a:pPr>
            <a:r>
              <a:rPr lang="cs-CZ" altLang="cs-CZ" sz="1200" i="1" dirty="0">
                <a:solidFill>
                  <a:schemeClr val="accent1">
                    <a:lumMod val="75000"/>
                  </a:schemeClr>
                </a:solidFill>
              </a:rPr>
              <a:t>(</a:t>
            </a:r>
            <a:r>
              <a:rPr lang="cs-CZ" altLang="cs-CZ" sz="1200" i="1" dirty="0" err="1">
                <a:solidFill>
                  <a:schemeClr val="accent1">
                    <a:lumMod val="75000"/>
                  </a:schemeClr>
                </a:solidFill>
              </a:rPr>
              <a:t>Powers</a:t>
            </a:r>
            <a:r>
              <a:rPr lang="cs-CZ" altLang="cs-CZ" sz="1200" i="1" dirty="0">
                <a:solidFill>
                  <a:schemeClr val="accent1">
                    <a:lumMod val="75000"/>
                  </a:schemeClr>
                </a:solidFill>
              </a:rPr>
              <a:t> &amp; </a:t>
            </a:r>
            <a:r>
              <a:rPr lang="cs-CZ" altLang="cs-CZ" sz="1200" i="1" dirty="0" err="1">
                <a:solidFill>
                  <a:schemeClr val="accent1">
                    <a:lumMod val="75000"/>
                  </a:schemeClr>
                </a:solidFill>
              </a:rPr>
              <a:t>Howley</a:t>
            </a:r>
            <a:r>
              <a:rPr lang="cs-CZ" altLang="cs-CZ" sz="1200" i="1" dirty="0">
                <a:solidFill>
                  <a:schemeClr val="accent1">
                    <a:lumMod val="75000"/>
                  </a:schemeClr>
                </a:solidFill>
              </a:rPr>
              <a:t> 2007)</a:t>
            </a:r>
          </a:p>
          <a:p>
            <a:pPr marL="609600" indent="-609600">
              <a:buNone/>
            </a:pPr>
            <a:endParaRPr lang="cs-CZ" altLang="cs-CZ" sz="1200" dirty="0">
              <a:solidFill>
                <a:srgbClr val="0070C0"/>
              </a:solidFill>
            </a:endParaRPr>
          </a:p>
          <a:p>
            <a:pPr marL="609600" indent="-609600"/>
            <a:r>
              <a:rPr lang="cs-CZ" altLang="cs-CZ" sz="2400" dirty="0"/>
              <a:t>Vytrvalostní trénink → </a:t>
            </a:r>
            <a:r>
              <a:rPr lang="cs-CZ" altLang="cs-CZ" sz="24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↑</a:t>
            </a:r>
            <a:r>
              <a:rPr lang="cs-CZ" altLang="cs-CZ" sz="2400" b="1" i="1" dirty="0">
                <a:solidFill>
                  <a:srgbClr val="FF0000"/>
                </a:solidFill>
              </a:rPr>
              <a:t> enzymatické oxidativní kapacity</a:t>
            </a:r>
            <a:r>
              <a:rPr lang="cs-CZ" altLang="cs-CZ" sz="2400" dirty="0">
                <a:solidFill>
                  <a:srgbClr val="FF0000"/>
                </a:solidFill>
              </a:rPr>
              <a:t> </a:t>
            </a:r>
            <a:r>
              <a:rPr lang="cs-CZ" altLang="cs-CZ" sz="2400" b="1" i="1" dirty="0">
                <a:solidFill>
                  <a:srgbClr val="FF0000"/>
                </a:solidFill>
              </a:rPr>
              <a:t>vláken</a:t>
            </a:r>
          </a:p>
          <a:p>
            <a:pPr marL="609600" indent="-609600"/>
            <a:endParaRPr lang="cs-CZ" altLang="cs-CZ" sz="2400" dirty="0">
              <a:solidFill>
                <a:srgbClr val="FF0000"/>
              </a:solidFill>
            </a:endParaRPr>
          </a:p>
          <a:p>
            <a:pPr marL="609600" indent="-609600"/>
            <a:r>
              <a:rPr lang="cs-CZ" altLang="cs-CZ" sz="2400" dirty="0"/>
              <a:t>Silový trénink → </a:t>
            </a:r>
            <a:r>
              <a:rPr lang="cs-CZ" altLang="cs-CZ" sz="2400" b="1" i="1" dirty="0">
                <a:solidFill>
                  <a:srgbClr val="0070C0"/>
                </a:solidFill>
              </a:rPr>
              <a:t>hypertrofie vláken</a:t>
            </a:r>
            <a:r>
              <a:rPr lang="cs-CZ" altLang="cs-CZ" sz="2400" dirty="0">
                <a:solidFill>
                  <a:srgbClr val="0070C0"/>
                </a:solidFill>
              </a:rPr>
              <a:t> (akumulace zdrojů energie).</a:t>
            </a:r>
          </a:p>
          <a:p>
            <a:pPr marL="609600" indent="-609600"/>
            <a:endParaRPr lang="cs-CZ" altLang="cs-CZ" sz="2400" dirty="0">
              <a:solidFill>
                <a:srgbClr val="0070C0"/>
              </a:solidFill>
            </a:endParaRPr>
          </a:p>
          <a:p>
            <a:pPr marL="609600" indent="-609600"/>
            <a:r>
              <a:rPr lang="cs-CZ" altLang="cs-CZ" sz="2400" dirty="0">
                <a:solidFill>
                  <a:srgbClr val="0070C0"/>
                </a:solidFill>
              </a:rPr>
              <a:t> </a:t>
            </a:r>
            <a:r>
              <a:rPr lang="cs-CZ" altLang="cs-CZ" sz="2400" dirty="0"/>
              <a:t>Vytrvalostní i odporový trénink → </a:t>
            </a:r>
            <a:r>
              <a:rPr lang="cs-CZ" altLang="cs-CZ" sz="2400" b="1" i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↓</a:t>
            </a:r>
            <a:r>
              <a:rPr lang="cs-CZ" altLang="cs-CZ" sz="2400" b="1" i="1" dirty="0">
                <a:solidFill>
                  <a:srgbClr val="7030A0"/>
                </a:solidFill>
              </a:rPr>
              <a:t> poměru vláken Rychlá / Pomalá</a:t>
            </a:r>
            <a:r>
              <a:rPr lang="cs-CZ" altLang="cs-CZ" sz="2400" dirty="0">
                <a:solidFill>
                  <a:srgbClr val="7030A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20045938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3" name="Picture 8" descr="nikefree_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8467" y="1464547"/>
            <a:ext cx="2411413" cy="33115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4" name="Picture 9" descr="nikefree_10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52"/>
          <a:stretch/>
        </p:blipFill>
        <p:spPr bwMode="auto">
          <a:xfrm>
            <a:off x="4529667" y="1464548"/>
            <a:ext cx="2744258" cy="33115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5" name="Picture 10" descr="nikefree_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2950" y="1464546"/>
            <a:ext cx="2162175" cy="33115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656" name="Rectangle 11"/>
          <p:cNvSpPr txBox="1">
            <a:spLocks noChangeArrowheads="1"/>
          </p:cNvSpPr>
          <p:nvPr/>
        </p:nvSpPr>
        <p:spPr bwMode="auto">
          <a:xfrm>
            <a:off x="1701006" y="886372"/>
            <a:ext cx="8789988" cy="347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>
                <a:solidFill>
                  <a:schemeClr val="hlink"/>
                </a:solidFill>
              </a:rPr>
              <a:t>Flexibilní obuv umožňující běh jako bosou nohou (tzv. bare-</a:t>
            </a:r>
            <a:r>
              <a:rPr lang="cs-CZ" altLang="cs-CZ" sz="2000" dirty="0" err="1">
                <a:solidFill>
                  <a:schemeClr val="hlink"/>
                </a:solidFill>
              </a:rPr>
              <a:t>foot</a:t>
            </a:r>
            <a:r>
              <a:rPr lang="cs-CZ" altLang="cs-CZ" sz="2000" dirty="0">
                <a:solidFill>
                  <a:schemeClr val="hlink"/>
                </a:solidFill>
              </a:rPr>
              <a:t>)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E610E0B6-F8FC-920B-DCEF-5611EECFFB9F}"/>
              </a:ext>
            </a:extLst>
          </p:cNvPr>
          <p:cNvSpPr txBox="1">
            <a:spLocks noChangeArrowheads="1"/>
          </p:cNvSpPr>
          <p:nvPr/>
        </p:nvSpPr>
        <p:spPr>
          <a:xfrm>
            <a:off x="649110" y="5006589"/>
            <a:ext cx="10893778" cy="1670930"/>
          </a:xfrm>
          <a:prstGeom prst="rect">
            <a:avLst/>
          </a:prstGeom>
          <a:solidFill>
            <a:srgbClr val="FFFF00">
              <a:alpha val="25000"/>
            </a:srgbClr>
          </a:solidFill>
          <a:ln>
            <a:solidFill>
              <a:srgbClr val="00B050"/>
            </a:solidFill>
          </a:ln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80000"/>
              </a:lnSpc>
              <a:buFontTx/>
              <a:buNone/>
              <a:defRPr/>
            </a:pPr>
            <a:r>
              <a:rPr lang="cs-CZ" altLang="cs-CZ" sz="2000">
                <a:solidFill>
                  <a:srgbClr val="00B050"/>
                </a:solidFill>
              </a:rPr>
              <a:t>VIDEA</a:t>
            </a:r>
          </a:p>
          <a:p>
            <a:pPr>
              <a:lnSpc>
                <a:spcPct val="80000"/>
              </a:lnSpc>
              <a:buFontTx/>
              <a:buNone/>
              <a:defRPr/>
            </a:pPr>
            <a:r>
              <a:rPr lang="cs-CZ" altLang="cs-CZ" sz="1600"/>
              <a:t>Běh v obuvi na dráze s dopadem na patu a přední část nohy (zpomaleně) </a:t>
            </a:r>
            <a:r>
              <a:rPr lang="cs-CZ" altLang="cs-CZ" sz="1600">
                <a:hlinkClick r:id="rId5"/>
              </a:rPr>
              <a:t>http://www.youtube.com/watch?v=oN1x3Ik1t5Y</a:t>
            </a:r>
            <a:endParaRPr lang="cs-CZ" altLang="cs-CZ" sz="1600"/>
          </a:p>
          <a:p>
            <a:pPr>
              <a:lnSpc>
                <a:spcPct val="80000"/>
              </a:lnSpc>
              <a:buFontTx/>
              <a:buNone/>
              <a:defRPr/>
            </a:pPr>
            <a:r>
              <a:rPr lang="cs-CZ" altLang="cs-CZ" sz="1600"/>
              <a:t>Běh naboso (velmi pomalu): </a:t>
            </a:r>
            <a:r>
              <a:rPr lang="cs-CZ" altLang="cs-CZ" sz="1600">
                <a:hlinkClick r:id="rId6"/>
              </a:rPr>
              <a:t>http://www.youtube.com/watch?v=gzjDIAKUZ9Q</a:t>
            </a:r>
            <a:endParaRPr lang="cs-CZ" altLang="cs-CZ" sz="1600"/>
          </a:p>
          <a:p>
            <a:pPr>
              <a:lnSpc>
                <a:spcPct val="80000"/>
              </a:lnSpc>
              <a:buFontTx/>
              <a:buNone/>
              <a:defRPr/>
            </a:pPr>
            <a:r>
              <a:rPr lang="cs-CZ" altLang="cs-CZ" sz="1600"/>
              <a:t>Běh v pětiprstech (velmi pomalu): </a:t>
            </a:r>
            <a:r>
              <a:rPr lang="cs-CZ" altLang="cs-CZ" sz="1600">
                <a:hlinkClick r:id="rId7"/>
              </a:rPr>
              <a:t>http://www.youtube.com/watch?v=touteBkwt1U</a:t>
            </a:r>
            <a:endParaRPr lang="cs-CZ" altLang="cs-CZ" sz="1600"/>
          </a:p>
          <a:p>
            <a:pPr marL="0" indent="0">
              <a:lnSpc>
                <a:spcPct val="80000"/>
              </a:lnSpc>
              <a:buFont typeface="Arial" panose="020B0604020202020204" pitchFamily="34" charset="0"/>
              <a:buNone/>
              <a:defRPr/>
            </a:pPr>
            <a:r>
              <a:rPr lang="cs-CZ" altLang="cs-CZ" sz="1600"/>
              <a:t>Běh v minimalistických botách v přírodě: </a:t>
            </a:r>
            <a:r>
              <a:rPr lang="cs-CZ" altLang="cs-CZ" sz="1600">
                <a:hlinkClick r:id="rId8"/>
              </a:rPr>
              <a:t>http://www.youtube.com/watch?v=nfNsll_11qU</a:t>
            </a:r>
            <a:endParaRPr lang="cs-CZ" altLang="cs-CZ" sz="1600" dirty="0"/>
          </a:p>
        </p:txBody>
      </p:sp>
      <p:sp>
        <p:nvSpPr>
          <p:cNvPr id="4" name="Obdélník 1">
            <a:extLst>
              <a:ext uri="{FF2B5EF4-FFF2-40B4-BE49-F238E27FC236}">
                <a16:creationId xmlns:a16="http://schemas.microsoft.com/office/drawing/2014/main" id="{B05259C9-FB52-070F-63A7-7B93EC2365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4399" y="180481"/>
            <a:ext cx="10363201" cy="401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 FYZIOLOGII A PATOFYZIOLOGII BĚHU</a:t>
            </a:r>
          </a:p>
        </p:txBody>
      </p:sp>
    </p:spTree>
    <p:extLst>
      <p:ext uri="{BB962C8B-B14F-4D97-AF65-F5344CB8AC3E}">
        <p14:creationId xmlns:p14="http://schemas.microsoft.com/office/powerpoint/2010/main" val="889844935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4493" y="188641"/>
            <a:ext cx="4081740" cy="5365081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795" name="Text Box 5"/>
          <p:cNvSpPr txBox="1">
            <a:spLocks noChangeArrowheads="1"/>
          </p:cNvSpPr>
          <p:nvPr/>
        </p:nvSpPr>
        <p:spPr bwMode="auto">
          <a:xfrm>
            <a:off x="2063552" y="466235"/>
            <a:ext cx="5040560" cy="3785652"/>
          </a:xfrm>
          <a:prstGeom prst="rect">
            <a:avLst/>
          </a:prstGeom>
          <a:solidFill>
            <a:srgbClr val="FFFFCC">
              <a:alpha val="78000"/>
            </a:srgbClr>
          </a:solidFill>
          <a:ln w="25400">
            <a:solidFill>
              <a:srgbClr val="C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None/>
            </a:pPr>
            <a:r>
              <a:rPr lang="cs-CZ" altLang="cs-CZ" sz="2000" b="1" dirty="0">
                <a:latin typeface="+mn-lt"/>
              </a:rPr>
              <a:t>Závěry: </a:t>
            </a:r>
            <a:r>
              <a:rPr lang="cs-CZ" altLang="cs-CZ" sz="2000" b="1" dirty="0">
                <a:solidFill>
                  <a:srgbClr val="C00000"/>
                </a:solidFill>
                <a:latin typeface="+mn-lt"/>
              </a:rPr>
              <a:t>Jak provádět běh pro zdraví?</a:t>
            </a:r>
          </a:p>
          <a:p>
            <a:pPr marL="342900" indent="-342900">
              <a:spcBef>
                <a:spcPts val="0"/>
              </a:spcBef>
            </a:pPr>
            <a:r>
              <a:rPr lang="cs-CZ" altLang="cs-CZ" sz="2000" dirty="0">
                <a:solidFill>
                  <a:srgbClr val="0066FF"/>
                </a:solidFill>
                <a:latin typeface="+mn-lt"/>
              </a:rPr>
              <a:t>často, desítky minut</a:t>
            </a:r>
          </a:p>
          <a:p>
            <a:pPr marL="342900" indent="-342900">
              <a:spcBef>
                <a:spcPts val="0"/>
              </a:spcBef>
            </a:pPr>
            <a:r>
              <a:rPr lang="cs-CZ" altLang="cs-CZ" sz="2000" dirty="0">
                <a:solidFill>
                  <a:srgbClr val="0066FF"/>
                </a:solidFill>
                <a:latin typeface="+mn-lt"/>
              </a:rPr>
              <a:t>v nerovném terénu</a:t>
            </a:r>
          </a:p>
          <a:p>
            <a:pPr marL="342900" indent="-342900">
              <a:spcBef>
                <a:spcPts val="0"/>
              </a:spcBef>
            </a:pPr>
            <a:r>
              <a:rPr lang="cs-CZ" altLang="cs-CZ" sz="2000" dirty="0">
                <a:solidFill>
                  <a:srgbClr val="0066FF"/>
                </a:solidFill>
                <a:latin typeface="+mn-lt"/>
              </a:rPr>
              <a:t>s různou technikou kroku</a:t>
            </a:r>
          </a:p>
          <a:p>
            <a:pPr lvl="1">
              <a:spcBef>
                <a:spcPts val="0"/>
              </a:spcBef>
              <a:buNone/>
            </a:pPr>
            <a:r>
              <a:rPr lang="cs-CZ" altLang="cs-CZ" sz="2000" dirty="0">
                <a:solidFill>
                  <a:srgbClr val="0070C0"/>
                </a:solidFill>
                <a:latin typeface="+mn-lt"/>
              </a:rPr>
              <a:t>(zkusit dopad na </a:t>
            </a:r>
            <a:r>
              <a:rPr lang="cs-CZ" altLang="cs-CZ" sz="2000" dirty="0" err="1">
                <a:solidFill>
                  <a:srgbClr val="0070C0"/>
                </a:solidFill>
                <a:latin typeface="+mn-lt"/>
              </a:rPr>
              <a:t>předo-středonoží</a:t>
            </a:r>
            <a:r>
              <a:rPr lang="cs-CZ" altLang="cs-CZ" sz="2000" dirty="0">
                <a:solidFill>
                  <a:srgbClr val="0070C0"/>
                </a:solidFill>
                <a:latin typeface="+mn-lt"/>
              </a:rPr>
              <a:t>)</a:t>
            </a:r>
          </a:p>
          <a:p>
            <a:pPr marL="342900" indent="-342900">
              <a:spcBef>
                <a:spcPts val="0"/>
              </a:spcBef>
            </a:pPr>
            <a:r>
              <a:rPr lang="cs-CZ" altLang="cs-CZ" sz="2000" dirty="0">
                <a:solidFill>
                  <a:srgbClr val="0066FF"/>
                </a:solidFill>
                <a:latin typeface="+mn-lt"/>
              </a:rPr>
              <a:t>v obuvi umožňující rozvoj nohy</a:t>
            </a:r>
          </a:p>
          <a:p>
            <a:pPr lvl="1">
              <a:spcBef>
                <a:spcPts val="0"/>
              </a:spcBef>
              <a:buNone/>
            </a:pPr>
            <a:r>
              <a:rPr lang="cs-CZ" altLang="cs-CZ" sz="2000" dirty="0">
                <a:solidFill>
                  <a:srgbClr val="0070C0"/>
                </a:solidFill>
                <a:latin typeface="+mn-lt"/>
              </a:rPr>
              <a:t>(zkusit </a:t>
            </a:r>
            <a:r>
              <a:rPr lang="cs-CZ" altLang="cs-CZ" sz="2000" dirty="0" err="1">
                <a:solidFill>
                  <a:srgbClr val="0070C0"/>
                </a:solidFill>
                <a:latin typeface="+mn-lt"/>
              </a:rPr>
              <a:t>minimalist</a:t>
            </a:r>
            <a:r>
              <a:rPr lang="cs-CZ" altLang="cs-CZ" sz="2000" dirty="0">
                <a:solidFill>
                  <a:srgbClr val="0070C0"/>
                </a:solidFill>
                <a:latin typeface="+mn-lt"/>
              </a:rPr>
              <a:t>. obuv)</a:t>
            </a:r>
          </a:p>
          <a:p>
            <a:pPr marL="342900" indent="-342900">
              <a:spcBef>
                <a:spcPts val="0"/>
              </a:spcBef>
            </a:pPr>
            <a:r>
              <a:rPr lang="cs-CZ" altLang="cs-CZ" sz="2000" dirty="0">
                <a:solidFill>
                  <a:srgbClr val="002060"/>
                </a:solidFill>
                <a:latin typeface="+mn-lt"/>
              </a:rPr>
              <a:t>doplňovat vodu-ionty-energii</a:t>
            </a:r>
          </a:p>
          <a:p>
            <a:pPr marL="342900" indent="-342900">
              <a:spcBef>
                <a:spcPts val="0"/>
              </a:spcBef>
            </a:pPr>
            <a:r>
              <a:rPr lang="cs-CZ" altLang="cs-CZ" sz="2000" dirty="0">
                <a:solidFill>
                  <a:srgbClr val="00B050"/>
                </a:solidFill>
                <a:latin typeface="+mn-lt"/>
              </a:rPr>
              <a:t>v pohodě, s uvolněním mysli, radostně </a:t>
            </a:r>
          </a:p>
          <a:p>
            <a:pPr marL="342900" indent="-342900">
              <a:spcBef>
                <a:spcPts val="0"/>
              </a:spcBef>
            </a:pPr>
            <a:r>
              <a:rPr lang="cs-CZ" altLang="cs-CZ" sz="2000" dirty="0">
                <a:solidFill>
                  <a:srgbClr val="00B050"/>
                </a:solidFill>
                <a:latin typeface="+mn-lt"/>
              </a:rPr>
              <a:t>lehce až namáhavě</a:t>
            </a:r>
          </a:p>
          <a:p>
            <a:pPr marL="342900" indent="-342900">
              <a:spcBef>
                <a:spcPts val="0"/>
              </a:spcBef>
            </a:pPr>
            <a:r>
              <a:rPr lang="cs-CZ" altLang="cs-CZ" sz="2000" dirty="0">
                <a:solidFill>
                  <a:srgbClr val="00B050"/>
                </a:solidFill>
                <a:latin typeface="+mn-lt"/>
              </a:rPr>
              <a:t>bez bolesti, s příjemnou únavou</a:t>
            </a:r>
          </a:p>
          <a:p>
            <a:pPr marL="342900" indent="-342900">
              <a:spcBef>
                <a:spcPts val="0"/>
              </a:spcBef>
            </a:pPr>
            <a:r>
              <a:rPr lang="cs-CZ" altLang="cs-CZ" sz="2000" dirty="0">
                <a:solidFill>
                  <a:srgbClr val="00B050"/>
                </a:solidFill>
                <a:latin typeface="+mn-lt"/>
              </a:rPr>
              <a:t>v přírodě na čistém vzduchu</a:t>
            </a:r>
          </a:p>
        </p:txBody>
      </p:sp>
      <p:pic>
        <p:nvPicPr>
          <p:cNvPr id="7" name="Obrázek 6">
            <a:hlinkClick r:id="rId3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9616" y="4365105"/>
            <a:ext cx="3381322" cy="2005869"/>
          </a:xfrm>
          <a:prstGeom prst="rect">
            <a:avLst/>
          </a:prstGeom>
        </p:spPr>
      </p:pic>
      <p:sp>
        <p:nvSpPr>
          <p:cNvPr id="8" name="Obdélník 7"/>
          <p:cNvSpPr/>
          <p:nvPr/>
        </p:nvSpPr>
        <p:spPr>
          <a:xfrm>
            <a:off x="2639616" y="6462093"/>
            <a:ext cx="3381322" cy="307777"/>
          </a:xfrm>
          <a:prstGeom prst="rect">
            <a:avLst/>
          </a:prstGeom>
          <a:solidFill>
            <a:srgbClr val="336600">
              <a:alpha val="60000"/>
            </a:srgbClr>
          </a:solidFill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Romero</a:t>
            </a:r>
            <a:r>
              <a:rPr lang="cs-CZ" sz="1400" dirty="0">
                <a:solidFill>
                  <a:schemeClr val="bg1"/>
                </a:solidFill>
              </a:rPr>
              <a:t> (2016): </a:t>
            </a:r>
            <a:r>
              <a:rPr lang="en-US" sz="1400" b="1" dirty="0" err="1">
                <a:solidFill>
                  <a:schemeClr val="bg1"/>
                </a:solidFill>
              </a:rPr>
              <a:t>Fauja</a:t>
            </a:r>
            <a:r>
              <a:rPr lang="en-US" sz="1400" b="1" dirty="0">
                <a:solidFill>
                  <a:schemeClr val="bg1"/>
                </a:solidFill>
              </a:rPr>
              <a:t> Singh</a:t>
            </a:r>
            <a:r>
              <a:rPr lang="en-US" sz="1400" dirty="0">
                <a:solidFill>
                  <a:schemeClr val="bg1"/>
                </a:solidFill>
              </a:rPr>
              <a:t>, </a:t>
            </a:r>
            <a:r>
              <a:rPr lang="cs-CZ" sz="1400" dirty="0">
                <a:solidFill>
                  <a:schemeClr val="bg1"/>
                </a:solidFill>
              </a:rPr>
              <a:t>105 </a:t>
            </a:r>
            <a:r>
              <a:rPr lang="cs-CZ" sz="1400" dirty="0" err="1">
                <a:solidFill>
                  <a:schemeClr val="bg1"/>
                </a:solidFill>
              </a:rPr>
              <a:t>yrs</a:t>
            </a:r>
            <a:r>
              <a:rPr lang="cs-CZ" sz="1400" dirty="0">
                <a:solidFill>
                  <a:schemeClr val="bg1"/>
                </a:solidFill>
              </a:rPr>
              <a:t>: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50" t="30400" r="15350" b="37400"/>
          <a:stretch/>
        </p:blipFill>
        <p:spPr>
          <a:xfrm>
            <a:off x="6107761" y="5659473"/>
            <a:ext cx="4248472" cy="1110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51335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455899" y="459436"/>
            <a:ext cx="728020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altLang="cs-CZ" sz="2400" b="1" cap="all" dirty="0">
                <a:solidFill>
                  <a:srgbClr val="0070C0"/>
                </a:solidFill>
              </a:rPr>
              <a:t>Princip </a:t>
            </a:r>
            <a:r>
              <a:rPr lang="cs-CZ" altLang="cs-CZ" sz="2400" b="1" cap="all" dirty="0" err="1">
                <a:solidFill>
                  <a:srgbClr val="0070C0"/>
                </a:solidFill>
              </a:rPr>
              <a:t>superkompenzace</a:t>
            </a:r>
            <a:endParaRPr lang="cs-CZ" altLang="cs-CZ" sz="2400" b="1" cap="all" dirty="0">
              <a:solidFill>
                <a:srgbClr val="0070C0"/>
              </a:solidFill>
            </a:endParaRPr>
          </a:p>
          <a:p>
            <a:pPr algn="ctr"/>
            <a:r>
              <a:rPr lang="cs-CZ" altLang="cs-CZ" sz="2400" b="1" cap="all" dirty="0">
                <a:solidFill>
                  <a:srgbClr val="FF0000"/>
                </a:solidFill>
              </a:rPr>
              <a:t>ZÁSOB ENERGIE / SCHOPNOSTI K FYZICKÉMU VÝKONU</a:t>
            </a:r>
            <a:endParaRPr lang="cs-CZ" sz="2400" cap="all" dirty="0">
              <a:solidFill>
                <a:srgbClr val="FF0000"/>
              </a:solidFill>
            </a:endParaRPr>
          </a:p>
        </p:txBody>
      </p:sp>
      <p:graphicFrame>
        <p:nvGraphicFramePr>
          <p:cNvPr id="6" name="Tabulka 5">
            <a:extLst>
              <a:ext uri="{FF2B5EF4-FFF2-40B4-BE49-F238E27FC236}">
                <a16:creationId xmlns:a16="http://schemas.microsoft.com/office/drawing/2014/main" id="{717721AD-6355-8B87-8448-DD295562BE7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59882525"/>
              </p:ext>
            </p:extLst>
          </p:nvPr>
        </p:nvGraphicFramePr>
        <p:xfrm>
          <a:off x="2926241" y="2339496"/>
          <a:ext cx="7424057" cy="132121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02229">
                  <a:extLst>
                    <a:ext uri="{9D8B030D-6E8A-4147-A177-3AD203B41FA5}">
                      <a16:colId xmlns:a16="http://schemas.microsoft.com/office/drawing/2014/main" val="2533243093"/>
                    </a:ext>
                  </a:extLst>
                </a:gridCol>
                <a:gridCol w="1669143">
                  <a:extLst>
                    <a:ext uri="{9D8B030D-6E8A-4147-A177-3AD203B41FA5}">
                      <a16:colId xmlns:a16="http://schemas.microsoft.com/office/drawing/2014/main" val="2430202985"/>
                    </a:ext>
                  </a:extLst>
                </a:gridCol>
                <a:gridCol w="3091543">
                  <a:extLst>
                    <a:ext uri="{9D8B030D-6E8A-4147-A177-3AD203B41FA5}">
                      <a16:colId xmlns:a16="http://schemas.microsoft.com/office/drawing/2014/main" val="1746992070"/>
                    </a:ext>
                  </a:extLst>
                </a:gridCol>
                <a:gridCol w="1161142">
                  <a:extLst>
                    <a:ext uri="{9D8B030D-6E8A-4147-A177-3AD203B41FA5}">
                      <a16:colId xmlns:a16="http://schemas.microsoft.com/office/drawing/2014/main" val="2743192886"/>
                    </a:ext>
                  </a:extLst>
                </a:gridCol>
              </a:tblGrid>
              <a:tr h="1321214">
                <a:tc>
                  <a:txBody>
                    <a:bodyPr/>
                    <a:lstStyle/>
                    <a:p>
                      <a:pPr algn="ctr"/>
                      <a:r>
                        <a:rPr lang="cs-CZ" dirty="0">
                          <a:solidFill>
                            <a:sysClr val="windowText" lastClr="000000"/>
                          </a:solidFill>
                        </a:rPr>
                        <a:t>FYZICKÁ ZÁTĚŽ</a:t>
                      </a: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>
                          <a:solidFill>
                            <a:sysClr val="windowText" lastClr="000000"/>
                          </a:solidFill>
                        </a:rPr>
                        <a:t>ODPOČINEK</a:t>
                      </a: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32716151"/>
                  </a:ext>
                </a:extLst>
              </a:tr>
            </a:tbl>
          </a:graphicData>
        </a:graphic>
      </p:graphicFrame>
      <p:cxnSp>
        <p:nvCxnSpPr>
          <p:cNvPr id="8" name="Přímá spojnice 7">
            <a:extLst>
              <a:ext uri="{FF2B5EF4-FFF2-40B4-BE49-F238E27FC236}">
                <a16:creationId xmlns:a16="http://schemas.microsoft.com/office/drawing/2014/main" id="{FEC43F73-400D-0CE5-98BF-1E88783EBE90}"/>
              </a:ext>
            </a:extLst>
          </p:cNvPr>
          <p:cNvCxnSpPr>
            <a:cxnSpLocks/>
          </p:cNvCxnSpPr>
          <p:nvPr/>
        </p:nvCxnSpPr>
        <p:spPr>
          <a:xfrm>
            <a:off x="1003060" y="2319814"/>
            <a:ext cx="1923181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Přímá spojnice 8">
            <a:extLst>
              <a:ext uri="{FF2B5EF4-FFF2-40B4-BE49-F238E27FC236}">
                <a16:creationId xmlns:a16="http://schemas.microsoft.com/office/drawing/2014/main" id="{67654405-74AC-1B48-9E3B-A1E0EFDABCD1}"/>
              </a:ext>
            </a:extLst>
          </p:cNvPr>
          <p:cNvCxnSpPr>
            <a:cxnSpLocks/>
          </p:cNvCxnSpPr>
          <p:nvPr/>
        </p:nvCxnSpPr>
        <p:spPr>
          <a:xfrm>
            <a:off x="2926241" y="2319814"/>
            <a:ext cx="7859486" cy="19681"/>
          </a:xfrm>
          <a:prstGeom prst="line">
            <a:avLst/>
          </a:prstGeom>
          <a:ln w="3810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3" name="Rukopis 12">
                <a:extLst>
                  <a:ext uri="{FF2B5EF4-FFF2-40B4-BE49-F238E27FC236}">
                    <a16:creationId xmlns:a16="http://schemas.microsoft.com/office/drawing/2014/main" id="{57DECB09-0B86-2497-3376-BA65540F13FC}"/>
                  </a:ext>
                </a:extLst>
              </p14:cNvPr>
              <p14:cNvContentPartPr/>
              <p14:nvPr/>
            </p14:nvContentPartPr>
            <p14:xfrm>
              <a:off x="2961870" y="1872785"/>
              <a:ext cx="6524640" cy="1207080"/>
            </p14:xfrm>
          </p:contentPart>
        </mc:Choice>
        <mc:Fallback xmlns="">
          <p:pic>
            <p:nvPicPr>
              <p:cNvPr id="13" name="Rukopis 12">
                <a:extLst>
                  <a:ext uri="{FF2B5EF4-FFF2-40B4-BE49-F238E27FC236}">
                    <a16:creationId xmlns:a16="http://schemas.microsoft.com/office/drawing/2014/main" id="{57DECB09-0B86-2497-3376-BA65540F13FC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43150" y="1853705"/>
                <a:ext cx="6562440" cy="1244880"/>
              </a:xfrm>
              <a:prstGeom prst="rect">
                <a:avLst/>
              </a:prstGeom>
            </p:spPr>
          </p:pic>
        </mc:Fallback>
      </mc:AlternateContent>
      <p:sp>
        <p:nvSpPr>
          <p:cNvPr id="16" name="TextovéPole 15">
            <a:extLst>
              <a:ext uri="{FF2B5EF4-FFF2-40B4-BE49-F238E27FC236}">
                <a16:creationId xmlns:a16="http://schemas.microsoft.com/office/drawing/2014/main" id="{2C8A4541-7609-36BC-C6EB-0F5BD37801FF}"/>
              </a:ext>
            </a:extLst>
          </p:cNvPr>
          <p:cNvSpPr txBox="1"/>
          <p:nvPr/>
        </p:nvSpPr>
        <p:spPr>
          <a:xfrm>
            <a:off x="1003060" y="1761549"/>
            <a:ext cx="21900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>
                <a:solidFill>
                  <a:schemeClr val="accent1">
                    <a:lumMod val="75000"/>
                  </a:schemeClr>
                </a:solidFill>
              </a:rPr>
              <a:t>Výchozí úroveň</a:t>
            </a:r>
          </a:p>
        </p:txBody>
      </p:sp>
      <p:sp>
        <p:nvSpPr>
          <p:cNvPr id="18" name="Šipka: nahoru 17">
            <a:extLst>
              <a:ext uri="{FF2B5EF4-FFF2-40B4-BE49-F238E27FC236}">
                <a16:creationId xmlns:a16="http://schemas.microsoft.com/office/drawing/2014/main" id="{E49FE83A-4347-4B41-0F4F-3617B24471B2}"/>
              </a:ext>
            </a:extLst>
          </p:cNvPr>
          <p:cNvSpPr/>
          <p:nvPr/>
        </p:nvSpPr>
        <p:spPr>
          <a:xfrm>
            <a:off x="6407560" y="1872785"/>
            <a:ext cx="2393245" cy="1787925"/>
          </a:xfrm>
          <a:prstGeom prst="upArrow">
            <a:avLst>
              <a:gd name="adj1" fmla="val 65580"/>
              <a:gd name="adj2" fmla="val 50000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b="1" dirty="0">
                <a:solidFill>
                  <a:srgbClr val="FF0000"/>
                </a:solidFill>
              </a:rPr>
              <a:t>SUPER-</a:t>
            </a:r>
          </a:p>
          <a:p>
            <a:pPr algn="ctr"/>
            <a:r>
              <a:rPr lang="cs-CZ" b="1" dirty="0">
                <a:solidFill>
                  <a:srgbClr val="FF0000"/>
                </a:solidFill>
              </a:rPr>
              <a:t>KOMPENZACE</a:t>
            </a:r>
          </a:p>
        </p:txBody>
      </p:sp>
    </p:spTree>
    <p:extLst>
      <p:ext uri="{BB962C8B-B14F-4D97-AF65-F5344CB8AC3E}">
        <p14:creationId xmlns:p14="http://schemas.microsoft.com/office/powerpoint/2010/main" val="21366648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8" descr="Superkomp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648076" y="0"/>
            <a:ext cx="7019925" cy="6858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099" name="Rectangle 2"/>
          <p:cNvSpPr>
            <a:spLocks noGrp="1" noChangeArrowheads="1"/>
          </p:cNvSpPr>
          <p:nvPr>
            <p:ph type="title"/>
          </p:nvPr>
        </p:nvSpPr>
        <p:spPr>
          <a:xfrm>
            <a:off x="175423" y="1627271"/>
            <a:ext cx="4087819" cy="1801729"/>
          </a:xfrm>
        </p:spPr>
        <p:txBody>
          <a:bodyPr>
            <a:noAutofit/>
          </a:bodyPr>
          <a:lstStyle/>
          <a:p>
            <a:pPr algn="l" eaLnBrk="1" hangingPunct="1"/>
            <a:r>
              <a:rPr lang="cs-CZ" altLang="cs-CZ" sz="2400" b="1" dirty="0">
                <a:solidFill>
                  <a:schemeClr val="accent1">
                    <a:lumMod val="75000"/>
                  </a:schemeClr>
                </a:solidFill>
              </a:rPr>
              <a:t>Princip </a:t>
            </a:r>
            <a:r>
              <a:rPr lang="cs-CZ" altLang="cs-CZ" sz="2400" b="1" dirty="0" err="1">
                <a:solidFill>
                  <a:schemeClr val="accent1">
                    <a:lumMod val="75000"/>
                  </a:schemeClr>
                </a:solidFill>
              </a:rPr>
              <a:t>superkompenzace</a:t>
            </a:r>
            <a:r>
              <a:rPr lang="cs-CZ" altLang="cs-CZ" sz="24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cs-CZ" altLang="cs-CZ" sz="2400" b="1" dirty="0">
                <a:solidFill>
                  <a:srgbClr val="FF0000"/>
                </a:solidFill>
              </a:rPr>
              <a:t>energetického potenciálu </a:t>
            </a:r>
            <a:br>
              <a:rPr lang="cs-CZ" altLang="cs-CZ" sz="2400" dirty="0">
                <a:solidFill>
                  <a:srgbClr val="7030A0"/>
                </a:solidFill>
              </a:rPr>
            </a:br>
            <a:r>
              <a:rPr lang="cs-CZ" altLang="cs-CZ" sz="2400" dirty="0"/>
              <a:t>a jeho vztah</a:t>
            </a:r>
            <a:br>
              <a:rPr lang="cs-CZ" altLang="cs-CZ" sz="2400" dirty="0"/>
            </a:br>
            <a:r>
              <a:rPr lang="cs-CZ" altLang="cs-CZ" sz="2400" b="1" dirty="0"/>
              <a:t>k frekvenci, intenzitě a trvání zátěže</a:t>
            </a:r>
          </a:p>
        </p:txBody>
      </p:sp>
    </p:spTree>
    <p:extLst>
      <p:ext uri="{BB962C8B-B14F-4D97-AF65-F5344CB8AC3E}">
        <p14:creationId xmlns:p14="http://schemas.microsoft.com/office/powerpoint/2010/main" val="42724724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08303F9B-0603-2296-A065-E250CEB773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82625"/>
            <a:ext cx="12192000" cy="5491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3817B65E-6B15-FD6D-2F82-647A921920D5}"/>
              </a:ext>
            </a:extLst>
          </p:cNvPr>
          <p:cNvSpPr txBox="1"/>
          <p:nvPr/>
        </p:nvSpPr>
        <p:spPr>
          <a:xfrm>
            <a:off x="7803382" y="6358454"/>
            <a:ext cx="41616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(</a:t>
            </a:r>
            <a:r>
              <a:rPr lang="cs-CZ" dirty="0" err="1"/>
              <a:t>Bernaciková</a:t>
            </a:r>
            <a:r>
              <a:rPr lang="cs-CZ" dirty="0"/>
              <a:t> a kol., Fyziologie, MU, 2012)</a:t>
            </a:r>
          </a:p>
        </p:txBody>
      </p:sp>
    </p:spTree>
    <p:extLst>
      <p:ext uri="{BB962C8B-B14F-4D97-AF65-F5344CB8AC3E}">
        <p14:creationId xmlns:p14="http://schemas.microsoft.com/office/powerpoint/2010/main" val="5430633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00755" y="620889"/>
            <a:ext cx="11390489" cy="4538135"/>
          </a:xfrm>
        </p:spPr>
        <p:txBody>
          <a:bodyPr>
            <a:normAutofit fontScale="77500" lnSpcReduction="20000"/>
          </a:bodyPr>
          <a:lstStyle/>
          <a:p>
            <a:pPr marL="609600" indent="-609600" algn="ctr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cs-CZ" altLang="cs-CZ" sz="2400" b="1" cap="all" dirty="0">
                <a:solidFill>
                  <a:schemeClr val="accent1">
                    <a:lumMod val="75000"/>
                  </a:schemeClr>
                </a:solidFill>
              </a:rPr>
              <a:t>Fyziologické principy A CÍLE SPORTOVNÍHO TRÉNINKU</a:t>
            </a:r>
          </a:p>
          <a:p>
            <a:pPr marL="609600" indent="-609600" algn="ctr">
              <a:lnSpc>
                <a:spcPct val="80000"/>
              </a:lnSpc>
              <a:buNone/>
              <a:defRPr/>
            </a:pPr>
            <a:r>
              <a:rPr lang="cs-CZ" altLang="cs-CZ" sz="1200" i="1" dirty="0"/>
              <a:t>(</a:t>
            </a:r>
            <a:r>
              <a:rPr lang="cs-CZ" altLang="cs-CZ" sz="1200" i="1" dirty="0" err="1"/>
              <a:t>McArdle</a:t>
            </a:r>
            <a:r>
              <a:rPr lang="cs-CZ" altLang="cs-CZ" sz="1200" i="1" dirty="0"/>
              <a:t>, </a:t>
            </a:r>
            <a:r>
              <a:rPr lang="cs-CZ" altLang="cs-CZ" sz="1200" i="1" dirty="0" err="1"/>
              <a:t>Katch</a:t>
            </a:r>
            <a:r>
              <a:rPr lang="cs-CZ" altLang="cs-CZ" sz="1200" i="1" dirty="0"/>
              <a:t>, </a:t>
            </a:r>
            <a:r>
              <a:rPr lang="cs-CZ" altLang="cs-CZ" sz="1200" i="1" dirty="0" err="1"/>
              <a:t>Katch</a:t>
            </a:r>
            <a:r>
              <a:rPr lang="cs-CZ" altLang="cs-CZ" sz="1200" i="1" dirty="0"/>
              <a:t>, 2007) </a:t>
            </a:r>
          </a:p>
          <a:p>
            <a:pPr marL="609600" indent="0">
              <a:lnSpc>
                <a:spcPct val="120000"/>
              </a:lnSpc>
              <a:buNone/>
              <a:defRPr/>
            </a:pPr>
            <a:endParaRPr lang="cs-CZ" altLang="cs-CZ" sz="1200" b="1" i="1" dirty="0"/>
          </a:p>
          <a:p>
            <a:pPr marL="609600" indent="0">
              <a:lnSpc>
                <a:spcPct val="120000"/>
              </a:lnSpc>
              <a:defRPr/>
            </a:pPr>
            <a:r>
              <a:rPr lang="cs-CZ" altLang="cs-CZ" sz="22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Princip dostatečného zatížení </a:t>
            </a:r>
            <a:r>
              <a:rPr lang="cs-CZ" altLang="cs-CZ" sz="2200" i="1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cs-CZ" altLang="cs-CZ" sz="2200" i="1" dirty="0" err="1">
                <a:latin typeface="Arial" panose="020B0604020202020204" pitchFamily="34" charset="0"/>
                <a:cs typeface="Arial" panose="020B0604020202020204" pitchFamily="34" charset="0"/>
              </a:rPr>
              <a:t>overload</a:t>
            </a:r>
            <a:r>
              <a:rPr lang="cs-CZ" altLang="cs-CZ" sz="2200" i="1" dirty="0">
                <a:latin typeface="Arial" panose="020B0604020202020204" pitchFamily="34" charset="0"/>
                <a:cs typeface="Arial" panose="020B0604020202020204" pitchFamily="34" charset="0"/>
              </a:rPr>
              <a:t>) – pravidelný soustavný stimul vedoucí k žádoucí odpovědi organismu – frekvence, intenzita, trvání</a:t>
            </a:r>
          </a:p>
          <a:p>
            <a:pPr marL="609600" indent="0">
              <a:lnSpc>
                <a:spcPct val="120000"/>
              </a:lnSpc>
              <a:defRPr/>
            </a:pPr>
            <a:r>
              <a:rPr lang="cs-CZ" altLang="cs-CZ" sz="22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Princip specifity </a:t>
            </a:r>
            <a:r>
              <a:rPr lang="cs-CZ" altLang="cs-CZ" sz="2200" i="1" dirty="0">
                <a:latin typeface="Arial" panose="020B0604020202020204" pitchFamily="34" charset="0"/>
                <a:cs typeface="Arial" panose="020B0604020202020204" pitchFamily="34" charset="0"/>
              </a:rPr>
              <a:t>– adaptace určitých metabolických a fyziologických funkcí, kterou lze dosáhnout specifickou stimulací – cvičením</a:t>
            </a:r>
          </a:p>
          <a:p>
            <a:pPr marL="609600" indent="0">
              <a:lnSpc>
                <a:spcPct val="120000"/>
              </a:lnSpc>
              <a:defRPr/>
            </a:pPr>
            <a:r>
              <a:rPr lang="cs-CZ" altLang="cs-CZ" sz="22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Princip individuálních odlišností</a:t>
            </a:r>
            <a:r>
              <a:rPr lang="cs-CZ" altLang="cs-CZ" sz="22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200" i="1" dirty="0">
                <a:latin typeface="Arial" panose="020B0604020202020204" pitchFamily="34" charset="0"/>
                <a:cs typeface="Arial" panose="020B0604020202020204" pitchFamily="34" charset="0"/>
              </a:rPr>
              <a:t>– modifikace tréninku podle individuálního stavu fyziologických funkcí, tj.</a:t>
            </a:r>
          </a:p>
          <a:p>
            <a:pPr marL="1200150" lvl="2" indent="0">
              <a:lnSpc>
                <a:spcPct val="120000"/>
              </a:lnSpc>
              <a:buFont typeface="Courier New" panose="02070309020205020404" pitchFamily="49" charset="0"/>
              <a:buChar char="o"/>
              <a:defRPr/>
            </a:pPr>
            <a:r>
              <a:rPr lang="cs-CZ" altLang="cs-CZ" sz="2200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Respektovat aktuální úroveň adaptace - způsob reakce – zdravotní stav</a:t>
            </a:r>
            <a:endParaRPr lang="cs-CZ" altLang="cs-CZ" sz="2200" i="1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00150" lvl="2" indent="0">
              <a:lnSpc>
                <a:spcPct val="120000"/>
              </a:lnSpc>
              <a:buFont typeface="Courier New" panose="02070309020205020404" pitchFamily="49" charset="0"/>
              <a:buChar char="o"/>
              <a:defRPr/>
            </a:pPr>
            <a:r>
              <a:rPr lang="cs-CZ" altLang="cs-CZ" sz="2200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Včas řešit</a:t>
            </a:r>
            <a:r>
              <a:rPr lang="cs-CZ" altLang="cs-CZ" sz="2200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přetížení</a:t>
            </a:r>
            <a:r>
              <a:rPr lang="cs-CZ" altLang="cs-CZ" sz="2200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cs-CZ" altLang="cs-CZ" sz="2200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overreaching</a:t>
            </a:r>
            <a:r>
              <a:rPr lang="cs-CZ" altLang="cs-CZ" sz="2200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– dny až 1-2 týdny odpočinku, aby nedošlo k dlouhodobému </a:t>
            </a:r>
            <a:r>
              <a:rPr lang="cs-CZ" altLang="cs-CZ" sz="2200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přetrénování</a:t>
            </a:r>
            <a:r>
              <a:rPr lang="cs-CZ" altLang="cs-CZ" sz="2200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cs-CZ" altLang="cs-CZ" sz="2200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overtraining</a:t>
            </a:r>
            <a:r>
              <a:rPr lang="cs-CZ" altLang="cs-CZ" sz="2200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syndrom).</a:t>
            </a:r>
          </a:p>
          <a:p>
            <a:pPr marL="609600" indent="0">
              <a:lnSpc>
                <a:spcPct val="120000"/>
              </a:lnSpc>
              <a:defRPr/>
            </a:pPr>
            <a:r>
              <a:rPr lang="cs-CZ" altLang="cs-CZ" sz="22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Princip reverzibility </a:t>
            </a:r>
            <a:r>
              <a:rPr lang="cs-CZ" altLang="cs-CZ" sz="2200" i="1" dirty="0">
                <a:latin typeface="Arial" panose="020B0604020202020204" pitchFamily="34" charset="0"/>
                <a:cs typeface="Arial" panose="020B0604020202020204" pitchFamily="34" charset="0"/>
              </a:rPr>
              <a:t>– tréninková adaptace je přechodná</a:t>
            </a:r>
          </a:p>
          <a:p>
            <a:pPr lvl="2" indent="0">
              <a:lnSpc>
                <a:spcPct val="120000"/>
              </a:lnSpc>
              <a:buNone/>
              <a:defRPr/>
            </a:pPr>
            <a:r>
              <a:rPr lang="cs-CZ" altLang="cs-CZ" sz="2200" i="1" dirty="0">
                <a:latin typeface="Arial" panose="020B0604020202020204" pitchFamily="34" charset="0"/>
                <a:cs typeface="Arial" panose="020B0604020202020204" pitchFamily="34" charset="0"/>
              </a:rPr>
              <a:t>Bez tréninku dochází ke ztrátě tréninkové adaptace – k </a:t>
            </a:r>
            <a:r>
              <a:rPr lang="cs-CZ" altLang="cs-CZ" sz="2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detréninku</a:t>
            </a:r>
            <a:r>
              <a:rPr lang="cs-CZ" altLang="cs-CZ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200" i="1" dirty="0">
                <a:latin typeface="Arial" panose="020B0604020202020204" pitchFamily="34" charset="0"/>
                <a:cs typeface="Arial" panose="020B0604020202020204" pitchFamily="34" charset="0"/>
              </a:rPr>
              <a:t>(o 25% VO2max za 20 dnů; 1%/den)</a:t>
            </a:r>
          </a:p>
          <a:p>
            <a:pPr marL="0" indent="0" algn="ctr">
              <a:lnSpc>
                <a:spcPct val="120000"/>
              </a:lnSpc>
              <a:buNone/>
              <a:defRPr/>
            </a:pPr>
            <a:r>
              <a:rPr lang="cs-CZ" altLang="cs-CZ" sz="22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Regenerace anaerobních schopností probíhá aerobně!</a:t>
            </a:r>
          </a:p>
        </p:txBody>
      </p:sp>
    </p:spTree>
    <p:extLst>
      <p:ext uri="{BB962C8B-B14F-4D97-AF65-F5344CB8AC3E}">
        <p14:creationId xmlns:p14="http://schemas.microsoft.com/office/powerpoint/2010/main" val="30478825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142065" y="304800"/>
            <a:ext cx="8424335" cy="6231467"/>
          </a:xfrm>
        </p:spPr>
        <p:txBody>
          <a:bodyPr>
            <a:normAutofit fontScale="55000" lnSpcReduction="20000"/>
          </a:bodyPr>
          <a:lstStyle/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cs-CZ" altLang="cs-CZ" sz="3400" b="1" cap="all" dirty="0">
                <a:solidFill>
                  <a:schemeClr val="accent1">
                    <a:lumMod val="75000"/>
                  </a:schemeClr>
                </a:solidFill>
              </a:rPr>
              <a:t>Fyziologické CÍLE SPORTOVNÍHO TRÉNINKU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cs-CZ" altLang="cs-CZ" sz="2000" i="1" dirty="0"/>
              <a:t>(</a:t>
            </a:r>
            <a:r>
              <a:rPr lang="cs-CZ" altLang="cs-CZ" sz="2000" i="1" dirty="0" err="1"/>
              <a:t>Powers</a:t>
            </a:r>
            <a:r>
              <a:rPr lang="cs-CZ" altLang="cs-CZ" sz="2000" i="1" dirty="0"/>
              <a:t> </a:t>
            </a:r>
            <a:r>
              <a:rPr lang="en-US" altLang="cs-CZ" sz="2000" i="1" dirty="0"/>
              <a:t>&amp;</a:t>
            </a:r>
            <a:r>
              <a:rPr lang="cs-CZ" altLang="cs-CZ" sz="2000" i="1" dirty="0"/>
              <a:t> </a:t>
            </a:r>
            <a:r>
              <a:rPr lang="cs-CZ" altLang="cs-CZ" sz="2000" i="1" dirty="0" err="1"/>
              <a:t>Howley</a:t>
            </a:r>
            <a:r>
              <a:rPr lang="cs-CZ" altLang="cs-CZ" sz="2000" i="1" dirty="0"/>
              <a:t> 2007)</a:t>
            </a:r>
            <a:br>
              <a:rPr lang="cs-CZ" altLang="cs-CZ" sz="4000" i="1" u="sng" dirty="0"/>
            </a:br>
            <a:endParaRPr lang="cs-CZ" altLang="cs-CZ" sz="3600" i="1" u="sng" dirty="0"/>
          </a:p>
          <a:p>
            <a:pPr marL="0" indent="-457200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cs-CZ" altLang="cs-CZ" sz="3600" b="1" i="1" dirty="0">
                <a:solidFill>
                  <a:schemeClr val="accent1">
                    <a:lumMod val="75000"/>
                  </a:schemeClr>
                </a:solidFill>
              </a:rPr>
              <a:t> Trénink vedoucí ke zlepšení aerobní schopnosti </a:t>
            </a:r>
            <a:r>
              <a:rPr lang="cs-CZ" altLang="cs-CZ" sz="3600" i="1" dirty="0"/>
              <a:t>(VO</a:t>
            </a:r>
            <a:r>
              <a:rPr lang="cs-CZ" altLang="cs-CZ" sz="3600" i="1" baseline="-25000" dirty="0"/>
              <a:t>2</a:t>
            </a:r>
            <a:r>
              <a:rPr lang="cs-CZ" altLang="cs-CZ" sz="3600" i="1" dirty="0"/>
              <a:t>max, posun ANP)</a:t>
            </a:r>
          </a:p>
          <a:p>
            <a:pPr lvl="2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cs-CZ" altLang="cs-CZ" sz="3600" b="1" i="1" dirty="0"/>
              <a:t>Intervalový trénink (více účinný)</a:t>
            </a:r>
          </a:p>
          <a:p>
            <a:pPr lvl="2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cs-CZ" altLang="cs-CZ" sz="3600" i="1" dirty="0"/>
              <a:t>Vysoká intenzita - kontinuální zátěž (více účinný) </a:t>
            </a:r>
            <a:r>
              <a:rPr lang="cs-CZ" altLang="cs-CZ" sz="3600" i="1" dirty="0">
                <a:solidFill>
                  <a:srgbClr val="7030A0"/>
                </a:solidFill>
              </a:rPr>
              <a:t>→ OXIDAČNÍ STRES</a:t>
            </a:r>
          </a:p>
          <a:p>
            <a:pPr lvl="2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cs-CZ" altLang="cs-CZ" sz="3600" i="1" dirty="0"/>
              <a:t>Nízká intenzita – dlouhodobá zátěž s pomalejším pohybem (méně účinný)</a:t>
            </a:r>
          </a:p>
          <a:p>
            <a:pPr lvl="2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cs-CZ" altLang="cs-CZ" sz="3600" i="1" dirty="0"/>
              <a:t>Genetická dispozice VO</a:t>
            </a:r>
            <a:r>
              <a:rPr lang="cs-CZ" altLang="cs-CZ" sz="3600" i="1" baseline="-25000" dirty="0"/>
              <a:t>2</a:t>
            </a:r>
            <a:r>
              <a:rPr lang="cs-CZ" altLang="cs-CZ" sz="3600" i="1" dirty="0"/>
              <a:t>max: 40-66%.</a:t>
            </a:r>
          </a:p>
          <a:p>
            <a:pPr lvl="2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cs-CZ" altLang="cs-CZ" sz="3600" i="1" dirty="0"/>
              <a:t>Intenzivní trénink může u netrénovaného zvýšit VO</a:t>
            </a:r>
            <a:r>
              <a:rPr lang="cs-CZ" altLang="cs-CZ" sz="3600" i="1" baseline="-25000" dirty="0"/>
              <a:t>2</a:t>
            </a:r>
            <a:r>
              <a:rPr lang="cs-CZ" altLang="cs-CZ" sz="3600" i="1" dirty="0"/>
              <a:t>max o 40%.</a:t>
            </a:r>
            <a:endParaRPr lang="cs-CZ" altLang="cs-CZ" sz="3600" i="1" u="sng" dirty="0"/>
          </a:p>
          <a:p>
            <a:pPr marL="609600" indent="-609600">
              <a:lnSpc>
                <a:spcPct val="120000"/>
              </a:lnSpc>
              <a:buFont typeface="Wingdings" panose="05000000000000000000" pitchFamily="2" charset="2"/>
              <a:buChar char="q"/>
            </a:pPr>
            <a:r>
              <a:rPr lang="cs-CZ" altLang="cs-CZ" sz="3600" b="1" i="1" dirty="0">
                <a:solidFill>
                  <a:schemeClr val="accent1">
                    <a:lumMod val="75000"/>
                  </a:schemeClr>
                </a:solidFill>
              </a:rPr>
              <a:t>Trénink vedoucí ke zlepšení anaerobní schopnosti</a:t>
            </a:r>
          </a:p>
          <a:p>
            <a:pPr marL="1371600" lvl="2" indent="-457200">
              <a:lnSpc>
                <a:spcPct val="120000"/>
              </a:lnSpc>
            </a:pPr>
            <a:r>
              <a:rPr lang="cs-CZ" altLang="cs-CZ" sz="3600" i="1" dirty="0"/>
              <a:t>ATP-CP systému</a:t>
            </a:r>
          </a:p>
          <a:p>
            <a:pPr marL="1371600" lvl="2" indent="-457200">
              <a:lnSpc>
                <a:spcPct val="120000"/>
              </a:lnSpc>
            </a:pPr>
            <a:r>
              <a:rPr lang="cs-CZ" altLang="cs-CZ" sz="3600" i="1" dirty="0"/>
              <a:t>Glykolytického systému</a:t>
            </a:r>
            <a:endParaRPr lang="cs-CZ" altLang="cs-CZ" sz="3600" i="1" u="sng" dirty="0"/>
          </a:p>
          <a:p>
            <a:pPr marL="609600" indent="-609600">
              <a:lnSpc>
                <a:spcPct val="120000"/>
              </a:lnSpc>
              <a:buFont typeface="Wingdings" panose="05000000000000000000" pitchFamily="2" charset="2"/>
              <a:buChar char="q"/>
            </a:pPr>
            <a:r>
              <a:rPr lang="cs-CZ" altLang="cs-CZ" sz="3600" b="1" i="1" dirty="0">
                <a:solidFill>
                  <a:schemeClr val="accent1">
                    <a:lumMod val="75000"/>
                  </a:schemeClr>
                </a:solidFill>
              </a:rPr>
              <a:t>Trénink ke zlepšení svalové síly</a:t>
            </a:r>
          </a:p>
          <a:p>
            <a:pPr marL="1371600" lvl="2" indent="-457200">
              <a:lnSpc>
                <a:spcPct val="120000"/>
              </a:lnSpc>
            </a:pPr>
            <a:r>
              <a:rPr lang="cs-CZ" altLang="cs-CZ" sz="3600" i="1" dirty="0"/>
              <a:t>Progresivní odporový trénink...</a:t>
            </a:r>
            <a:endParaRPr lang="cs-CZ" altLang="cs-CZ" sz="3600" i="1" u="sng" dirty="0"/>
          </a:p>
          <a:p>
            <a:pPr marL="609600" indent="-609600">
              <a:lnSpc>
                <a:spcPct val="120000"/>
              </a:lnSpc>
              <a:buFont typeface="Wingdings" panose="05000000000000000000" pitchFamily="2" charset="2"/>
              <a:buChar char="q"/>
            </a:pPr>
            <a:r>
              <a:rPr lang="cs-CZ" altLang="cs-CZ" sz="3600" b="1" i="1" dirty="0">
                <a:solidFill>
                  <a:schemeClr val="accent1">
                    <a:lumMod val="75000"/>
                  </a:schemeClr>
                </a:solidFill>
              </a:rPr>
              <a:t>Trénink ke zlepšení ohebnosti </a:t>
            </a:r>
            <a:r>
              <a:rPr lang="cs-CZ" altLang="cs-CZ" sz="3600" i="1" dirty="0"/>
              <a:t>(flexibility)</a:t>
            </a:r>
            <a:endParaRPr lang="cs-CZ" altLang="cs-CZ" sz="3600" i="1" u="sng" dirty="0"/>
          </a:p>
          <a:p>
            <a:pPr marL="609600" indent="-609600">
              <a:lnSpc>
                <a:spcPct val="120000"/>
              </a:lnSpc>
              <a:buFont typeface="Wingdings" panose="05000000000000000000" pitchFamily="2" charset="2"/>
              <a:buChar char="q"/>
            </a:pPr>
            <a:r>
              <a:rPr lang="cs-CZ" altLang="cs-CZ" sz="3600" b="1" i="1" dirty="0">
                <a:solidFill>
                  <a:schemeClr val="accent1">
                    <a:lumMod val="75000"/>
                  </a:schemeClr>
                </a:solidFill>
              </a:rPr>
              <a:t>Doladění před závodem </a:t>
            </a:r>
            <a:r>
              <a:rPr lang="cs-CZ" altLang="cs-CZ" sz="3600" i="1" dirty="0"/>
              <a:t>(</a:t>
            </a:r>
            <a:r>
              <a:rPr lang="cs-CZ" altLang="cs-CZ" sz="3600" i="1" dirty="0" err="1"/>
              <a:t>Tapering</a:t>
            </a:r>
            <a:r>
              <a:rPr lang="cs-CZ" altLang="cs-CZ" sz="3600" i="1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5259912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236164"/>
            <a:ext cx="8229600" cy="458919"/>
          </a:xfrm>
        </p:spPr>
        <p:txBody>
          <a:bodyPr>
            <a:normAutofit/>
          </a:bodyPr>
          <a:lstStyle/>
          <a:p>
            <a:pPr algn="ctr" eaLnBrk="1" hangingPunct="1"/>
            <a:r>
              <a:rPr lang="cs-CZ" altLang="cs-CZ" sz="20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FYZIOLOGICKÉ PRINCIPY SPORTOVNÍHO TRÉNINKU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7333" y="858553"/>
            <a:ext cx="11379199" cy="4526248"/>
          </a:xfrm>
        </p:spPr>
        <p:txBody>
          <a:bodyPr>
            <a:normAutofit lnSpcReduction="10000"/>
          </a:bodyPr>
          <a:lstStyle/>
          <a:p>
            <a:pPr marL="609600" indent="-609600">
              <a:lnSpc>
                <a:spcPct val="80000"/>
              </a:lnSpc>
              <a:buNone/>
            </a:pPr>
            <a:r>
              <a:rPr lang="cs-CZ" altLang="cs-CZ" sz="2400" b="1" i="1" u="sng" dirty="0">
                <a:solidFill>
                  <a:srgbClr val="0070C0"/>
                </a:solidFill>
              </a:rPr>
              <a:t>Aerobní trénink intervalový</a:t>
            </a:r>
          </a:p>
          <a:p>
            <a:pPr marL="609600" indent="-609600">
              <a:lnSpc>
                <a:spcPct val="80000"/>
              </a:lnSpc>
              <a:buNone/>
            </a:pPr>
            <a:r>
              <a:rPr lang="cs-CZ" altLang="cs-CZ" sz="1200" i="1" dirty="0"/>
              <a:t>(</a:t>
            </a:r>
            <a:r>
              <a:rPr lang="cs-CZ" altLang="cs-CZ" sz="1200" i="1" dirty="0" err="1"/>
              <a:t>McArdle</a:t>
            </a:r>
            <a:r>
              <a:rPr lang="cs-CZ" altLang="cs-CZ" sz="1200" i="1" dirty="0"/>
              <a:t>, </a:t>
            </a:r>
            <a:r>
              <a:rPr lang="cs-CZ" altLang="cs-CZ" sz="1200" i="1" dirty="0" err="1"/>
              <a:t>Katch</a:t>
            </a:r>
            <a:r>
              <a:rPr lang="cs-CZ" altLang="cs-CZ" sz="1200" i="1" dirty="0"/>
              <a:t>, </a:t>
            </a:r>
            <a:r>
              <a:rPr lang="cs-CZ" altLang="cs-CZ" sz="1200" i="1" dirty="0" err="1"/>
              <a:t>Katch</a:t>
            </a:r>
            <a:r>
              <a:rPr lang="cs-CZ" altLang="cs-CZ" sz="1200" i="1" dirty="0"/>
              <a:t>, 2007, </a:t>
            </a:r>
            <a:r>
              <a:rPr lang="cs-CZ" altLang="cs-CZ" sz="1200" i="1" dirty="0" err="1"/>
              <a:t>Powers</a:t>
            </a:r>
            <a:r>
              <a:rPr lang="cs-CZ" altLang="cs-CZ" sz="1200" i="1" dirty="0"/>
              <a:t> </a:t>
            </a:r>
            <a:r>
              <a:rPr lang="en-US" altLang="cs-CZ" sz="1200" i="1" dirty="0"/>
              <a:t>&amp;</a:t>
            </a:r>
            <a:r>
              <a:rPr lang="cs-CZ" altLang="cs-CZ" sz="1200" i="1" dirty="0"/>
              <a:t> </a:t>
            </a:r>
            <a:r>
              <a:rPr lang="cs-CZ" altLang="cs-CZ" sz="1200" i="1" dirty="0" err="1"/>
              <a:t>Howley</a:t>
            </a:r>
            <a:r>
              <a:rPr lang="cs-CZ" altLang="cs-CZ" sz="1200" i="1" dirty="0"/>
              <a:t> 2007)</a:t>
            </a:r>
          </a:p>
          <a:p>
            <a:pPr marL="609600" indent="-609600">
              <a:lnSpc>
                <a:spcPct val="80000"/>
              </a:lnSpc>
            </a:pPr>
            <a:r>
              <a:rPr lang="cs-CZ" altLang="cs-CZ" sz="2000" i="1" dirty="0"/>
              <a:t>Opakování </a:t>
            </a:r>
            <a:r>
              <a:rPr lang="cs-CZ" altLang="cs-CZ" sz="2000" b="1" i="1" dirty="0"/>
              <a:t>pracovních zátěží</a:t>
            </a:r>
            <a:r>
              <a:rPr lang="cs-CZ" altLang="cs-CZ" sz="2000" i="1" dirty="0"/>
              <a:t> (rychlý běh) a lehkých </a:t>
            </a:r>
            <a:r>
              <a:rPr lang="cs-CZ" altLang="cs-CZ" sz="2000" b="1" i="1" dirty="0"/>
              <a:t>odpočinkových zátěží</a:t>
            </a:r>
            <a:r>
              <a:rPr lang="cs-CZ" altLang="cs-CZ" sz="2000" i="1" dirty="0"/>
              <a:t> (chůze).</a:t>
            </a:r>
            <a:endParaRPr lang="cs-CZ" altLang="cs-CZ" sz="2000" b="1" i="1" dirty="0"/>
          </a:p>
          <a:p>
            <a:pPr marL="609600" indent="-609600">
              <a:lnSpc>
                <a:spcPct val="80000"/>
              </a:lnSpc>
            </a:pPr>
            <a:r>
              <a:rPr lang="cs-CZ" altLang="cs-CZ" sz="2000" b="1" i="1" dirty="0"/>
              <a:t>Výhoda</a:t>
            </a:r>
            <a:r>
              <a:rPr lang="cs-CZ" altLang="cs-CZ" sz="2000" i="1" dirty="0"/>
              <a:t> proti kontinuálnímu tréninku: Více </a:t>
            </a:r>
            <a:r>
              <a:rPr lang="cs-CZ" altLang="cs-CZ" sz="2000" i="1" dirty="0" err="1"/>
              <a:t>vysokointenzivní</a:t>
            </a:r>
            <a:r>
              <a:rPr lang="cs-CZ" altLang="cs-CZ" sz="2000" i="1" dirty="0"/>
              <a:t> zátěže v krátkém čase.</a:t>
            </a:r>
          </a:p>
          <a:p>
            <a:pPr marL="609600" indent="-609600">
              <a:lnSpc>
                <a:spcPct val="80000"/>
              </a:lnSpc>
              <a:buNone/>
            </a:pPr>
            <a:r>
              <a:rPr lang="cs-CZ" altLang="cs-CZ" sz="2000" i="1" u="sng" dirty="0"/>
              <a:t>Stanovení intervalového tréninku:</a:t>
            </a:r>
            <a:endParaRPr lang="cs-CZ" altLang="cs-CZ" sz="2000" b="1" i="1" u="sng" dirty="0"/>
          </a:p>
          <a:p>
            <a:pPr marL="609600" indent="-609600">
              <a:lnSpc>
                <a:spcPct val="80000"/>
              </a:lnSpc>
            </a:pPr>
            <a:r>
              <a:rPr lang="cs-CZ" altLang="cs-CZ" sz="2000" b="1" i="1" dirty="0"/>
              <a:t>Intenzita </a:t>
            </a:r>
            <a:r>
              <a:rPr lang="cs-CZ" altLang="cs-CZ" sz="2000" i="1" dirty="0"/>
              <a:t>pracovního intervalu: 80-100%HRmax</a:t>
            </a:r>
            <a:endParaRPr lang="cs-CZ" altLang="cs-CZ" sz="2000" b="1" i="1" dirty="0"/>
          </a:p>
          <a:p>
            <a:pPr marL="609600" indent="-609600">
              <a:lnSpc>
                <a:spcPct val="80000"/>
              </a:lnSpc>
            </a:pPr>
            <a:r>
              <a:rPr lang="cs-CZ" altLang="cs-CZ" sz="2000" b="1" i="1" dirty="0"/>
              <a:t>Časy</a:t>
            </a:r>
            <a:r>
              <a:rPr lang="cs-CZ" altLang="cs-CZ" sz="2000" i="1" dirty="0"/>
              <a:t> pracovních intervalů: Alespoň 60-90-120 sec (ke zlepšení aerobní kapacity). </a:t>
            </a:r>
          </a:p>
          <a:p>
            <a:pPr marL="609600" indent="-609600">
              <a:lnSpc>
                <a:spcPct val="80000"/>
              </a:lnSpc>
            </a:pPr>
            <a:r>
              <a:rPr lang="cs-CZ" altLang="cs-CZ" sz="2000" i="1" dirty="0"/>
              <a:t>Intenzita a časy odpočinkových intervalů: </a:t>
            </a:r>
          </a:p>
          <a:p>
            <a:pPr marL="990600" lvl="1" indent="-533400">
              <a:lnSpc>
                <a:spcPct val="80000"/>
              </a:lnSpc>
            </a:pPr>
            <a:r>
              <a:rPr lang="cs-CZ" altLang="cs-CZ" sz="2000" i="1" dirty="0"/>
              <a:t>Velmi nízká intenzita (klus - chůze) </a:t>
            </a:r>
          </a:p>
          <a:p>
            <a:pPr marL="990600" lvl="1" indent="-533400">
              <a:lnSpc>
                <a:spcPct val="80000"/>
              </a:lnSpc>
            </a:pPr>
            <a:r>
              <a:rPr lang="cs-CZ" altLang="cs-CZ" sz="2000" i="1" dirty="0"/>
              <a:t>Čas delší než čas pracovního intervalu (pokles HR na120/min ke konci odpočinkového intervalu).</a:t>
            </a:r>
          </a:p>
          <a:p>
            <a:pPr marL="609600" indent="-609600">
              <a:lnSpc>
                <a:spcPct val="80000"/>
              </a:lnSpc>
            </a:pPr>
            <a:r>
              <a:rPr lang="cs-CZ" altLang="cs-CZ" sz="2000" i="1" dirty="0"/>
              <a:t>Poměr časů pracovních a odpočinkových intervalů: Postupně od 1:3 (u méně trénovaných) přes 1:2 až 1:1 (u více trénovaných)</a:t>
            </a:r>
            <a:endParaRPr lang="cs-CZ" altLang="cs-CZ" sz="2000" b="1" i="1" dirty="0"/>
          </a:p>
          <a:p>
            <a:pPr marL="609600" indent="-609600">
              <a:lnSpc>
                <a:spcPct val="80000"/>
              </a:lnSpc>
            </a:pPr>
            <a:r>
              <a:rPr lang="cs-CZ" altLang="cs-CZ" sz="2000" b="1" i="1" dirty="0"/>
              <a:t>Počet intervalů</a:t>
            </a:r>
            <a:r>
              <a:rPr lang="cs-CZ" altLang="cs-CZ" sz="2000" i="1" dirty="0"/>
              <a:t> v 1 sérii – podle adaptace - schopností a reakce.</a:t>
            </a:r>
            <a:endParaRPr lang="cs-CZ" altLang="cs-CZ" sz="2000" b="1" i="1" dirty="0"/>
          </a:p>
          <a:p>
            <a:pPr marL="609600" indent="-609600">
              <a:lnSpc>
                <a:spcPct val="80000"/>
              </a:lnSpc>
            </a:pPr>
            <a:r>
              <a:rPr lang="cs-CZ" altLang="cs-CZ" sz="2000" b="1" i="1" dirty="0"/>
              <a:t>Počet sérií</a:t>
            </a:r>
            <a:r>
              <a:rPr lang="cs-CZ" altLang="cs-CZ" sz="2000" i="1" dirty="0"/>
              <a:t> v 1 intervalovém tréninku – podle stavu sportovce.</a:t>
            </a:r>
          </a:p>
        </p:txBody>
      </p:sp>
    </p:spTree>
    <p:extLst>
      <p:ext uri="{BB962C8B-B14F-4D97-AF65-F5344CB8AC3E}">
        <p14:creationId xmlns:p14="http://schemas.microsoft.com/office/powerpoint/2010/main" val="7184620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71320" y="1036113"/>
            <a:ext cx="9283704" cy="1932328"/>
          </a:xfrm>
        </p:spPr>
        <p:txBody>
          <a:bodyPr>
            <a:noAutofit/>
          </a:bodyPr>
          <a:lstStyle/>
          <a:p>
            <a:pPr marL="0" indent="-609600">
              <a:lnSpc>
                <a:spcPct val="100000"/>
              </a:lnSpc>
              <a:spcBef>
                <a:spcPts val="0"/>
              </a:spcBef>
              <a:buNone/>
            </a:pPr>
            <a:r>
              <a:rPr lang="cs-CZ" altLang="cs-CZ" sz="2000" b="1" i="1" u="sng" dirty="0">
                <a:solidFill>
                  <a:srgbClr val="0070C0"/>
                </a:solidFill>
              </a:rPr>
              <a:t>Aerobní trénink s kontinuální zátěží s vysokou intenzitou</a:t>
            </a:r>
          </a:p>
          <a:p>
            <a:pPr marL="0" indent="-609600">
              <a:lnSpc>
                <a:spcPct val="100000"/>
              </a:lnSpc>
              <a:spcBef>
                <a:spcPts val="0"/>
              </a:spcBef>
              <a:buNone/>
            </a:pPr>
            <a:r>
              <a:rPr lang="cs-CZ" altLang="cs-CZ" sz="2000" b="1" i="1" dirty="0"/>
              <a:t>- krátkodobější s rychlejším pohybem – vyšší intenzitou: </a:t>
            </a:r>
            <a:endParaRPr lang="cs-CZ" altLang="cs-CZ" sz="2000" i="1" dirty="0"/>
          </a:p>
          <a:p>
            <a:pPr marL="0" indent="0">
              <a:lnSpc>
                <a:spcPct val="100000"/>
              </a:lnSpc>
              <a:spcBef>
                <a:spcPts val="0"/>
              </a:spcBef>
            </a:pPr>
            <a:r>
              <a:rPr lang="cs-CZ" altLang="cs-CZ" sz="2000" i="1" dirty="0"/>
              <a:t> 80-90% VO</a:t>
            </a:r>
            <a:r>
              <a:rPr lang="cs-CZ" altLang="cs-CZ" sz="2000" i="1" baseline="-25000" dirty="0"/>
              <a:t>2</a:t>
            </a:r>
            <a:r>
              <a:rPr lang="cs-CZ" altLang="cs-CZ" sz="2000" i="1" dirty="0"/>
              <a:t>max, Na úrovni nebo těsně nad úrovní „Laktátového prahu“ - (2.)LT, (2.)VT.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</a:pPr>
            <a:r>
              <a:rPr lang="cs-CZ" altLang="cs-CZ" sz="2000" i="1" dirty="0"/>
              <a:t> 90% </a:t>
            </a:r>
            <a:r>
              <a:rPr lang="cs-CZ" altLang="cs-CZ" sz="2000" i="1" dirty="0" err="1"/>
              <a:t>HRmax</a:t>
            </a:r>
            <a:r>
              <a:rPr lang="cs-CZ" altLang="cs-CZ" sz="2000" i="1" dirty="0"/>
              <a:t>, 95%HRR (100%: </a:t>
            </a:r>
            <a:r>
              <a:rPr lang="cs-CZ" altLang="cs-CZ" sz="2000" i="1" dirty="0" err="1"/>
              <a:t>HRmax-HRrest</a:t>
            </a:r>
            <a:r>
              <a:rPr lang="cs-CZ" altLang="cs-CZ" sz="2000" i="1" dirty="0"/>
              <a:t>)</a:t>
            </a:r>
            <a:endParaRPr lang="cs-CZ" altLang="cs-CZ" sz="2000" b="1" i="1" dirty="0"/>
          </a:p>
          <a:p>
            <a:pPr marL="0" indent="0">
              <a:lnSpc>
                <a:spcPct val="100000"/>
              </a:lnSpc>
              <a:spcBef>
                <a:spcPts val="0"/>
              </a:spcBef>
            </a:pPr>
            <a:r>
              <a:rPr lang="cs-CZ" altLang="cs-CZ" sz="2000" b="1" i="1" dirty="0"/>
              <a:t> Trvání: </a:t>
            </a:r>
            <a:r>
              <a:rPr lang="cs-CZ" altLang="cs-CZ" sz="2000" i="1" dirty="0"/>
              <a:t>25-50 min (dle úrovně zdatnosti sportovce).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</a:pPr>
            <a:r>
              <a:rPr lang="cs-CZ" altLang="cs-CZ" sz="2000" i="1" dirty="0"/>
              <a:t> </a:t>
            </a:r>
            <a:r>
              <a:rPr lang="cs-CZ" altLang="cs-CZ" sz="2000" i="1" dirty="0">
                <a:solidFill>
                  <a:srgbClr val="7030A0"/>
                </a:solidFill>
              </a:rPr>
              <a:t>RIZIKO POŠKOZENÍ OXIDAČNÍM STRESEM !</a:t>
            </a:r>
            <a:endParaRPr lang="cs-CZ" altLang="cs-CZ" sz="2000" dirty="0">
              <a:solidFill>
                <a:srgbClr val="7030A0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8E28B5C-6D35-A71F-20E9-BB6B9A9D5800}"/>
              </a:ext>
            </a:extLst>
          </p:cNvPr>
          <p:cNvSpPr txBox="1">
            <a:spLocks noChangeArrowheads="1"/>
          </p:cNvSpPr>
          <p:nvPr/>
        </p:nvSpPr>
        <p:spPr>
          <a:xfrm>
            <a:off x="1971319" y="3042816"/>
            <a:ext cx="9283705" cy="159772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-60960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cs-CZ" altLang="cs-CZ" sz="2000" b="1" i="1" u="sng" dirty="0">
                <a:solidFill>
                  <a:srgbClr val="0070C0"/>
                </a:solidFill>
              </a:rPr>
              <a:t>Aerobní trénink s kontinuální zátěží s nízkou intenzitou</a:t>
            </a:r>
          </a:p>
          <a:p>
            <a:pPr marL="0" indent="-60960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cs-CZ" altLang="cs-CZ" sz="2000" b="1" dirty="0"/>
              <a:t>- dlouhodobý s pomalejším pohybem na delší vzdálenost (LSD)</a:t>
            </a:r>
            <a:endParaRPr lang="cs-CZ" altLang="cs-CZ" sz="2000" i="1" dirty="0"/>
          </a:p>
          <a:p>
            <a:pPr marL="0" indent="-60960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cs-CZ" altLang="cs-CZ" sz="2000" dirty="0"/>
              <a:t>Je méně efektivní na zvýšení VO</a:t>
            </a:r>
            <a:r>
              <a:rPr lang="cs-CZ" altLang="cs-CZ" sz="2000" i="1" baseline="-25000" dirty="0"/>
              <a:t>2</a:t>
            </a:r>
            <a:r>
              <a:rPr lang="cs-CZ" altLang="cs-CZ" sz="2000" dirty="0"/>
              <a:t>max než krátkodobá </a:t>
            </a:r>
            <a:r>
              <a:rPr lang="cs-CZ" altLang="cs-CZ" sz="2000" dirty="0" err="1"/>
              <a:t>vysokointenzivní</a:t>
            </a:r>
            <a:r>
              <a:rPr lang="cs-CZ" altLang="cs-CZ" sz="2000" dirty="0"/>
              <a:t> zátěž (viz dále).</a:t>
            </a:r>
            <a:endParaRPr lang="cs-CZ" altLang="cs-CZ" sz="2000" b="1" i="1" dirty="0"/>
          </a:p>
          <a:p>
            <a:pPr marL="0" indent="0">
              <a:lnSpc>
                <a:spcPct val="110000"/>
              </a:lnSpc>
              <a:spcBef>
                <a:spcPts val="0"/>
              </a:spcBef>
            </a:pPr>
            <a:r>
              <a:rPr lang="cs-CZ" altLang="cs-CZ" sz="2000" b="1" i="1" dirty="0"/>
              <a:t> Intenzita:</a:t>
            </a:r>
            <a:r>
              <a:rPr lang="cs-CZ" altLang="cs-CZ" sz="2000" dirty="0"/>
              <a:t> 60-80% VO</a:t>
            </a:r>
            <a:r>
              <a:rPr lang="cs-CZ" altLang="cs-CZ" sz="2000" i="1" baseline="-25000" dirty="0"/>
              <a:t>2</a:t>
            </a:r>
            <a:r>
              <a:rPr lang="cs-CZ" altLang="cs-CZ" sz="2000" dirty="0"/>
              <a:t>max, 70% </a:t>
            </a:r>
            <a:r>
              <a:rPr lang="cs-CZ" altLang="cs-CZ" sz="2000" dirty="0" err="1"/>
              <a:t>HRmax</a:t>
            </a:r>
            <a:r>
              <a:rPr lang="cs-CZ" altLang="cs-CZ" sz="2000" dirty="0"/>
              <a:t> (kolem LT1?, AEP?)</a:t>
            </a:r>
            <a:endParaRPr lang="cs-CZ" altLang="cs-CZ" sz="2000" b="1" i="1" dirty="0"/>
          </a:p>
          <a:p>
            <a:pPr marL="0" indent="0">
              <a:lnSpc>
                <a:spcPct val="110000"/>
              </a:lnSpc>
              <a:spcBef>
                <a:spcPts val="0"/>
              </a:spcBef>
            </a:pPr>
            <a:r>
              <a:rPr lang="cs-CZ" altLang="cs-CZ" sz="2000" b="1" i="1" dirty="0"/>
              <a:t> Trvání: </a:t>
            </a:r>
            <a:r>
              <a:rPr lang="cs-CZ" altLang="cs-CZ" sz="2000" dirty="0"/>
              <a:t>nad 60 min (1,5 h denně má stejný efekt jako 3 h denně)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60CB58E3-0961-5BB9-07EE-A6C4D7C9EF93}"/>
              </a:ext>
            </a:extLst>
          </p:cNvPr>
          <p:cNvSpPr txBox="1">
            <a:spLocks noChangeArrowheads="1"/>
          </p:cNvSpPr>
          <p:nvPr/>
        </p:nvSpPr>
        <p:spPr>
          <a:xfrm>
            <a:off x="1971319" y="4714914"/>
            <a:ext cx="9323215" cy="189643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-6096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cs-CZ" altLang="cs-CZ" sz="2000" b="1" i="1" u="sng" dirty="0">
                <a:solidFill>
                  <a:srgbClr val="0070C0"/>
                </a:solidFill>
              </a:rPr>
              <a:t>Aerobní trénink – </a:t>
            </a:r>
            <a:r>
              <a:rPr lang="cs-CZ" altLang="cs-CZ" sz="2000" b="1" i="1" u="sng" dirty="0" err="1">
                <a:solidFill>
                  <a:srgbClr val="0070C0"/>
                </a:solidFill>
              </a:rPr>
              <a:t>Fartlek</a:t>
            </a:r>
            <a:r>
              <a:rPr lang="cs-CZ" altLang="cs-CZ" sz="2000" b="1" dirty="0">
                <a:solidFill>
                  <a:srgbClr val="0070C0"/>
                </a:solidFill>
              </a:rPr>
              <a:t> </a:t>
            </a:r>
            <a:r>
              <a:rPr lang="cs-CZ" altLang="cs-CZ" sz="2000" dirty="0"/>
              <a:t>(</a:t>
            </a:r>
            <a:r>
              <a:rPr lang="cs-CZ" altLang="cs-CZ" sz="2000" dirty="0" err="1"/>
              <a:t>švédsky</a:t>
            </a:r>
            <a:r>
              <a:rPr lang="cs-CZ" altLang="cs-CZ" sz="2000" dirty="0"/>
              <a:t> – hra s rychlostí)</a:t>
            </a:r>
          </a:p>
          <a:p>
            <a:pPr marL="0" indent="-6096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cs-CZ" altLang="cs-CZ" sz="2000" b="1" i="1" dirty="0"/>
              <a:t>Střídání vyšší a nižší rychlosti a intenzity v kopcovitém terénu v přírodě</a:t>
            </a:r>
            <a:r>
              <a:rPr lang="cs-CZ" altLang="cs-CZ" sz="2000" dirty="0"/>
              <a:t>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</a:pPr>
            <a:r>
              <a:rPr lang="cs-CZ" altLang="cs-CZ" sz="2000" dirty="0"/>
              <a:t> Řídí se pocitem. Není přesně nastavena intenzita, trvání různých intervalů.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</a:pPr>
            <a:r>
              <a:rPr lang="cs-CZ" altLang="cs-CZ" sz="2000" dirty="0"/>
              <a:t> Spíše jako příjemná změna při jinak nezáživném přesně plánovaném tréninku.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</a:pPr>
            <a:r>
              <a:rPr lang="cs-CZ" altLang="cs-CZ" sz="2000" dirty="0"/>
              <a:t> Součástí prevence přetrénování.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</a:pPr>
            <a:r>
              <a:rPr lang="cs-CZ" altLang="cs-CZ" sz="2000" dirty="0"/>
              <a:t> Spíše využíván rekreačními běžci.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55AC5E53-B2C6-C0FF-C88E-C03B88312189}"/>
              </a:ext>
            </a:extLst>
          </p:cNvPr>
          <p:cNvSpPr txBox="1"/>
          <p:nvPr/>
        </p:nvSpPr>
        <p:spPr>
          <a:xfrm>
            <a:off x="2173111" y="246653"/>
            <a:ext cx="784577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-609600" algn="ctr">
              <a:spcBef>
                <a:spcPts val="0"/>
              </a:spcBef>
              <a:buNone/>
            </a:pPr>
            <a:r>
              <a:rPr lang="cs-CZ" altLang="cs-CZ" sz="20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FYZIOLOGICKÉ PRINCIPY SPORTOVNÍHO TRÉNINKU</a:t>
            </a:r>
          </a:p>
          <a:p>
            <a:pPr marL="0" indent="-609600" algn="ctr">
              <a:spcBef>
                <a:spcPts val="0"/>
              </a:spcBef>
              <a:buNone/>
            </a:pPr>
            <a:r>
              <a:rPr lang="cs-CZ" altLang="cs-CZ" sz="1600" i="1" dirty="0"/>
              <a:t>(</a:t>
            </a:r>
            <a:r>
              <a:rPr lang="cs-CZ" altLang="cs-CZ" sz="1600" i="1" dirty="0" err="1"/>
              <a:t>McArdle</a:t>
            </a:r>
            <a:r>
              <a:rPr lang="cs-CZ" altLang="cs-CZ" sz="1600" i="1" dirty="0"/>
              <a:t>, </a:t>
            </a:r>
            <a:r>
              <a:rPr lang="cs-CZ" altLang="cs-CZ" sz="1600" i="1" dirty="0" err="1"/>
              <a:t>Katch</a:t>
            </a:r>
            <a:r>
              <a:rPr lang="cs-CZ" altLang="cs-CZ" sz="1600" i="1" dirty="0"/>
              <a:t>, </a:t>
            </a:r>
            <a:r>
              <a:rPr lang="cs-CZ" altLang="cs-CZ" sz="1600" i="1" dirty="0" err="1"/>
              <a:t>Katch</a:t>
            </a:r>
            <a:r>
              <a:rPr lang="cs-CZ" altLang="cs-CZ" sz="1600" i="1" dirty="0"/>
              <a:t>, 2007, </a:t>
            </a:r>
            <a:r>
              <a:rPr lang="cs-CZ" altLang="cs-CZ" sz="1600" i="1" dirty="0" err="1"/>
              <a:t>Powers</a:t>
            </a:r>
            <a:r>
              <a:rPr lang="cs-CZ" altLang="cs-CZ" sz="1600" i="1" dirty="0"/>
              <a:t> &amp; </a:t>
            </a:r>
            <a:r>
              <a:rPr lang="cs-CZ" altLang="cs-CZ" sz="1600" i="1" dirty="0" err="1"/>
              <a:t>Howley</a:t>
            </a:r>
            <a:r>
              <a:rPr lang="cs-CZ" altLang="cs-CZ" sz="1600" i="1" dirty="0"/>
              <a:t> 2007)</a:t>
            </a:r>
            <a:endParaRPr lang="cs-CZ" altLang="cs-CZ" sz="1600" b="1" i="1" dirty="0"/>
          </a:p>
        </p:txBody>
      </p:sp>
    </p:spTree>
    <p:extLst>
      <p:ext uri="{BB962C8B-B14F-4D97-AF65-F5344CB8AC3E}">
        <p14:creationId xmlns:p14="http://schemas.microsoft.com/office/powerpoint/2010/main" val="7475244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90977" y="816208"/>
            <a:ext cx="9996311" cy="1644770"/>
          </a:xfrm>
        </p:spPr>
        <p:txBody>
          <a:bodyPr/>
          <a:lstStyle/>
          <a:p>
            <a:pPr marL="609600" indent="-609600">
              <a:lnSpc>
                <a:spcPct val="100000"/>
              </a:lnSpc>
              <a:spcBef>
                <a:spcPts val="0"/>
              </a:spcBef>
              <a:buNone/>
            </a:pPr>
            <a:r>
              <a:rPr lang="cs-CZ" altLang="cs-CZ" sz="2400" b="1" i="1" u="sng" dirty="0">
                <a:solidFill>
                  <a:srgbClr val="0070C0"/>
                </a:solidFill>
              </a:rPr>
              <a:t>Trénink ke zlepšení Glykolytického systému</a:t>
            </a:r>
            <a:r>
              <a:rPr lang="cs-CZ" altLang="cs-CZ" sz="2400" b="1" i="1" dirty="0">
                <a:solidFill>
                  <a:srgbClr val="0070C0"/>
                </a:solidFill>
              </a:rPr>
              <a:t> </a:t>
            </a:r>
            <a:r>
              <a:rPr lang="cs-CZ" altLang="cs-CZ" sz="2000" b="1" i="1" dirty="0"/>
              <a:t>(anaerobní)</a:t>
            </a:r>
            <a:r>
              <a:rPr lang="cs-CZ" altLang="cs-CZ" sz="2000" b="1" dirty="0"/>
              <a:t> </a:t>
            </a:r>
            <a:endParaRPr lang="cs-CZ" altLang="cs-CZ" sz="2000" i="1" dirty="0"/>
          </a:p>
          <a:p>
            <a:pPr marL="609600" indent="-609600">
              <a:lnSpc>
                <a:spcPct val="100000"/>
              </a:lnSpc>
              <a:spcBef>
                <a:spcPts val="0"/>
              </a:spcBef>
              <a:buNone/>
            </a:pPr>
            <a:r>
              <a:rPr lang="cs-CZ" altLang="cs-CZ" sz="1600" i="1" dirty="0"/>
              <a:t>(</a:t>
            </a:r>
            <a:r>
              <a:rPr lang="cs-CZ" altLang="cs-CZ" sz="1600" i="1" dirty="0" err="1"/>
              <a:t>McArdle</a:t>
            </a:r>
            <a:r>
              <a:rPr lang="cs-CZ" altLang="cs-CZ" sz="1600" i="1" dirty="0"/>
              <a:t>, </a:t>
            </a:r>
            <a:r>
              <a:rPr lang="cs-CZ" altLang="cs-CZ" sz="1600" i="1" dirty="0" err="1"/>
              <a:t>Katch</a:t>
            </a:r>
            <a:r>
              <a:rPr lang="cs-CZ" altLang="cs-CZ" sz="1600" i="1" dirty="0"/>
              <a:t>, </a:t>
            </a:r>
            <a:r>
              <a:rPr lang="cs-CZ" altLang="cs-CZ" sz="1600" i="1" dirty="0" err="1"/>
              <a:t>Katch</a:t>
            </a:r>
            <a:r>
              <a:rPr lang="cs-CZ" altLang="cs-CZ" sz="1600" i="1" dirty="0"/>
              <a:t>, 2007, </a:t>
            </a:r>
            <a:r>
              <a:rPr lang="cs-CZ" altLang="cs-CZ" sz="1600" i="1" dirty="0" err="1"/>
              <a:t>Powers</a:t>
            </a:r>
            <a:r>
              <a:rPr lang="cs-CZ" altLang="cs-CZ" sz="1600" i="1" dirty="0"/>
              <a:t> &amp; </a:t>
            </a:r>
            <a:r>
              <a:rPr lang="cs-CZ" altLang="cs-CZ" sz="1600" i="1" dirty="0" err="1"/>
              <a:t>Howley</a:t>
            </a:r>
            <a:r>
              <a:rPr lang="cs-CZ" altLang="cs-CZ" sz="1600" i="1" dirty="0"/>
              <a:t> 2007)</a:t>
            </a:r>
            <a:endParaRPr lang="cs-CZ" altLang="cs-CZ" sz="1600" b="1" i="1" dirty="0"/>
          </a:p>
          <a:p>
            <a:pPr marL="609600" indent="-609600">
              <a:lnSpc>
                <a:spcPct val="100000"/>
              </a:lnSpc>
              <a:spcBef>
                <a:spcPts val="0"/>
              </a:spcBef>
            </a:pPr>
            <a:r>
              <a:rPr lang="cs-CZ" altLang="cs-CZ" sz="2000" b="1" i="1" dirty="0"/>
              <a:t>Intervalový trénink</a:t>
            </a:r>
            <a:r>
              <a:rPr lang="cs-CZ" altLang="cs-CZ" sz="2000" dirty="0"/>
              <a:t> </a:t>
            </a:r>
            <a:r>
              <a:rPr lang="cs-CZ" altLang="cs-CZ" sz="2000" b="1" i="1" dirty="0"/>
              <a:t>s opakovanými </a:t>
            </a:r>
            <a:r>
              <a:rPr lang="cs-CZ" altLang="cs-CZ" sz="2000" b="1" i="1" dirty="0" err="1"/>
              <a:t>vysokointenzivními</a:t>
            </a:r>
            <a:r>
              <a:rPr lang="cs-CZ" altLang="cs-CZ" sz="2000" b="1" i="1" dirty="0"/>
              <a:t> zátěžemi</a:t>
            </a:r>
            <a:r>
              <a:rPr lang="cs-CZ" altLang="cs-CZ" sz="2000" dirty="0"/>
              <a:t>. </a:t>
            </a:r>
          </a:p>
          <a:p>
            <a:pPr marL="609600" indent="-609600">
              <a:lnSpc>
                <a:spcPct val="100000"/>
              </a:lnSpc>
              <a:spcBef>
                <a:spcPts val="0"/>
              </a:spcBef>
            </a:pPr>
            <a:r>
              <a:rPr lang="cs-CZ" altLang="cs-CZ" sz="2000" dirty="0"/>
              <a:t>Po tréninku je potřeba doplnit vyčerpané zásoby glykogenu (nápoj, strava, lehčí trénink). </a:t>
            </a:r>
            <a:endParaRPr lang="cs-CZ" altLang="cs-CZ" sz="2000" b="1" i="1" dirty="0"/>
          </a:p>
          <a:p>
            <a:pPr marL="609600" indent="-609600">
              <a:lnSpc>
                <a:spcPct val="100000"/>
              </a:lnSpc>
              <a:spcBef>
                <a:spcPts val="0"/>
              </a:spcBef>
            </a:pPr>
            <a:r>
              <a:rPr lang="cs-CZ" altLang="cs-CZ" sz="2000" b="1" i="1" dirty="0"/>
              <a:t>Čas pracovního intervalu:</a:t>
            </a:r>
            <a:r>
              <a:rPr lang="cs-CZ" altLang="cs-CZ" sz="2000" dirty="0"/>
              <a:t> 20-60 sec. </a:t>
            </a:r>
            <a:r>
              <a:rPr lang="cs-CZ" altLang="cs-CZ" sz="2000" b="1" i="1" dirty="0"/>
              <a:t>Čas odpočinkového intervalu: </a:t>
            </a:r>
            <a:r>
              <a:rPr lang="cs-CZ" altLang="cs-CZ" sz="2000" dirty="0"/>
              <a:t>3-5 min.</a:t>
            </a:r>
          </a:p>
        </p:txBody>
      </p:sp>
      <p:sp>
        <p:nvSpPr>
          <p:cNvPr id="2" name="Rectangle 3">
            <a:extLst>
              <a:ext uri="{FF2B5EF4-FFF2-40B4-BE49-F238E27FC236}">
                <a16:creationId xmlns:a16="http://schemas.microsoft.com/office/drawing/2014/main" id="{7F03ACDD-A7C8-414A-3136-2757C8730762}"/>
              </a:ext>
            </a:extLst>
          </p:cNvPr>
          <p:cNvSpPr txBox="1">
            <a:spLocks noChangeArrowheads="1"/>
          </p:cNvSpPr>
          <p:nvPr/>
        </p:nvSpPr>
        <p:spPr>
          <a:xfrm>
            <a:off x="1190977" y="2574220"/>
            <a:ext cx="10154356" cy="223484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09600" indent="-6096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cs-CZ" altLang="cs-CZ" sz="2400" b="1" i="1" u="sng" dirty="0">
                <a:solidFill>
                  <a:srgbClr val="0070C0"/>
                </a:solidFill>
              </a:rPr>
              <a:t>Trénink ke zlepšení ATP-CP systému</a:t>
            </a:r>
            <a:r>
              <a:rPr lang="cs-CZ" altLang="cs-CZ" sz="2000" b="1" i="1" dirty="0">
                <a:solidFill>
                  <a:srgbClr val="0070C0"/>
                </a:solidFill>
              </a:rPr>
              <a:t> </a:t>
            </a:r>
            <a:r>
              <a:rPr lang="cs-CZ" altLang="cs-CZ" sz="2000" b="1" i="1" dirty="0"/>
              <a:t>(anaerobní)</a:t>
            </a:r>
            <a:endParaRPr lang="cs-CZ" altLang="cs-CZ" sz="2000" i="1" dirty="0"/>
          </a:p>
          <a:p>
            <a:pPr marL="609600" indent="-6096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cs-CZ" altLang="cs-CZ" sz="1000" i="1" dirty="0"/>
              <a:t>(</a:t>
            </a:r>
            <a:r>
              <a:rPr lang="cs-CZ" altLang="cs-CZ" sz="1000" i="1" dirty="0" err="1"/>
              <a:t>McArdle</a:t>
            </a:r>
            <a:r>
              <a:rPr lang="cs-CZ" altLang="cs-CZ" sz="1000" i="1" dirty="0"/>
              <a:t>, </a:t>
            </a:r>
            <a:r>
              <a:rPr lang="cs-CZ" altLang="cs-CZ" sz="1000" i="1" dirty="0" err="1"/>
              <a:t>Katch</a:t>
            </a:r>
            <a:r>
              <a:rPr lang="cs-CZ" altLang="cs-CZ" sz="1000" i="1" dirty="0"/>
              <a:t>, </a:t>
            </a:r>
            <a:r>
              <a:rPr lang="cs-CZ" altLang="cs-CZ" sz="1000" i="1" dirty="0" err="1"/>
              <a:t>Katch</a:t>
            </a:r>
            <a:r>
              <a:rPr lang="cs-CZ" altLang="cs-CZ" sz="1000" i="1" dirty="0"/>
              <a:t>, 2007, </a:t>
            </a:r>
            <a:r>
              <a:rPr lang="cs-CZ" altLang="cs-CZ" sz="1000" i="1" dirty="0" err="1"/>
              <a:t>Powers</a:t>
            </a:r>
            <a:r>
              <a:rPr lang="cs-CZ" altLang="cs-CZ" sz="1000" i="1" dirty="0"/>
              <a:t> &amp; </a:t>
            </a:r>
            <a:r>
              <a:rPr lang="cs-CZ" altLang="cs-CZ" sz="1000" i="1" dirty="0" err="1"/>
              <a:t>Howley</a:t>
            </a:r>
            <a:r>
              <a:rPr lang="cs-CZ" altLang="cs-CZ" sz="1000" i="1" dirty="0"/>
              <a:t> 2007)</a:t>
            </a:r>
            <a:endParaRPr lang="cs-CZ" altLang="cs-CZ" sz="1000" b="1" i="1" dirty="0"/>
          </a:p>
          <a:p>
            <a:pPr marL="609600" indent="-609600">
              <a:lnSpc>
                <a:spcPct val="100000"/>
              </a:lnSpc>
              <a:spcBef>
                <a:spcPts val="0"/>
              </a:spcBef>
            </a:pPr>
            <a:r>
              <a:rPr lang="cs-CZ" altLang="cs-CZ" sz="2000" b="1" i="1" dirty="0"/>
              <a:t>Intervalový trénink</a:t>
            </a:r>
            <a:r>
              <a:rPr lang="cs-CZ" altLang="cs-CZ" sz="2000" i="1" dirty="0"/>
              <a:t> </a:t>
            </a:r>
            <a:r>
              <a:rPr lang="cs-CZ" altLang="cs-CZ" sz="2000" b="1" i="1" dirty="0"/>
              <a:t>s opakovanými krátkými maximálně intenzivními zátěžemi</a:t>
            </a:r>
            <a:r>
              <a:rPr lang="cs-CZ" altLang="cs-CZ" sz="2000" i="1" dirty="0"/>
              <a:t>. </a:t>
            </a:r>
          </a:p>
          <a:p>
            <a:pPr marL="609600" indent="-609600">
              <a:lnSpc>
                <a:spcPct val="100000"/>
              </a:lnSpc>
              <a:spcBef>
                <a:spcPts val="0"/>
              </a:spcBef>
            </a:pPr>
            <a:r>
              <a:rPr lang="cs-CZ" altLang="cs-CZ" sz="2000" i="1" dirty="0"/>
              <a:t>(nízká produkce La – rychlá regenerace)</a:t>
            </a:r>
          </a:p>
          <a:p>
            <a:pPr marL="609600" indent="-609600">
              <a:lnSpc>
                <a:spcPct val="100000"/>
              </a:lnSpc>
              <a:spcBef>
                <a:spcPts val="0"/>
              </a:spcBef>
            </a:pPr>
            <a:r>
              <a:rPr lang="cs-CZ" altLang="cs-CZ" sz="2000" i="1" dirty="0"/>
              <a:t>Zatížit svaly, které se používají i v soutěži.</a:t>
            </a:r>
            <a:endParaRPr lang="cs-CZ" altLang="cs-CZ" sz="2000" b="1" i="1" dirty="0"/>
          </a:p>
          <a:p>
            <a:pPr marL="609600" indent="-609600">
              <a:lnSpc>
                <a:spcPct val="100000"/>
              </a:lnSpc>
              <a:spcBef>
                <a:spcPts val="0"/>
              </a:spcBef>
            </a:pPr>
            <a:r>
              <a:rPr lang="cs-CZ" altLang="cs-CZ" sz="2000" b="1" i="1" dirty="0"/>
              <a:t>Čas pracovního intervalu:</a:t>
            </a:r>
            <a:r>
              <a:rPr lang="cs-CZ" altLang="cs-CZ" sz="2000" i="1" dirty="0"/>
              <a:t> 5-10 sec. </a:t>
            </a:r>
            <a:r>
              <a:rPr lang="cs-CZ" altLang="cs-CZ" sz="2000" b="1" i="1" dirty="0"/>
              <a:t>Čas odpočinkového intervalu:</a:t>
            </a:r>
            <a:r>
              <a:rPr lang="cs-CZ" altLang="cs-CZ" sz="2000" i="1" dirty="0"/>
              <a:t> 30-60 sec (dle zdatnosti atleta).</a:t>
            </a:r>
            <a:endParaRPr lang="cs-CZ" altLang="cs-CZ" sz="2000" b="1" i="1" dirty="0"/>
          </a:p>
          <a:p>
            <a:pPr marL="609600" indent="-609600">
              <a:lnSpc>
                <a:spcPct val="100000"/>
              </a:lnSpc>
              <a:spcBef>
                <a:spcPts val="0"/>
              </a:spcBef>
            </a:pPr>
            <a:r>
              <a:rPr lang="cs-CZ" altLang="cs-CZ" sz="2000" b="1" i="1" dirty="0"/>
              <a:t>Počet intervalů a opakování</a:t>
            </a:r>
            <a:r>
              <a:rPr lang="cs-CZ" altLang="cs-CZ" sz="2000" i="1" dirty="0"/>
              <a:t> dle zdatnosti atleta.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3CFDF743-18EF-2185-8CCF-0C161E5C71BD}"/>
              </a:ext>
            </a:extLst>
          </p:cNvPr>
          <p:cNvSpPr txBox="1"/>
          <p:nvPr/>
        </p:nvSpPr>
        <p:spPr>
          <a:xfrm>
            <a:off x="1190977" y="4922310"/>
            <a:ext cx="999631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>
                <a:solidFill>
                  <a:schemeClr val="accent1">
                    <a:lumMod val="75000"/>
                  </a:schemeClr>
                </a:solidFill>
              </a:rPr>
              <a:t>Vysoce intenzivní intervalový trénink </a:t>
            </a:r>
            <a:r>
              <a:rPr lang="cs-CZ" sz="2000" dirty="0">
                <a:solidFill>
                  <a:schemeClr val="accent1">
                    <a:lumMod val="75000"/>
                  </a:schemeClr>
                </a:solidFill>
              </a:rPr>
              <a:t>(HIIT/E – </a:t>
            </a:r>
            <a:r>
              <a:rPr lang="cs-CZ" sz="2000" dirty="0" err="1">
                <a:solidFill>
                  <a:schemeClr val="accent1">
                    <a:lumMod val="75000"/>
                  </a:schemeClr>
                </a:solidFill>
              </a:rPr>
              <a:t>high</a:t>
            </a:r>
            <a:r>
              <a:rPr lang="cs-CZ" sz="2000" dirty="0">
                <a:solidFill>
                  <a:schemeClr val="accent1">
                    <a:lumMod val="75000"/>
                  </a:schemeClr>
                </a:solidFill>
              </a:rPr>
              <a:t>-intensity interval </a:t>
            </a:r>
            <a:r>
              <a:rPr lang="cs-CZ" sz="2000" dirty="0" err="1">
                <a:solidFill>
                  <a:schemeClr val="accent1">
                    <a:lumMod val="75000"/>
                  </a:schemeClr>
                </a:solidFill>
              </a:rPr>
              <a:t>training</a:t>
            </a:r>
            <a:r>
              <a:rPr lang="cs-CZ" sz="2000" dirty="0">
                <a:solidFill>
                  <a:schemeClr val="accent1">
                    <a:lumMod val="75000"/>
                  </a:schemeClr>
                </a:solidFill>
              </a:rPr>
              <a:t>/</a:t>
            </a:r>
            <a:r>
              <a:rPr lang="cs-CZ" sz="2000" dirty="0" err="1">
                <a:solidFill>
                  <a:schemeClr val="accent1">
                    <a:lumMod val="75000"/>
                  </a:schemeClr>
                </a:solidFill>
              </a:rPr>
              <a:t>exercise</a:t>
            </a:r>
            <a:r>
              <a:rPr lang="cs-CZ" sz="2000" dirty="0">
                <a:solidFill>
                  <a:schemeClr val="accent1">
                    <a:lumMod val="75000"/>
                  </a:schemeClr>
                </a:solidFill>
              </a:rPr>
              <a:t>)</a:t>
            </a:r>
          </a:p>
          <a:p>
            <a:r>
              <a:rPr lang="cs-CZ" sz="2000" b="0" i="1" dirty="0">
                <a:solidFill>
                  <a:srgbClr val="202122"/>
                </a:solidFill>
                <a:effectLst/>
              </a:rPr>
              <a:t>Střídá se 15-60 s interval HI (80–90 % </a:t>
            </a:r>
            <a:r>
              <a:rPr lang="cs-CZ" sz="2000" i="1" dirty="0" err="1">
                <a:solidFill>
                  <a:srgbClr val="202122"/>
                </a:solidFill>
              </a:rPr>
              <a:t>SF</a:t>
            </a:r>
            <a:r>
              <a:rPr lang="cs-CZ" sz="2000" b="0" i="1" dirty="0" err="1">
                <a:solidFill>
                  <a:srgbClr val="202122"/>
                </a:solidFill>
                <a:effectLst/>
              </a:rPr>
              <a:t>max</a:t>
            </a:r>
            <a:r>
              <a:rPr lang="cs-CZ" sz="2000" b="0" i="1" dirty="0">
                <a:solidFill>
                  <a:srgbClr val="202122"/>
                </a:solidFill>
                <a:effectLst/>
              </a:rPr>
              <a:t>) s intervalem 30-120 s LI (</a:t>
            </a:r>
            <a:r>
              <a:rPr lang="cs-CZ" sz="2000" b="0" i="1" dirty="0">
                <a:solidFill>
                  <a:srgbClr val="202122"/>
                </a:solidFill>
                <a:effectLst/>
                <a:cs typeface="Calibri" panose="020F0502020204030204" pitchFamily="34" charset="0"/>
              </a:rPr>
              <a:t>↓ </a:t>
            </a:r>
            <a:r>
              <a:rPr lang="cs-CZ" sz="2000" b="0" i="1" dirty="0">
                <a:solidFill>
                  <a:srgbClr val="202122"/>
                </a:solidFill>
                <a:effectLst/>
              </a:rPr>
              <a:t>60–70 %</a:t>
            </a:r>
            <a:r>
              <a:rPr lang="cs-CZ" sz="2000" b="0" i="1" dirty="0" err="1">
                <a:solidFill>
                  <a:srgbClr val="202122"/>
                </a:solidFill>
                <a:effectLst/>
              </a:rPr>
              <a:t>SFmax</a:t>
            </a:r>
            <a:r>
              <a:rPr lang="cs-CZ" sz="2000" b="0" i="1" dirty="0">
                <a:solidFill>
                  <a:srgbClr val="202122"/>
                </a:solidFill>
                <a:effectLst/>
              </a:rPr>
              <a:t>).</a:t>
            </a:r>
          </a:p>
          <a:p>
            <a:r>
              <a:rPr lang="cs-CZ" sz="2000" i="1" dirty="0">
                <a:solidFill>
                  <a:srgbClr val="202122"/>
                </a:solidFill>
              </a:rPr>
              <a:t>Podíl trvání HI/LI ~ 1:5-2:1. </a:t>
            </a:r>
            <a:r>
              <a:rPr lang="cs-CZ" sz="2000" i="1" dirty="0">
                <a:solidFill>
                  <a:schemeClr val="accent2">
                    <a:lumMod val="50000"/>
                  </a:schemeClr>
                </a:solidFill>
              </a:rPr>
              <a:t>V regenerační fázi se pro produkci ATP využívají i tuky.</a:t>
            </a:r>
          </a:p>
          <a:p>
            <a:r>
              <a:rPr lang="cs-CZ" sz="2000" i="1" dirty="0">
                <a:solidFill>
                  <a:schemeClr val="accent2">
                    <a:lumMod val="50000"/>
                  </a:schemeClr>
                </a:solidFill>
              </a:rPr>
              <a:t>Při malém celkové objemu příznivě indukuje aktivitu antioxidačních mechanizmů.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EDC2E5C4-3A4A-C990-8144-29C5F942B94E}"/>
              </a:ext>
            </a:extLst>
          </p:cNvPr>
          <p:cNvSpPr txBox="1">
            <a:spLocks noChangeArrowheads="1"/>
          </p:cNvSpPr>
          <p:nvPr/>
        </p:nvSpPr>
        <p:spPr>
          <a:xfrm>
            <a:off x="1981200" y="236164"/>
            <a:ext cx="8229600" cy="4589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altLang="cs-CZ" sz="20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FYZIOLOGICKÉ PRINCIPY SPORTOVNÍHO TRÉNINKU</a:t>
            </a:r>
          </a:p>
        </p:txBody>
      </p:sp>
    </p:spTree>
    <p:extLst>
      <p:ext uri="{BB962C8B-B14F-4D97-AF65-F5344CB8AC3E}">
        <p14:creationId xmlns:p14="http://schemas.microsoft.com/office/powerpoint/2010/main" val="13920316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4" descr="Powers000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839"/>
          <a:stretch/>
        </p:blipFill>
        <p:spPr bwMode="auto">
          <a:xfrm>
            <a:off x="2152490" y="1412876"/>
            <a:ext cx="8509706" cy="52625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411" name="Text Box 5"/>
          <p:cNvSpPr txBox="1">
            <a:spLocks noChangeArrowheads="1"/>
          </p:cNvSpPr>
          <p:nvPr/>
        </p:nvSpPr>
        <p:spPr bwMode="auto">
          <a:xfrm>
            <a:off x="1893646" y="458769"/>
            <a:ext cx="9027393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0"/>
              </a:spcBef>
              <a:buFontTx/>
              <a:buNone/>
            </a:pPr>
            <a:r>
              <a:rPr lang="cs-CZ" altLang="cs-CZ" sz="2000" b="1" dirty="0">
                <a:solidFill>
                  <a:srgbClr val="0070C0"/>
                </a:solidFill>
              </a:rPr>
              <a:t>VÝZNAM POZVOLNÉHO PŘECHODU DO KLIDU NA KONCI TRÉNINKU</a:t>
            </a:r>
          </a:p>
          <a:p>
            <a:pPr algn="ctr" eaLnBrk="1" hangingPunct="1">
              <a:spcBef>
                <a:spcPts val="0"/>
              </a:spcBef>
              <a:buFontTx/>
              <a:buNone/>
            </a:pPr>
            <a:r>
              <a:rPr lang="cs-CZ" altLang="cs-CZ" sz="1800" b="1" dirty="0"/>
              <a:t>Pokles laktátu v zotavení při pasívním odpočinku a s lehkou zátěží</a:t>
            </a:r>
          </a:p>
          <a:p>
            <a:pPr algn="ctr" eaLnBrk="1" hangingPunct="1">
              <a:spcBef>
                <a:spcPts val="0"/>
              </a:spcBef>
              <a:buFontTx/>
              <a:buNone/>
            </a:pPr>
            <a:r>
              <a:rPr lang="cs-CZ" altLang="cs-CZ" sz="1800" dirty="0"/>
              <a:t>(</a:t>
            </a:r>
            <a:r>
              <a:rPr lang="cs-CZ" altLang="cs-CZ" sz="1800" dirty="0" err="1"/>
              <a:t>Powers</a:t>
            </a:r>
            <a:r>
              <a:rPr lang="cs-CZ" altLang="cs-CZ" sz="1800" dirty="0"/>
              <a:t>, 2007) </a:t>
            </a:r>
          </a:p>
        </p:txBody>
      </p:sp>
    </p:spTree>
    <p:extLst>
      <p:ext uri="{BB962C8B-B14F-4D97-AF65-F5344CB8AC3E}">
        <p14:creationId xmlns:p14="http://schemas.microsoft.com/office/powerpoint/2010/main" val="41049417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9357" y="2681281"/>
            <a:ext cx="5538583" cy="395316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055" y="73892"/>
            <a:ext cx="6094964" cy="656055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Obdélník 8"/>
          <p:cNvSpPr/>
          <p:nvPr/>
        </p:nvSpPr>
        <p:spPr>
          <a:xfrm>
            <a:off x="1450108" y="6634444"/>
            <a:ext cx="3694547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900" dirty="0"/>
              <a:t>http://samedical.blogspot.cz/2010/07/contraction-of-skeletal-muscle.html</a:t>
            </a:r>
          </a:p>
        </p:txBody>
      </p:sp>
      <p:sp>
        <p:nvSpPr>
          <p:cNvPr id="2" name="TextovéPole 1"/>
          <p:cNvSpPr txBox="1"/>
          <p:nvPr/>
        </p:nvSpPr>
        <p:spPr>
          <a:xfrm>
            <a:off x="6529357" y="73892"/>
            <a:ext cx="5538583" cy="236988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7030A0"/>
                </a:solidFill>
              </a:rPr>
              <a:t>Stavba svalu</a:t>
            </a:r>
          </a:p>
          <a:p>
            <a:r>
              <a:rPr lang="cs-CZ" sz="2000" dirty="0"/>
              <a:t>KOST </a:t>
            </a:r>
            <a:r>
              <a:rPr lang="cs-CZ" sz="2000" dirty="0">
                <a:solidFill>
                  <a:srgbClr val="0070C0"/>
                </a:solidFill>
              </a:rPr>
              <a:t>- (ÚPON) - </a:t>
            </a:r>
            <a:r>
              <a:rPr lang="cs-CZ" sz="2000" b="1" dirty="0">
                <a:solidFill>
                  <a:srgbClr val="0070C0"/>
                </a:solidFill>
              </a:rPr>
              <a:t>ŠLACHA</a:t>
            </a:r>
          </a:p>
          <a:p>
            <a:r>
              <a:rPr lang="cs-CZ" sz="2000" dirty="0">
                <a:solidFill>
                  <a:srgbClr val="0070C0"/>
                </a:solidFill>
              </a:rPr>
              <a:t>SVALOVÉ </a:t>
            </a:r>
            <a:r>
              <a:rPr lang="cs-CZ" sz="2000" b="1" dirty="0">
                <a:solidFill>
                  <a:srgbClr val="0070C0"/>
                </a:solidFill>
              </a:rPr>
              <a:t>BŘÍŠKO</a:t>
            </a:r>
            <a:r>
              <a:rPr lang="cs-CZ" sz="2000" dirty="0">
                <a:solidFill>
                  <a:srgbClr val="0070C0"/>
                </a:solidFill>
              </a:rPr>
              <a:t> - SVALOVÉ SNOPCE -</a:t>
            </a:r>
          </a:p>
          <a:p>
            <a:r>
              <a:rPr lang="cs-CZ" sz="2000" dirty="0">
                <a:solidFill>
                  <a:srgbClr val="0070C0"/>
                </a:solidFill>
              </a:rPr>
              <a:t>SVALOVÁ VLÁKNA (</a:t>
            </a:r>
            <a:r>
              <a:rPr lang="cs-CZ" sz="2000" dirty="0" err="1">
                <a:solidFill>
                  <a:srgbClr val="0070C0"/>
                </a:solidFill>
              </a:rPr>
              <a:t>myo-fibres</a:t>
            </a:r>
            <a:r>
              <a:rPr lang="cs-CZ" sz="2000" dirty="0">
                <a:solidFill>
                  <a:srgbClr val="0070C0"/>
                </a:solidFill>
              </a:rPr>
              <a:t>) </a:t>
            </a:r>
            <a:r>
              <a:rPr lang="cs-CZ" sz="2000" dirty="0"/>
              <a:t>… typy </a:t>
            </a:r>
            <a:r>
              <a:rPr lang="cs-CZ" sz="2000" dirty="0">
                <a:solidFill>
                  <a:srgbClr val="0070C0"/>
                </a:solidFill>
              </a:rPr>
              <a:t>- </a:t>
            </a:r>
          </a:p>
          <a:p>
            <a:r>
              <a:rPr lang="cs-CZ" sz="2000" dirty="0">
                <a:solidFill>
                  <a:srgbClr val="0070C0"/>
                </a:solidFill>
              </a:rPr>
              <a:t>MIKROVLÁKNA (</a:t>
            </a:r>
            <a:r>
              <a:rPr lang="cs-CZ" sz="2000" dirty="0" err="1">
                <a:solidFill>
                  <a:srgbClr val="0070C0"/>
                </a:solidFill>
              </a:rPr>
              <a:t>myo-fibrils</a:t>
            </a:r>
            <a:r>
              <a:rPr lang="cs-CZ" sz="2000" dirty="0">
                <a:solidFill>
                  <a:srgbClr val="0070C0"/>
                </a:solidFill>
              </a:rPr>
              <a:t>) -</a:t>
            </a:r>
          </a:p>
          <a:p>
            <a:r>
              <a:rPr lang="cs-CZ" sz="2000" dirty="0">
                <a:solidFill>
                  <a:srgbClr val="0070C0"/>
                </a:solidFill>
              </a:rPr>
              <a:t>KONTRAKTILNÍ BÍLKOVINNÁ VLÁKNA </a:t>
            </a:r>
            <a:r>
              <a:rPr lang="cs-CZ" dirty="0">
                <a:solidFill>
                  <a:srgbClr val="0070C0"/>
                </a:solidFill>
              </a:rPr>
              <a:t>(</a:t>
            </a:r>
            <a:r>
              <a:rPr lang="cs-CZ" dirty="0" err="1">
                <a:solidFill>
                  <a:srgbClr val="0070C0"/>
                </a:solidFill>
              </a:rPr>
              <a:t>myo-filaments</a:t>
            </a:r>
            <a:r>
              <a:rPr lang="cs-CZ" dirty="0">
                <a:solidFill>
                  <a:srgbClr val="0070C0"/>
                </a:solidFill>
              </a:rPr>
              <a:t>) </a:t>
            </a:r>
            <a:r>
              <a:rPr lang="cs-CZ" dirty="0"/>
              <a:t>… </a:t>
            </a:r>
            <a:r>
              <a:rPr lang="cs-CZ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Actin</a:t>
            </a:r>
            <a:r>
              <a:rPr lang="cs-CZ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dirty="0"/>
              <a:t>+ </a:t>
            </a:r>
            <a:r>
              <a:rPr lang="cs-CZ" dirty="0" err="1"/>
              <a:t>Tropomyosin</a:t>
            </a:r>
            <a:r>
              <a:rPr lang="cs-CZ" dirty="0"/>
              <a:t>, </a:t>
            </a:r>
            <a:r>
              <a:rPr lang="cs-CZ" dirty="0" err="1">
                <a:solidFill>
                  <a:srgbClr val="C00000"/>
                </a:solidFill>
              </a:rPr>
              <a:t>Myosin</a:t>
            </a:r>
            <a:endParaRPr lang="cs-CZ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927292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992313" y="692150"/>
            <a:ext cx="8147050" cy="2160588"/>
          </a:xfrm>
        </p:spPr>
        <p:txBody>
          <a:bodyPr/>
          <a:lstStyle/>
          <a:p>
            <a:pPr marL="609600" indent="-609600">
              <a:buNone/>
            </a:pPr>
            <a:r>
              <a:rPr lang="cs-CZ" altLang="cs-CZ" sz="2400" b="1" i="1" u="sng" dirty="0" err="1"/>
              <a:t>Detrénink</a:t>
            </a:r>
            <a:r>
              <a:rPr lang="cs-CZ" altLang="cs-CZ" sz="2400" b="1" i="1" u="sng" dirty="0"/>
              <a:t>, </a:t>
            </a:r>
            <a:r>
              <a:rPr lang="cs-CZ" altLang="cs-CZ" sz="2400" b="1" i="1" u="sng" dirty="0" err="1"/>
              <a:t>Retrénink</a:t>
            </a:r>
            <a:endParaRPr lang="cs-CZ" altLang="cs-CZ" sz="2400" i="1" u="sng" dirty="0"/>
          </a:p>
          <a:p>
            <a:pPr marL="609600" indent="-609600">
              <a:buNone/>
            </a:pPr>
            <a:r>
              <a:rPr lang="cs-CZ" altLang="cs-CZ" sz="1400" i="1" dirty="0"/>
              <a:t>(</a:t>
            </a:r>
            <a:r>
              <a:rPr lang="cs-CZ" altLang="cs-CZ" sz="1400" i="1" dirty="0" err="1"/>
              <a:t>Wilmore</a:t>
            </a:r>
            <a:r>
              <a:rPr lang="cs-CZ" altLang="cs-CZ" sz="1400" i="1" dirty="0"/>
              <a:t>, </a:t>
            </a:r>
            <a:r>
              <a:rPr lang="cs-CZ" altLang="cs-CZ" sz="1400" i="1" dirty="0" err="1"/>
              <a:t>Costil</a:t>
            </a:r>
            <a:r>
              <a:rPr lang="cs-CZ" altLang="cs-CZ" sz="1400" i="1" dirty="0"/>
              <a:t>, 2004; </a:t>
            </a:r>
            <a:r>
              <a:rPr lang="cs-CZ" altLang="cs-CZ" sz="1400" i="1" dirty="0" err="1"/>
              <a:t>McArdle</a:t>
            </a:r>
            <a:r>
              <a:rPr lang="cs-CZ" altLang="cs-CZ" sz="1400" i="1" dirty="0"/>
              <a:t>., 2007)</a:t>
            </a:r>
          </a:p>
          <a:p>
            <a:pPr marL="609600" indent="-609600"/>
            <a:r>
              <a:rPr lang="cs-CZ" altLang="cs-CZ" sz="2000" i="1" u="sng" dirty="0" err="1">
                <a:solidFill>
                  <a:srgbClr val="0070C0"/>
                </a:solidFill>
              </a:rPr>
              <a:t>Detrénink</a:t>
            </a:r>
            <a:r>
              <a:rPr lang="cs-CZ" altLang="cs-CZ" sz="2000" i="1" dirty="0"/>
              <a:t> – snižování kapacity energetických systémů, transportního systému atd. v období bez tréninku.</a:t>
            </a:r>
          </a:p>
          <a:p>
            <a:pPr marL="609600" indent="-609600"/>
            <a:r>
              <a:rPr lang="cs-CZ" altLang="cs-CZ" sz="2000" i="1" u="sng" dirty="0" err="1">
                <a:solidFill>
                  <a:srgbClr val="0070C0"/>
                </a:solidFill>
              </a:rPr>
              <a:t>Retrénink</a:t>
            </a:r>
            <a:r>
              <a:rPr lang="cs-CZ" altLang="cs-CZ" sz="2000" i="1" dirty="0"/>
              <a:t> – opětovný nárůst kapacit při opětovném tréninku po období bez tréninku.</a:t>
            </a:r>
          </a:p>
        </p:txBody>
      </p:sp>
      <p:pic>
        <p:nvPicPr>
          <p:cNvPr id="5124" name="Picture 4" descr="McArdle01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0" y="2781300"/>
            <a:ext cx="9144000" cy="40767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5378136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8" descr="Tapering0004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456364" y="0"/>
            <a:ext cx="4211637" cy="6858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9700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631951" y="981076"/>
            <a:ext cx="4968875" cy="2016125"/>
          </a:xfrm>
        </p:spPr>
        <p:txBody>
          <a:bodyPr>
            <a:normAutofit lnSpcReduction="10000"/>
          </a:bodyPr>
          <a:lstStyle/>
          <a:p>
            <a:pPr marL="609600" indent="-609600">
              <a:buNone/>
            </a:pPr>
            <a:r>
              <a:rPr lang="cs-CZ" altLang="cs-CZ" sz="2400" i="1" u="sng" dirty="0">
                <a:solidFill>
                  <a:srgbClr val="0070C0"/>
                </a:solidFill>
              </a:rPr>
              <a:t>Doladění před závodem</a:t>
            </a:r>
            <a:r>
              <a:rPr lang="cs-CZ" altLang="cs-CZ" sz="2000" dirty="0">
                <a:solidFill>
                  <a:srgbClr val="0070C0"/>
                </a:solidFill>
              </a:rPr>
              <a:t> </a:t>
            </a:r>
            <a:r>
              <a:rPr lang="cs-CZ" altLang="cs-CZ" sz="2000" b="1" dirty="0"/>
              <a:t>(</a:t>
            </a:r>
            <a:r>
              <a:rPr lang="cs-CZ" altLang="cs-CZ" sz="2000" b="1" dirty="0" err="1"/>
              <a:t>Tapering</a:t>
            </a:r>
            <a:r>
              <a:rPr lang="cs-CZ" altLang="cs-CZ" sz="2000" b="1" dirty="0"/>
              <a:t>)</a:t>
            </a:r>
            <a:endParaRPr lang="cs-CZ" altLang="cs-CZ" sz="2000" i="1" dirty="0"/>
          </a:p>
          <a:p>
            <a:pPr marL="609600" indent="-609600">
              <a:buNone/>
            </a:pPr>
            <a:r>
              <a:rPr lang="cs-CZ" altLang="cs-CZ" sz="1800" i="1" dirty="0"/>
              <a:t>(</a:t>
            </a:r>
            <a:r>
              <a:rPr lang="cs-CZ" altLang="cs-CZ" sz="1800" i="1" dirty="0" err="1"/>
              <a:t>Wilmore</a:t>
            </a:r>
            <a:r>
              <a:rPr lang="cs-CZ" altLang="cs-CZ" sz="1800" i="1" dirty="0"/>
              <a:t>, </a:t>
            </a:r>
            <a:r>
              <a:rPr lang="cs-CZ" altLang="cs-CZ" sz="1800" i="1" dirty="0" err="1"/>
              <a:t>Costil</a:t>
            </a:r>
            <a:r>
              <a:rPr lang="cs-CZ" altLang="cs-CZ" sz="1800" i="1" dirty="0"/>
              <a:t>, 2004)</a:t>
            </a:r>
            <a:endParaRPr lang="cs-CZ" altLang="cs-CZ" sz="1800" b="1" i="1" dirty="0"/>
          </a:p>
          <a:p>
            <a:pPr marL="609600" indent="-609600"/>
            <a:r>
              <a:rPr lang="cs-CZ" altLang="cs-CZ" sz="1800" b="1" i="1" dirty="0"/>
              <a:t>Snížení tréninkové zátěže v posledním týdnu před závodem.</a:t>
            </a:r>
            <a:endParaRPr lang="cs-CZ" altLang="cs-CZ" sz="1800" dirty="0"/>
          </a:p>
          <a:p>
            <a:pPr marL="609600" indent="-609600"/>
            <a:r>
              <a:rPr lang="cs-CZ" altLang="cs-CZ" sz="1800" dirty="0"/>
              <a:t>	Zlepšení času na 5 km běh o 3% a VO2 o 6% (zlepšení ekonomiky běhu)</a:t>
            </a:r>
          </a:p>
        </p:txBody>
      </p:sp>
      <p:pic>
        <p:nvPicPr>
          <p:cNvPr id="29701" name="Picture 6" descr="Tapering0001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95550" y="2997200"/>
            <a:ext cx="3735388" cy="3860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9702" name="Text Box 10"/>
          <p:cNvSpPr txBox="1">
            <a:spLocks noChangeArrowheads="1"/>
          </p:cNvSpPr>
          <p:nvPr/>
        </p:nvSpPr>
        <p:spPr bwMode="auto">
          <a:xfrm>
            <a:off x="7464425" y="260350"/>
            <a:ext cx="1366838" cy="3365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cs-CZ" altLang="cs-CZ" sz="1600"/>
              <a:t>běh 5 km</a:t>
            </a:r>
          </a:p>
        </p:txBody>
      </p:sp>
      <p:sp>
        <p:nvSpPr>
          <p:cNvPr id="29703" name="Text Box 11"/>
          <p:cNvSpPr txBox="1">
            <a:spLocks noChangeArrowheads="1"/>
          </p:cNvSpPr>
          <p:nvPr/>
        </p:nvSpPr>
        <p:spPr bwMode="auto">
          <a:xfrm>
            <a:off x="4295776" y="3213100"/>
            <a:ext cx="1800225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200"/>
              <a:t>(Houmard et al., 1994)</a:t>
            </a:r>
          </a:p>
        </p:txBody>
      </p:sp>
    </p:spTree>
    <p:extLst>
      <p:ext uri="{BB962C8B-B14F-4D97-AF65-F5344CB8AC3E}">
        <p14:creationId xmlns:p14="http://schemas.microsoft.com/office/powerpoint/2010/main" val="393470580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bdélník 15"/>
          <p:cNvSpPr/>
          <p:nvPr/>
        </p:nvSpPr>
        <p:spPr>
          <a:xfrm>
            <a:off x="4186788" y="609886"/>
            <a:ext cx="7054030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2800" b="1" dirty="0">
                <a:solidFill>
                  <a:schemeClr val="accent1">
                    <a:lumMod val="75000"/>
                  </a:schemeClr>
                </a:solidFill>
              </a:rPr>
              <a:t>Saturace svalu kyslíkem (SmO</a:t>
            </a:r>
            <a:r>
              <a:rPr lang="cs-CZ" sz="2800" b="1" baseline="-25000" dirty="0">
                <a:solidFill>
                  <a:schemeClr val="accent1">
                    <a:lumMod val="75000"/>
                  </a:schemeClr>
                </a:solidFill>
              </a:rPr>
              <a:t>2</a:t>
            </a:r>
            <a:r>
              <a:rPr lang="cs-CZ" sz="2800" b="1" dirty="0">
                <a:solidFill>
                  <a:schemeClr val="accent1">
                    <a:lumMod val="75000"/>
                  </a:schemeClr>
                </a:solidFill>
              </a:rPr>
              <a:t>,%)</a:t>
            </a:r>
          </a:p>
          <a:p>
            <a:pPr algn="ctr"/>
            <a:r>
              <a:rPr lang="cs-CZ" sz="2000" dirty="0">
                <a:solidFill>
                  <a:srgbClr val="0070C0"/>
                </a:solidFill>
              </a:rPr>
              <a:t>Myoglobin a Hemoglobin absorbují červené a infračervené záření podle míry saturace kyslíkem</a:t>
            </a:r>
          </a:p>
        </p:txBody>
      </p:sp>
      <p:pic>
        <p:nvPicPr>
          <p:cNvPr id="11" name="Obrázek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0394" y="966734"/>
            <a:ext cx="3101311" cy="2534347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5447" y="3669273"/>
            <a:ext cx="5828510" cy="3046578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44413" y="2130676"/>
            <a:ext cx="7738781" cy="1390775"/>
          </a:xfrm>
          <a:prstGeom prst="rect">
            <a:avLst/>
          </a:prstGeom>
          <a:ln>
            <a:solidFill>
              <a:srgbClr val="0033CC"/>
            </a:solidFill>
          </a:ln>
        </p:spPr>
      </p:pic>
      <p:sp>
        <p:nvSpPr>
          <p:cNvPr id="5" name="Obdélník 4">
            <a:hlinkClick r:id="rId5"/>
          </p:cNvPr>
          <p:cNvSpPr/>
          <p:nvPr/>
        </p:nvSpPr>
        <p:spPr>
          <a:xfrm>
            <a:off x="4301619" y="3131749"/>
            <a:ext cx="29807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>
                <a:solidFill>
                  <a:srgbClr val="2680FF"/>
                </a:solidFill>
                <a:latin typeface="Verdana,Bold"/>
              </a:rPr>
              <a:t>www.moxymonitor.com </a:t>
            </a:r>
            <a:endParaRPr lang="cs-CZ" dirty="0"/>
          </a:p>
        </p:txBody>
      </p:sp>
      <p:pic>
        <p:nvPicPr>
          <p:cNvPr id="6" name="Picture 2" descr="Moxy Monitor - Muscle Oxygen Monitor">
            <a:extLst>
              <a:ext uri="{FF2B5EF4-FFF2-40B4-BE49-F238E27FC236}">
                <a16:creationId xmlns:a16="http://schemas.microsoft.com/office/drawing/2014/main" id="{986454D2-C81F-22CD-CFC0-438F8800C1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66" t="18342" r="4488" b="11771"/>
          <a:stretch/>
        </p:blipFill>
        <p:spPr bwMode="auto">
          <a:xfrm>
            <a:off x="608043" y="3660624"/>
            <a:ext cx="4681706" cy="3050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969062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503580" y="338667"/>
            <a:ext cx="11315657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2000" dirty="0">
                <a:solidFill>
                  <a:srgbClr val="2680FF"/>
                </a:solidFill>
                <a:latin typeface="Verdana,Bold"/>
                <a:hlinkClick r:id="rId2"/>
              </a:rPr>
              <a:t>www.moxymonitor.com</a:t>
            </a:r>
            <a:r>
              <a:rPr lang="cs-CZ" sz="2000" dirty="0">
                <a:solidFill>
                  <a:srgbClr val="2680FF"/>
                </a:solidFill>
                <a:latin typeface="Verdana,Bold"/>
              </a:rPr>
              <a:t>:</a:t>
            </a:r>
          </a:p>
          <a:p>
            <a:pPr algn="ctr"/>
            <a:r>
              <a:rPr lang="cs-CZ" sz="2400" b="1" dirty="0">
                <a:solidFill>
                  <a:schemeClr val="accent6">
                    <a:lumMod val="75000"/>
                  </a:schemeClr>
                </a:solidFill>
                <a:latin typeface="Verdana,Bold"/>
              </a:rPr>
              <a:t>Saturace svalu kyslíkem (SmO</a:t>
            </a:r>
            <a:r>
              <a:rPr lang="cs-CZ" sz="2400" b="1" baseline="-25000" dirty="0">
                <a:solidFill>
                  <a:schemeClr val="accent6">
                    <a:lumMod val="75000"/>
                  </a:schemeClr>
                </a:solidFill>
                <a:latin typeface="Verdana,Bold"/>
              </a:rPr>
              <a:t>2</a:t>
            </a:r>
            <a:r>
              <a:rPr lang="cs-CZ" sz="2400" b="1" dirty="0">
                <a:solidFill>
                  <a:schemeClr val="accent6">
                    <a:lumMod val="75000"/>
                  </a:schemeClr>
                </a:solidFill>
                <a:latin typeface="Verdana,Bold"/>
              </a:rPr>
              <a:t>,%) </a:t>
            </a:r>
            <a:r>
              <a:rPr lang="cs-CZ" sz="2400" dirty="0">
                <a:latin typeface="Verdana,Bold"/>
              </a:rPr>
              <a:t>při běhu 11 km/h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2775" y="1298222"/>
            <a:ext cx="9846450" cy="5559778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87CA4765-ECF2-D00A-8935-C9F29DD36662}"/>
              </a:ext>
            </a:extLst>
          </p:cNvPr>
          <p:cNvSpPr txBox="1"/>
          <p:nvPr/>
        </p:nvSpPr>
        <p:spPr>
          <a:xfrm>
            <a:off x="5241363" y="5858933"/>
            <a:ext cx="184008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Čas (min)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A9A2B8D6-95DB-44A0-57A8-CA1AAD4FFADE}"/>
              </a:ext>
            </a:extLst>
          </p:cNvPr>
          <p:cNvSpPr txBox="1"/>
          <p:nvPr/>
        </p:nvSpPr>
        <p:spPr>
          <a:xfrm rot="16200000">
            <a:off x="794101" y="3187727"/>
            <a:ext cx="1563836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cs-CZ" sz="1800" b="1" dirty="0">
                <a:solidFill>
                  <a:schemeClr val="accent6">
                    <a:lumMod val="75000"/>
                  </a:schemeClr>
                </a:solidFill>
                <a:latin typeface="Verdana,Bold"/>
              </a:rPr>
              <a:t>SmO</a:t>
            </a:r>
            <a:r>
              <a:rPr lang="cs-CZ" sz="1800" b="1" baseline="-25000" dirty="0">
                <a:solidFill>
                  <a:schemeClr val="accent6">
                    <a:lumMod val="75000"/>
                  </a:schemeClr>
                </a:solidFill>
                <a:latin typeface="Verdana,Bold"/>
              </a:rPr>
              <a:t>2</a:t>
            </a:r>
            <a:r>
              <a:rPr lang="cs-CZ" sz="1800" b="1" dirty="0">
                <a:solidFill>
                  <a:schemeClr val="accent6">
                    <a:lumMod val="75000"/>
                  </a:schemeClr>
                </a:solidFill>
                <a:latin typeface="Verdana,Bold"/>
              </a:rPr>
              <a:t>(%)</a:t>
            </a:r>
            <a:endParaRPr lang="cs-CZ" dirty="0"/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0612763D-4CDD-5593-DE14-DEE04A2C63C3}"/>
              </a:ext>
            </a:extLst>
          </p:cNvPr>
          <p:cNvSpPr txBox="1"/>
          <p:nvPr/>
        </p:nvSpPr>
        <p:spPr>
          <a:xfrm rot="16200000">
            <a:off x="9266235" y="3326411"/>
            <a:ext cx="2739009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cs-CZ" sz="1800" dirty="0">
                <a:latin typeface="Verdana,Bold"/>
              </a:rPr>
              <a:t>Rychlost běhu (km/h)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5740779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/>
          <p:cNvSpPr/>
          <p:nvPr/>
        </p:nvSpPr>
        <p:spPr>
          <a:xfrm>
            <a:off x="536713" y="359082"/>
            <a:ext cx="11118574" cy="113877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cs-CZ" sz="2000" dirty="0">
                <a:solidFill>
                  <a:srgbClr val="2680FF"/>
                </a:solidFill>
                <a:latin typeface="Verdana,Bold"/>
                <a:hlinkClick r:id="rId2"/>
              </a:rPr>
              <a:t>www.moxymonitor.com</a:t>
            </a:r>
            <a:r>
              <a:rPr lang="cs-CZ" sz="2000" dirty="0">
                <a:solidFill>
                  <a:srgbClr val="2680FF"/>
                </a:solidFill>
                <a:latin typeface="Verdana,Bold"/>
              </a:rPr>
              <a:t>:</a:t>
            </a:r>
          </a:p>
          <a:p>
            <a:pPr algn="ctr"/>
            <a:r>
              <a:rPr lang="cs-CZ" sz="2400" b="1" dirty="0">
                <a:solidFill>
                  <a:schemeClr val="accent6">
                    <a:lumMod val="75000"/>
                  </a:schemeClr>
                </a:solidFill>
                <a:latin typeface="Verdana,Bold"/>
              </a:rPr>
              <a:t>Saturace svalu kyslíkem (SmO</a:t>
            </a:r>
            <a:r>
              <a:rPr lang="cs-CZ" sz="2400" b="1" baseline="-25000" dirty="0">
                <a:solidFill>
                  <a:schemeClr val="accent6">
                    <a:lumMod val="75000"/>
                  </a:schemeClr>
                </a:solidFill>
                <a:latin typeface="Verdana,Bold"/>
              </a:rPr>
              <a:t>2</a:t>
            </a:r>
            <a:r>
              <a:rPr lang="cs-CZ" sz="2400" b="1" dirty="0">
                <a:solidFill>
                  <a:schemeClr val="accent6">
                    <a:lumMod val="75000"/>
                  </a:schemeClr>
                </a:solidFill>
                <a:latin typeface="Verdana,Bold"/>
              </a:rPr>
              <a:t>,%)</a:t>
            </a:r>
          </a:p>
          <a:p>
            <a:pPr algn="ctr"/>
            <a:r>
              <a:rPr lang="cs-CZ" sz="2400" dirty="0">
                <a:latin typeface="Verdana,Bold"/>
              </a:rPr>
              <a:t>při běhu se zvyšující se rychlostí</a:t>
            </a:r>
            <a:endParaRPr lang="cs-CZ" sz="2400" dirty="0">
              <a:solidFill>
                <a:srgbClr val="FF0000"/>
              </a:solidFill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3"/>
          <a:srcRect l="2272" r="1463" b="20578"/>
          <a:stretch/>
        </p:blipFill>
        <p:spPr>
          <a:xfrm>
            <a:off x="1244598" y="1578074"/>
            <a:ext cx="9543988" cy="4567254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53E19AFC-0F23-1190-4398-7D870C5585F5}"/>
              </a:ext>
            </a:extLst>
          </p:cNvPr>
          <p:cNvSpPr txBox="1"/>
          <p:nvPr/>
        </p:nvSpPr>
        <p:spPr>
          <a:xfrm>
            <a:off x="5175955" y="5745218"/>
            <a:ext cx="1840089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2000" dirty="0"/>
              <a:t>Čas (min)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384A04B4-4849-BC57-35E3-F091318DF4DE}"/>
              </a:ext>
            </a:extLst>
          </p:cNvPr>
          <p:cNvSpPr txBox="1"/>
          <p:nvPr/>
        </p:nvSpPr>
        <p:spPr>
          <a:xfrm rot="16200000">
            <a:off x="496546" y="2864339"/>
            <a:ext cx="1563836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cs-CZ" sz="1800" b="1" dirty="0">
                <a:solidFill>
                  <a:schemeClr val="accent6">
                    <a:lumMod val="75000"/>
                  </a:schemeClr>
                </a:solidFill>
                <a:latin typeface="Verdana,Bold"/>
              </a:rPr>
              <a:t>SmO</a:t>
            </a:r>
            <a:r>
              <a:rPr lang="cs-CZ" sz="1800" b="1" baseline="-25000" dirty="0">
                <a:solidFill>
                  <a:schemeClr val="accent6">
                    <a:lumMod val="75000"/>
                  </a:schemeClr>
                </a:solidFill>
                <a:latin typeface="Verdana,Bold"/>
              </a:rPr>
              <a:t>2</a:t>
            </a:r>
            <a:r>
              <a:rPr lang="cs-CZ" sz="1800" b="1" dirty="0">
                <a:solidFill>
                  <a:schemeClr val="accent6">
                    <a:lumMod val="75000"/>
                  </a:schemeClr>
                </a:solidFill>
                <a:latin typeface="Verdana,Bold"/>
              </a:rPr>
              <a:t>(%)</a:t>
            </a:r>
            <a:endParaRPr lang="cs-CZ" dirty="0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DD3658CA-3E05-43FE-C33B-8BCE5441F463}"/>
              </a:ext>
            </a:extLst>
          </p:cNvPr>
          <p:cNvSpPr txBox="1"/>
          <p:nvPr/>
        </p:nvSpPr>
        <p:spPr>
          <a:xfrm rot="16200000">
            <a:off x="9234415" y="3337700"/>
            <a:ext cx="2739009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cs-CZ" sz="1800" dirty="0">
                <a:latin typeface="Verdana,Bold"/>
              </a:rPr>
              <a:t>Rychlost běhu (km/h)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6726085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/>
          <p:cNvSpPr/>
          <p:nvPr/>
        </p:nvSpPr>
        <p:spPr>
          <a:xfrm>
            <a:off x="242386" y="433590"/>
            <a:ext cx="11707227" cy="144655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cs-CZ" sz="2000" dirty="0">
                <a:solidFill>
                  <a:srgbClr val="2680FF"/>
                </a:solidFill>
                <a:latin typeface="Verdana,Bold"/>
                <a:hlinkClick r:id="rId2"/>
              </a:rPr>
              <a:t>www.moxymonitor.com</a:t>
            </a:r>
            <a:r>
              <a:rPr lang="cs-CZ" sz="2000" dirty="0">
                <a:solidFill>
                  <a:srgbClr val="2680FF"/>
                </a:solidFill>
                <a:latin typeface="Verdana,Bold"/>
              </a:rPr>
              <a:t>:</a:t>
            </a:r>
          </a:p>
          <a:p>
            <a:pPr algn="ctr"/>
            <a:r>
              <a:rPr lang="cs-CZ" sz="2000" b="1" dirty="0">
                <a:solidFill>
                  <a:schemeClr val="accent6">
                    <a:lumMod val="75000"/>
                  </a:schemeClr>
                </a:solidFill>
                <a:latin typeface="Verdana,Bold"/>
              </a:rPr>
              <a:t>Saturace svalu kyslíkem (SmO</a:t>
            </a:r>
            <a:r>
              <a:rPr lang="cs-CZ" sz="2000" b="1" baseline="-25000" dirty="0">
                <a:solidFill>
                  <a:schemeClr val="accent6">
                    <a:lumMod val="75000"/>
                  </a:schemeClr>
                </a:solidFill>
                <a:latin typeface="Verdana,Bold"/>
              </a:rPr>
              <a:t>2</a:t>
            </a:r>
            <a:r>
              <a:rPr lang="cs-CZ" sz="2000" b="1" dirty="0">
                <a:solidFill>
                  <a:schemeClr val="accent6">
                    <a:lumMod val="75000"/>
                  </a:schemeClr>
                </a:solidFill>
                <a:latin typeface="Verdana,Bold"/>
              </a:rPr>
              <a:t>,%) </a:t>
            </a:r>
            <a:r>
              <a:rPr lang="cs-CZ" sz="2000" dirty="0">
                <a:latin typeface="Verdana,Bold"/>
              </a:rPr>
              <a:t>při intervalovém tréninku běhu</a:t>
            </a:r>
          </a:p>
          <a:p>
            <a:pPr algn="ctr"/>
            <a:r>
              <a:rPr lang="cs-CZ" sz="2400" dirty="0">
                <a:solidFill>
                  <a:schemeClr val="accent6">
                    <a:lumMod val="75000"/>
                  </a:schemeClr>
                </a:solidFill>
                <a:latin typeface="Verdana" panose="020B0604030504040204" pitchFamily="34" charset="0"/>
              </a:rPr>
              <a:t>90s zátěže s nízkou intenzitou</a:t>
            </a:r>
            <a:endParaRPr lang="cs-CZ" sz="2400" dirty="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pPr algn="ctr"/>
            <a:r>
              <a:rPr lang="cs-CZ" sz="2400" dirty="0">
                <a:solidFill>
                  <a:srgbClr val="FF0000"/>
                </a:solidFill>
                <a:latin typeface="Verdana" panose="020B0604030504040204" pitchFamily="34" charset="0"/>
              </a:rPr>
              <a:t>30s zátěže s vysokou intenzitou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3"/>
          <a:srcRect l="1932" t="1474" r="1426" b="13022"/>
          <a:stretch/>
        </p:blipFill>
        <p:spPr>
          <a:xfrm>
            <a:off x="1745401" y="1903290"/>
            <a:ext cx="10446599" cy="4694280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9932689B-15C3-C0D1-62C6-2BF38FBAABFC}"/>
              </a:ext>
            </a:extLst>
          </p:cNvPr>
          <p:cNvSpPr txBox="1"/>
          <p:nvPr/>
        </p:nvSpPr>
        <p:spPr>
          <a:xfrm>
            <a:off x="5789089" y="6205088"/>
            <a:ext cx="1840089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2000" dirty="0"/>
              <a:t>Čas (min)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7A068392-4D53-6B43-693F-4185C4C7C81D}"/>
              </a:ext>
            </a:extLst>
          </p:cNvPr>
          <p:cNvSpPr txBox="1"/>
          <p:nvPr/>
        </p:nvSpPr>
        <p:spPr>
          <a:xfrm rot="16200000">
            <a:off x="2073603" y="3638188"/>
            <a:ext cx="1563836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cs-CZ" sz="1800" b="1" dirty="0">
                <a:solidFill>
                  <a:schemeClr val="accent6">
                    <a:lumMod val="75000"/>
                  </a:schemeClr>
                </a:solidFill>
                <a:latin typeface="Verdana,Bold"/>
              </a:rPr>
              <a:t>SmO</a:t>
            </a:r>
            <a:r>
              <a:rPr lang="cs-CZ" sz="1800" b="1" baseline="-25000" dirty="0">
                <a:solidFill>
                  <a:schemeClr val="accent6">
                    <a:lumMod val="75000"/>
                  </a:schemeClr>
                </a:solidFill>
                <a:latin typeface="Verdana,Bold"/>
              </a:rPr>
              <a:t>2</a:t>
            </a:r>
            <a:r>
              <a:rPr lang="cs-CZ" sz="1800" b="1" dirty="0">
                <a:solidFill>
                  <a:schemeClr val="accent6">
                    <a:lumMod val="75000"/>
                  </a:schemeClr>
                </a:solidFill>
                <a:latin typeface="Verdana,Bold"/>
              </a:rPr>
              <a:t>(%)</a:t>
            </a:r>
            <a:endParaRPr lang="cs-CZ" dirty="0"/>
          </a:p>
        </p:txBody>
      </p:sp>
      <p:pic>
        <p:nvPicPr>
          <p:cNvPr id="4" name="Picture 2" descr="Moxy Monitor - Muscle Oxygen Monitor">
            <a:extLst>
              <a:ext uri="{FF2B5EF4-FFF2-40B4-BE49-F238E27FC236}">
                <a16:creationId xmlns:a16="http://schemas.microsoft.com/office/drawing/2014/main" id="{277E7CE3-8DBC-7F49-6E56-CB8986805D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310"/>
          <a:stretch/>
        </p:blipFill>
        <p:spPr bwMode="auto">
          <a:xfrm>
            <a:off x="242383" y="2112587"/>
            <a:ext cx="1829739" cy="3420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90719238-9BD9-0731-3923-3669F5CEC923}"/>
              </a:ext>
            </a:extLst>
          </p:cNvPr>
          <p:cNvSpPr txBox="1"/>
          <p:nvPr/>
        </p:nvSpPr>
        <p:spPr>
          <a:xfrm rot="16200000">
            <a:off x="10637829" y="3677709"/>
            <a:ext cx="2739009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cs-CZ" sz="1800" dirty="0">
                <a:latin typeface="Verdana,Bold"/>
              </a:rPr>
              <a:t>Rychlost běhu (km/h)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6464083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af 3" descr="mmmm" title="hio hdis">
            <a:extLst>
              <a:ext uri="{FF2B5EF4-FFF2-40B4-BE49-F238E27FC236}">
                <a16:creationId xmlns:a16="http://schemas.microsoft.com/office/drawing/2014/main" id="{3EBE8350-D7A3-BF39-01AF-7BB5402FCFA4}"/>
              </a:ext>
            </a:extLst>
          </p:cNvPr>
          <p:cNvGraphicFramePr>
            <a:graphicFrameLocks/>
          </p:cNvGraphicFramePr>
          <p:nvPr/>
        </p:nvGraphicFramePr>
        <p:xfrm>
          <a:off x="1535289" y="713928"/>
          <a:ext cx="9121422" cy="57426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Rovnoramenný trojúhelník 5">
            <a:extLst>
              <a:ext uri="{FF2B5EF4-FFF2-40B4-BE49-F238E27FC236}">
                <a16:creationId xmlns:a16="http://schemas.microsoft.com/office/drawing/2014/main" id="{D57E29E2-3ACC-390D-F72A-C3968E88752E}"/>
              </a:ext>
            </a:extLst>
          </p:cNvPr>
          <p:cNvSpPr/>
          <p:nvPr/>
        </p:nvSpPr>
        <p:spPr>
          <a:xfrm>
            <a:off x="3575051" y="4797426"/>
            <a:ext cx="3097213" cy="360363"/>
          </a:xfrm>
          <a:prstGeom prst="triangle">
            <a:avLst>
              <a:gd name="adj" fmla="val 100000"/>
            </a:avLst>
          </a:prstGeom>
          <a:solidFill>
            <a:srgbClr val="FFC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1600" b="1" dirty="0">
                <a:solidFill>
                  <a:srgbClr val="C00000"/>
                </a:solidFill>
              </a:rPr>
              <a:t>ZÁTĚŽ</a:t>
            </a:r>
          </a:p>
        </p:txBody>
      </p:sp>
      <p:cxnSp>
        <p:nvCxnSpPr>
          <p:cNvPr id="8" name="Přímá spojnice 7">
            <a:extLst>
              <a:ext uri="{FF2B5EF4-FFF2-40B4-BE49-F238E27FC236}">
                <a16:creationId xmlns:a16="http://schemas.microsoft.com/office/drawing/2014/main" id="{C6416F96-DA99-A1BD-76C9-FD0FF351C379}"/>
              </a:ext>
            </a:extLst>
          </p:cNvPr>
          <p:cNvCxnSpPr>
            <a:endCxn id="6" idx="2"/>
          </p:cNvCxnSpPr>
          <p:nvPr/>
        </p:nvCxnSpPr>
        <p:spPr>
          <a:xfrm>
            <a:off x="3575050" y="1701800"/>
            <a:ext cx="0" cy="3455988"/>
          </a:xfrm>
          <a:prstGeom prst="line">
            <a:avLst/>
          </a:prstGeom>
          <a:ln w="12700">
            <a:solidFill>
              <a:srgbClr val="C0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Přímá spojnice 8">
            <a:extLst>
              <a:ext uri="{FF2B5EF4-FFF2-40B4-BE49-F238E27FC236}">
                <a16:creationId xmlns:a16="http://schemas.microsoft.com/office/drawing/2014/main" id="{C1D644AE-5C8B-8AF3-0041-EE6B51DF030B}"/>
              </a:ext>
            </a:extLst>
          </p:cNvPr>
          <p:cNvCxnSpPr/>
          <p:nvPr/>
        </p:nvCxnSpPr>
        <p:spPr>
          <a:xfrm>
            <a:off x="6672263" y="1773239"/>
            <a:ext cx="0" cy="3095625"/>
          </a:xfrm>
          <a:prstGeom prst="line">
            <a:avLst/>
          </a:prstGeom>
          <a:ln w="12700">
            <a:solidFill>
              <a:srgbClr val="C0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Přímá spojnice 11">
            <a:extLst>
              <a:ext uri="{FF2B5EF4-FFF2-40B4-BE49-F238E27FC236}">
                <a16:creationId xmlns:a16="http://schemas.microsoft.com/office/drawing/2014/main" id="{A31BB4C9-45EC-44A1-909A-6C3206092C14}"/>
              </a:ext>
            </a:extLst>
          </p:cNvPr>
          <p:cNvCxnSpPr>
            <a:cxnSpLocks/>
          </p:cNvCxnSpPr>
          <p:nvPr/>
        </p:nvCxnSpPr>
        <p:spPr>
          <a:xfrm>
            <a:off x="5664200" y="1332089"/>
            <a:ext cx="0" cy="3609799"/>
          </a:xfrm>
          <a:prstGeom prst="line">
            <a:avLst/>
          </a:prstGeom>
          <a:ln w="38100">
            <a:solidFill>
              <a:srgbClr val="00B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751" name="TextovéPole 14">
            <a:extLst>
              <a:ext uri="{FF2B5EF4-FFF2-40B4-BE49-F238E27FC236}">
                <a16:creationId xmlns:a16="http://schemas.microsoft.com/office/drawing/2014/main" id="{2F513002-4563-3837-7AE0-E131103746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77312" y="5609669"/>
            <a:ext cx="84401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400"/>
              <a:t>Čas (s)</a:t>
            </a:r>
          </a:p>
        </p:txBody>
      </p:sp>
      <p:sp>
        <p:nvSpPr>
          <p:cNvPr id="31752" name="TextovéPole 1">
            <a:extLst>
              <a:ext uri="{FF2B5EF4-FFF2-40B4-BE49-F238E27FC236}">
                <a16:creationId xmlns:a16="http://schemas.microsoft.com/office/drawing/2014/main" id="{31E0C24A-FE26-5EB9-D697-F5887B8D73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47312" y="6580187"/>
            <a:ext cx="1944688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200" dirty="0"/>
              <a:t>(Novotný, Horáček, 2016)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553CE743-E399-65DE-08A2-8DFC72B44F33}"/>
              </a:ext>
            </a:extLst>
          </p:cNvPr>
          <p:cNvSpPr txBox="1"/>
          <p:nvPr/>
        </p:nvSpPr>
        <p:spPr>
          <a:xfrm>
            <a:off x="395115" y="252263"/>
            <a:ext cx="109727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>
                <a:solidFill>
                  <a:schemeClr val="accent6">
                    <a:lumMod val="75000"/>
                  </a:schemeClr>
                </a:solidFill>
              </a:rPr>
              <a:t>Saturace svalu kyslíkem (SmO</a:t>
            </a:r>
            <a:r>
              <a:rPr lang="cs-CZ" sz="2400" b="1" baseline="-25000" dirty="0">
                <a:solidFill>
                  <a:schemeClr val="accent6">
                    <a:lumMod val="75000"/>
                  </a:schemeClr>
                </a:solidFill>
              </a:rPr>
              <a:t>2</a:t>
            </a:r>
            <a:r>
              <a:rPr lang="cs-CZ" sz="2400" b="1" dirty="0">
                <a:solidFill>
                  <a:schemeClr val="accent6">
                    <a:lumMod val="75000"/>
                  </a:schemeClr>
                </a:solidFill>
              </a:rPr>
              <a:t>,%); stanovení saturačního prahu při rostoucí zátěži</a:t>
            </a:r>
          </a:p>
        </p:txBody>
      </p:sp>
    </p:spTree>
    <p:extLst>
      <p:ext uri="{BB962C8B-B14F-4D97-AF65-F5344CB8AC3E}">
        <p14:creationId xmlns:p14="http://schemas.microsoft.com/office/powerpoint/2010/main" val="195541659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4">
            <a:extLst>
              <a:ext uri="{FF2B5EF4-FFF2-40B4-BE49-F238E27FC236}">
                <a16:creationId xmlns:a16="http://schemas.microsoft.com/office/drawing/2014/main" id="{EE331315-9A6B-F2D8-C6FA-67BEB0A888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19289" y="333376"/>
            <a:ext cx="8675687" cy="6264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cs-CZ" sz="2800" dirty="0">
                <a:solidFill>
                  <a:schemeClr val="tx2"/>
                </a:solidFill>
              </a:rPr>
              <a:t>„Anaerobní testy“</a:t>
            </a:r>
            <a:r>
              <a:rPr lang="cs-CZ" altLang="cs-CZ" sz="2800" b="1" dirty="0">
                <a:solidFill>
                  <a:schemeClr val="tx2"/>
                </a:solidFill>
              </a:rPr>
              <a:t> </a:t>
            </a:r>
            <a:r>
              <a:rPr lang="cs-CZ" altLang="cs-CZ" sz="2800" b="1" dirty="0">
                <a:solidFill>
                  <a:schemeClr val="accent2"/>
                </a:solidFill>
              </a:rPr>
              <a:t>– Testy rychlostních dispozic</a:t>
            </a:r>
            <a:br>
              <a:rPr lang="cs-CZ" altLang="cs-CZ" sz="2800" b="1" dirty="0">
                <a:solidFill>
                  <a:schemeClr val="tx2"/>
                </a:solidFill>
              </a:rPr>
            </a:br>
            <a:r>
              <a:rPr lang="cs-CZ" altLang="cs-CZ" sz="2000" dirty="0">
                <a:solidFill>
                  <a:srgbClr val="00B050"/>
                </a:solidFill>
              </a:rPr>
              <a:t>Testy schopnosti získat energii pro svaly anaerobně (neoxidativně)</a:t>
            </a: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cs-CZ" sz="2000" dirty="0">
                <a:solidFill>
                  <a:srgbClr val="00B0F0"/>
                </a:solidFill>
              </a:rPr>
              <a:t>– pro rychlostní výkony s trváním do 1(-2) minut</a:t>
            </a: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endParaRPr lang="cs-CZ" altLang="cs-CZ" sz="2000" i="1" dirty="0">
              <a:solidFill>
                <a:srgbClr val="00B050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cs-CZ" sz="2400" i="1" dirty="0">
                <a:solidFill>
                  <a:srgbClr val="00B050"/>
                </a:solidFill>
              </a:rPr>
              <a:t>[</a:t>
            </a:r>
            <a:r>
              <a:rPr lang="cs-CZ" altLang="cs-CZ" sz="2400" i="1" dirty="0">
                <a:solidFill>
                  <a:srgbClr val="00B050"/>
                </a:solidFill>
              </a:rPr>
              <a:t>Regenerace ATP z CP</a:t>
            </a:r>
            <a:r>
              <a:rPr lang="en-US" altLang="cs-CZ" sz="2400" i="1" dirty="0">
                <a:solidFill>
                  <a:srgbClr val="00B050"/>
                </a:solidFill>
              </a:rPr>
              <a:t>]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cs-CZ" sz="2000" u="sng" dirty="0"/>
              <a:t>Dynamometrické testy (měření síly a času)</a:t>
            </a:r>
          </a:p>
          <a:p>
            <a:pPr marL="342900" indent="-342900">
              <a:spcBef>
                <a:spcPct val="0"/>
              </a:spcBef>
              <a:buFont typeface="Wingdings" panose="05000000000000000000" pitchFamily="2" charset="2"/>
              <a:buChar char="v"/>
              <a:defRPr/>
            </a:pPr>
            <a:r>
              <a:rPr lang="cs-CZ" altLang="cs-CZ" sz="2000" i="1" dirty="0">
                <a:solidFill>
                  <a:srgbClr val="C10F8E"/>
                </a:solidFill>
              </a:rPr>
              <a:t>Výskoková ergometrie </a:t>
            </a:r>
            <a:r>
              <a:rPr lang="cs-CZ" altLang="cs-CZ" sz="2000" i="1" dirty="0">
                <a:solidFill>
                  <a:srgbClr val="0070C0"/>
                </a:solidFill>
              </a:rPr>
              <a:t>(výkon; čas letové fáze a kontaktu s podložkou)</a:t>
            </a:r>
          </a:p>
          <a:p>
            <a:pPr marL="342900" indent="-342900">
              <a:spcBef>
                <a:spcPct val="0"/>
              </a:spcBef>
              <a:buFont typeface="Wingdings" panose="05000000000000000000" pitchFamily="2" charset="2"/>
              <a:buChar char="v"/>
              <a:defRPr/>
            </a:pPr>
            <a:r>
              <a:rPr lang="cs-CZ" altLang="cs-CZ" sz="2000" i="1" dirty="0" err="1">
                <a:solidFill>
                  <a:srgbClr val="C10F8E"/>
                </a:solidFill>
              </a:rPr>
              <a:t>Margaria</a:t>
            </a:r>
            <a:r>
              <a:rPr lang="cs-CZ" altLang="cs-CZ" sz="2000" i="1" dirty="0">
                <a:solidFill>
                  <a:srgbClr val="C10F8E"/>
                </a:solidFill>
              </a:rPr>
              <a:t> </a:t>
            </a:r>
            <a:r>
              <a:rPr lang="en-US" altLang="cs-CZ" sz="2000" i="1" dirty="0">
                <a:solidFill>
                  <a:srgbClr val="C10F8E"/>
                </a:solidFill>
              </a:rPr>
              <a:t>&amp;</a:t>
            </a:r>
            <a:r>
              <a:rPr lang="cs-CZ" altLang="cs-CZ" sz="2000" i="1" dirty="0">
                <a:solidFill>
                  <a:srgbClr val="C10F8E"/>
                </a:solidFill>
              </a:rPr>
              <a:t> </a:t>
            </a:r>
            <a:r>
              <a:rPr lang="cs-CZ" altLang="cs-CZ" sz="2000" i="1" dirty="0" err="1">
                <a:solidFill>
                  <a:srgbClr val="C10F8E"/>
                </a:solidFill>
              </a:rPr>
              <a:t>Kalamen</a:t>
            </a:r>
            <a:r>
              <a:rPr lang="cs-CZ" altLang="cs-CZ" sz="2000" i="1" dirty="0">
                <a:solidFill>
                  <a:srgbClr val="C10F8E"/>
                </a:solidFill>
              </a:rPr>
              <a:t> test </a:t>
            </a:r>
            <a:r>
              <a:rPr lang="cs-CZ" altLang="cs-CZ" sz="2000" i="1" dirty="0">
                <a:solidFill>
                  <a:srgbClr val="0070C0"/>
                </a:solidFill>
              </a:rPr>
              <a:t>(výkon při sprintu na schodech) </a:t>
            </a:r>
            <a:endParaRPr lang="cs-CZ" altLang="cs-CZ" sz="2000" i="1" dirty="0">
              <a:solidFill>
                <a:srgbClr val="00B050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endParaRPr lang="cs-CZ" altLang="cs-CZ" sz="2000" i="1" dirty="0">
              <a:solidFill>
                <a:srgbClr val="00B050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cs-CZ" sz="2400" i="1" dirty="0">
                <a:solidFill>
                  <a:srgbClr val="00B050"/>
                </a:solidFill>
              </a:rPr>
              <a:t>[</a:t>
            </a:r>
            <a:r>
              <a:rPr lang="cs-CZ" altLang="cs-CZ" sz="2400" i="1" dirty="0">
                <a:solidFill>
                  <a:srgbClr val="00B050"/>
                </a:solidFill>
              </a:rPr>
              <a:t>Regenerace ATP z CP, anaerobní glykolýzy</a:t>
            </a:r>
            <a:r>
              <a:rPr lang="en-US" altLang="cs-CZ" sz="2400" i="1" dirty="0">
                <a:solidFill>
                  <a:srgbClr val="00B050"/>
                </a:solidFill>
              </a:rPr>
              <a:t>]</a:t>
            </a:r>
          </a:p>
          <a:p>
            <a:pPr marL="342900" indent="-342900">
              <a:spcBef>
                <a:spcPct val="0"/>
              </a:spcBef>
              <a:buFont typeface="Wingdings" panose="05000000000000000000" pitchFamily="2" charset="2"/>
              <a:buChar char="v"/>
              <a:defRPr/>
            </a:pPr>
            <a:r>
              <a:rPr lang="cs-CZ" altLang="cs-CZ" sz="2000" i="1" dirty="0" err="1">
                <a:solidFill>
                  <a:srgbClr val="C10F8E"/>
                </a:solidFill>
              </a:rPr>
              <a:t>Wingate</a:t>
            </a:r>
            <a:r>
              <a:rPr lang="cs-CZ" altLang="cs-CZ" sz="2000" i="1" dirty="0">
                <a:solidFill>
                  <a:srgbClr val="C10F8E"/>
                </a:solidFill>
              </a:rPr>
              <a:t> test </a:t>
            </a:r>
            <a:r>
              <a:rPr lang="cs-CZ" altLang="cs-CZ" sz="2000" i="1" dirty="0">
                <a:solidFill>
                  <a:srgbClr val="0070C0"/>
                </a:solidFill>
              </a:rPr>
              <a:t>(max. výkon; střední výkon, index únavy) </a:t>
            </a:r>
            <a:r>
              <a:rPr lang="cs-CZ" altLang="cs-CZ" sz="2000" i="1" dirty="0">
                <a:solidFill>
                  <a:srgbClr val="C10F8E"/>
                </a:solidFill>
              </a:rPr>
              <a:t>+ modifikace</a:t>
            </a:r>
          </a:p>
          <a:p>
            <a:pPr marL="342900" indent="-342900">
              <a:spcBef>
                <a:spcPct val="0"/>
              </a:spcBef>
              <a:buFont typeface="Wingdings" panose="05000000000000000000" pitchFamily="2" charset="2"/>
              <a:buChar char="v"/>
              <a:defRPr/>
            </a:pPr>
            <a:r>
              <a:rPr lang="cs-CZ" altLang="cs-CZ" sz="2000" i="1" dirty="0">
                <a:solidFill>
                  <a:srgbClr val="C10F8E"/>
                </a:solidFill>
              </a:rPr>
              <a:t>300 </a:t>
            </a:r>
            <a:r>
              <a:rPr lang="cs-CZ" altLang="cs-CZ" sz="2000" i="1" dirty="0" err="1">
                <a:solidFill>
                  <a:srgbClr val="C10F8E"/>
                </a:solidFill>
              </a:rPr>
              <a:t>yd</a:t>
            </a:r>
            <a:r>
              <a:rPr lang="cs-CZ" altLang="cs-CZ" sz="2000" i="1" dirty="0">
                <a:solidFill>
                  <a:srgbClr val="C10F8E"/>
                </a:solidFill>
              </a:rPr>
              <a:t> člunkový běh (</a:t>
            </a:r>
            <a:r>
              <a:rPr lang="cs-CZ" altLang="cs-CZ" sz="2000" i="1" dirty="0" err="1">
                <a:solidFill>
                  <a:srgbClr val="C10F8E"/>
                </a:solidFill>
              </a:rPr>
              <a:t>shuttle</a:t>
            </a:r>
            <a:r>
              <a:rPr lang="cs-CZ" altLang="cs-CZ" sz="2000" i="1" dirty="0">
                <a:solidFill>
                  <a:srgbClr val="C10F8E"/>
                </a:solidFill>
              </a:rPr>
              <a:t> run)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cs-CZ" altLang="cs-CZ" sz="2000" u="sng" dirty="0">
              <a:solidFill>
                <a:schemeClr val="tx2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cs-CZ" sz="2000" u="sng" dirty="0">
                <a:solidFill>
                  <a:schemeClr val="tx2"/>
                </a:solidFill>
              </a:rPr>
              <a:t>Biochemické ukazatele (analýza krve)</a:t>
            </a:r>
            <a:endParaRPr lang="cs-CZ" altLang="cs-CZ" sz="2000" i="1" dirty="0">
              <a:solidFill>
                <a:srgbClr val="C10F8E"/>
              </a:solidFill>
            </a:endParaRPr>
          </a:p>
          <a:p>
            <a:pPr marL="342900" indent="-342900">
              <a:spcBef>
                <a:spcPct val="0"/>
              </a:spcBef>
              <a:buFont typeface="Wingdings" panose="05000000000000000000" pitchFamily="2" charset="2"/>
              <a:buChar char="v"/>
              <a:defRPr/>
            </a:pPr>
            <a:r>
              <a:rPr lang="cs-CZ" altLang="cs-CZ" sz="2000" i="1" dirty="0">
                <a:solidFill>
                  <a:srgbClr val="C10F8E"/>
                </a:solidFill>
              </a:rPr>
              <a:t>Maximální koncentrace laktátu v krvi; </a:t>
            </a:r>
            <a:r>
              <a:rPr lang="cs-CZ" altLang="cs-CZ" sz="2000" i="1" dirty="0">
                <a:solidFill>
                  <a:srgbClr val="0070C0"/>
                </a:solidFill>
              </a:rPr>
              <a:t> Acidobazická rovnováha (-BE)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cs-CZ" altLang="cs-CZ" sz="2000" u="sng" dirty="0">
              <a:solidFill>
                <a:schemeClr val="tx2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cs-CZ" sz="2000" u="sng" dirty="0" err="1">
                <a:solidFill>
                  <a:schemeClr val="tx2"/>
                </a:solidFill>
              </a:rPr>
              <a:t>Spiroergometrické</a:t>
            </a:r>
            <a:r>
              <a:rPr lang="cs-CZ" altLang="cs-CZ" sz="2000" u="sng" dirty="0">
                <a:solidFill>
                  <a:schemeClr val="tx2"/>
                </a:solidFill>
              </a:rPr>
              <a:t> ukazatele (analýza vydechovaného vzduchu)</a:t>
            </a:r>
          </a:p>
          <a:p>
            <a:pPr marL="342900" indent="-342900">
              <a:spcBef>
                <a:spcPct val="0"/>
              </a:spcBef>
              <a:buFont typeface="Wingdings" panose="05000000000000000000" pitchFamily="2" charset="2"/>
              <a:buChar char="v"/>
              <a:defRPr/>
            </a:pPr>
            <a:r>
              <a:rPr lang="cs-CZ" altLang="cs-CZ" sz="2000" i="1" dirty="0">
                <a:solidFill>
                  <a:srgbClr val="C10F8E"/>
                </a:solidFill>
              </a:rPr>
              <a:t>Maximální kyslíkový deficit</a:t>
            </a:r>
          </a:p>
          <a:p>
            <a:pPr marL="342900" indent="-342900">
              <a:spcBef>
                <a:spcPct val="0"/>
              </a:spcBef>
              <a:buFont typeface="Wingdings" panose="05000000000000000000" pitchFamily="2" charset="2"/>
              <a:buChar char="v"/>
              <a:defRPr/>
            </a:pPr>
            <a:r>
              <a:rPr lang="cs-CZ" altLang="cs-CZ" sz="2000" i="1" dirty="0">
                <a:solidFill>
                  <a:srgbClr val="C10F8E"/>
                </a:solidFill>
              </a:rPr>
              <a:t>Maximální kyslíkový dluh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>
            <a:extLst>
              <a:ext uri="{FF2B5EF4-FFF2-40B4-BE49-F238E27FC236}">
                <a16:creationId xmlns:a16="http://schemas.microsoft.com/office/drawing/2014/main" id="{072C9B38-0409-AD7F-9DF4-C22190344EA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016918" y="1225551"/>
            <a:ext cx="5278439" cy="3686175"/>
          </a:xfrm>
        </p:spPr>
        <p:txBody>
          <a:bodyPr>
            <a:noAutofit/>
          </a:bodyPr>
          <a:lstStyle/>
          <a:p>
            <a:pPr marL="0" indent="0">
              <a:buNone/>
              <a:defRPr/>
            </a:pPr>
            <a:r>
              <a:rPr lang="cs-CZ" altLang="cs-CZ" sz="2000" dirty="0"/>
              <a:t>Deska funguje jako elektrický spínač.</a:t>
            </a:r>
          </a:p>
          <a:p>
            <a:pPr marL="0" indent="0">
              <a:buNone/>
              <a:defRPr/>
            </a:pPr>
            <a:r>
              <a:rPr lang="cs-CZ" altLang="cs-CZ" sz="2000" dirty="0"/>
              <a:t>Měří se čas: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000" dirty="0" err="1"/>
              <a:t>T</a:t>
            </a:r>
            <a:r>
              <a:rPr lang="cs-CZ" altLang="cs-CZ" sz="2000" baseline="-25000" dirty="0" err="1"/>
              <a:t>f</a:t>
            </a:r>
            <a:r>
              <a:rPr lang="cs-CZ" altLang="cs-CZ" sz="2000" dirty="0"/>
              <a:t> - letu (</a:t>
            </a:r>
            <a:r>
              <a:rPr lang="cs-CZ" altLang="cs-CZ" sz="2000" dirty="0" err="1"/>
              <a:t>bezoporová</a:t>
            </a:r>
            <a:r>
              <a:rPr lang="cs-CZ" altLang="cs-CZ" sz="2000" dirty="0"/>
              <a:t> fáze)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000" dirty="0" err="1"/>
              <a:t>T</a:t>
            </a:r>
            <a:r>
              <a:rPr lang="cs-CZ" altLang="cs-CZ" sz="2000" baseline="-25000" dirty="0" err="1"/>
              <a:t>c</a:t>
            </a:r>
            <a:r>
              <a:rPr lang="cs-CZ" altLang="cs-CZ" sz="2000" dirty="0"/>
              <a:t> - kontaktu (oporová fáze)</a:t>
            </a:r>
          </a:p>
          <a:p>
            <a:pPr marL="0" indent="0">
              <a:buNone/>
              <a:defRPr/>
            </a:pPr>
            <a:endParaRPr lang="cs-CZ" altLang="cs-CZ" sz="2000" dirty="0"/>
          </a:p>
          <a:p>
            <a:pPr marL="0" indent="0">
              <a:buNone/>
              <a:defRPr/>
            </a:pPr>
            <a:r>
              <a:rPr lang="cs-CZ" altLang="cs-CZ" sz="2000" dirty="0">
                <a:solidFill>
                  <a:srgbClr val="0070C0"/>
                </a:solidFill>
              </a:rPr>
              <a:t>Vypočítají se parametry anaerobních schopností: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000" dirty="0">
                <a:solidFill>
                  <a:srgbClr val="0070C0"/>
                </a:solidFill>
              </a:rPr>
              <a:t>výška výskoku </a:t>
            </a:r>
            <a:r>
              <a:rPr lang="en-US" sz="2000" dirty="0"/>
              <a:t>= 4.9 </a:t>
            </a:r>
            <a:r>
              <a:rPr lang="cs-CZ" altLang="cs-CZ" sz="2000" dirty="0"/>
              <a:t>•</a:t>
            </a:r>
            <a:r>
              <a:rPr lang="en-US" sz="2000" dirty="0"/>
              <a:t> (0</a:t>
            </a:r>
            <a:r>
              <a:rPr lang="cs-CZ" sz="2000" dirty="0"/>
              <a:t>,</a:t>
            </a:r>
            <a:r>
              <a:rPr lang="en-US" sz="2000" dirty="0"/>
              <a:t>5 </a:t>
            </a:r>
            <a:r>
              <a:rPr lang="cs-CZ" altLang="cs-CZ" sz="2000" dirty="0"/>
              <a:t>•</a:t>
            </a:r>
            <a:r>
              <a:rPr lang="en-US" sz="2000" dirty="0"/>
              <a:t> </a:t>
            </a:r>
            <a:r>
              <a:rPr lang="cs-CZ" sz="2000" dirty="0"/>
              <a:t>čas výskoku</a:t>
            </a:r>
            <a:r>
              <a:rPr lang="en-US" sz="2000" dirty="0"/>
              <a:t>)</a:t>
            </a:r>
            <a:r>
              <a:rPr lang="en-US" sz="2000" baseline="30000" dirty="0"/>
              <a:t>2</a:t>
            </a:r>
            <a:endParaRPr lang="cs-CZ" altLang="cs-CZ" sz="2000" dirty="0">
              <a:solidFill>
                <a:srgbClr val="0070C0"/>
              </a:solidFill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000" dirty="0">
                <a:solidFill>
                  <a:srgbClr val="0070C0"/>
                </a:solidFill>
              </a:rPr>
              <a:t>výkon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000" dirty="0">
                <a:solidFill>
                  <a:srgbClr val="0070C0"/>
                </a:solidFill>
              </a:rPr>
              <a:t>práce</a:t>
            </a:r>
          </a:p>
        </p:txBody>
      </p:sp>
      <p:sp>
        <p:nvSpPr>
          <p:cNvPr id="9219" name="Rectangle 3">
            <a:extLst>
              <a:ext uri="{FF2B5EF4-FFF2-40B4-BE49-F238E27FC236}">
                <a16:creationId xmlns:a16="http://schemas.microsoft.com/office/drawing/2014/main" id="{FEDCD434-F29A-3FA1-52CF-4337E52A629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656138" y="188913"/>
            <a:ext cx="3449284" cy="692150"/>
          </a:xfrm>
        </p:spPr>
        <p:txBody>
          <a:bodyPr>
            <a:noAutofit/>
          </a:bodyPr>
          <a:lstStyle/>
          <a:p>
            <a:pPr eaLnBrk="1" hangingPunct="1"/>
            <a:r>
              <a:rPr lang="cs-CZ" altLang="cs-CZ" sz="24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Výskoková</a:t>
            </a:r>
            <a:r>
              <a:rPr lang="cs-CZ" altLang="cs-CZ" sz="2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ergometrie</a:t>
            </a:r>
          </a:p>
        </p:txBody>
      </p:sp>
      <p:pic>
        <p:nvPicPr>
          <p:cNvPr id="9220" name="Picture 4" descr="http://www.sportmed.sk/images/products/full/Untitled-4.jpg">
            <a:extLst>
              <a:ext uri="{FF2B5EF4-FFF2-40B4-BE49-F238E27FC236}">
                <a16:creationId xmlns:a16="http://schemas.microsoft.com/office/drawing/2014/main" id="{F0102F6D-67D9-F263-302E-CB4B37242A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4996" y="1049428"/>
            <a:ext cx="3262312" cy="417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1" name="Text Box 5">
            <a:extLst>
              <a:ext uri="{FF2B5EF4-FFF2-40B4-BE49-F238E27FC236}">
                <a16:creationId xmlns:a16="http://schemas.microsoft.com/office/drawing/2014/main" id="{DFB73BE2-17AC-702B-2929-0EAC826FD8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72556" y="5256214"/>
            <a:ext cx="6846887" cy="861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000" dirty="0" err="1"/>
              <a:t>Power</a:t>
            </a:r>
            <a:r>
              <a:rPr lang="cs-CZ" altLang="cs-CZ" sz="2000" dirty="0"/>
              <a:t> (W) = 21,67 • Hmotnost (kg) • </a:t>
            </a:r>
            <a:r>
              <a:rPr lang="cs-CZ" altLang="cs-CZ" sz="2000" dirty="0">
                <a:cs typeface="Arial" panose="020B0604020202020204" pitchFamily="34" charset="0"/>
              </a:rPr>
              <a:t>√</a:t>
            </a:r>
            <a:r>
              <a:rPr lang="cs-CZ" altLang="cs-CZ" sz="2000" dirty="0"/>
              <a:t>Výška výskoku (m)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000" dirty="0" err="1"/>
              <a:t>Power</a:t>
            </a:r>
            <a:r>
              <a:rPr lang="cs-CZ" altLang="cs-CZ" sz="2000" dirty="0"/>
              <a:t> (W) = </a:t>
            </a:r>
            <a:r>
              <a:rPr lang="en-US" altLang="cs-CZ" sz="2000" dirty="0"/>
              <a:t>{</a:t>
            </a:r>
            <a:r>
              <a:rPr lang="cs-CZ" altLang="cs-CZ" sz="2000" dirty="0"/>
              <a:t>Hmotnost (kg) Výška výskoku (m) • 9,8</a:t>
            </a:r>
            <a:r>
              <a:rPr lang="en-US" altLang="cs-CZ" sz="2000" dirty="0"/>
              <a:t>} </a:t>
            </a:r>
            <a:r>
              <a:rPr lang="cs-CZ" altLang="cs-CZ" sz="2000" dirty="0"/>
              <a:t>/ čas </a:t>
            </a:r>
            <a:endParaRPr lang="en-GB" altLang="cs-CZ" sz="2000" dirty="0"/>
          </a:p>
        </p:txBody>
      </p:sp>
      <p:sp>
        <p:nvSpPr>
          <p:cNvPr id="9222" name="TextovéPole 1">
            <a:extLst>
              <a:ext uri="{FF2B5EF4-FFF2-40B4-BE49-F238E27FC236}">
                <a16:creationId xmlns:a16="http://schemas.microsoft.com/office/drawing/2014/main" id="{B08FA61F-9E8A-9883-6A70-14E52A1120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51089" y="6269039"/>
            <a:ext cx="8015287" cy="369887"/>
          </a:xfrm>
          <a:prstGeom prst="rect">
            <a:avLst/>
          </a:prstGeom>
          <a:solidFill>
            <a:srgbClr val="FFFF00"/>
          </a:solidFill>
          <a:ln w="9525">
            <a:solidFill>
              <a:srgbClr val="00B05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rgbClr val="0070C0"/>
                </a:solidFill>
                <a:hlinkClick r:id="rId4"/>
              </a:rPr>
              <a:t>VIDEO – Výskokový test: 10 sec test s opakovanými výskoky</a:t>
            </a:r>
            <a:endParaRPr lang="cs-CZ" altLang="cs-CZ" sz="1800">
              <a:solidFill>
                <a:srgbClr val="0070C0"/>
              </a:solidFill>
            </a:endParaRP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3887E9FC-CF66-F0DB-D064-AE94D13C08B7}"/>
              </a:ext>
            </a:extLst>
          </p:cNvPr>
          <p:cNvSpPr txBox="1"/>
          <p:nvPr/>
        </p:nvSpPr>
        <p:spPr>
          <a:xfrm>
            <a:off x="10114845" y="34408"/>
            <a:ext cx="20771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/>
              <a:t>ANAEROBNÍ TESTY</a:t>
            </a:r>
          </a:p>
        </p:txBody>
      </p:sp>
    </p:spTree>
    <p:extLst>
      <p:ext uri="{BB962C8B-B14F-4D97-AF65-F5344CB8AC3E}">
        <p14:creationId xmlns:p14="http://schemas.microsoft.com/office/powerpoint/2010/main" val="420144857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Obrázek 2">
            <a:extLst>
              <a:ext uri="{FF2B5EF4-FFF2-40B4-BE49-F238E27FC236}">
                <a16:creationId xmlns:a16="http://schemas.microsoft.com/office/drawing/2014/main" id="{7CA7CF33-7A69-9A65-301E-718EF89404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14" t="41600" r="57875" b="22701"/>
          <a:stretch>
            <a:fillRect/>
          </a:stretch>
        </p:blipFill>
        <p:spPr bwMode="auto">
          <a:xfrm>
            <a:off x="754920" y="2992436"/>
            <a:ext cx="3805237" cy="331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Obrázek 1">
            <a:extLst>
              <a:ext uri="{FF2B5EF4-FFF2-40B4-BE49-F238E27FC236}">
                <a16:creationId xmlns:a16="http://schemas.microsoft.com/office/drawing/2014/main" id="{4476BA69-A717-7664-1887-477AA103F4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46851" r="8263" b="22701"/>
          <a:stretch>
            <a:fillRect/>
          </a:stretch>
        </p:blipFill>
        <p:spPr bwMode="auto">
          <a:xfrm>
            <a:off x="4108024" y="1371426"/>
            <a:ext cx="7047642" cy="3855330"/>
          </a:xfrm>
          <a:prstGeom prst="rect">
            <a:avLst/>
          </a:prstGeom>
          <a:noFill/>
          <a:ln w="12700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96" name="Obdélník 3">
            <a:extLst>
              <a:ext uri="{FF2B5EF4-FFF2-40B4-BE49-F238E27FC236}">
                <a16:creationId xmlns:a16="http://schemas.microsoft.com/office/drawing/2014/main" id="{4B5CA8B3-9090-1376-6753-BE89D04E85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24339" y="549276"/>
            <a:ext cx="347027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 err="1">
                <a:solidFill>
                  <a:schemeClr val="accent1">
                    <a:lumMod val="75000"/>
                  </a:schemeClr>
                </a:solidFill>
              </a:rPr>
              <a:t>Výskoková</a:t>
            </a:r>
            <a:r>
              <a:rPr lang="cs-CZ" altLang="cs-CZ" sz="2400" b="1" dirty="0">
                <a:solidFill>
                  <a:schemeClr val="accent1">
                    <a:lumMod val="75000"/>
                  </a:schemeClr>
                </a:solidFill>
              </a:rPr>
              <a:t> ergometrie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6B29D628-EE7A-17AD-FFB8-E7DF7DE0457F}"/>
              </a:ext>
            </a:extLst>
          </p:cNvPr>
          <p:cNvSpPr txBox="1"/>
          <p:nvPr/>
        </p:nvSpPr>
        <p:spPr>
          <a:xfrm>
            <a:off x="10114845" y="34408"/>
            <a:ext cx="20771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/>
              <a:t>ANAEROBNÍ TESTY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0" t="6104" r="19969" b="14136"/>
          <a:stretch/>
        </p:blipFill>
        <p:spPr>
          <a:xfrm>
            <a:off x="5074371" y="92794"/>
            <a:ext cx="5926640" cy="4091377"/>
          </a:xfrm>
          <a:prstGeom prst="rect">
            <a:avLst/>
          </a:prstGeom>
        </p:spPr>
      </p:pic>
      <p:sp>
        <p:nvSpPr>
          <p:cNvPr id="7" name="Obdélník 6"/>
          <p:cNvSpPr/>
          <p:nvPr/>
        </p:nvSpPr>
        <p:spPr>
          <a:xfrm rot="16200000">
            <a:off x="9127690" y="1907188"/>
            <a:ext cx="409137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200" dirty="0"/>
              <a:t>http://ulum.es/ciencia-en-el-deporte-ii-no-me-toques-la-fibra/</a:t>
            </a: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880122" y="305724"/>
            <a:ext cx="4010634" cy="48936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cs-CZ" altLang="cs-CZ" sz="2400" b="1" dirty="0">
                <a:solidFill>
                  <a:schemeClr val="accent1">
                    <a:lumMod val="75000"/>
                  </a:schemeClr>
                </a:solidFill>
              </a:rPr>
              <a:t>TYPY SVALOVÝCH VLÁKEN</a:t>
            </a:r>
          </a:p>
          <a:p>
            <a:pPr algn="ctr"/>
            <a:endParaRPr lang="cs-CZ" altLang="cs-CZ" sz="2400" b="1" dirty="0">
              <a:solidFill>
                <a:srgbClr val="0070C0"/>
              </a:solidFill>
            </a:endParaRPr>
          </a:p>
          <a:p>
            <a:r>
              <a:rPr lang="cs-CZ" altLang="cs-CZ" sz="2400" dirty="0">
                <a:solidFill>
                  <a:srgbClr val="FF0000"/>
                </a:solidFill>
              </a:rPr>
              <a:t>Pomalá – „červená“ - </a:t>
            </a:r>
            <a:r>
              <a:rPr lang="cs-CZ" altLang="cs-CZ" sz="2400" b="1" dirty="0">
                <a:solidFill>
                  <a:srgbClr val="FF0000"/>
                </a:solidFill>
              </a:rPr>
              <a:t>typ I</a:t>
            </a:r>
          </a:p>
          <a:p>
            <a:r>
              <a:rPr lang="cs-CZ" altLang="cs-CZ" sz="2400" dirty="0">
                <a:solidFill>
                  <a:srgbClr val="FF0000"/>
                </a:solidFill>
              </a:rPr>
              <a:t>(SO - </a:t>
            </a:r>
            <a:r>
              <a:rPr lang="cs-CZ" altLang="cs-CZ" sz="2400" dirty="0" err="1">
                <a:solidFill>
                  <a:srgbClr val="FF0000"/>
                </a:solidFill>
              </a:rPr>
              <a:t>slow</a:t>
            </a:r>
            <a:r>
              <a:rPr lang="cs-CZ" altLang="cs-CZ" sz="2400" dirty="0">
                <a:solidFill>
                  <a:srgbClr val="FF0000"/>
                </a:solidFill>
              </a:rPr>
              <a:t> </a:t>
            </a:r>
            <a:r>
              <a:rPr lang="cs-CZ" altLang="cs-CZ" sz="2400" dirty="0" err="1">
                <a:solidFill>
                  <a:srgbClr val="FF0000"/>
                </a:solidFill>
              </a:rPr>
              <a:t>oxidative</a:t>
            </a:r>
            <a:r>
              <a:rPr lang="cs-CZ" altLang="cs-CZ" sz="2400" dirty="0">
                <a:solidFill>
                  <a:srgbClr val="FF0000"/>
                </a:solidFill>
              </a:rPr>
              <a:t>)</a:t>
            </a:r>
          </a:p>
          <a:p>
            <a:endParaRPr lang="cs-CZ" altLang="cs-CZ" sz="2400" dirty="0">
              <a:solidFill>
                <a:srgbClr val="FF0000"/>
              </a:solidFill>
            </a:endParaRPr>
          </a:p>
          <a:p>
            <a:r>
              <a:rPr lang="cs-CZ" altLang="cs-CZ" sz="2400" dirty="0">
                <a:solidFill>
                  <a:srgbClr val="7030A0"/>
                </a:solidFill>
              </a:rPr>
              <a:t>Rychlá – „červená“ - </a:t>
            </a:r>
            <a:r>
              <a:rPr lang="cs-CZ" altLang="cs-CZ" sz="2400" b="1" dirty="0">
                <a:solidFill>
                  <a:srgbClr val="7030A0"/>
                </a:solidFill>
              </a:rPr>
              <a:t>typ IIA</a:t>
            </a:r>
          </a:p>
          <a:p>
            <a:r>
              <a:rPr lang="cs-CZ" altLang="cs-CZ" sz="2400" dirty="0">
                <a:solidFill>
                  <a:srgbClr val="7030A0"/>
                </a:solidFill>
              </a:rPr>
              <a:t>(FOG - fast </a:t>
            </a:r>
            <a:r>
              <a:rPr lang="cs-CZ" altLang="cs-CZ" sz="2400" dirty="0" err="1">
                <a:solidFill>
                  <a:srgbClr val="7030A0"/>
                </a:solidFill>
              </a:rPr>
              <a:t>oxidative</a:t>
            </a:r>
            <a:r>
              <a:rPr lang="cs-CZ" altLang="cs-CZ" sz="2400" dirty="0">
                <a:solidFill>
                  <a:srgbClr val="7030A0"/>
                </a:solidFill>
              </a:rPr>
              <a:t> </a:t>
            </a:r>
            <a:r>
              <a:rPr lang="cs-CZ" altLang="cs-CZ" sz="2400" dirty="0" err="1">
                <a:solidFill>
                  <a:srgbClr val="7030A0"/>
                </a:solidFill>
              </a:rPr>
              <a:t>glycolytic</a:t>
            </a:r>
            <a:r>
              <a:rPr lang="cs-CZ" altLang="cs-CZ" sz="2400" dirty="0">
                <a:solidFill>
                  <a:srgbClr val="7030A0"/>
                </a:solidFill>
              </a:rPr>
              <a:t>)</a:t>
            </a:r>
          </a:p>
          <a:p>
            <a:endParaRPr lang="cs-CZ" altLang="cs-CZ" sz="2400" dirty="0">
              <a:solidFill>
                <a:srgbClr val="7030A0"/>
              </a:solidFill>
            </a:endParaRPr>
          </a:p>
          <a:p>
            <a:r>
              <a:rPr lang="cs-CZ" altLang="cs-CZ" sz="2400" dirty="0">
                <a:solidFill>
                  <a:srgbClr val="0070C0"/>
                </a:solidFill>
              </a:rPr>
              <a:t>Rychlá – „bílá“ - typ </a:t>
            </a:r>
            <a:r>
              <a:rPr lang="cs-CZ" altLang="cs-CZ" sz="2400" b="1" dirty="0" err="1">
                <a:solidFill>
                  <a:srgbClr val="0070C0"/>
                </a:solidFill>
              </a:rPr>
              <a:t>IIx</a:t>
            </a:r>
            <a:r>
              <a:rPr lang="cs-CZ" altLang="cs-CZ" sz="2400" b="1" dirty="0">
                <a:solidFill>
                  <a:srgbClr val="0070C0"/>
                </a:solidFill>
              </a:rPr>
              <a:t> </a:t>
            </a:r>
            <a:r>
              <a:rPr lang="cs-CZ" altLang="cs-CZ" sz="2400" dirty="0">
                <a:solidFill>
                  <a:srgbClr val="0070C0"/>
                </a:solidFill>
              </a:rPr>
              <a:t>a </a:t>
            </a:r>
            <a:r>
              <a:rPr lang="cs-CZ" altLang="cs-CZ" sz="2400" b="1" dirty="0">
                <a:solidFill>
                  <a:srgbClr val="0070C0"/>
                </a:solidFill>
              </a:rPr>
              <a:t>IIB</a:t>
            </a:r>
          </a:p>
          <a:p>
            <a:r>
              <a:rPr lang="cs-CZ" altLang="cs-CZ" sz="2400" dirty="0">
                <a:solidFill>
                  <a:srgbClr val="0070C0"/>
                </a:solidFill>
              </a:rPr>
              <a:t>(FG – fast </a:t>
            </a:r>
            <a:r>
              <a:rPr lang="cs-CZ" altLang="cs-CZ" sz="2400" dirty="0" err="1">
                <a:solidFill>
                  <a:srgbClr val="0070C0"/>
                </a:solidFill>
              </a:rPr>
              <a:t>glycolytic</a:t>
            </a:r>
            <a:r>
              <a:rPr lang="cs-CZ" altLang="cs-CZ" sz="2400" dirty="0">
                <a:solidFill>
                  <a:srgbClr val="0070C0"/>
                </a:solidFill>
              </a:rPr>
              <a:t>)</a:t>
            </a:r>
          </a:p>
          <a:p>
            <a:endParaRPr lang="cs-CZ" altLang="cs-CZ" sz="2400" dirty="0">
              <a:solidFill>
                <a:srgbClr val="0070C0"/>
              </a:solidFill>
            </a:endParaRPr>
          </a:p>
          <a:p>
            <a:r>
              <a:rPr lang="cs-CZ" altLang="cs-CZ" sz="2400" dirty="0"/>
              <a:t>Intermediární - typ III (nediferencovaná - vývojová)</a:t>
            </a:r>
          </a:p>
        </p:txBody>
      </p:sp>
      <p:graphicFrame>
        <p:nvGraphicFramePr>
          <p:cNvPr id="4" name="Group 96">
            <a:extLst>
              <a:ext uri="{FF2B5EF4-FFF2-40B4-BE49-F238E27FC236}">
                <a16:creationId xmlns:a16="http://schemas.microsoft.com/office/drawing/2014/main" id="{F1B92EFC-F9CD-B3D3-6594-0060F8FFAC3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78277583"/>
              </p:ext>
            </p:extLst>
          </p:nvPr>
        </p:nvGraphicFramePr>
        <p:xfrm>
          <a:off x="5245152" y="4481561"/>
          <a:ext cx="5928226" cy="1991693"/>
        </p:xfrm>
        <a:graphic>
          <a:graphicData uri="http://schemas.openxmlformats.org/drawingml/2006/table">
            <a:tbl>
              <a:tblPr/>
              <a:tblGrid>
                <a:gridCol w="205856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209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4871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28653">
                <a:tc gridSpan="3"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Podíl typů vláken na složení svalů elitních atletů (%)</a:t>
                      </a:r>
                      <a:endParaRPr kumimoji="0" lang="cs-CZ" altLang="cs-CZ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3155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Disciplína</a:t>
                      </a:r>
                      <a:endParaRPr kumimoji="0" lang="cs-CZ" altLang="cs-CZ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  <a:endParaRPr kumimoji="0" lang="cs-CZ" altLang="cs-CZ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IIa</a:t>
                      </a:r>
                      <a:r>
                        <a:rPr kumimoji="0" lang="cs-CZ" altLang="cs-CZ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a </a:t>
                      </a:r>
                      <a:r>
                        <a:rPr kumimoji="0" lang="cs-CZ" altLang="cs-CZ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IIx</a:t>
                      </a:r>
                      <a:r>
                        <a:rPr kumimoji="0" lang="cs-CZ" altLang="cs-CZ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(b)</a:t>
                      </a:r>
                      <a:endParaRPr kumimoji="0" lang="cs-CZ" altLang="cs-CZ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3155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Vytrvalostní běžci</a:t>
                      </a:r>
                      <a:endParaRPr kumimoji="0" lang="cs-CZ" altLang="cs-CZ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70-80</a:t>
                      </a:r>
                      <a:endParaRPr kumimoji="0" lang="cs-CZ" altLang="cs-CZ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20-30</a:t>
                      </a:r>
                      <a:endParaRPr kumimoji="0" lang="cs-CZ" altLang="cs-CZ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3155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Sprinteři</a:t>
                      </a:r>
                      <a:endParaRPr kumimoji="0" lang="cs-CZ" altLang="cs-CZ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25-30</a:t>
                      </a:r>
                      <a:endParaRPr kumimoji="0" lang="cs-CZ" altLang="cs-CZ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70-75</a:t>
                      </a:r>
                      <a:endParaRPr kumimoji="0" lang="cs-CZ" altLang="cs-CZ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3155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Nesportovci</a:t>
                      </a:r>
                      <a:endParaRPr kumimoji="0" lang="cs-CZ" altLang="cs-CZ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47-53</a:t>
                      </a:r>
                      <a:endParaRPr kumimoji="0" lang="cs-CZ" altLang="cs-CZ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47-53</a:t>
                      </a:r>
                      <a:endParaRPr kumimoji="0" lang="cs-CZ" altLang="cs-CZ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7539929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Photo0039">
            <a:extLst>
              <a:ext uri="{FF2B5EF4-FFF2-40B4-BE49-F238E27FC236}">
                <a16:creationId xmlns:a16="http://schemas.microsoft.com/office/drawing/2014/main" id="{39011513-F831-1649-4B4A-CBE538A4C9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0800" y="0"/>
            <a:ext cx="95504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Rectangle 3">
            <a:extLst>
              <a:ext uri="{FF2B5EF4-FFF2-40B4-BE49-F238E27FC236}">
                <a16:creationId xmlns:a16="http://schemas.microsoft.com/office/drawing/2014/main" id="{209771BA-400C-4FAD-8ABC-230921773F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95550" y="143758"/>
            <a:ext cx="7200900" cy="792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 err="1">
                <a:solidFill>
                  <a:schemeClr val="accent1">
                    <a:lumMod val="75000"/>
                  </a:schemeClr>
                </a:solidFill>
              </a:rPr>
              <a:t>Výskoková</a:t>
            </a:r>
            <a:r>
              <a:rPr lang="cs-CZ" altLang="cs-CZ" sz="2400" b="1" dirty="0">
                <a:solidFill>
                  <a:schemeClr val="accent1">
                    <a:lumMod val="75000"/>
                  </a:schemeClr>
                </a:solidFill>
              </a:rPr>
              <a:t> ergometrie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cs-CZ" altLang="cs-CZ" sz="1600" dirty="0">
              <a:solidFill>
                <a:schemeClr val="tx2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600" dirty="0">
                <a:solidFill>
                  <a:srgbClr val="C00000"/>
                </a:solidFill>
              </a:rPr>
              <a:t>(max. frekvence výskoků, co nejvýše, za 10 sec; průměr ze 3 pokusů)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F1AB1589-9BA3-EB5D-04D6-276ECC58DEBD}"/>
              </a:ext>
            </a:extLst>
          </p:cNvPr>
          <p:cNvSpPr txBox="1"/>
          <p:nvPr/>
        </p:nvSpPr>
        <p:spPr>
          <a:xfrm>
            <a:off x="2004483" y="339784"/>
            <a:ext cx="1720851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2000" b="1" dirty="0"/>
              <a:t>Výkon (W/kg)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8D436872-A3D5-6DB1-AECF-37D8E2CB8F01}"/>
              </a:ext>
            </a:extLst>
          </p:cNvPr>
          <p:cNvSpPr txBox="1"/>
          <p:nvPr/>
        </p:nvSpPr>
        <p:spPr>
          <a:xfrm>
            <a:off x="8162572" y="52563"/>
            <a:ext cx="2392539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2000" b="1" dirty="0"/>
              <a:t>Podíl rychlých vláken</a:t>
            </a:r>
          </a:p>
          <a:p>
            <a:pPr algn="ctr"/>
            <a:r>
              <a:rPr lang="cs-CZ" sz="2000" b="1" dirty="0"/>
              <a:t>(%)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BD5967A3-D700-A42B-FAAE-BCB6063E7DD4}"/>
              </a:ext>
            </a:extLst>
          </p:cNvPr>
          <p:cNvSpPr txBox="1"/>
          <p:nvPr/>
        </p:nvSpPr>
        <p:spPr>
          <a:xfrm>
            <a:off x="5441949" y="4634088"/>
            <a:ext cx="1331384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2000" b="1" dirty="0"/>
              <a:t>Věk (r)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76713051-BF1C-4F23-D760-6A2F35AB5E50}"/>
              </a:ext>
            </a:extLst>
          </p:cNvPr>
          <p:cNvSpPr txBox="1"/>
          <p:nvPr/>
        </p:nvSpPr>
        <p:spPr>
          <a:xfrm>
            <a:off x="10668000" y="34408"/>
            <a:ext cx="152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/>
              <a:t>ANAEROBNÍ TESTY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Obdélník 1">
            <a:extLst>
              <a:ext uri="{FF2B5EF4-FFF2-40B4-BE49-F238E27FC236}">
                <a16:creationId xmlns:a16="http://schemas.microsoft.com/office/drawing/2014/main" id="{88C44CF1-F18A-2B91-8A0B-BF09C62CAB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55913" y="908050"/>
            <a:ext cx="6769100" cy="240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2000" b="1" dirty="0">
                <a:solidFill>
                  <a:srgbClr val="0070C0"/>
                </a:solidFill>
              </a:rPr>
              <a:t>BOSCO TEST 15 a 60 sekund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2000" u="sng" dirty="0"/>
              <a:t>Výpočet průměrného výkonu na 1 kg hmotnosti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1000" dirty="0">
                <a:hlinkClick r:id="rId2"/>
              </a:rPr>
              <a:t>http://www.topendsports.com/testing/tests/bosco-repetitive-jump.htm</a:t>
            </a:r>
            <a:endParaRPr lang="cs-CZ" altLang="cs-CZ" sz="1000" dirty="0"/>
          </a:p>
          <a:p>
            <a:pPr algn="ctr">
              <a:spcBef>
                <a:spcPct val="0"/>
              </a:spcBef>
              <a:buFontTx/>
              <a:buNone/>
            </a:pPr>
            <a:endParaRPr lang="cs-CZ" altLang="cs-CZ" sz="2000" dirty="0"/>
          </a:p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2000" dirty="0"/>
              <a:t>W/kg = (Ft • </a:t>
            </a:r>
            <a:r>
              <a:rPr lang="cs-CZ" altLang="cs-CZ" sz="2000" dirty="0" err="1"/>
              <a:t>Ts</a:t>
            </a:r>
            <a:r>
              <a:rPr lang="cs-CZ" altLang="cs-CZ" sz="2000" dirty="0"/>
              <a:t> • g</a:t>
            </a:r>
            <a:r>
              <a:rPr lang="cs-CZ" altLang="cs-CZ" sz="2000" baseline="30000" dirty="0"/>
              <a:t>2</a:t>
            </a:r>
            <a:r>
              <a:rPr lang="cs-CZ" altLang="cs-CZ" sz="2000" dirty="0"/>
              <a:t>) / 4n (</a:t>
            </a:r>
            <a:r>
              <a:rPr lang="cs-CZ" altLang="cs-CZ" sz="2000" dirty="0" err="1"/>
              <a:t>Ts</a:t>
            </a:r>
            <a:r>
              <a:rPr lang="cs-CZ" altLang="cs-CZ" sz="2000" dirty="0"/>
              <a:t> - Ft) 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altLang="cs-CZ" sz="2000" dirty="0"/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000" dirty="0"/>
              <a:t>Ft – celkový čas </a:t>
            </a:r>
            <a:r>
              <a:rPr lang="cs-CZ" altLang="cs-CZ" sz="2000" dirty="0" err="1"/>
              <a:t>bezoporové</a:t>
            </a:r>
            <a:r>
              <a:rPr lang="cs-CZ" altLang="cs-CZ" sz="2000" dirty="0"/>
              <a:t> fáze; </a:t>
            </a:r>
            <a:r>
              <a:rPr lang="cs-CZ" altLang="cs-CZ" sz="2000" dirty="0" err="1"/>
              <a:t>Ts</a:t>
            </a:r>
            <a:r>
              <a:rPr lang="cs-CZ" altLang="cs-CZ" sz="2000" dirty="0"/>
              <a:t> – trvání celého testu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000" dirty="0"/>
              <a:t>g – gravitační zrychlení (9,807 m/s); n – počet výskoků</a:t>
            </a:r>
          </a:p>
        </p:txBody>
      </p:sp>
      <p:graphicFrame>
        <p:nvGraphicFramePr>
          <p:cNvPr id="3" name="Tabulka 2">
            <a:extLst>
              <a:ext uri="{FF2B5EF4-FFF2-40B4-BE49-F238E27FC236}">
                <a16:creationId xmlns:a16="http://schemas.microsoft.com/office/drawing/2014/main" id="{FD3390A4-8180-E989-0CA5-4E3278056262}"/>
              </a:ext>
            </a:extLst>
          </p:cNvPr>
          <p:cNvGraphicFramePr>
            <a:graphicFrameLocks noGrp="1"/>
          </p:cNvGraphicFramePr>
          <p:nvPr/>
        </p:nvGraphicFramePr>
        <p:xfrm>
          <a:off x="1847850" y="3573463"/>
          <a:ext cx="8516938" cy="1371600"/>
        </p:xfrm>
        <a:graphic>
          <a:graphicData uri="http://schemas.openxmlformats.org/drawingml/2006/table">
            <a:tbl>
              <a:tblPr/>
              <a:tblGrid>
                <a:gridCol w="239358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9073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2411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9612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2411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38825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cs-CZ" dirty="0"/>
                        <a:t>Průměrný</a:t>
                      </a:r>
                      <a:r>
                        <a:rPr lang="cs-CZ" baseline="0" dirty="0"/>
                        <a:t> </a:t>
                      </a:r>
                      <a:r>
                        <a:rPr lang="cs-CZ" dirty="0"/>
                        <a:t>výkon (W/kg) </a:t>
                      </a:r>
                    </a:p>
                  </a:txBody>
                  <a:tcPr marL="91439" marR="9143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1 </a:t>
                      </a:r>
                      <a:br>
                        <a:rPr lang="cs-CZ" dirty="0"/>
                      </a:br>
                      <a:r>
                        <a:rPr lang="cs-CZ" dirty="0"/>
                        <a:t>slabý </a:t>
                      </a:r>
                    </a:p>
                  </a:txBody>
                  <a:tcPr marL="91439" marR="914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/>
                        <a:t>2</a:t>
                      </a:r>
                    </a:p>
                  </a:txBody>
                  <a:tcPr marL="91439" marR="914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/>
                        <a:t>3</a:t>
                      </a:r>
                    </a:p>
                  </a:txBody>
                  <a:tcPr marL="91439" marR="914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/>
                        <a:t>4</a:t>
                      </a:r>
                    </a:p>
                  </a:txBody>
                  <a:tcPr marL="91439" marR="914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5 </a:t>
                      </a:r>
                      <a:br>
                        <a:rPr lang="cs-CZ" dirty="0"/>
                      </a:br>
                      <a:r>
                        <a:rPr lang="cs-CZ" dirty="0"/>
                        <a:t>vynikající</a:t>
                      </a:r>
                    </a:p>
                  </a:txBody>
                  <a:tcPr marL="91439" marR="914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cs-CZ"/>
                        <a:t>0-15 seconds</a:t>
                      </a:r>
                    </a:p>
                  </a:txBody>
                  <a:tcPr marL="91439" marR="9143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&lt; 25,0</a:t>
                      </a:r>
                    </a:p>
                  </a:txBody>
                  <a:tcPr marL="91439" marR="9143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25,1-28,3</a:t>
                      </a:r>
                    </a:p>
                  </a:txBody>
                  <a:tcPr marL="91439" marR="9143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28,4-31,6</a:t>
                      </a:r>
                    </a:p>
                  </a:txBody>
                  <a:tcPr marL="91439" marR="9143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31,7-34,9</a:t>
                      </a:r>
                    </a:p>
                  </a:txBody>
                  <a:tcPr marL="91439" marR="9143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/>
                        <a:t>&gt; 35.0</a:t>
                      </a:r>
                    </a:p>
                  </a:txBody>
                  <a:tcPr marL="91439" marR="9143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cs-CZ" dirty="0"/>
                        <a:t>60 </a:t>
                      </a:r>
                      <a:r>
                        <a:rPr lang="cs-CZ" dirty="0" err="1"/>
                        <a:t>seconds</a:t>
                      </a:r>
                      <a:endParaRPr lang="cs-CZ" dirty="0"/>
                    </a:p>
                  </a:txBody>
                  <a:tcPr marL="91439" marR="9143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&lt; 20,0</a:t>
                      </a:r>
                    </a:p>
                  </a:txBody>
                  <a:tcPr marL="91439" marR="9143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20,1-23,3</a:t>
                      </a:r>
                    </a:p>
                  </a:txBody>
                  <a:tcPr marL="91439" marR="9143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23,4-26,6</a:t>
                      </a:r>
                    </a:p>
                  </a:txBody>
                  <a:tcPr marL="91439" marR="9143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26,7-29,9</a:t>
                      </a:r>
                    </a:p>
                  </a:txBody>
                  <a:tcPr marL="91439" marR="9143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&gt; 30.0</a:t>
                      </a:r>
                    </a:p>
                  </a:txBody>
                  <a:tcPr marL="91439" marR="9143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1297" name="Rectangle 4">
            <a:extLst>
              <a:ext uri="{FF2B5EF4-FFF2-40B4-BE49-F238E27FC236}">
                <a16:creationId xmlns:a16="http://schemas.microsoft.com/office/drawing/2014/main" id="{91332C64-2415-FADA-FC47-4BF08937BC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68460" y="154076"/>
            <a:ext cx="3544006" cy="512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 err="1">
                <a:solidFill>
                  <a:schemeClr val="accent1">
                    <a:lumMod val="75000"/>
                  </a:schemeClr>
                </a:solidFill>
              </a:rPr>
              <a:t>Výskoková</a:t>
            </a:r>
            <a:r>
              <a:rPr lang="cs-CZ" altLang="cs-CZ" sz="2400" b="1" dirty="0">
                <a:solidFill>
                  <a:schemeClr val="accent1">
                    <a:lumMod val="75000"/>
                  </a:schemeClr>
                </a:solidFill>
              </a:rPr>
              <a:t> ergometrie</a:t>
            </a:r>
          </a:p>
        </p:txBody>
      </p:sp>
      <p:sp>
        <p:nvSpPr>
          <p:cNvPr id="11298" name="Obdélník 1">
            <a:hlinkClick r:id="rId2"/>
            <a:extLst>
              <a:ext uri="{FF2B5EF4-FFF2-40B4-BE49-F238E27FC236}">
                <a16:creationId xmlns:a16="http://schemas.microsoft.com/office/drawing/2014/main" id="{F16F97F0-A3C5-1FF6-6E8D-8C7E420DF7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29606" y="5940250"/>
            <a:ext cx="8353425" cy="554037"/>
          </a:xfrm>
          <a:prstGeom prst="rect">
            <a:avLst/>
          </a:prstGeom>
          <a:solidFill>
            <a:srgbClr val="FFFF00"/>
          </a:solidFill>
          <a:ln w="9525">
            <a:solidFill>
              <a:srgbClr val="00B05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rgbClr val="0070C0"/>
                </a:solidFill>
                <a:hlinkClick r:id="rId2"/>
              </a:rPr>
              <a:t>Bosco repeat vertical jump test</a:t>
            </a:r>
            <a:endParaRPr lang="cs-CZ" altLang="cs-CZ" sz="1800">
              <a:solidFill>
                <a:srgbClr val="0070C0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200">
                <a:solidFill>
                  <a:srgbClr val="0070C0"/>
                </a:solidFill>
              </a:rPr>
              <a:t>http://www.topendsports.com/testing/tests/bosco-repetitive-jump.htm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0C96116B-D533-6B98-6F44-ABEDE294CFA0}"/>
              </a:ext>
            </a:extLst>
          </p:cNvPr>
          <p:cNvSpPr txBox="1"/>
          <p:nvPr/>
        </p:nvSpPr>
        <p:spPr>
          <a:xfrm>
            <a:off x="10114845" y="34408"/>
            <a:ext cx="20771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/>
              <a:t>ANAEROBNÍ TESTY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ovéPole 1">
            <a:hlinkClick r:id="rId2"/>
            <a:extLst>
              <a:ext uri="{FF2B5EF4-FFF2-40B4-BE49-F238E27FC236}">
                <a16:creationId xmlns:a16="http://schemas.microsoft.com/office/drawing/2014/main" id="{E0204733-BDA8-6182-1649-C1790D8105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69026" y="2962275"/>
            <a:ext cx="3819525" cy="584200"/>
          </a:xfrm>
          <a:prstGeom prst="rect">
            <a:avLst/>
          </a:prstGeom>
          <a:solidFill>
            <a:srgbClr val="FFFF00"/>
          </a:solidFill>
          <a:ln w="12700">
            <a:solidFill>
              <a:srgbClr val="00206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1600">
                <a:solidFill>
                  <a:srgbClr val="00B050"/>
                </a:solidFill>
              </a:rPr>
              <a:t>VIDEO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1600">
                <a:solidFill>
                  <a:srgbClr val="00B050"/>
                </a:solidFill>
              </a:rPr>
              <a:t>Výskokový test Polar V800</a:t>
            </a:r>
          </a:p>
        </p:txBody>
      </p:sp>
      <p:pic>
        <p:nvPicPr>
          <p:cNvPr id="13315" name="Obrázek 3">
            <a:extLst>
              <a:ext uri="{FF2B5EF4-FFF2-40B4-BE49-F238E27FC236}">
                <a16:creationId xmlns:a16="http://schemas.microsoft.com/office/drawing/2014/main" id="{6726902C-A833-84EC-0B89-7A57BCD814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9025" y="1101725"/>
            <a:ext cx="1824038" cy="1822450"/>
          </a:xfrm>
          <a:prstGeom prst="rect">
            <a:avLst/>
          </a:prstGeom>
          <a:noFill/>
          <a:ln w="12700">
            <a:solidFill>
              <a:srgbClr val="00206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Obrázek 4">
            <a:extLst>
              <a:ext uri="{FF2B5EF4-FFF2-40B4-BE49-F238E27FC236}">
                <a16:creationId xmlns:a16="http://schemas.microsoft.com/office/drawing/2014/main" id="{B0C4DF90-D2D6-641D-354B-37C4744C75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2926" y="1101725"/>
            <a:ext cx="1825625" cy="1822450"/>
          </a:xfrm>
          <a:prstGeom prst="rect">
            <a:avLst/>
          </a:prstGeom>
          <a:noFill/>
          <a:ln w="12700">
            <a:solidFill>
              <a:srgbClr val="00206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317" name="TextovéPole 5">
            <a:extLst>
              <a:ext uri="{FF2B5EF4-FFF2-40B4-BE49-F238E27FC236}">
                <a16:creationId xmlns:a16="http://schemas.microsoft.com/office/drawing/2014/main" id="{351B6A0D-226D-7E2B-9DCA-AB28F1202D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19513" y="133351"/>
            <a:ext cx="482441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2400" b="1" dirty="0" err="1">
                <a:solidFill>
                  <a:schemeClr val="accent1">
                    <a:lumMod val="75000"/>
                  </a:schemeClr>
                </a:solidFill>
              </a:rPr>
              <a:t>Výskokový</a:t>
            </a:r>
            <a:r>
              <a:rPr lang="cs-CZ" altLang="cs-CZ" sz="2400" b="1" dirty="0">
                <a:solidFill>
                  <a:schemeClr val="accent1">
                    <a:lumMod val="75000"/>
                  </a:schemeClr>
                </a:solidFill>
              </a:rPr>
              <a:t> test</a:t>
            </a:r>
          </a:p>
        </p:txBody>
      </p:sp>
      <p:pic>
        <p:nvPicPr>
          <p:cNvPr id="13318" name="Obrázek 6">
            <a:extLst>
              <a:ext uri="{FF2B5EF4-FFF2-40B4-BE49-F238E27FC236}">
                <a16:creationId xmlns:a16="http://schemas.microsoft.com/office/drawing/2014/main" id="{741390CB-4996-3E9E-0BFD-A44C99287E6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9650" y="1101725"/>
            <a:ext cx="3670300" cy="2444750"/>
          </a:xfrm>
          <a:prstGeom prst="rect">
            <a:avLst/>
          </a:prstGeom>
          <a:noFill/>
          <a:ln w="12700">
            <a:solidFill>
              <a:srgbClr val="00206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Obdélník 7">
            <a:hlinkClick r:id="rId6"/>
            <a:extLst>
              <a:ext uri="{FF2B5EF4-FFF2-40B4-BE49-F238E27FC236}">
                <a16:creationId xmlns:a16="http://schemas.microsoft.com/office/drawing/2014/main" id="{844F03B6-CD93-D7F6-6B95-89B3B1182BB4}"/>
              </a:ext>
            </a:extLst>
          </p:cNvPr>
          <p:cNvSpPr/>
          <p:nvPr/>
        </p:nvSpPr>
        <p:spPr>
          <a:xfrm>
            <a:off x="2292350" y="3316289"/>
            <a:ext cx="3779838" cy="23018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cs-CZ" sz="9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https://www.dcrainmaker.com/2014/06/polar-v800-depth-review.html</a:t>
            </a:r>
          </a:p>
        </p:txBody>
      </p:sp>
      <p:pic>
        <p:nvPicPr>
          <p:cNvPr id="13320" name="Obrázek 1">
            <a:extLst>
              <a:ext uri="{FF2B5EF4-FFF2-40B4-BE49-F238E27FC236}">
                <a16:creationId xmlns:a16="http://schemas.microsoft.com/office/drawing/2014/main" id="{2BF2648C-618E-EDA7-9665-440A54CBCA8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8389" y="3797300"/>
            <a:ext cx="1660525" cy="294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21" name="Obdélník 2">
            <a:extLst>
              <a:ext uri="{FF2B5EF4-FFF2-40B4-BE49-F238E27FC236}">
                <a16:creationId xmlns:a16="http://schemas.microsoft.com/office/drawing/2014/main" id="{9158E70B-7823-15E3-368A-E886D91C05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62401" y="731839"/>
            <a:ext cx="44037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1800"/>
              <a:t>se snímačem – akcelerometrem na obuvi</a:t>
            </a:r>
          </a:p>
        </p:txBody>
      </p:sp>
      <p:sp>
        <p:nvSpPr>
          <p:cNvPr id="13322" name="Obdélník 9">
            <a:hlinkClick r:id="rId8"/>
            <a:extLst>
              <a:ext uri="{FF2B5EF4-FFF2-40B4-BE49-F238E27FC236}">
                <a16:creationId xmlns:a16="http://schemas.microsoft.com/office/drawing/2014/main" id="{4D9150B0-5B70-43C5-6BC2-C9CF43A1CD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92351" y="3797300"/>
            <a:ext cx="2905125" cy="369888"/>
          </a:xfrm>
          <a:prstGeom prst="rect">
            <a:avLst/>
          </a:prstGeom>
          <a:solidFill>
            <a:srgbClr val="FFFF00"/>
          </a:solidFill>
          <a:ln w="9525">
            <a:solidFill>
              <a:srgbClr val="00B05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rgbClr val="00B050"/>
                </a:solidFill>
              </a:rPr>
              <a:t>s videoanalýzou na mobilu</a:t>
            </a:r>
          </a:p>
        </p:txBody>
      </p:sp>
      <p:pic>
        <p:nvPicPr>
          <p:cNvPr id="13323" name="Obrázek 3">
            <a:extLst>
              <a:ext uri="{FF2B5EF4-FFF2-40B4-BE49-F238E27FC236}">
                <a16:creationId xmlns:a16="http://schemas.microsoft.com/office/drawing/2014/main" id="{A7EC988A-3BBB-C68D-D47E-B8E6CB69352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6739" y="3814764"/>
            <a:ext cx="1660525" cy="2947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24" name="Obdélník 4">
            <a:extLst>
              <a:ext uri="{FF2B5EF4-FFF2-40B4-BE49-F238E27FC236}">
                <a16:creationId xmlns:a16="http://schemas.microsoft.com/office/drawing/2014/main" id="{BB4ADB56-F373-E723-E4C8-1C8493100A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79651" y="4183064"/>
            <a:ext cx="2786063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s-ES" altLang="cs-CZ" sz="1000" b="1"/>
              <a:t>My Jump</a:t>
            </a:r>
            <a:r>
              <a:rPr lang="cs-CZ" altLang="cs-CZ" sz="1000" b="1"/>
              <a:t> </a:t>
            </a:r>
            <a:r>
              <a:rPr lang="es-ES" altLang="cs-CZ" sz="1000" b="1"/>
              <a:t>De Carlos Balsalobre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s-ES" altLang="cs-CZ" sz="1000">
                <a:hlinkClick r:id="rId10"/>
              </a:rPr>
              <a:t>Ver más de este desarrollador</a:t>
            </a:r>
            <a:r>
              <a:rPr lang="es-ES" altLang="cs-CZ" sz="1000"/>
              <a:t>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s-ES" altLang="cs-CZ" sz="1000"/>
              <a:t>Abre iTunes para comprar y descargar Apps.</a:t>
            </a:r>
          </a:p>
        </p:txBody>
      </p:sp>
      <p:pic>
        <p:nvPicPr>
          <p:cNvPr id="13325" name="Obrázek 5">
            <a:extLst>
              <a:ext uri="{FF2B5EF4-FFF2-40B4-BE49-F238E27FC236}">
                <a16:creationId xmlns:a16="http://schemas.microsoft.com/office/drawing/2014/main" id="{D15317F9-5F05-DF17-0F69-69EB925DA7F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0189" y="3732213"/>
            <a:ext cx="1527175" cy="306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ABF48F77-5CAE-4082-5B63-2F6F8208393C}"/>
              </a:ext>
            </a:extLst>
          </p:cNvPr>
          <p:cNvSpPr txBox="1"/>
          <p:nvPr/>
        </p:nvSpPr>
        <p:spPr>
          <a:xfrm>
            <a:off x="10114845" y="34408"/>
            <a:ext cx="20771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/>
              <a:t>ANAEROBNÍ TESTY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Obrázek 2">
            <a:extLst>
              <a:ext uri="{FF2B5EF4-FFF2-40B4-BE49-F238E27FC236}">
                <a16:creationId xmlns:a16="http://schemas.microsoft.com/office/drawing/2014/main" id="{7DCA4458-C9DA-4A51-2CC4-120B841831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9763" y="2322514"/>
            <a:ext cx="5903912" cy="4535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bdélník 1">
            <a:extLst>
              <a:ext uri="{FF2B5EF4-FFF2-40B4-BE49-F238E27FC236}">
                <a16:creationId xmlns:a16="http://schemas.microsoft.com/office/drawing/2014/main" id="{492B9770-4F2A-A050-CA4D-8F91FFE5A48C}"/>
              </a:ext>
            </a:extLst>
          </p:cNvPr>
          <p:cNvSpPr/>
          <p:nvPr/>
        </p:nvSpPr>
        <p:spPr>
          <a:xfrm>
            <a:off x="2243138" y="556420"/>
            <a:ext cx="7777162" cy="25542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cs-CZ" sz="20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Margaria</a:t>
            </a:r>
            <a:r>
              <a:rPr lang="cs-CZ" sz="2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&amp;</a:t>
            </a:r>
            <a:r>
              <a:rPr lang="cs-CZ" sz="2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Kalamen</a:t>
            </a:r>
            <a:r>
              <a:rPr lang="cs-CZ" sz="2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test </a:t>
            </a:r>
            <a:r>
              <a:rPr lang="cs-CZ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sprint na schodech</a:t>
            </a:r>
          </a:p>
          <a:p>
            <a:pPr algn="ctr">
              <a:defRPr/>
            </a:pPr>
            <a:r>
              <a:rPr lang="cs-CZ" sz="12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cs-CZ" sz="1200" dirty="0" err="1">
                <a:latin typeface="Arial" panose="020B0604020202020204" pitchFamily="34" charset="0"/>
                <a:cs typeface="Arial" panose="020B0604020202020204" pitchFamily="34" charset="0"/>
              </a:rPr>
              <a:t>Draper</a:t>
            </a:r>
            <a:r>
              <a:rPr lang="cs-CZ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&amp;</a:t>
            </a:r>
            <a:r>
              <a:rPr lang="cs-CZ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200" dirty="0" err="1">
                <a:latin typeface="Arial" panose="020B0604020202020204" pitchFamily="34" charset="0"/>
                <a:cs typeface="Arial" panose="020B0604020202020204" pitchFamily="34" charset="0"/>
              </a:rPr>
              <a:t>Marshall</a:t>
            </a:r>
            <a:r>
              <a:rPr lang="cs-CZ" sz="12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cs-CZ" sz="1200" dirty="0" err="1">
                <a:latin typeface="Arial" panose="020B0604020202020204" pitchFamily="34" charset="0"/>
                <a:cs typeface="Arial" panose="020B0604020202020204" pitchFamily="34" charset="0"/>
              </a:rPr>
              <a:t>Exercise</a:t>
            </a:r>
            <a:r>
              <a:rPr lang="cs-CZ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200" dirty="0" err="1">
                <a:latin typeface="Arial" panose="020B0604020202020204" pitchFamily="34" charset="0"/>
                <a:cs typeface="Arial" panose="020B0604020202020204" pitchFamily="34" charset="0"/>
              </a:rPr>
              <a:t>Physiology</a:t>
            </a:r>
            <a:r>
              <a:rPr lang="cs-CZ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200" dirty="0" err="1"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cs-CZ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200" dirty="0" err="1">
                <a:latin typeface="Arial" panose="020B0604020202020204" pitchFamily="34" charset="0"/>
                <a:cs typeface="Arial" panose="020B0604020202020204" pitchFamily="34" charset="0"/>
              </a:rPr>
              <a:t>Health</a:t>
            </a:r>
            <a:r>
              <a:rPr lang="cs-CZ" sz="1200" dirty="0">
                <a:latin typeface="Arial" panose="020B0604020202020204" pitchFamily="34" charset="0"/>
                <a:cs typeface="Arial" panose="020B0604020202020204" pitchFamily="34" charset="0"/>
              </a:rPr>
              <a:t> and Sport Performance. 2013, </a:t>
            </a:r>
            <a:r>
              <a:rPr lang="cs-CZ" sz="1200" dirty="0" err="1">
                <a:latin typeface="Arial" panose="020B0604020202020204" pitchFamily="34" charset="0"/>
                <a:cs typeface="Arial" panose="020B0604020202020204" pitchFamily="34" charset="0"/>
              </a:rPr>
              <a:t>Harlow</a:t>
            </a:r>
            <a:r>
              <a:rPr lang="cs-CZ" sz="12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cs-CZ" sz="1200" dirty="0" err="1">
                <a:latin typeface="Arial" panose="020B0604020202020204" pitchFamily="34" charset="0"/>
                <a:cs typeface="Arial" panose="020B0604020202020204" pitchFamily="34" charset="0"/>
              </a:rPr>
              <a:t>Pearson</a:t>
            </a:r>
            <a:r>
              <a:rPr lang="cs-CZ" sz="12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algn="ctr">
              <a:defRPr/>
            </a:pPr>
            <a:endParaRPr lang="cs-CZ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Z rozběhu po rovině 6 m se vyběhne co nejrychleji do 9 schodů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Měří se čas na úseku 3.–9. schodu. </a:t>
            </a:r>
          </a:p>
          <a:p>
            <a:pPr>
              <a:defRPr/>
            </a:pPr>
            <a:endParaRPr lang="cs-CZ" sz="20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defRPr/>
            </a:pPr>
            <a:r>
              <a:rPr lang="cs-CZ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Výkon [W] = {Hmotnost [kg] • 9,807 • Výška 6 schodů [m]} / Čas [s]</a:t>
            </a:r>
            <a:br>
              <a:rPr lang="cs-CZ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1600" dirty="0" err="1">
                <a:latin typeface="Arial" panose="020B0604020202020204" pitchFamily="34" charset="0"/>
                <a:cs typeface="Arial" panose="020B0604020202020204" pitchFamily="34" charset="0"/>
              </a:rPr>
              <a:t>Př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: (80 • 9,807 • 1,05) / 0,85 = 959 W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cs-CZ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Větší výkon ukazuje na větší kapacitu ATP-CP systému. </a:t>
            </a:r>
          </a:p>
        </p:txBody>
      </p:sp>
      <p:sp>
        <p:nvSpPr>
          <p:cNvPr id="14340" name="Obdélník 5">
            <a:extLst>
              <a:ext uri="{FF2B5EF4-FFF2-40B4-BE49-F238E27FC236}">
                <a16:creationId xmlns:a16="http://schemas.microsoft.com/office/drawing/2014/main" id="{146F9400-1B0F-CD83-5001-9C9D499488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49525" y="6453189"/>
            <a:ext cx="7164388" cy="307975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400">
                <a:hlinkClick r:id="rId3"/>
              </a:rPr>
              <a:t>VIDEO – Margaria – Kalamen test: https://www.youtube.com/watch?v=Weum-PY2uRQ</a:t>
            </a:r>
            <a:endParaRPr lang="cs-CZ" altLang="cs-CZ" sz="1400"/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7C992BB4-CDED-5108-FCFF-BAD72CD5AD36}"/>
              </a:ext>
            </a:extLst>
          </p:cNvPr>
          <p:cNvSpPr txBox="1"/>
          <p:nvPr/>
        </p:nvSpPr>
        <p:spPr>
          <a:xfrm>
            <a:off x="10114845" y="34408"/>
            <a:ext cx="20771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/>
              <a:t>ANAEROBNÍ TESTY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Obrázek 1">
            <a:extLst>
              <a:ext uri="{FF2B5EF4-FFF2-40B4-BE49-F238E27FC236}">
                <a16:creationId xmlns:a16="http://schemas.microsoft.com/office/drawing/2014/main" id="{858F1AFE-6AEA-E339-8711-0F46C77D41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950" y="812801"/>
            <a:ext cx="8928100" cy="316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Obdélník 3">
            <a:extLst>
              <a:ext uri="{FF2B5EF4-FFF2-40B4-BE49-F238E27FC236}">
                <a16:creationId xmlns:a16="http://schemas.microsoft.com/office/drawing/2014/main" id="{513CAD57-D9C7-73C6-7805-29ADEA3139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8213" y="166688"/>
            <a:ext cx="45720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1800" b="1" dirty="0" err="1">
                <a:solidFill>
                  <a:schemeClr val="accent1">
                    <a:lumMod val="75000"/>
                  </a:schemeClr>
                </a:solidFill>
              </a:rPr>
              <a:t>Margaria</a:t>
            </a:r>
            <a:r>
              <a:rPr lang="cs-CZ" altLang="cs-CZ" sz="18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altLang="cs-CZ" sz="1800" b="1" dirty="0">
                <a:solidFill>
                  <a:schemeClr val="accent1">
                    <a:lumMod val="75000"/>
                  </a:schemeClr>
                </a:solidFill>
              </a:rPr>
              <a:t>&amp;</a:t>
            </a:r>
            <a:r>
              <a:rPr lang="cs-CZ" altLang="cs-CZ" sz="18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cs-CZ" altLang="cs-CZ" sz="1800" b="1" dirty="0" err="1">
                <a:solidFill>
                  <a:schemeClr val="accent1">
                    <a:lumMod val="75000"/>
                  </a:schemeClr>
                </a:solidFill>
              </a:rPr>
              <a:t>Kalamen</a:t>
            </a:r>
            <a:r>
              <a:rPr lang="cs-CZ" altLang="cs-CZ" sz="1800" b="1" dirty="0">
                <a:solidFill>
                  <a:schemeClr val="accent1">
                    <a:lumMod val="75000"/>
                  </a:schemeClr>
                </a:solidFill>
              </a:rPr>
              <a:t> test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1800" dirty="0">
                <a:solidFill>
                  <a:srgbClr val="0070C0"/>
                </a:solidFill>
              </a:rPr>
              <a:t>REFERENČNÍ HODNOTY</a:t>
            </a:r>
          </a:p>
        </p:txBody>
      </p:sp>
      <p:sp>
        <p:nvSpPr>
          <p:cNvPr id="15364" name="TextovéPole 4">
            <a:extLst>
              <a:ext uri="{FF2B5EF4-FFF2-40B4-BE49-F238E27FC236}">
                <a16:creationId xmlns:a16="http://schemas.microsoft.com/office/drawing/2014/main" id="{113BFB25-511F-20F4-AFB5-F7DE326A1D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18350" y="374651"/>
            <a:ext cx="34226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200"/>
              <a:t>In: Hoffman J. Norms for Fittness, Performance and Health. 2006, Champaign: Human Kinetics</a:t>
            </a:r>
          </a:p>
        </p:txBody>
      </p:sp>
      <p:graphicFrame>
        <p:nvGraphicFramePr>
          <p:cNvPr id="3" name="Tabulka 2">
            <a:extLst>
              <a:ext uri="{FF2B5EF4-FFF2-40B4-BE49-F238E27FC236}">
                <a16:creationId xmlns:a16="http://schemas.microsoft.com/office/drawing/2014/main" id="{E04ED3D9-75D6-D6DE-E50A-A94888F12807}"/>
              </a:ext>
            </a:extLst>
          </p:cNvPr>
          <p:cNvGraphicFramePr>
            <a:graphicFrameLocks noGrp="1"/>
          </p:cNvGraphicFramePr>
          <p:nvPr/>
        </p:nvGraphicFramePr>
        <p:xfrm>
          <a:off x="3000376" y="4149726"/>
          <a:ext cx="6119814" cy="259556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839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839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1195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3995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795">
                <a:tc>
                  <a:txBody>
                    <a:bodyPr/>
                    <a:lstStyle/>
                    <a:p>
                      <a:pPr algn="ctr"/>
                      <a:r>
                        <a:rPr lang="cs-CZ" sz="1600" b="0" dirty="0">
                          <a:solidFill>
                            <a:schemeClr val="tx1"/>
                          </a:solidFill>
                        </a:rPr>
                        <a:t>Výkon (W)</a:t>
                      </a:r>
                    </a:p>
                  </a:txBody>
                  <a:tcPr marL="91427" marR="91427" marT="45714" marB="4571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dirty="0"/>
                        <a:t>VĚKOVÉ SKUPINY</a:t>
                      </a:r>
                    </a:p>
                  </a:txBody>
                  <a:tcPr marL="91427" marR="91427" marT="45714" marB="4571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79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dirty="0">
                          <a:solidFill>
                            <a:schemeClr val="bg1"/>
                          </a:solidFill>
                        </a:rPr>
                        <a:t>KLASIFIKACE</a:t>
                      </a:r>
                    </a:p>
                  </a:txBody>
                  <a:tcPr marL="91427" marR="91427" marT="45714" marB="4571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dirty="0">
                          <a:solidFill>
                            <a:schemeClr val="bg1"/>
                          </a:solidFill>
                        </a:rPr>
                        <a:t>15-20</a:t>
                      </a:r>
                    </a:p>
                  </a:txBody>
                  <a:tcPr marL="91427" marR="91427" marT="45714" marB="4571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dirty="0">
                          <a:solidFill>
                            <a:schemeClr val="bg1"/>
                          </a:solidFill>
                        </a:rPr>
                        <a:t>20-30</a:t>
                      </a:r>
                    </a:p>
                  </a:txBody>
                  <a:tcPr marL="91427" marR="91427" marT="45714" marB="4571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dirty="0">
                          <a:solidFill>
                            <a:schemeClr val="bg1"/>
                          </a:solidFill>
                        </a:rPr>
                        <a:t>30-40</a:t>
                      </a:r>
                    </a:p>
                  </a:txBody>
                  <a:tcPr marL="91427" marR="91427" marT="45714" marB="4571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795">
                <a:tc>
                  <a:txBody>
                    <a:bodyPr/>
                    <a:lstStyle/>
                    <a:p>
                      <a:r>
                        <a:rPr lang="cs-CZ" sz="1600" dirty="0"/>
                        <a:t>Vynikající</a:t>
                      </a:r>
                    </a:p>
                  </a:txBody>
                  <a:tcPr marL="91427" marR="91427" marT="45714" marB="4571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&gt; 2,197</a:t>
                      </a:r>
                      <a:endParaRPr lang="cs-CZ" sz="1600" dirty="0"/>
                    </a:p>
                  </a:txBody>
                  <a:tcPr marL="91427" marR="91427" marT="45714" marB="4571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&gt; 2,059</a:t>
                      </a:r>
                      <a:endParaRPr lang="cs-CZ" sz="1600" dirty="0"/>
                    </a:p>
                  </a:txBody>
                  <a:tcPr marL="91427" marR="91427" marT="45714" marB="4571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&gt; 1,648</a:t>
                      </a:r>
                      <a:endParaRPr lang="cs-CZ" sz="1600" dirty="0"/>
                    </a:p>
                  </a:txBody>
                  <a:tcPr marL="91427" marR="91427" marT="45714" marB="4571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795">
                <a:tc>
                  <a:txBody>
                    <a:bodyPr/>
                    <a:lstStyle/>
                    <a:p>
                      <a:r>
                        <a:rPr lang="cs-CZ" sz="1600" dirty="0"/>
                        <a:t>Dobrý</a:t>
                      </a:r>
                    </a:p>
                  </a:txBody>
                  <a:tcPr marL="91427" marR="91427" marT="45714" marB="4571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dirty="0"/>
                        <a:t>1,844 – 2,197</a:t>
                      </a:r>
                    </a:p>
                  </a:txBody>
                  <a:tcPr marL="91427" marR="91427" marT="45714" marB="4571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dirty="0"/>
                        <a:t>1,726 – 2,059</a:t>
                      </a:r>
                    </a:p>
                  </a:txBody>
                  <a:tcPr marL="91427" marR="91427" marT="45714" marB="4571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dirty="0"/>
                        <a:t>1,383 – 1,648</a:t>
                      </a:r>
                    </a:p>
                  </a:txBody>
                  <a:tcPr marL="91427" marR="91427" marT="45714" marB="4571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795">
                <a:tc>
                  <a:txBody>
                    <a:bodyPr/>
                    <a:lstStyle/>
                    <a:p>
                      <a:r>
                        <a:rPr lang="cs-CZ" sz="1600" dirty="0"/>
                        <a:t>Průměrný</a:t>
                      </a:r>
                    </a:p>
                  </a:txBody>
                  <a:tcPr marL="91427" marR="91427" marT="45714" marB="4571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dirty="0"/>
                        <a:t>1,471 – 1,824</a:t>
                      </a:r>
                    </a:p>
                  </a:txBody>
                  <a:tcPr marL="91427" marR="91427" marT="45714" marB="4571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dirty="0"/>
                        <a:t>1,373 – 1,716</a:t>
                      </a:r>
                    </a:p>
                  </a:txBody>
                  <a:tcPr marL="91427" marR="91427" marT="45714" marB="4571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dirty="0"/>
                        <a:t>1,098 – 1,373</a:t>
                      </a:r>
                    </a:p>
                  </a:txBody>
                  <a:tcPr marL="91427" marR="91427" marT="45714" marB="4571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795">
                <a:tc>
                  <a:txBody>
                    <a:bodyPr/>
                    <a:lstStyle/>
                    <a:p>
                      <a:r>
                        <a:rPr lang="cs-CZ" sz="1600" dirty="0"/>
                        <a:t>Slabší</a:t>
                      </a:r>
                    </a:p>
                  </a:txBody>
                  <a:tcPr marL="91427" marR="91427" marT="45714" marB="4571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dirty="0"/>
                        <a:t>1,108 – 1,461</a:t>
                      </a:r>
                    </a:p>
                  </a:txBody>
                  <a:tcPr marL="91427" marR="91427" marT="45714" marB="4571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dirty="0"/>
                        <a:t>1,040 – 1,363</a:t>
                      </a:r>
                    </a:p>
                  </a:txBody>
                  <a:tcPr marL="91427" marR="91427" marT="45714" marB="4571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dirty="0"/>
                        <a:t>834 – 1,088</a:t>
                      </a:r>
                    </a:p>
                  </a:txBody>
                  <a:tcPr marL="91427" marR="91427" marT="45714" marB="4571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795">
                <a:tc>
                  <a:txBody>
                    <a:bodyPr/>
                    <a:lstStyle/>
                    <a:p>
                      <a:r>
                        <a:rPr lang="cs-CZ" sz="1600" dirty="0"/>
                        <a:t>Slabý</a:t>
                      </a:r>
                    </a:p>
                  </a:txBody>
                  <a:tcPr marL="91427" marR="91427" marT="45714" marB="4571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&lt; 1,108</a:t>
                      </a:r>
                      <a:endParaRPr lang="cs-CZ" sz="1600" dirty="0"/>
                    </a:p>
                  </a:txBody>
                  <a:tcPr marL="91427" marR="91427" marT="45714" marB="4571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&lt; 1,040</a:t>
                      </a:r>
                      <a:endParaRPr lang="cs-CZ" sz="1600" dirty="0"/>
                    </a:p>
                  </a:txBody>
                  <a:tcPr marL="91427" marR="91427" marT="45714" marB="4571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&lt;</a:t>
                      </a:r>
                      <a:r>
                        <a:rPr lang="cs-CZ" sz="1600" dirty="0"/>
                        <a:t> 834</a:t>
                      </a:r>
                    </a:p>
                  </a:txBody>
                  <a:tcPr marL="91427" marR="91427" marT="45714" marB="4571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5405" name="TextovéPole 3">
            <a:extLst>
              <a:ext uri="{FF2B5EF4-FFF2-40B4-BE49-F238E27FC236}">
                <a16:creationId xmlns:a16="http://schemas.microsoft.com/office/drawing/2014/main" id="{B84B9204-09C5-A051-0592-E7B3F144FE69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1470819" y="5245894"/>
            <a:ext cx="25923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cs-CZ" altLang="cs-CZ" sz="1200"/>
              <a:t>In: Johnson B., Nickel C. </a:t>
            </a:r>
            <a:r>
              <a:rPr lang="cs-CZ" altLang="cs-CZ" sz="800"/>
              <a:t>(https://www.youtube.com/watch?v=Weum-PY2uRQ)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47FF050F-08ED-992E-1173-919C286EDCB6}"/>
              </a:ext>
            </a:extLst>
          </p:cNvPr>
          <p:cNvSpPr txBox="1"/>
          <p:nvPr/>
        </p:nvSpPr>
        <p:spPr>
          <a:xfrm>
            <a:off x="10114845" y="34408"/>
            <a:ext cx="20771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/>
              <a:t>ANAEROBNÍ TESTY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>
            <a:extLst>
              <a:ext uri="{FF2B5EF4-FFF2-40B4-BE49-F238E27FC236}">
                <a16:creationId xmlns:a16="http://schemas.microsoft.com/office/drawing/2014/main" id="{3D36BDC8-D9BF-2E3F-C1E9-3497891B693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64088" y="234351"/>
            <a:ext cx="11863824" cy="1910538"/>
          </a:xfrm>
        </p:spPr>
        <p:txBody>
          <a:bodyPr>
            <a:normAutofit/>
          </a:bodyPr>
          <a:lstStyle/>
          <a:p>
            <a:pPr marL="0" indent="0" algn="ctr">
              <a:lnSpc>
                <a:spcPct val="80000"/>
              </a:lnSpc>
              <a:buNone/>
              <a:defRPr/>
            </a:pPr>
            <a:r>
              <a:rPr lang="cs-CZ" altLang="cs-CZ" sz="20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Wingate</a:t>
            </a:r>
            <a:r>
              <a:rPr lang="cs-CZ" altLang="cs-CZ" sz="2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test </a:t>
            </a:r>
            <a:r>
              <a:rPr lang="cs-CZ" altLang="cs-CZ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cs-CZ" altLang="cs-CZ" sz="2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Wingate</a:t>
            </a:r>
            <a:r>
              <a:rPr lang="cs-CZ" altLang="cs-CZ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anaerobic</a:t>
            </a:r>
            <a:r>
              <a:rPr lang="cs-CZ" altLang="cs-CZ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test </a:t>
            </a:r>
            <a:r>
              <a:rPr lang="cs-CZ" altLang="cs-CZ" sz="2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WAnT</a:t>
            </a:r>
            <a:r>
              <a:rPr lang="cs-CZ" altLang="cs-CZ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</a:p>
          <a:p>
            <a:pPr marL="0" indent="0">
              <a:lnSpc>
                <a:spcPct val="80000"/>
              </a:lnSpc>
              <a:buNone/>
              <a:defRPr/>
            </a:pPr>
            <a:r>
              <a:rPr lang="cs-CZ" altLang="cs-CZ" sz="1200" dirty="0">
                <a:latin typeface="Arial" panose="020B0604020202020204" pitchFamily="34" charset="0"/>
                <a:cs typeface="Arial" panose="020B0604020202020204" pitchFamily="34" charset="0"/>
              </a:rPr>
              <a:t>Bar-</a:t>
            </a:r>
            <a:r>
              <a:rPr lang="cs-CZ" altLang="cs-CZ" sz="1200" dirty="0" err="1">
                <a:latin typeface="Arial" panose="020B0604020202020204" pitchFamily="34" charset="0"/>
                <a:cs typeface="Arial" panose="020B0604020202020204" pitchFamily="34" charset="0"/>
              </a:rPr>
              <a:t>Or</a:t>
            </a:r>
            <a:r>
              <a:rPr lang="cs-CZ" altLang="cs-CZ" sz="1200" dirty="0">
                <a:latin typeface="Arial" panose="020B0604020202020204" pitchFamily="34" charset="0"/>
                <a:cs typeface="Arial" panose="020B0604020202020204" pitchFamily="34" charset="0"/>
              </a:rPr>
              <a:t>, O. </a:t>
            </a:r>
            <a:r>
              <a:rPr lang="cs-CZ" altLang="cs-CZ" sz="1200" dirty="0" err="1">
                <a:latin typeface="Arial" panose="020B0604020202020204" pitchFamily="34" charset="0"/>
                <a:cs typeface="Arial" panose="020B0604020202020204" pitchFamily="34" charset="0"/>
              </a:rPr>
              <a:t>Wingate</a:t>
            </a:r>
            <a:r>
              <a:rPr lang="cs-CZ" altLang="cs-CZ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1200" dirty="0" err="1">
                <a:latin typeface="Arial" panose="020B0604020202020204" pitchFamily="34" charset="0"/>
                <a:cs typeface="Arial" panose="020B0604020202020204" pitchFamily="34" charset="0"/>
              </a:rPr>
              <a:t>anaerobic</a:t>
            </a:r>
            <a:r>
              <a:rPr lang="cs-CZ" altLang="cs-CZ" sz="1200" dirty="0">
                <a:latin typeface="Arial" panose="020B0604020202020204" pitchFamily="34" charset="0"/>
                <a:cs typeface="Arial" panose="020B0604020202020204" pitchFamily="34" charset="0"/>
              </a:rPr>
              <a:t> test: </a:t>
            </a:r>
            <a:r>
              <a:rPr lang="cs-CZ" altLang="cs-CZ" sz="1200" dirty="0" err="1">
                <a:latin typeface="Arial" panose="020B0604020202020204" pitchFamily="34" charset="0"/>
                <a:cs typeface="Arial" panose="020B0604020202020204" pitchFamily="34" charset="0"/>
              </a:rPr>
              <a:t>An</a:t>
            </a:r>
            <a:r>
              <a:rPr lang="cs-CZ" altLang="cs-CZ" sz="1200" dirty="0">
                <a:latin typeface="Arial" panose="020B0604020202020204" pitchFamily="34" charset="0"/>
                <a:cs typeface="Arial" panose="020B0604020202020204" pitchFamily="34" charset="0"/>
              </a:rPr>
              <a:t> update on </a:t>
            </a:r>
            <a:r>
              <a:rPr lang="cs-CZ" altLang="cs-CZ" sz="1200" dirty="0" err="1">
                <a:latin typeface="Arial" panose="020B0604020202020204" pitchFamily="34" charset="0"/>
                <a:cs typeface="Arial" panose="020B0604020202020204" pitchFamily="34" charset="0"/>
              </a:rPr>
              <a:t>methodology</a:t>
            </a:r>
            <a:r>
              <a:rPr lang="cs-CZ" altLang="cs-CZ" sz="1200" dirty="0">
                <a:latin typeface="Arial" panose="020B0604020202020204" pitchFamily="34" charset="0"/>
                <a:cs typeface="Arial" panose="020B0604020202020204" pitchFamily="34" charset="0"/>
              </a:rPr>
              <a:t>, reliability and validity. Sports </a:t>
            </a:r>
            <a:r>
              <a:rPr lang="cs-CZ" altLang="cs-CZ" sz="1200" dirty="0" err="1">
                <a:latin typeface="Arial" panose="020B0604020202020204" pitchFamily="34" charset="0"/>
                <a:cs typeface="Arial" panose="020B0604020202020204" pitchFamily="34" charset="0"/>
              </a:rPr>
              <a:t>Medicine</a:t>
            </a:r>
            <a:r>
              <a:rPr lang="cs-CZ" altLang="cs-CZ" sz="1200" dirty="0">
                <a:latin typeface="Arial" panose="020B0604020202020204" pitchFamily="34" charset="0"/>
                <a:cs typeface="Arial" panose="020B0604020202020204" pitchFamily="34" charset="0"/>
              </a:rPr>
              <a:t>, 4: 381-394. In: Hoffman J. </a:t>
            </a:r>
            <a:r>
              <a:rPr lang="cs-CZ" altLang="cs-CZ" sz="1200" dirty="0" err="1">
                <a:latin typeface="Arial" panose="020B0604020202020204" pitchFamily="34" charset="0"/>
                <a:cs typeface="Arial" panose="020B0604020202020204" pitchFamily="34" charset="0"/>
              </a:rPr>
              <a:t>Norms</a:t>
            </a:r>
            <a:r>
              <a:rPr lang="cs-CZ" altLang="cs-CZ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1200" dirty="0" err="1"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cs-CZ" altLang="cs-CZ" sz="1200" dirty="0">
                <a:latin typeface="Arial" panose="020B0604020202020204" pitchFamily="34" charset="0"/>
                <a:cs typeface="Arial" panose="020B0604020202020204" pitchFamily="34" charset="0"/>
              </a:rPr>
              <a:t> fitness, performance and </a:t>
            </a:r>
            <a:r>
              <a:rPr lang="cs-CZ" altLang="cs-CZ" sz="1200" dirty="0" err="1">
                <a:latin typeface="Arial" panose="020B0604020202020204" pitchFamily="34" charset="0"/>
                <a:cs typeface="Arial" panose="020B0604020202020204" pitchFamily="34" charset="0"/>
              </a:rPr>
              <a:t>health</a:t>
            </a:r>
            <a:r>
              <a:rPr lang="cs-CZ" altLang="cs-CZ" sz="12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cs-CZ" altLang="cs-CZ" sz="1200" dirty="0" err="1">
                <a:latin typeface="Arial" panose="020B0604020202020204" pitchFamily="34" charset="0"/>
                <a:cs typeface="Arial" panose="020B0604020202020204" pitchFamily="34" charset="0"/>
              </a:rPr>
              <a:t>Human</a:t>
            </a:r>
            <a:r>
              <a:rPr lang="cs-CZ" altLang="cs-CZ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1200" dirty="0" err="1">
                <a:latin typeface="Arial" panose="020B0604020202020204" pitchFamily="34" charset="0"/>
                <a:cs typeface="Arial" panose="020B0604020202020204" pitchFamily="34" charset="0"/>
              </a:rPr>
              <a:t>Kinetics</a:t>
            </a:r>
            <a:r>
              <a:rPr lang="cs-CZ" altLang="cs-CZ" sz="1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altLang="cs-CZ" sz="1200" dirty="0" err="1">
                <a:latin typeface="Arial" panose="020B0604020202020204" pitchFamily="34" charset="0"/>
                <a:cs typeface="Arial" panose="020B0604020202020204" pitchFamily="34" charset="0"/>
              </a:rPr>
              <a:t>Champaign</a:t>
            </a:r>
            <a:r>
              <a:rPr lang="cs-CZ" altLang="cs-CZ" sz="1200" dirty="0">
                <a:latin typeface="Arial" panose="020B0604020202020204" pitchFamily="34" charset="0"/>
                <a:cs typeface="Arial" panose="020B0604020202020204" pitchFamily="34" charset="0"/>
              </a:rPr>
              <a:t>, 2006: 54.</a:t>
            </a:r>
          </a:p>
          <a:p>
            <a:pPr marL="0" indent="0">
              <a:lnSpc>
                <a:spcPct val="80000"/>
              </a:lnSpc>
              <a:buNone/>
              <a:defRPr/>
            </a:pPr>
            <a:endParaRPr lang="cs-CZ" altLang="cs-CZ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0"/>
              </a:spcBef>
              <a:defRPr/>
            </a:pP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30 sec šlapání maximální rychlostí na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cykloergometru</a:t>
            </a:r>
            <a:endParaRPr lang="cs-CZ" alt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0"/>
              </a:spcBef>
              <a:defRPr/>
            </a:pP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s konstantním odporem „0,075 kg na 1 kg hmotnosti těla“</a:t>
            </a:r>
          </a:p>
          <a:p>
            <a:pPr marL="457200" lvl="1" indent="0">
              <a:spcBef>
                <a:spcPts val="0"/>
              </a:spcBef>
              <a:buNone/>
              <a:defRPr/>
            </a:pPr>
            <a:r>
              <a:rPr lang="cs-CZ" altLang="cs-CZ" sz="1800" i="1" dirty="0">
                <a:latin typeface="Arial" panose="020B0604020202020204" pitchFamily="34" charset="0"/>
                <a:cs typeface="Arial" panose="020B0604020202020204" pitchFamily="34" charset="0"/>
              </a:rPr>
              <a:t>(kp•kg</a:t>
            </a:r>
            <a:r>
              <a:rPr lang="cs-CZ" altLang="cs-CZ" sz="1800" i="1" baseline="30000" dirty="0">
                <a:latin typeface="Arial" panose="020B0604020202020204" pitchFamily="34" charset="0"/>
                <a:cs typeface="Arial" panose="020B0604020202020204" pitchFamily="34" charset="0"/>
              </a:rPr>
              <a:t>-1</a:t>
            </a:r>
            <a:r>
              <a:rPr lang="cs-CZ" altLang="cs-CZ" sz="1800" i="1" dirty="0">
                <a:latin typeface="Arial" panose="020B0604020202020204" pitchFamily="34" charset="0"/>
                <a:cs typeface="Arial" panose="020B0604020202020204" pitchFamily="34" charset="0"/>
              </a:rPr>
              <a:t>; tj. kroutící moment / kroutící síla: 0,75 Nm•kg</a:t>
            </a:r>
            <a:r>
              <a:rPr lang="cs-CZ" altLang="cs-CZ" sz="1800" i="1" baseline="30000" dirty="0">
                <a:latin typeface="Arial" panose="020B0604020202020204" pitchFamily="34" charset="0"/>
                <a:cs typeface="Arial" panose="020B0604020202020204" pitchFamily="34" charset="0"/>
              </a:rPr>
              <a:t>-1</a:t>
            </a:r>
            <a:r>
              <a:rPr lang="cs-CZ" altLang="cs-CZ" sz="1800" i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16387" name="TextovéPole 1">
            <a:extLst>
              <a:ext uri="{FF2B5EF4-FFF2-40B4-BE49-F238E27FC236}">
                <a16:creationId xmlns:a16="http://schemas.microsoft.com/office/drawing/2014/main" id="{784B51B5-2E0D-3409-DE5F-0DCB69F127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1901" y="6321955"/>
            <a:ext cx="7777163" cy="369887"/>
          </a:xfrm>
          <a:prstGeom prst="rect">
            <a:avLst/>
          </a:prstGeom>
          <a:solidFill>
            <a:srgbClr val="FFFF00"/>
          </a:solidFill>
          <a:ln w="9525">
            <a:solidFill>
              <a:srgbClr val="00B05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>
                <a:hlinkClick r:id="rId2"/>
              </a:rPr>
              <a:t>VIDEO – Wingate test: https://www.youtube.com/watch?v=_BQd3E1sYyg</a:t>
            </a:r>
            <a:endParaRPr lang="cs-CZ" altLang="cs-CZ" sz="1800"/>
          </a:p>
        </p:txBody>
      </p:sp>
      <p:pic>
        <p:nvPicPr>
          <p:cNvPr id="16388" name="Obrázek 1">
            <a:extLst>
              <a:ext uri="{FF2B5EF4-FFF2-40B4-BE49-F238E27FC236}">
                <a16:creationId xmlns:a16="http://schemas.microsoft.com/office/drawing/2014/main" id="{871A101F-B0C0-A272-5346-9F3DF9F120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544" y="2422926"/>
            <a:ext cx="5697267" cy="32052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Tabulka 1">
            <a:extLst>
              <a:ext uri="{FF2B5EF4-FFF2-40B4-BE49-F238E27FC236}">
                <a16:creationId xmlns:a16="http://schemas.microsoft.com/office/drawing/2014/main" id="{7E516D04-ADBC-3F97-8998-D4B3A2BF6AB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4077607"/>
              </p:ext>
            </p:extLst>
          </p:nvPr>
        </p:nvGraphicFramePr>
        <p:xfrm>
          <a:off x="7449914" y="3160889"/>
          <a:ext cx="3816350" cy="2460742"/>
        </p:xfrm>
        <a:graphic>
          <a:graphicData uri="http://schemas.openxmlformats.org/drawingml/2006/table">
            <a:tbl>
              <a:tblPr>
                <a:tableStyleId>{AF606853-7671-496A-8E4F-DF71F8EC918B}</a:tableStyleId>
              </a:tblPr>
              <a:tblGrid>
                <a:gridCol w="23762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4013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86637">
                <a:tc>
                  <a:txBody>
                    <a:bodyPr/>
                    <a:lstStyle/>
                    <a:p>
                      <a:pPr algn="ctr"/>
                      <a:r>
                        <a:rPr lang="cs-CZ" sz="1800" dirty="0"/>
                        <a:t>Skupina osob</a:t>
                      </a:r>
                      <a:endParaRPr lang="cs-CZ" sz="1800" b="1" dirty="0"/>
                    </a:p>
                  </a:txBody>
                  <a:tcPr marL="19050" marR="19050" marT="19013" marB="1901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/>
                        <a:t>Torque </a:t>
                      </a:r>
                      <a:r>
                        <a:rPr lang="cs-CZ" sz="1800"/>
                        <a:t>factor </a:t>
                      </a:r>
                      <a:r>
                        <a:rPr lang="en-US" sz="1800"/>
                        <a:t>(Nm</a:t>
                      </a:r>
                      <a:r>
                        <a:rPr lang="cs-CZ" altLang="cs-CZ" sz="1800"/>
                        <a:t>•</a:t>
                      </a:r>
                      <a:r>
                        <a:rPr lang="cs-CZ" sz="1800"/>
                        <a:t>kg</a:t>
                      </a:r>
                      <a:r>
                        <a:rPr lang="cs-CZ" sz="1800" baseline="30000"/>
                        <a:t>-1</a:t>
                      </a:r>
                      <a:r>
                        <a:rPr lang="en-US" sz="1800"/>
                        <a:t>) </a:t>
                      </a:r>
                      <a:endParaRPr lang="en-US" sz="1800" b="1" dirty="0"/>
                    </a:p>
                  </a:txBody>
                  <a:tcPr marL="19050" marR="19050" marT="19013" marB="1901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2331">
                <a:tc>
                  <a:txBody>
                    <a:bodyPr/>
                    <a:lstStyle/>
                    <a:p>
                      <a:pPr algn="l"/>
                      <a:r>
                        <a:rPr lang="cs-CZ" sz="1800" dirty="0"/>
                        <a:t>Muži</a:t>
                      </a:r>
                    </a:p>
                  </a:txBody>
                  <a:tcPr marL="19050" marR="19050" marT="19013" marB="1901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/>
                        <a:t>0.7</a:t>
                      </a:r>
                    </a:p>
                  </a:txBody>
                  <a:tcPr marL="19050" marR="19050" marT="19013" marB="1901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2331">
                <a:tc>
                  <a:txBody>
                    <a:bodyPr/>
                    <a:lstStyle/>
                    <a:p>
                      <a:pPr algn="l"/>
                      <a:r>
                        <a:rPr lang="cs-CZ" sz="1800" dirty="0"/>
                        <a:t>Muži - sportovci</a:t>
                      </a:r>
                    </a:p>
                  </a:txBody>
                  <a:tcPr marL="19050" marR="19050" marT="19013" marB="1901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/>
                        <a:t>0.8 </a:t>
                      </a:r>
                    </a:p>
                  </a:txBody>
                  <a:tcPr marL="19050" marR="19050" marT="19013" marB="1901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2331">
                <a:tc>
                  <a:txBody>
                    <a:bodyPr/>
                    <a:lstStyle/>
                    <a:p>
                      <a:pPr algn="l"/>
                      <a:r>
                        <a:rPr lang="cs-CZ" sz="1800" dirty="0"/>
                        <a:t>Ženy</a:t>
                      </a:r>
                    </a:p>
                  </a:txBody>
                  <a:tcPr marL="19050" marR="19050" marT="19013" marB="1901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/>
                        <a:t>0.67 </a:t>
                      </a:r>
                    </a:p>
                  </a:txBody>
                  <a:tcPr marL="19050" marR="19050" marT="19013" marB="1901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12331">
                <a:tc>
                  <a:txBody>
                    <a:bodyPr/>
                    <a:lstStyle/>
                    <a:p>
                      <a:pPr algn="l"/>
                      <a:r>
                        <a:rPr lang="cs-CZ" sz="1800" dirty="0"/>
                        <a:t>Ženy - sportovkyně</a:t>
                      </a:r>
                    </a:p>
                  </a:txBody>
                  <a:tcPr marL="19050" marR="19050" marT="19013" marB="1901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/>
                        <a:t>0.77 </a:t>
                      </a:r>
                    </a:p>
                  </a:txBody>
                  <a:tcPr marL="19050" marR="19050" marT="19013" marB="1901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12331">
                <a:tc>
                  <a:txBody>
                    <a:bodyPr/>
                    <a:lstStyle/>
                    <a:p>
                      <a:pPr algn="l"/>
                      <a:r>
                        <a:rPr lang="cs-CZ" sz="1800" dirty="0"/>
                        <a:t>Chlapci (věk 7-14 let) </a:t>
                      </a:r>
                    </a:p>
                  </a:txBody>
                  <a:tcPr marL="19050" marR="19050" marT="19013" marB="1901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/>
                        <a:t>0.55 </a:t>
                      </a:r>
                    </a:p>
                  </a:txBody>
                  <a:tcPr marL="19050" marR="19050" marT="19013" marB="1901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12331">
                <a:tc>
                  <a:txBody>
                    <a:bodyPr/>
                    <a:lstStyle/>
                    <a:p>
                      <a:pPr algn="l"/>
                      <a:r>
                        <a:rPr lang="cs-CZ" sz="1800"/>
                        <a:t>Děvčata (věk 7-14 let) </a:t>
                      </a:r>
                      <a:endParaRPr lang="cs-CZ" sz="1800" dirty="0"/>
                    </a:p>
                  </a:txBody>
                  <a:tcPr marL="19050" marR="19050" marT="19013" marB="1901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/>
                        <a:t>0.53 </a:t>
                      </a:r>
                    </a:p>
                  </a:txBody>
                  <a:tcPr marL="19050" marR="19050" marT="19013" marB="1901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3" name="TextovéPole 4">
            <a:extLst>
              <a:ext uri="{FF2B5EF4-FFF2-40B4-BE49-F238E27FC236}">
                <a16:creationId xmlns:a16="http://schemas.microsoft.com/office/drawing/2014/main" id="{9B38BF99-E571-292D-B572-5958647349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88267" y="1770119"/>
            <a:ext cx="5339645" cy="1261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2000" dirty="0">
                <a:solidFill>
                  <a:srgbClr val="0070C0"/>
                </a:solidFill>
              </a:rPr>
              <a:t>Optimální kroutící síla (</a:t>
            </a:r>
            <a:r>
              <a:rPr lang="cs-CZ" altLang="cs-CZ" sz="2000" dirty="0" err="1">
                <a:solidFill>
                  <a:srgbClr val="0070C0"/>
                </a:solidFill>
              </a:rPr>
              <a:t>torque</a:t>
            </a:r>
            <a:r>
              <a:rPr lang="cs-CZ" altLang="cs-CZ" sz="2000" dirty="0">
                <a:solidFill>
                  <a:srgbClr val="0070C0"/>
                </a:solidFill>
              </a:rPr>
              <a:t> </a:t>
            </a:r>
            <a:r>
              <a:rPr lang="cs-CZ" altLang="cs-CZ" sz="2000" dirty="0" err="1">
                <a:solidFill>
                  <a:srgbClr val="0070C0"/>
                </a:solidFill>
              </a:rPr>
              <a:t>factor</a:t>
            </a:r>
            <a:r>
              <a:rPr lang="cs-CZ" altLang="cs-CZ" sz="2000" dirty="0">
                <a:solidFill>
                  <a:srgbClr val="0070C0"/>
                </a:solidFill>
              </a:rPr>
              <a:t>)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2000" dirty="0">
                <a:solidFill>
                  <a:srgbClr val="0070C0"/>
                </a:solidFill>
              </a:rPr>
              <a:t>při </a:t>
            </a:r>
            <a:r>
              <a:rPr lang="cs-CZ" altLang="cs-CZ" sz="2000" dirty="0" err="1">
                <a:solidFill>
                  <a:srgbClr val="0070C0"/>
                </a:solidFill>
              </a:rPr>
              <a:t>nastaveníWingate</a:t>
            </a:r>
            <a:r>
              <a:rPr lang="cs-CZ" altLang="cs-CZ" sz="2000" dirty="0">
                <a:solidFill>
                  <a:srgbClr val="0070C0"/>
                </a:solidFill>
              </a:rPr>
              <a:t> testu pro určitou osobu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2000" dirty="0" err="1"/>
              <a:t>European</a:t>
            </a:r>
            <a:r>
              <a:rPr lang="cs-CZ" altLang="cs-CZ" sz="2000" dirty="0"/>
              <a:t> </a:t>
            </a:r>
            <a:r>
              <a:rPr lang="cs-CZ" altLang="cs-CZ" sz="2000" dirty="0" err="1"/>
              <a:t>College</a:t>
            </a:r>
            <a:r>
              <a:rPr lang="cs-CZ" altLang="cs-CZ" sz="2000" dirty="0"/>
              <a:t> </a:t>
            </a:r>
            <a:r>
              <a:rPr lang="cs-CZ" altLang="cs-CZ" sz="2000" dirty="0" err="1"/>
              <a:t>of</a:t>
            </a:r>
            <a:r>
              <a:rPr lang="cs-CZ" altLang="cs-CZ" sz="2000" dirty="0"/>
              <a:t> Sport Science, 2005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1600" dirty="0"/>
              <a:t>(</a:t>
            </a:r>
            <a:r>
              <a:rPr lang="cs-CZ" altLang="cs-CZ" sz="1600" dirty="0">
                <a:hlinkClick r:id="rId4"/>
              </a:rPr>
              <a:t>http://www.smas.org/2-kongres/wingate.html</a:t>
            </a:r>
            <a:r>
              <a:rPr lang="cs-CZ" altLang="cs-CZ" sz="1600" dirty="0"/>
              <a:t>)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0A81DD26-2E29-9FBC-E057-4633EFA7D62E}"/>
              </a:ext>
            </a:extLst>
          </p:cNvPr>
          <p:cNvSpPr txBox="1"/>
          <p:nvPr/>
        </p:nvSpPr>
        <p:spPr>
          <a:xfrm>
            <a:off x="10114845" y="34408"/>
            <a:ext cx="20771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/>
              <a:t>ANAEROBNÍ TESTY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Untitled-7">
            <a:extLst>
              <a:ext uri="{FF2B5EF4-FFF2-40B4-BE49-F238E27FC236}">
                <a16:creationId xmlns:a16="http://schemas.microsoft.com/office/drawing/2014/main" id="{AF58F8B4-4874-CC20-067A-325390202B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312" y="729084"/>
            <a:ext cx="8528931" cy="5832056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435" name="Rectangle 3">
            <a:extLst>
              <a:ext uri="{FF2B5EF4-FFF2-40B4-BE49-F238E27FC236}">
                <a16:creationId xmlns:a16="http://schemas.microsoft.com/office/drawing/2014/main" id="{2EB82310-ECB1-4EE1-C480-E957DC707F4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83114" y="188914"/>
            <a:ext cx="2879725" cy="503237"/>
          </a:xfrm>
        </p:spPr>
        <p:txBody>
          <a:bodyPr/>
          <a:lstStyle/>
          <a:p>
            <a:pPr algn="ctr" eaLnBrk="1" hangingPunct="1"/>
            <a:r>
              <a:rPr lang="cs-CZ" altLang="cs-CZ" sz="2000" b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Wingate test</a:t>
            </a:r>
          </a:p>
        </p:txBody>
      </p:sp>
      <p:sp>
        <p:nvSpPr>
          <p:cNvPr id="18436" name="TextovéPole 1">
            <a:extLst>
              <a:ext uri="{FF2B5EF4-FFF2-40B4-BE49-F238E27FC236}">
                <a16:creationId xmlns:a16="http://schemas.microsoft.com/office/drawing/2014/main" id="{8D1D7357-05FE-394B-F46F-3A4538BAED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00600" y="3573464"/>
            <a:ext cx="5183188" cy="147637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1800" u="sng">
                <a:solidFill>
                  <a:srgbClr val="0070C0"/>
                </a:solidFill>
              </a:rPr>
              <a:t>Hodnocení v intervalu 5.-30.vteřiny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/>
              <a:t>Maximální výkon: 		1380 W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/>
              <a:t>Střední výkon: 			1065 W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/>
              <a:t>Výkon na konci zátěže: 	  	  750 W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/>
              <a:t>Index únavy (W</a:t>
            </a:r>
            <a:r>
              <a:rPr lang="cs-CZ" altLang="cs-CZ" sz="1800" baseline="-25000"/>
              <a:t>max</a:t>
            </a:r>
            <a:r>
              <a:rPr lang="cs-CZ" altLang="cs-CZ" sz="1800"/>
              <a:t>-W</a:t>
            </a:r>
            <a:r>
              <a:rPr lang="cs-CZ" altLang="cs-CZ" sz="1800" baseline="-25000"/>
              <a:t>min</a:t>
            </a:r>
            <a:r>
              <a:rPr lang="cs-CZ" altLang="cs-CZ" sz="1800"/>
              <a:t>)/W</a:t>
            </a:r>
            <a:r>
              <a:rPr lang="cs-CZ" altLang="cs-CZ" sz="1800" baseline="-25000"/>
              <a:t>max</a:t>
            </a:r>
            <a:r>
              <a:rPr lang="cs-CZ" altLang="cs-CZ" sz="1800"/>
              <a:t>: 	    46 %</a:t>
            </a:r>
          </a:p>
        </p:txBody>
      </p:sp>
      <p:sp>
        <p:nvSpPr>
          <p:cNvPr id="18437" name="TextovéPole 2">
            <a:extLst>
              <a:ext uri="{FF2B5EF4-FFF2-40B4-BE49-F238E27FC236}">
                <a16:creationId xmlns:a16="http://schemas.microsoft.com/office/drawing/2014/main" id="{456BC1FD-D200-27BF-B06F-932EEB3A08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67213" y="1557338"/>
            <a:ext cx="792162" cy="400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000" b="1">
                <a:solidFill>
                  <a:srgbClr val="FF3300"/>
                </a:solidFill>
              </a:rPr>
              <a:t>W</a:t>
            </a:r>
            <a:r>
              <a:rPr lang="cs-CZ" altLang="cs-CZ" sz="2000" b="1" baseline="-25000">
                <a:solidFill>
                  <a:srgbClr val="FF3300"/>
                </a:solidFill>
              </a:rPr>
              <a:t>max</a:t>
            </a:r>
          </a:p>
        </p:txBody>
      </p:sp>
      <p:sp>
        <p:nvSpPr>
          <p:cNvPr id="18438" name="TextovéPole 5">
            <a:extLst>
              <a:ext uri="{FF2B5EF4-FFF2-40B4-BE49-F238E27FC236}">
                <a16:creationId xmlns:a16="http://schemas.microsoft.com/office/drawing/2014/main" id="{81ACCAF7-9ECC-5D6A-2332-3559D0D41A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09113" y="2924175"/>
            <a:ext cx="792162" cy="4016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000" b="1">
                <a:solidFill>
                  <a:srgbClr val="FF3300"/>
                </a:solidFill>
              </a:rPr>
              <a:t>W</a:t>
            </a:r>
            <a:r>
              <a:rPr lang="cs-CZ" altLang="cs-CZ" sz="2000" b="1" baseline="-25000">
                <a:solidFill>
                  <a:srgbClr val="FF3300"/>
                </a:solidFill>
              </a:rPr>
              <a:t>min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63DF693B-E988-5CF0-5202-BB1CBCE94E60}"/>
              </a:ext>
            </a:extLst>
          </p:cNvPr>
          <p:cNvSpPr txBox="1"/>
          <p:nvPr/>
        </p:nvSpPr>
        <p:spPr>
          <a:xfrm>
            <a:off x="10114845" y="34408"/>
            <a:ext cx="20771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/>
              <a:t>ANAEROBNÍ TESTY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ulka 3">
            <a:extLst>
              <a:ext uri="{FF2B5EF4-FFF2-40B4-BE49-F238E27FC236}">
                <a16:creationId xmlns:a16="http://schemas.microsoft.com/office/drawing/2014/main" id="{AE909721-0A42-4C51-8C79-580BC62F9507}"/>
              </a:ext>
            </a:extLst>
          </p:cNvPr>
          <p:cNvGraphicFramePr>
            <a:graphicFrameLocks noGrp="1"/>
          </p:cNvGraphicFramePr>
          <p:nvPr/>
        </p:nvGraphicFramePr>
        <p:xfrm>
          <a:off x="6096000" y="1744664"/>
          <a:ext cx="4465638" cy="4441824"/>
        </p:xfrm>
        <a:graphic>
          <a:graphicData uri="http://schemas.openxmlformats.org/drawingml/2006/table">
            <a:tbl>
              <a:tblPr/>
              <a:tblGrid>
                <a:gridCol w="15164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746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7461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39200">
                <a:tc gridSpan="3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800" dirty="0">
                          <a:solidFill>
                            <a:srgbClr val="0070C0"/>
                          </a:solidFill>
                        </a:rPr>
                        <a:t>Percentily max. výkonů dospělých osob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800" dirty="0">
                          <a:solidFill>
                            <a:schemeClr val="tx1"/>
                          </a:solidFill>
                        </a:rPr>
                        <a:t>PP – </a:t>
                      </a:r>
                      <a:r>
                        <a:rPr lang="cs-CZ" sz="1800" dirty="0" err="1">
                          <a:solidFill>
                            <a:schemeClr val="tx1"/>
                          </a:solidFill>
                        </a:rPr>
                        <a:t>peak</a:t>
                      </a:r>
                      <a:r>
                        <a:rPr lang="cs-CZ" sz="18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cs-CZ" sz="1800" dirty="0" err="1">
                          <a:solidFill>
                            <a:schemeClr val="tx1"/>
                          </a:solidFill>
                        </a:rPr>
                        <a:t>power</a:t>
                      </a:r>
                      <a:r>
                        <a:rPr lang="cs-CZ" sz="1800" dirty="0">
                          <a:solidFill>
                            <a:schemeClr val="tx1"/>
                          </a:solidFill>
                        </a:rPr>
                        <a:t> (W</a:t>
                      </a:r>
                      <a:r>
                        <a:rPr lang="cs-CZ" altLang="cs-CZ" sz="1800" dirty="0"/>
                        <a:t>•</a:t>
                      </a:r>
                      <a:r>
                        <a:rPr lang="cs-CZ" sz="1800" dirty="0">
                          <a:solidFill>
                            <a:schemeClr val="tx1"/>
                          </a:solidFill>
                        </a:rPr>
                        <a:t>kg</a:t>
                      </a:r>
                      <a:r>
                        <a:rPr lang="cs-CZ" sz="1800" baseline="30000" dirty="0">
                          <a:solidFill>
                            <a:schemeClr val="tx1"/>
                          </a:solidFill>
                        </a:rPr>
                        <a:t>-1</a:t>
                      </a:r>
                      <a:r>
                        <a:rPr lang="cs-CZ" sz="1800" dirty="0">
                          <a:solidFill>
                            <a:schemeClr val="tx1"/>
                          </a:solidFill>
                        </a:rPr>
                        <a:t>)</a:t>
                      </a:r>
                    </a:p>
                  </a:txBody>
                  <a:tcPr marL="90501" marR="90501" marT="45267" marB="4526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cs-CZ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cs-CZ" dirty="0"/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0541">
                <a:tc>
                  <a:txBody>
                    <a:bodyPr/>
                    <a:lstStyle/>
                    <a:p>
                      <a:pPr algn="ctr"/>
                      <a:r>
                        <a:rPr lang="cs-CZ" sz="1800" dirty="0"/>
                        <a:t>Percentily </a:t>
                      </a:r>
                    </a:p>
                  </a:txBody>
                  <a:tcPr marL="90501" marR="90501" marT="45267" marB="4526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/>
                        <a:t>MUŽI </a:t>
                      </a:r>
                    </a:p>
                  </a:txBody>
                  <a:tcPr marL="91422" marR="91422" marT="45727" marB="45727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/>
                        <a:t>ŽENY</a:t>
                      </a:r>
                    </a:p>
                  </a:txBody>
                  <a:tcPr marL="91422" marR="91422" marT="45727" marB="45727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87">
                <a:tc>
                  <a:txBody>
                    <a:bodyPr/>
                    <a:lstStyle/>
                    <a:p>
                      <a:pPr algn="ctr"/>
                      <a:r>
                        <a:rPr lang="cs-CZ" sz="1800" dirty="0"/>
                        <a:t>90</a:t>
                      </a:r>
                    </a:p>
                  </a:txBody>
                  <a:tcPr marL="90501" marR="90501" marT="45267" marB="4526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/>
                        <a:t>10.89</a:t>
                      </a:r>
                    </a:p>
                  </a:txBody>
                  <a:tcPr marL="91422" marR="91422" marT="45727" marB="4572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/>
                        <a:t>9.02</a:t>
                      </a:r>
                    </a:p>
                  </a:txBody>
                  <a:tcPr marL="91422" marR="91422" marT="45727" marB="45727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787">
                <a:tc>
                  <a:txBody>
                    <a:bodyPr/>
                    <a:lstStyle/>
                    <a:p>
                      <a:pPr algn="ctr"/>
                      <a:r>
                        <a:rPr lang="cs-CZ" sz="1800"/>
                        <a:t>80</a:t>
                      </a:r>
                    </a:p>
                  </a:txBody>
                  <a:tcPr marL="90501" marR="90501" marT="45267" marB="4526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/>
                        <a:t>10.39</a:t>
                      </a:r>
                    </a:p>
                  </a:txBody>
                  <a:tcPr marL="91422" marR="91422" marT="45727" marB="4572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/>
                        <a:t>8.83</a:t>
                      </a:r>
                    </a:p>
                  </a:txBody>
                  <a:tcPr marL="91422" marR="91422" marT="45727" marB="45727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5787">
                <a:tc>
                  <a:txBody>
                    <a:bodyPr/>
                    <a:lstStyle/>
                    <a:p>
                      <a:pPr algn="ctr"/>
                      <a:r>
                        <a:rPr lang="cs-CZ" sz="1800"/>
                        <a:t>70</a:t>
                      </a:r>
                    </a:p>
                  </a:txBody>
                  <a:tcPr marL="90501" marR="90501" marT="45267" marB="4526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/>
                        <a:t>10.20</a:t>
                      </a:r>
                    </a:p>
                  </a:txBody>
                  <a:tcPr marL="91422" marR="91422" marT="45727" marB="4572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/>
                        <a:t>8.53</a:t>
                      </a:r>
                    </a:p>
                  </a:txBody>
                  <a:tcPr marL="91422" marR="91422" marT="45727" marB="45727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5787">
                <a:tc>
                  <a:txBody>
                    <a:bodyPr/>
                    <a:lstStyle/>
                    <a:p>
                      <a:pPr algn="ctr"/>
                      <a:r>
                        <a:rPr lang="cs-CZ" sz="1800"/>
                        <a:t>60</a:t>
                      </a:r>
                    </a:p>
                  </a:txBody>
                  <a:tcPr marL="90501" marR="90501" marT="45267" marB="4526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/>
                        <a:t>9.80</a:t>
                      </a:r>
                    </a:p>
                  </a:txBody>
                  <a:tcPr marL="91422" marR="91422" marT="45727" marB="4572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/>
                        <a:t>8.14</a:t>
                      </a:r>
                    </a:p>
                  </a:txBody>
                  <a:tcPr marL="91422" marR="91422" marT="45727" marB="45727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5787">
                <a:tc>
                  <a:txBody>
                    <a:bodyPr/>
                    <a:lstStyle/>
                    <a:p>
                      <a:pPr algn="ctr"/>
                      <a:r>
                        <a:rPr lang="cs-CZ" sz="1800"/>
                        <a:t>50</a:t>
                      </a:r>
                    </a:p>
                  </a:txBody>
                  <a:tcPr marL="90501" marR="90501" marT="45267" marB="4526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/>
                        <a:t>9.22</a:t>
                      </a:r>
                    </a:p>
                  </a:txBody>
                  <a:tcPr marL="91422" marR="91422" marT="45727" marB="4572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/>
                        <a:t>7.65</a:t>
                      </a:r>
                    </a:p>
                  </a:txBody>
                  <a:tcPr marL="91422" marR="91422" marT="45727" marB="45727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5787">
                <a:tc>
                  <a:txBody>
                    <a:bodyPr/>
                    <a:lstStyle/>
                    <a:p>
                      <a:pPr algn="ctr"/>
                      <a:r>
                        <a:rPr lang="cs-CZ" sz="1800"/>
                        <a:t>40</a:t>
                      </a:r>
                    </a:p>
                  </a:txBody>
                  <a:tcPr marL="90501" marR="90501" marT="45267" marB="4526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/>
                        <a:t>8.92</a:t>
                      </a:r>
                    </a:p>
                  </a:txBody>
                  <a:tcPr marL="91422" marR="91422" marT="45727" marB="4572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/>
                        <a:t>6.96</a:t>
                      </a:r>
                    </a:p>
                  </a:txBody>
                  <a:tcPr marL="91422" marR="91422" marT="45727" marB="45727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65787">
                <a:tc>
                  <a:txBody>
                    <a:bodyPr/>
                    <a:lstStyle/>
                    <a:p>
                      <a:pPr algn="ctr"/>
                      <a:r>
                        <a:rPr lang="cs-CZ" sz="1800"/>
                        <a:t>30</a:t>
                      </a:r>
                    </a:p>
                  </a:txBody>
                  <a:tcPr marL="90501" marR="90501" marT="45267" marB="4526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/>
                        <a:t>8.53</a:t>
                      </a:r>
                    </a:p>
                  </a:txBody>
                  <a:tcPr marL="91422" marR="91422" marT="45727" marB="4572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/>
                        <a:t>6.86</a:t>
                      </a:r>
                    </a:p>
                  </a:txBody>
                  <a:tcPr marL="91422" marR="91422" marT="45727" marB="45727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65787">
                <a:tc>
                  <a:txBody>
                    <a:bodyPr/>
                    <a:lstStyle/>
                    <a:p>
                      <a:pPr algn="ctr"/>
                      <a:r>
                        <a:rPr lang="cs-CZ" sz="1800"/>
                        <a:t>20</a:t>
                      </a:r>
                    </a:p>
                  </a:txBody>
                  <a:tcPr marL="90501" marR="90501" marT="45267" marB="4526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/>
                        <a:t>8.24</a:t>
                      </a:r>
                    </a:p>
                  </a:txBody>
                  <a:tcPr marL="91422" marR="91422" marT="45727" marB="4572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/>
                        <a:t>6.57</a:t>
                      </a:r>
                    </a:p>
                  </a:txBody>
                  <a:tcPr marL="91422" marR="91422" marT="45727" marB="45727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65787">
                <a:tc>
                  <a:txBody>
                    <a:bodyPr/>
                    <a:lstStyle/>
                    <a:p>
                      <a:pPr algn="ctr"/>
                      <a:r>
                        <a:rPr lang="cs-CZ" sz="1800" dirty="0"/>
                        <a:t>10</a:t>
                      </a:r>
                    </a:p>
                  </a:txBody>
                  <a:tcPr marL="90501" marR="90501" marT="45267" marB="4526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/>
                        <a:t>7.06</a:t>
                      </a:r>
                    </a:p>
                  </a:txBody>
                  <a:tcPr marL="91422" marR="91422" marT="45727" marB="4572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/>
                        <a:t>5.98</a:t>
                      </a:r>
                    </a:p>
                  </a:txBody>
                  <a:tcPr marL="91422" marR="91422" marT="45727" marB="45727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20518" name="Rectangle 2">
            <a:extLst>
              <a:ext uri="{FF2B5EF4-FFF2-40B4-BE49-F238E27FC236}">
                <a16:creationId xmlns:a16="http://schemas.microsoft.com/office/drawing/2014/main" id="{3E391874-FE23-3F1E-CA4E-F6D9B299A4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46264" y="1347402"/>
            <a:ext cx="65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20519" name="TextovéPole 7">
            <a:extLst>
              <a:ext uri="{FF2B5EF4-FFF2-40B4-BE49-F238E27FC236}">
                <a16:creationId xmlns:a16="http://schemas.microsoft.com/office/drawing/2014/main" id="{B312BA9E-29FB-B51D-8105-7E00C70AD3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48526" y="6165851"/>
            <a:ext cx="273526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200"/>
              <a:t>Maud PJ </a:t>
            </a:r>
            <a:r>
              <a:rPr lang="en-US" altLang="cs-CZ" sz="1200"/>
              <a:t>&amp;</a:t>
            </a:r>
            <a:r>
              <a:rPr lang="cs-CZ" altLang="cs-CZ" sz="1200"/>
              <a:t> Schultz BB, 1989</a:t>
            </a:r>
          </a:p>
        </p:txBody>
      </p:sp>
      <p:sp>
        <p:nvSpPr>
          <p:cNvPr id="20520" name="TextovéPole 8">
            <a:extLst>
              <a:ext uri="{FF2B5EF4-FFF2-40B4-BE49-F238E27FC236}">
                <a16:creationId xmlns:a16="http://schemas.microsoft.com/office/drawing/2014/main" id="{F44E24D9-1A70-ABFA-D9E5-3826F0F913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40239" y="620713"/>
            <a:ext cx="370998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2000" b="1" dirty="0" err="1">
                <a:solidFill>
                  <a:schemeClr val="accent1">
                    <a:lumMod val="75000"/>
                  </a:schemeClr>
                </a:solidFill>
              </a:rPr>
              <a:t>Wingate</a:t>
            </a:r>
            <a:r>
              <a:rPr lang="cs-CZ" altLang="cs-CZ" sz="2000" b="1" dirty="0">
                <a:solidFill>
                  <a:schemeClr val="accent1">
                    <a:lumMod val="75000"/>
                  </a:schemeClr>
                </a:solidFill>
              </a:rPr>
              <a:t> test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2000" dirty="0">
                <a:solidFill>
                  <a:srgbClr val="0070C0"/>
                </a:solidFill>
              </a:rPr>
              <a:t>REFRENČNÍ HODNOTY</a:t>
            </a:r>
          </a:p>
        </p:txBody>
      </p:sp>
      <p:pic>
        <p:nvPicPr>
          <p:cNvPr id="20521" name="Obrázek 6">
            <a:extLst>
              <a:ext uri="{FF2B5EF4-FFF2-40B4-BE49-F238E27FC236}">
                <a16:creationId xmlns:a16="http://schemas.microsoft.com/office/drawing/2014/main" id="{481384AB-A652-C60D-088D-D345547FAD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388" y="1844675"/>
            <a:ext cx="4392612" cy="4033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22" name="TextovéPole 7">
            <a:extLst>
              <a:ext uri="{FF2B5EF4-FFF2-40B4-BE49-F238E27FC236}">
                <a16:creationId xmlns:a16="http://schemas.microsoft.com/office/drawing/2014/main" id="{C4983544-9EE8-832B-163D-C0377D6826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63751" y="5813426"/>
            <a:ext cx="34210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200"/>
              <a:t>In: Hoffman J. Norms for Fittness, Performance and Health. 2006, Champaign: Human Kinetics</a:t>
            </a:r>
          </a:p>
        </p:txBody>
      </p:sp>
      <p:sp>
        <p:nvSpPr>
          <p:cNvPr id="20523" name="TextovéPole 1">
            <a:extLst>
              <a:ext uri="{FF2B5EF4-FFF2-40B4-BE49-F238E27FC236}">
                <a16:creationId xmlns:a16="http://schemas.microsoft.com/office/drawing/2014/main" id="{EC22526E-AFD3-5C5B-0862-2ACB0A3177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9400" y="1520825"/>
            <a:ext cx="216058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/>
              <a:t>Univerzitní studenti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AE94B7A4-7616-AB16-6A7D-244EF7F77FAF}"/>
              </a:ext>
            </a:extLst>
          </p:cNvPr>
          <p:cNvSpPr txBox="1"/>
          <p:nvPr/>
        </p:nvSpPr>
        <p:spPr>
          <a:xfrm>
            <a:off x="10114845" y="34408"/>
            <a:ext cx="20771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/>
              <a:t>ANAEROBNÍ TESTY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Obrázek 1">
            <a:extLst>
              <a:ext uri="{FF2B5EF4-FFF2-40B4-BE49-F238E27FC236}">
                <a16:creationId xmlns:a16="http://schemas.microsoft.com/office/drawing/2014/main" id="{11D96468-C1F3-BB7B-4351-58B8FA0D8D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0538" y="630238"/>
            <a:ext cx="2157412" cy="6094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7" name="Obrázek 2">
            <a:extLst>
              <a:ext uri="{FF2B5EF4-FFF2-40B4-BE49-F238E27FC236}">
                <a16:creationId xmlns:a16="http://schemas.microsoft.com/office/drawing/2014/main" id="{43D0E46C-6DF3-EA42-9B0F-C9E16F1C34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3363" y="2462213"/>
            <a:ext cx="2971800" cy="273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Obrázek 3">
            <a:extLst>
              <a:ext uri="{FF2B5EF4-FFF2-40B4-BE49-F238E27FC236}">
                <a16:creationId xmlns:a16="http://schemas.microsoft.com/office/drawing/2014/main" id="{32969588-C97B-DD48-23D7-517D9F8FB1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0274" y="-11432"/>
            <a:ext cx="7025593" cy="6897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9" name="TextovéPole 4">
            <a:extLst>
              <a:ext uri="{FF2B5EF4-FFF2-40B4-BE49-F238E27FC236}">
                <a16:creationId xmlns:a16="http://schemas.microsoft.com/office/drawing/2014/main" id="{199D6D6D-BC04-CEA2-6DB4-EF4E670EF60D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8206318" y="3197225"/>
            <a:ext cx="342106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200" dirty="0"/>
              <a:t>In: Hoffman J. </a:t>
            </a:r>
            <a:r>
              <a:rPr lang="cs-CZ" altLang="cs-CZ" sz="1200" dirty="0" err="1"/>
              <a:t>Norms</a:t>
            </a:r>
            <a:r>
              <a:rPr lang="cs-CZ" altLang="cs-CZ" sz="1200" dirty="0"/>
              <a:t> </a:t>
            </a:r>
            <a:r>
              <a:rPr lang="cs-CZ" altLang="cs-CZ" sz="1200" dirty="0" err="1"/>
              <a:t>for</a:t>
            </a:r>
            <a:r>
              <a:rPr lang="cs-CZ" altLang="cs-CZ" sz="1200" dirty="0"/>
              <a:t> </a:t>
            </a:r>
            <a:r>
              <a:rPr lang="cs-CZ" altLang="cs-CZ" sz="1200" dirty="0" err="1"/>
              <a:t>Fittness</a:t>
            </a:r>
            <a:r>
              <a:rPr lang="cs-CZ" altLang="cs-CZ" sz="1200" dirty="0"/>
              <a:t>, Performance and </a:t>
            </a:r>
            <a:r>
              <a:rPr lang="cs-CZ" altLang="cs-CZ" sz="1200" dirty="0" err="1"/>
              <a:t>Health</a:t>
            </a:r>
            <a:r>
              <a:rPr lang="cs-CZ" altLang="cs-CZ" sz="1200" dirty="0"/>
              <a:t>. 2006, </a:t>
            </a:r>
            <a:r>
              <a:rPr lang="cs-CZ" altLang="cs-CZ" sz="1200" dirty="0" err="1"/>
              <a:t>Champaign</a:t>
            </a:r>
            <a:r>
              <a:rPr lang="cs-CZ" altLang="cs-CZ" sz="1200" dirty="0"/>
              <a:t>: </a:t>
            </a:r>
            <a:r>
              <a:rPr lang="cs-CZ" altLang="cs-CZ" sz="1200" dirty="0" err="1"/>
              <a:t>Human</a:t>
            </a:r>
            <a:r>
              <a:rPr lang="cs-CZ" altLang="cs-CZ" sz="1200" dirty="0"/>
              <a:t> </a:t>
            </a:r>
            <a:r>
              <a:rPr lang="cs-CZ" altLang="cs-CZ" sz="1200" dirty="0" err="1"/>
              <a:t>Kinetics</a:t>
            </a:r>
            <a:endParaRPr lang="cs-CZ" altLang="cs-CZ" sz="1200" dirty="0"/>
          </a:p>
        </p:txBody>
      </p:sp>
      <p:sp>
        <p:nvSpPr>
          <p:cNvPr id="21510" name="TextovéPole 8">
            <a:extLst>
              <a:ext uri="{FF2B5EF4-FFF2-40B4-BE49-F238E27FC236}">
                <a16:creationId xmlns:a16="http://schemas.microsoft.com/office/drawing/2014/main" id="{7AFFCA4C-EF18-77DB-545B-43D7CAF628F0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466726" y="3089653"/>
            <a:ext cx="3709987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2000" b="1" dirty="0" err="1">
                <a:solidFill>
                  <a:schemeClr val="accent1">
                    <a:lumMod val="75000"/>
                  </a:schemeClr>
                </a:solidFill>
              </a:rPr>
              <a:t>Wingate</a:t>
            </a:r>
            <a:r>
              <a:rPr lang="cs-CZ" altLang="cs-CZ" sz="2000" b="1" dirty="0">
                <a:solidFill>
                  <a:schemeClr val="accent1">
                    <a:lumMod val="75000"/>
                  </a:schemeClr>
                </a:solidFill>
              </a:rPr>
              <a:t> test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1800" dirty="0">
                <a:solidFill>
                  <a:srgbClr val="0070C0"/>
                </a:solidFill>
              </a:rPr>
              <a:t>REFRENČNÍ HODNOTY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9C9D4CD7-5D1C-6BC6-C7BC-D5E1A5161DDA}"/>
              </a:ext>
            </a:extLst>
          </p:cNvPr>
          <p:cNvSpPr txBox="1"/>
          <p:nvPr/>
        </p:nvSpPr>
        <p:spPr>
          <a:xfrm>
            <a:off x="10114845" y="34408"/>
            <a:ext cx="20771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/>
              <a:t>ANAEROBNÍ TESTY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3" descr="skenovat0006">
            <a:extLst>
              <a:ext uri="{FF2B5EF4-FFF2-40B4-BE49-F238E27FC236}">
                <a16:creationId xmlns:a16="http://schemas.microsoft.com/office/drawing/2014/main" id="{029C9AC3-32F3-5B3B-AF03-339B51C574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0" t="3863" r="2346" b="4684"/>
          <a:stretch/>
        </p:blipFill>
        <p:spPr bwMode="auto">
          <a:xfrm>
            <a:off x="1060409" y="1207911"/>
            <a:ext cx="10071182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Rectangle 4">
            <a:extLst>
              <a:ext uri="{FF2B5EF4-FFF2-40B4-BE49-F238E27FC236}">
                <a16:creationId xmlns:a16="http://schemas.microsoft.com/office/drawing/2014/main" id="{DAD2BDD2-7F8E-969C-EADD-9FD5E3B198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56139" y="477839"/>
            <a:ext cx="2879725" cy="50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 err="1">
                <a:solidFill>
                  <a:schemeClr val="accent1">
                    <a:lumMod val="75000"/>
                  </a:schemeClr>
                </a:solidFill>
              </a:rPr>
              <a:t>Wingate</a:t>
            </a:r>
            <a:r>
              <a:rPr lang="cs-CZ" altLang="cs-CZ" sz="2400" b="1" dirty="0">
                <a:solidFill>
                  <a:schemeClr val="accent1">
                    <a:lumMod val="75000"/>
                  </a:schemeClr>
                </a:solidFill>
              </a:rPr>
              <a:t> test</a:t>
            </a:r>
          </a:p>
        </p:txBody>
      </p:sp>
      <p:sp>
        <p:nvSpPr>
          <p:cNvPr id="22532" name="TextovéPole 1">
            <a:extLst>
              <a:ext uri="{FF2B5EF4-FFF2-40B4-BE49-F238E27FC236}">
                <a16:creationId xmlns:a16="http://schemas.microsoft.com/office/drawing/2014/main" id="{8970BA34-C774-12BE-7006-DDA81F75C4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63976" y="1412875"/>
            <a:ext cx="158432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1600"/>
              <a:t>Max. výkon</a:t>
            </a:r>
          </a:p>
        </p:txBody>
      </p:sp>
      <p:sp>
        <p:nvSpPr>
          <p:cNvPr id="22533" name="TextovéPole 2">
            <a:extLst>
              <a:ext uri="{FF2B5EF4-FFF2-40B4-BE49-F238E27FC236}">
                <a16:creationId xmlns:a16="http://schemas.microsoft.com/office/drawing/2014/main" id="{0ECC6E2B-2D58-80C3-64E0-0555FF44C5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04063" y="1412875"/>
            <a:ext cx="1655762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1600"/>
              <a:t>Index únavy</a:t>
            </a:r>
          </a:p>
        </p:txBody>
      </p:sp>
      <p:sp>
        <p:nvSpPr>
          <p:cNvPr id="22534" name="TextovéPole 3">
            <a:extLst>
              <a:ext uri="{FF2B5EF4-FFF2-40B4-BE49-F238E27FC236}">
                <a16:creationId xmlns:a16="http://schemas.microsoft.com/office/drawing/2014/main" id="{404BC048-64C9-F958-859E-F566817AD6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37189" y="1412875"/>
            <a:ext cx="166687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1600"/>
              <a:t>Anaer.kapacita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83244B8A-9731-CE69-05DD-6AA055393D50}"/>
              </a:ext>
            </a:extLst>
          </p:cNvPr>
          <p:cNvSpPr txBox="1"/>
          <p:nvPr/>
        </p:nvSpPr>
        <p:spPr>
          <a:xfrm>
            <a:off x="10114845" y="34408"/>
            <a:ext cx="20771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/>
              <a:t>ANAEROBNÍ TESTY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ulka 2"/>
          <p:cNvGraphicFramePr>
            <a:graphicFrameLocks noGrp="1"/>
          </p:cNvGraphicFramePr>
          <p:nvPr/>
        </p:nvGraphicFramePr>
        <p:xfrm>
          <a:off x="1882714" y="1497476"/>
          <a:ext cx="8529404" cy="4705350"/>
        </p:xfrm>
        <a:graphic>
          <a:graphicData uri="http://schemas.openxmlformats.org/drawingml/2006/table">
            <a:tbl>
              <a:tblPr>
                <a:tableStyleId>{08FB837D-C827-4EFA-A057-4D05807E0F7C}</a:tableStyleId>
              </a:tblPr>
              <a:tblGrid>
                <a:gridCol w="245279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943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6864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1361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9862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2000" dirty="0">
                          <a:effectLst/>
                        </a:rPr>
                        <a:t>vlastnosti</a:t>
                      </a:r>
                      <a:endParaRPr lang="cs-CZ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2000" dirty="0">
                          <a:effectLst/>
                        </a:rPr>
                        <a:t>typ I</a:t>
                      </a:r>
                      <a:endParaRPr lang="cs-CZ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2000" dirty="0">
                          <a:effectLst/>
                        </a:rPr>
                        <a:t>typ </a:t>
                      </a:r>
                      <a:r>
                        <a:rPr lang="cs-CZ" sz="2000" dirty="0" err="1">
                          <a:effectLst/>
                        </a:rPr>
                        <a:t>IIa</a:t>
                      </a:r>
                      <a:endParaRPr lang="cs-CZ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2000" dirty="0">
                          <a:effectLst/>
                        </a:rPr>
                        <a:t>typ </a:t>
                      </a:r>
                      <a:r>
                        <a:rPr lang="cs-CZ" sz="2000" dirty="0" err="1">
                          <a:effectLst/>
                        </a:rPr>
                        <a:t>IIx</a:t>
                      </a:r>
                      <a:endParaRPr lang="cs-CZ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7625" marR="47625" marT="47625" marB="47625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8622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cs-CZ" sz="2000" dirty="0">
                          <a:effectLst/>
                        </a:rPr>
                        <a:t>rychlost kontrakce</a:t>
                      </a:r>
                      <a:endParaRPr lang="cs-CZ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2000" dirty="0">
                          <a:effectLst/>
                        </a:rPr>
                        <a:t>POMALÁ</a:t>
                      </a:r>
                      <a:endParaRPr lang="cs-CZ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2000" dirty="0">
                          <a:effectLst/>
                        </a:rPr>
                        <a:t>RYCHLÁ</a:t>
                      </a:r>
                      <a:endParaRPr lang="cs-CZ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2000" dirty="0">
                          <a:effectLst/>
                        </a:rPr>
                        <a:t>RYCHLÁ</a:t>
                      </a:r>
                      <a:endParaRPr lang="cs-CZ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7625" marR="47625" marT="47625" marB="47625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8622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cs-CZ" sz="2000" dirty="0">
                          <a:effectLst/>
                        </a:rPr>
                        <a:t>síla kontrakce</a:t>
                      </a:r>
                      <a:endParaRPr lang="cs-CZ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2000" dirty="0">
                          <a:effectLst/>
                        </a:rPr>
                        <a:t>NÍZKÁ</a:t>
                      </a:r>
                      <a:endParaRPr lang="cs-CZ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STŘEDNÍ</a:t>
                      </a:r>
                      <a:endParaRPr lang="cs-CZ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VYSOKÁ</a:t>
                      </a:r>
                      <a:endParaRPr lang="cs-CZ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7625" marR="47625" marT="47625" marB="47625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8622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cs-CZ" sz="2000" dirty="0">
                          <a:effectLst/>
                        </a:rPr>
                        <a:t>odolnost vůči únavě</a:t>
                      </a:r>
                      <a:endParaRPr lang="cs-CZ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2000" dirty="0">
                          <a:effectLst/>
                        </a:rPr>
                        <a:t>ODOLNÁ</a:t>
                      </a:r>
                      <a:endParaRPr lang="cs-CZ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ODOLNÁ</a:t>
                      </a:r>
                      <a:endParaRPr lang="cs-CZ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UNAVITELNÁ</a:t>
                      </a:r>
                      <a:endParaRPr lang="cs-CZ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7625" marR="47625" marT="47625" marB="47625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60729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cs-CZ" sz="2000" dirty="0">
                          <a:effectLst/>
                        </a:rPr>
                        <a:t>metabolismus</a:t>
                      </a:r>
                      <a:endParaRPr lang="cs-CZ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2000" dirty="0">
                          <a:effectLst/>
                        </a:rPr>
                        <a:t>OXIDATIVNÍ</a:t>
                      </a:r>
                      <a:endParaRPr lang="cs-CZ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2000" dirty="0">
                          <a:effectLst/>
                        </a:rPr>
                        <a:t>OXIDATIVNÍ GYLKOLYTICKÝ</a:t>
                      </a:r>
                      <a:endParaRPr lang="cs-CZ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GLYKOLYTICKÝ</a:t>
                      </a:r>
                      <a:endParaRPr lang="cs-CZ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7625" marR="47625" marT="47625" marB="47625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8622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cs-CZ" sz="2000" dirty="0">
                          <a:effectLst/>
                        </a:rPr>
                        <a:t>obsah glykogenu</a:t>
                      </a:r>
                      <a:endParaRPr lang="cs-CZ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2000" dirty="0">
                          <a:effectLst/>
                        </a:rPr>
                        <a:t>NÍZKÝ</a:t>
                      </a:r>
                      <a:endParaRPr lang="cs-CZ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2000" dirty="0">
                          <a:effectLst/>
                        </a:rPr>
                        <a:t>VYSOKÝ</a:t>
                      </a:r>
                      <a:endParaRPr lang="cs-CZ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VYSOKÝ</a:t>
                      </a:r>
                      <a:endParaRPr lang="cs-CZ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7625" marR="47625" marT="47625" marB="47625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98622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cs-CZ" sz="2000" dirty="0">
                          <a:effectLst/>
                        </a:rPr>
                        <a:t>hustota mitochondrií</a:t>
                      </a:r>
                      <a:endParaRPr lang="cs-CZ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VYSOKÁ</a:t>
                      </a:r>
                      <a:endParaRPr lang="cs-CZ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2000" dirty="0">
                          <a:effectLst/>
                        </a:rPr>
                        <a:t>STŘEDNÍ</a:t>
                      </a:r>
                      <a:endParaRPr lang="cs-CZ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NÍZKÁ</a:t>
                      </a:r>
                      <a:endParaRPr lang="cs-CZ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7625" marR="47625" marT="47625" marB="47625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98622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cs-CZ" sz="2000" dirty="0">
                          <a:effectLst/>
                        </a:rPr>
                        <a:t>hustota kapilár</a:t>
                      </a:r>
                      <a:endParaRPr lang="cs-CZ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VYSOKÁ</a:t>
                      </a:r>
                      <a:endParaRPr lang="cs-CZ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2000" dirty="0">
                          <a:effectLst/>
                        </a:rPr>
                        <a:t>STŘEDNÍ</a:t>
                      </a:r>
                      <a:endParaRPr lang="cs-CZ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2000" dirty="0">
                          <a:effectLst/>
                        </a:rPr>
                        <a:t>NÍZKÁ</a:t>
                      </a:r>
                      <a:endParaRPr lang="cs-CZ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7625" marR="47625" marT="47625" marB="47625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98622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cs-CZ" sz="2000" dirty="0">
                          <a:effectLst/>
                        </a:rPr>
                        <a:t>aktivita </a:t>
                      </a:r>
                      <a:r>
                        <a:rPr lang="cs-CZ" sz="2000" dirty="0" err="1">
                          <a:effectLst/>
                        </a:rPr>
                        <a:t>ATPázy</a:t>
                      </a:r>
                      <a:endParaRPr lang="cs-CZ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NÍZKÁ</a:t>
                      </a:r>
                      <a:endParaRPr lang="cs-CZ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2000" dirty="0">
                          <a:effectLst/>
                        </a:rPr>
                        <a:t>VYSOKÁ</a:t>
                      </a:r>
                      <a:endParaRPr lang="cs-CZ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2000" dirty="0">
                          <a:effectLst/>
                        </a:rPr>
                        <a:t>VYSOKÁ</a:t>
                      </a:r>
                      <a:endParaRPr lang="cs-CZ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7625" marR="47625" marT="47625" marB="47625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98622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cs-CZ" sz="2000" dirty="0">
                          <a:effectLst/>
                        </a:rPr>
                        <a:t>glykolytická kapacita</a:t>
                      </a:r>
                      <a:endParaRPr lang="cs-CZ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NÍZKÁ</a:t>
                      </a:r>
                      <a:endParaRPr lang="cs-CZ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2000" dirty="0">
                          <a:effectLst/>
                        </a:rPr>
                        <a:t>VYSOKÁ</a:t>
                      </a:r>
                      <a:endParaRPr lang="cs-CZ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2000" dirty="0">
                          <a:effectLst/>
                        </a:rPr>
                        <a:t>VYSOKÁ</a:t>
                      </a:r>
                      <a:endParaRPr lang="cs-CZ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7625" marR="47625" marT="47625" marB="47625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98622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cs-CZ" sz="2000" dirty="0">
                          <a:effectLst/>
                        </a:rPr>
                        <a:t>průměr vlákna</a:t>
                      </a:r>
                      <a:endParaRPr lang="cs-CZ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MALÝ</a:t>
                      </a:r>
                      <a:endParaRPr lang="cs-CZ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STŘEDNÍ</a:t>
                      </a:r>
                      <a:endParaRPr lang="cs-CZ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2000" dirty="0">
                          <a:effectLst/>
                        </a:rPr>
                        <a:t>VELKÝ</a:t>
                      </a:r>
                      <a:endParaRPr lang="cs-CZ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7625" marR="47625" marT="47625" marB="47625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4" name="Obdélník 3"/>
          <p:cNvSpPr/>
          <p:nvPr/>
        </p:nvSpPr>
        <p:spPr>
          <a:xfrm>
            <a:off x="1871528" y="467565"/>
            <a:ext cx="8528703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cs-CZ" sz="24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Základní vlastnosti různých typů svalových vláken</a:t>
            </a:r>
          </a:p>
          <a:p>
            <a:pPr algn="ctr">
              <a:spcAft>
                <a:spcPts val="0"/>
              </a:spcAft>
            </a:pPr>
            <a:r>
              <a:rPr lang="cs-CZ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(upraveno dle Hamar, Lipková 1998)</a:t>
            </a:r>
            <a:endParaRPr lang="cs-CZ" b="1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738637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4" descr="Kettler">
            <a:extLst>
              <a:ext uri="{FF2B5EF4-FFF2-40B4-BE49-F238E27FC236}">
                <a16:creationId xmlns:a16="http://schemas.microsoft.com/office/drawing/2014/main" id="{0C144BF4-5148-464E-4055-88C07A3799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8526" y="476251"/>
            <a:ext cx="2695575" cy="309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3555" name="Object 5">
            <a:extLst>
              <a:ext uri="{FF2B5EF4-FFF2-40B4-BE49-F238E27FC236}">
                <a16:creationId xmlns:a16="http://schemas.microsoft.com/office/drawing/2014/main" id="{C1E2ADB4-5101-93F5-A444-BD81D217F68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919288" y="2981326"/>
          <a:ext cx="4519612" cy="3609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f" r:id="rId3" imgW="4591050" imgH="3667125" progId="Excel.Chart.8">
                  <p:embed/>
                </p:oleObj>
              </mc:Choice>
              <mc:Fallback>
                <p:oleObj name="Graf" r:id="rId3" imgW="4591050" imgH="3667125" progId="Excel.Chart.8">
                  <p:embed/>
                  <p:pic>
                    <p:nvPicPr>
                      <p:cNvPr id="23555" name="Object 5">
                        <a:extLst>
                          <a:ext uri="{FF2B5EF4-FFF2-40B4-BE49-F238E27FC236}">
                            <a16:creationId xmlns:a16="http://schemas.microsoft.com/office/drawing/2014/main" id="{C1E2ADB4-5101-93F5-A444-BD81D217F68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19288" y="2981326"/>
                        <a:ext cx="4519612" cy="3609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556" name="Object 6">
            <a:extLst>
              <a:ext uri="{FF2B5EF4-FFF2-40B4-BE49-F238E27FC236}">
                <a16:creationId xmlns:a16="http://schemas.microsoft.com/office/drawing/2014/main" id="{E7733DAB-C07C-BB6C-774A-4E87161A04E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527801" y="3573464"/>
          <a:ext cx="3808413" cy="3043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f" r:id="rId5" imgW="4600575" imgH="3676650" progId="Excel.Chart.8">
                  <p:embed/>
                </p:oleObj>
              </mc:Choice>
              <mc:Fallback>
                <p:oleObj name="Graf" r:id="rId5" imgW="4600575" imgH="3676650" progId="Excel.Chart.8">
                  <p:embed/>
                  <p:pic>
                    <p:nvPicPr>
                      <p:cNvPr id="23556" name="Object 6">
                        <a:extLst>
                          <a:ext uri="{FF2B5EF4-FFF2-40B4-BE49-F238E27FC236}">
                            <a16:creationId xmlns:a16="http://schemas.microsoft.com/office/drawing/2014/main" id="{E7733DAB-C07C-BB6C-774A-4E87161A04E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27801" y="3573464"/>
                        <a:ext cx="3808413" cy="30432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557" name="Text Box 7">
            <a:extLst>
              <a:ext uri="{FF2B5EF4-FFF2-40B4-BE49-F238E27FC236}">
                <a16:creationId xmlns:a16="http://schemas.microsoft.com/office/drawing/2014/main" id="{E4DEA3C1-07D8-E5DE-3E1D-4AD615309F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63751" y="333375"/>
            <a:ext cx="5184775" cy="2554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cs-CZ" altLang="cs-CZ" sz="2000" b="1">
                <a:solidFill>
                  <a:srgbClr val="C10F8E"/>
                </a:solidFill>
              </a:rPr>
              <a:t>Modifikace Wingate testu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cs-CZ" altLang="cs-CZ" sz="2000">
                <a:solidFill>
                  <a:schemeClr val="accent2"/>
                </a:solidFill>
              </a:rPr>
              <a:t>(Placheta)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000"/>
              <a:t>Max. zátěž na bicyklovém ergometru do vyčerpání během 2-5 minut (80-90 ot./min):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cs-CZ" altLang="cs-CZ" sz="2000" b="1">
                <a:cs typeface="Arial" panose="020B0604020202020204" pitchFamily="34" charset="0"/>
              </a:rPr>
              <a:t>♀</a:t>
            </a:r>
            <a:r>
              <a:rPr lang="cs-CZ" altLang="cs-CZ" sz="2000">
                <a:cs typeface="Arial" panose="020B0604020202020204" pitchFamily="34" charset="0"/>
              </a:rPr>
              <a:t>: </a:t>
            </a:r>
            <a:r>
              <a:rPr lang="cs-CZ" altLang="cs-CZ" sz="2000"/>
              <a:t>4 W/kg 	</a:t>
            </a:r>
            <a:r>
              <a:rPr lang="cs-CZ" altLang="cs-CZ" sz="2000" b="1">
                <a:cs typeface="Arial" panose="020B0604020202020204" pitchFamily="34" charset="0"/>
              </a:rPr>
              <a:t>♂</a:t>
            </a:r>
            <a:r>
              <a:rPr lang="cs-CZ" altLang="cs-CZ" sz="2000">
                <a:cs typeface="Arial" panose="020B0604020202020204" pitchFamily="34" charset="0"/>
              </a:rPr>
              <a:t>: </a:t>
            </a:r>
            <a:r>
              <a:rPr lang="cs-CZ" altLang="cs-CZ" sz="2000"/>
              <a:t>5W/kg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cs-CZ" altLang="cs-CZ" sz="2000"/>
              <a:t>Celková práce (J) = Výkon (W) • Čas (s)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A06D3E2F-518C-AB8D-0A4A-3B16E562AD75}"/>
              </a:ext>
            </a:extLst>
          </p:cNvPr>
          <p:cNvSpPr txBox="1"/>
          <p:nvPr/>
        </p:nvSpPr>
        <p:spPr>
          <a:xfrm>
            <a:off x="10114845" y="34408"/>
            <a:ext cx="20771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/>
              <a:t>ANAEROBNÍ TESTY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781" descr="Antrop55">
            <a:extLst>
              <a:ext uri="{FF2B5EF4-FFF2-40B4-BE49-F238E27FC236}">
                <a16:creationId xmlns:a16="http://schemas.microsoft.com/office/drawing/2014/main" id="{1DFBC750-0CC8-2AA7-6260-CE6ACB9F47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25" y="795338"/>
            <a:ext cx="8713788" cy="48244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179" name="Text Box 782">
            <a:extLst>
              <a:ext uri="{FF2B5EF4-FFF2-40B4-BE49-F238E27FC236}">
                <a16:creationId xmlns:a16="http://schemas.microsoft.com/office/drawing/2014/main" id="{BD96B8AE-8D12-95F5-6E4E-2A0248F343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4825" y="188914"/>
            <a:ext cx="8642350" cy="46166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cs-CZ" altLang="cs-CZ" sz="2400" dirty="0"/>
              <a:t>MODELY SLOŽENÍ TĚLA</a:t>
            </a:r>
            <a:endParaRPr lang="en-GB" altLang="cs-CZ" sz="2400" dirty="0"/>
          </a:p>
        </p:txBody>
      </p:sp>
      <p:sp>
        <p:nvSpPr>
          <p:cNvPr id="50180" name="Obdélník 3">
            <a:extLst>
              <a:ext uri="{FF2B5EF4-FFF2-40B4-BE49-F238E27FC236}">
                <a16:creationId xmlns:a16="http://schemas.microsoft.com/office/drawing/2014/main" id="{E760CF60-1F5B-27A1-2BBF-FE1FA57089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4825" y="5619750"/>
            <a:ext cx="8713788" cy="120015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1">
              <a:spcBef>
                <a:spcPct val="0"/>
              </a:spcBef>
              <a:buFont typeface="Symbol" panose="05050102010706020507" pitchFamily="18" charset="2"/>
              <a:buChar char=""/>
            </a:pPr>
            <a:r>
              <a:rPr lang="cs-CZ" altLang="cs-CZ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tkáňový model</a:t>
            </a:r>
            <a:r>
              <a:rPr lang="cs-CZ" altLang="cs-CZ" sz="240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cs-CZ" altLang="cs-CZ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altLang="cs-CZ" sz="2400">
                <a:latin typeface="Times New Roman" panose="02020603050405020304" pitchFamily="18" charset="0"/>
                <a:cs typeface="Times New Roman" panose="02020603050405020304" pitchFamily="18" charset="0"/>
              </a:rPr>
              <a:t>např. množství kostní, svalové, tukové tkáně</a:t>
            </a:r>
          </a:p>
          <a:p>
            <a:pPr lvl="1">
              <a:spcBef>
                <a:spcPct val="0"/>
              </a:spcBef>
              <a:buFont typeface="Symbol" panose="05050102010706020507" pitchFamily="18" charset="2"/>
              <a:buChar char=""/>
            </a:pPr>
            <a:r>
              <a:rPr lang="cs-CZ" altLang="cs-CZ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molekulární model</a:t>
            </a:r>
            <a:r>
              <a:rPr lang="cs-CZ" altLang="cs-CZ" sz="2400">
                <a:latin typeface="Times New Roman" panose="02020603050405020304" pitchFamily="18" charset="0"/>
                <a:cs typeface="Times New Roman" panose="02020603050405020304" pitchFamily="18" charset="0"/>
              </a:rPr>
              <a:t>, např. množství vody</a:t>
            </a:r>
          </a:p>
          <a:p>
            <a:pPr lvl="1">
              <a:spcBef>
                <a:spcPct val="0"/>
              </a:spcBef>
              <a:buFont typeface="Symbol" panose="05050102010706020507" pitchFamily="18" charset="2"/>
              <a:buChar char=""/>
            </a:pPr>
            <a:r>
              <a:rPr lang="cs-CZ" altLang="cs-CZ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atomický model</a:t>
            </a:r>
            <a:r>
              <a:rPr lang="cs-CZ" altLang="cs-CZ" sz="2400">
                <a:latin typeface="Times New Roman" panose="02020603050405020304" pitchFamily="18" charset="0"/>
                <a:cs typeface="Times New Roman" panose="02020603050405020304" pitchFamily="18" charset="0"/>
              </a:rPr>
              <a:t>, např. množství uhlíku, vodíku, kyslíku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4" descr="Antrop61">
            <a:extLst>
              <a:ext uri="{FF2B5EF4-FFF2-40B4-BE49-F238E27FC236}">
                <a16:creationId xmlns:a16="http://schemas.microsoft.com/office/drawing/2014/main" id="{51A2EEBF-95B3-92E8-BEF4-6B0658B0C3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8178" y="0"/>
            <a:ext cx="4511675" cy="6858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371" name="Picture 5" descr="Antrop62">
            <a:extLst>
              <a:ext uri="{FF2B5EF4-FFF2-40B4-BE49-F238E27FC236}">
                <a16:creationId xmlns:a16="http://schemas.microsoft.com/office/drawing/2014/main" id="{EBCE2996-8DA3-D31F-1E2B-10AD3F0FC6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9853" y="0"/>
            <a:ext cx="4378325" cy="685800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8372" name="Text Box 6">
            <a:extLst>
              <a:ext uri="{FF2B5EF4-FFF2-40B4-BE49-F238E27FC236}">
                <a16:creationId xmlns:a16="http://schemas.microsoft.com/office/drawing/2014/main" id="{9FDE6D73-533A-7429-ED44-B1C55A42AD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990" y="914226"/>
            <a:ext cx="3024188" cy="1384995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cs-CZ" altLang="cs-CZ" sz="2400" b="1" dirty="0">
                <a:solidFill>
                  <a:schemeClr val="accent1">
                    <a:lumMod val="75000"/>
                  </a:schemeClr>
                </a:solidFill>
              </a:rPr>
              <a:t>SLOŽENÍ TĚLA</a:t>
            </a:r>
          </a:p>
          <a:p>
            <a:pPr algn="ctr">
              <a:spcBef>
                <a:spcPct val="50000"/>
              </a:spcBef>
              <a:buNone/>
            </a:pPr>
            <a:r>
              <a:rPr lang="cs-CZ" altLang="cs-CZ" sz="2000" dirty="0">
                <a:solidFill>
                  <a:schemeClr val="accent1">
                    <a:lumMod val="75000"/>
                  </a:schemeClr>
                </a:solidFill>
              </a:rPr>
              <a:t>podle </a:t>
            </a:r>
            <a:r>
              <a:rPr lang="cs-CZ" altLang="cs-CZ" sz="2000" dirty="0" err="1">
                <a:solidFill>
                  <a:schemeClr val="accent1">
                    <a:lumMod val="75000"/>
                  </a:schemeClr>
                </a:solidFill>
              </a:rPr>
              <a:t>Matiegky</a:t>
            </a:r>
            <a:endParaRPr lang="cs-CZ" altLang="cs-CZ" sz="2000" dirty="0">
              <a:solidFill>
                <a:schemeClr val="accent1">
                  <a:lumMod val="75000"/>
                </a:schemeClr>
              </a:solidFill>
            </a:endParaRP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cs-CZ" altLang="cs-CZ" sz="2000" dirty="0">
                <a:solidFill>
                  <a:schemeClr val="accent1">
                    <a:lumMod val="75000"/>
                  </a:schemeClr>
                </a:solidFill>
              </a:rPr>
              <a:t>(kg,%)</a:t>
            </a:r>
          </a:p>
        </p:txBody>
      </p:sp>
      <p:graphicFrame>
        <p:nvGraphicFramePr>
          <p:cNvPr id="2" name="Group 137">
            <a:extLst>
              <a:ext uri="{FF2B5EF4-FFF2-40B4-BE49-F238E27FC236}">
                <a16:creationId xmlns:a16="http://schemas.microsoft.com/office/drawing/2014/main" id="{928E3217-9DF8-AD8F-C54F-D97AFF2E501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03475647"/>
              </p:ext>
            </p:extLst>
          </p:nvPr>
        </p:nvGraphicFramePr>
        <p:xfrm>
          <a:off x="123822" y="3679641"/>
          <a:ext cx="3655665" cy="2858928"/>
        </p:xfrm>
        <a:graphic>
          <a:graphicData uri="http://schemas.openxmlformats.org/drawingml/2006/table">
            <a:tbl>
              <a:tblPr/>
              <a:tblGrid>
                <a:gridCol w="151306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4986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9273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2183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Složky těla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(%)</a:t>
                      </a:r>
                      <a:endParaRPr kumimoji="0" lang="en-GB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MUŽI</a:t>
                      </a:r>
                      <a:endParaRPr kumimoji="0" lang="en-GB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ŽENY</a:t>
                      </a:r>
                      <a:endParaRPr kumimoji="0" lang="en-GB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8577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Kosterní</a:t>
                      </a:r>
                      <a:endParaRPr kumimoji="0" lang="cs-CZ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21 - 1</a:t>
                      </a:r>
                      <a:r>
                        <a:rPr kumimoji="0" lang="cs-CZ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7</a:t>
                      </a:r>
                      <a:endParaRPr kumimoji="0" lang="en-GB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14</a:t>
                      </a:r>
                      <a:r>
                        <a:rPr kumimoji="0" lang="cs-CZ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- 20</a:t>
                      </a:r>
                      <a:endParaRPr kumimoji="0" lang="en-GB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8577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Svalová</a:t>
                      </a:r>
                      <a:endParaRPr kumimoji="0" lang="en-GB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40 - 48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35 - 43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8577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Tuková</a:t>
                      </a:r>
                      <a:endParaRPr kumimoji="0" lang="en-GB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</a:t>
                      </a:r>
                      <a:r>
                        <a:rPr kumimoji="0" lang="cs-CZ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</a:t>
                      </a:r>
                      <a:r>
                        <a:rPr kumimoji="0" lang="en-GB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- 16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</a:t>
                      </a:r>
                      <a:r>
                        <a:rPr kumimoji="0" lang="cs-CZ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6</a:t>
                      </a:r>
                      <a:r>
                        <a:rPr kumimoji="0" lang="en-GB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- 2</a:t>
                      </a:r>
                      <a:r>
                        <a:rPr kumimoji="0" lang="cs-CZ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9</a:t>
                      </a:r>
                      <a:endParaRPr kumimoji="0" lang="en-GB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511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Z</a:t>
                      </a:r>
                      <a:r>
                        <a:rPr kumimoji="0" lang="en-GB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bytek</a:t>
                      </a:r>
                      <a:r>
                        <a:rPr kumimoji="0" lang="en-GB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20 - 28 </a:t>
                      </a:r>
                      <a:endParaRPr kumimoji="0" lang="en-GB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15 - 30</a:t>
                      </a:r>
                      <a:endParaRPr kumimoji="0" lang="en-GB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inbody_230">
            <a:extLst>
              <a:ext uri="{FF2B5EF4-FFF2-40B4-BE49-F238E27FC236}">
                <a16:creationId xmlns:a16="http://schemas.microsoft.com/office/drawing/2014/main" id="{72320154-DBEE-AF8C-8EFF-B56ABA82AAE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26" t="3842" r="4962" b="2213"/>
          <a:stretch/>
        </p:blipFill>
        <p:spPr bwMode="auto">
          <a:xfrm>
            <a:off x="4310304" y="3962090"/>
            <a:ext cx="1975640" cy="2852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66" name="Obrázek 2">
            <a:extLst>
              <a:ext uri="{FF2B5EF4-FFF2-40B4-BE49-F238E27FC236}">
                <a16:creationId xmlns:a16="http://schemas.microsoft.com/office/drawing/2014/main" id="{1A31BDFF-EF22-6366-D98A-45C3C98FA6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2026" y="2203473"/>
            <a:ext cx="2446111" cy="2361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68" name="Rectangle 5">
            <a:extLst>
              <a:ext uri="{FF2B5EF4-FFF2-40B4-BE49-F238E27FC236}">
                <a16:creationId xmlns:a16="http://schemas.microsoft.com/office/drawing/2014/main" id="{BED71114-6A1E-0A97-405A-59BAEF4E2BA3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78848" y="568362"/>
            <a:ext cx="6181430" cy="1669511"/>
          </a:xfrm>
          <a:solidFill>
            <a:schemeClr val="bg1"/>
          </a:solidFill>
        </p:spPr>
        <p:txBody>
          <a:bodyPr>
            <a:noAutofit/>
          </a:bodyPr>
          <a:lstStyle/>
          <a:p>
            <a:pPr algn="ctr" eaLnBrk="1" hangingPunct="1">
              <a:lnSpc>
                <a:spcPct val="100000"/>
              </a:lnSpc>
              <a:spcBef>
                <a:spcPts val="0"/>
              </a:spcBef>
              <a:buFontTx/>
              <a:buNone/>
            </a:pPr>
            <a:r>
              <a:rPr lang="cs-CZ" altLang="cs-CZ" sz="2000" b="1" dirty="0" err="1">
                <a:solidFill>
                  <a:schemeClr val="accent1">
                    <a:lumMod val="75000"/>
                  </a:schemeClr>
                </a:solidFill>
              </a:rPr>
              <a:t>BodyStat</a:t>
            </a:r>
            <a:r>
              <a:rPr lang="cs-CZ" altLang="cs-CZ" sz="20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cs-CZ" altLang="cs-CZ" sz="2000" dirty="0">
                <a:solidFill>
                  <a:schemeClr val="accent1">
                    <a:lumMod val="75000"/>
                  </a:schemeClr>
                </a:solidFill>
              </a:rPr>
              <a:t>měří a počítá, mj.: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cs-CZ" altLang="cs-CZ" sz="2000" dirty="0">
                <a:solidFill>
                  <a:schemeClr val="accent2">
                    <a:lumMod val="50000"/>
                  </a:schemeClr>
                </a:solidFill>
              </a:rPr>
              <a:t>Intra- a Extra-celulární voda (l, %)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cs-CZ" altLang="cs-CZ" sz="2000" dirty="0">
                <a:solidFill>
                  <a:schemeClr val="accent2">
                    <a:lumMod val="50000"/>
                  </a:schemeClr>
                </a:solidFill>
              </a:rPr>
              <a:t>Celkové množství vody (l)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cs-CZ" altLang="cs-CZ" sz="2000" dirty="0">
                <a:solidFill>
                  <a:schemeClr val="accent2">
                    <a:lumMod val="50000"/>
                  </a:schemeClr>
                </a:solidFill>
              </a:rPr>
              <a:t>Tělesný tuk (kg, %), Tukuprostá hmota (kg, %)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cs-CZ" altLang="cs-CZ" sz="2000" dirty="0">
                <a:solidFill>
                  <a:schemeClr val="accent2">
                    <a:lumMod val="50000"/>
                  </a:schemeClr>
                </a:solidFill>
              </a:rPr>
              <a:t>Klidový metabolický obrat (</a:t>
            </a:r>
            <a:r>
              <a:rPr lang="cs-CZ" altLang="cs-CZ" sz="2000" dirty="0" err="1">
                <a:solidFill>
                  <a:schemeClr val="accent2">
                    <a:lumMod val="50000"/>
                  </a:schemeClr>
                </a:solidFill>
              </a:rPr>
              <a:t>Basal</a:t>
            </a:r>
            <a:r>
              <a:rPr lang="cs-CZ" altLang="cs-CZ" sz="20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cs-CZ" altLang="cs-CZ" sz="2000" dirty="0" err="1">
                <a:solidFill>
                  <a:schemeClr val="accent2">
                    <a:lumMod val="50000"/>
                  </a:schemeClr>
                </a:solidFill>
              </a:rPr>
              <a:t>Metabolic</a:t>
            </a:r>
            <a:r>
              <a:rPr lang="cs-CZ" altLang="cs-CZ" sz="20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cs-CZ" altLang="cs-CZ" sz="2000" dirty="0" err="1">
                <a:solidFill>
                  <a:schemeClr val="accent2">
                    <a:lumMod val="50000"/>
                  </a:schemeClr>
                </a:solidFill>
              </a:rPr>
              <a:t>Rate</a:t>
            </a:r>
            <a:r>
              <a:rPr lang="cs-CZ" altLang="cs-CZ" sz="2000" dirty="0">
                <a:solidFill>
                  <a:schemeClr val="accent2">
                    <a:lumMod val="50000"/>
                  </a:schemeClr>
                </a:solidFill>
              </a:rPr>
              <a:t> - BMR)</a:t>
            </a:r>
          </a:p>
        </p:txBody>
      </p:sp>
      <p:pic>
        <p:nvPicPr>
          <p:cNvPr id="62469" name="Picture 6" descr="QuadScan">
            <a:extLst>
              <a:ext uri="{FF2B5EF4-FFF2-40B4-BE49-F238E27FC236}">
                <a16:creationId xmlns:a16="http://schemas.microsoft.com/office/drawing/2014/main" id="{6BD27FEA-FB04-EBD3-0A90-FE5E04931A4D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12" t="8202" r="8664" b="6235"/>
          <a:stretch/>
        </p:blipFill>
        <p:spPr>
          <a:xfrm>
            <a:off x="474133" y="4763911"/>
            <a:ext cx="2068010" cy="181751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2470" name="Text Box 10">
            <a:extLst>
              <a:ext uri="{FF2B5EF4-FFF2-40B4-BE49-F238E27FC236}">
                <a16:creationId xmlns:a16="http://schemas.microsoft.com/office/drawing/2014/main" id="{33C4EFDF-07C6-E3D7-0195-3BD367B727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4069" y="111960"/>
            <a:ext cx="5600662" cy="400110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cs-CZ" altLang="cs-CZ" sz="2000" b="1" dirty="0"/>
              <a:t>BIO-ELEKTRO-IMPEDANCE – </a:t>
            </a:r>
            <a:r>
              <a:rPr lang="cs-CZ" altLang="cs-CZ" sz="2000" b="1" dirty="0">
                <a:solidFill>
                  <a:schemeClr val="accent2">
                    <a:lumMod val="50000"/>
                  </a:schemeClr>
                </a:solidFill>
              </a:rPr>
              <a:t>složení těla</a:t>
            </a:r>
            <a:endParaRPr lang="en-GB" altLang="cs-CZ" sz="20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62471" name="Obrázek 1">
            <a:extLst>
              <a:ext uri="{FF2B5EF4-FFF2-40B4-BE49-F238E27FC236}">
                <a16:creationId xmlns:a16="http://schemas.microsoft.com/office/drawing/2014/main" id="{C362D46D-760F-3E69-6ADF-7F7694D93B1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848" y="2237874"/>
            <a:ext cx="2363295" cy="2327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72" name="Obrázek 1">
            <a:extLst>
              <a:ext uri="{FF2B5EF4-FFF2-40B4-BE49-F238E27FC236}">
                <a16:creationId xmlns:a16="http://schemas.microsoft.com/office/drawing/2014/main" id="{F73521E1-77D0-7164-4CFC-F80E053E855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5547" y="0"/>
            <a:ext cx="5207605" cy="3634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DB715B03-57A0-653C-55F2-8DAFAF6628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1853" y="3962090"/>
            <a:ext cx="2818857" cy="289591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AA24C9D7-7171-B6A9-965E-FAB1A3459B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46"/>
          <a:stretch/>
        </p:blipFill>
        <p:spPr bwMode="auto">
          <a:xfrm>
            <a:off x="9327805" y="3962090"/>
            <a:ext cx="2792444" cy="289591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bdélník 1">
            <a:extLst>
              <a:ext uri="{FF2B5EF4-FFF2-40B4-BE49-F238E27FC236}">
                <a16:creationId xmlns:a16="http://schemas.microsoft.com/office/drawing/2014/main" id="{2FECC94C-179F-3E37-AD09-16830255DB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60277" y="3561980"/>
            <a:ext cx="5759971" cy="40011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2000" b="1" dirty="0" err="1">
                <a:solidFill>
                  <a:srgbClr val="00206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Inbody</a:t>
            </a:r>
            <a:r>
              <a:rPr lang="cs-CZ" altLang="cs-CZ" sz="2000" b="1" dirty="0">
                <a:solidFill>
                  <a:srgbClr val="00206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altLang="cs-CZ" sz="2000" dirty="0">
                <a:latin typeface="Calibri" panose="020F0502020204030204" pitchFamily="34" charset="0"/>
                <a:cs typeface="Times New Roman" panose="02020603050405020304" pitchFamily="18" charset="0"/>
              </a:rPr>
              <a:t>.. segmentová analýza trupu a končetin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5222C74D-EE7A-CAEF-7FEB-2BDE00D1801F}"/>
              </a:ext>
            </a:extLst>
          </p:cNvPr>
          <p:cNvSpPr txBox="1"/>
          <p:nvPr/>
        </p:nvSpPr>
        <p:spPr>
          <a:xfrm>
            <a:off x="7442154" y="3888617"/>
            <a:ext cx="415688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altLang="cs-CZ" sz="20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Svaly	  	     	    Tuk</a:t>
            </a:r>
            <a:endParaRPr lang="cs-CZ" sz="2000" b="1" dirty="0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4" descr="Imped1">
            <a:extLst>
              <a:ext uri="{FF2B5EF4-FFF2-40B4-BE49-F238E27FC236}">
                <a16:creationId xmlns:a16="http://schemas.microsoft.com/office/drawing/2014/main" id="{58676557-BB8E-EC21-CBBA-A8B99270EC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99" r="2038" b="14774"/>
          <a:stretch/>
        </p:blipFill>
        <p:spPr bwMode="auto">
          <a:xfrm>
            <a:off x="6759817" y="1389144"/>
            <a:ext cx="4750755" cy="3513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19" name="Text Box 5">
            <a:extLst>
              <a:ext uri="{FF2B5EF4-FFF2-40B4-BE49-F238E27FC236}">
                <a16:creationId xmlns:a16="http://schemas.microsoft.com/office/drawing/2014/main" id="{BBE19B5A-E11A-F14F-0A26-ED55EF815C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7851" y="188914"/>
            <a:ext cx="8569325" cy="396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cs-CZ" altLang="cs-CZ" sz="2000" b="1" dirty="0"/>
              <a:t>BIO-IMPEDANČNÍ METODY pro stanovení </a:t>
            </a:r>
            <a:r>
              <a:rPr lang="cs-CZ" altLang="cs-CZ" sz="2000" b="1" dirty="0">
                <a:solidFill>
                  <a:srgbClr val="FF0000"/>
                </a:solidFill>
              </a:rPr>
              <a:t>složek těla</a:t>
            </a:r>
            <a:endParaRPr lang="en-GB" altLang="cs-CZ" sz="2000" b="1" dirty="0">
              <a:solidFill>
                <a:srgbClr val="FF0000"/>
              </a:solidFill>
            </a:endParaRPr>
          </a:p>
        </p:txBody>
      </p:sp>
      <p:pic>
        <p:nvPicPr>
          <p:cNvPr id="60420" name="Picture 4" descr="OmronFat">
            <a:extLst>
              <a:ext uri="{FF2B5EF4-FFF2-40B4-BE49-F238E27FC236}">
                <a16:creationId xmlns:a16="http://schemas.microsoft.com/office/drawing/2014/main" id="{4F58C79E-CB12-5248-F3C3-0D0A1C50F1C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44" t="8447" r="9170" b="11320"/>
          <a:stretch/>
        </p:blipFill>
        <p:spPr bwMode="auto">
          <a:xfrm>
            <a:off x="7028135" y="4970793"/>
            <a:ext cx="2055317" cy="14831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1" name="Obrázek 1">
            <a:extLst>
              <a:ext uri="{FF2B5EF4-FFF2-40B4-BE49-F238E27FC236}">
                <a16:creationId xmlns:a16="http://schemas.microsoft.com/office/drawing/2014/main" id="{2B9DE6D6-A910-538B-3901-825ED01B36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3008" y="4955585"/>
            <a:ext cx="2129943" cy="16901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2" name="Obrázek 4">
            <a:extLst>
              <a:ext uri="{FF2B5EF4-FFF2-40B4-BE49-F238E27FC236}">
                <a16:creationId xmlns:a16="http://schemas.microsoft.com/office/drawing/2014/main" id="{CC8E7F5F-5B82-413E-16E7-A837FDAFABD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5013" y="4935267"/>
            <a:ext cx="2004554" cy="1554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23" name="TextovéPole 9">
            <a:extLst>
              <a:ext uri="{FF2B5EF4-FFF2-40B4-BE49-F238E27FC236}">
                <a16:creationId xmlns:a16="http://schemas.microsoft.com/office/drawing/2014/main" id="{64954322-64ED-7049-B0B7-53D7C9E7F1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7851" y="674688"/>
            <a:ext cx="856932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2000" dirty="0"/>
              <a:t>Impedance (zdánlivý odpor) vůči střídavému elektrickému proudu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040851A2-0452-525F-5C5C-9E20F1457220}"/>
              </a:ext>
            </a:extLst>
          </p:cNvPr>
          <p:cNvSpPr txBox="1"/>
          <p:nvPr/>
        </p:nvSpPr>
        <p:spPr>
          <a:xfrm>
            <a:off x="681428" y="1106984"/>
            <a:ext cx="49896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/>
              <a:t>Dobré výsledky </a:t>
            </a:r>
            <a:r>
              <a:rPr lang="cs-CZ" sz="2000" dirty="0" err="1"/>
              <a:t>čtyřelektrodových</a:t>
            </a:r>
            <a:r>
              <a:rPr lang="cs-CZ" sz="2000" dirty="0"/>
              <a:t> systémů</a:t>
            </a:r>
          </a:p>
          <a:p>
            <a:r>
              <a:rPr lang="cs-CZ" sz="2000" dirty="0"/>
              <a:t>s analýzou celého těla: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63A4E972-A4F8-CE97-AA39-51C375B115E3}"/>
              </a:ext>
            </a:extLst>
          </p:cNvPr>
          <p:cNvSpPr txBox="1"/>
          <p:nvPr/>
        </p:nvSpPr>
        <p:spPr>
          <a:xfrm>
            <a:off x="6383685" y="1106984"/>
            <a:ext cx="539953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000" dirty="0"/>
              <a:t> Nesprávné výsledky dvouelektrodových systémů</a:t>
            </a:r>
          </a:p>
          <a:p>
            <a:r>
              <a:rPr lang="cs-CZ" sz="2000" dirty="0"/>
              <a:t>s analýzou pouze horních nebo dolních končetin:</a:t>
            </a:r>
          </a:p>
        </p:txBody>
      </p:sp>
      <p:pic>
        <p:nvPicPr>
          <p:cNvPr id="6" name="Picture 2" descr="inbody_230">
            <a:extLst>
              <a:ext uri="{FF2B5EF4-FFF2-40B4-BE49-F238E27FC236}">
                <a16:creationId xmlns:a16="http://schemas.microsoft.com/office/drawing/2014/main" id="{698EB476-D927-99F1-FA7E-A1C62E5CF4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26" t="3842" r="4962" b="2213"/>
          <a:stretch/>
        </p:blipFill>
        <p:spPr bwMode="auto">
          <a:xfrm>
            <a:off x="4508901" y="3489720"/>
            <a:ext cx="2250916" cy="3249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QuadScan">
            <a:extLst>
              <a:ext uri="{FF2B5EF4-FFF2-40B4-BE49-F238E27FC236}">
                <a16:creationId xmlns:a16="http://schemas.microsoft.com/office/drawing/2014/main" id="{DE84B5E2-6775-450A-F8E1-4AC8BFB03E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12" t="8202" r="8664" b="6235"/>
          <a:stretch/>
        </p:blipFill>
        <p:spPr>
          <a:xfrm>
            <a:off x="493999" y="4955585"/>
            <a:ext cx="1853760" cy="1629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" name="Obrázek 1">
            <a:extLst>
              <a:ext uri="{FF2B5EF4-FFF2-40B4-BE49-F238E27FC236}">
                <a16:creationId xmlns:a16="http://schemas.microsoft.com/office/drawing/2014/main" id="{614D9B83-04A9-C83A-0AC1-11F56B94E1A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4" t="2101" r="7435" b="2511"/>
          <a:stretch/>
        </p:blipFill>
        <p:spPr bwMode="auto">
          <a:xfrm>
            <a:off x="681428" y="1814687"/>
            <a:ext cx="4989689" cy="28794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5" descr="DEXA3">
            <a:extLst>
              <a:ext uri="{FF2B5EF4-FFF2-40B4-BE49-F238E27FC236}">
                <a16:creationId xmlns:a16="http://schemas.microsoft.com/office/drawing/2014/main" id="{2BA80660-69BC-9626-94E8-8D56AF2CD3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299" y="1873955"/>
            <a:ext cx="5660914" cy="37801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1" name="Text Box 8">
            <a:extLst>
              <a:ext uri="{FF2B5EF4-FFF2-40B4-BE49-F238E27FC236}">
                <a16:creationId xmlns:a16="http://schemas.microsoft.com/office/drawing/2014/main" id="{D2DD5923-DDA7-42C6-388D-4BCAC6D6EB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0688" y="447499"/>
            <a:ext cx="6688137" cy="10160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cs-CZ" altLang="cs-CZ" sz="2400" dirty="0"/>
              <a:t>D(E)XA = </a:t>
            </a:r>
            <a:r>
              <a:rPr lang="cs-CZ" altLang="cs-CZ" sz="2400" dirty="0" err="1"/>
              <a:t>Dual</a:t>
            </a:r>
            <a:r>
              <a:rPr lang="cs-CZ" altLang="cs-CZ" sz="2400" dirty="0"/>
              <a:t> </a:t>
            </a:r>
            <a:r>
              <a:rPr lang="cs-CZ" altLang="cs-CZ" sz="2400" dirty="0" err="1"/>
              <a:t>Energy</a:t>
            </a:r>
            <a:r>
              <a:rPr lang="cs-CZ" altLang="cs-CZ" sz="2400" dirty="0"/>
              <a:t> X-</a:t>
            </a:r>
            <a:r>
              <a:rPr lang="cs-CZ" altLang="cs-CZ" sz="2400" dirty="0" err="1"/>
              <a:t>ray</a:t>
            </a:r>
            <a:r>
              <a:rPr lang="cs-CZ" altLang="cs-CZ" sz="2400" dirty="0"/>
              <a:t> </a:t>
            </a:r>
            <a:r>
              <a:rPr lang="cs-CZ" altLang="cs-CZ" sz="2400" dirty="0" err="1"/>
              <a:t>Absorptiometry</a:t>
            </a:r>
            <a:endParaRPr lang="cs-CZ" altLang="cs-CZ" sz="2400" dirty="0"/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cs-CZ" altLang="cs-CZ" sz="2400" dirty="0">
                <a:solidFill>
                  <a:srgbClr val="FF0000"/>
                </a:solidFill>
              </a:rPr>
              <a:t>složení těla (kosti, svaly, břišní tuk aj.)</a:t>
            </a: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600D6710-B265-2DAE-8108-AEE853BE57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3223" y="160051"/>
            <a:ext cx="4758089" cy="6537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Obrázek 5">
            <a:extLst>
              <a:ext uri="{FF2B5EF4-FFF2-40B4-BE49-F238E27FC236}">
                <a16:creationId xmlns:a16="http://schemas.microsoft.com/office/drawing/2014/main" id="{A6636ADD-211B-F565-6689-35B93A7AF6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1646" y="1072444"/>
            <a:ext cx="9292223" cy="541652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F2F6379A-2B5E-7FF0-2665-C43781BD28E2}"/>
              </a:ext>
            </a:extLst>
          </p:cNvPr>
          <p:cNvSpPr txBox="1"/>
          <p:nvPr/>
        </p:nvSpPr>
        <p:spPr>
          <a:xfrm>
            <a:off x="566058" y="610779"/>
            <a:ext cx="1105988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cs-CZ" sz="2400" dirty="0">
                <a:solidFill>
                  <a:schemeClr val="accent1">
                    <a:lumMod val="75000"/>
                  </a:schemeClr>
                </a:solidFill>
              </a:rPr>
              <a:t>VÝŠKA A RYCHLOST RŮSTU</a:t>
            </a:r>
          </a:p>
        </p:txBody>
      </p:sp>
      <p:sp>
        <p:nvSpPr>
          <p:cNvPr id="3076" name="Obdélník 7">
            <a:extLst>
              <a:ext uri="{FF2B5EF4-FFF2-40B4-BE49-F238E27FC236}">
                <a16:creationId xmlns:a16="http://schemas.microsoft.com/office/drawing/2014/main" id="{FD1F554A-CCCC-C6FA-34A2-8578E04C55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21276" y="6521344"/>
            <a:ext cx="194945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GB" altLang="cs-CZ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Lebl</a:t>
            </a:r>
            <a:r>
              <a:rPr lang="en-GB" altLang="cs-CZ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 </a:t>
            </a:r>
            <a:r>
              <a:rPr lang="en-GB" altLang="cs-CZ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Krásničanová</a:t>
            </a:r>
            <a:r>
              <a:rPr lang="cs-CZ" altLang="cs-CZ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GB" altLang="cs-CZ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1996</a:t>
            </a:r>
            <a:r>
              <a:rPr lang="cs-CZ" altLang="cs-CZ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cs-CZ" altLang="cs-CZ" sz="1200" dirty="0"/>
          </a:p>
        </p:txBody>
      </p:sp>
      <p:cxnSp>
        <p:nvCxnSpPr>
          <p:cNvPr id="10" name="Přímá spojnice se šipkou 9">
            <a:extLst>
              <a:ext uri="{FF2B5EF4-FFF2-40B4-BE49-F238E27FC236}">
                <a16:creationId xmlns:a16="http://schemas.microsoft.com/office/drawing/2014/main" id="{5C50863B-9BE9-2F2B-E5AA-6CED5DAABDB9}"/>
              </a:ext>
            </a:extLst>
          </p:cNvPr>
          <p:cNvCxnSpPr>
            <a:cxnSpLocks/>
          </p:cNvCxnSpPr>
          <p:nvPr/>
        </p:nvCxnSpPr>
        <p:spPr>
          <a:xfrm flipV="1">
            <a:off x="5449711" y="1738489"/>
            <a:ext cx="0" cy="385235"/>
          </a:xfrm>
          <a:prstGeom prst="straightConnector1">
            <a:avLst/>
          </a:prstGeom>
          <a:ln w="63500">
            <a:solidFill>
              <a:srgbClr val="0070C0"/>
            </a:solidFill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Přímá spojnice se šipkou 11">
            <a:extLst>
              <a:ext uri="{FF2B5EF4-FFF2-40B4-BE49-F238E27FC236}">
                <a16:creationId xmlns:a16="http://schemas.microsoft.com/office/drawing/2014/main" id="{1E042811-51E0-85A5-3808-EE66756D8F7C}"/>
              </a:ext>
            </a:extLst>
          </p:cNvPr>
          <p:cNvCxnSpPr>
            <a:cxnSpLocks/>
          </p:cNvCxnSpPr>
          <p:nvPr/>
        </p:nvCxnSpPr>
        <p:spPr>
          <a:xfrm>
            <a:off x="8959321" y="3969985"/>
            <a:ext cx="512057" cy="0"/>
          </a:xfrm>
          <a:prstGeom prst="straightConnector1">
            <a:avLst/>
          </a:prstGeom>
          <a:ln w="63500">
            <a:solidFill>
              <a:srgbClr val="0070C0"/>
            </a:solidFill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2">
            <a:extLst>
              <a:ext uri="{FF2B5EF4-FFF2-40B4-BE49-F238E27FC236}">
                <a16:creationId xmlns:a16="http://schemas.microsoft.com/office/drawing/2014/main" id="{8DA712B8-305F-0135-94C8-456574F1843C}"/>
              </a:ext>
            </a:extLst>
          </p:cNvPr>
          <p:cNvSpPr txBox="1">
            <a:spLocks noChangeArrowheads="1"/>
          </p:cNvSpPr>
          <p:nvPr/>
        </p:nvSpPr>
        <p:spPr>
          <a:xfrm>
            <a:off x="566058" y="60431"/>
            <a:ext cx="11616266" cy="57591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cs-CZ" altLang="cs-CZ" sz="2400" b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Fyziologické dispozice pro fyzickou zátěž u lidí různého pohlaví a věku</a:t>
            </a:r>
            <a:endParaRPr lang="cs-CZ" altLang="cs-CZ" sz="24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5" descr="ATH1">
            <a:extLst>
              <a:ext uri="{FF2B5EF4-FFF2-40B4-BE49-F238E27FC236}">
                <a16:creationId xmlns:a16="http://schemas.microsoft.com/office/drawing/2014/main" id="{2BF8E613-9F00-1EFA-31B8-F48C8E30D2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6668" y="1241778"/>
            <a:ext cx="5729166" cy="56162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97A2635A-0E4D-FFEB-A007-9D41E4757C6F}"/>
              </a:ext>
            </a:extLst>
          </p:cNvPr>
          <p:cNvSpPr txBox="1"/>
          <p:nvPr/>
        </p:nvSpPr>
        <p:spPr>
          <a:xfrm>
            <a:off x="453225" y="780113"/>
            <a:ext cx="1142274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cs-CZ" sz="2400" dirty="0">
                <a:solidFill>
                  <a:schemeClr val="accent1">
                    <a:lumMod val="75000"/>
                  </a:schemeClr>
                </a:solidFill>
              </a:rPr>
              <a:t>AKTIVNÍ TĚLESNÁ HMOTA</a:t>
            </a: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F723A141-1E2A-AC96-0667-86F99A74F1CD}"/>
              </a:ext>
            </a:extLst>
          </p:cNvPr>
          <p:cNvSpPr txBox="1">
            <a:spLocks noChangeArrowheads="1"/>
          </p:cNvSpPr>
          <p:nvPr/>
        </p:nvSpPr>
        <p:spPr>
          <a:xfrm>
            <a:off x="287867" y="107979"/>
            <a:ext cx="11616266" cy="57591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cs-CZ" altLang="cs-CZ" sz="2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Fyziologické dispozice pro fyzickou zátěž u lidí různého pohlaví a věku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4" descr="Vek8">
            <a:extLst>
              <a:ext uri="{FF2B5EF4-FFF2-40B4-BE49-F238E27FC236}">
                <a16:creationId xmlns:a16="http://schemas.microsoft.com/office/drawing/2014/main" id="{0D7BE454-D11E-9DE6-8836-4730A78727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228" y="1241425"/>
            <a:ext cx="5616575" cy="561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id="{31BC8BCB-0677-FEB9-3790-DB7743C33C7B}"/>
              </a:ext>
            </a:extLst>
          </p:cNvPr>
          <p:cNvSpPr/>
          <p:nvPr/>
        </p:nvSpPr>
        <p:spPr>
          <a:xfrm>
            <a:off x="1666875" y="667485"/>
            <a:ext cx="885825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cs-CZ" sz="2400" dirty="0">
                <a:solidFill>
                  <a:schemeClr val="accent1">
                    <a:lumMod val="75000"/>
                  </a:schemeClr>
                </a:solidFill>
              </a:rPr>
              <a:t>TĚLESNÁ VÝŠKA A SÍLA </a:t>
            </a:r>
            <a:r>
              <a:rPr lang="cs-CZ" sz="2400" dirty="0" err="1">
                <a:solidFill>
                  <a:schemeClr val="accent1">
                    <a:lumMod val="75000"/>
                  </a:schemeClr>
                </a:solidFill>
              </a:rPr>
              <a:t>KVADRICEPS</a:t>
            </a:r>
            <a:r>
              <a:rPr lang="cs-CZ" sz="2400" cap="all" dirty="0" err="1">
                <a:solidFill>
                  <a:schemeClr val="accent1">
                    <a:lumMod val="75000"/>
                  </a:schemeClr>
                </a:solidFill>
              </a:rPr>
              <a:t>ů</a:t>
            </a:r>
            <a:r>
              <a:rPr lang="cs-CZ" sz="2400" cap="all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cs-CZ" sz="2400" dirty="0">
                <a:solidFill>
                  <a:schemeClr val="accent1">
                    <a:lumMod val="75000"/>
                  </a:schemeClr>
                </a:solidFill>
              </a:rPr>
              <a:t> A </a:t>
            </a:r>
            <a:r>
              <a:rPr lang="cs-CZ" sz="2400" dirty="0" err="1">
                <a:solidFill>
                  <a:schemeClr val="accent1">
                    <a:lumMod val="75000"/>
                  </a:schemeClr>
                </a:solidFill>
              </a:rPr>
              <a:t>FLEXOR</a:t>
            </a:r>
            <a:r>
              <a:rPr lang="cs-CZ" sz="2400" cap="all" dirty="0" err="1">
                <a:solidFill>
                  <a:schemeClr val="accent1">
                    <a:lumMod val="75000"/>
                  </a:schemeClr>
                </a:solidFill>
              </a:rPr>
              <a:t>ů</a:t>
            </a:r>
            <a:r>
              <a:rPr lang="cs-CZ" sz="2400" dirty="0">
                <a:solidFill>
                  <a:schemeClr val="accent1">
                    <a:lumMod val="75000"/>
                  </a:schemeClr>
                </a:solidFill>
              </a:rPr>
              <a:t> LOKTE</a:t>
            </a:r>
          </a:p>
        </p:txBody>
      </p:sp>
      <p:cxnSp>
        <p:nvCxnSpPr>
          <p:cNvPr id="6" name="Přímá spojnice se šipkou 5">
            <a:extLst>
              <a:ext uri="{FF2B5EF4-FFF2-40B4-BE49-F238E27FC236}">
                <a16:creationId xmlns:a16="http://schemas.microsoft.com/office/drawing/2014/main" id="{F7BD7FEB-0F53-BC72-3A25-706ACF4A400D}"/>
              </a:ext>
            </a:extLst>
          </p:cNvPr>
          <p:cNvCxnSpPr/>
          <p:nvPr/>
        </p:nvCxnSpPr>
        <p:spPr>
          <a:xfrm flipV="1">
            <a:off x="6625319" y="2166143"/>
            <a:ext cx="0" cy="935038"/>
          </a:xfrm>
          <a:prstGeom prst="straightConnector1">
            <a:avLst/>
          </a:prstGeom>
          <a:ln w="63500">
            <a:solidFill>
              <a:srgbClr val="0070C0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Přímá spojnice se šipkou 7">
            <a:extLst>
              <a:ext uri="{FF2B5EF4-FFF2-40B4-BE49-F238E27FC236}">
                <a16:creationId xmlns:a16="http://schemas.microsoft.com/office/drawing/2014/main" id="{B34AE195-92CF-1273-BC57-B898FD2E4F5E}"/>
              </a:ext>
            </a:extLst>
          </p:cNvPr>
          <p:cNvCxnSpPr/>
          <p:nvPr/>
        </p:nvCxnSpPr>
        <p:spPr>
          <a:xfrm flipV="1">
            <a:off x="6607402" y="3802062"/>
            <a:ext cx="0" cy="495300"/>
          </a:xfrm>
          <a:prstGeom prst="straightConnector1">
            <a:avLst/>
          </a:prstGeom>
          <a:ln w="63500">
            <a:solidFill>
              <a:srgbClr val="0070C0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50" name="Obdélník 10">
            <a:extLst>
              <a:ext uri="{FF2B5EF4-FFF2-40B4-BE49-F238E27FC236}">
                <a16:creationId xmlns:a16="http://schemas.microsoft.com/office/drawing/2014/main" id="{E38D13D8-CE41-99E4-9AF2-809200E977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21540" y="2263774"/>
            <a:ext cx="11858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rgbClr val="0070C0"/>
                </a:solidFill>
              </a:rPr>
              <a:t>CHLAPCI</a:t>
            </a:r>
          </a:p>
        </p:txBody>
      </p:sp>
      <p:sp>
        <p:nvSpPr>
          <p:cNvPr id="6151" name="Obdélník 11">
            <a:extLst>
              <a:ext uri="{FF2B5EF4-FFF2-40B4-BE49-F238E27FC236}">
                <a16:creationId xmlns:a16="http://schemas.microsoft.com/office/drawing/2014/main" id="{85517DCA-52C1-F2FA-5F07-AE607BFC64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23153" y="4368799"/>
            <a:ext cx="12398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rgbClr val="FF0000"/>
                </a:solidFill>
              </a:rPr>
              <a:t>DĚVČATA</a:t>
            </a:r>
          </a:p>
        </p:txBody>
      </p:sp>
      <p:sp>
        <p:nvSpPr>
          <p:cNvPr id="6152" name="Obdélník 12">
            <a:extLst>
              <a:ext uri="{FF2B5EF4-FFF2-40B4-BE49-F238E27FC236}">
                <a16:creationId xmlns:a16="http://schemas.microsoft.com/office/drawing/2014/main" id="{645866DA-E3AF-69AB-ED28-5E2B219066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99339" y="3089274"/>
            <a:ext cx="12398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rgbClr val="FF0000"/>
                </a:solidFill>
              </a:rPr>
              <a:t>DĚVČATA</a:t>
            </a:r>
          </a:p>
        </p:txBody>
      </p:sp>
      <p:sp>
        <p:nvSpPr>
          <p:cNvPr id="6153" name="Obdélník 13">
            <a:extLst>
              <a:ext uri="{FF2B5EF4-FFF2-40B4-BE49-F238E27FC236}">
                <a16:creationId xmlns:a16="http://schemas.microsoft.com/office/drawing/2014/main" id="{5D6F9333-3E94-99FD-C55B-817504390C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8990" y="3779837"/>
            <a:ext cx="118586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rgbClr val="0070C0"/>
                </a:solidFill>
              </a:rPr>
              <a:t>CHLAPCI</a:t>
            </a:r>
          </a:p>
        </p:txBody>
      </p:sp>
      <p:sp>
        <p:nvSpPr>
          <p:cNvPr id="2" name="Šipka: doleva 1">
            <a:extLst>
              <a:ext uri="{FF2B5EF4-FFF2-40B4-BE49-F238E27FC236}">
                <a16:creationId xmlns:a16="http://schemas.microsoft.com/office/drawing/2014/main" id="{E8FB94F4-0F7A-7F76-51EA-ED5DBA6592AC}"/>
              </a:ext>
            </a:extLst>
          </p:cNvPr>
          <p:cNvSpPr/>
          <p:nvPr/>
        </p:nvSpPr>
        <p:spPr>
          <a:xfrm>
            <a:off x="7683731" y="2154234"/>
            <a:ext cx="2547480" cy="935039"/>
          </a:xfrm>
          <a:prstGeom prst="leftArrow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dirty="0">
                <a:solidFill>
                  <a:sysClr val="windowText" lastClr="000000"/>
                </a:solidFill>
              </a:rPr>
              <a:t>Síla kvadricepsů</a:t>
            </a:r>
          </a:p>
        </p:txBody>
      </p:sp>
      <p:sp>
        <p:nvSpPr>
          <p:cNvPr id="3" name="Šipka: doleva 2">
            <a:extLst>
              <a:ext uri="{FF2B5EF4-FFF2-40B4-BE49-F238E27FC236}">
                <a16:creationId xmlns:a16="http://schemas.microsoft.com/office/drawing/2014/main" id="{CE42CDAD-3126-966F-96F5-BC7A5F5A4C4C}"/>
              </a:ext>
            </a:extLst>
          </p:cNvPr>
          <p:cNvSpPr/>
          <p:nvPr/>
        </p:nvSpPr>
        <p:spPr>
          <a:xfrm>
            <a:off x="7683731" y="3768726"/>
            <a:ext cx="2547480" cy="600073"/>
          </a:xfrm>
          <a:prstGeom prst="leftArrow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dirty="0">
                <a:solidFill>
                  <a:sysClr val="windowText" lastClr="000000"/>
                </a:solidFill>
              </a:rPr>
              <a:t>Síla flexorů lokte</a:t>
            </a:r>
          </a:p>
        </p:txBody>
      </p:sp>
      <p:sp>
        <p:nvSpPr>
          <p:cNvPr id="4" name="Šipka: doleva 3">
            <a:extLst>
              <a:ext uri="{FF2B5EF4-FFF2-40B4-BE49-F238E27FC236}">
                <a16:creationId xmlns:a16="http://schemas.microsoft.com/office/drawing/2014/main" id="{9B2A187D-D45D-7135-8228-543415407EB6}"/>
              </a:ext>
            </a:extLst>
          </p:cNvPr>
          <p:cNvSpPr/>
          <p:nvPr/>
        </p:nvSpPr>
        <p:spPr>
          <a:xfrm>
            <a:off x="7683731" y="1376351"/>
            <a:ext cx="2547480" cy="558123"/>
          </a:xfrm>
          <a:prstGeom prst="left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dirty="0">
                <a:solidFill>
                  <a:sysClr val="windowText" lastClr="000000"/>
                </a:solidFill>
              </a:rPr>
              <a:t>Tělesná výška</a:t>
            </a: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0B95AFB4-5BF5-2E92-6F90-C50781706A62}"/>
              </a:ext>
            </a:extLst>
          </p:cNvPr>
          <p:cNvSpPr txBox="1">
            <a:spLocks noChangeArrowheads="1"/>
          </p:cNvSpPr>
          <p:nvPr/>
        </p:nvSpPr>
        <p:spPr>
          <a:xfrm>
            <a:off x="287867" y="107979"/>
            <a:ext cx="11616266" cy="57591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cs-CZ" altLang="cs-CZ" sz="2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Fyziologické dispozice pro fyzickou zátěž u lidí různého pohlaví a věku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4" descr="Vek9">
            <a:extLst>
              <a:ext uri="{FF2B5EF4-FFF2-40B4-BE49-F238E27FC236}">
                <a16:creationId xmlns:a16="http://schemas.microsoft.com/office/drawing/2014/main" id="{D5E7FA79-D11F-8C3B-ACC3-958CFD1658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376" y="1050926"/>
            <a:ext cx="6048375" cy="580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id="{9ABFDB80-1FE5-A7F3-6526-81830F510A5D}"/>
              </a:ext>
            </a:extLst>
          </p:cNvPr>
          <p:cNvSpPr/>
          <p:nvPr/>
        </p:nvSpPr>
        <p:spPr>
          <a:xfrm>
            <a:off x="2567782" y="589261"/>
            <a:ext cx="6913562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cs-CZ" sz="2400" dirty="0">
                <a:solidFill>
                  <a:schemeClr val="accent1">
                    <a:lumMod val="75000"/>
                  </a:schemeClr>
                </a:solidFill>
              </a:rPr>
              <a:t>MAXIMÁLNÍ VÝKON NA CYKLOERGOMETRU</a:t>
            </a:r>
          </a:p>
        </p:txBody>
      </p:sp>
      <p:sp>
        <p:nvSpPr>
          <p:cNvPr id="7172" name="Obdélník 6">
            <a:extLst>
              <a:ext uri="{FF2B5EF4-FFF2-40B4-BE49-F238E27FC236}">
                <a16:creationId xmlns:a16="http://schemas.microsoft.com/office/drawing/2014/main" id="{9977AE0F-8E59-2F35-686D-C98CD1256C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19963" y="1484314"/>
            <a:ext cx="11858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rgbClr val="0070C0"/>
                </a:solidFill>
              </a:rPr>
              <a:t>CHLAPCI</a:t>
            </a:r>
          </a:p>
        </p:txBody>
      </p:sp>
      <p:sp>
        <p:nvSpPr>
          <p:cNvPr id="7173" name="Obdélník 7">
            <a:extLst>
              <a:ext uri="{FF2B5EF4-FFF2-40B4-BE49-F238E27FC236}">
                <a16:creationId xmlns:a16="http://schemas.microsoft.com/office/drawing/2014/main" id="{BD438CB3-0488-C45A-E6C5-63BB9CF1D8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19964" y="3954463"/>
            <a:ext cx="1241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rgbClr val="FF0000"/>
                </a:solidFill>
              </a:rPr>
              <a:t>DĚVČATA</a:t>
            </a: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2B74F749-3C8B-D2A4-1406-0BB19E6A08C9}"/>
              </a:ext>
            </a:extLst>
          </p:cNvPr>
          <p:cNvSpPr txBox="1">
            <a:spLocks noChangeArrowheads="1"/>
          </p:cNvSpPr>
          <p:nvPr/>
        </p:nvSpPr>
        <p:spPr>
          <a:xfrm>
            <a:off x="287867" y="107979"/>
            <a:ext cx="11616266" cy="57591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cs-CZ" altLang="cs-CZ" sz="2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Fyziologické dispozice pro fyzickou zátěž u lidí různého pohlaví a věku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4028988E-1D71-FD2E-A4B8-1D847DB8F4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297" y="0"/>
            <a:ext cx="74136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DA7D1E1D-AA0E-B83F-B83E-FA57CBA993A0}"/>
              </a:ext>
            </a:extLst>
          </p:cNvPr>
          <p:cNvSpPr txBox="1"/>
          <p:nvPr/>
        </p:nvSpPr>
        <p:spPr>
          <a:xfrm>
            <a:off x="7834922" y="6209757"/>
            <a:ext cx="41616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(</a:t>
            </a:r>
            <a:r>
              <a:rPr lang="cs-CZ" dirty="0" err="1"/>
              <a:t>Bernaciková</a:t>
            </a:r>
            <a:r>
              <a:rPr lang="cs-CZ" dirty="0"/>
              <a:t> a kol., Fyziologie, MU, 2012)</a:t>
            </a:r>
          </a:p>
        </p:txBody>
      </p:sp>
    </p:spTree>
    <p:extLst>
      <p:ext uri="{BB962C8B-B14F-4D97-AF65-F5344CB8AC3E}">
        <p14:creationId xmlns:p14="http://schemas.microsoft.com/office/powerpoint/2010/main" val="5991226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4" descr="mobilit2">
            <a:extLst>
              <a:ext uri="{FF2B5EF4-FFF2-40B4-BE49-F238E27FC236}">
                <a16:creationId xmlns:a16="http://schemas.microsoft.com/office/drawing/2014/main" id="{500B81D3-4F1F-D360-E218-7DE0B103A0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514" y="1412875"/>
            <a:ext cx="10871199" cy="4808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Obdélník 10">
            <a:extLst>
              <a:ext uri="{FF2B5EF4-FFF2-40B4-BE49-F238E27FC236}">
                <a16:creationId xmlns:a16="http://schemas.microsoft.com/office/drawing/2014/main" id="{E99240FE-265E-0917-D445-C1BD23EB9A3C}"/>
              </a:ext>
            </a:extLst>
          </p:cNvPr>
          <p:cNvSpPr/>
          <p:nvPr/>
        </p:nvSpPr>
        <p:spPr>
          <a:xfrm>
            <a:off x="3154540" y="684658"/>
            <a:ext cx="6048375" cy="461665"/>
          </a:xfrm>
          <a:prstGeom prst="rect">
            <a:avLst/>
          </a:prstGeom>
          <a:solidFill>
            <a:schemeClr val="bg1">
              <a:alpha val="91000"/>
            </a:schemeClr>
          </a:solidFill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cs-CZ" sz="2400" dirty="0">
                <a:solidFill>
                  <a:schemeClr val="accent1">
                    <a:lumMod val="75000"/>
                  </a:schemeClr>
                </a:solidFill>
              </a:rPr>
              <a:t>POHYBOVÉ VÝKONY</a:t>
            </a:r>
          </a:p>
        </p:txBody>
      </p:sp>
      <p:sp>
        <p:nvSpPr>
          <p:cNvPr id="9220" name="Obdélník 9">
            <a:extLst>
              <a:ext uri="{FF2B5EF4-FFF2-40B4-BE49-F238E27FC236}">
                <a16:creationId xmlns:a16="http://schemas.microsoft.com/office/drawing/2014/main" id="{85922088-8A72-0796-29CB-96582C86A8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18885" y="1484314"/>
            <a:ext cx="966787" cy="3698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/>
              <a:t>SHYBY</a:t>
            </a:r>
          </a:p>
        </p:txBody>
      </p:sp>
      <p:sp>
        <p:nvSpPr>
          <p:cNvPr id="9221" name="Obdélník 12">
            <a:extLst>
              <a:ext uri="{FF2B5EF4-FFF2-40B4-BE49-F238E27FC236}">
                <a16:creationId xmlns:a16="http://schemas.microsoft.com/office/drawing/2014/main" id="{E18565A7-E88E-6B62-F404-8A7E16532C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80101" y="1484314"/>
            <a:ext cx="1184275" cy="3698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SED-LEH</a:t>
            </a:r>
          </a:p>
        </p:txBody>
      </p:sp>
      <p:sp>
        <p:nvSpPr>
          <p:cNvPr id="9222" name="Obdélník 13">
            <a:extLst>
              <a:ext uri="{FF2B5EF4-FFF2-40B4-BE49-F238E27FC236}">
                <a16:creationId xmlns:a16="http://schemas.microsoft.com/office/drawing/2014/main" id="{EE520CCF-ABA3-BD30-2F9E-EF8A4CF8C3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85943" y="1484314"/>
            <a:ext cx="1995943" cy="3698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/>
              <a:t>SKOK Z MÍSTA</a:t>
            </a: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CDA29FC4-2CA7-D326-7701-D9340BE39488}"/>
              </a:ext>
            </a:extLst>
          </p:cNvPr>
          <p:cNvSpPr txBox="1">
            <a:spLocks noChangeArrowheads="1"/>
          </p:cNvSpPr>
          <p:nvPr/>
        </p:nvSpPr>
        <p:spPr>
          <a:xfrm>
            <a:off x="287867" y="107979"/>
            <a:ext cx="11616266" cy="57591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cs-CZ" altLang="cs-CZ" sz="2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Fyziologické dispozice pro fyzickou zátěž u lidí různého pohlaví a věku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4" descr="mobilit3">
            <a:extLst>
              <a:ext uri="{FF2B5EF4-FFF2-40B4-BE49-F238E27FC236}">
                <a16:creationId xmlns:a16="http://schemas.microsoft.com/office/drawing/2014/main" id="{830100DA-5244-C7A5-6B8A-7D89DB313F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857" y="1557339"/>
            <a:ext cx="10203543" cy="45822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Obdélník 9">
            <a:extLst>
              <a:ext uri="{FF2B5EF4-FFF2-40B4-BE49-F238E27FC236}">
                <a16:creationId xmlns:a16="http://schemas.microsoft.com/office/drawing/2014/main" id="{4245DDC9-963C-22A4-92B7-F37F10100E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16165" y="1469801"/>
            <a:ext cx="1993900" cy="3698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/>
              <a:t>ČLUNKOVÝ BĚH</a:t>
            </a:r>
          </a:p>
        </p:txBody>
      </p:sp>
      <p:sp>
        <p:nvSpPr>
          <p:cNvPr id="10244" name="Obdélník 10">
            <a:extLst>
              <a:ext uri="{FF2B5EF4-FFF2-40B4-BE49-F238E27FC236}">
                <a16:creationId xmlns:a16="http://schemas.microsoft.com/office/drawing/2014/main" id="{734D8056-2C7E-E0D7-EEA9-0DDDDC6DA3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35639" y="1471614"/>
            <a:ext cx="1527175" cy="3698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/>
              <a:t>SPRINT 50 y</a:t>
            </a:r>
          </a:p>
        </p:txBody>
      </p:sp>
      <p:sp>
        <p:nvSpPr>
          <p:cNvPr id="12" name="Obdélník 11">
            <a:extLst>
              <a:ext uri="{FF2B5EF4-FFF2-40B4-BE49-F238E27FC236}">
                <a16:creationId xmlns:a16="http://schemas.microsoft.com/office/drawing/2014/main" id="{7546129B-FA0B-470C-224E-19D15E040394}"/>
              </a:ext>
            </a:extLst>
          </p:cNvPr>
          <p:cNvSpPr/>
          <p:nvPr/>
        </p:nvSpPr>
        <p:spPr>
          <a:xfrm>
            <a:off x="8977314" y="1470356"/>
            <a:ext cx="1690686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cs-CZ" dirty="0" err="1"/>
              <a:t>CH</a:t>
            </a:r>
            <a:r>
              <a:rPr lang="cs-CZ" cap="all" dirty="0" err="1"/>
              <a:t>ů</a:t>
            </a:r>
            <a:r>
              <a:rPr lang="cs-CZ" dirty="0" err="1"/>
              <a:t>ZE</a:t>
            </a:r>
            <a:r>
              <a:rPr lang="cs-CZ" dirty="0"/>
              <a:t> 2 míle</a:t>
            </a:r>
          </a:p>
        </p:txBody>
      </p:sp>
      <p:sp>
        <p:nvSpPr>
          <p:cNvPr id="13" name="Obdélník 12">
            <a:extLst>
              <a:ext uri="{FF2B5EF4-FFF2-40B4-BE49-F238E27FC236}">
                <a16:creationId xmlns:a16="http://schemas.microsoft.com/office/drawing/2014/main" id="{0E2DC47F-E441-FC5A-106B-C4C0EF2C7DDE}"/>
              </a:ext>
            </a:extLst>
          </p:cNvPr>
          <p:cNvSpPr/>
          <p:nvPr/>
        </p:nvSpPr>
        <p:spPr>
          <a:xfrm>
            <a:off x="3073401" y="821073"/>
            <a:ext cx="5903913" cy="461665"/>
          </a:xfrm>
          <a:prstGeom prst="rect">
            <a:avLst/>
          </a:prstGeom>
          <a:solidFill>
            <a:schemeClr val="bg1">
              <a:alpha val="91000"/>
            </a:schemeClr>
          </a:solidFill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cs-CZ" sz="2400" dirty="0">
                <a:solidFill>
                  <a:schemeClr val="accent1">
                    <a:lumMod val="75000"/>
                  </a:schemeClr>
                </a:solidFill>
              </a:rPr>
              <a:t>POHYBOVÉ VÝKONY</a:t>
            </a: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36F5ED69-AD23-BB33-F875-CA66BED8D74D}"/>
              </a:ext>
            </a:extLst>
          </p:cNvPr>
          <p:cNvSpPr txBox="1">
            <a:spLocks noChangeArrowheads="1"/>
          </p:cNvSpPr>
          <p:nvPr/>
        </p:nvSpPr>
        <p:spPr>
          <a:xfrm>
            <a:off x="287867" y="107979"/>
            <a:ext cx="11616266" cy="57591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cs-CZ" altLang="cs-CZ" sz="2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Fyziologické dispozice pro fyzickou zátěž u lidí různého pohlaví a věku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4" descr="mobilit4">
            <a:extLst>
              <a:ext uri="{FF2B5EF4-FFF2-40B4-BE49-F238E27FC236}">
                <a16:creationId xmlns:a16="http://schemas.microsoft.com/office/drawing/2014/main" id="{8504DC72-9607-63CB-B9A2-8C9F8AA870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8281" y="1052840"/>
            <a:ext cx="7480119" cy="5805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Obdélník 4">
            <a:extLst>
              <a:ext uri="{FF2B5EF4-FFF2-40B4-BE49-F238E27FC236}">
                <a16:creationId xmlns:a16="http://schemas.microsoft.com/office/drawing/2014/main" id="{76520CEE-7C52-855E-0E8D-4B94EF54F5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52309" y="2305050"/>
            <a:ext cx="1846262" cy="3683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/>
              <a:t>100 m PLAVÁNÍ</a:t>
            </a:r>
          </a:p>
        </p:txBody>
      </p:sp>
      <p:sp>
        <p:nvSpPr>
          <p:cNvPr id="11268" name="Obdélník 5">
            <a:extLst>
              <a:ext uri="{FF2B5EF4-FFF2-40B4-BE49-F238E27FC236}">
                <a16:creationId xmlns:a16="http://schemas.microsoft.com/office/drawing/2014/main" id="{DD782C6E-F020-D073-F6DC-FB13E30F4E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67335" y="2305050"/>
            <a:ext cx="1847850" cy="3683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/>
              <a:t>400 m PLAVÁNÍ</a:t>
            </a:r>
          </a:p>
        </p:txBody>
      </p:sp>
      <p:sp>
        <p:nvSpPr>
          <p:cNvPr id="11269" name="Obdélník 6">
            <a:extLst>
              <a:ext uri="{FF2B5EF4-FFF2-40B4-BE49-F238E27FC236}">
                <a16:creationId xmlns:a16="http://schemas.microsoft.com/office/drawing/2014/main" id="{0FD18CD2-2D81-52AF-9DF0-0A10C48DCF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52309" y="5077392"/>
            <a:ext cx="1363662" cy="3698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/>
              <a:t>100 m BĚH</a:t>
            </a:r>
          </a:p>
        </p:txBody>
      </p:sp>
      <p:sp>
        <p:nvSpPr>
          <p:cNvPr id="11270" name="Obdélník 7">
            <a:extLst>
              <a:ext uri="{FF2B5EF4-FFF2-40B4-BE49-F238E27FC236}">
                <a16:creationId xmlns:a16="http://schemas.microsoft.com/office/drawing/2014/main" id="{6BFB7031-4961-8104-07B5-E0D3B6EA7A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67335" y="5114585"/>
            <a:ext cx="1976437" cy="3698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/>
              <a:t>1500 m PLAVÁNÍ</a:t>
            </a:r>
          </a:p>
        </p:txBody>
      </p:sp>
      <p:sp>
        <p:nvSpPr>
          <p:cNvPr id="9" name="Obdélník 8">
            <a:extLst>
              <a:ext uri="{FF2B5EF4-FFF2-40B4-BE49-F238E27FC236}">
                <a16:creationId xmlns:a16="http://schemas.microsoft.com/office/drawing/2014/main" id="{E66D4EF9-8E52-1EB0-F0CE-03E11DAB6DB0}"/>
              </a:ext>
            </a:extLst>
          </p:cNvPr>
          <p:cNvSpPr/>
          <p:nvPr/>
        </p:nvSpPr>
        <p:spPr>
          <a:xfrm>
            <a:off x="2720952" y="655856"/>
            <a:ext cx="7416800" cy="400050"/>
          </a:xfrm>
          <a:prstGeom prst="rect">
            <a:avLst/>
          </a:prstGeom>
          <a:solidFill>
            <a:schemeClr val="bg1">
              <a:alpha val="91000"/>
            </a:schemeClr>
          </a:solidFill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cs-CZ" sz="2000" dirty="0">
                <a:solidFill>
                  <a:schemeClr val="accent1">
                    <a:lumMod val="75000"/>
                  </a:schemeClr>
                </a:solidFill>
              </a:rPr>
              <a:t>POHYBOVÉ VÝKONY</a:t>
            </a: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6902916E-5237-A335-A373-17B7EA7967B5}"/>
              </a:ext>
            </a:extLst>
          </p:cNvPr>
          <p:cNvSpPr txBox="1">
            <a:spLocks noChangeArrowheads="1"/>
          </p:cNvSpPr>
          <p:nvPr/>
        </p:nvSpPr>
        <p:spPr>
          <a:xfrm>
            <a:off x="287867" y="107979"/>
            <a:ext cx="11616266" cy="57591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cs-CZ" altLang="cs-CZ" sz="2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Fyziologické dispozice pro fyzickou zátěž u lidí různého pohlaví a věku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3">
            <a:extLst>
              <a:ext uri="{FF2B5EF4-FFF2-40B4-BE49-F238E27FC236}">
                <a16:creationId xmlns:a16="http://schemas.microsoft.com/office/drawing/2014/main" id="{CD25FA33-03A8-BA5D-B638-816C2894C8FA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388533" y="1232693"/>
            <a:ext cx="10047111" cy="4392613"/>
          </a:xfrm>
        </p:spPr>
        <p:txBody>
          <a:bodyPr>
            <a:normAutofit lnSpcReduction="10000"/>
          </a:bodyPr>
          <a:lstStyle/>
          <a:p>
            <a:pPr marL="0" indent="0" algn="ctr">
              <a:spcBef>
                <a:spcPct val="0"/>
              </a:spcBef>
              <a:spcAft>
                <a:spcPts val="1200"/>
              </a:spcAft>
              <a:buNone/>
            </a:pPr>
            <a:r>
              <a:rPr lang="cs-CZ" altLang="cs-CZ" sz="2400" b="1" dirty="0">
                <a:solidFill>
                  <a:schemeClr val="accent1">
                    <a:lumMod val="75000"/>
                  </a:schemeClr>
                </a:solidFill>
              </a:rPr>
              <a:t>FYZIOLOGICKÉ DISPOZICE K FYZICKÉ ZÁTĚŽI U ŽEN</a:t>
            </a:r>
          </a:p>
          <a:p>
            <a:pPr>
              <a:spcBef>
                <a:spcPct val="0"/>
              </a:spcBef>
              <a:spcAft>
                <a:spcPts val="1200"/>
              </a:spcAft>
            </a:pPr>
            <a:r>
              <a:rPr lang="cs-CZ" altLang="cs-CZ" sz="2000" dirty="0"/>
              <a:t>volnější vazivový aparát → </a:t>
            </a:r>
            <a:r>
              <a:rPr lang="cs-CZ" altLang="cs-CZ" sz="2000" b="1" i="1" dirty="0">
                <a:solidFill>
                  <a:schemeClr val="accent2">
                    <a:lumMod val="50000"/>
                  </a:schemeClr>
                </a:solidFill>
              </a:rPr>
              <a:t>větší rozsah pohybu</a:t>
            </a:r>
          </a:p>
          <a:p>
            <a:pPr>
              <a:spcBef>
                <a:spcPct val="0"/>
              </a:spcBef>
              <a:spcAft>
                <a:spcPts val="1200"/>
              </a:spcAft>
            </a:pPr>
            <a:r>
              <a:rPr lang="cs-CZ" altLang="cs-CZ" sz="2000" dirty="0"/>
              <a:t>časnější ukončení růstu výšky postavy → </a:t>
            </a:r>
            <a:r>
              <a:rPr lang="cs-CZ" altLang="cs-CZ" sz="2000" b="1" i="1" dirty="0">
                <a:solidFill>
                  <a:schemeClr val="accent2">
                    <a:lumMod val="50000"/>
                  </a:schemeClr>
                </a:solidFill>
              </a:rPr>
              <a:t>časnější vrchol výkonnosti</a:t>
            </a:r>
          </a:p>
          <a:p>
            <a:pPr>
              <a:spcBef>
                <a:spcPct val="0"/>
              </a:spcBef>
              <a:spcAft>
                <a:spcPts val="1200"/>
              </a:spcAft>
            </a:pPr>
            <a:r>
              <a:rPr lang="cs-CZ" altLang="cs-CZ" sz="2000" i="1" dirty="0"/>
              <a:t>↑ </a:t>
            </a:r>
            <a:r>
              <a:rPr lang="cs-CZ" altLang="cs-CZ" sz="2000" dirty="0"/>
              <a:t>gracilita kostí, šlach a vazů → </a:t>
            </a:r>
            <a:r>
              <a:rPr lang="cs-CZ" altLang="cs-CZ" sz="2000" b="1" i="1" dirty="0">
                <a:solidFill>
                  <a:schemeClr val="accent2">
                    <a:lumMod val="50000"/>
                  </a:schemeClr>
                </a:solidFill>
              </a:rPr>
              <a:t>↑ riziko přetížení a poranění</a:t>
            </a:r>
          </a:p>
          <a:p>
            <a:pPr>
              <a:spcBef>
                <a:spcPct val="0"/>
              </a:spcBef>
              <a:spcAft>
                <a:spcPts val="1200"/>
              </a:spcAft>
            </a:pPr>
            <a:r>
              <a:rPr lang="cs-CZ" altLang="cs-CZ" sz="2000" i="1" dirty="0"/>
              <a:t>↑</a:t>
            </a:r>
            <a:r>
              <a:rPr lang="cs-CZ" altLang="cs-CZ" sz="2000" dirty="0"/>
              <a:t> podíl tukové složky → </a:t>
            </a:r>
            <a:r>
              <a:rPr lang="cs-CZ" altLang="cs-CZ" sz="2000" b="1" i="1" dirty="0">
                <a:solidFill>
                  <a:schemeClr val="accent2">
                    <a:lumMod val="50000"/>
                  </a:schemeClr>
                </a:solidFill>
              </a:rPr>
              <a:t>↑ podíl „neaktivní hmoty“</a:t>
            </a:r>
            <a:endParaRPr lang="cs-CZ" altLang="cs-CZ" sz="2000" b="1" dirty="0">
              <a:solidFill>
                <a:schemeClr val="accent2">
                  <a:lumMod val="50000"/>
                </a:schemeClr>
              </a:solidFill>
            </a:endParaRPr>
          </a:p>
          <a:p>
            <a:pPr>
              <a:spcBef>
                <a:spcPct val="0"/>
              </a:spcBef>
              <a:spcAft>
                <a:spcPts val="1200"/>
              </a:spcAft>
            </a:pPr>
            <a:r>
              <a:rPr lang="cs-CZ" altLang="cs-CZ" sz="2000" dirty="0"/>
              <a:t>↓ poloha těžiště těla → </a:t>
            </a:r>
            <a:r>
              <a:rPr lang="cs-CZ" altLang="cs-CZ" sz="2000" b="1" i="1" dirty="0">
                <a:solidFill>
                  <a:schemeClr val="accent2">
                    <a:lumMod val="50000"/>
                  </a:schemeClr>
                </a:solidFill>
              </a:rPr>
              <a:t>lepší rovnováha</a:t>
            </a:r>
            <a:endParaRPr lang="cs-CZ" altLang="cs-CZ" sz="2000" b="1" dirty="0">
              <a:solidFill>
                <a:schemeClr val="accent2">
                  <a:lumMod val="50000"/>
                </a:schemeClr>
              </a:solidFill>
            </a:endParaRPr>
          </a:p>
          <a:p>
            <a:pPr>
              <a:spcBef>
                <a:spcPct val="0"/>
              </a:spcBef>
              <a:spcAft>
                <a:spcPts val="1200"/>
              </a:spcAft>
            </a:pPr>
            <a:r>
              <a:rPr lang="cs-CZ" altLang="cs-CZ" sz="2000" dirty="0"/>
              <a:t>širší pánev, kratší femur + ↓ </a:t>
            </a:r>
            <a:r>
              <a:rPr lang="cs-CZ" altLang="cs-CZ" sz="2000" dirty="0" err="1"/>
              <a:t>kolodiafyzální</a:t>
            </a:r>
            <a:r>
              <a:rPr lang="cs-CZ" altLang="cs-CZ" sz="2000" dirty="0"/>
              <a:t> úhel → </a:t>
            </a:r>
            <a:r>
              <a:rPr lang="cs-CZ" altLang="cs-CZ" sz="2000" b="1" i="1" dirty="0">
                <a:solidFill>
                  <a:schemeClr val="accent2">
                    <a:lumMod val="50000"/>
                  </a:schemeClr>
                </a:solidFill>
              </a:rPr>
              <a:t>častější valgosní postavení kolen („do X“)</a:t>
            </a:r>
            <a:endParaRPr lang="cs-CZ" altLang="cs-CZ" sz="2000" b="1" dirty="0">
              <a:solidFill>
                <a:schemeClr val="accent2">
                  <a:lumMod val="50000"/>
                </a:schemeClr>
              </a:solidFill>
            </a:endParaRPr>
          </a:p>
          <a:p>
            <a:pPr>
              <a:spcBef>
                <a:spcPct val="0"/>
              </a:spcBef>
              <a:spcAft>
                <a:spcPts val="1200"/>
              </a:spcAft>
            </a:pPr>
            <a:r>
              <a:rPr lang="cs-CZ" altLang="cs-CZ" sz="2000" dirty="0"/>
              <a:t>↓ Ery a </a:t>
            </a:r>
            <a:r>
              <a:rPr lang="cs-CZ" altLang="cs-CZ" sz="2000" dirty="0" err="1"/>
              <a:t>Hb</a:t>
            </a:r>
            <a:r>
              <a:rPr lang="cs-CZ" altLang="cs-CZ" sz="2000" dirty="0"/>
              <a:t> → ↓ kapacita transportního systému pro O2 → </a:t>
            </a:r>
            <a:r>
              <a:rPr lang="cs-CZ" altLang="cs-CZ" sz="2000" b="1" i="1" dirty="0">
                <a:solidFill>
                  <a:schemeClr val="accent2">
                    <a:lumMod val="50000"/>
                  </a:schemeClr>
                </a:solidFill>
              </a:rPr>
              <a:t>↓ aerobní (vytrvalostní) kapacita</a:t>
            </a:r>
            <a:endParaRPr lang="cs-CZ" altLang="cs-CZ" sz="2000" b="1" dirty="0">
              <a:solidFill>
                <a:schemeClr val="accent2">
                  <a:lumMod val="50000"/>
                </a:schemeClr>
              </a:solidFill>
            </a:endParaRPr>
          </a:p>
          <a:p>
            <a:pPr>
              <a:spcBef>
                <a:spcPct val="0"/>
              </a:spcBef>
              <a:spcAft>
                <a:spcPts val="1200"/>
              </a:spcAft>
            </a:pPr>
            <a:r>
              <a:rPr lang="cs-CZ" altLang="cs-CZ" sz="2000" dirty="0"/>
              <a:t>↓ anabolických steroidů → </a:t>
            </a:r>
            <a:r>
              <a:rPr lang="cs-CZ" altLang="cs-CZ" sz="2000" b="1" i="1" dirty="0">
                <a:solidFill>
                  <a:schemeClr val="accent2">
                    <a:lumMod val="50000"/>
                  </a:schemeClr>
                </a:solidFill>
              </a:rPr>
              <a:t>↓ silové + rychlostní (anaerobní) dispozice</a:t>
            </a:r>
            <a:endParaRPr lang="cs-CZ" altLang="cs-CZ" sz="2000" b="1" dirty="0">
              <a:solidFill>
                <a:schemeClr val="accent2">
                  <a:lumMod val="50000"/>
                </a:schemeClr>
              </a:solidFill>
            </a:endParaRPr>
          </a:p>
          <a:p>
            <a:pPr>
              <a:spcBef>
                <a:spcPct val="0"/>
              </a:spcBef>
              <a:spcAft>
                <a:spcPts val="1200"/>
              </a:spcAft>
            </a:pPr>
            <a:r>
              <a:rPr lang="cs-CZ" altLang="cs-CZ" sz="2000" dirty="0"/>
              <a:t>ve stáří výraznější osteoporóza → </a:t>
            </a:r>
            <a:r>
              <a:rPr lang="cs-CZ" altLang="cs-CZ" sz="2000" i="1" dirty="0">
                <a:solidFill>
                  <a:schemeClr val="accent2">
                    <a:lumMod val="50000"/>
                  </a:schemeClr>
                </a:solidFill>
              </a:rPr>
              <a:t>↑ riziko zlomeniny</a:t>
            </a:r>
          </a:p>
        </p:txBody>
      </p:sp>
      <p:sp>
        <p:nvSpPr>
          <p:cNvPr id="12291" name="Rectangle 68">
            <a:extLst>
              <a:ext uri="{FF2B5EF4-FFF2-40B4-BE49-F238E27FC236}">
                <a16:creationId xmlns:a16="http://schemas.microsoft.com/office/drawing/2014/main" id="{9AA77C99-1EE2-52C1-12D4-63831901B9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27350" y="260351"/>
            <a:ext cx="6624638" cy="57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800" b="1">
                <a:solidFill>
                  <a:schemeClr val="bg1"/>
                </a:solidFill>
              </a:rPr>
              <a:t>Somatické dispozice žen pro sport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4" descr="Vek5">
            <a:extLst>
              <a:ext uri="{FF2B5EF4-FFF2-40B4-BE49-F238E27FC236}">
                <a16:creationId xmlns:a16="http://schemas.microsoft.com/office/drawing/2014/main" id="{C3748044-DA61-D57C-A5ED-0DF6E249CF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9378" y="507702"/>
            <a:ext cx="7473244" cy="62743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id="{16F3B8D6-3666-C899-CE28-0D38AA46DA06}"/>
              </a:ext>
            </a:extLst>
          </p:cNvPr>
          <p:cNvSpPr/>
          <p:nvPr/>
        </p:nvSpPr>
        <p:spPr>
          <a:xfrm>
            <a:off x="3432176" y="1602085"/>
            <a:ext cx="2232025" cy="461665"/>
          </a:xfrm>
          <a:prstGeom prst="rect">
            <a:avLst/>
          </a:prstGeom>
          <a:solidFill>
            <a:schemeClr val="bg1">
              <a:alpha val="91000"/>
            </a:schemeClr>
          </a:solidFill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cs-CZ" sz="2400" dirty="0">
                <a:solidFill>
                  <a:srgbClr val="0070C0"/>
                </a:solidFill>
              </a:rPr>
              <a:t>REAKČNÍ DOBA</a:t>
            </a:r>
            <a:endParaRPr lang="cs-CZ" sz="2400" dirty="0"/>
          </a:p>
        </p:txBody>
      </p:sp>
      <p:cxnSp>
        <p:nvCxnSpPr>
          <p:cNvPr id="8" name="Přímá spojnice se šipkou 7">
            <a:extLst>
              <a:ext uri="{FF2B5EF4-FFF2-40B4-BE49-F238E27FC236}">
                <a16:creationId xmlns:a16="http://schemas.microsoft.com/office/drawing/2014/main" id="{B125D8F7-286F-A63F-CCA1-CA74C5DF49A6}"/>
              </a:ext>
            </a:extLst>
          </p:cNvPr>
          <p:cNvCxnSpPr>
            <a:cxnSpLocks/>
          </p:cNvCxnSpPr>
          <p:nvPr/>
        </p:nvCxnSpPr>
        <p:spPr>
          <a:xfrm flipV="1">
            <a:off x="6911621" y="1602085"/>
            <a:ext cx="0" cy="2123248"/>
          </a:xfrm>
          <a:prstGeom prst="straightConnector1">
            <a:avLst/>
          </a:prstGeom>
          <a:ln w="63500">
            <a:solidFill>
              <a:srgbClr val="FF0000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2">
            <a:extLst>
              <a:ext uri="{FF2B5EF4-FFF2-40B4-BE49-F238E27FC236}">
                <a16:creationId xmlns:a16="http://schemas.microsoft.com/office/drawing/2014/main" id="{9C9C051C-26CF-7392-E04F-8B24951C85EB}"/>
              </a:ext>
            </a:extLst>
          </p:cNvPr>
          <p:cNvSpPr txBox="1">
            <a:spLocks noChangeArrowheads="1"/>
          </p:cNvSpPr>
          <p:nvPr/>
        </p:nvSpPr>
        <p:spPr>
          <a:xfrm>
            <a:off x="287867" y="107979"/>
            <a:ext cx="11616266" cy="57591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cs-CZ" altLang="cs-CZ" sz="2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Fyziologické dispozice pro fyzickou zátěž u lidí různého pohlaví a věku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69" descr="HPIM1930">
            <a:extLst>
              <a:ext uri="{FF2B5EF4-FFF2-40B4-BE49-F238E27FC236}">
                <a16:creationId xmlns:a16="http://schemas.microsoft.com/office/drawing/2014/main" id="{2EF94215-A04D-1F00-3EA1-50D184EE54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4488" y="4149726"/>
            <a:ext cx="3471862" cy="2614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5912" name="Group 72">
            <a:extLst>
              <a:ext uri="{FF2B5EF4-FFF2-40B4-BE49-F238E27FC236}">
                <a16:creationId xmlns:a16="http://schemas.microsoft.com/office/drawing/2014/main" id="{D962005E-511E-0402-62E7-F88145490070}"/>
              </a:ext>
            </a:extLst>
          </p:cNvPr>
          <p:cNvGraphicFramePr>
            <a:graphicFrameLocks noGrp="1"/>
          </p:cNvGraphicFramePr>
          <p:nvPr/>
        </p:nvGraphicFramePr>
        <p:xfrm>
          <a:off x="2495550" y="908050"/>
          <a:ext cx="7315200" cy="3079748"/>
        </p:xfrm>
        <a:graphic>
          <a:graphicData uri="http://schemas.openxmlformats.org/drawingml/2006/table">
            <a:tbl>
              <a:tblPr/>
              <a:tblGrid>
                <a:gridCol w="321658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2511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2693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4657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0133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1445" marR="91445" marT="45739" marB="4573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KLID</a:t>
                      </a:r>
                    </a:p>
                  </a:txBody>
                  <a:tcPr marL="91445" marR="91445" marT="45739" marB="4573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SUBMAX.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ZÁTĚŽ</a:t>
                      </a:r>
                    </a:p>
                  </a:txBody>
                  <a:tcPr marL="91445" marR="91445" marT="45739" marB="4573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MAX.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ZÁTĚŽ</a:t>
                      </a:r>
                    </a:p>
                  </a:txBody>
                  <a:tcPr marL="91445" marR="91445" marT="45739" marB="4573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640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SRDEČNÍ FREKVENCE</a:t>
                      </a:r>
                    </a:p>
                  </a:txBody>
                  <a:tcPr marL="91445" marR="91445" marT="45739" marB="4573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↑</a:t>
                      </a:r>
                      <a:endParaRPr kumimoji="0" lang="cs-CZ" altLang="cs-CZ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1445" marR="91445" marT="45739" marB="4573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↑</a:t>
                      </a:r>
                      <a:endParaRPr kumimoji="0" lang="cs-CZ" altLang="cs-CZ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1445" marR="91445" marT="45739" marB="4573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↑</a:t>
                      </a:r>
                      <a:endParaRPr kumimoji="0" lang="cs-CZ" altLang="cs-CZ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1445" marR="91445" marT="45739" marB="4573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640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SYSTOL.OBJEM SRDCE</a:t>
                      </a:r>
                    </a:p>
                  </a:txBody>
                  <a:tcPr marL="91445" marR="91445" marT="45739" marB="4573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↓</a:t>
                      </a:r>
                    </a:p>
                  </a:txBody>
                  <a:tcPr marL="91445" marR="91445" marT="45739" marB="4573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↓</a:t>
                      </a:r>
                    </a:p>
                  </a:txBody>
                  <a:tcPr marL="91445" marR="91445" marT="45739" marB="4573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↓</a:t>
                      </a:r>
                    </a:p>
                  </a:txBody>
                  <a:tcPr marL="91445" marR="91445" marT="45739" marB="4573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640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MINUT.OBJEM SRDCE</a:t>
                      </a:r>
                    </a:p>
                  </a:txBody>
                  <a:tcPr marL="91445" marR="91445" marT="45739" marB="4573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↓</a:t>
                      </a:r>
                    </a:p>
                  </a:txBody>
                  <a:tcPr marL="91445" marR="91445" marT="45739" marB="4573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↑</a:t>
                      </a:r>
                      <a:endParaRPr kumimoji="0" lang="cs-CZ" altLang="cs-CZ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1445" marR="91445" marT="45739" marB="4573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↓</a:t>
                      </a:r>
                    </a:p>
                  </a:txBody>
                  <a:tcPr marL="91445" marR="91445" marT="45739" marB="4573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640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a-v O</a:t>
                      </a:r>
                      <a:r>
                        <a:rPr kumimoji="0" lang="cs-CZ" altLang="cs-CZ" sz="2000" b="0" i="0" u="none" strike="noStrike" cap="none" normalizeH="0" baseline="-3000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2 </a:t>
                      </a:r>
                      <a:r>
                        <a:rPr kumimoji="0" lang="cs-CZ" altLang="cs-CZ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diference</a:t>
                      </a:r>
                    </a:p>
                  </a:txBody>
                  <a:tcPr marL="91445" marR="91445" marT="45739" marB="4573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↓</a:t>
                      </a:r>
                    </a:p>
                  </a:txBody>
                  <a:tcPr marL="91445" marR="91445" marT="45739" marB="4573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↑</a:t>
                      </a:r>
                      <a:endParaRPr kumimoji="0" lang="cs-CZ" altLang="cs-CZ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1445" marR="91445" marT="45739" marB="4573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↓</a:t>
                      </a:r>
                    </a:p>
                  </a:txBody>
                  <a:tcPr marL="91445" marR="91445" marT="45739" marB="4573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640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VO</a:t>
                      </a:r>
                      <a:r>
                        <a:rPr kumimoji="0" lang="cs-CZ" altLang="cs-CZ" sz="2000" b="0" i="0" u="none" strike="noStrike" cap="none" normalizeH="0" baseline="-3000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2</a:t>
                      </a:r>
                      <a:endParaRPr kumimoji="0" lang="cs-CZ" altLang="cs-CZ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1445" marR="91445" marT="45739" marB="4573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↓</a:t>
                      </a:r>
                    </a:p>
                  </a:txBody>
                  <a:tcPr marL="91445" marR="91445" marT="45739" marB="4573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↓</a:t>
                      </a:r>
                    </a:p>
                  </a:txBody>
                  <a:tcPr marL="91445" marR="91445" marT="45739" marB="4573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↓</a:t>
                      </a:r>
                    </a:p>
                  </a:txBody>
                  <a:tcPr marL="91445" marR="91445" marT="45739" marB="4573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9640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LAKTÁT</a:t>
                      </a:r>
                    </a:p>
                  </a:txBody>
                  <a:tcPr marL="91445" marR="91445" marT="45739" marB="4573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</a:rPr>
                        <a:t>=</a:t>
                      </a:r>
                    </a:p>
                  </a:txBody>
                  <a:tcPr marL="91445" marR="91445" marT="45739" marB="4573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↑</a:t>
                      </a:r>
                      <a:endParaRPr kumimoji="0" lang="cs-CZ" altLang="cs-CZ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1445" marR="91445" marT="45739" marB="4573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</a:rPr>
                        <a:t>=</a:t>
                      </a:r>
                    </a:p>
                  </a:txBody>
                  <a:tcPr marL="91445" marR="91445" marT="45739" marB="4573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3357" name="Rectangle 68">
            <a:extLst>
              <a:ext uri="{FF2B5EF4-FFF2-40B4-BE49-F238E27FC236}">
                <a16:creationId xmlns:a16="http://schemas.microsoft.com/office/drawing/2014/main" id="{84B8DD2F-6621-0E82-8849-59FD5A8AE9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27350" y="333376"/>
            <a:ext cx="6624638" cy="574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800" b="1">
                <a:solidFill>
                  <a:schemeClr val="bg1"/>
                </a:solidFill>
              </a:rPr>
              <a:t>Somatické dispozice žen pro sport</a:t>
            </a:r>
          </a:p>
        </p:txBody>
      </p:sp>
      <p:pic>
        <p:nvPicPr>
          <p:cNvPr id="13358" name="Picture 70" descr="windsurfing">
            <a:extLst>
              <a:ext uri="{FF2B5EF4-FFF2-40B4-BE49-F238E27FC236}">
                <a16:creationId xmlns:a16="http://schemas.microsoft.com/office/drawing/2014/main" id="{B74D3875-2A1E-9652-DD2F-D2B3D69D05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5725" y="4149725"/>
            <a:ext cx="3638550" cy="260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59" name="Picture 4" descr="tenis1">
            <a:extLst>
              <a:ext uri="{FF2B5EF4-FFF2-40B4-BE49-F238E27FC236}">
                <a16:creationId xmlns:a16="http://schemas.microsoft.com/office/drawing/2014/main" id="{AD51BD31-A253-C1C1-DEFE-88C25DA588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5076" y="4149725"/>
            <a:ext cx="1692275" cy="2609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3360" name="TextovéPole 1">
            <a:extLst>
              <a:ext uri="{FF2B5EF4-FFF2-40B4-BE49-F238E27FC236}">
                <a16:creationId xmlns:a16="http://schemas.microsoft.com/office/drawing/2014/main" id="{16209A5D-A318-3894-997A-7C13C37911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16276" y="1125539"/>
            <a:ext cx="18129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>
                <a:solidFill>
                  <a:schemeClr val="bg1"/>
                </a:solidFill>
              </a:rPr>
              <a:t>(Placheta a kol., 1999)</a:t>
            </a: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C85E4624-E5BB-13DF-2CAB-880F9581004F}"/>
              </a:ext>
            </a:extLst>
          </p:cNvPr>
          <p:cNvSpPr txBox="1">
            <a:spLocks noChangeArrowheads="1"/>
          </p:cNvSpPr>
          <p:nvPr/>
        </p:nvSpPr>
        <p:spPr>
          <a:xfrm>
            <a:off x="174979" y="180710"/>
            <a:ext cx="11616266" cy="57591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cs-CZ" altLang="cs-CZ" sz="2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Fyziologická odezva na fyzickou zátěž u žen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4" descr="210002">
            <a:extLst>
              <a:ext uri="{FF2B5EF4-FFF2-40B4-BE49-F238E27FC236}">
                <a16:creationId xmlns:a16="http://schemas.microsoft.com/office/drawing/2014/main" id="{E3BF0EEE-A0BD-B68C-EF54-F7D0FEAB50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3089" y="1052514"/>
            <a:ext cx="5915025" cy="555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TextovéPole 4">
            <a:extLst>
              <a:ext uri="{FF2B5EF4-FFF2-40B4-BE49-F238E27FC236}">
                <a16:creationId xmlns:a16="http://schemas.microsoft.com/office/drawing/2014/main" id="{0C9C4603-9503-AE79-E150-D33D583A65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1631" y="652404"/>
            <a:ext cx="640873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>
                <a:solidFill>
                  <a:schemeClr val="accent2">
                    <a:lumMod val="50000"/>
                  </a:schemeClr>
                </a:solidFill>
              </a:rPr>
              <a:t>SOMATOMETRICKÁ INVOLUCE VE STÁŘÍ</a:t>
            </a: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104D7A1D-2861-AABE-CEA4-9E75883EDDB1}"/>
              </a:ext>
            </a:extLst>
          </p:cNvPr>
          <p:cNvSpPr txBox="1">
            <a:spLocks noChangeArrowheads="1"/>
          </p:cNvSpPr>
          <p:nvPr/>
        </p:nvSpPr>
        <p:spPr>
          <a:xfrm>
            <a:off x="1027289" y="143720"/>
            <a:ext cx="10137421" cy="496888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cs-CZ" altLang="cs-CZ" sz="2800" b="1" dirty="0">
                <a:solidFill>
                  <a:schemeClr val="accent1">
                    <a:lumMod val="75000"/>
                  </a:schemeClr>
                </a:solidFill>
              </a:rPr>
              <a:t>Fyziologické dispozice pro cvičení a sport v různém věku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4" descr="Vek11">
            <a:extLst>
              <a:ext uri="{FF2B5EF4-FFF2-40B4-BE49-F238E27FC236}">
                <a16:creationId xmlns:a16="http://schemas.microsoft.com/office/drawing/2014/main" id="{85992053-E3C5-729D-F350-04D20A52D3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1" y="1268413"/>
            <a:ext cx="6475413" cy="539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bdélník 1">
            <a:extLst>
              <a:ext uri="{FF2B5EF4-FFF2-40B4-BE49-F238E27FC236}">
                <a16:creationId xmlns:a16="http://schemas.microsoft.com/office/drawing/2014/main" id="{7D500C40-11FA-5BB2-A59F-F63E90CD7854}"/>
              </a:ext>
            </a:extLst>
          </p:cNvPr>
          <p:cNvSpPr/>
          <p:nvPr/>
        </p:nvSpPr>
        <p:spPr>
          <a:xfrm>
            <a:off x="1218671" y="780829"/>
            <a:ext cx="975307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cs-CZ" sz="2000" cap="all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LEPŠÍ VYUŽITÍ AEROBNÍ ENERGIE NA ZAČÁTKU LEHKÉ ZÁTĚŽE U DĚTÍ</a:t>
            </a:r>
            <a:endParaRPr lang="cs-CZ" sz="2000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EBE1BB1E-D5AE-47DA-5B71-1548F4AD3219}"/>
              </a:ext>
            </a:extLst>
          </p:cNvPr>
          <p:cNvSpPr/>
          <p:nvPr/>
        </p:nvSpPr>
        <p:spPr>
          <a:xfrm>
            <a:off x="7175501" y="2738438"/>
            <a:ext cx="2449513" cy="646112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cs-CZ" cap="all" dirty="0">
                <a:solidFill>
                  <a:srgbClr val="0070C0"/>
                </a:solidFill>
              </a:rPr>
              <a:t>STRMĚJŠÍ </a:t>
            </a:r>
            <a:r>
              <a:rPr lang="cs-CZ" cap="all" dirty="0" err="1">
                <a:solidFill>
                  <a:srgbClr val="0070C0"/>
                </a:solidFill>
              </a:rPr>
              <a:t>NÁRůST</a:t>
            </a:r>
            <a:endParaRPr lang="cs-CZ" cap="all" dirty="0">
              <a:solidFill>
                <a:srgbClr val="0070C0"/>
              </a:solidFill>
            </a:endParaRPr>
          </a:p>
          <a:p>
            <a:pPr eaLnBrk="1" hangingPunct="1">
              <a:defRPr/>
            </a:pPr>
            <a:r>
              <a:rPr lang="cs-CZ" cap="all" dirty="0">
                <a:solidFill>
                  <a:srgbClr val="0070C0"/>
                </a:solidFill>
              </a:rPr>
              <a:t>PŘÍJMU KYSLÍKU </a:t>
            </a:r>
            <a:endParaRPr lang="cs-CZ" dirty="0"/>
          </a:p>
        </p:txBody>
      </p:sp>
      <p:cxnSp>
        <p:nvCxnSpPr>
          <p:cNvPr id="7" name="Přímá spojnice se šipkou 6">
            <a:extLst>
              <a:ext uri="{FF2B5EF4-FFF2-40B4-BE49-F238E27FC236}">
                <a16:creationId xmlns:a16="http://schemas.microsoft.com/office/drawing/2014/main" id="{8D5B7C6E-830E-F8A5-FCCD-508A6DB46A38}"/>
              </a:ext>
            </a:extLst>
          </p:cNvPr>
          <p:cNvCxnSpPr/>
          <p:nvPr/>
        </p:nvCxnSpPr>
        <p:spPr>
          <a:xfrm flipV="1">
            <a:off x="7319963" y="2060576"/>
            <a:ext cx="0" cy="576263"/>
          </a:xfrm>
          <a:prstGeom prst="straightConnector1">
            <a:avLst/>
          </a:prstGeom>
          <a:ln w="63500">
            <a:solidFill>
              <a:srgbClr val="FF0000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CB5AA20F-C056-6130-759C-B8C55711F3EE}"/>
              </a:ext>
            </a:extLst>
          </p:cNvPr>
          <p:cNvSpPr txBox="1">
            <a:spLocks noChangeArrowheads="1"/>
          </p:cNvSpPr>
          <p:nvPr/>
        </p:nvSpPr>
        <p:spPr>
          <a:xfrm>
            <a:off x="1027289" y="143720"/>
            <a:ext cx="10137421" cy="496888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cs-CZ" altLang="cs-CZ" sz="2800" b="1" dirty="0">
                <a:solidFill>
                  <a:schemeClr val="accent1">
                    <a:lumMod val="75000"/>
                  </a:schemeClr>
                </a:solidFill>
              </a:rPr>
              <a:t>Fyziologické dispozice pro cvičení a sport v různém věku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4" descr="Vek10">
            <a:extLst>
              <a:ext uri="{FF2B5EF4-FFF2-40B4-BE49-F238E27FC236}">
                <a16:creationId xmlns:a16="http://schemas.microsoft.com/office/drawing/2014/main" id="{3D7C12A0-DB72-ACEA-32E3-57320BF5E7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21" r="6201" b="31095"/>
          <a:stretch/>
        </p:blipFill>
        <p:spPr bwMode="auto">
          <a:xfrm>
            <a:off x="2732135" y="1100228"/>
            <a:ext cx="5829140" cy="566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Obdélník 1">
            <a:extLst>
              <a:ext uri="{FF2B5EF4-FFF2-40B4-BE49-F238E27FC236}">
                <a16:creationId xmlns:a16="http://schemas.microsoft.com/office/drawing/2014/main" id="{70A527F8-0277-23F3-8423-D0796EBEA2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40869" y="3651848"/>
            <a:ext cx="2860992" cy="707886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↓ </a:t>
            </a:r>
            <a:r>
              <a:rPr lang="cs-CZ" altLang="cs-CZ" sz="2000" b="1" dirty="0">
                <a:solidFill>
                  <a:schemeClr val="accent2">
                    <a:lumMod val="50000"/>
                  </a:schemeClr>
                </a:solidFill>
              </a:rPr>
              <a:t>LAKTÁTOVÉHO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>
                <a:solidFill>
                  <a:schemeClr val="accent2">
                    <a:lumMod val="50000"/>
                  </a:schemeClr>
                </a:solidFill>
              </a:rPr>
              <a:t>PRAHU</a:t>
            </a:r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F660C510-39DE-94EF-7212-C58534F9191B}"/>
              </a:ext>
            </a:extLst>
          </p:cNvPr>
          <p:cNvSpPr/>
          <p:nvPr/>
        </p:nvSpPr>
        <p:spPr>
          <a:xfrm>
            <a:off x="8888241" y="1682725"/>
            <a:ext cx="1329531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cs-CZ" u="sng" dirty="0"/>
              <a:t>23 roků</a:t>
            </a:r>
          </a:p>
          <a:p>
            <a:pPr eaLnBrk="1" hangingPunct="1">
              <a:defRPr/>
            </a:pPr>
            <a:endParaRPr lang="cs-CZ" dirty="0">
              <a:solidFill>
                <a:srgbClr val="0070C0"/>
              </a:solidFill>
            </a:endParaRPr>
          </a:p>
          <a:p>
            <a:pPr eaLnBrk="1" hangingPunct="1">
              <a:defRPr/>
            </a:pPr>
            <a:endParaRPr lang="cs-CZ" dirty="0">
              <a:solidFill>
                <a:srgbClr val="0070C0"/>
              </a:solidFill>
            </a:endParaRPr>
          </a:p>
          <a:p>
            <a:pPr eaLnBrk="1" hangingPunct="1">
              <a:defRPr/>
            </a:pPr>
            <a:r>
              <a:rPr lang="cs-CZ" sz="24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↑ </a:t>
            </a:r>
            <a:r>
              <a:rPr lang="cs-CZ" sz="2400" b="1" dirty="0">
                <a:solidFill>
                  <a:schemeClr val="accent2">
                    <a:lumMod val="50000"/>
                  </a:schemeClr>
                </a:solidFill>
              </a:rPr>
              <a:t>MAX. LAKTÁTU </a:t>
            </a:r>
          </a:p>
          <a:p>
            <a:pPr eaLnBrk="1" hangingPunct="1">
              <a:defRPr/>
            </a:pPr>
            <a:endParaRPr lang="cs-CZ" dirty="0">
              <a:solidFill>
                <a:srgbClr val="0070C0"/>
              </a:solidFill>
            </a:endParaRPr>
          </a:p>
          <a:p>
            <a:pPr eaLnBrk="1" hangingPunct="1">
              <a:defRPr/>
            </a:pPr>
            <a:endParaRPr lang="cs-CZ" dirty="0">
              <a:solidFill>
                <a:srgbClr val="0070C0"/>
              </a:solidFill>
            </a:endParaRPr>
          </a:p>
          <a:p>
            <a:pPr eaLnBrk="1" hangingPunct="1">
              <a:defRPr/>
            </a:pPr>
            <a:r>
              <a:rPr lang="cs-CZ" u="sng" dirty="0"/>
              <a:t>11 roků</a:t>
            </a:r>
          </a:p>
        </p:txBody>
      </p:sp>
      <p:cxnSp>
        <p:nvCxnSpPr>
          <p:cNvPr id="7" name="Přímá spojnice se šipkou 6">
            <a:extLst>
              <a:ext uri="{FF2B5EF4-FFF2-40B4-BE49-F238E27FC236}">
                <a16:creationId xmlns:a16="http://schemas.microsoft.com/office/drawing/2014/main" id="{211581AE-6D1D-477F-B4C2-041604E03ECB}"/>
              </a:ext>
            </a:extLst>
          </p:cNvPr>
          <p:cNvCxnSpPr>
            <a:cxnSpLocks/>
          </p:cNvCxnSpPr>
          <p:nvPr/>
        </p:nvCxnSpPr>
        <p:spPr>
          <a:xfrm flipV="1">
            <a:off x="8885065" y="2062486"/>
            <a:ext cx="3176" cy="1910091"/>
          </a:xfrm>
          <a:prstGeom prst="straightConnector1">
            <a:avLst/>
          </a:prstGeom>
          <a:ln w="63500">
            <a:solidFill>
              <a:srgbClr val="FF0000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Přímá spojnice se šipkou 8">
            <a:extLst>
              <a:ext uri="{FF2B5EF4-FFF2-40B4-BE49-F238E27FC236}">
                <a16:creationId xmlns:a16="http://schemas.microsoft.com/office/drawing/2014/main" id="{4E3D3DEF-21A5-3292-C2D4-BF1D50AFC34B}"/>
              </a:ext>
            </a:extLst>
          </p:cNvPr>
          <p:cNvCxnSpPr>
            <a:cxnSpLocks/>
          </p:cNvCxnSpPr>
          <p:nvPr/>
        </p:nvCxnSpPr>
        <p:spPr>
          <a:xfrm flipH="1">
            <a:off x="5756162" y="4175715"/>
            <a:ext cx="1029266" cy="0"/>
          </a:xfrm>
          <a:prstGeom prst="straightConnector1">
            <a:avLst/>
          </a:prstGeom>
          <a:ln w="63500">
            <a:solidFill>
              <a:srgbClr val="FF0000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Přímá spojnice 14">
            <a:extLst>
              <a:ext uri="{FF2B5EF4-FFF2-40B4-BE49-F238E27FC236}">
                <a16:creationId xmlns:a16="http://schemas.microsoft.com/office/drawing/2014/main" id="{E6B4D3D2-96FF-6FE7-D1CB-96DF4A650D19}"/>
              </a:ext>
            </a:extLst>
          </p:cNvPr>
          <p:cNvCxnSpPr>
            <a:cxnSpLocks/>
          </p:cNvCxnSpPr>
          <p:nvPr/>
        </p:nvCxnSpPr>
        <p:spPr>
          <a:xfrm flipV="1">
            <a:off x="6785428" y="4161881"/>
            <a:ext cx="0" cy="1595891"/>
          </a:xfrm>
          <a:prstGeom prst="line">
            <a:avLst/>
          </a:prstGeom>
          <a:ln w="381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Přímá spojnice 16">
            <a:extLst>
              <a:ext uri="{FF2B5EF4-FFF2-40B4-BE49-F238E27FC236}">
                <a16:creationId xmlns:a16="http://schemas.microsoft.com/office/drawing/2014/main" id="{FFCDBA1F-44B8-AD21-377F-51310E09CD17}"/>
              </a:ext>
            </a:extLst>
          </p:cNvPr>
          <p:cNvCxnSpPr>
            <a:cxnSpLocks/>
          </p:cNvCxnSpPr>
          <p:nvPr/>
        </p:nvCxnSpPr>
        <p:spPr>
          <a:xfrm flipV="1">
            <a:off x="5793695" y="4161881"/>
            <a:ext cx="0" cy="1595891"/>
          </a:xfrm>
          <a:prstGeom prst="line">
            <a:avLst/>
          </a:prstGeom>
          <a:ln w="381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Přímá spojnice 17">
            <a:extLst>
              <a:ext uri="{FF2B5EF4-FFF2-40B4-BE49-F238E27FC236}">
                <a16:creationId xmlns:a16="http://schemas.microsoft.com/office/drawing/2014/main" id="{FB6E5E8F-85DF-ADE0-B11C-E071E821988D}"/>
              </a:ext>
            </a:extLst>
          </p:cNvPr>
          <p:cNvCxnSpPr>
            <a:cxnSpLocks/>
          </p:cNvCxnSpPr>
          <p:nvPr/>
        </p:nvCxnSpPr>
        <p:spPr>
          <a:xfrm flipH="1">
            <a:off x="8346562" y="3972576"/>
            <a:ext cx="535328" cy="0"/>
          </a:xfrm>
          <a:prstGeom prst="line">
            <a:avLst/>
          </a:prstGeom>
          <a:ln w="381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Přímá spojnice 19">
            <a:extLst>
              <a:ext uri="{FF2B5EF4-FFF2-40B4-BE49-F238E27FC236}">
                <a16:creationId xmlns:a16="http://schemas.microsoft.com/office/drawing/2014/main" id="{8617357D-BFC6-5AD7-3CFE-E91162F2D79D}"/>
              </a:ext>
            </a:extLst>
          </p:cNvPr>
          <p:cNvCxnSpPr>
            <a:cxnSpLocks/>
          </p:cNvCxnSpPr>
          <p:nvPr/>
        </p:nvCxnSpPr>
        <p:spPr>
          <a:xfrm flipH="1">
            <a:off x="8294415" y="2062486"/>
            <a:ext cx="587475" cy="0"/>
          </a:xfrm>
          <a:prstGeom prst="line">
            <a:avLst/>
          </a:prstGeom>
          <a:ln w="381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Obdélník 21">
            <a:extLst>
              <a:ext uri="{FF2B5EF4-FFF2-40B4-BE49-F238E27FC236}">
                <a16:creationId xmlns:a16="http://schemas.microsoft.com/office/drawing/2014/main" id="{02424C22-1B5D-042D-0C0C-EA14444C0BDD}"/>
              </a:ext>
            </a:extLst>
          </p:cNvPr>
          <p:cNvSpPr/>
          <p:nvPr/>
        </p:nvSpPr>
        <p:spPr>
          <a:xfrm>
            <a:off x="1539137" y="647180"/>
            <a:ext cx="946331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cs-CZ" sz="2400" dirty="0">
                <a:solidFill>
                  <a:schemeClr val="accent2">
                    <a:lumMod val="50000"/>
                  </a:schemeClr>
                </a:solidFill>
              </a:rPr>
              <a:t>ANAEROBNÍ KAPACITA A AEROBNÍ SCHOPNOST U 11 A 23 LETÝCH </a:t>
            </a:r>
            <a:r>
              <a:rPr lang="cs-CZ" sz="2400" dirty="0" err="1">
                <a:solidFill>
                  <a:schemeClr val="accent2">
                    <a:lumMod val="50000"/>
                  </a:schemeClr>
                </a:solidFill>
              </a:rPr>
              <a:t>MUŽ</a:t>
            </a:r>
            <a:r>
              <a:rPr lang="cs-CZ" sz="2400" cap="all" dirty="0" err="1">
                <a:solidFill>
                  <a:schemeClr val="accent2">
                    <a:lumMod val="50000"/>
                  </a:schemeClr>
                </a:solidFill>
              </a:rPr>
              <a:t>ů</a:t>
            </a:r>
            <a:endParaRPr lang="cs-CZ" sz="24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6A7103CE-242F-12AA-88C3-A4FC06DD161A}"/>
              </a:ext>
            </a:extLst>
          </p:cNvPr>
          <p:cNvSpPr txBox="1">
            <a:spLocks noChangeArrowheads="1"/>
          </p:cNvSpPr>
          <p:nvPr/>
        </p:nvSpPr>
        <p:spPr>
          <a:xfrm>
            <a:off x="1027289" y="143720"/>
            <a:ext cx="10137421" cy="496888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cs-CZ" altLang="cs-CZ" sz="2800" b="1" dirty="0">
                <a:solidFill>
                  <a:schemeClr val="accent1">
                    <a:lumMod val="75000"/>
                  </a:schemeClr>
                </a:solidFill>
              </a:rPr>
              <a:t>Fyziologické dispozice pro cvičení a sport v různém věku</a:t>
            </a:r>
          </a:p>
        </p:txBody>
      </p:sp>
    </p:spTree>
    <p:extLst>
      <p:ext uri="{BB962C8B-B14F-4D97-AF65-F5344CB8AC3E}">
        <p14:creationId xmlns:p14="http://schemas.microsoft.com/office/powerpoint/2010/main" val="39793502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4" descr="ventila1">
            <a:extLst>
              <a:ext uri="{FF2B5EF4-FFF2-40B4-BE49-F238E27FC236}">
                <a16:creationId xmlns:a16="http://schemas.microsoft.com/office/drawing/2014/main" id="{ECBCF7B1-42BC-E4BB-4BC0-194F0F34694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4" t="1511" b="17092"/>
          <a:stretch/>
        </p:blipFill>
        <p:spPr bwMode="auto">
          <a:xfrm>
            <a:off x="3127022" y="1390722"/>
            <a:ext cx="5542845" cy="53054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id="{468FEAD6-EA38-444A-3C0E-94A77D58B516}"/>
              </a:ext>
            </a:extLst>
          </p:cNvPr>
          <p:cNvSpPr/>
          <p:nvPr/>
        </p:nvSpPr>
        <p:spPr>
          <a:xfrm>
            <a:off x="2999581" y="976550"/>
            <a:ext cx="6192838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cs-CZ" sz="2400" dirty="0">
                <a:solidFill>
                  <a:schemeClr val="accent2">
                    <a:lumMod val="50000"/>
                  </a:schemeClr>
                </a:solidFill>
              </a:rPr>
              <a:t>MAXIMÁLNÍ VENTILACE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CDBEC45-2C6E-A808-BF4B-0A0F5278B46E}"/>
              </a:ext>
            </a:extLst>
          </p:cNvPr>
          <p:cNvSpPr txBox="1">
            <a:spLocks noChangeArrowheads="1"/>
          </p:cNvSpPr>
          <p:nvPr/>
        </p:nvSpPr>
        <p:spPr>
          <a:xfrm>
            <a:off x="287867" y="107979"/>
            <a:ext cx="11616266" cy="57591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cs-CZ" altLang="cs-CZ" sz="2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Fyziologické dispozice pro fyzickou zátěž u lidí různého pohlaví a věku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1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501" y="2874354"/>
            <a:ext cx="11626998" cy="38191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5717" name="Rectangle 5"/>
          <p:cNvSpPr>
            <a:spLocks noChangeArrowheads="1"/>
          </p:cNvSpPr>
          <p:nvPr/>
        </p:nvSpPr>
        <p:spPr bwMode="auto">
          <a:xfrm>
            <a:off x="3635022" y="454197"/>
            <a:ext cx="4921956" cy="226322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>
                <a:latin typeface="Century Gothic" panose="020B0502020202020204" pitchFamily="34" charset="0"/>
              </a:rPr>
              <a:t>SÍLA / ČAS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>
                <a:solidFill>
                  <a:srgbClr val="0033CC"/>
                </a:solidFill>
                <a:latin typeface="Century Gothic" panose="020B0502020202020204" pitchFamily="34" charset="0"/>
              </a:rPr>
              <a:t>sprinterů</a:t>
            </a:r>
            <a:r>
              <a:rPr lang="cs-CZ" altLang="cs-CZ" sz="2400" b="1" dirty="0">
                <a:latin typeface="Century Gothic" panose="020B0502020202020204" pitchFamily="34" charset="0"/>
              </a:rPr>
              <a:t> a </a:t>
            </a:r>
            <a:r>
              <a:rPr lang="cs-CZ" altLang="cs-CZ" sz="24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vytrvalců</a:t>
            </a:r>
            <a:br>
              <a:rPr lang="cs-CZ" altLang="cs-CZ" sz="2400" b="1" dirty="0">
                <a:solidFill>
                  <a:srgbClr val="FF0000"/>
                </a:solidFill>
                <a:latin typeface="Century Gothic" panose="020B0502020202020204" pitchFamily="34" charset="0"/>
              </a:rPr>
            </a:br>
            <a:r>
              <a:rPr lang="cs-CZ" altLang="cs-CZ" sz="2400" b="1" dirty="0">
                <a:latin typeface="Century Gothic" panose="020B0502020202020204" pitchFamily="34" charset="0"/>
              </a:rPr>
              <a:t>čas dosažení 30%, 50% a 100% maximální síly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400" dirty="0">
                <a:latin typeface="Century Gothic" panose="020B0502020202020204" pitchFamily="34" charset="0"/>
              </a:rPr>
              <a:t>při izometrické dynamometrii extenzorů kolen</a:t>
            </a:r>
            <a:endParaRPr lang="cs-CZ" altLang="cs-CZ" sz="2400" dirty="0"/>
          </a:p>
        </p:txBody>
      </p:sp>
      <p:pic>
        <p:nvPicPr>
          <p:cNvPr id="2" name="Picture 4" descr="Dynamo1">
            <a:extLst>
              <a:ext uri="{FF2B5EF4-FFF2-40B4-BE49-F238E27FC236}">
                <a16:creationId xmlns:a16="http://schemas.microsoft.com/office/drawing/2014/main" id="{44B7A3C6-BCD3-CA3F-B216-F9854740A4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46" b="24319"/>
          <a:stretch/>
        </p:blipFill>
        <p:spPr bwMode="auto">
          <a:xfrm>
            <a:off x="8543887" y="108245"/>
            <a:ext cx="3501094" cy="17205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5" descr="Dynamo2">
            <a:extLst>
              <a:ext uri="{FF2B5EF4-FFF2-40B4-BE49-F238E27FC236}">
                <a16:creationId xmlns:a16="http://schemas.microsoft.com/office/drawing/2014/main" id="{F3A7503A-80CB-EDF3-CF86-C35D75A1F7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35" y="84866"/>
            <a:ext cx="3612444" cy="2721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53A88AA3-D73F-A97D-500B-A8CE6FB78BB1}"/>
              </a:ext>
            </a:extLst>
          </p:cNvPr>
          <p:cNvSpPr txBox="1"/>
          <p:nvPr/>
        </p:nvSpPr>
        <p:spPr>
          <a:xfrm>
            <a:off x="8568416" y="84865"/>
            <a:ext cx="36121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senzor s piezoelektrickým krystalem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9699721F-ADBA-6222-8484-01627C502818}"/>
              </a:ext>
            </a:extLst>
          </p:cNvPr>
          <p:cNvSpPr txBox="1"/>
          <p:nvPr/>
        </p:nvSpPr>
        <p:spPr>
          <a:xfrm>
            <a:off x="1817493" y="131032"/>
            <a:ext cx="1780295" cy="646331"/>
          </a:xfrm>
          <a:prstGeom prst="rect">
            <a:avLst/>
          </a:prstGeom>
          <a:solidFill>
            <a:schemeClr val="bg1">
              <a:alpha val="52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Dynamometrické křeslo</a:t>
            </a:r>
          </a:p>
        </p:txBody>
      </p:sp>
    </p:spTree>
    <p:extLst>
      <p:ext uri="{BB962C8B-B14F-4D97-AF65-F5344CB8AC3E}">
        <p14:creationId xmlns:p14="http://schemas.microsoft.com/office/powerpoint/2010/main" val="319419911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4" descr="Vek4">
            <a:extLst>
              <a:ext uri="{FF2B5EF4-FFF2-40B4-BE49-F238E27FC236}">
                <a16:creationId xmlns:a16="http://schemas.microsoft.com/office/drawing/2014/main" id="{64BFD7D0-5A47-B81A-6060-2C4EC7B344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3" t="21139" r="3766" b="17793"/>
          <a:stretch/>
        </p:blipFill>
        <p:spPr bwMode="auto">
          <a:xfrm>
            <a:off x="2562576" y="1939335"/>
            <a:ext cx="7525709" cy="4444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id="{00F56FC9-DA9F-A998-7643-802A6CAC4D4F}"/>
              </a:ext>
            </a:extLst>
          </p:cNvPr>
          <p:cNvSpPr/>
          <p:nvPr/>
        </p:nvSpPr>
        <p:spPr>
          <a:xfrm>
            <a:off x="2934191" y="874473"/>
            <a:ext cx="632361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cs-CZ" sz="2400" cap="all" dirty="0">
                <a:solidFill>
                  <a:schemeClr val="accent2">
                    <a:lumMod val="50000"/>
                  </a:schemeClr>
                </a:solidFill>
              </a:rPr>
              <a:t>ZÁVISLOST AEROBNÍ KAPACITY NA VĚKU</a:t>
            </a:r>
          </a:p>
          <a:p>
            <a:pPr algn="ctr" eaLnBrk="1" hangingPunct="1">
              <a:defRPr/>
            </a:pPr>
            <a:r>
              <a:rPr lang="cs-CZ" sz="2400" dirty="0">
                <a:solidFill>
                  <a:schemeClr val="accent2">
                    <a:lumMod val="50000"/>
                  </a:schemeClr>
                </a:solidFill>
              </a:rPr>
              <a:t>(VO</a:t>
            </a:r>
            <a:r>
              <a:rPr lang="cs-CZ" sz="2400" baseline="-25000" dirty="0">
                <a:solidFill>
                  <a:schemeClr val="accent2">
                    <a:lumMod val="50000"/>
                  </a:schemeClr>
                </a:solidFill>
              </a:rPr>
              <a:t>2</a:t>
            </a:r>
            <a:r>
              <a:rPr lang="cs-CZ" sz="2400" dirty="0">
                <a:solidFill>
                  <a:schemeClr val="accent2">
                    <a:lumMod val="50000"/>
                  </a:schemeClr>
                </a:solidFill>
              </a:rPr>
              <a:t>max; l.min</a:t>
            </a:r>
            <a:r>
              <a:rPr lang="cs-CZ" sz="2400" baseline="30000" dirty="0">
                <a:solidFill>
                  <a:schemeClr val="accent2">
                    <a:lumMod val="50000"/>
                  </a:schemeClr>
                </a:solidFill>
              </a:rPr>
              <a:t>-1</a:t>
            </a:r>
            <a:r>
              <a:rPr lang="cs-CZ" sz="2400" dirty="0">
                <a:solidFill>
                  <a:schemeClr val="accent2">
                    <a:lumMod val="50000"/>
                  </a:schemeClr>
                </a:solidFill>
              </a:rPr>
              <a:t>)</a:t>
            </a:r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153885AE-B5EA-76C9-C6ED-7309AD7C46FC}"/>
              </a:ext>
            </a:extLst>
          </p:cNvPr>
          <p:cNvSpPr/>
          <p:nvPr/>
        </p:nvSpPr>
        <p:spPr>
          <a:xfrm>
            <a:off x="4229716" y="2650254"/>
            <a:ext cx="1023938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cs-CZ" sz="2000" b="1" cap="all" dirty="0">
                <a:solidFill>
                  <a:srgbClr val="0070C0"/>
                </a:solidFill>
              </a:rPr>
              <a:t>MUŽI</a:t>
            </a:r>
            <a:endParaRPr lang="cs-CZ" sz="2000" b="1" dirty="0"/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77251545-3991-3201-9AAC-551FB2277A8B}"/>
              </a:ext>
            </a:extLst>
          </p:cNvPr>
          <p:cNvSpPr/>
          <p:nvPr/>
        </p:nvSpPr>
        <p:spPr>
          <a:xfrm>
            <a:off x="4309885" y="4161393"/>
            <a:ext cx="8636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cs-CZ" sz="2000" b="1" cap="all" dirty="0">
                <a:solidFill>
                  <a:srgbClr val="FF0000"/>
                </a:solidFill>
              </a:rPr>
              <a:t>ŽENY</a:t>
            </a:r>
            <a:endParaRPr lang="cs-CZ" sz="2000" b="1" dirty="0">
              <a:solidFill>
                <a:srgbClr val="FF0000"/>
              </a:solidFill>
            </a:endParaRP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16226B30-DC2C-05C6-CF6E-E20DCE5CE165}"/>
              </a:ext>
            </a:extLst>
          </p:cNvPr>
          <p:cNvSpPr txBox="1"/>
          <p:nvPr/>
        </p:nvSpPr>
        <p:spPr>
          <a:xfrm>
            <a:off x="5428801" y="2480977"/>
            <a:ext cx="2242168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cs-CZ" sz="2800" dirty="0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0C954635-2F6D-C2B4-BFA9-D656739AA77E}"/>
              </a:ext>
            </a:extLst>
          </p:cNvPr>
          <p:cNvSpPr txBox="1">
            <a:spLocks noChangeArrowheads="1"/>
          </p:cNvSpPr>
          <p:nvPr/>
        </p:nvSpPr>
        <p:spPr>
          <a:xfrm>
            <a:off x="287867" y="107979"/>
            <a:ext cx="11616266" cy="57591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cs-CZ" altLang="cs-CZ" sz="2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Fyziologické dispozice pro fyzickou zátěž u lidí různého pohlaví a věku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4" descr="Vek6">
            <a:extLst>
              <a:ext uri="{FF2B5EF4-FFF2-40B4-BE49-F238E27FC236}">
                <a16:creationId xmlns:a16="http://schemas.microsoft.com/office/drawing/2014/main" id="{343D75A8-87D8-7964-6727-2A60551BE9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2887" y="903110"/>
            <a:ext cx="6936845" cy="59548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Obdélník 1">
            <a:extLst>
              <a:ext uri="{FF2B5EF4-FFF2-40B4-BE49-F238E27FC236}">
                <a16:creationId xmlns:a16="http://schemas.microsoft.com/office/drawing/2014/main" id="{57C4F61D-B840-B35F-7257-4F03E2658F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91264" y="703055"/>
            <a:ext cx="712009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>
                <a:solidFill>
                  <a:schemeClr val="accent2">
                    <a:lumMod val="50000"/>
                  </a:schemeClr>
                </a:solidFill>
                <a:latin typeface="+mn-lt"/>
                <a:cs typeface="Calibri" panose="020F0502020204030204" pitchFamily="34" charset="0"/>
              </a:rPr>
              <a:t>↓</a:t>
            </a:r>
            <a:r>
              <a:rPr lang="cs-CZ" altLang="cs-CZ" sz="2000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 POMĚRU RYCHLÝCH A POMALÝCH SVALOVÝCH VLÁKEN S VĚKEM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FEB8F2A-802E-9A93-BFDA-6A673E90586B}"/>
              </a:ext>
            </a:extLst>
          </p:cNvPr>
          <p:cNvSpPr txBox="1">
            <a:spLocks noChangeArrowheads="1"/>
          </p:cNvSpPr>
          <p:nvPr/>
        </p:nvSpPr>
        <p:spPr>
          <a:xfrm>
            <a:off x="287867" y="107979"/>
            <a:ext cx="11616266" cy="57591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cs-CZ" altLang="cs-CZ" sz="2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Fyziologické dispozice pro fyzickou zátěž u lidí různého pohlaví a věku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4" descr="Vek14">
            <a:extLst>
              <a:ext uri="{FF2B5EF4-FFF2-40B4-BE49-F238E27FC236}">
                <a16:creationId xmlns:a16="http://schemas.microsoft.com/office/drawing/2014/main" id="{8F0461CC-DDCD-0A39-D36B-98CDEAEADB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2" t="8542" b="2180"/>
          <a:stretch/>
        </p:blipFill>
        <p:spPr bwMode="auto">
          <a:xfrm>
            <a:off x="5514361" y="1208261"/>
            <a:ext cx="5686863" cy="56497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id="{86390170-CE3B-5C79-2461-6EC748C881AE}"/>
              </a:ext>
            </a:extLst>
          </p:cNvPr>
          <p:cNvSpPr/>
          <p:nvPr/>
        </p:nvSpPr>
        <p:spPr>
          <a:xfrm>
            <a:off x="6096000" y="211991"/>
            <a:ext cx="5686863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cs-CZ" sz="2400" cap="all" dirty="0">
                <a:solidFill>
                  <a:srgbClr val="FF0000"/>
                </a:solidFill>
              </a:rPr>
              <a:t>ZLEPŠENÍ AEROBNÍ KAPACITY PO TRÉNINKU U 65-letých </a:t>
            </a:r>
            <a:r>
              <a:rPr lang="cs-CZ" sz="2400" cap="all" dirty="0" err="1">
                <a:solidFill>
                  <a:srgbClr val="FF0000"/>
                </a:solidFill>
              </a:rPr>
              <a:t>SENIORů</a:t>
            </a:r>
            <a:endParaRPr lang="cs-CZ" sz="2400" dirty="0">
              <a:solidFill>
                <a:srgbClr val="FF0000"/>
              </a:solidFill>
            </a:endParaRPr>
          </a:p>
        </p:txBody>
      </p:sp>
      <p:sp>
        <p:nvSpPr>
          <p:cNvPr id="19460" name="Obdélník 1">
            <a:extLst>
              <a:ext uri="{FF2B5EF4-FFF2-40B4-BE49-F238E27FC236}">
                <a16:creationId xmlns:a16="http://schemas.microsoft.com/office/drawing/2014/main" id="{83B378D7-358C-0B82-D548-C791F0673DB6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4306892" y="2555275"/>
            <a:ext cx="2568332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/>
              <a:t>∆VO</a:t>
            </a:r>
            <a:r>
              <a:rPr lang="cs-CZ" altLang="cs-CZ" sz="1800" b="1" baseline="-25000" dirty="0"/>
              <a:t>2</a:t>
            </a:r>
            <a:r>
              <a:rPr lang="cs-CZ" altLang="cs-CZ" sz="1800" b="1" dirty="0"/>
              <a:t>max (l.kg</a:t>
            </a:r>
            <a:r>
              <a:rPr lang="cs-CZ" altLang="cs-CZ" sz="1800" b="1" baseline="30000" dirty="0"/>
              <a:t>-1</a:t>
            </a:r>
            <a:r>
              <a:rPr lang="cs-CZ" altLang="cs-CZ" sz="1800" b="1" dirty="0"/>
              <a:t>.min</a:t>
            </a:r>
            <a:r>
              <a:rPr lang="cs-CZ" altLang="cs-CZ" sz="1800" b="1" baseline="30000" dirty="0"/>
              <a:t>-1</a:t>
            </a:r>
            <a:r>
              <a:rPr lang="cs-CZ" altLang="cs-CZ" sz="1800" b="1" dirty="0"/>
              <a:t>)</a:t>
            </a:r>
          </a:p>
        </p:txBody>
      </p:sp>
      <p:cxnSp>
        <p:nvCxnSpPr>
          <p:cNvPr id="7" name="Přímá spojnice se šipkou 6">
            <a:extLst>
              <a:ext uri="{FF2B5EF4-FFF2-40B4-BE49-F238E27FC236}">
                <a16:creationId xmlns:a16="http://schemas.microsoft.com/office/drawing/2014/main" id="{D148AE52-0312-A55B-EFD7-66801AD187FE}"/>
              </a:ext>
            </a:extLst>
          </p:cNvPr>
          <p:cNvCxnSpPr>
            <a:cxnSpLocks/>
          </p:cNvCxnSpPr>
          <p:nvPr/>
        </p:nvCxnSpPr>
        <p:spPr>
          <a:xfrm flipV="1">
            <a:off x="8583437" y="1486456"/>
            <a:ext cx="0" cy="3423913"/>
          </a:xfrm>
          <a:prstGeom prst="straightConnector1">
            <a:avLst/>
          </a:prstGeom>
          <a:ln w="63500">
            <a:solidFill>
              <a:srgbClr val="FF0000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Přímá spojnice se šipkou 8">
            <a:extLst>
              <a:ext uri="{FF2B5EF4-FFF2-40B4-BE49-F238E27FC236}">
                <a16:creationId xmlns:a16="http://schemas.microsoft.com/office/drawing/2014/main" id="{97CE8D90-EEF8-D368-F94D-340869D7F7BE}"/>
              </a:ext>
            </a:extLst>
          </p:cNvPr>
          <p:cNvCxnSpPr>
            <a:cxnSpLocks/>
          </p:cNvCxnSpPr>
          <p:nvPr/>
        </p:nvCxnSpPr>
        <p:spPr>
          <a:xfrm flipV="1">
            <a:off x="8408988" y="3824052"/>
            <a:ext cx="0" cy="1086317"/>
          </a:xfrm>
          <a:prstGeom prst="straightConnector1">
            <a:avLst/>
          </a:prstGeom>
          <a:ln w="63500">
            <a:solidFill>
              <a:srgbClr val="7030A0"/>
            </a:solidFill>
            <a:prstDash val="sysDash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4">
            <a:extLst>
              <a:ext uri="{FF2B5EF4-FFF2-40B4-BE49-F238E27FC236}">
                <a16:creationId xmlns:a16="http://schemas.microsoft.com/office/drawing/2014/main" id="{3EAF4ED1-0817-7449-4F99-41FFB27E45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3916" y="1625364"/>
            <a:ext cx="3027421" cy="4384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Obdélník 1">
            <a:extLst>
              <a:ext uri="{FF2B5EF4-FFF2-40B4-BE49-F238E27FC236}">
                <a16:creationId xmlns:a16="http://schemas.microsoft.com/office/drawing/2014/main" id="{CB791ABB-AD24-E4EF-3D23-B639D08B74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76089" y="1625364"/>
            <a:ext cx="160084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↑ </a:t>
            </a:r>
            <a:r>
              <a:rPr lang="cs-CZ" altLang="cs-CZ" sz="2000" b="1" dirty="0">
                <a:solidFill>
                  <a:srgbClr val="FF0000"/>
                </a:solidFill>
              </a:rPr>
              <a:t>Fr + </a:t>
            </a:r>
            <a:r>
              <a:rPr lang="cs-CZ" altLang="cs-CZ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↑ </a:t>
            </a:r>
            <a:r>
              <a:rPr lang="cs-CZ" altLang="cs-CZ" sz="2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</a:t>
            </a:r>
            <a:endParaRPr lang="cs-CZ" altLang="cs-CZ" sz="2000" b="1" dirty="0">
              <a:solidFill>
                <a:srgbClr val="FF0000"/>
              </a:solidFill>
            </a:endParaRPr>
          </a:p>
        </p:txBody>
      </p:sp>
      <p:sp>
        <p:nvSpPr>
          <p:cNvPr id="10" name="Obdélník 1">
            <a:extLst>
              <a:ext uri="{FF2B5EF4-FFF2-40B4-BE49-F238E27FC236}">
                <a16:creationId xmlns:a16="http://schemas.microsoft.com/office/drawing/2014/main" id="{1B2F3347-DE60-7BF6-0A66-7D61A3F612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00800" y="3157508"/>
            <a:ext cx="160084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↓ </a:t>
            </a:r>
            <a:r>
              <a:rPr lang="cs-CZ" altLang="cs-CZ" sz="2000" b="1" dirty="0">
                <a:solidFill>
                  <a:srgbClr val="7030A0"/>
                </a:solidFill>
              </a:rPr>
              <a:t>Fr + </a:t>
            </a:r>
            <a:r>
              <a:rPr lang="cs-CZ" altLang="cs-CZ" sz="20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↑ </a:t>
            </a:r>
            <a:r>
              <a:rPr lang="cs-CZ" altLang="cs-CZ" sz="2000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</a:t>
            </a:r>
            <a:endParaRPr lang="cs-CZ" altLang="cs-CZ" sz="2000" b="1" dirty="0">
              <a:solidFill>
                <a:srgbClr val="7030A0"/>
              </a:solidFill>
            </a:endParaRPr>
          </a:p>
        </p:txBody>
      </p:sp>
      <p:sp>
        <p:nvSpPr>
          <p:cNvPr id="11" name="Obdélník 1">
            <a:extLst>
              <a:ext uri="{FF2B5EF4-FFF2-40B4-BE49-F238E27FC236}">
                <a16:creationId xmlns:a16="http://schemas.microsoft.com/office/drawing/2014/main" id="{8C37880F-7A53-08AA-1747-75EFDC50FE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22699" y="3623997"/>
            <a:ext cx="160084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↑ </a:t>
            </a:r>
            <a:r>
              <a:rPr lang="cs-CZ" altLang="cs-CZ" sz="2000" b="1" dirty="0">
                <a:solidFill>
                  <a:schemeClr val="accent1">
                    <a:lumMod val="75000"/>
                  </a:schemeClr>
                </a:solidFill>
              </a:rPr>
              <a:t>Fr + </a:t>
            </a:r>
            <a:r>
              <a:rPr lang="cs-CZ" altLang="cs-CZ" sz="20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↓ </a:t>
            </a:r>
            <a:r>
              <a:rPr lang="cs-CZ" altLang="cs-CZ" sz="2000" b="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</a:t>
            </a:r>
            <a:endParaRPr lang="cs-CZ" altLang="cs-CZ" sz="2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4" name="Obdélník 1">
            <a:extLst>
              <a:ext uri="{FF2B5EF4-FFF2-40B4-BE49-F238E27FC236}">
                <a16:creationId xmlns:a16="http://schemas.microsoft.com/office/drawing/2014/main" id="{C3FFC0A6-E383-CC6A-8513-7BB1C96245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00800" y="4489597"/>
            <a:ext cx="160084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>
                <a:latin typeface="Calibri" panose="020F0502020204030204" pitchFamily="34" charset="0"/>
                <a:cs typeface="Calibri" panose="020F0502020204030204" pitchFamily="34" charset="0"/>
              </a:rPr>
              <a:t>↓ </a:t>
            </a:r>
            <a:r>
              <a:rPr lang="cs-CZ" altLang="cs-CZ" sz="2000" b="1" dirty="0"/>
              <a:t>Fr + </a:t>
            </a:r>
            <a:r>
              <a:rPr lang="cs-CZ" altLang="cs-CZ" sz="2000" b="1" dirty="0">
                <a:latin typeface="Calibri" panose="020F0502020204030204" pitchFamily="34" charset="0"/>
                <a:cs typeface="Calibri" panose="020F0502020204030204" pitchFamily="34" charset="0"/>
              </a:rPr>
              <a:t>↓ </a:t>
            </a:r>
            <a:r>
              <a:rPr lang="cs-CZ" altLang="cs-CZ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Int</a:t>
            </a:r>
            <a:endParaRPr lang="cs-CZ" altLang="cs-CZ" sz="2000" b="1" dirty="0"/>
          </a:p>
        </p:txBody>
      </p: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C22256ED-4B17-6141-CC9D-5E242DCFF2F3}"/>
              </a:ext>
            </a:extLst>
          </p:cNvPr>
          <p:cNvSpPr txBox="1"/>
          <p:nvPr/>
        </p:nvSpPr>
        <p:spPr>
          <a:xfrm>
            <a:off x="7378392" y="5280407"/>
            <a:ext cx="2007218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cs-CZ" altLang="cs-CZ" sz="1800" b="1" dirty="0">
                <a:latin typeface="Calibri" panose="020F0502020204030204" pitchFamily="34" charset="0"/>
                <a:cs typeface="Calibri" panose="020F0502020204030204" pitchFamily="34" charset="0"/>
              </a:rPr>
              <a:t>Trvání (týdny)</a:t>
            </a:r>
            <a:endParaRPr lang="cs-CZ" dirty="0"/>
          </a:p>
        </p:txBody>
      </p:sp>
      <p:sp>
        <p:nvSpPr>
          <p:cNvPr id="18" name="TextovéPole 17">
            <a:extLst>
              <a:ext uri="{FF2B5EF4-FFF2-40B4-BE49-F238E27FC236}">
                <a16:creationId xmlns:a16="http://schemas.microsoft.com/office/drawing/2014/main" id="{794A903C-11AB-B52E-150C-61DBA4ECDFF3}"/>
              </a:ext>
            </a:extLst>
          </p:cNvPr>
          <p:cNvSpPr txBox="1"/>
          <p:nvPr/>
        </p:nvSpPr>
        <p:spPr>
          <a:xfrm>
            <a:off x="9042401" y="2368403"/>
            <a:ext cx="314959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altLang="cs-CZ" sz="1800" dirty="0">
                <a:latin typeface="Calibri" panose="020F0502020204030204" pitchFamily="34" charset="0"/>
                <a:cs typeface="Calibri" panose="020F0502020204030204" pitchFamily="34" charset="0"/>
              </a:rPr>
              <a:t>(Fr – frekvence, </a:t>
            </a:r>
            <a:r>
              <a:rPr lang="cs-CZ" altLang="cs-CZ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Int</a:t>
            </a:r>
            <a:r>
              <a:rPr lang="cs-CZ" altLang="cs-CZ" sz="1800" dirty="0">
                <a:latin typeface="Calibri" panose="020F0502020204030204" pitchFamily="34" charset="0"/>
                <a:cs typeface="Calibri" panose="020F0502020204030204" pitchFamily="34" charset="0"/>
              </a:rPr>
              <a:t> – intenzita)</a:t>
            </a:r>
            <a:endParaRPr lang="cs-CZ" dirty="0"/>
          </a:p>
        </p:txBody>
      </p:sp>
      <p:cxnSp>
        <p:nvCxnSpPr>
          <p:cNvPr id="25" name="Přímá spojnice se šipkou 24">
            <a:extLst>
              <a:ext uri="{FF2B5EF4-FFF2-40B4-BE49-F238E27FC236}">
                <a16:creationId xmlns:a16="http://schemas.microsoft.com/office/drawing/2014/main" id="{EFE04DA4-7CCC-7106-0FE7-D08F6D407D92}"/>
              </a:ext>
            </a:extLst>
          </p:cNvPr>
          <p:cNvCxnSpPr>
            <a:cxnSpLocks/>
          </p:cNvCxnSpPr>
          <p:nvPr/>
        </p:nvCxnSpPr>
        <p:spPr>
          <a:xfrm flipV="1">
            <a:off x="8132410" y="4378756"/>
            <a:ext cx="0" cy="531613"/>
          </a:xfrm>
          <a:prstGeom prst="straightConnector1">
            <a:avLst/>
          </a:prstGeom>
          <a:ln w="63500">
            <a:solidFill>
              <a:schemeClr val="accent1">
                <a:lumMod val="75000"/>
              </a:schemeClr>
            </a:solidFill>
            <a:prstDash val="sysDot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Obdélník 27">
            <a:extLst>
              <a:ext uri="{FF2B5EF4-FFF2-40B4-BE49-F238E27FC236}">
                <a16:creationId xmlns:a16="http://schemas.microsoft.com/office/drawing/2014/main" id="{50A8D5AE-1632-9404-CA5C-34859D74D33D}"/>
              </a:ext>
            </a:extLst>
          </p:cNvPr>
          <p:cNvSpPr/>
          <p:nvPr/>
        </p:nvSpPr>
        <p:spPr>
          <a:xfrm>
            <a:off x="719971" y="211991"/>
            <a:ext cx="4167878" cy="120032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cs-CZ" sz="2400" cap="all" dirty="0">
                <a:solidFill>
                  <a:srgbClr val="7030A0"/>
                </a:solidFill>
              </a:rPr>
              <a:t>UDRŽENÍ ROZSAHU POHYBU</a:t>
            </a:r>
          </a:p>
          <a:p>
            <a:pPr algn="ctr" eaLnBrk="1" hangingPunct="1">
              <a:defRPr/>
            </a:pPr>
            <a:r>
              <a:rPr lang="cs-CZ" sz="2400" cap="all" dirty="0">
                <a:solidFill>
                  <a:srgbClr val="7030A0"/>
                </a:solidFill>
              </a:rPr>
              <a:t>PŘI NEPŘERUŠENÉM TRÉNINKU</a:t>
            </a:r>
          </a:p>
          <a:p>
            <a:pPr algn="ctr" eaLnBrk="1" hangingPunct="1">
              <a:defRPr/>
            </a:pPr>
            <a:r>
              <a:rPr lang="cs-CZ" sz="2400" cap="all" dirty="0">
                <a:solidFill>
                  <a:srgbClr val="7030A0"/>
                </a:solidFill>
              </a:rPr>
              <a:t>U SENIORKY</a:t>
            </a:r>
            <a:endParaRPr lang="cs-CZ" sz="2400" dirty="0">
              <a:solidFill>
                <a:srgbClr val="7030A0"/>
              </a:solidFill>
            </a:endParaRP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4" descr="trenova3">
            <a:extLst>
              <a:ext uri="{FF2B5EF4-FFF2-40B4-BE49-F238E27FC236}">
                <a16:creationId xmlns:a16="http://schemas.microsoft.com/office/drawing/2014/main" id="{DB9AB202-18C9-B425-2849-7C1CD1273B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6276" y="981076"/>
            <a:ext cx="5688013" cy="574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bdélník 5">
            <a:extLst>
              <a:ext uri="{FF2B5EF4-FFF2-40B4-BE49-F238E27FC236}">
                <a16:creationId xmlns:a16="http://schemas.microsoft.com/office/drawing/2014/main" id="{53AF1B75-6507-3D89-574A-0D71672A31E0}"/>
              </a:ext>
            </a:extLst>
          </p:cNvPr>
          <p:cNvSpPr/>
          <p:nvPr/>
        </p:nvSpPr>
        <p:spPr>
          <a:xfrm>
            <a:off x="2505957" y="750243"/>
            <a:ext cx="7270222" cy="461665"/>
          </a:xfrm>
          <a:prstGeom prst="rect">
            <a:avLst/>
          </a:prstGeom>
          <a:solidFill>
            <a:schemeClr val="bg1">
              <a:alpha val="91000"/>
            </a:schemeClr>
          </a:solidFill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cs-CZ" sz="2400" dirty="0">
                <a:solidFill>
                  <a:schemeClr val="accent2">
                    <a:lumMod val="50000"/>
                  </a:schemeClr>
                </a:solidFill>
              </a:rPr>
              <a:t>SVĚTOVÉ REKORDY NA 100 m PLAVÁNÍ DOSPĚLÝCH OSOB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74F3F34-C8CF-CB7E-12A5-A7EF29582F28}"/>
              </a:ext>
            </a:extLst>
          </p:cNvPr>
          <p:cNvSpPr txBox="1">
            <a:spLocks noChangeArrowheads="1"/>
          </p:cNvSpPr>
          <p:nvPr/>
        </p:nvSpPr>
        <p:spPr>
          <a:xfrm>
            <a:off x="287867" y="107979"/>
            <a:ext cx="11616266" cy="57591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cs-CZ" altLang="cs-CZ" sz="2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Fyziologické dispozice pro fyzickou zátěž u lidí různého pohlaví a věku</a:t>
            </a: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4" descr="trenova2">
            <a:extLst>
              <a:ext uri="{FF2B5EF4-FFF2-40B4-BE49-F238E27FC236}">
                <a16:creationId xmlns:a16="http://schemas.microsoft.com/office/drawing/2014/main" id="{F0B2644F-D36C-0E5D-4636-F57E7E3536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7038" y="1196975"/>
            <a:ext cx="8990012" cy="485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7" name="Obdélník 4">
            <a:extLst>
              <a:ext uri="{FF2B5EF4-FFF2-40B4-BE49-F238E27FC236}">
                <a16:creationId xmlns:a16="http://schemas.microsoft.com/office/drawing/2014/main" id="{49C05C68-E074-B090-9CBF-FFD806EE36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11450" y="2708275"/>
            <a:ext cx="1365250" cy="3698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100 m BĚH</a:t>
            </a:r>
          </a:p>
        </p:txBody>
      </p:sp>
      <p:sp>
        <p:nvSpPr>
          <p:cNvPr id="21508" name="Obdélník 5">
            <a:extLst>
              <a:ext uri="{FF2B5EF4-FFF2-40B4-BE49-F238E27FC236}">
                <a16:creationId xmlns:a16="http://schemas.microsoft.com/office/drawing/2014/main" id="{375CC5A4-637B-ED41-3E12-1F82D9F76E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48526" y="2708275"/>
            <a:ext cx="1350963" cy="3698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10 km BĚH</a:t>
            </a:r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9AEC9C49-E8D7-8ADF-3F1D-7E9D3B752249}"/>
              </a:ext>
            </a:extLst>
          </p:cNvPr>
          <p:cNvSpPr/>
          <p:nvPr/>
        </p:nvSpPr>
        <p:spPr>
          <a:xfrm>
            <a:off x="1753394" y="735013"/>
            <a:ext cx="8877300" cy="461962"/>
          </a:xfrm>
          <a:prstGeom prst="rect">
            <a:avLst/>
          </a:prstGeom>
          <a:solidFill>
            <a:schemeClr val="bg1">
              <a:alpha val="91000"/>
            </a:schemeClr>
          </a:solidFill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cs-CZ" sz="2400" dirty="0">
                <a:solidFill>
                  <a:schemeClr val="accent2">
                    <a:lumMod val="50000"/>
                  </a:schemeClr>
                </a:solidFill>
              </a:rPr>
              <a:t>SVĚTOVÉ REKORDY DOSPĚLÝCH OSOB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7DA3CD4-30A8-78BD-D754-83BD5464F642}"/>
              </a:ext>
            </a:extLst>
          </p:cNvPr>
          <p:cNvSpPr txBox="1">
            <a:spLocks noChangeArrowheads="1"/>
          </p:cNvSpPr>
          <p:nvPr/>
        </p:nvSpPr>
        <p:spPr>
          <a:xfrm>
            <a:off x="287867" y="107979"/>
            <a:ext cx="11616266" cy="57591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cs-CZ" altLang="cs-CZ" sz="2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Fyziologické dispozice pro fyzickou zátěž u lidí různého pohlaví a věku</a:t>
            </a: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4" descr="curpauza">
            <a:extLst>
              <a:ext uri="{FF2B5EF4-FFF2-40B4-BE49-F238E27FC236}">
                <a16:creationId xmlns:a16="http://schemas.microsoft.com/office/drawing/2014/main" id="{F6B0E5A8-89F7-BA91-CFF5-0833BAE4AB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389" y="3573463"/>
            <a:ext cx="4968875" cy="2887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1" name="Picture 5" descr="HPIM1913">
            <a:extLst>
              <a:ext uri="{FF2B5EF4-FFF2-40B4-BE49-F238E27FC236}">
                <a16:creationId xmlns:a16="http://schemas.microsoft.com/office/drawing/2014/main" id="{93792722-93A7-213F-7E33-B9508CF593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1" y="311151"/>
            <a:ext cx="4176713" cy="314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2" name="Picture 6" descr="Astrand1">
            <a:extLst>
              <a:ext uri="{FF2B5EF4-FFF2-40B4-BE49-F238E27FC236}">
                <a16:creationId xmlns:a16="http://schemas.microsoft.com/office/drawing/2014/main" id="{CB1F7287-73CA-53EC-1B53-EBB874ECAC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8663" y="3500438"/>
            <a:ext cx="4552950" cy="314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bdélník 6">
            <a:extLst>
              <a:ext uri="{FF2B5EF4-FFF2-40B4-BE49-F238E27FC236}">
                <a16:creationId xmlns:a16="http://schemas.microsoft.com/office/drawing/2014/main" id="{E2EBB50E-01F6-757C-5ED5-5DB347AC89DC}"/>
              </a:ext>
            </a:extLst>
          </p:cNvPr>
          <p:cNvSpPr/>
          <p:nvPr/>
        </p:nvSpPr>
        <p:spPr>
          <a:xfrm>
            <a:off x="1620839" y="193675"/>
            <a:ext cx="4270375" cy="3416300"/>
          </a:xfrm>
          <a:prstGeom prst="rect">
            <a:avLst/>
          </a:prstGeom>
          <a:solidFill>
            <a:schemeClr val="bg1">
              <a:alpha val="91000"/>
            </a:schemeClr>
          </a:solidFill>
        </p:spPr>
        <p:txBody>
          <a:bodyPr>
            <a:spAutoFit/>
          </a:bodyPr>
          <a:lstStyle/>
          <a:p>
            <a:pPr algn="r" eaLnBrk="1" hangingPunct="1">
              <a:defRPr/>
            </a:pPr>
            <a:r>
              <a:rPr lang="cs-CZ" sz="2400" dirty="0">
                <a:solidFill>
                  <a:srgbClr val="0070C0"/>
                </a:solidFill>
              </a:rPr>
              <a:t>MUŽI A ŽENY </a:t>
            </a:r>
            <a:r>
              <a:rPr lang="cs-CZ" sz="2400" dirty="0" err="1">
                <a:solidFill>
                  <a:srgbClr val="0070C0"/>
                </a:solidFill>
              </a:rPr>
              <a:t>R</a:t>
            </a:r>
            <a:r>
              <a:rPr lang="cs-CZ" sz="2400" cap="all" dirty="0" err="1">
                <a:solidFill>
                  <a:srgbClr val="0070C0"/>
                </a:solidFill>
              </a:rPr>
              <a:t>ů</a:t>
            </a:r>
            <a:r>
              <a:rPr lang="cs-CZ" sz="2400" dirty="0" err="1">
                <a:solidFill>
                  <a:srgbClr val="0070C0"/>
                </a:solidFill>
              </a:rPr>
              <a:t>ZNÉHO</a:t>
            </a:r>
            <a:r>
              <a:rPr lang="cs-CZ" sz="2400" dirty="0">
                <a:solidFill>
                  <a:srgbClr val="0070C0"/>
                </a:solidFill>
              </a:rPr>
              <a:t> VĚKU V TRIATLONU</a:t>
            </a:r>
          </a:p>
          <a:p>
            <a:pPr algn="ctr" eaLnBrk="1" hangingPunct="1">
              <a:defRPr/>
            </a:pPr>
            <a:endParaRPr lang="cs-CZ" sz="2400" dirty="0">
              <a:solidFill>
                <a:srgbClr val="0070C0"/>
              </a:solidFill>
            </a:endParaRPr>
          </a:p>
          <a:p>
            <a:pPr eaLnBrk="1" hangingPunct="1">
              <a:defRPr/>
            </a:pPr>
            <a:r>
              <a:rPr lang="cs-CZ" sz="2400" dirty="0">
                <a:solidFill>
                  <a:srgbClr val="0070C0"/>
                </a:solidFill>
              </a:rPr>
              <a:t>VÝHODA </a:t>
            </a:r>
            <a:r>
              <a:rPr lang="cs-CZ" sz="2400" dirty="0" err="1">
                <a:solidFill>
                  <a:srgbClr val="0070C0"/>
                </a:solidFill>
              </a:rPr>
              <a:t>MUŽ</a:t>
            </a:r>
            <a:r>
              <a:rPr lang="cs-CZ" sz="2400" cap="all" dirty="0" err="1">
                <a:solidFill>
                  <a:srgbClr val="0070C0"/>
                </a:solidFill>
              </a:rPr>
              <a:t>ů</a:t>
            </a:r>
            <a:endParaRPr lang="cs-CZ" sz="2400" cap="all" dirty="0">
              <a:solidFill>
                <a:srgbClr val="0070C0"/>
              </a:solidFill>
            </a:endParaRPr>
          </a:p>
          <a:p>
            <a:pPr eaLnBrk="1" hangingPunct="1">
              <a:defRPr/>
            </a:pPr>
            <a:r>
              <a:rPr lang="cs-CZ" sz="2400" dirty="0">
                <a:solidFill>
                  <a:srgbClr val="0070C0"/>
                </a:solidFill>
              </a:rPr>
              <a:t>V SILNIČNÍ CYKLISTICE</a:t>
            </a:r>
          </a:p>
          <a:p>
            <a:pPr algn="ctr" eaLnBrk="1" hangingPunct="1">
              <a:defRPr/>
            </a:pPr>
            <a:endParaRPr lang="cs-CZ" sz="2400" dirty="0">
              <a:solidFill>
                <a:srgbClr val="0070C0"/>
              </a:solidFill>
            </a:endParaRPr>
          </a:p>
          <a:p>
            <a:pPr algn="r" eaLnBrk="1" hangingPunct="1">
              <a:defRPr/>
            </a:pPr>
            <a:r>
              <a:rPr lang="cs-CZ" sz="2400" dirty="0">
                <a:solidFill>
                  <a:srgbClr val="0070C0"/>
                </a:solidFill>
              </a:rPr>
              <a:t>SENIOR PEDIATR</a:t>
            </a:r>
          </a:p>
          <a:p>
            <a:pPr algn="r" eaLnBrk="1" hangingPunct="1">
              <a:defRPr/>
            </a:pPr>
            <a:r>
              <a:rPr lang="cs-CZ" sz="2400" dirty="0">
                <a:solidFill>
                  <a:srgbClr val="0070C0"/>
                </a:solidFill>
              </a:rPr>
              <a:t>PER-OLOF ÄSTRAND</a:t>
            </a:r>
          </a:p>
          <a:p>
            <a:pPr algn="r" eaLnBrk="1" hangingPunct="1">
              <a:defRPr/>
            </a:pPr>
            <a:r>
              <a:rPr lang="cs-CZ" sz="2400" dirty="0">
                <a:solidFill>
                  <a:srgbClr val="0070C0"/>
                </a:solidFill>
              </a:rPr>
              <a:t>NA KOLE</a:t>
            </a:r>
            <a:endParaRPr lang="cs-CZ" sz="2400" dirty="0"/>
          </a:p>
        </p:txBody>
      </p:sp>
      <p:sp>
        <p:nvSpPr>
          <p:cNvPr id="4" name="Šipka doprava 3">
            <a:extLst>
              <a:ext uri="{FF2B5EF4-FFF2-40B4-BE49-F238E27FC236}">
                <a16:creationId xmlns:a16="http://schemas.microsoft.com/office/drawing/2014/main" id="{3CA72DB5-0D77-04AE-DC61-5EEEDD3F7DC0}"/>
              </a:ext>
            </a:extLst>
          </p:cNvPr>
          <p:cNvSpPr/>
          <p:nvPr/>
        </p:nvSpPr>
        <p:spPr>
          <a:xfrm rot="1509993">
            <a:off x="5876926" y="601664"/>
            <a:ext cx="504825" cy="288925"/>
          </a:xfrm>
          <a:prstGeom prst="rightArrow">
            <a:avLst/>
          </a:prstGeom>
          <a:solidFill>
            <a:srgbClr val="FFFF0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11" name="Šipka doprava 10">
            <a:extLst>
              <a:ext uri="{FF2B5EF4-FFF2-40B4-BE49-F238E27FC236}">
                <a16:creationId xmlns:a16="http://schemas.microsoft.com/office/drawing/2014/main" id="{72B0DB19-85A0-D3CA-181C-855F2D8DED12}"/>
              </a:ext>
            </a:extLst>
          </p:cNvPr>
          <p:cNvSpPr/>
          <p:nvPr/>
        </p:nvSpPr>
        <p:spPr>
          <a:xfrm rot="5400000">
            <a:off x="1221582" y="2813845"/>
            <a:ext cx="1795463" cy="288925"/>
          </a:xfrm>
          <a:prstGeom prst="rightArrow">
            <a:avLst/>
          </a:prstGeom>
          <a:solidFill>
            <a:srgbClr val="FFFF0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12" name="Šipka doprava 11">
            <a:extLst>
              <a:ext uri="{FF2B5EF4-FFF2-40B4-BE49-F238E27FC236}">
                <a16:creationId xmlns:a16="http://schemas.microsoft.com/office/drawing/2014/main" id="{9A32E589-8A4B-D100-CF8A-D265987EAA04}"/>
              </a:ext>
            </a:extLst>
          </p:cNvPr>
          <p:cNvSpPr/>
          <p:nvPr/>
        </p:nvSpPr>
        <p:spPr>
          <a:xfrm rot="1509993">
            <a:off x="5868989" y="3459164"/>
            <a:ext cx="1220787" cy="288925"/>
          </a:xfrm>
          <a:prstGeom prst="rightArrow">
            <a:avLst/>
          </a:prstGeom>
          <a:solidFill>
            <a:srgbClr val="FFFF0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Obdélník 8">
            <a:extLst>
              <a:ext uri="{FF2B5EF4-FFF2-40B4-BE49-F238E27FC236}">
                <a16:creationId xmlns:a16="http://schemas.microsoft.com/office/drawing/2014/main" id="{C68C4C7C-F124-26DD-B54F-D4DE80B968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01839" y="333375"/>
            <a:ext cx="8408987" cy="5138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2800" b="1" dirty="0">
                <a:solidFill>
                  <a:schemeClr val="accent1">
                    <a:lumMod val="75000"/>
                  </a:schemeClr>
                </a:solidFill>
              </a:rPr>
              <a:t>PLAVÁNÍ</a:t>
            </a:r>
            <a:r>
              <a:rPr lang="cs-CZ" altLang="cs-CZ" sz="2800" dirty="0">
                <a:solidFill>
                  <a:schemeClr val="accent1">
                    <a:lumMod val="75000"/>
                  </a:schemeClr>
                </a:solidFill>
              </a:rPr>
              <a:t> – rekreační, závodní, vrcholové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400" b="1" dirty="0">
                <a:solidFill>
                  <a:srgbClr val="0070C0"/>
                </a:solidFill>
              </a:rPr>
              <a:t>Bazén</a:t>
            </a:r>
            <a:r>
              <a:rPr lang="cs-CZ" altLang="cs-CZ" sz="2400" dirty="0">
                <a:solidFill>
                  <a:srgbClr val="0070C0"/>
                </a:solidFill>
              </a:rPr>
              <a:t> s délkou 25/50 m</a:t>
            </a:r>
            <a:br>
              <a:rPr lang="cs-CZ" altLang="cs-CZ" sz="2400" dirty="0">
                <a:solidFill>
                  <a:srgbClr val="0070C0"/>
                </a:solidFill>
              </a:rPr>
            </a:br>
            <a:r>
              <a:rPr lang="cs-CZ" altLang="cs-CZ" sz="2000" dirty="0"/>
              <a:t>vzdálenost 25-1500 m; způsob plavání: kraul, motýl, znak, prsa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altLang="cs-CZ" sz="2000" dirty="0"/>
          </a:p>
          <a:p>
            <a:pPr>
              <a:spcBef>
                <a:spcPct val="0"/>
              </a:spcBef>
              <a:buFontTx/>
              <a:buNone/>
            </a:pPr>
            <a:endParaRPr lang="cs-CZ" altLang="cs-CZ" sz="2000" dirty="0"/>
          </a:p>
          <a:p>
            <a:pPr>
              <a:spcBef>
                <a:spcPct val="0"/>
              </a:spcBef>
              <a:buFontTx/>
              <a:buNone/>
            </a:pPr>
            <a:endParaRPr lang="cs-CZ" altLang="cs-CZ" sz="2000" dirty="0"/>
          </a:p>
          <a:p>
            <a:pPr>
              <a:spcBef>
                <a:spcPct val="0"/>
              </a:spcBef>
              <a:buFontTx/>
              <a:buNone/>
            </a:pPr>
            <a:endParaRPr lang="cs-CZ" altLang="cs-CZ" sz="2000" dirty="0"/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400" b="1" dirty="0">
                <a:solidFill>
                  <a:srgbClr val="0070C0"/>
                </a:solidFill>
              </a:rPr>
              <a:t>Dálkové plavání </a:t>
            </a:r>
            <a:r>
              <a:rPr lang="cs-CZ" altLang="cs-CZ" sz="2000" dirty="0"/>
              <a:t>– jezera, řeky, moře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000" dirty="0"/>
              <a:t>vzdálenost několik až sta kilometrů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altLang="cs-CZ" sz="2000" dirty="0"/>
          </a:p>
          <a:p>
            <a:pPr>
              <a:spcBef>
                <a:spcPct val="0"/>
              </a:spcBef>
              <a:buFontTx/>
              <a:buNone/>
            </a:pPr>
            <a:endParaRPr lang="cs-CZ" altLang="cs-CZ" sz="2000" dirty="0"/>
          </a:p>
          <a:p>
            <a:pPr>
              <a:spcBef>
                <a:spcPct val="0"/>
              </a:spcBef>
              <a:buFontTx/>
              <a:buNone/>
            </a:pPr>
            <a:endParaRPr lang="cs-CZ" altLang="cs-CZ" sz="2000" dirty="0"/>
          </a:p>
          <a:p>
            <a:pPr>
              <a:spcBef>
                <a:spcPct val="0"/>
              </a:spcBef>
              <a:buFontTx/>
              <a:buNone/>
            </a:pPr>
            <a:endParaRPr lang="cs-CZ" altLang="cs-CZ" sz="2000" dirty="0"/>
          </a:p>
          <a:p>
            <a:pPr>
              <a:spcBef>
                <a:spcPct val="0"/>
              </a:spcBef>
              <a:buFontTx/>
              <a:buNone/>
            </a:pPr>
            <a:endParaRPr lang="cs-CZ" altLang="cs-CZ" sz="800" b="1" dirty="0">
              <a:solidFill>
                <a:srgbClr val="0070C0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400" b="1" dirty="0">
                <a:solidFill>
                  <a:srgbClr val="0070C0"/>
                </a:solidFill>
              </a:rPr>
              <a:t>Otužilecké plavání </a:t>
            </a:r>
            <a:r>
              <a:rPr lang="cs-CZ" altLang="cs-CZ" sz="2000" dirty="0"/>
              <a:t>– jezera, řeky, rybníky, moře; studená voda do -2°C; bez neoprenu </a:t>
            </a:r>
          </a:p>
        </p:txBody>
      </p:sp>
      <p:pic>
        <p:nvPicPr>
          <p:cNvPr id="3075" name="Obrázek 2">
            <a:extLst>
              <a:ext uri="{FF2B5EF4-FFF2-40B4-BE49-F238E27FC236}">
                <a16:creationId xmlns:a16="http://schemas.microsoft.com/office/drawing/2014/main" id="{A864B79F-43E8-3D3B-D8E4-AC1F8A1399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1839" y="1497013"/>
            <a:ext cx="2035175" cy="1135062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Obrázek 4">
            <a:extLst>
              <a:ext uri="{FF2B5EF4-FFF2-40B4-BE49-F238E27FC236}">
                <a16:creationId xmlns:a16="http://schemas.microsoft.com/office/drawing/2014/main" id="{8EA81D8B-D215-CA15-B8F5-3C1E09187B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6989" y="1484314"/>
            <a:ext cx="2035175" cy="1144587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Obrázek 5">
            <a:extLst>
              <a:ext uri="{FF2B5EF4-FFF2-40B4-BE49-F238E27FC236}">
                <a16:creationId xmlns:a16="http://schemas.microsoft.com/office/drawing/2014/main" id="{A5D725F5-E04D-4F87-06FA-E98B37D66C4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7575" y="1484314"/>
            <a:ext cx="1716088" cy="1138237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Obrázek 7">
            <a:extLst>
              <a:ext uri="{FF2B5EF4-FFF2-40B4-BE49-F238E27FC236}">
                <a16:creationId xmlns:a16="http://schemas.microsoft.com/office/drawing/2014/main" id="{A00F36EC-1A4D-F828-7194-91C9E9B4E9A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2425" y="1493839"/>
            <a:ext cx="2090738" cy="1138237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Obrázek 11">
            <a:extLst>
              <a:ext uri="{FF2B5EF4-FFF2-40B4-BE49-F238E27FC236}">
                <a16:creationId xmlns:a16="http://schemas.microsoft.com/office/drawing/2014/main" id="{B6767ED4-1AA3-EDAB-156C-07C6A48D4A4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9963" y="2665414"/>
            <a:ext cx="2933700" cy="1957387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Obrázek 12">
            <a:extLst>
              <a:ext uri="{FF2B5EF4-FFF2-40B4-BE49-F238E27FC236}">
                <a16:creationId xmlns:a16="http://schemas.microsoft.com/office/drawing/2014/main" id="{B014C98E-D70D-539B-E464-CC996B7D400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1889" y="3362325"/>
            <a:ext cx="2236787" cy="1252538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Obrázek 13">
            <a:extLst>
              <a:ext uri="{FF2B5EF4-FFF2-40B4-BE49-F238E27FC236}">
                <a16:creationId xmlns:a16="http://schemas.microsoft.com/office/drawing/2014/main" id="{1504D1EC-4B02-820E-94DC-546C4760DF6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40" b="16685"/>
          <a:stretch>
            <a:fillRect/>
          </a:stretch>
        </p:blipFill>
        <p:spPr bwMode="auto">
          <a:xfrm>
            <a:off x="2001838" y="3365500"/>
            <a:ext cx="2798762" cy="1250950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Obrázek 14">
            <a:extLst>
              <a:ext uri="{FF2B5EF4-FFF2-40B4-BE49-F238E27FC236}">
                <a16:creationId xmlns:a16="http://schemas.microsoft.com/office/drawing/2014/main" id="{C25CE35A-AE59-A0F1-A60F-E91E6897361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6225" y="5099050"/>
            <a:ext cx="2357438" cy="1638300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3" name="Obrázek 15">
            <a:extLst>
              <a:ext uri="{FF2B5EF4-FFF2-40B4-BE49-F238E27FC236}">
                <a16:creationId xmlns:a16="http://schemas.microsoft.com/office/drawing/2014/main" id="{F05E29CD-3AD7-4D50-A132-580BE068A96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3138" y="5100638"/>
            <a:ext cx="2932112" cy="1636712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850958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4">
            <a:extLst>
              <a:ext uri="{FF2B5EF4-FFF2-40B4-BE49-F238E27FC236}">
                <a16:creationId xmlns:a16="http://schemas.microsoft.com/office/drawing/2014/main" id="{73586313-B132-925A-E2D1-EA728CCB8D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6622" y="620713"/>
            <a:ext cx="9979378" cy="4524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dirty="0">
                <a:solidFill>
                  <a:schemeClr val="accent1">
                    <a:lumMod val="75000"/>
                  </a:schemeClr>
                </a:solidFill>
              </a:rPr>
              <a:t>Přiměřený pravidelný plavecký trénink bez přetížení může mít </a:t>
            </a:r>
            <a:r>
              <a:rPr lang="cs-CZ" altLang="cs-CZ" sz="2400" b="1" dirty="0">
                <a:solidFill>
                  <a:schemeClr val="accent1">
                    <a:lumMod val="75000"/>
                  </a:schemeClr>
                </a:solidFill>
              </a:rPr>
              <a:t>příznivý vliv na zdraví</a:t>
            </a:r>
            <a:r>
              <a:rPr lang="cs-CZ" altLang="cs-CZ" sz="2400" dirty="0">
                <a:solidFill>
                  <a:schemeClr val="accent1">
                    <a:lumMod val="75000"/>
                  </a:schemeClr>
                </a:solidFill>
              </a:rPr>
              <a:t> a zdatnost jedince: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 dirty="0"/>
          </a:p>
          <a:p>
            <a:pPr>
              <a:spcBef>
                <a:spcPct val="0"/>
              </a:spcBef>
              <a:buFont typeface="Wingdings" panose="05000000000000000000" pitchFamily="2" charset="2"/>
              <a:buChar char="q"/>
            </a:pPr>
            <a:r>
              <a:rPr lang="cs-CZ" altLang="cs-CZ" sz="2400" dirty="0"/>
              <a:t> zlepšení funkce </a:t>
            </a:r>
            <a:r>
              <a:rPr lang="cs-CZ" altLang="cs-CZ" sz="2400" dirty="0">
                <a:solidFill>
                  <a:srgbClr val="0070C0"/>
                </a:solidFill>
              </a:rPr>
              <a:t>transportního systému pro kyslík </a:t>
            </a:r>
            <a:r>
              <a:rPr lang="cs-CZ" altLang="cs-CZ" sz="2400" dirty="0"/>
              <a:t>(respirace – ventilace, </a:t>
            </a:r>
            <a:r>
              <a:rPr lang="cs-CZ" altLang="cs-CZ" sz="2400" dirty="0" err="1"/>
              <a:t>perfúze</a:t>
            </a:r>
            <a:r>
              <a:rPr lang="cs-CZ" altLang="cs-CZ" sz="2400" dirty="0"/>
              <a:t> a difúze plic, dýchací svaly; cirkulace – srdce a cévy; </a:t>
            </a:r>
          </a:p>
          <a:p>
            <a:pPr>
              <a:spcBef>
                <a:spcPct val="0"/>
              </a:spcBef>
              <a:buFont typeface="Wingdings" panose="05000000000000000000" pitchFamily="2" charset="2"/>
              <a:buChar char="q"/>
            </a:pPr>
            <a:r>
              <a:rPr lang="cs-CZ" altLang="cs-CZ" sz="2400" dirty="0"/>
              <a:t> stav </a:t>
            </a:r>
            <a:r>
              <a:rPr lang="cs-CZ" altLang="cs-CZ" sz="2400" dirty="0">
                <a:solidFill>
                  <a:srgbClr val="0070C0"/>
                </a:solidFill>
              </a:rPr>
              <a:t>energetického metabolismu </a:t>
            </a:r>
            <a:r>
              <a:rPr lang="cs-CZ" altLang="cs-CZ" sz="2400" dirty="0"/>
              <a:t>(vysoký výdej energie, snížení tukových zásob atd.) </a:t>
            </a:r>
          </a:p>
          <a:p>
            <a:pPr>
              <a:spcBef>
                <a:spcPct val="0"/>
              </a:spcBef>
              <a:buFont typeface="Wingdings" panose="05000000000000000000" pitchFamily="2" charset="2"/>
              <a:buChar char="q"/>
            </a:pPr>
            <a:r>
              <a:rPr lang="cs-CZ" altLang="cs-CZ" sz="2400" dirty="0"/>
              <a:t> </a:t>
            </a:r>
            <a:r>
              <a:rPr lang="cs-CZ" altLang="cs-CZ" sz="2400" dirty="0">
                <a:solidFill>
                  <a:srgbClr val="0070C0"/>
                </a:solidFill>
              </a:rPr>
              <a:t>neuroendokrinní regulace </a:t>
            </a:r>
          </a:p>
          <a:p>
            <a:pPr>
              <a:spcBef>
                <a:spcPct val="0"/>
              </a:spcBef>
              <a:buFont typeface="Wingdings" panose="05000000000000000000" pitchFamily="2" charset="2"/>
              <a:buChar char="q"/>
            </a:pPr>
            <a:r>
              <a:rPr lang="cs-CZ" altLang="cs-CZ" sz="2400" dirty="0"/>
              <a:t> </a:t>
            </a:r>
            <a:r>
              <a:rPr lang="cs-CZ" altLang="cs-CZ" sz="2400" dirty="0">
                <a:solidFill>
                  <a:srgbClr val="0070C0"/>
                </a:solidFill>
              </a:rPr>
              <a:t>imunitní schopnosti </a:t>
            </a:r>
          </a:p>
          <a:p>
            <a:pPr>
              <a:spcBef>
                <a:spcPct val="0"/>
              </a:spcBef>
              <a:buFont typeface="Wingdings" panose="05000000000000000000" pitchFamily="2" charset="2"/>
              <a:buChar char="q"/>
            </a:pPr>
            <a:r>
              <a:rPr lang="cs-CZ" altLang="cs-CZ" sz="2400" dirty="0"/>
              <a:t> </a:t>
            </a:r>
            <a:r>
              <a:rPr lang="cs-CZ" altLang="cs-CZ" sz="2400" dirty="0" err="1">
                <a:solidFill>
                  <a:srgbClr val="0070C0"/>
                </a:solidFill>
              </a:rPr>
              <a:t>antioxidativní</a:t>
            </a:r>
            <a:r>
              <a:rPr lang="cs-CZ" altLang="cs-CZ" sz="2400" dirty="0">
                <a:solidFill>
                  <a:srgbClr val="0070C0"/>
                </a:solidFill>
              </a:rPr>
              <a:t> schopnosti </a:t>
            </a:r>
          </a:p>
          <a:p>
            <a:pPr>
              <a:spcBef>
                <a:spcPct val="0"/>
              </a:spcBef>
              <a:buFont typeface="Wingdings" panose="05000000000000000000" pitchFamily="2" charset="2"/>
              <a:buChar char="q"/>
            </a:pPr>
            <a:r>
              <a:rPr lang="cs-CZ" altLang="cs-CZ" sz="2400" dirty="0"/>
              <a:t> stav </a:t>
            </a:r>
            <a:r>
              <a:rPr lang="cs-CZ" altLang="cs-CZ" sz="2400" dirty="0">
                <a:solidFill>
                  <a:srgbClr val="0070C0"/>
                </a:solidFill>
              </a:rPr>
              <a:t>pohybového aparátu </a:t>
            </a:r>
            <a:r>
              <a:rPr lang="cs-CZ" altLang="cs-CZ" sz="2400" dirty="0"/>
              <a:t>(odlehčení páteře a ostatních kloubů, stimulace tvorby kostí a svalů horních končetin a zad) atd… </a:t>
            </a:r>
          </a:p>
        </p:txBody>
      </p:sp>
    </p:spTree>
    <p:extLst>
      <p:ext uri="{BB962C8B-B14F-4D97-AF65-F5344CB8AC3E}">
        <p14:creationId xmlns:p14="http://schemas.microsoft.com/office/powerpoint/2010/main" val="269580931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4">
            <a:extLst>
              <a:ext uri="{FF2B5EF4-FFF2-40B4-BE49-F238E27FC236}">
                <a16:creationId xmlns:a16="http://schemas.microsoft.com/office/drawing/2014/main" id="{B5497FB4-9217-8C38-48C4-99B44D7CB4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2133" y="909109"/>
            <a:ext cx="10419645" cy="44012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/>
              <a:t>Negativní působení</a:t>
            </a:r>
            <a:r>
              <a:rPr lang="cs-CZ" altLang="cs-CZ" sz="2000" dirty="0"/>
              <a:t> </a:t>
            </a:r>
            <a:r>
              <a:rPr lang="cs-CZ" altLang="cs-CZ" sz="2000" dirty="0">
                <a:solidFill>
                  <a:srgbClr val="FF0000"/>
                </a:solidFill>
              </a:rPr>
              <a:t>nepřiměřeného plaveckého tréninku s přetížením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/>
              <a:t>a vlivem dalších faktorů: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 dirty="0"/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q"/>
            </a:pPr>
            <a:r>
              <a:rPr lang="cs-CZ" altLang="cs-CZ" sz="2000" b="1" i="1" dirty="0">
                <a:solidFill>
                  <a:srgbClr val="7030A0"/>
                </a:solidFill>
              </a:rPr>
              <a:t> Mechanické PŘETÍŽENÍ orgánů lokomočního aparátu: </a:t>
            </a:r>
            <a:r>
              <a:rPr lang="cs-CZ" altLang="cs-CZ" sz="2000" u="sng" dirty="0">
                <a:solidFill>
                  <a:srgbClr val="7030A0"/>
                </a:solidFill>
              </a:rPr>
              <a:t>svalů</a:t>
            </a:r>
            <a:r>
              <a:rPr lang="cs-CZ" altLang="cs-CZ" sz="2000" dirty="0">
                <a:solidFill>
                  <a:srgbClr val="7030A0"/>
                </a:solidFill>
              </a:rPr>
              <a:t> (distenze, spasmy…), </a:t>
            </a:r>
            <a:r>
              <a:rPr lang="cs-CZ" altLang="cs-CZ" sz="2000" u="sng" dirty="0">
                <a:solidFill>
                  <a:srgbClr val="7030A0"/>
                </a:solidFill>
              </a:rPr>
              <a:t>šlach</a:t>
            </a:r>
            <a:r>
              <a:rPr lang="cs-CZ" altLang="cs-CZ" sz="2000" dirty="0">
                <a:solidFill>
                  <a:srgbClr val="7030A0"/>
                </a:solidFill>
              </a:rPr>
              <a:t> (tendinitidy, </a:t>
            </a:r>
            <a:r>
              <a:rPr lang="cs-CZ" altLang="cs-CZ" sz="2000" dirty="0" err="1">
                <a:solidFill>
                  <a:srgbClr val="7030A0"/>
                </a:solidFill>
              </a:rPr>
              <a:t>tendovaginitidy</a:t>
            </a:r>
            <a:r>
              <a:rPr lang="cs-CZ" altLang="cs-CZ" sz="2000" dirty="0">
                <a:solidFill>
                  <a:srgbClr val="7030A0"/>
                </a:solidFill>
              </a:rPr>
              <a:t>…), </a:t>
            </a:r>
            <a:r>
              <a:rPr lang="cs-CZ" altLang="cs-CZ" sz="2000" u="sng" dirty="0">
                <a:solidFill>
                  <a:srgbClr val="7030A0"/>
                </a:solidFill>
              </a:rPr>
              <a:t>úponů šlach a vazů</a:t>
            </a:r>
            <a:r>
              <a:rPr lang="cs-CZ" altLang="cs-CZ" sz="2000" dirty="0">
                <a:solidFill>
                  <a:srgbClr val="7030A0"/>
                </a:solidFill>
              </a:rPr>
              <a:t> (</a:t>
            </a:r>
            <a:r>
              <a:rPr lang="cs-CZ" altLang="cs-CZ" sz="2000" dirty="0" err="1">
                <a:solidFill>
                  <a:srgbClr val="7030A0"/>
                </a:solidFill>
              </a:rPr>
              <a:t>entezitidy</a:t>
            </a:r>
            <a:r>
              <a:rPr lang="cs-CZ" altLang="cs-CZ" sz="2000" dirty="0">
                <a:solidFill>
                  <a:srgbClr val="7030A0"/>
                </a:solidFill>
              </a:rPr>
              <a:t> a </a:t>
            </a:r>
            <a:r>
              <a:rPr lang="cs-CZ" altLang="cs-CZ" sz="2000" dirty="0" err="1">
                <a:solidFill>
                  <a:srgbClr val="7030A0"/>
                </a:solidFill>
              </a:rPr>
              <a:t>entezopatie</a:t>
            </a:r>
            <a:r>
              <a:rPr lang="cs-CZ" altLang="cs-CZ" sz="2000" dirty="0">
                <a:solidFill>
                  <a:srgbClr val="7030A0"/>
                </a:solidFill>
              </a:rPr>
              <a:t>), </a:t>
            </a:r>
            <a:r>
              <a:rPr lang="cs-CZ" altLang="cs-CZ" sz="2000" u="sng" dirty="0">
                <a:solidFill>
                  <a:srgbClr val="7030A0"/>
                </a:solidFill>
              </a:rPr>
              <a:t>kloubních pouzder, vazů, chrupavčitých destiček</a:t>
            </a:r>
            <a:r>
              <a:rPr lang="cs-CZ" altLang="cs-CZ" sz="2000" dirty="0">
                <a:solidFill>
                  <a:srgbClr val="7030A0"/>
                </a:solidFill>
              </a:rPr>
              <a:t> (menisky kolen, intervertebrální disky), </a:t>
            </a:r>
            <a:r>
              <a:rPr lang="cs-CZ" altLang="cs-CZ" sz="2000" u="sng" dirty="0">
                <a:solidFill>
                  <a:srgbClr val="7030A0"/>
                </a:solidFill>
              </a:rPr>
              <a:t>kostí</a:t>
            </a:r>
            <a:r>
              <a:rPr lang="cs-CZ" altLang="cs-CZ" sz="2000" dirty="0">
                <a:solidFill>
                  <a:srgbClr val="7030A0"/>
                </a:solidFill>
              </a:rPr>
              <a:t> (těl a výběžků obratlů, možnost zhoršení </a:t>
            </a:r>
            <a:r>
              <a:rPr lang="cs-CZ" altLang="cs-CZ" sz="2000" dirty="0" err="1">
                <a:solidFill>
                  <a:srgbClr val="7030A0"/>
                </a:solidFill>
              </a:rPr>
              <a:t>M.Scheuermann</a:t>
            </a:r>
            <a:r>
              <a:rPr lang="cs-CZ" altLang="cs-CZ" sz="2000" dirty="0">
                <a:solidFill>
                  <a:srgbClr val="7030A0"/>
                </a:solidFill>
              </a:rPr>
              <a:t>…) </a:t>
            </a: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q"/>
            </a:pPr>
            <a:r>
              <a:rPr lang="cs-CZ" altLang="cs-CZ" sz="2000" b="1" i="1" dirty="0">
                <a:solidFill>
                  <a:srgbClr val="7030A0"/>
                </a:solidFill>
              </a:rPr>
              <a:t> Násilné pasivní PROTAHOVÁNÍ</a:t>
            </a:r>
            <a:r>
              <a:rPr lang="cs-CZ" altLang="cs-CZ" sz="2000" dirty="0">
                <a:solidFill>
                  <a:srgbClr val="7030A0"/>
                </a:solidFill>
              </a:rPr>
              <a:t>  </a:t>
            </a:r>
            <a:r>
              <a:rPr lang="cs-CZ" altLang="cs-CZ" sz="2000" b="1" dirty="0">
                <a:solidFill>
                  <a:srgbClr val="7030A0"/>
                </a:solidFill>
                <a:latin typeface="Calibri" panose="020F0502020204030204" pitchFamily="34" charset="0"/>
              </a:rPr>
              <a:t>→ </a:t>
            </a:r>
            <a:r>
              <a:rPr lang="cs-CZ" altLang="cs-CZ" sz="2000" b="1" dirty="0">
                <a:solidFill>
                  <a:srgbClr val="7030A0"/>
                </a:solidFill>
              </a:rPr>
              <a:t>poškození </a:t>
            </a:r>
            <a:r>
              <a:rPr lang="cs-CZ" altLang="cs-CZ" sz="2000" dirty="0">
                <a:solidFill>
                  <a:srgbClr val="7030A0"/>
                </a:solidFill>
              </a:rPr>
              <a:t>kloubního pouzdra, luxace a subluxace ramenních kloubů, </a:t>
            </a:r>
            <a:r>
              <a:rPr lang="cs-CZ" altLang="cs-CZ" sz="2000" dirty="0" err="1">
                <a:solidFill>
                  <a:srgbClr val="7030A0"/>
                </a:solidFill>
              </a:rPr>
              <a:t>sternoklavikulárních</a:t>
            </a:r>
            <a:r>
              <a:rPr lang="cs-CZ" altLang="cs-CZ" sz="2000" dirty="0">
                <a:solidFill>
                  <a:srgbClr val="7030A0"/>
                </a:solidFill>
              </a:rPr>
              <a:t> kloubů, hlezenních kloubů… </a:t>
            </a: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q"/>
            </a:pPr>
            <a:r>
              <a:rPr lang="cs-CZ" altLang="cs-CZ" sz="2000" b="1" i="1" dirty="0"/>
              <a:t> OXIDAČNÍ STRES - IMUNOSUPRESE</a:t>
            </a:r>
            <a:r>
              <a:rPr lang="cs-CZ" altLang="cs-CZ" sz="2000" dirty="0"/>
              <a:t> – potlačení tvorby imunoglobulinů – protilátek </a:t>
            </a: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q"/>
            </a:pPr>
            <a:r>
              <a:rPr lang="cs-CZ" altLang="cs-CZ" sz="2000" b="1" i="1" dirty="0">
                <a:solidFill>
                  <a:srgbClr val="0070C0"/>
                </a:solidFill>
              </a:rPr>
              <a:t> VODA</a:t>
            </a:r>
            <a:r>
              <a:rPr lang="cs-CZ" altLang="cs-CZ" sz="2000" dirty="0">
                <a:solidFill>
                  <a:srgbClr val="0070C0"/>
                </a:solidFill>
              </a:rPr>
              <a:t> - mechanické a chemické podráždění sliznic dutiny ústní, nosní, vedlejších nosních, zevního zvukovodu, spojivky </a:t>
            </a:r>
            <a:r>
              <a:rPr lang="cs-CZ" altLang="cs-CZ" sz="2000" dirty="0">
                <a:solidFill>
                  <a:srgbClr val="0070C0"/>
                </a:solidFill>
                <a:latin typeface="Calibri" panose="020F0502020204030204" pitchFamily="34" charset="0"/>
              </a:rPr>
              <a:t>→ ZÁNĚTY</a:t>
            </a:r>
            <a:r>
              <a:rPr lang="cs-CZ" altLang="cs-CZ" sz="2000" dirty="0">
                <a:solidFill>
                  <a:srgbClr val="0070C0"/>
                </a:solidFill>
              </a:rPr>
              <a:t>), </a:t>
            </a: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q"/>
            </a:pPr>
            <a:r>
              <a:rPr lang="cs-CZ" altLang="cs-CZ" sz="2000" b="1" i="1" dirty="0">
                <a:solidFill>
                  <a:srgbClr val="C00000"/>
                </a:solidFill>
              </a:rPr>
              <a:t> Zhoršení proprioceptivních funkcí a pohybových schopností na suchu</a:t>
            </a:r>
            <a:r>
              <a:rPr lang="cs-CZ" altLang="cs-CZ" sz="2000" dirty="0">
                <a:solidFill>
                  <a:srgbClr val="C00000"/>
                </a:solidFill>
              </a:rPr>
              <a:t> – zvl. v oblasti nohou, </a:t>
            </a:r>
            <a:r>
              <a:rPr lang="cs-CZ" altLang="cs-CZ" sz="2000" dirty="0" err="1">
                <a:solidFill>
                  <a:srgbClr val="C00000"/>
                </a:solidFill>
              </a:rPr>
              <a:t>hlezenného</a:t>
            </a:r>
            <a:r>
              <a:rPr lang="cs-CZ" altLang="cs-CZ" sz="2000" dirty="0">
                <a:solidFill>
                  <a:srgbClr val="C00000"/>
                </a:solidFill>
              </a:rPr>
              <a:t> kloubu – vyšší riziko úrazu při běhu a skocích na suchu. </a:t>
            </a:r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A6AFB153-9008-8E2A-0F48-C4B1EE7749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4399" y="274207"/>
            <a:ext cx="1036320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 PATOFYZIOLOGII PLAVÁNÍ</a:t>
            </a:r>
          </a:p>
        </p:txBody>
      </p:sp>
    </p:spTree>
    <p:extLst>
      <p:ext uri="{BB962C8B-B14F-4D97-AF65-F5344CB8AC3E}">
        <p14:creationId xmlns:p14="http://schemas.microsoft.com/office/powerpoint/2010/main" val="25489583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Výsledek obrázku pro záběr plavce ve vodě">
            <a:hlinkClick r:id="rId2"/>
            <a:extLst>
              <a:ext uri="{FF2B5EF4-FFF2-40B4-BE49-F238E27FC236}">
                <a16:creationId xmlns:a16="http://schemas.microsoft.com/office/drawing/2014/main" id="{56CBCB8D-3515-4C73-CD04-2D4EB8AA6C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95" t="3703" r="9821" b="3703"/>
          <a:stretch>
            <a:fillRect/>
          </a:stretch>
        </p:blipFill>
        <p:spPr bwMode="auto">
          <a:xfrm>
            <a:off x="445470" y="0"/>
            <a:ext cx="4778375" cy="284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Tabulka 1">
            <a:extLst>
              <a:ext uri="{FF2B5EF4-FFF2-40B4-BE49-F238E27FC236}">
                <a16:creationId xmlns:a16="http://schemas.microsoft.com/office/drawing/2014/main" id="{D59931A9-116B-5035-EDC9-373AB95509C8}"/>
              </a:ext>
            </a:extLst>
          </p:cNvPr>
          <p:cNvGraphicFramePr>
            <a:graphicFrameLocks noGrp="1"/>
          </p:cNvGraphicFramePr>
          <p:nvPr/>
        </p:nvGraphicFramePr>
        <p:xfrm>
          <a:off x="282222" y="2729461"/>
          <a:ext cx="11627556" cy="4063981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{7DF18680-E054-41AD-8BC1-D1AEF772440D}</a:tableStyleId>
              </a:tblPr>
              <a:tblGrid>
                <a:gridCol w="25733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6286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09137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7582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2000" dirty="0">
                          <a:solidFill>
                            <a:schemeClr val="tx1"/>
                          </a:solidFill>
                          <a:effectLst/>
                        </a:rPr>
                        <a:t>Fáze plavání</a:t>
                      </a:r>
                      <a:endParaRPr lang="cs-CZ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2" marR="6858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2000" dirty="0">
                          <a:solidFill>
                            <a:schemeClr val="tx1"/>
                          </a:solidFill>
                          <a:effectLst/>
                        </a:rPr>
                        <a:t>Pohyby v kloubech</a:t>
                      </a:r>
                      <a:endParaRPr lang="cs-CZ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2" marR="6858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2000" dirty="0">
                          <a:solidFill>
                            <a:schemeClr val="tx1"/>
                          </a:solidFill>
                          <a:effectLst/>
                        </a:rPr>
                        <a:t>Hlavní agonisté a synergisté</a:t>
                      </a:r>
                      <a:endParaRPr lang="cs-CZ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2" marR="68582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3038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000" b="0" dirty="0">
                          <a:solidFill>
                            <a:schemeClr val="tx1"/>
                          </a:solidFill>
                          <a:effectLst/>
                        </a:rPr>
                        <a:t>Pohon plavce vpřed tlakem dlaně na vodu dozadu</a:t>
                      </a:r>
                      <a:endParaRPr lang="cs-CZ" sz="20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2" marR="68582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000" b="0" dirty="0">
                          <a:solidFill>
                            <a:schemeClr val="tx1"/>
                          </a:solidFill>
                          <a:effectLst/>
                        </a:rPr>
                        <a:t>Ulnární a palmární </a:t>
                      </a:r>
                      <a:r>
                        <a:rPr lang="cs-CZ" sz="2000" b="0" dirty="0" err="1">
                          <a:solidFill>
                            <a:schemeClr val="tx1"/>
                          </a:solidFill>
                          <a:effectLst/>
                        </a:rPr>
                        <a:t>dukce</a:t>
                      </a:r>
                      <a:r>
                        <a:rPr lang="cs-CZ" sz="2000" b="0" dirty="0">
                          <a:solidFill>
                            <a:schemeClr val="tx1"/>
                          </a:solidFill>
                          <a:effectLst/>
                        </a:rPr>
                        <a:t> zápěstí; pronace předloktí; flexe a extenze v loketním kloubu; flexe a addukce a vnitřní rotace pažní kosti ramenním kloubu.</a:t>
                      </a:r>
                      <a:endParaRPr lang="cs-CZ" sz="20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2" marR="68582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000" b="0" dirty="0">
                          <a:solidFill>
                            <a:schemeClr val="tx1"/>
                          </a:solidFill>
                          <a:effectLst/>
                        </a:rPr>
                        <a:t>Mm. </a:t>
                      </a:r>
                      <a:r>
                        <a:rPr lang="cs-CZ" sz="2000" b="0" dirty="0" err="1">
                          <a:solidFill>
                            <a:schemeClr val="tx1"/>
                          </a:solidFill>
                          <a:effectLst/>
                        </a:rPr>
                        <a:t>manus</a:t>
                      </a:r>
                      <a:r>
                        <a:rPr lang="cs-CZ" sz="2000" b="0" dirty="0">
                          <a:solidFill>
                            <a:schemeClr val="tx1"/>
                          </a:solidFill>
                          <a:effectLst/>
                        </a:rPr>
                        <a:t> et </a:t>
                      </a:r>
                      <a:r>
                        <a:rPr lang="cs-CZ" sz="2000" b="0" dirty="0" err="1">
                          <a:solidFill>
                            <a:schemeClr val="tx1"/>
                          </a:solidFill>
                          <a:effectLst/>
                        </a:rPr>
                        <a:t>antebrachii</a:t>
                      </a:r>
                      <a:r>
                        <a:rPr lang="cs-CZ" sz="2000" b="0" dirty="0">
                          <a:solidFill>
                            <a:schemeClr val="tx1"/>
                          </a:solidFill>
                          <a:effectLst/>
                        </a:rPr>
                        <a:t> - </a:t>
                      </a:r>
                      <a:r>
                        <a:rPr lang="cs-CZ" sz="2000" b="0" dirty="0" err="1">
                          <a:solidFill>
                            <a:schemeClr val="tx1"/>
                          </a:solidFill>
                          <a:effectLst/>
                        </a:rPr>
                        <a:t>flexores</a:t>
                      </a:r>
                      <a:r>
                        <a:rPr lang="cs-CZ" sz="2000" b="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cs-CZ" sz="2000" b="0" dirty="0" err="1">
                          <a:solidFill>
                            <a:schemeClr val="tx1"/>
                          </a:solidFill>
                          <a:effectLst/>
                        </a:rPr>
                        <a:t>digitorum</a:t>
                      </a:r>
                      <a:r>
                        <a:rPr lang="cs-CZ" sz="2000" b="0" dirty="0">
                          <a:solidFill>
                            <a:schemeClr val="tx1"/>
                          </a:solidFill>
                          <a:effectLst/>
                        </a:rPr>
                        <a:t> et </a:t>
                      </a:r>
                      <a:r>
                        <a:rPr lang="cs-CZ" sz="2000" b="0" dirty="0" err="1">
                          <a:solidFill>
                            <a:schemeClr val="tx1"/>
                          </a:solidFill>
                          <a:effectLst/>
                        </a:rPr>
                        <a:t>carpi</a:t>
                      </a:r>
                      <a:r>
                        <a:rPr lang="cs-CZ" sz="2000" b="0" dirty="0">
                          <a:solidFill>
                            <a:schemeClr val="tx1"/>
                          </a:solidFill>
                          <a:effectLst/>
                        </a:rPr>
                        <a:t>, m. </a:t>
                      </a:r>
                      <a:r>
                        <a:rPr lang="cs-CZ" sz="2000" b="0" dirty="0" err="1">
                          <a:solidFill>
                            <a:schemeClr val="tx1"/>
                          </a:solidFill>
                          <a:effectLst/>
                        </a:rPr>
                        <a:t>pronator</a:t>
                      </a:r>
                      <a:r>
                        <a:rPr lang="cs-CZ" sz="2000" b="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cs-CZ" sz="2000" b="0" dirty="0" err="1">
                          <a:solidFill>
                            <a:schemeClr val="tx1"/>
                          </a:solidFill>
                          <a:effectLst/>
                        </a:rPr>
                        <a:t>teres</a:t>
                      </a:r>
                      <a:r>
                        <a:rPr lang="cs-CZ" sz="2000" b="0" dirty="0">
                          <a:solidFill>
                            <a:schemeClr val="tx1"/>
                          </a:solidFill>
                          <a:effectLst/>
                        </a:rPr>
                        <a:t>, m. </a:t>
                      </a:r>
                      <a:r>
                        <a:rPr lang="cs-CZ" sz="2000" b="0" dirty="0" err="1">
                          <a:solidFill>
                            <a:schemeClr val="tx1"/>
                          </a:solidFill>
                          <a:effectLst/>
                        </a:rPr>
                        <a:t>pronator</a:t>
                      </a:r>
                      <a:r>
                        <a:rPr lang="cs-CZ" sz="2000" b="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cs-CZ" sz="2000" b="0" dirty="0" err="1">
                          <a:solidFill>
                            <a:schemeClr val="tx1"/>
                          </a:solidFill>
                          <a:effectLst/>
                        </a:rPr>
                        <a:t>quadratus</a:t>
                      </a:r>
                      <a:r>
                        <a:rPr lang="cs-CZ" sz="2000" b="0" dirty="0">
                          <a:solidFill>
                            <a:schemeClr val="tx1"/>
                          </a:solidFill>
                          <a:effectLst/>
                        </a:rPr>
                        <a:t>, </a:t>
                      </a:r>
                      <a:r>
                        <a:rPr lang="cs-CZ" sz="2000" b="1" dirty="0">
                          <a:solidFill>
                            <a:schemeClr val="tx1"/>
                          </a:solidFill>
                          <a:effectLst/>
                        </a:rPr>
                        <a:t>m. </a:t>
                      </a:r>
                      <a:r>
                        <a:rPr lang="cs-CZ" sz="2000" b="1" dirty="0" err="1">
                          <a:solidFill>
                            <a:schemeClr val="tx1"/>
                          </a:solidFill>
                          <a:effectLst/>
                        </a:rPr>
                        <a:t>pectoralis</a:t>
                      </a:r>
                      <a:r>
                        <a:rPr lang="cs-CZ" sz="2000" b="1" dirty="0">
                          <a:solidFill>
                            <a:schemeClr val="tx1"/>
                          </a:solidFill>
                          <a:effectLst/>
                        </a:rPr>
                        <a:t> major </a:t>
                      </a:r>
                      <a:r>
                        <a:rPr lang="cs-CZ" sz="2000" b="0" dirty="0">
                          <a:solidFill>
                            <a:schemeClr val="tx1"/>
                          </a:solidFill>
                          <a:effectLst/>
                        </a:rPr>
                        <a:t>et minor, m. </a:t>
                      </a:r>
                      <a:r>
                        <a:rPr lang="cs-CZ" sz="2000" b="0" dirty="0" err="1">
                          <a:solidFill>
                            <a:schemeClr val="tx1"/>
                          </a:solidFill>
                          <a:effectLst/>
                        </a:rPr>
                        <a:t>subscapularis</a:t>
                      </a:r>
                      <a:r>
                        <a:rPr lang="cs-CZ" sz="2000" b="0" dirty="0">
                          <a:solidFill>
                            <a:schemeClr val="tx1"/>
                          </a:solidFill>
                          <a:effectLst/>
                        </a:rPr>
                        <a:t>, m. </a:t>
                      </a:r>
                      <a:r>
                        <a:rPr lang="cs-CZ" sz="2000" b="0" dirty="0" err="1">
                          <a:solidFill>
                            <a:schemeClr val="tx1"/>
                          </a:solidFill>
                          <a:effectLst/>
                        </a:rPr>
                        <a:t>coracobrachialis</a:t>
                      </a:r>
                      <a:r>
                        <a:rPr lang="cs-CZ" sz="2000" b="0" dirty="0">
                          <a:solidFill>
                            <a:schemeClr val="tx1"/>
                          </a:solidFill>
                          <a:effectLst/>
                        </a:rPr>
                        <a:t>, </a:t>
                      </a:r>
                      <a:r>
                        <a:rPr lang="cs-CZ" sz="2000" b="1" dirty="0">
                          <a:solidFill>
                            <a:schemeClr val="tx1"/>
                          </a:solidFill>
                          <a:effectLst/>
                        </a:rPr>
                        <a:t>m. </a:t>
                      </a:r>
                      <a:r>
                        <a:rPr lang="cs-CZ" sz="2000" b="1" dirty="0" err="1">
                          <a:solidFill>
                            <a:schemeClr val="tx1"/>
                          </a:solidFill>
                          <a:effectLst/>
                        </a:rPr>
                        <a:t>latissimus</a:t>
                      </a:r>
                      <a:r>
                        <a:rPr lang="cs-CZ" sz="2000" b="1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cs-CZ" sz="2000" b="1" dirty="0" err="1">
                          <a:solidFill>
                            <a:schemeClr val="tx1"/>
                          </a:solidFill>
                          <a:effectLst/>
                        </a:rPr>
                        <a:t>dorsi</a:t>
                      </a:r>
                      <a:r>
                        <a:rPr lang="cs-CZ" sz="2000" b="0" dirty="0">
                          <a:solidFill>
                            <a:schemeClr val="tx1"/>
                          </a:solidFill>
                          <a:effectLst/>
                        </a:rPr>
                        <a:t>, m. </a:t>
                      </a:r>
                      <a:r>
                        <a:rPr lang="cs-CZ" sz="2000" b="0" dirty="0" err="1">
                          <a:solidFill>
                            <a:schemeClr val="tx1"/>
                          </a:solidFill>
                          <a:effectLst/>
                        </a:rPr>
                        <a:t>teres</a:t>
                      </a:r>
                      <a:r>
                        <a:rPr lang="cs-CZ" sz="2000" b="0" dirty="0">
                          <a:solidFill>
                            <a:schemeClr val="tx1"/>
                          </a:solidFill>
                          <a:effectLst/>
                        </a:rPr>
                        <a:t> major et minor, </a:t>
                      </a:r>
                      <a:r>
                        <a:rPr lang="cs-CZ" sz="2000" b="1" dirty="0">
                          <a:solidFill>
                            <a:schemeClr val="tx1"/>
                          </a:solidFill>
                          <a:effectLst/>
                        </a:rPr>
                        <a:t>m. triceps </a:t>
                      </a:r>
                      <a:r>
                        <a:rPr lang="cs-CZ" sz="2000" b="1" dirty="0" err="1">
                          <a:solidFill>
                            <a:schemeClr val="tx1"/>
                          </a:solidFill>
                          <a:effectLst/>
                        </a:rPr>
                        <a:t>brachii</a:t>
                      </a:r>
                      <a:r>
                        <a:rPr lang="cs-CZ" sz="2000" b="0" dirty="0">
                          <a:solidFill>
                            <a:schemeClr val="tx1"/>
                          </a:solidFill>
                          <a:effectLst/>
                        </a:rPr>
                        <a:t>, m. </a:t>
                      </a:r>
                      <a:r>
                        <a:rPr lang="cs-CZ" sz="2000" b="0" dirty="0" err="1">
                          <a:solidFill>
                            <a:schemeClr val="tx1"/>
                          </a:solidFill>
                          <a:effectLst/>
                        </a:rPr>
                        <a:t>brachialis</a:t>
                      </a:r>
                      <a:r>
                        <a:rPr lang="cs-CZ" sz="2000" b="0" dirty="0">
                          <a:solidFill>
                            <a:schemeClr val="tx1"/>
                          </a:solidFill>
                          <a:effectLst/>
                        </a:rPr>
                        <a:t>,</a:t>
                      </a:r>
                      <a:endParaRPr lang="cs-CZ" sz="20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2" marR="68582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5491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000" b="0" dirty="0">
                          <a:solidFill>
                            <a:schemeClr val="tx1"/>
                          </a:solidFill>
                          <a:effectLst/>
                        </a:rPr>
                        <a:t>Přípravná fáze skrčení a natažení horních končetin dopředu</a:t>
                      </a:r>
                      <a:endParaRPr lang="cs-CZ" sz="20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2" marR="68582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000" b="0" dirty="0">
                          <a:solidFill>
                            <a:schemeClr val="tx1"/>
                          </a:solidFill>
                          <a:effectLst/>
                        </a:rPr>
                        <a:t>Radiální a dorzální </a:t>
                      </a:r>
                      <a:r>
                        <a:rPr lang="cs-CZ" sz="2000" b="0" dirty="0" err="1">
                          <a:solidFill>
                            <a:schemeClr val="tx1"/>
                          </a:solidFill>
                          <a:effectLst/>
                        </a:rPr>
                        <a:t>dukce</a:t>
                      </a:r>
                      <a:r>
                        <a:rPr lang="cs-CZ" sz="2000" b="0" dirty="0">
                          <a:solidFill>
                            <a:schemeClr val="tx1"/>
                          </a:solidFill>
                          <a:effectLst/>
                        </a:rPr>
                        <a:t> zápěstí; supinace předloktí; dorzální flexe, abdukce, zevní rotace a elevace pažní kosti v ramenním kloubu; extenze v loketním kloubu a v zápěstí.</a:t>
                      </a:r>
                      <a:endParaRPr lang="cs-CZ" sz="20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2" marR="68582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000" b="0" dirty="0">
                          <a:solidFill>
                            <a:schemeClr val="tx1"/>
                          </a:solidFill>
                          <a:effectLst/>
                        </a:rPr>
                        <a:t>m. </a:t>
                      </a:r>
                      <a:r>
                        <a:rPr lang="cs-CZ" sz="2000" b="0" dirty="0" err="1">
                          <a:solidFill>
                            <a:schemeClr val="tx1"/>
                          </a:solidFill>
                          <a:effectLst/>
                        </a:rPr>
                        <a:t>supinator</a:t>
                      </a:r>
                      <a:r>
                        <a:rPr lang="cs-CZ" sz="2000" b="0" dirty="0">
                          <a:solidFill>
                            <a:schemeClr val="tx1"/>
                          </a:solidFill>
                          <a:effectLst/>
                        </a:rPr>
                        <a:t>, m. biceps </a:t>
                      </a:r>
                      <a:r>
                        <a:rPr lang="cs-CZ" sz="2000" b="0" dirty="0" err="1">
                          <a:solidFill>
                            <a:schemeClr val="tx1"/>
                          </a:solidFill>
                          <a:effectLst/>
                        </a:rPr>
                        <a:t>brachii</a:t>
                      </a:r>
                      <a:r>
                        <a:rPr lang="cs-CZ" sz="2000" b="0" dirty="0">
                          <a:solidFill>
                            <a:schemeClr val="tx1"/>
                          </a:solidFill>
                          <a:effectLst/>
                        </a:rPr>
                        <a:t>, </a:t>
                      </a:r>
                      <a:r>
                        <a:rPr lang="cs-CZ" sz="2000" b="1" dirty="0">
                          <a:solidFill>
                            <a:schemeClr val="tx1"/>
                          </a:solidFill>
                          <a:effectLst/>
                        </a:rPr>
                        <a:t>m. </a:t>
                      </a:r>
                      <a:r>
                        <a:rPr lang="cs-CZ" sz="2000" b="1" dirty="0" err="1">
                          <a:solidFill>
                            <a:schemeClr val="tx1"/>
                          </a:solidFill>
                          <a:effectLst/>
                        </a:rPr>
                        <a:t>deltoideus</a:t>
                      </a:r>
                      <a:r>
                        <a:rPr lang="cs-CZ" sz="2000" b="1" dirty="0">
                          <a:solidFill>
                            <a:schemeClr val="tx1"/>
                          </a:solidFill>
                          <a:effectLst/>
                        </a:rPr>
                        <a:t> - </a:t>
                      </a:r>
                      <a:r>
                        <a:rPr lang="cs-CZ" sz="2000" b="1" dirty="0" err="1">
                          <a:solidFill>
                            <a:schemeClr val="tx1"/>
                          </a:solidFill>
                          <a:effectLst/>
                        </a:rPr>
                        <a:t>pars</a:t>
                      </a:r>
                      <a:r>
                        <a:rPr lang="cs-CZ" sz="2000" b="1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cs-CZ" sz="2000" b="1" dirty="0" err="1">
                          <a:solidFill>
                            <a:schemeClr val="tx1"/>
                          </a:solidFill>
                          <a:effectLst/>
                        </a:rPr>
                        <a:t>posterior</a:t>
                      </a:r>
                      <a:r>
                        <a:rPr lang="cs-CZ" sz="2000" b="1" dirty="0">
                          <a:solidFill>
                            <a:schemeClr val="tx1"/>
                          </a:solidFill>
                          <a:effectLst/>
                        </a:rPr>
                        <a:t>, </a:t>
                      </a:r>
                      <a:r>
                        <a:rPr lang="cs-CZ" sz="2000" b="1" dirty="0" err="1">
                          <a:solidFill>
                            <a:schemeClr val="tx1"/>
                          </a:solidFill>
                          <a:effectLst/>
                        </a:rPr>
                        <a:t>lateralis</a:t>
                      </a:r>
                      <a:r>
                        <a:rPr lang="cs-CZ" sz="2000" b="1" dirty="0">
                          <a:solidFill>
                            <a:schemeClr val="tx1"/>
                          </a:solidFill>
                          <a:effectLst/>
                        </a:rPr>
                        <a:t> et </a:t>
                      </a:r>
                      <a:r>
                        <a:rPr lang="cs-CZ" sz="2000" b="1" dirty="0" err="1">
                          <a:solidFill>
                            <a:schemeClr val="tx1"/>
                          </a:solidFill>
                          <a:effectLst/>
                        </a:rPr>
                        <a:t>anterior</a:t>
                      </a:r>
                      <a:r>
                        <a:rPr lang="cs-CZ" sz="2000" b="0" dirty="0">
                          <a:solidFill>
                            <a:schemeClr val="tx1"/>
                          </a:solidFill>
                          <a:effectLst/>
                        </a:rPr>
                        <a:t>,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000" b="0" dirty="0">
                          <a:solidFill>
                            <a:schemeClr val="tx1"/>
                          </a:solidFill>
                          <a:effectLst/>
                        </a:rPr>
                        <a:t>m. </a:t>
                      </a:r>
                      <a:r>
                        <a:rPr lang="cs-CZ" sz="2000" b="0" dirty="0" err="1">
                          <a:solidFill>
                            <a:schemeClr val="tx1"/>
                          </a:solidFill>
                          <a:effectLst/>
                        </a:rPr>
                        <a:t>trapezius</a:t>
                      </a:r>
                      <a:r>
                        <a:rPr lang="cs-CZ" sz="2000" b="0" dirty="0">
                          <a:solidFill>
                            <a:schemeClr val="tx1"/>
                          </a:solidFill>
                          <a:effectLst/>
                        </a:rPr>
                        <a:t> - </a:t>
                      </a:r>
                      <a:r>
                        <a:rPr lang="cs-CZ" sz="2000" b="0" dirty="0" err="1">
                          <a:solidFill>
                            <a:schemeClr val="tx1"/>
                          </a:solidFill>
                          <a:effectLst/>
                        </a:rPr>
                        <a:t>pars</a:t>
                      </a:r>
                      <a:r>
                        <a:rPr lang="cs-CZ" sz="2000" b="0" dirty="0">
                          <a:solidFill>
                            <a:schemeClr val="tx1"/>
                          </a:solidFill>
                          <a:effectLst/>
                        </a:rPr>
                        <a:t> superior, m. </a:t>
                      </a:r>
                      <a:r>
                        <a:rPr lang="cs-CZ" sz="2000" b="0" dirty="0" err="1">
                          <a:solidFill>
                            <a:schemeClr val="tx1"/>
                          </a:solidFill>
                          <a:effectLst/>
                        </a:rPr>
                        <a:t>elevator</a:t>
                      </a:r>
                      <a:r>
                        <a:rPr lang="cs-CZ" sz="2000" b="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cs-CZ" sz="2000" b="0" dirty="0" err="1">
                          <a:solidFill>
                            <a:schemeClr val="tx1"/>
                          </a:solidFill>
                          <a:effectLst/>
                        </a:rPr>
                        <a:t>scapulae</a:t>
                      </a:r>
                      <a:r>
                        <a:rPr lang="cs-CZ" sz="2000" b="0" dirty="0">
                          <a:solidFill>
                            <a:schemeClr val="tx1"/>
                          </a:solidFill>
                          <a:effectLst/>
                        </a:rPr>
                        <a:t>, m. </a:t>
                      </a:r>
                      <a:r>
                        <a:rPr lang="cs-CZ" sz="2000" b="0" dirty="0" err="1">
                          <a:solidFill>
                            <a:schemeClr val="tx1"/>
                          </a:solidFill>
                          <a:effectLst/>
                        </a:rPr>
                        <a:t>infraspinatus</a:t>
                      </a:r>
                      <a:r>
                        <a:rPr lang="cs-CZ" sz="2000" b="0" dirty="0">
                          <a:solidFill>
                            <a:schemeClr val="tx1"/>
                          </a:solidFill>
                          <a:effectLst/>
                        </a:rPr>
                        <a:t>, m. </a:t>
                      </a:r>
                      <a:r>
                        <a:rPr lang="cs-CZ" sz="2000" b="0" dirty="0" err="1">
                          <a:solidFill>
                            <a:schemeClr val="tx1"/>
                          </a:solidFill>
                          <a:effectLst/>
                        </a:rPr>
                        <a:t>supraspinatus</a:t>
                      </a:r>
                      <a:r>
                        <a:rPr lang="cs-CZ" sz="2000" b="0" dirty="0">
                          <a:solidFill>
                            <a:schemeClr val="tx1"/>
                          </a:solidFill>
                          <a:effectLst/>
                        </a:rPr>
                        <a:t>, m. </a:t>
                      </a:r>
                      <a:r>
                        <a:rPr lang="cs-CZ" sz="2000" b="0" dirty="0" err="1">
                          <a:solidFill>
                            <a:schemeClr val="tx1"/>
                          </a:solidFill>
                          <a:effectLst/>
                        </a:rPr>
                        <a:t>serratus</a:t>
                      </a:r>
                      <a:r>
                        <a:rPr lang="cs-CZ" sz="2000" b="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cs-CZ" sz="2000" b="0" dirty="0" err="1">
                          <a:solidFill>
                            <a:schemeClr val="tx1"/>
                          </a:solidFill>
                          <a:effectLst/>
                        </a:rPr>
                        <a:t>anterior</a:t>
                      </a:r>
                      <a:endParaRPr lang="cs-CZ" sz="20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2" marR="68582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6165" name="TextovéPole 2">
            <a:extLst>
              <a:ext uri="{FF2B5EF4-FFF2-40B4-BE49-F238E27FC236}">
                <a16:creationId xmlns:a16="http://schemas.microsoft.com/office/drawing/2014/main" id="{8D76A9B2-D111-F4CE-8EE3-E70F75B144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02868" y="567656"/>
            <a:ext cx="6443662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000" b="1" u="sng" dirty="0">
                <a:solidFill>
                  <a:srgbClr val="0070C0"/>
                </a:solidFill>
              </a:rPr>
              <a:t>Biomechanický pohled na pohyb horní končetiny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000" dirty="0"/>
              <a:t>Zatížení částí pohybového aparátu v určité fázi pohybu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000" dirty="0">
                <a:solidFill>
                  <a:srgbClr val="C00000"/>
                </a:solidFill>
              </a:rPr>
              <a:t>- Aktivní práce svalů, tah šlach a úponů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000" dirty="0">
                <a:solidFill>
                  <a:srgbClr val="7030A0"/>
                </a:solidFill>
              </a:rPr>
              <a:t>- Pasivní zátěž – tlak a narážení ……...</a:t>
            </a:r>
          </a:p>
        </p:txBody>
      </p:sp>
      <p:sp>
        <p:nvSpPr>
          <p:cNvPr id="6166" name="Obdélník 25">
            <a:hlinkClick r:id="rId4"/>
            <a:extLst>
              <a:ext uri="{FF2B5EF4-FFF2-40B4-BE49-F238E27FC236}">
                <a16:creationId xmlns:a16="http://schemas.microsoft.com/office/drawing/2014/main" id="{45E1B952-6ABC-FB58-6219-0E9C2C7D75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75863" y="1987490"/>
            <a:ext cx="1833915" cy="646112"/>
          </a:xfrm>
          <a:prstGeom prst="rect">
            <a:avLst/>
          </a:prstGeom>
          <a:solidFill>
            <a:srgbClr val="FFFF00"/>
          </a:solidFill>
          <a:ln w="9525">
            <a:solidFill>
              <a:srgbClr val="00B05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1800" dirty="0">
                <a:solidFill>
                  <a:srgbClr val="009900"/>
                </a:solidFill>
              </a:rPr>
              <a:t>VIDEO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1800" dirty="0">
                <a:solidFill>
                  <a:srgbClr val="009900"/>
                </a:solidFill>
              </a:rPr>
              <a:t>Trénink kraulu</a:t>
            </a:r>
          </a:p>
        </p:txBody>
      </p:sp>
    </p:spTree>
    <p:extLst>
      <p:ext uri="{BB962C8B-B14F-4D97-AF65-F5344CB8AC3E}">
        <p14:creationId xmlns:p14="http://schemas.microsoft.com/office/powerpoint/2010/main" val="11259499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4" descr="Powers000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" t="1594" r="1971" b="776"/>
          <a:stretch/>
        </p:blipFill>
        <p:spPr bwMode="auto">
          <a:xfrm>
            <a:off x="5439231" y="109891"/>
            <a:ext cx="6136033" cy="666344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459" name="Text Box 5"/>
          <p:cNvSpPr txBox="1">
            <a:spLocks noChangeArrowheads="1"/>
          </p:cNvSpPr>
          <p:nvPr/>
        </p:nvSpPr>
        <p:spPr bwMode="auto">
          <a:xfrm>
            <a:off x="255492" y="1964284"/>
            <a:ext cx="5275438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0"/>
              </a:spcBef>
              <a:buFontTx/>
              <a:buNone/>
            </a:pPr>
            <a:r>
              <a:rPr lang="cs-CZ" altLang="cs-CZ" sz="2400" b="1" dirty="0">
                <a:solidFill>
                  <a:schemeClr val="accent1">
                    <a:lumMod val="75000"/>
                  </a:schemeClr>
                </a:solidFill>
              </a:rPr>
              <a:t>Změny podílu</a:t>
            </a:r>
          </a:p>
          <a:p>
            <a:pPr algn="ctr" eaLnBrk="1" hangingPunct="1">
              <a:spcBef>
                <a:spcPts val="0"/>
              </a:spcBef>
              <a:buFontTx/>
              <a:buNone/>
            </a:pPr>
            <a:r>
              <a:rPr lang="cs-CZ" altLang="cs-CZ" sz="2400" b="1" dirty="0">
                <a:solidFill>
                  <a:schemeClr val="accent1">
                    <a:lumMod val="75000"/>
                  </a:schemeClr>
                </a:solidFill>
              </a:rPr>
              <a:t>různých typů svalových vláken</a:t>
            </a:r>
          </a:p>
          <a:p>
            <a:pPr algn="ctr" eaLnBrk="1" hangingPunct="1">
              <a:spcBef>
                <a:spcPts val="0"/>
              </a:spcBef>
              <a:buFontTx/>
              <a:buNone/>
            </a:pPr>
            <a:r>
              <a:rPr lang="cs-CZ" altLang="cs-CZ" sz="2400" b="1" dirty="0">
                <a:solidFill>
                  <a:schemeClr val="accent1">
                    <a:lumMod val="75000"/>
                  </a:schemeClr>
                </a:solidFill>
              </a:rPr>
              <a:t>po vytrvalostním tréninku</a:t>
            </a:r>
            <a:r>
              <a:rPr lang="cs-CZ" altLang="cs-CZ" sz="2400" dirty="0">
                <a:solidFill>
                  <a:schemeClr val="accent1">
                    <a:lumMod val="75000"/>
                  </a:schemeClr>
                </a:solidFill>
              </a:rPr>
              <a:t> </a:t>
            </a:r>
          </a:p>
          <a:p>
            <a:pPr algn="ctr" eaLnBrk="1" hangingPunct="1">
              <a:spcBef>
                <a:spcPts val="0"/>
              </a:spcBef>
              <a:buFontTx/>
              <a:buNone/>
            </a:pPr>
            <a:r>
              <a:rPr lang="cs-CZ" altLang="cs-CZ" sz="1800" dirty="0"/>
              <a:t>(</a:t>
            </a:r>
            <a:r>
              <a:rPr lang="cs-CZ" altLang="cs-CZ" sz="1800" dirty="0" err="1"/>
              <a:t>Powers</a:t>
            </a:r>
            <a:r>
              <a:rPr lang="cs-CZ" altLang="cs-CZ" sz="1800" dirty="0"/>
              <a:t>, 2007)</a:t>
            </a:r>
          </a:p>
        </p:txBody>
      </p:sp>
    </p:spTree>
    <p:extLst>
      <p:ext uri="{BB962C8B-B14F-4D97-AF65-F5344CB8AC3E}">
        <p14:creationId xmlns:p14="http://schemas.microsoft.com/office/powerpoint/2010/main" val="4160445913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Obdélník 4">
            <a:extLst>
              <a:ext uri="{FF2B5EF4-FFF2-40B4-BE49-F238E27FC236}">
                <a16:creationId xmlns:a16="http://schemas.microsoft.com/office/drawing/2014/main" id="{A9D749FC-51D2-2D0B-E3A4-B1652A99A6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19489" y="725489"/>
            <a:ext cx="521969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cs-CZ" altLang="cs-CZ" sz="2400" b="1" i="1" dirty="0">
                <a:solidFill>
                  <a:srgbClr val="7030A0"/>
                </a:solidFill>
              </a:rPr>
              <a:t>Plavecké rameno </a:t>
            </a:r>
            <a:r>
              <a:rPr lang="cs-CZ" altLang="cs-CZ" sz="2000" dirty="0"/>
              <a:t>(motýlek, kraul, znak)</a:t>
            </a:r>
          </a:p>
        </p:txBody>
      </p:sp>
      <p:sp>
        <p:nvSpPr>
          <p:cNvPr id="7172" name="Obdélník 1">
            <a:extLst>
              <a:ext uri="{FF2B5EF4-FFF2-40B4-BE49-F238E27FC236}">
                <a16:creationId xmlns:a16="http://schemas.microsoft.com/office/drawing/2014/main" id="{C428F7F1-BD38-7848-B8F0-A6746C2CCD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03388" y="1185864"/>
            <a:ext cx="8856662" cy="193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>
                <a:latin typeface="Calibri" panose="020F0502020204030204" pitchFamily="34" charset="0"/>
              </a:rPr>
              <a:t>Dlouhodobé mnohonásobné přenášení paže nad vodou a její natažení dopředu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>
                <a:latin typeface="Calibri" panose="020F0502020204030204" pitchFamily="34" charset="0"/>
              </a:rPr>
              <a:t>- abdukce, vnitřní rotace a elevace paže v ramenním kloubu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>
                <a:solidFill>
                  <a:srgbClr val="0070C0"/>
                </a:solidFill>
                <a:latin typeface="Calibri" panose="020F0502020204030204" pitchFamily="34" charset="0"/>
              </a:rPr>
              <a:t>→ narážení (IMPINGEMENT) pažní kosti (humerus) na šlachy (tendo) a tíhový váček (bursa) v úzkém prostoru pod nadpažkem (acromion) a vazy (coracoacromiales)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>
                <a:solidFill>
                  <a:srgbClr val="C00000"/>
                </a:solidFill>
                <a:latin typeface="Calibri" panose="020F0502020204030204" pitchFamily="34" charset="0"/>
              </a:rPr>
              <a:t>→ TENDINITIS (zánět šlach) dlouhé hlavy dvojhlavého svalu a nadhřebenového svalu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>
                <a:solidFill>
                  <a:srgbClr val="C00000"/>
                </a:solidFill>
                <a:latin typeface="Calibri" panose="020F0502020204030204" pitchFamily="34" charset="0"/>
              </a:rPr>
              <a:t>→ BURSITIS (zánět tíhového váčku subacromialis – subdeltoidea)</a:t>
            </a:r>
          </a:p>
        </p:txBody>
      </p:sp>
      <p:sp>
        <p:nvSpPr>
          <p:cNvPr id="10252" name="Obdélník 2">
            <a:extLst>
              <a:ext uri="{FF2B5EF4-FFF2-40B4-BE49-F238E27FC236}">
                <a16:creationId xmlns:a16="http://schemas.microsoft.com/office/drawing/2014/main" id="{6D633F1C-1D7E-528E-5CCB-BE7CD8AEF4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08889" y="3589338"/>
            <a:ext cx="2878137" cy="163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cs-CZ" sz="1800" u="sng" dirty="0">
                <a:latin typeface="Calibri" panose="020F0502020204030204" pitchFamily="34" charset="0"/>
              </a:rPr>
              <a:t>Další</a:t>
            </a:r>
            <a:r>
              <a:rPr lang="cs-CZ" altLang="cs-CZ" sz="2000" u="sng" dirty="0">
                <a:latin typeface="Calibri" panose="020F0502020204030204" pitchFamily="34" charset="0"/>
              </a:rPr>
              <a:t> faktory:</a:t>
            </a:r>
            <a:endParaRPr lang="cs-CZ" altLang="cs-CZ" sz="2000" dirty="0">
              <a:latin typeface="Calibri" panose="020F0502020204030204" pitchFamily="34" charset="0"/>
            </a:endParaRPr>
          </a:p>
          <a:p>
            <a:pPr marL="342900" indent="-342900">
              <a:spcBef>
                <a:spcPct val="0"/>
              </a:spcBef>
              <a:defRPr/>
            </a:pPr>
            <a:r>
              <a:rPr lang="cs-CZ" altLang="cs-CZ" sz="2000" dirty="0">
                <a:latin typeface="Calibri" panose="020F0502020204030204" pitchFamily="34" charset="0"/>
              </a:rPr>
              <a:t>volnější ramenní kloub</a:t>
            </a:r>
          </a:p>
          <a:p>
            <a:pPr marL="342900" indent="-342900">
              <a:spcBef>
                <a:spcPct val="0"/>
              </a:spcBef>
              <a:defRPr/>
            </a:pPr>
            <a:r>
              <a:rPr lang="cs-CZ" altLang="cs-CZ" sz="2000" dirty="0">
                <a:latin typeface="Calibri" panose="020F0502020204030204" pitchFamily="34" charset="0"/>
              </a:rPr>
              <a:t>oslabené vazy a svaly</a:t>
            </a:r>
          </a:p>
          <a:p>
            <a:pPr marL="342900" indent="-342900">
              <a:spcBef>
                <a:spcPct val="0"/>
              </a:spcBef>
              <a:defRPr/>
            </a:pPr>
            <a:r>
              <a:rPr lang="cs-CZ" altLang="cs-CZ" sz="2000" dirty="0">
                <a:latin typeface="Calibri" panose="020F0502020204030204" pitchFamily="34" charset="0"/>
              </a:rPr>
              <a:t>špatná (nevhodná) technika pohybu</a:t>
            </a:r>
          </a:p>
        </p:txBody>
      </p:sp>
      <p:pic>
        <p:nvPicPr>
          <p:cNvPr id="7174" name="Obrázek 9">
            <a:extLst>
              <a:ext uri="{FF2B5EF4-FFF2-40B4-BE49-F238E27FC236}">
                <a16:creationId xmlns:a16="http://schemas.microsoft.com/office/drawing/2014/main" id="{C4AEB8B2-3844-7532-8CA0-21A228F2B9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2163" y="3084514"/>
            <a:ext cx="5257800" cy="37290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75" name="Obdélník 10">
            <a:extLst>
              <a:ext uri="{FF2B5EF4-FFF2-40B4-BE49-F238E27FC236}">
                <a16:creationId xmlns:a16="http://schemas.microsoft.com/office/drawing/2014/main" id="{CF26049A-DD1D-A178-86A0-D897F9628DA0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427832" y="4999832"/>
            <a:ext cx="306705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000"/>
              <a:t>https://cz.pinterest.com/pin/463448617882040951/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60D2E0D0-8B3F-17A0-C9FF-F67BBEC183F7}"/>
              </a:ext>
            </a:extLst>
          </p:cNvPr>
          <p:cNvSpPr txBox="1"/>
          <p:nvPr/>
        </p:nvSpPr>
        <p:spPr>
          <a:xfrm>
            <a:off x="8362951" y="5876926"/>
            <a:ext cx="1368425" cy="461963"/>
          </a:xfrm>
          <a:prstGeom prst="rect">
            <a:avLst/>
          </a:prstGeom>
          <a:solidFill>
            <a:srgbClr val="FFFF00"/>
          </a:solidFill>
          <a:ln>
            <a:solidFill>
              <a:srgbClr val="0099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cs-CZ" sz="1200" dirty="0">
                <a:solidFill>
                  <a:srgbClr val="009900"/>
                </a:solidFill>
                <a:hlinkClick r:id="rId3"/>
              </a:rPr>
              <a:t>Bolest ramene (video)</a:t>
            </a:r>
            <a:endParaRPr lang="cs-CZ" sz="1200" dirty="0">
              <a:solidFill>
                <a:srgbClr val="009900"/>
              </a:solidFill>
            </a:endParaRPr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id="{2BB65857-BC39-26C7-BC52-D5C0397174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4399" y="274207"/>
            <a:ext cx="1036320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 PATOFYZIOLOGII PLAVÁNÍ</a:t>
            </a:r>
          </a:p>
        </p:txBody>
      </p:sp>
    </p:spTree>
    <p:extLst>
      <p:ext uri="{BB962C8B-B14F-4D97-AF65-F5344CB8AC3E}">
        <p14:creationId xmlns:p14="http://schemas.microsoft.com/office/powerpoint/2010/main" val="158843639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4">
            <a:extLst>
              <a:ext uri="{FF2B5EF4-FFF2-40B4-BE49-F238E27FC236}">
                <a16:creationId xmlns:a16="http://schemas.microsoft.com/office/drawing/2014/main" id="{C643CDA6-AFCF-2784-6A32-57191019A3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399" y="831811"/>
            <a:ext cx="10724445" cy="19697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400" b="1" i="1" dirty="0">
                <a:solidFill>
                  <a:srgbClr val="7030A0"/>
                </a:solidFill>
              </a:rPr>
              <a:t>Plavecké rameno - prevence</a:t>
            </a:r>
            <a:endParaRPr lang="cs-CZ" altLang="cs-CZ" sz="2400" b="1" i="1" u="sng" dirty="0">
              <a:solidFill>
                <a:srgbClr val="7030A0"/>
              </a:solidFill>
            </a:endParaRP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lang="cs-CZ" altLang="cs-CZ" sz="2000" dirty="0">
                <a:solidFill>
                  <a:schemeClr val="accent2">
                    <a:lumMod val="50000"/>
                  </a:schemeClr>
                </a:solidFill>
              </a:rPr>
              <a:t> nepřetěžovat</a:t>
            </a: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lang="cs-CZ" altLang="cs-CZ" sz="2000" dirty="0">
                <a:solidFill>
                  <a:schemeClr val="accent2">
                    <a:lumMod val="50000"/>
                  </a:schemeClr>
                </a:solidFill>
              </a:rPr>
              <a:t> posilovat vazy a svaly </a:t>
            </a:r>
            <a:r>
              <a:rPr lang="cs-CZ" altLang="cs-CZ" sz="200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</a:rPr>
              <a:t>→ </a:t>
            </a:r>
            <a:r>
              <a:rPr lang="cs-CZ" altLang="cs-CZ" sz="2000" dirty="0">
                <a:solidFill>
                  <a:schemeClr val="accent2">
                    <a:lumMod val="50000"/>
                  </a:schemeClr>
                </a:solidFill>
              </a:rPr>
              <a:t>stabilita ramene </a:t>
            </a: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lang="cs-CZ" altLang="cs-CZ" sz="2000" dirty="0">
                <a:solidFill>
                  <a:schemeClr val="accent2">
                    <a:lumMod val="50000"/>
                  </a:schemeClr>
                </a:solidFill>
              </a:rPr>
              <a:t> správná technika pohybu </a:t>
            </a:r>
            <a:r>
              <a:rPr lang="cs-CZ" altLang="cs-CZ" sz="2000" dirty="0"/>
              <a:t>– např. u kraulu:  menší vnitřní rotace během záběru (nižší loket),  dřívější začátek vnitřní rotace paže při přenášení, větší úhel natočení trupu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/>
              <a:t>Menší rozsah pohybu ramenního kloubu sám o sobě nezaručuje menší narážení.</a:t>
            </a:r>
          </a:p>
        </p:txBody>
      </p:sp>
      <p:sp>
        <p:nvSpPr>
          <p:cNvPr id="8195" name="Obdélník 1">
            <a:extLst>
              <a:ext uri="{FF2B5EF4-FFF2-40B4-BE49-F238E27FC236}">
                <a16:creationId xmlns:a16="http://schemas.microsoft.com/office/drawing/2014/main" id="{0AD76B6D-196A-FF92-927B-363CC360B7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89514" y="5691188"/>
            <a:ext cx="4778375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000"/>
              <a:t>http://www.feelforthewater.com/2013/02/the-four-classic-causes-of-shoulder.html</a:t>
            </a:r>
          </a:p>
        </p:txBody>
      </p:sp>
      <p:pic>
        <p:nvPicPr>
          <p:cNvPr id="8196" name="Obrázek 3">
            <a:extLst>
              <a:ext uri="{FF2B5EF4-FFF2-40B4-BE49-F238E27FC236}">
                <a16:creationId xmlns:a16="http://schemas.microsoft.com/office/drawing/2014/main" id="{82921F7A-CD04-522A-53C6-67EF1C4118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9839" y="4143376"/>
            <a:ext cx="2058987" cy="1312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Obrázek 4">
            <a:extLst>
              <a:ext uri="{FF2B5EF4-FFF2-40B4-BE49-F238E27FC236}">
                <a16:creationId xmlns:a16="http://schemas.microsoft.com/office/drawing/2014/main" id="{E07BCB3B-217D-A8C8-F887-3E71DB8673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289" y="2987676"/>
            <a:ext cx="1747837" cy="111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Obrázek 6">
            <a:extLst>
              <a:ext uri="{FF2B5EF4-FFF2-40B4-BE49-F238E27FC236}">
                <a16:creationId xmlns:a16="http://schemas.microsoft.com/office/drawing/2014/main" id="{CD4B9472-8F5C-01D4-D147-186AEEF5F1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7488" y="2974976"/>
            <a:ext cx="2335212" cy="1312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9" name="Obrázek 7">
            <a:extLst>
              <a:ext uri="{FF2B5EF4-FFF2-40B4-BE49-F238E27FC236}">
                <a16:creationId xmlns:a16="http://schemas.microsoft.com/office/drawing/2014/main" id="{6001CCDE-0311-1437-2963-8FF68502FB5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5900" y="4387850"/>
            <a:ext cx="2336800" cy="131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0" name="Obrázek 8">
            <a:extLst>
              <a:ext uri="{FF2B5EF4-FFF2-40B4-BE49-F238E27FC236}">
                <a16:creationId xmlns:a16="http://schemas.microsoft.com/office/drawing/2014/main" id="{9B721D83-16B0-7C32-9B17-9BF8C8BDDEF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5276" y="2974976"/>
            <a:ext cx="2333625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1" name="Obrázek 9">
            <a:extLst>
              <a:ext uri="{FF2B5EF4-FFF2-40B4-BE49-F238E27FC236}">
                <a16:creationId xmlns:a16="http://schemas.microsoft.com/office/drawing/2014/main" id="{AD797E1A-3846-DD59-EB32-34F2EA4E747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5275" y="4387850"/>
            <a:ext cx="2336800" cy="131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2" name="Obrázek 2">
            <a:extLst>
              <a:ext uri="{FF2B5EF4-FFF2-40B4-BE49-F238E27FC236}">
                <a16:creationId xmlns:a16="http://schemas.microsoft.com/office/drawing/2014/main" id="{C07E385D-4179-11F1-D770-2266667E89C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4664" y="5491163"/>
            <a:ext cx="2009775" cy="1281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ovéPole 12">
            <a:extLst>
              <a:ext uri="{FF2B5EF4-FFF2-40B4-BE49-F238E27FC236}">
                <a16:creationId xmlns:a16="http://schemas.microsoft.com/office/drawing/2014/main" id="{76FDC5CF-E87A-987B-079C-319B224C7EB9}"/>
              </a:ext>
            </a:extLst>
          </p:cNvPr>
          <p:cNvSpPr txBox="1"/>
          <p:nvPr/>
        </p:nvSpPr>
        <p:spPr>
          <a:xfrm>
            <a:off x="8328026" y="6032501"/>
            <a:ext cx="1844675" cy="646113"/>
          </a:xfrm>
          <a:prstGeom prst="rect">
            <a:avLst/>
          </a:prstGeom>
          <a:solidFill>
            <a:srgbClr val="FFFF00"/>
          </a:solidFill>
          <a:ln>
            <a:solidFill>
              <a:srgbClr val="0099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cs-CZ" sz="1200" dirty="0">
                <a:solidFill>
                  <a:srgbClr val="009900"/>
                </a:solidFill>
                <a:hlinkClick r:id="rId9"/>
              </a:rPr>
              <a:t>Cvičení pro prevenci plaveckého ramene (video)</a:t>
            </a:r>
            <a:endParaRPr lang="cs-CZ" sz="1200" dirty="0">
              <a:solidFill>
                <a:srgbClr val="009900"/>
              </a:solidFill>
            </a:endParaRPr>
          </a:p>
        </p:txBody>
      </p:sp>
      <p:sp>
        <p:nvSpPr>
          <p:cNvPr id="3" name="Obdélník 2">
            <a:extLst>
              <a:ext uri="{FF2B5EF4-FFF2-40B4-BE49-F238E27FC236}">
                <a16:creationId xmlns:a16="http://schemas.microsoft.com/office/drawing/2014/main" id="{0E5CA2BA-CE12-E525-E6F5-EB590FB33D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4399" y="274207"/>
            <a:ext cx="1036320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 PATOFYZIOLOGII PLAVÁNÍ</a:t>
            </a:r>
          </a:p>
        </p:txBody>
      </p:sp>
    </p:spTree>
    <p:extLst>
      <p:ext uri="{BB962C8B-B14F-4D97-AF65-F5344CB8AC3E}">
        <p14:creationId xmlns:p14="http://schemas.microsoft.com/office/powerpoint/2010/main" val="2155560314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4" name="Obdélník 1">
            <a:extLst>
              <a:ext uri="{FF2B5EF4-FFF2-40B4-BE49-F238E27FC236}">
                <a16:creationId xmlns:a16="http://schemas.microsoft.com/office/drawing/2014/main" id="{47E5EDD4-9668-0B33-B192-90D5BE6961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81720" y="744891"/>
            <a:ext cx="8785225" cy="1077218"/>
          </a:xfrm>
          <a:prstGeom prst="rect">
            <a:avLst/>
          </a:prstGeom>
          <a:solidFill>
            <a:schemeClr val="bg1">
              <a:alpha val="8588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cs-CZ" altLang="cs-CZ" sz="2400" b="1" i="1" dirty="0">
                <a:solidFill>
                  <a:srgbClr val="7030A0"/>
                </a:solidFill>
              </a:rPr>
              <a:t>Prsařské koleno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>
                <a:solidFill>
                  <a:srgbClr val="0070C0"/>
                </a:solidFill>
                <a:latin typeface="Calibri" panose="020F0502020204030204" pitchFamily="34" charset="0"/>
              </a:rPr>
              <a:t>Opakované rychlé silné kopy s odtažením a přitažení bérce (abdukce a addukce)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>
                <a:latin typeface="Calibri" panose="020F0502020204030204" pitchFamily="34" charset="0"/>
              </a:rPr>
              <a:t>→ pasivní natažení/trh vnitřního postranního vazu a tah šlach přitahovačů</a:t>
            </a:r>
            <a:endParaRPr lang="cs-CZ" altLang="cs-CZ" sz="2000" dirty="0">
              <a:solidFill>
                <a:srgbClr val="C00000"/>
              </a:solidFill>
              <a:latin typeface="Calibri" panose="020F0502020204030204" pitchFamily="34" charset="0"/>
            </a:endParaRPr>
          </a:p>
        </p:txBody>
      </p:sp>
      <p:pic>
        <p:nvPicPr>
          <p:cNvPr id="10245" name="Obrázek 2">
            <a:extLst>
              <a:ext uri="{FF2B5EF4-FFF2-40B4-BE49-F238E27FC236}">
                <a16:creationId xmlns:a16="http://schemas.microsoft.com/office/drawing/2014/main" id="{5D112130-D81E-E1B3-ECC2-CA15DDA089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025" y="1882706"/>
            <a:ext cx="2525410" cy="4934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6" name="Obdélník 3">
            <a:extLst>
              <a:ext uri="{FF2B5EF4-FFF2-40B4-BE49-F238E27FC236}">
                <a16:creationId xmlns:a16="http://schemas.microsoft.com/office/drawing/2014/main" id="{8187C713-C70A-A3D0-6466-7D163B1FCC26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1528938" y="4026440"/>
            <a:ext cx="4260499" cy="2158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800" dirty="0"/>
              <a:t>http://www.nataswim.info/en/114-swimming-online-coaching/6782-breaststroke-kick-drills</a:t>
            </a:r>
          </a:p>
        </p:txBody>
      </p:sp>
      <p:sp>
        <p:nvSpPr>
          <p:cNvPr id="10247" name="Obdélník 8">
            <a:extLst>
              <a:ext uri="{FF2B5EF4-FFF2-40B4-BE49-F238E27FC236}">
                <a16:creationId xmlns:a16="http://schemas.microsoft.com/office/drawing/2014/main" id="{61B2ECF0-4953-3169-C5B9-7F242F533F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74333" y="3655671"/>
            <a:ext cx="5038642" cy="1015663"/>
          </a:xfrm>
          <a:prstGeom prst="rect">
            <a:avLst/>
          </a:prstGeom>
          <a:solidFill>
            <a:schemeClr val="bg1">
              <a:alpha val="87057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000" u="sng" dirty="0">
                <a:latin typeface="Calibri" panose="020F0502020204030204" pitchFamily="34" charset="0"/>
              </a:rPr>
              <a:t>Další faktory:</a:t>
            </a:r>
          </a:p>
          <a:p>
            <a:pPr marL="342900" indent="-342900" algn="ctr">
              <a:spcBef>
                <a:spcPct val="0"/>
              </a:spcBef>
            </a:pPr>
            <a:r>
              <a:rPr lang="cs-CZ" altLang="cs-CZ" sz="2000" dirty="0">
                <a:latin typeface="Calibri" panose="020F0502020204030204" pitchFamily="34" charset="0"/>
              </a:rPr>
              <a:t>nesprávná technika kopu</a:t>
            </a:r>
          </a:p>
          <a:p>
            <a:pPr marL="342900" indent="-342900" algn="ctr">
              <a:spcBef>
                <a:spcPct val="0"/>
              </a:spcBef>
            </a:pPr>
            <a:r>
              <a:rPr lang="cs-CZ" altLang="cs-CZ" sz="2000" dirty="0">
                <a:latin typeface="Calibri" panose="020F0502020204030204" pitchFamily="34" charset="0"/>
              </a:rPr>
              <a:t>nadměrná volnost kolene </a:t>
            </a:r>
          </a:p>
        </p:txBody>
      </p:sp>
      <p:pic>
        <p:nvPicPr>
          <p:cNvPr id="10249" name="Obrázek 5">
            <a:extLst>
              <a:ext uri="{FF2B5EF4-FFF2-40B4-BE49-F238E27FC236}">
                <a16:creationId xmlns:a16="http://schemas.microsoft.com/office/drawing/2014/main" id="{C32B5EE7-1DE0-3B61-6741-EE7700E79F2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82" t="9818" r="36113" b="19587"/>
          <a:stretch/>
        </p:blipFill>
        <p:spPr bwMode="auto">
          <a:xfrm>
            <a:off x="3976843" y="1882706"/>
            <a:ext cx="2154228" cy="298661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brázek 3">
            <a:extLst>
              <a:ext uri="{FF2B5EF4-FFF2-40B4-BE49-F238E27FC236}">
                <a16:creationId xmlns:a16="http://schemas.microsoft.com/office/drawing/2014/main" id="{146AF2AA-6BCB-D530-6DFD-3AEB50856EF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9" t="28021" r="11057" b="30801"/>
          <a:stretch/>
        </p:blipFill>
        <p:spPr bwMode="auto">
          <a:xfrm>
            <a:off x="6334158" y="1856917"/>
            <a:ext cx="5133447" cy="17987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73A1E6F2-8CC3-D5BC-F892-7A5ECC414A47}"/>
              </a:ext>
            </a:extLst>
          </p:cNvPr>
          <p:cNvSpPr txBox="1"/>
          <p:nvPr/>
        </p:nvSpPr>
        <p:spPr>
          <a:xfrm>
            <a:off x="1947510" y="5616542"/>
            <a:ext cx="4532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>
                <a:solidFill>
                  <a:srgbClr val="FF0000"/>
                </a:solidFill>
              </a:rPr>
              <a:t>!!</a:t>
            </a:r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AAD4B438-397C-20BD-B6B1-B1EAFD6BD9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4399" y="274207"/>
            <a:ext cx="1036320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 PATOFYZIOLOGII PLAVÁNÍ</a:t>
            </a:r>
          </a:p>
        </p:txBody>
      </p:sp>
    </p:spTree>
    <p:extLst>
      <p:ext uri="{BB962C8B-B14F-4D97-AF65-F5344CB8AC3E}">
        <p14:creationId xmlns:p14="http://schemas.microsoft.com/office/powerpoint/2010/main" val="1314551366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Obrázek 16">
            <a:extLst>
              <a:ext uri="{FF2B5EF4-FFF2-40B4-BE49-F238E27FC236}">
                <a16:creationId xmlns:a16="http://schemas.microsoft.com/office/drawing/2014/main" id="{19863E1F-085F-E77A-175C-425D279A33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9514" y="938214"/>
            <a:ext cx="1741487" cy="2058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Obdélník 1">
            <a:extLst>
              <a:ext uri="{FF2B5EF4-FFF2-40B4-BE49-F238E27FC236}">
                <a16:creationId xmlns:a16="http://schemas.microsoft.com/office/drawing/2014/main" id="{8A50AB2A-7C21-F137-0658-A666DAF46A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47850" y="115889"/>
            <a:ext cx="8064500" cy="514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tabLst>
                <a:tab pos="228600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228600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2286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2286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2286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286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286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286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286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2400" b="1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CYKLISTIKA</a:t>
            </a:r>
            <a:r>
              <a:rPr lang="cs-CZ" altLang="cs-CZ" sz="2400" dirty="0">
                <a:cs typeface="Arial" panose="020B0604020202020204" pitchFamily="34" charset="0"/>
              </a:rPr>
              <a:t> – rekreační, soutěžní, vrcholová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400" b="1" dirty="0">
                <a:solidFill>
                  <a:srgbClr val="0070C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Silniční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altLang="cs-CZ" sz="1800" b="1" dirty="0">
              <a:solidFill>
                <a:srgbClr val="0070C0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cs-CZ" altLang="cs-CZ" sz="2400" b="1" dirty="0">
              <a:solidFill>
                <a:srgbClr val="0070C0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cs-CZ" altLang="cs-CZ" sz="1200" b="1" dirty="0">
              <a:solidFill>
                <a:srgbClr val="0070C0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400" b="1" dirty="0">
                <a:solidFill>
                  <a:srgbClr val="0070C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Dráhová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altLang="cs-CZ" sz="2400" b="1" dirty="0">
              <a:solidFill>
                <a:srgbClr val="0070C0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400" b="1" dirty="0">
                <a:solidFill>
                  <a:srgbClr val="0070C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Cyklokros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altLang="cs-CZ" sz="2400" b="1" dirty="0">
              <a:solidFill>
                <a:srgbClr val="0070C0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cs-CZ" altLang="cs-CZ" sz="2400" b="1" dirty="0">
              <a:solidFill>
                <a:srgbClr val="0070C0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cs-CZ" altLang="cs-CZ" sz="1800" b="1" dirty="0">
              <a:solidFill>
                <a:srgbClr val="0070C0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400" b="1" dirty="0" err="1">
                <a:solidFill>
                  <a:srgbClr val="0070C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Cross</a:t>
            </a:r>
            <a:r>
              <a:rPr lang="cs-CZ" altLang="cs-CZ" sz="2400" b="1" dirty="0">
                <a:solidFill>
                  <a:srgbClr val="0070C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-country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altLang="cs-CZ" sz="3600" b="1" dirty="0">
              <a:solidFill>
                <a:srgbClr val="0070C0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400" b="1" dirty="0" err="1">
                <a:solidFill>
                  <a:srgbClr val="0070C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Gravity</a:t>
            </a:r>
            <a:r>
              <a:rPr lang="cs-CZ" altLang="cs-CZ" sz="2400" b="1" dirty="0">
                <a:solidFill>
                  <a:srgbClr val="0070C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altLang="cs-CZ" sz="2000" dirty="0">
                <a:solidFill>
                  <a:srgbClr val="0070C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cs-CZ" altLang="cs-CZ" sz="2000" dirty="0" err="1">
                <a:solidFill>
                  <a:srgbClr val="0070C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fourcross</a:t>
            </a:r>
            <a:r>
              <a:rPr lang="cs-CZ" altLang="cs-CZ" sz="2000" dirty="0">
                <a:solidFill>
                  <a:srgbClr val="0070C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cs-CZ" altLang="cs-CZ" sz="2000" dirty="0" err="1">
                <a:solidFill>
                  <a:srgbClr val="0070C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downhill</a:t>
            </a:r>
            <a:r>
              <a:rPr lang="cs-CZ" altLang="cs-CZ" sz="2000" dirty="0">
                <a:solidFill>
                  <a:srgbClr val="0070C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, freestyle MTB, </a:t>
            </a:r>
            <a:r>
              <a:rPr lang="cs-CZ" altLang="cs-CZ" sz="2000" dirty="0" err="1">
                <a:solidFill>
                  <a:srgbClr val="0070C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biketrial</a:t>
            </a:r>
            <a:r>
              <a:rPr lang="cs-CZ" altLang="cs-CZ" sz="2000" dirty="0">
                <a:solidFill>
                  <a:srgbClr val="0070C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), ….</a:t>
            </a:r>
          </a:p>
        </p:txBody>
      </p:sp>
      <p:pic>
        <p:nvPicPr>
          <p:cNvPr id="3076" name="Obrázek 2">
            <a:extLst>
              <a:ext uri="{FF2B5EF4-FFF2-40B4-BE49-F238E27FC236}">
                <a16:creationId xmlns:a16="http://schemas.microsoft.com/office/drawing/2014/main" id="{CD874A65-C2AB-959F-4E19-FDC20A0FAF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7863" y="2025651"/>
            <a:ext cx="1820862" cy="1114425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Obrázek 6">
            <a:extLst>
              <a:ext uri="{FF2B5EF4-FFF2-40B4-BE49-F238E27FC236}">
                <a16:creationId xmlns:a16="http://schemas.microsoft.com/office/drawing/2014/main" id="{0321A191-46B3-596E-F801-3F6D874843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7838" y="674689"/>
            <a:ext cx="2736850" cy="1239837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4" descr="cyklistika">
            <a:extLst>
              <a:ext uri="{FF2B5EF4-FFF2-40B4-BE49-F238E27FC236}">
                <a16:creationId xmlns:a16="http://schemas.microsoft.com/office/drawing/2014/main" id="{FE63307F-F7D5-C5A6-E2F6-ED8D00918C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84" b="12338"/>
          <a:stretch>
            <a:fillRect/>
          </a:stretch>
        </p:blipFill>
        <p:spPr bwMode="auto">
          <a:xfrm>
            <a:off x="5232401" y="855664"/>
            <a:ext cx="2232025" cy="2471737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Obrázek 7">
            <a:extLst>
              <a:ext uri="{FF2B5EF4-FFF2-40B4-BE49-F238E27FC236}">
                <a16:creationId xmlns:a16="http://schemas.microsoft.com/office/drawing/2014/main" id="{4D2943F2-77FB-40EF-091B-D7C7D63B9F0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3763" y="5173663"/>
            <a:ext cx="1903412" cy="1071562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Obrázek 11">
            <a:extLst>
              <a:ext uri="{FF2B5EF4-FFF2-40B4-BE49-F238E27FC236}">
                <a16:creationId xmlns:a16="http://schemas.microsoft.com/office/drawing/2014/main" id="{46899235-A4BC-4E3F-D479-B599BE14E35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3251" y="5180014"/>
            <a:ext cx="2447925" cy="1196975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Obrázek 13">
            <a:extLst>
              <a:ext uri="{FF2B5EF4-FFF2-40B4-BE49-F238E27FC236}">
                <a16:creationId xmlns:a16="http://schemas.microsoft.com/office/drawing/2014/main" id="{2910BACF-7C28-7540-937A-5AB2F14509A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7339" y="5173664"/>
            <a:ext cx="1887537" cy="1201737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1" descr="Výsledek obrázku pro biketrial cycling">
            <a:hlinkClick r:id="rId9"/>
            <a:extLst>
              <a:ext uri="{FF2B5EF4-FFF2-40B4-BE49-F238E27FC236}">
                <a16:creationId xmlns:a16="http://schemas.microsoft.com/office/drawing/2014/main" id="{67816F19-548F-37EE-1216-9CEB9F68A2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7376" y="5549900"/>
            <a:ext cx="1806575" cy="1200150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3" name="Obrázek 3">
            <a:extLst>
              <a:ext uri="{FF2B5EF4-FFF2-40B4-BE49-F238E27FC236}">
                <a16:creationId xmlns:a16="http://schemas.microsoft.com/office/drawing/2014/main" id="{5CD40991-489E-2897-58E3-4D8567BCB12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8750" y="3327401"/>
            <a:ext cx="2139950" cy="1427163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Obrázek 9">
            <a:extLst>
              <a:ext uri="{FF2B5EF4-FFF2-40B4-BE49-F238E27FC236}">
                <a16:creationId xmlns:a16="http://schemas.microsoft.com/office/drawing/2014/main" id="{F723F1EB-18D4-07DA-1197-84A2493FCAB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8564" y="5549901"/>
            <a:ext cx="2141537" cy="1204913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5" name="Obrázek 17">
            <a:extLst>
              <a:ext uri="{FF2B5EF4-FFF2-40B4-BE49-F238E27FC236}">
                <a16:creationId xmlns:a16="http://schemas.microsoft.com/office/drawing/2014/main" id="{A7E768EC-893A-12F0-4FD6-44252831825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8738" y="3140076"/>
            <a:ext cx="2862262" cy="161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6" name="TextovéPole 14">
            <a:extLst>
              <a:ext uri="{FF2B5EF4-FFF2-40B4-BE49-F238E27FC236}">
                <a16:creationId xmlns:a16="http://schemas.microsoft.com/office/drawing/2014/main" id="{6C95E2E4-2C94-9341-370F-1F1A992A57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78738" y="541339"/>
            <a:ext cx="1585912" cy="267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400" b="1">
                <a:solidFill>
                  <a:srgbClr val="0070C0"/>
                </a:solidFill>
                <a:latin typeface="Calibri" panose="020F0502020204030204" pitchFamily="34" charset="0"/>
              </a:rPr>
              <a:t>Krasojízda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altLang="cs-CZ" sz="2400" b="1">
              <a:solidFill>
                <a:srgbClr val="0070C0"/>
              </a:solidFill>
              <a:latin typeface="Calibri" panose="020F050202020403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cs-CZ" altLang="cs-CZ" sz="2400" b="1">
              <a:solidFill>
                <a:srgbClr val="0070C0"/>
              </a:solidFill>
              <a:latin typeface="Calibri" panose="020F050202020403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cs-CZ" altLang="cs-CZ" sz="2400" b="1">
              <a:solidFill>
                <a:srgbClr val="0070C0"/>
              </a:solidFill>
              <a:latin typeface="Calibri" panose="020F050202020403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cs-CZ" altLang="cs-CZ" sz="2400" b="1">
              <a:solidFill>
                <a:srgbClr val="0070C0"/>
              </a:solidFill>
              <a:latin typeface="Calibri" panose="020F050202020403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cs-CZ" altLang="cs-CZ" sz="2400" b="1">
              <a:solidFill>
                <a:srgbClr val="0070C0"/>
              </a:solidFill>
              <a:latin typeface="Calibri" panose="020F050202020403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400" b="1">
                <a:solidFill>
                  <a:srgbClr val="0070C0"/>
                </a:solidFill>
                <a:latin typeface="Calibri" panose="020F0502020204030204" pitchFamily="34" charset="0"/>
              </a:rPr>
              <a:t>Kolová</a:t>
            </a: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6" name="TextovéPole 7">
            <a:extLst>
              <a:ext uri="{FF2B5EF4-FFF2-40B4-BE49-F238E27FC236}">
                <a16:creationId xmlns:a16="http://schemas.microsoft.com/office/drawing/2014/main" id="{DC295743-D7E9-CF40-A26A-9510EB7F33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50664" y="224047"/>
            <a:ext cx="6843183" cy="107721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cs-CZ" altLang="cs-CZ" sz="2400" dirty="0">
                <a:solidFill>
                  <a:schemeClr val="accent1">
                    <a:lumMod val="75000"/>
                  </a:schemeClr>
                </a:solidFill>
              </a:rPr>
              <a:t>Nastavení geometrie kola a poloha cyklisty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000" dirty="0"/>
              <a:t>→ </a:t>
            </a:r>
            <a:r>
              <a:rPr lang="cs-CZ" altLang="cs-CZ" sz="2000" dirty="0">
                <a:solidFill>
                  <a:schemeClr val="accent2">
                    <a:lumMod val="50000"/>
                  </a:schemeClr>
                </a:solidFill>
              </a:rPr>
              <a:t>pohodlí jezdce + prevence </a:t>
            </a:r>
            <a:r>
              <a:rPr lang="cs-CZ" altLang="cs-CZ" sz="2000" dirty="0" err="1">
                <a:solidFill>
                  <a:schemeClr val="accent2">
                    <a:lumMod val="50000"/>
                  </a:schemeClr>
                </a:solidFill>
              </a:rPr>
              <a:t>mikrotraumat</a:t>
            </a:r>
            <a:r>
              <a:rPr lang="cs-CZ" altLang="cs-CZ" sz="20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cs-CZ" altLang="cs-CZ" sz="2000" dirty="0"/>
              <a:t>(REKREACE)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000" dirty="0"/>
              <a:t>→ </a:t>
            </a:r>
            <a:r>
              <a:rPr lang="cs-CZ" altLang="cs-CZ" sz="2000" dirty="0">
                <a:solidFill>
                  <a:srgbClr val="7030A0"/>
                </a:solidFill>
              </a:rPr>
              <a:t>ekonomika práce + aerodynamika </a:t>
            </a:r>
            <a:r>
              <a:rPr lang="cs-CZ" altLang="cs-CZ" sz="2000" dirty="0"/>
              <a:t>(SOUTĚŽ)</a:t>
            </a:r>
          </a:p>
        </p:txBody>
      </p:sp>
      <p:pic>
        <p:nvPicPr>
          <p:cNvPr id="24582" name="Picture 6" descr="jak správně sedět">
            <a:extLst>
              <a:ext uri="{FF2B5EF4-FFF2-40B4-BE49-F238E27FC236}">
                <a16:creationId xmlns:a16="http://schemas.microsoft.com/office/drawing/2014/main" id="{B69FAE75-2F57-C90C-B8B8-EABB4A406C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8874" y="184429"/>
            <a:ext cx="2349938" cy="649859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6" name="Picture 10">
            <a:extLst>
              <a:ext uri="{FF2B5EF4-FFF2-40B4-BE49-F238E27FC236}">
                <a16:creationId xmlns:a16="http://schemas.microsoft.com/office/drawing/2014/main" id="{E1B9A60E-A6A5-776B-D1DB-E0EFB32455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036" y="1453944"/>
            <a:ext cx="5375557" cy="403376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85F152A5-B20B-C04E-88AE-E0A6005DAABB}"/>
              </a:ext>
            </a:extLst>
          </p:cNvPr>
          <p:cNvSpPr txBox="1"/>
          <p:nvPr/>
        </p:nvSpPr>
        <p:spPr>
          <a:xfrm>
            <a:off x="324803" y="5562681"/>
            <a:ext cx="543279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200" b="0" i="0" dirty="0">
                <a:solidFill>
                  <a:srgbClr val="333333"/>
                </a:solidFill>
                <a:effectLst/>
                <a:latin typeface="Trebuchet MS" panose="020B0603020202020204" pitchFamily="34" charset="0"/>
              </a:rPr>
              <a:t>BALÁŠ. J, L. VOMÁČKO, M. FRAINŠIC, J. ŠAFRÁNEK. Multimediální učebnice Turistika a sporty v přírodě: </a:t>
            </a:r>
            <a:r>
              <a:rPr lang="cs-CZ" sz="1200" b="0" i="1" dirty="0">
                <a:solidFill>
                  <a:srgbClr val="333333"/>
                </a:solidFill>
                <a:effectLst/>
                <a:latin typeface="Trebuchet MS" panose="020B0603020202020204" pitchFamily="34" charset="0"/>
              </a:rPr>
              <a:t>Univerzita Karlova v Praze, Fakulta tělesné výchovy a sportu</a:t>
            </a:r>
            <a:r>
              <a:rPr lang="cs-CZ" sz="1200" b="0" i="0" dirty="0">
                <a:solidFill>
                  <a:srgbClr val="333333"/>
                </a:solidFill>
                <a:effectLst/>
                <a:latin typeface="Trebuchet MS" panose="020B0603020202020204" pitchFamily="34" charset="0"/>
              </a:rPr>
              <a:t> [online]. Praha: UK FTVS, © 2013. Dostupné z: http://www.ftvs.cuni.cz/</a:t>
            </a:r>
            <a:r>
              <a:rPr lang="cs-CZ" sz="1200" b="0" i="0" dirty="0" err="1">
                <a:solidFill>
                  <a:srgbClr val="333333"/>
                </a:solidFill>
                <a:effectLst/>
                <a:latin typeface="Trebuchet MS" panose="020B0603020202020204" pitchFamily="34" charset="0"/>
              </a:rPr>
              <a:t>eknihy</a:t>
            </a:r>
            <a:r>
              <a:rPr lang="cs-CZ" sz="1200" b="0" i="0" dirty="0">
                <a:solidFill>
                  <a:srgbClr val="333333"/>
                </a:solidFill>
                <a:effectLst/>
                <a:latin typeface="Trebuchet MS" panose="020B0603020202020204" pitchFamily="34" charset="0"/>
              </a:rPr>
              <a:t>/turistika. ISBN 978-80-87647-13-4.</a:t>
            </a:r>
            <a:endParaRPr lang="cs-CZ" sz="1200" dirty="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88EF1440-FEAE-E7BE-23EC-6D4A522136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453944"/>
            <a:ext cx="2984467" cy="4019056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Obdélník 1">
            <a:extLst>
              <a:ext uri="{FF2B5EF4-FFF2-40B4-BE49-F238E27FC236}">
                <a16:creationId xmlns:a16="http://schemas.microsoft.com/office/drawing/2014/main" id="{20BDE1F9-9262-ABA0-4886-6C519C4DF8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4399" y="1440746"/>
            <a:ext cx="10363201" cy="2862322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cs-CZ" altLang="cs-CZ" sz="2000" b="1" dirty="0">
                <a:solidFill>
                  <a:srgbClr val="0070C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Nevýhodou jízdy na kole</a:t>
            </a:r>
            <a:r>
              <a:rPr lang="cs-CZ" altLang="cs-CZ" sz="2000" dirty="0">
                <a:solidFill>
                  <a:srgbClr val="0070C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je nerovnováha mezi velkým zatížením pohybového aparátu dolních končetin a nedostatečným nebo jednostranným přetížením zatížením  jiných částí těla. </a:t>
            </a:r>
          </a:p>
          <a:p>
            <a:pPr>
              <a:spcBef>
                <a:spcPct val="0"/>
              </a:spcBef>
            </a:pPr>
            <a:r>
              <a:rPr lang="cs-CZ" altLang="cs-CZ" sz="2000" dirty="0">
                <a:solidFill>
                  <a:srgbClr val="00206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Z nesprávného a dlouhodobého sezení na špatném sedle vznikají </a:t>
            </a:r>
            <a:r>
              <a:rPr lang="cs-CZ" altLang="cs-CZ" sz="2000" b="1" i="1" dirty="0">
                <a:solidFill>
                  <a:srgbClr val="00206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odřeniny, otlaky a poruchy prokrvení krajiny sedací</a:t>
            </a:r>
            <a:r>
              <a:rPr lang="cs-CZ" altLang="cs-CZ" sz="2000" dirty="0">
                <a:solidFill>
                  <a:srgbClr val="00206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>
              <a:spcBef>
                <a:spcPct val="0"/>
              </a:spcBef>
            </a:pPr>
            <a:r>
              <a:rPr lang="cs-CZ" altLang="cs-CZ" sz="2000" dirty="0">
                <a:solidFill>
                  <a:srgbClr val="7030A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Ze statického a vibračního přetížení a nárazů horních končetin vznikají </a:t>
            </a:r>
            <a:r>
              <a:rPr lang="cs-CZ" altLang="cs-CZ" sz="2000" b="1" i="1" dirty="0">
                <a:solidFill>
                  <a:srgbClr val="7030A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bolesti rukou, zápěstí, loktů, tricepsů paží a ramen</a:t>
            </a:r>
            <a:r>
              <a:rPr lang="cs-CZ" altLang="cs-CZ" sz="2000" dirty="0">
                <a:solidFill>
                  <a:srgbClr val="7030A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>
              <a:spcBef>
                <a:spcPct val="0"/>
              </a:spcBef>
            </a:pPr>
            <a:r>
              <a:rPr lang="cs-CZ" altLang="cs-CZ" sz="2000" dirty="0">
                <a:solidFill>
                  <a:srgbClr val="FF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Při příliš vysokém sedle nebo špatně nastavené poloze „kufrů“ na botách (rotace doleva nebo doprava) jsou přetíženy </a:t>
            </a:r>
            <a:r>
              <a:rPr lang="cs-CZ" altLang="cs-CZ" sz="2000" b="1" i="1" dirty="0">
                <a:solidFill>
                  <a:srgbClr val="FF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vnitřní postranní vazy kolen</a:t>
            </a:r>
            <a:r>
              <a:rPr lang="cs-CZ" altLang="cs-CZ" sz="2000" dirty="0">
                <a:solidFill>
                  <a:srgbClr val="FF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a Achillova šlacha a vzniká jejich zánět.</a:t>
            </a:r>
          </a:p>
          <a:p>
            <a:pPr>
              <a:spcBef>
                <a:spcPct val="0"/>
              </a:spcBef>
            </a:pPr>
            <a:r>
              <a:rPr lang="cs-CZ" altLang="cs-CZ" sz="2000" dirty="0">
                <a:solidFill>
                  <a:srgbClr val="7030A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Při příliš nízkém sedle je přetížen </a:t>
            </a:r>
            <a:r>
              <a:rPr lang="cs-CZ" altLang="cs-CZ" sz="2000" b="1" i="1" dirty="0">
                <a:solidFill>
                  <a:srgbClr val="7030A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kvadriceps a jeho šlacha</a:t>
            </a:r>
            <a:r>
              <a:rPr lang="cs-CZ" altLang="cs-CZ" sz="2000" dirty="0">
                <a:solidFill>
                  <a:srgbClr val="7030A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(a tíhový váček).</a:t>
            </a:r>
          </a:p>
        </p:txBody>
      </p:sp>
      <p:sp>
        <p:nvSpPr>
          <p:cNvPr id="10244" name="Obdélník 1">
            <a:extLst>
              <a:ext uri="{FF2B5EF4-FFF2-40B4-BE49-F238E27FC236}">
                <a16:creationId xmlns:a16="http://schemas.microsoft.com/office/drawing/2014/main" id="{2DD9813D-9866-0AAD-C261-A59B42DF06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4399" y="906111"/>
            <a:ext cx="1036320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 PATOFYZIOLOGII JÍZDY NA KOLE</a:t>
            </a: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Obdélník 1">
            <a:extLst>
              <a:ext uri="{FF2B5EF4-FFF2-40B4-BE49-F238E27FC236}">
                <a16:creationId xmlns:a16="http://schemas.microsoft.com/office/drawing/2014/main" id="{A9E2A9E1-E195-8F93-F5D1-2C077004E2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11538" y="944564"/>
            <a:ext cx="7148512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cs-CZ" sz="2000">
                <a:latin typeface="Calibri" panose="020F0502020204030204" pitchFamily="34" charset="0"/>
                <a:cs typeface="Times New Roman" panose="02020603050405020304" pitchFamily="18" charset="0"/>
              </a:rPr>
              <a:t>[</a:t>
            </a:r>
            <a:r>
              <a:rPr lang="cs-CZ" altLang="cs-CZ" sz="2000">
                <a:latin typeface="Calibri" panose="020F0502020204030204" pitchFamily="34" charset="0"/>
                <a:cs typeface="Times New Roman" panose="02020603050405020304" pitchFamily="18" charset="0"/>
              </a:rPr>
              <a:t>nižší řídítka</a:t>
            </a:r>
            <a:r>
              <a:rPr lang="en-US" altLang="cs-CZ" sz="2000">
                <a:latin typeface="Calibri" panose="020F0502020204030204" pitchFamily="34" charset="0"/>
                <a:cs typeface="Times New Roman" panose="02020603050405020304" pitchFamily="18" charset="0"/>
              </a:rPr>
              <a:t>]</a:t>
            </a:r>
            <a:r>
              <a:rPr lang="cs-CZ" altLang="cs-CZ" sz="2000">
                <a:latin typeface="Calibri" panose="020F0502020204030204" pitchFamily="34" charset="0"/>
                <a:cs typeface="Times New Roman" panose="02020603050405020304" pitchFamily="18" charset="0"/>
              </a:rPr>
              <a:t> → předklon trupu + záklon hlavy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000">
                <a:latin typeface="Calibri" panose="020F0502020204030204" pitchFamily="34" charset="0"/>
                <a:cs typeface="Times New Roman" panose="02020603050405020304" pitchFamily="18" charset="0"/>
              </a:rPr>
              <a:t>→ </a:t>
            </a:r>
            <a:r>
              <a:rPr lang="cs-CZ" altLang="cs-CZ" sz="2000">
                <a:solidFill>
                  <a:srgbClr val="7030A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přetížení dorzálních flexorů krční páteře </a:t>
            </a:r>
            <a:r>
              <a:rPr lang="cs-CZ" altLang="cs-CZ" sz="2000">
                <a:latin typeface="Calibri" panose="020F0502020204030204" pitchFamily="34" charset="0"/>
                <a:cs typeface="Times New Roman" panose="02020603050405020304" pitchFamily="18" charset="0"/>
              </a:rPr>
              <a:t>→ </a:t>
            </a:r>
            <a:r>
              <a:rPr lang="cs-CZ" altLang="cs-CZ" sz="2000" b="1" i="1">
                <a:solidFill>
                  <a:srgbClr val="FF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bolesti šíje</a:t>
            </a:r>
            <a:r>
              <a:rPr lang="cs-CZ" altLang="cs-CZ" sz="2000">
                <a:solidFill>
                  <a:srgbClr val="FF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9219" name="Obrázek 2">
            <a:extLst>
              <a:ext uri="{FF2B5EF4-FFF2-40B4-BE49-F238E27FC236}">
                <a16:creationId xmlns:a16="http://schemas.microsoft.com/office/drawing/2014/main" id="{833C8BCF-F17D-016B-12FC-04985708AA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54" r="30713" b="57590"/>
          <a:stretch>
            <a:fillRect/>
          </a:stretch>
        </p:blipFill>
        <p:spPr bwMode="auto">
          <a:xfrm>
            <a:off x="1658939" y="2733675"/>
            <a:ext cx="2689225" cy="1817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Obrázek 3">
            <a:extLst>
              <a:ext uri="{FF2B5EF4-FFF2-40B4-BE49-F238E27FC236}">
                <a16:creationId xmlns:a16="http://schemas.microsoft.com/office/drawing/2014/main" id="{5974360C-3EED-D8B7-9A6D-E12E2F20E4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01" t="6001" b="20218"/>
          <a:stretch>
            <a:fillRect/>
          </a:stretch>
        </p:blipFill>
        <p:spPr bwMode="auto">
          <a:xfrm>
            <a:off x="7319963" y="1752600"/>
            <a:ext cx="3249612" cy="349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Obrázek 5">
            <a:extLst>
              <a:ext uri="{FF2B5EF4-FFF2-40B4-BE49-F238E27FC236}">
                <a16:creationId xmlns:a16="http://schemas.microsoft.com/office/drawing/2014/main" id="{3C45CE42-BA8D-1CEB-1AF9-3261C9A19B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1" y="1752601"/>
            <a:ext cx="2828925" cy="282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1A6D2578-4188-02AC-BE99-CD202806C4D2}"/>
              </a:ext>
            </a:extLst>
          </p:cNvPr>
          <p:cNvSpPr txBox="1"/>
          <p:nvPr/>
        </p:nvSpPr>
        <p:spPr>
          <a:xfrm>
            <a:off x="1636714" y="4551364"/>
            <a:ext cx="8347075" cy="2031325"/>
          </a:xfrm>
          <a:prstGeom prst="rect">
            <a:avLst/>
          </a:prstGeom>
          <a:solidFill>
            <a:schemeClr val="bg1">
              <a:alpha val="48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cs-CZ" u="sng" dirty="0">
                <a:solidFill>
                  <a:srgbClr val="0070C0"/>
                </a:solidFill>
                <a:latin typeface="Calibri" panose="020F0502020204030204" pitchFamily="34" charset="0"/>
              </a:rPr>
              <a:t>První pomoc a prevence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cs-CZ" dirty="0">
                <a:solidFill>
                  <a:srgbClr val="0070C0"/>
                </a:solidFill>
                <a:latin typeface="Calibri" panose="020F0502020204030204" pitchFamily="34" charset="0"/>
              </a:rPr>
              <a:t>Zvýšení polohy horních končetin →</a:t>
            </a:r>
          </a:p>
          <a:p>
            <a:pPr lvl="1">
              <a:defRPr/>
            </a:pPr>
            <a:r>
              <a:rPr lang="cs-CZ" dirty="0" err="1">
                <a:solidFill>
                  <a:srgbClr val="0070C0"/>
                </a:solidFill>
                <a:latin typeface="Calibri" panose="020F0502020204030204" pitchFamily="34" charset="0"/>
              </a:rPr>
              <a:t>Vertikálnější</a:t>
            </a:r>
            <a:r>
              <a:rPr lang="cs-CZ" dirty="0">
                <a:solidFill>
                  <a:srgbClr val="0070C0"/>
                </a:solidFill>
                <a:latin typeface="Calibri" panose="020F0502020204030204" pitchFamily="34" charset="0"/>
              </a:rPr>
              <a:t> poloha hrudní páteře → menší úhel dorzální flexe krční páteře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cs-CZ" dirty="0">
                <a:solidFill>
                  <a:srgbClr val="0070C0"/>
                </a:solidFill>
                <a:latin typeface="Calibri" panose="020F0502020204030204" pitchFamily="34" charset="0"/>
              </a:rPr>
              <a:t>Protahovací cvičení šíjových svalů – anteflexe C páteře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cs-CZ" dirty="0">
                <a:solidFill>
                  <a:srgbClr val="0070C0"/>
                </a:solidFill>
                <a:latin typeface="Calibri" panose="020F0502020204030204" pitchFamily="34" charset="0"/>
              </a:rPr>
              <a:t>Límec → omezení zátěže šíjových svalů</a:t>
            </a:r>
          </a:p>
          <a:p>
            <a:pPr>
              <a:defRPr/>
            </a:pPr>
            <a:r>
              <a:rPr lang="cs-CZ" u="sng" dirty="0">
                <a:solidFill>
                  <a:srgbClr val="009900"/>
                </a:solidFill>
                <a:latin typeface="Calibri" panose="020F0502020204030204" pitchFamily="34" charset="0"/>
              </a:rPr>
              <a:t>Další prevence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cs-CZ" dirty="0">
                <a:solidFill>
                  <a:srgbClr val="009900"/>
                </a:solidFill>
                <a:latin typeface="Calibri" panose="020F0502020204030204" pitchFamily="34" charset="0"/>
              </a:rPr>
              <a:t>Posilovací a protahovací cvičení šíjových svalů</a:t>
            </a:r>
          </a:p>
        </p:txBody>
      </p:sp>
      <p:sp>
        <p:nvSpPr>
          <p:cNvPr id="9224" name="TextovéPole 7">
            <a:extLst>
              <a:ext uri="{FF2B5EF4-FFF2-40B4-BE49-F238E27FC236}">
                <a16:creationId xmlns:a16="http://schemas.microsoft.com/office/drawing/2014/main" id="{E2F07635-8143-65E7-98BC-979F2026B5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58939" y="2024064"/>
            <a:ext cx="2689225" cy="70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2000"/>
              <a:t>NEPŘIROZENÁ POLOHA </a:t>
            </a:r>
            <a:r>
              <a:rPr lang="cs-CZ" altLang="cs-CZ" sz="2000" b="1" i="1">
                <a:solidFill>
                  <a:srgbClr val="C00000"/>
                </a:solidFill>
              </a:rPr>
              <a:t>C</a:t>
            </a:r>
            <a:r>
              <a:rPr lang="cs-CZ" altLang="cs-CZ" sz="2000"/>
              <a:t> PÁTEŘE</a:t>
            </a:r>
          </a:p>
        </p:txBody>
      </p:sp>
      <p:pic>
        <p:nvPicPr>
          <p:cNvPr id="9225" name="Obrázek 8">
            <a:extLst>
              <a:ext uri="{FF2B5EF4-FFF2-40B4-BE49-F238E27FC236}">
                <a16:creationId xmlns:a16="http://schemas.microsoft.com/office/drawing/2014/main" id="{2384C01E-FC7E-03EF-E01E-FFF1D710AD1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850" y="914401"/>
            <a:ext cx="1563688" cy="1135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6" name="Obrázek 2">
            <a:extLst>
              <a:ext uri="{FF2B5EF4-FFF2-40B4-BE49-F238E27FC236}">
                <a16:creationId xmlns:a16="http://schemas.microsoft.com/office/drawing/2014/main" id="{C602798C-0F64-F06E-3A8B-D5BAD61A4F7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50" r="15350" b="29840"/>
          <a:stretch>
            <a:fillRect/>
          </a:stretch>
        </p:blipFill>
        <p:spPr bwMode="auto">
          <a:xfrm>
            <a:off x="7764464" y="5500689"/>
            <a:ext cx="1050925" cy="1328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7" name="Obrázek 3">
            <a:extLst>
              <a:ext uri="{FF2B5EF4-FFF2-40B4-BE49-F238E27FC236}">
                <a16:creationId xmlns:a16="http://schemas.microsoft.com/office/drawing/2014/main" id="{470F26F6-BBE2-D273-6368-BFAF084E1C5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r="51889" b="65120"/>
          <a:stretch>
            <a:fillRect/>
          </a:stretch>
        </p:blipFill>
        <p:spPr bwMode="auto">
          <a:xfrm>
            <a:off x="8904288" y="5500689"/>
            <a:ext cx="1655762" cy="1328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8" name="TextovéPole 4">
            <a:extLst>
              <a:ext uri="{FF2B5EF4-FFF2-40B4-BE49-F238E27FC236}">
                <a16:creationId xmlns:a16="http://schemas.microsoft.com/office/drawing/2014/main" id="{690BE40A-C32D-219D-D104-505B5CF11C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45450" y="6581776"/>
            <a:ext cx="1798638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cs-CZ" altLang="cs-CZ" sz="1200" b="1"/>
              <a:t>ČLOVĚK</a:t>
            </a:r>
            <a:r>
              <a:rPr lang="cs-CZ" altLang="cs-CZ" sz="1200" b="1">
                <a:solidFill>
                  <a:schemeClr val="bg1"/>
                </a:solidFill>
              </a:rPr>
              <a:t>	ŠIMPANZ</a:t>
            </a:r>
          </a:p>
        </p:txBody>
      </p:sp>
      <p:sp>
        <p:nvSpPr>
          <p:cNvPr id="3" name="Obdélník 1">
            <a:extLst>
              <a:ext uri="{FF2B5EF4-FFF2-40B4-BE49-F238E27FC236}">
                <a16:creationId xmlns:a16="http://schemas.microsoft.com/office/drawing/2014/main" id="{6C38AA89-1753-12F5-8AC6-D7DB29A2F8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4399" y="239593"/>
            <a:ext cx="1036320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 PATOFYZIOLOGII JÍZDY NA KOLE</a:t>
            </a: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Obrázek 1">
            <a:extLst>
              <a:ext uri="{FF2B5EF4-FFF2-40B4-BE49-F238E27FC236}">
                <a16:creationId xmlns:a16="http://schemas.microsoft.com/office/drawing/2014/main" id="{D4ADDBF7-967B-DAAF-D810-18936FB9DF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189" y="1217614"/>
            <a:ext cx="7921625" cy="56038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387" name="Obdélník 2">
            <a:extLst>
              <a:ext uri="{FF2B5EF4-FFF2-40B4-BE49-F238E27FC236}">
                <a16:creationId xmlns:a16="http://schemas.microsoft.com/office/drawing/2014/main" id="{1791B23C-20E4-3590-7568-966DF7C08C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31950" y="509589"/>
            <a:ext cx="89281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000">
                <a:latin typeface="Calibri" panose="020F0502020204030204" pitchFamily="34" charset="0"/>
                <a:cs typeface="Times New Roman" panose="02020603050405020304" pitchFamily="18" charset="0"/>
              </a:rPr>
              <a:t>Z nedostatečného a nesprávného zatížení trupu vyplývají </a:t>
            </a:r>
            <a:r>
              <a:rPr lang="cs-CZ" altLang="cs-CZ" sz="2000" b="1" i="1">
                <a:latin typeface="Calibri" panose="020F0502020204030204" pitchFamily="34" charset="0"/>
                <a:cs typeface="Times New Roman" panose="02020603050405020304" pitchFamily="18" charset="0"/>
              </a:rPr>
              <a:t>hypotrofie svalů trupu, bolesti zad, poruchy páteře, funkční porucha svalů trupu, osteoporóza obratlů atd</a:t>
            </a:r>
            <a:r>
              <a:rPr lang="cs-CZ" altLang="cs-CZ" sz="2000" i="1">
                <a:latin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cs-CZ" altLang="cs-CZ" sz="200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Obdélník 1">
            <a:extLst>
              <a:ext uri="{FF2B5EF4-FFF2-40B4-BE49-F238E27FC236}">
                <a16:creationId xmlns:a16="http://schemas.microsoft.com/office/drawing/2014/main" id="{FBE79D1A-1F12-D5E6-FC86-BCDBA4F1C7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4399" y="109479"/>
            <a:ext cx="1036320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 PATOFYZIOLOGII JÍZDY NA KOLE</a:t>
            </a: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Box 2">
            <a:extLst>
              <a:ext uri="{FF2B5EF4-FFF2-40B4-BE49-F238E27FC236}">
                <a16:creationId xmlns:a16="http://schemas.microsoft.com/office/drawing/2014/main" id="{6764DC61-1E67-B8E2-54AD-685784A211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24114" y="3573463"/>
            <a:ext cx="7208837" cy="400050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cs-CZ" altLang="cs-CZ" sz="2000">
                <a:solidFill>
                  <a:schemeClr val="accent2"/>
                </a:solidFill>
                <a:latin typeface="Calibri" panose="020F0502020204030204" pitchFamily="34" charset="0"/>
              </a:rPr>
              <a:t>RUKA NA ROHU V PŘIROZENÉ POLOZE A V RADIÁLNÍ DUKCI</a:t>
            </a:r>
          </a:p>
        </p:txBody>
      </p:sp>
      <p:pic>
        <p:nvPicPr>
          <p:cNvPr id="24579" name="Picture 3" descr="HPIM2633">
            <a:extLst>
              <a:ext uri="{FF2B5EF4-FFF2-40B4-BE49-F238E27FC236}">
                <a16:creationId xmlns:a16="http://schemas.microsoft.com/office/drawing/2014/main" id="{439002BB-C080-8C41-1AB2-C780A5EA77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4113" y="4005264"/>
            <a:ext cx="3575050" cy="2668587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0" name="Picture 4" descr="HPIM2634">
            <a:extLst>
              <a:ext uri="{FF2B5EF4-FFF2-40B4-BE49-F238E27FC236}">
                <a16:creationId xmlns:a16="http://schemas.microsoft.com/office/drawing/2014/main" id="{3E31FFEE-56CE-EEBE-9E20-6D6DDC3C80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6314" y="4005264"/>
            <a:ext cx="3576637" cy="2668587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1" name="Picture 2" descr="HPIM2631">
            <a:extLst>
              <a:ext uri="{FF2B5EF4-FFF2-40B4-BE49-F238E27FC236}">
                <a16:creationId xmlns:a16="http://schemas.microsoft.com/office/drawing/2014/main" id="{2F1CFF27-E982-2DA2-2A11-841CAF47F9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1550" y="812800"/>
            <a:ext cx="3581400" cy="2673350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2" name="Picture 3" descr="HPIM2632">
            <a:extLst>
              <a:ext uri="{FF2B5EF4-FFF2-40B4-BE49-F238E27FC236}">
                <a16:creationId xmlns:a16="http://schemas.microsoft.com/office/drawing/2014/main" id="{1B3DF846-3635-0CF3-F152-E04694ACF2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6175" y="812800"/>
            <a:ext cx="3582988" cy="2673350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583" name="Text Box 4">
            <a:extLst>
              <a:ext uri="{FF2B5EF4-FFF2-40B4-BE49-F238E27FC236}">
                <a16:creationId xmlns:a16="http://schemas.microsoft.com/office/drawing/2014/main" id="{15AC819D-5187-07EB-8A03-6FA34BC889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94744" y="380939"/>
            <a:ext cx="7208837" cy="400110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cs-CZ" altLang="cs-CZ" sz="2000" dirty="0">
                <a:solidFill>
                  <a:schemeClr val="accent2"/>
                </a:solidFill>
                <a:latin typeface="Calibri" panose="020F0502020204030204" pitchFamily="34" charset="0"/>
              </a:rPr>
              <a:t>STŘEDNÍ POLOHA () A V PRONACE () RUKY NA ŘÍDÍTKÁCH </a:t>
            </a:r>
          </a:p>
        </p:txBody>
      </p:sp>
      <p:pic>
        <p:nvPicPr>
          <p:cNvPr id="14338" name="Picture 2">
            <a:extLst>
              <a:ext uri="{FF2B5EF4-FFF2-40B4-BE49-F238E27FC236}">
                <a16:creationId xmlns:a16="http://schemas.microsoft.com/office/drawing/2014/main" id="{FD9D9886-1189-7E53-8D08-96C1500EF6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6175" y="812800"/>
            <a:ext cx="767644" cy="767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3812134C-8F90-8662-6D7F-2D69E061EA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4113" y="4005264"/>
            <a:ext cx="767644" cy="767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Nesouhlasí, Špatný, Dolů, Hodnotit">
            <a:extLst>
              <a:ext uri="{FF2B5EF4-FFF2-40B4-BE49-F238E27FC236}">
                <a16:creationId xmlns:a16="http://schemas.microsoft.com/office/drawing/2014/main" id="{706E354E-DFFF-A821-B776-178C67DE82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1551" y="4005264"/>
            <a:ext cx="800162" cy="767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Obrázek 1">
            <a:extLst>
              <a:ext uri="{FF2B5EF4-FFF2-40B4-BE49-F238E27FC236}">
                <a16:creationId xmlns:a16="http://schemas.microsoft.com/office/drawing/2014/main" id="{BB4A0CE1-8292-5FAD-80B8-C402C16A2C9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2" b="1954"/>
          <a:stretch/>
        </p:blipFill>
        <p:spPr bwMode="auto">
          <a:xfrm>
            <a:off x="1630666" y="665779"/>
            <a:ext cx="8930667" cy="5904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5" name="Obdélník 2">
            <a:extLst>
              <a:ext uri="{FF2B5EF4-FFF2-40B4-BE49-F238E27FC236}">
                <a16:creationId xmlns:a16="http://schemas.microsoft.com/office/drawing/2014/main" id="{4A1634E1-5347-4EF8-97AE-3627C49998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25900" y="6569869"/>
            <a:ext cx="4572000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cs-CZ" altLang="cs-CZ" sz="1200" dirty="0"/>
              <a:t>http://waterloocyclingclub.ca/archives/28072</a:t>
            </a:r>
          </a:p>
        </p:txBody>
      </p:sp>
      <p:sp>
        <p:nvSpPr>
          <p:cNvPr id="23556" name="TextovéPole 3">
            <a:extLst>
              <a:ext uri="{FF2B5EF4-FFF2-40B4-BE49-F238E27FC236}">
                <a16:creationId xmlns:a16="http://schemas.microsoft.com/office/drawing/2014/main" id="{2C260720-5DC3-9CD8-1FC1-1A38A198E7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11450" y="149225"/>
            <a:ext cx="72009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cs-CZ" altLang="cs-CZ">
                <a:solidFill>
                  <a:srgbClr val="0070C0"/>
                </a:solidFill>
              </a:rPr>
              <a:t>Rozložení aktivity svalů dolních končetin při šlapání na kole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0009" y="1174488"/>
            <a:ext cx="6710244" cy="5666429"/>
          </a:xfrm>
          <a:prstGeom prst="rect">
            <a:avLst/>
          </a:prstGeom>
        </p:spPr>
      </p:pic>
      <p:sp>
        <p:nvSpPr>
          <p:cNvPr id="3" name="Obdélník 2"/>
          <p:cNvSpPr/>
          <p:nvPr/>
        </p:nvSpPr>
        <p:spPr>
          <a:xfrm>
            <a:off x="2776501" y="401534"/>
            <a:ext cx="6638997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cs-CZ" sz="2400" b="1" cap="all" dirty="0">
                <a:solidFill>
                  <a:srgbClr val="0070C0"/>
                </a:solidFill>
              </a:rPr>
              <a:t>HYPERTROFIE </a:t>
            </a:r>
            <a:r>
              <a:rPr lang="cs-CZ" sz="2400" b="1" cap="all" dirty="0" err="1">
                <a:solidFill>
                  <a:srgbClr val="0070C0"/>
                </a:solidFill>
              </a:rPr>
              <a:t>RůZNých</a:t>
            </a:r>
            <a:r>
              <a:rPr lang="cs-CZ" sz="2400" b="1" cap="all" dirty="0">
                <a:solidFill>
                  <a:srgbClr val="0070C0"/>
                </a:solidFill>
              </a:rPr>
              <a:t> typů svalových vláken</a:t>
            </a:r>
          </a:p>
          <a:p>
            <a:pPr algn="ctr"/>
            <a:r>
              <a:rPr lang="cs-CZ" sz="2000" cap="all" dirty="0"/>
              <a:t>Při různé intenzitě tréninkové fyzické zátěže</a:t>
            </a:r>
          </a:p>
          <a:p>
            <a:pPr algn="ctr"/>
            <a:r>
              <a:rPr lang="cs-CZ" sz="1200" dirty="0"/>
              <a:t>http://danogborn.com/underestimating-type-i-fibres/</a:t>
            </a:r>
          </a:p>
        </p:txBody>
      </p:sp>
    </p:spTree>
    <p:extLst>
      <p:ext uri="{BB962C8B-B14F-4D97-AF65-F5344CB8AC3E}">
        <p14:creationId xmlns:p14="http://schemas.microsoft.com/office/powerpoint/2010/main" val="4029218434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565" y="3990694"/>
            <a:ext cx="3862791" cy="2578413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0018" y="3990694"/>
            <a:ext cx="3862792" cy="2578413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565" y="853092"/>
            <a:ext cx="3711126" cy="2477176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0018" y="853092"/>
            <a:ext cx="3862792" cy="2578414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8644" y="1301106"/>
            <a:ext cx="4961752" cy="4819988"/>
          </a:xfrm>
          <a:prstGeom prst="rect">
            <a:avLst/>
          </a:prstGeom>
          <a:ln w="12700">
            <a:solidFill>
              <a:srgbClr val="002060"/>
            </a:solidFill>
          </a:ln>
        </p:spPr>
      </p:pic>
      <p:sp>
        <p:nvSpPr>
          <p:cNvPr id="8" name="Obdélník 7"/>
          <p:cNvSpPr/>
          <p:nvPr/>
        </p:nvSpPr>
        <p:spPr>
          <a:xfrm>
            <a:off x="8775336" y="6389227"/>
            <a:ext cx="241495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200" dirty="0"/>
              <a:t>http://www.active-sport.cz/galerie/</a:t>
            </a:r>
          </a:p>
        </p:txBody>
      </p:sp>
      <p:cxnSp>
        <p:nvCxnSpPr>
          <p:cNvPr id="10" name="Přímá spojnice se šipkou 9"/>
          <p:cNvCxnSpPr/>
          <p:nvPr/>
        </p:nvCxnSpPr>
        <p:spPr>
          <a:xfrm>
            <a:off x="2812648" y="2066553"/>
            <a:ext cx="1504708" cy="75746"/>
          </a:xfrm>
          <a:prstGeom prst="straightConnector1">
            <a:avLst/>
          </a:prstGeom>
          <a:ln w="3810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Přímá spojnice se šipkou 10"/>
          <p:cNvCxnSpPr/>
          <p:nvPr/>
        </p:nvCxnSpPr>
        <p:spPr>
          <a:xfrm flipV="1">
            <a:off x="2796290" y="5279900"/>
            <a:ext cx="1495530" cy="782372"/>
          </a:xfrm>
          <a:prstGeom prst="straightConnector1">
            <a:avLst/>
          </a:prstGeom>
          <a:ln w="3810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Přímá spojnice se šipkou 12"/>
          <p:cNvCxnSpPr/>
          <p:nvPr/>
        </p:nvCxnSpPr>
        <p:spPr>
          <a:xfrm flipH="1" flipV="1">
            <a:off x="7797412" y="2142299"/>
            <a:ext cx="2185402" cy="900702"/>
          </a:xfrm>
          <a:prstGeom prst="straightConnector1">
            <a:avLst/>
          </a:prstGeom>
          <a:ln w="3810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Přímá spojnice se šipkou 15"/>
          <p:cNvCxnSpPr/>
          <p:nvPr/>
        </p:nvCxnSpPr>
        <p:spPr>
          <a:xfrm flipH="1">
            <a:off x="7797412" y="5279900"/>
            <a:ext cx="2185404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Kříž 18"/>
          <p:cNvSpPr/>
          <p:nvPr/>
        </p:nvSpPr>
        <p:spPr>
          <a:xfrm rot="18979142">
            <a:off x="3677314" y="1348560"/>
            <a:ext cx="4704413" cy="4725078"/>
          </a:xfrm>
          <a:prstGeom prst="plus">
            <a:avLst>
              <a:gd name="adj" fmla="val 48900"/>
            </a:avLst>
          </a:prstGeom>
          <a:solidFill>
            <a:srgbClr val="FF0000">
              <a:alpha val="8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6" name="TextovéPole 25"/>
          <p:cNvSpPr txBox="1"/>
          <p:nvPr/>
        </p:nvSpPr>
        <p:spPr>
          <a:xfrm>
            <a:off x="849158" y="262861"/>
            <a:ext cx="102279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cap="all" dirty="0">
                <a:solidFill>
                  <a:srgbClr val="002060"/>
                </a:solidFill>
              </a:rPr>
              <a:t>dynamometrická křivka celkové síly na STŘEDOVÉ ose klik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AAA79B42-E488-2B7D-A0D9-2D0F5EF2C025}"/>
              </a:ext>
            </a:extLst>
          </p:cNvPr>
          <p:cNvSpPr txBox="1"/>
          <p:nvPr/>
        </p:nvSpPr>
        <p:spPr>
          <a:xfrm rot="16200000">
            <a:off x="5678500" y="1725132"/>
            <a:ext cx="11424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>
                <a:solidFill>
                  <a:srgbClr val="FF0000"/>
                </a:solidFill>
              </a:rPr>
              <a:t>Síla (N)</a:t>
            </a:r>
          </a:p>
        </p:txBody>
      </p:sp>
      <p:cxnSp>
        <p:nvCxnSpPr>
          <p:cNvPr id="9" name="Přímá spojnice se šipkou 8">
            <a:extLst>
              <a:ext uri="{FF2B5EF4-FFF2-40B4-BE49-F238E27FC236}">
                <a16:creationId xmlns:a16="http://schemas.microsoft.com/office/drawing/2014/main" id="{BA7806BE-561D-97C9-6974-CE4BEC6FF6CA}"/>
              </a:ext>
            </a:extLst>
          </p:cNvPr>
          <p:cNvCxnSpPr/>
          <p:nvPr/>
        </p:nvCxnSpPr>
        <p:spPr>
          <a:xfrm flipV="1">
            <a:off x="6013276" y="1484841"/>
            <a:ext cx="0" cy="2217877"/>
          </a:xfrm>
          <a:prstGeom prst="straightConnector1">
            <a:avLst/>
          </a:prstGeom>
          <a:ln w="38100">
            <a:solidFill>
              <a:srgbClr val="FF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92440528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514349" y="1295399"/>
            <a:ext cx="37242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>
                <a:solidFill>
                  <a:srgbClr val="FF0000"/>
                </a:solidFill>
              </a:rPr>
              <a:t>ZAČÁTEČNÍK</a:t>
            </a:r>
          </a:p>
          <a:p>
            <a:pPr algn="ctr"/>
            <a:r>
              <a:rPr lang="cs-CZ" sz="2400" dirty="0">
                <a:solidFill>
                  <a:srgbClr val="FF0000"/>
                </a:solidFill>
              </a:rPr>
              <a:t>CYKLOTURISTA</a:t>
            </a:r>
          </a:p>
        </p:txBody>
      </p:sp>
      <p:sp>
        <p:nvSpPr>
          <p:cNvPr id="4" name="TextovéPole 3"/>
          <p:cNvSpPr txBox="1"/>
          <p:nvPr/>
        </p:nvSpPr>
        <p:spPr>
          <a:xfrm>
            <a:off x="4324350" y="1295400"/>
            <a:ext cx="36385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>
                <a:solidFill>
                  <a:srgbClr val="FF0000"/>
                </a:solidFill>
              </a:rPr>
              <a:t>POKROČILÝ</a:t>
            </a:r>
          </a:p>
          <a:p>
            <a:pPr algn="ctr"/>
            <a:r>
              <a:rPr lang="cs-CZ" sz="2400" dirty="0">
                <a:solidFill>
                  <a:srgbClr val="FF0000"/>
                </a:solidFill>
              </a:rPr>
              <a:t>CYKLISTA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8048625" y="1295399"/>
            <a:ext cx="36385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>
                <a:solidFill>
                  <a:srgbClr val="FF0000"/>
                </a:solidFill>
              </a:rPr>
              <a:t>ŠPIČKOVÝ</a:t>
            </a:r>
          </a:p>
          <a:p>
            <a:pPr algn="ctr"/>
            <a:r>
              <a:rPr lang="cs-CZ" sz="2400" dirty="0">
                <a:solidFill>
                  <a:srgbClr val="FF0000"/>
                </a:solidFill>
              </a:rPr>
              <a:t>CYKLISTA</a:t>
            </a: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349" y="2237688"/>
            <a:ext cx="11172825" cy="3724275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557211" y="438150"/>
            <a:ext cx="111728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dirty="0">
                <a:solidFill>
                  <a:srgbClr val="002060"/>
                </a:solidFill>
              </a:rPr>
              <a:t>TVAR DYNAMOMETRICKÉ KŘIVKY U </a:t>
            </a:r>
            <a:r>
              <a:rPr lang="cs-CZ" sz="2800" dirty="0" err="1">
                <a:solidFill>
                  <a:srgbClr val="002060"/>
                </a:solidFill>
              </a:rPr>
              <a:t>R</a:t>
            </a:r>
            <a:r>
              <a:rPr lang="cs-CZ" sz="2800" cap="all" dirty="0" err="1">
                <a:solidFill>
                  <a:srgbClr val="002060"/>
                </a:solidFill>
              </a:rPr>
              <a:t>ů</a:t>
            </a:r>
            <a:r>
              <a:rPr lang="cs-CZ" sz="2800" dirty="0" err="1">
                <a:solidFill>
                  <a:srgbClr val="002060"/>
                </a:solidFill>
              </a:rPr>
              <a:t>ZNĚ</a:t>
            </a:r>
            <a:r>
              <a:rPr lang="cs-CZ" sz="2800" dirty="0">
                <a:solidFill>
                  <a:srgbClr val="002060"/>
                </a:solidFill>
              </a:rPr>
              <a:t> TRÉNOVANÝCH </a:t>
            </a:r>
            <a:r>
              <a:rPr lang="cs-CZ" sz="2800" dirty="0" err="1">
                <a:solidFill>
                  <a:srgbClr val="002060"/>
                </a:solidFill>
              </a:rPr>
              <a:t>CYKLIST</a:t>
            </a:r>
            <a:r>
              <a:rPr lang="cs-CZ" sz="2800" cap="all" dirty="0" err="1">
                <a:solidFill>
                  <a:srgbClr val="002060"/>
                </a:solidFill>
              </a:rPr>
              <a:t>ů</a:t>
            </a:r>
            <a:endParaRPr lang="cs-CZ" sz="2800" dirty="0">
              <a:solidFill>
                <a:srgbClr val="002060"/>
              </a:solidFill>
            </a:endParaRPr>
          </a:p>
        </p:txBody>
      </p:sp>
      <p:sp>
        <p:nvSpPr>
          <p:cNvPr id="9" name="Obdélník 8"/>
          <p:cNvSpPr/>
          <p:nvPr/>
        </p:nvSpPr>
        <p:spPr>
          <a:xfrm>
            <a:off x="4793207" y="6419850"/>
            <a:ext cx="26055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>
                <a:solidFill>
                  <a:srgbClr val="002060"/>
                </a:solidFill>
              </a:rPr>
              <a:t>http://cyclestudio.com.au/</a:t>
            </a:r>
          </a:p>
        </p:txBody>
      </p:sp>
    </p:spTree>
    <p:extLst>
      <p:ext uri="{BB962C8B-B14F-4D97-AF65-F5344CB8AC3E}">
        <p14:creationId xmlns:p14="http://schemas.microsoft.com/office/powerpoint/2010/main" val="3610609514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LODE_Excalibur_Sport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7677" y="1783870"/>
            <a:ext cx="6022568" cy="3387902"/>
          </a:xfrm>
          <a:prstGeom prst="rect">
            <a:avLst/>
          </a:prstGeom>
          <a:noFill/>
        </p:spPr>
      </p:pic>
      <p:pic>
        <p:nvPicPr>
          <p:cNvPr id="35844" name="Picture 4" descr="LODE_ExcaliburStred_L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46136" y="5278595"/>
            <a:ext cx="2282825" cy="1284287"/>
          </a:xfrm>
          <a:prstGeom prst="rect">
            <a:avLst/>
          </a:prstGeom>
          <a:noFill/>
        </p:spPr>
      </p:pic>
      <p:pic>
        <p:nvPicPr>
          <p:cNvPr id="35845" name="Picture 5" descr="LODE_ExcaliburStred_P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50878" y="5278595"/>
            <a:ext cx="2312987" cy="1301750"/>
          </a:xfrm>
          <a:prstGeom prst="rect">
            <a:avLst/>
          </a:prstGeom>
          <a:noFill/>
        </p:spPr>
      </p:pic>
      <p:sp>
        <p:nvSpPr>
          <p:cNvPr id="35846" name="Rectangle 6"/>
          <p:cNvSpPr>
            <a:spLocks noChangeArrowheads="1"/>
          </p:cNvSpPr>
          <p:nvPr/>
        </p:nvSpPr>
        <p:spPr bwMode="auto">
          <a:xfrm>
            <a:off x="1430095" y="1061879"/>
            <a:ext cx="4597732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defTabSz="914400"/>
            <a:r>
              <a:rPr lang="cs-CZ" sz="2000" dirty="0">
                <a:solidFill>
                  <a:srgbClr val="002060"/>
                </a:solidFill>
              </a:rPr>
              <a:t>Bicyklový ergometr LODE – </a:t>
            </a:r>
            <a:r>
              <a:rPr lang="cs-CZ" sz="2000" dirty="0" err="1">
                <a:solidFill>
                  <a:srgbClr val="002060"/>
                </a:solidFill>
              </a:rPr>
              <a:t>Excalibur</a:t>
            </a:r>
            <a:r>
              <a:rPr lang="cs-CZ" sz="2000" dirty="0">
                <a:solidFill>
                  <a:srgbClr val="002060"/>
                </a:solidFill>
              </a:rPr>
              <a:t> Sport</a:t>
            </a:r>
          </a:p>
          <a:p>
            <a:pPr algn="ctr" defTabSz="914400"/>
            <a:r>
              <a:rPr lang="cs-CZ" sz="2000" dirty="0">
                <a:solidFill>
                  <a:srgbClr val="002060"/>
                </a:solidFill>
              </a:rPr>
              <a:t>Na Fakultě sportovních studií MU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3095882" y="385146"/>
            <a:ext cx="60188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b="1" cap="all" dirty="0">
                <a:solidFill>
                  <a:srgbClr val="002060"/>
                </a:solidFill>
              </a:rPr>
              <a:t>Měření </a:t>
            </a:r>
            <a:r>
              <a:rPr lang="cs-CZ" sz="2800" b="1" cap="all" dirty="0" err="1">
                <a:solidFill>
                  <a:srgbClr val="002060"/>
                </a:solidFill>
              </a:rPr>
              <a:t>sIl</a:t>
            </a:r>
            <a:r>
              <a:rPr lang="cs-CZ" sz="2800" b="1" cap="all" dirty="0">
                <a:solidFill>
                  <a:srgbClr val="002060"/>
                </a:solidFill>
              </a:rPr>
              <a:t> na pravé a levé klice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6440131" y="1060733"/>
            <a:ext cx="53967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dirty="0">
                <a:solidFill>
                  <a:srgbClr val="002060"/>
                </a:solidFill>
              </a:rPr>
              <a:t>Software LEM – </a:t>
            </a:r>
            <a:r>
              <a:rPr lang="cs-CZ" sz="2000" dirty="0" err="1">
                <a:solidFill>
                  <a:srgbClr val="002060"/>
                </a:solidFill>
              </a:rPr>
              <a:t>Lode</a:t>
            </a:r>
            <a:r>
              <a:rPr lang="cs-CZ" sz="2000" dirty="0">
                <a:solidFill>
                  <a:srgbClr val="002060"/>
                </a:solidFill>
              </a:rPr>
              <a:t> Ergometry </a:t>
            </a:r>
            <a:r>
              <a:rPr lang="cs-CZ" sz="2000" dirty="0" err="1">
                <a:solidFill>
                  <a:srgbClr val="002060"/>
                </a:solidFill>
              </a:rPr>
              <a:t>Manager</a:t>
            </a:r>
            <a:endParaRPr lang="cs-CZ" sz="2000" dirty="0">
              <a:solidFill>
                <a:srgbClr val="002060"/>
              </a:solidFill>
            </a:endParaRPr>
          </a:p>
          <a:p>
            <a:pPr algn="ctr"/>
            <a:r>
              <a:rPr lang="cs-CZ" sz="2000" dirty="0">
                <a:solidFill>
                  <a:srgbClr val="002060"/>
                </a:solidFill>
              </a:rPr>
              <a:t>Kroutící moment – </a:t>
            </a:r>
            <a:r>
              <a:rPr lang="cs-CZ" sz="2000" dirty="0" err="1">
                <a:solidFill>
                  <a:srgbClr val="002060"/>
                </a:solidFill>
              </a:rPr>
              <a:t>Torque</a:t>
            </a:r>
            <a:r>
              <a:rPr lang="cs-CZ" sz="2000" dirty="0">
                <a:solidFill>
                  <a:srgbClr val="002060"/>
                </a:solidFill>
              </a:rPr>
              <a:t> (</a:t>
            </a:r>
            <a:r>
              <a:rPr lang="cs-CZ" sz="2000" dirty="0" err="1">
                <a:solidFill>
                  <a:srgbClr val="002060"/>
                </a:solidFill>
              </a:rPr>
              <a:t>Nm</a:t>
            </a:r>
            <a:r>
              <a:rPr lang="cs-CZ" sz="2000" dirty="0">
                <a:solidFill>
                  <a:srgbClr val="002060"/>
                </a:solidFill>
              </a:rPr>
              <a:t>)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2084" y="1768619"/>
            <a:ext cx="4823694" cy="4794263"/>
          </a:xfrm>
          <a:prstGeom prst="rect">
            <a:avLst/>
          </a:prstGeom>
        </p:spPr>
      </p:pic>
      <p:sp>
        <p:nvSpPr>
          <p:cNvPr id="11" name="TextovéPole 10"/>
          <p:cNvSpPr txBox="1"/>
          <p:nvPr/>
        </p:nvSpPr>
        <p:spPr>
          <a:xfrm>
            <a:off x="7348464" y="3842585"/>
            <a:ext cx="4027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>
                <a:solidFill>
                  <a:srgbClr val="800000"/>
                </a:solidFill>
              </a:rPr>
              <a:t>L</a:t>
            </a:r>
          </a:p>
        </p:txBody>
      </p:sp>
      <p:sp>
        <p:nvSpPr>
          <p:cNvPr id="12" name="TextovéPole 11"/>
          <p:cNvSpPr txBox="1"/>
          <p:nvPr/>
        </p:nvSpPr>
        <p:spPr>
          <a:xfrm>
            <a:off x="10824167" y="3842585"/>
            <a:ext cx="4027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>
                <a:solidFill>
                  <a:srgbClr val="CC3300"/>
                </a:solidFill>
              </a:rPr>
              <a:t>P</a:t>
            </a:r>
          </a:p>
        </p:txBody>
      </p:sp>
    </p:spTree>
    <p:extLst>
      <p:ext uri="{BB962C8B-B14F-4D97-AF65-F5344CB8AC3E}">
        <p14:creationId xmlns:p14="http://schemas.microsoft.com/office/powerpoint/2010/main" val="106664034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5" name="Text Box 3"/>
          <p:cNvSpPr txBox="1">
            <a:spLocks noChangeArrowheads="1"/>
          </p:cNvSpPr>
          <p:nvPr/>
        </p:nvSpPr>
        <p:spPr bwMode="auto">
          <a:xfrm>
            <a:off x="2148974" y="232894"/>
            <a:ext cx="855913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 sz="2400" b="1" dirty="0">
                <a:solidFill>
                  <a:schemeClr val="accent1">
                    <a:lumMod val="75000"/>
                  </a:schemeClr>
                </a:solidFill>
              </a:rPr>
              <a:t>LEM – výsledky (</a:t>
            </a:r>
            <a:r>
              <a:rPr lang="cs-CZ" sz="2400" b="1" dirty="0" err="1">
                <a:solidFill>
                  <a:schemeClr val="accent1">
                    <a:lumMod val="75000"/>
                  </a:schemeClr>
                </a:solidFill>
              </a:rPr>
              <a:t>L,P,celkem</a:t>
            </a:r>
            <a:r>
              <a:rPr lang="cs-CZ" sz="2400" b="1" dirty="0">
                <a:solidFill>
                  <a:schemeClr val="accent1">
                    <a:lumMod val="75000"/>
                  </a:schemeClr>
                </a:solidFill>
              </a:rPr>
              <a:t>): Síla, (N), kroutící moment (</a:t>
            </a:r>
            <a:r>
              <a:rPr lang="cs-CZ" sz="2400" b="1" dirty="0" err="1">
                <a:solidFill>
                  <a:schemeClr val="accent1">
                    <a:lumMod val="75000"/>
                  </a:schemeClr>
                </a:solidFill>
              </a:rPr>
              <a:t>Nm</a:t>
            </a:r>
            <a:r>
              <a:rPr lang="cs-CZ" sz="2400" b="1" dirty="0">
                <a:solidFill>
                  <a:schemeClr val="accent1">
                    <a:lumMod val="75000"/>
                  </a:schemeClr>
                </a:solidFill>
              </a:rPr>
              <a:t>)</a:t>
            </a:r>
          </a:p>
        </p:txBody>
      </p:sp>
      <p:pic>
        <p:nvPicPr>
          <p:cNvPr id="38916" name="Picture 4" descr="LEM_Force_Torqu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63688" y="768350"/>
            <a:ext cx="9559925" cy="6089650"/>
          </a:xfrm>
          <a:prstGeom prst="rect">
            <a:avLst/>
          </a:prstGeom>
          <a:noFill/>
        </p:spPr>
      </p:pic>
      <p:sp>
        <p:nvSpPr>
          <p:cNvPr id="2" name="TextovéPole 1"/>
          <p:cNvSpPr txBox="1"/>
          <p:nvPr/>
        </p:nvSpPr>
        <p:spPr>
          <a:xfrm>
            <a:off x="2340077" y="2113935"/>
            <a:ext cx="4027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>
                <a:solidFill>
                  <a:srgbClr val="800000"/>
                </a:solidFill>
              </a:rPr>
              <a:t>L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2340076" y="5137354"/>
            <a:ext cx="4027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>
                <a:solidFill>
                  <a:srgbClr val="800000"/>
                </a:solidFill>
              </a:rPr>
              <a:t>L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5275006" y="2113935"/>
            <a:ext cx="4027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>
                <a:solidFill>
                  <a:srgbClr val="CC3300"/>
                </a:solidFill>
              </a:rPr>
              <a:t>P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5275006" y="5137353"/>
            <a:ext cx="4027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>
                <a:solidFill>
                  <a:srgbClr val="CC3300"/>
                </a:solidFill>
              </a:rPr>
              <a:t>P</a:t>
            </a:r>
          </a:p>
        </p:txBody>
      </p:sp>
    </p:spTree>
    <p:extLst>
      <p:ext uri="{BB962C8B-B14F-4D97-AF65-F5344CB8AC3E}">
        <p14:creationId xmlns:p14="http://schemas.microsoft.com/office/powerpoint/2010/main" val="3362887908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1" name="Text Box 3"/>
          <p:cNvSpPr txBox="1">
            <a:spLocks noChangeArrowheads="1"/>
          </p:cNvSpPr>
          <p:nvPr/>
        </p:nvSpPr>
        <p:spPr bwMode="auto">
          <a:xfrm>
            <a:off x="1982725" y="610516"/>
            <a:ext cx="800241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cs-CZ" sz="2400" b="1" dirty="0"/>
              <a:t>Výpočet kroutícího momentu a výkonu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ovéPole 2"/>
              <p:cNvSpPr txBox="1"/>
              <p:nvPr/>
            </p:nvSpPr>
            <p:spPr>
              <a:xfrm>
                <a:off x="7105462" y="1275592"/>
                <a:ext cx="2952938" cy="93621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cs-CZ" sz="3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lang="cs-CZ" sz="32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cs-CZ" sz="32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cs-CZ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cs-CZ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  <m:r>
                            <a:rPr lang="cs-CZ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 </m:t>
                          </m:r>
                          <m:r>
                            <a:rPr lang="cs-CZ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𝑀</m:t>
                          </m:r>
                          <m:r>
                            <a:rPr lang="cs-CZ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cs-CZ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num>
                        <m:den>
                          <m:r>
                            <a:rPr lang="cs-CZ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60</m:t>
                          </m:r>
                        </m:den>
                      </m:f>
                    </m:oMath>
                  </m:oMathPara>
                </a14:m>
                <a:endParaRPr lang="cs-CZ" sz="32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TextovéPole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05462" y="1275592"/>
                <a:ext cx="2952938" cy="936218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ovéPole 4"/>
              <p:cNvSpPr txBox="1"/>
              <p:nvPr/>
            </p:nvSpPr>
            <p:spPr>
              <a:xfrm>
                <a:off x="4731854" y="1505501"/>
                <a:ext cx="1692386" cy="49244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cs-CZ" sz="3200" b="0" i="1" smtClean="0"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lang="cs-CZ" sz="320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l-GR" sz="32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𝜔</m:t>
                      </m:r>
                      <m:r>
                        <a:rPr lang="cs-CZ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cs-CZ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𝑀</m:t>
                      </m:r>
                    </m:oMath>
                  </m:oMathPara>
                </a14:m>
                <a:endParaRPr lang="cs-CZ" sz="3200" dirty="0"/>
              </a:p>
            </p:txBody>
          </p:sp>
        </mc:Choice>
        <mc:Fallback xmlns="">
          <p:sp>
            <p:nvSpPr>
              <p:cNvPr id="5" name="TextovéPole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31854" y="1505501"/>
                <a:ext cx="1692386" cy="49244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ovéPole 5"/>
          <p:cNvSpPr txBox="1"/>
          <p:nvPr/>
        </p:nvSpPr>
        <p:spPr>
          <a:xfrm>
            <a:off x="1644075" y="2759770"/>
            <a:ext cx="8903847" cy="230832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400" dirty="0"/>
              <a:t>M	</a:t>
            </a:r>
            <a:r>
              <a:rPr lang="en-US" sz="2400" dirty="0"/>
              <a:t>[</a:t>
            </a:r>
            <a:r>
              <a:rPr lang="cs-CZ" sz="2400" dirty="0" err="1"/>
              <a:t>Nm</a:t>
            </a:r>
            <a:r>
              <a:rPr lang="en-US" sz="2400" dirty="0"/>
              <a:t>]</a:t>
            </a:r>
            <a:r>
              <a:rPr lang="cs-CZ" sz="2400" dirty="0"/>
              <a:t>		- kroutící moment (moment síly, </a:t>
            </a:r>
            <a:r>
              <a:rPr lang="cs-CZ" sz="2400" dirty="0" err="1"/>
              <a:t>torque</a:t>
            </a:r>
            <a:r>
              <a:rPr lang="cs-CZ" sz="2400" dirty="0"/>
              <a:t>)</a:t>
            </a:r>
          </a:p>
          <a:p>
            <a:r>
              <a:rPr lang="cs-CZ" sz="2400" dirty="0"/>
              <a:t>F	</a:t>
            </a:r>
            <a:r>
              <a:rPr lang="en-US" sz="2400" dirty="0"/>
              <a:t>[N]		</a:t>
            </a:r>
            <a:r>
              <a:rPr lang="cs-CZ" sz="2400" dirty="0"/>
              <a:t>-</a:t>
            </a:r>
            <a:r>
              <a:rPr lang="en-US" sz="2400" dirty="0"/>
              <a:t> s</a:t>
            </a:r>
            <a:r>
              <a:rPr lang="cs-CZ" sz="2400" dirty="0" err="1"/>
              <a:t>íla</a:t>
            </a:r>
            <a:endParaRPr lang="cs-CZ" sz="2400" dirty="0"/>
          </a:p>
          <a:p>
            <a:r>
              <a:rPr lang="cs-CZ" sz="2400" dirty="0"/>
              <a:t>r	</a:t>
            </a:r>
            <a:r>
              <a:rPr lang="en-US" sz="2400" dirty="0"/>
              <a:t>[</a:t>
            </a:r>
            <a:r>
              <a:rPr lang="cs-CZ" sz="2400" dirty="0"/>
              <a:t>m</a:t>
            </a:r>
            <a:r>
              <a:rPr lang="en-US" sz="2400" dirty="0"/>
              <a:t>]</a:t>
            </a:r>
            <a:r>
              <a:rPr lang="cs-CZ" sz="2400" dirty="0"/>
              <a:t>		- vzdálenost bodu působení síly od osy otáčení</a:t>
            </a:r>
          </a:p>
          <a:p>
            <a:r>
              <a:rPr lang="cs-CZ" sz="2400" dirty="0"/>
              <a:t>P	</a:t>
            </a:r>
            <a:r>
              <a:rPr lang="en-US" sz="2400" dirty="0"/>
              <a:t>[</a:t>
            </a:r>
            <a:r>
              <a:rPr lang="cs-CZ" sz="2400" dirty="0"/>
              <a:t>W</a:t>
            </a:r>
            <a:r>
              <a:rPr lang="en-US" sz="2400" dirty="0"/>
              <a:t>]</a:t>
            </a:r>
            <a:r>
              <a:rPr lang="cs-CZ" sz="2400" dirty="0"/>
              <a:t>		- výkon</a:t>
            </a:r>
          </a:p>
          <a:p>
            <a:r>
              <a:rPr lang="el-GR" sz="2400" dirty="0"/>
              <a:t>ω</a:t>
            </a:r>
            <a:r>
              <a:rPr lang="cs-CZ" sz="2400" dirty="0"/>
              <a:t>	</a:t>
            </a:r>
            <a:r>
              <a:rPr lang="en-US" sz="2400" dirty="0"/>
              <a:t>[</a:t>
            </a:r>
            <a:r>
              <a:rPr lang="cs-CZ" sz="2400" dirty="0"/>
              <a:t>rad/sec</a:t>
            </a:r>
            <a:r>
              <a:rPr lang="en-US" sz="2400" dirty="0"/>
              <a:t>]</a:t>
            </a:r>
            <a:r>
              <a:rPr lang="cs-CZ" sz="2400" dirty="0"/>
              <a:t>	- úhlová rychlost</a:t>
            </a:r>
          </a:p>
          <a:p>
            <a:r>
              <a:rPr lang="cs-CZ" sz="2400" dirty="0"/>
              <a:t>f	</a:t>
            </a:r>
            <a:r>
              <a:rPr lang="en-US" sz="2400" dirty="0"/>
              <a:t>[</a:t>
            </a:r>
            <a:r>
              <a:rPr lang="cs-CZ" sz="2400" dirty="0" err="1"/>
              <a:t>ot</a:t>
            </a:r>
            <a:r>
              <a:rPr lang="cs-CZ" sz="2400" dirty="0"/>
              <a:t>./min</a:t>
            </a:r>
            <a:r>
              <a:rPr lang="en-US" sz="2400" dirty="0"/>
              <a:t>]</a:t>
            </a:r>
            <a:r>
              <a:rPr lang="cs-CZ" sz="2400" dirty="0"/>
              <a:t>	- frekvence šlapání (kadence)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ovéPole 6"/>
              <p:cNvSpPr txBox="1"/>
              <p:nvPr/>
            </p:nvSpPr>
            <p:spPr>
              <a:xfrm>
                <a:off x="1644075" y="5296184"/>
                <a:ext cx="3502113" cy="53373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cs-CZ" sz="2400" b="0" i="1" smtClean="0">
                        <a:latin typeface="Cambria Math" panose="02040503050406030204" pitchFamily="18" charset="0"/>
                      </a:rPr>
                      <m:t>1 </m:t>
                    </m:r>
                    <m:r>
                      <a:rPr lang="cs-CZ" sz="2400" b="0" i="1" smtClean="0">
                        <a:latin typeface="Cambria Math" panose="02040503050406030204" pitchFamily="18" charset="0"/>
                      </a:rPr>
                      <m:t>𝑟𝑎𝑑</m:t>
                    </m:r>
                    <m:r>
                      <a:rPr lang="cs-CZ" sz="24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cs-CZ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cs-CZ" sz="2400" i="1">
                            <a:latin typeface="Cambria Math" panose="02040503050406030204" pitchFamily="18" charset="0"/>
                          </a:rPr>
                          <m:t>180°</m:t>
                        </m:r>
                      </m:num>
                      <m:den>
                        <m:r>
                          <a:rPr lang="cs-CZ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den>
                    </m:f>
                  </m:oMath>
                </a14:m>
                <a:r>
                  <a:rPr lang="cs-CZ" sz="2400" dirty="0"/>
                  <a:t> </a:t>
                </a:r>
                <a:r>
                  <a:rPr lang="cs-CZ" sz="2400" dirty="0">
                    <a:latin typeface="Calibri" panose="020F0502020204030204" pitchFamily="34" charset="0"/>
                  </a:rPr>
                  <a:t>→ ≈ 57°17´45“</a:t>
                </a:r>
                <a:endParaRPr lang="cs-CZ" sz="2400" dirty="0"/>
              </a:p>
            </p:txBody>
          </p:sp>
        </mc:Choice>
        <mc:Fallback xmlns="">
          <p:sp>
            <p:nvSpPr>
              <p:cNvPr id="7" name="TextovéPole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44075" y="5296184"/>
                <a:ext cx="3502113" cy="533736"/>
              </a:xfrm>
              <a:prstGeom prst="rect">
                <a:avLst/>
              </a:prstGeom>
              <a:blipFill>
                <a:blip r:embed="rId4"/>
                <a:stretch>
                  <a:fillRect t="-2299" r="-4530" b="-19540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ovéPole 8"/>
              <p:cNvSpPr txBox="1"/>
              <p:nvPr/>
            </p:nvSpPr>
            <p:spPr>
              <a:xfrm>
                <a:off x="2260864" y="1497480"/>
                <a:ext cx="1789768" cy="49244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cs-CZ" sz="3200" b="0" i="1" smtClean="0">
                          <a:latin typeface="Cambria Math" panose="02040503050406030204" pitchFamily="18" charset="0"/>
                        </a:rPr>
                        <m:t>𝑀</m:t>
                      </m:r>
                      <m:r>
                        <a:rPr lang="cs-CZ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cs-CZ" sz="3200" b="0" i="1" smtClean="0">
                          <a:latin typeface="Cambria Math" panose="02040503050406030204" pitchFamily="18" charset="0"/>
                        </a:rPr>
                        <m:t>𝐹𝑟</m:t>
                      </m:r>
                    </m:oMath>
                  </m:oMathPara>
                </a14:m>
                <a:endParaRPr lang="cs-CZ" sz="3200" dirty="0"/>
              </a:p>
            </p:txBody>
          </p:sp>
        </mc:Choice>
        <mc:Fallback xmlns="">
          <p:sp>
            <p:nvSpPr>
              <p:cNvPr id="9" name="TextovéPole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60864" y="1497480"/>
                <a:ext cx="1789768" cy="49244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38402235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4055" y="664374"/>
            <a:ext cx="3802756" cy="2591573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4055" y="3426106"/>
            <a:ext cx="3804478" cy="3185617"/>
          </a:xfrm>
          <a:prstGeom prst="rect">
            <a:avLst/>
          </a:prstGeom>
        </p:spPr>
      </p:pic>
      <p:sp>
        <p:nvSpPr>
          <p:cNvPr id="8" name="Obdélník 7">
            <a:hlinkClick r:id="rId4"/>
          </p:cNvPr>
          <p:cNvSpPr/>
          <p:nvPr/>
        </p:nvSpPr>
        <p:spPr>
          <a:xfrm>
            <a:off x="3514710" y="664374"/>
            <a:ext cx="319311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3200" dirty="0">
                <a:solidFill>
                  <a:srgbClr val="002060"/>
                </a:solidFill>
                <a:hlinkClick r:id="rId4"/>
              </a:rPr>
              <a:t>www.wattbike.com</a:t>
            </a:r>
            <a:endParaRPr lang="cs-CZ" sz="3200" dirty="0">
              <a:solidFill>
                <a:srgbClr val="002060"/>
              </a:solidFill>
            </a:endParaRPr>
          </a:p>
        </p:txBody>
      </p:sp>
      <p:pic>
        <p:nvPicPr>
          <p:cNvPr id="11" name="Obrázek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457" y="1658954"/>
            <a:ext cx="7424878" cy="4944970"/>
          </a:xfrm>
          <a:prstGeom prst="rect">
            <a:avLst/>
          </a:prstGeom>
        </p:spPr>
      </p:pic>
      <p:sp>
        <p:nvSpPr>
          <p:cNvPr id="12" name="Obdélník 11"/>
          <p:cNvSpPr/>
          <p:nvPr/>
        </p:nvSpPr>
        <p:spPr>
          <a:xfrm>
            <a:off x="2923593" y="6326925"/>
            <a:ext cx="459702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1200" dirty="0">
                <a:solidFill>
                  <a:srgbClr val="002060"/>
                </a:solidFill>
              </a:rPr>
              <a:t>http://www.velo101.com/magazine/article/test-du-wattbike--1567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393032" y="3445237"/>
            <a:ext cx="365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>
                <a:solidFill>
                  <a:srgbClr val="0000FF"/>
                </a:solidFill>
              </a:rPr>
              <a:t>Celková síla na středové ose klik</a:t>
            </a:r>
          </a:p>
        </p:txBody>
      </p:sp>
    </p:spTree>
    <p:extLst>
      <p:ext uri="{BB962C8B-B14F-4D97-AF65-F5344CB8AC3E}">
        <p14:creationId xmlns:p14="http://schemas.microsoft.com/office/powerpoint/2010/main" val="660470386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9305" y="3707912"/>
            <a:ext cx="3265468" cy="2846818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2" name="Obdélník 1"/>
          <p:cNvSpPr/>
          <p:nvPr/>
        </p:nvSpPr>
        <p:spPr>
          <a:xfrm>
            <a:off x="2221380" y="349241"/>
            <a:ext cx="5296836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cs-CZ" sz="2400" b="1" dirty="0">
                <a:solidFill>
                  <a:srgbClr val="002060"/>
                </a:solidFill>
              </a:rPr>
              <a:t>Systém měření výkonu na osách pedálů</a:t>
            </a:r>
          </a:p>
          <a:p>
            <a:pPr algn="ctr"/>
            <a:r>
              <a:rPr lang="cs-CZ" sz="2400" dirty="0" err="1">
                <a:solidFill>
                  <a:srgbClr val="002060"/>
                </a:solidFill>
              </a:rPr>
              <a:t>Garmin</a:t>
            </a:r>
            <a:r>
              <a:rPr lang="cs-CZ" sz="2400" dirty="0">
                <a:solidFill>
                  <a:srgbClr val="002060"/>
                </a:solidFill>
              </a:rPr>
              <a:t> </a:t>
            </a:r>
            <a:r>
              <a:rPr lang="cs-CZ" sz="2400" dirty="0" err="1">
                <a:solidFill>
                  <a:srgbClr val="002060"/>
                </a:solidFill>
              </a:rPr>
              <a:t>Vector</a:t>
            </a:r>
            <a:r>
              <a:rPr lang="cs-CZ" sz="2400" dirty="0">
                <a:solidFill>
                  <a:srgbClr val="002060"/>
                </a:solidFill>
              </a:rPr>
              <a:t> </a:t>
            </a:r>
            <a:r>
              <a:rPr lang="cs-CZ" sz="2400" dirty="0" err="1">
                <a:solidFill>
                  <a:srgbClr val="002060"/>
                </a:solidFill>
              </a:rPr>
              <a:t>Pedal</a:t>
            </a:r>
            <a:endParaRPr lang="cs-CZ" sz="2400" dirty="0">
              <a:solidFill>
                <a:srgbClr val="002060"/>
              </a:solidFill>
            </a:endParaRPr>
          </a:p>
          <a:p>
            <a:pPr algn="ctr"/>
            <a:r>
              <a:rPr lang="cs-CZ" dirty="0">
                <a:solidFill>
                  <a:srgbClr val="002060"/>
                </a:solidFill>
                <a:hlinkClick r:id="rId3"/>
              </a:rPr>
              <a:t>https://www.youtube.com/watch?v=uqSGJBk-r1U</a:t>
            </a:r>
            <a:endParaRPr lang="cs-CZ" dirty="0">
              <a:solidFill>
                <a:srgbClr val="002060"/>
              </a:solidFill>
            </a:endParaRPr>
          </a:p>
        </p:txBody>
      </p:sp>
      <p:sp>
        <p:nvSpPr>
          <p:cNvPr id="6" name="Obdélník 5"/>
          <p:cNvSpPr/>
          <p:nvPr/>
        </p:nvSpPr>
        <p:spPr>
          <a:xfrm>
            <a:off x="5544511" y="4974565"/>
            <a:ext cx="325471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cs-CZ" sz="2400" dirty="0"/>
              <a:t> Celkový výkon</a:t>
            </a:r>
            <a:r>
              <a:rPr lang="en-US" sz="2400" dirty="0"/>
              <a:t>(watts)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2400" dirty="0"/>
              <a:t> </a:t>
            </a:r>
            <a:r>
              <a:rPr lang="en-US" sz="2400" dirty="0"/>
              <a:t>Le</a:t>
            </a:r>
            <a:r>
              <a:rPr lang="cs-CZ" sz="2400" dirty="0" err="1"/>
              <a:t>vo</a:t>
            </a:r>
            <a:r>
              <a:rPr lang="en-US" sz="2400" dirty="0"/>
              <a:t>/</a:t>
            </a:r>
            <a:r>
              <a:rPr lang="cs-CZ" sz="2400" dirty="0"/>
              <a:t>Pravý poměr</a:t>
            </a:r>
            <a:r>
              <a:rPr lang="en-US" sz="2400" dirty="0"/>
              <a:t> (%)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2400" dirty="0"/>
              <a:t> K</a:t>
            </a:r>
            <a:r>
              <a:rPr lang="en-US" sz="2400" dirty="0" err="1"/>
              <a:t>adence</a:t>
            </a:r>
            <a:r>
              <a:rPr lang="en-US" sz="2400" dirty="0"/>
              <a:t> (rpm)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+/- 1.5% accuracy</a:t>
            </a:r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447" y="1589238"/>
            <a:ext cx="5214143" cy="4965492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6750" y="2466638"/>
            <a:ext cx="2886683" cy="2482547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6141" y="349241"/>
            <a:ext cx="3888632" cy="3114824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10" name="Obdélník 9">
            <a:hlinkClick r:id="rId7"/>
          </p:cNvPr>
          <p:cNvSpPr/>
          <p:nvPr/>
        </p:nvSpPr>
        <p:spPr>
          <a:xfrm>
            <a:off x="9619447" y="349241"/>
            <a:ext cx="238528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1200" b="1" dirty="0" err="1">
                <a:solidFill>
                  <a:srgbClr val="002060"/>
                </a:solidFill>
              </a:rPr>
              <a:t>Castronovo</a:t>
            </a:r>
            <a:r>
              <a:rPr lang="cs-CZ" sz="1200" b="1" dirty="0">
                <a:solidFill>
                  <a:srgbClr val="002060"/>
                </a:solidFill>
              </a:rPr>
              <a:t> et al., 2013)</a:t>
            </a:r>
          </a:p>
          <a:p>
            <a:r>
              <a:rPr lang="cs-CZ" sz="1200" dirty="0">
                <a:solidFill>
                  <a:srgbClr val="002060"/>
                </a:solidFill>
              </a:rPr>
              <a:t>http://journal.frontiersin.org/article/10.3389/fphys.2013.00116/full</a:t>
            </a:r>
          </a:p>
        </p:txBody>
      </p:sp>
    </p:spTree>
    <p:extLst>
      <p:ext uri="{BB962C8B-B14F-4D97-AF65-F5344CB8AC3E}">
        <p14:creationId xmlns:p14="http://schemas.microsoft.com/office/powerpoint/2010/main" val="3989345841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733" y="355722"/>
            <a:ext cx="3605135" cy="1922269"/>
          </a:xfrm>
          <a:prstGeom prst="rect">
            <a:avLst/>
          </a:prstGeom>
        </p:spPr>
      </p:pic>
      <p:sp>
        <p:nvSpPr>
          <p:cNvPr id="4" name="Obdélník 3"/>
          <p:cNvSpPr/>
          <p:nvPr/>
        </p:nvSpPr>
        <p:spPr>
          <a:xfrm>
            <a:off x="4187253" y="1447330"/>
            <a:ext cx="848443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cs-CZ" sz="1600" dirty="0">
              <a:solidFill>
                <a:srgbClr val="002060"/>
              </a:solidFill>
            </a:endParaRPr>
          </a:p>
          <a:p>
            <a:r>
              <a:rPr lang="cs-CZ" sz="1600" dirty="0">
                <a:solidFill>
                  <a:srgbClr val="002060"/>
                </a:solidFill>
              </a:rPr>
              <a:t>https://mechecapstone.blogs.unr.edu/previous-projects/2013-teams/nevadatude-cycling/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1612" y="974095"/>
            <a:ext cx="2833140" cy="685524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733" y="2032105"/>
            <a:ext cx="11400019" cy="4758931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4535774" y="485860"/>
            <a:ext cx="40873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>
                <a:solidFill>
                  <a:srgbClr val="002060"/>
                </a:solidFill>
              </a:rPr>
              <a:t>Měření úhlové rychlosti a síly</a:t>
            </a:r>
          </a:p>
          <a:p>
            <a:pPr algn="ctr"/>
            <a:r>
              <a:rPr lang="cs-CZ" sz="2400" b="1" dirty="0">
                <a:solidFill>
                  <a:srgbClr val="002060"/>
                </a:solidFill>
              </a:rPr>
              <a:t>na pedálech</a:t>
            </a:r>
          </a:p>
        </p:txBody>
      </p:sp>
    </p:spTree>
    <p:extLst>
      <p:ext uri="{BB962C8B-B14F-4D97-AF65-F5344CB8AC3E}">
        <p14:creationId xmlns:p14="http://schemas.microsoft.com/office/powerpoint/2010/main" val="4058930736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0444" y="1204391"/>
            <a:ext cx="7382933" cy="5529432"/>
          </a:xfrm>
          <a:prstGeom prst="rect">
            <a:avLst/>
          </a:prstGeom>
        </p:spPr>
      </p:pic>
      <p:sp>
        <p:nvSpPr>
          <p:cNvPr id="4" name="Obdélník 3">
            <a:hlinkClick r:id="rId3"/>
          </p:cNvPr>
          <p:cNvSpPr/>
          <p:nvPr/>
        </p:nvSpPr>
        <p:spPr>
          <a:xfrm>
            <a:off x="2928426" y="380896"/>
            <a:ext cx="6816475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2400" b="1" dirty="0">
                <a:solidFill>
                  <a:srgbClr val="002060"/>
                </a:solidFill>
              </a:rPr>
              <a:t>Distribuce sil v cyklistických tretrách</a:t>
            </a:r>
          </a:p>
          <a:p>
            <a:pPr algn="ctr"/>
            <a:r>
              <a:rPr lang="cs-CZ" dirty="0">
                <a:solidFill>
                  <a:srgbClr val="002060"/>
                </a:solidFill>
              </a:rPr>
              <a:t>VIDEO: https://www.youtube.com/watch?v=FU8wLFKFjW8</a:t>
            </a:r>
          </a:p>
        </p:txBody>
      </p:sp>
      <p:sp>
        <p:nvSpPr>
          <p:cNvPr id="5" name="Obdélník 4">
            <a:hlinkClick r:id="rId4"/>
          </p:cNvPr>
          <p:cNvSpPr/>
          <p:nvPr/>
        </p:nvSpPr>
        <p:spPr>
          <a:xfrm rot="16200000">
            <a:off x="10528997" y="3769052"/>
            <a:ext cx="251613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cs-CZ" sz="2000" b="1" dirty="0"/>
              <a:t>http://gebiomized.de/</a:t>
            </a:r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516" y="3969107"/>
            <a:ext cx="2891239" cy="2206979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6">
            <a:duotone>
              <a:prstClr val="black"/>
              <a:srgbClr val="0000FF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3451" y="6260917"/>
            <a:ext cx="2175368" cy="472906"/>
          </a:xfrm>
          <a:prstGeom prst="rect">
            <a:avLst/>
          </a:prstGeom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734" y="1204391"/>
            <a:ext cx="2887021" cy="2607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6122571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495" y="1324061"/>
            <a:ext cx="2884419" cy="2644051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5848" y="1858920"/>
            <a:ext cx="6251818" cy="3344420"/>
          </a:xfrm>
          <a:prstGeom prst="rect">
            <a:avLst/>
          </a:prstGeom>
        </p:spPr>
      </p:pic>
      <p:sp>
        <p:nvSpPr>
          <p:cNvPr id="5" name="TextovéPole 4">
            <a:hlinkClick r:id="rId4"/>
          </p:cNvPr>
          <p:cNvSpPr txBox="1"/>
          <p:nvPr/>
        </p:nvSpPr>
        <p:spPr>
          <a:xfrm>
            <a:off x="2455823" y="548792"/>
            <a:ext cx="703186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>
                <a:solidFill>
                  <a:schemeClr val="accent1">
                    <a:lumMod val="75000"/>
                  </a:schemeClr>
                </a:solidFill>
              </a:rPr>
              <a:t>Distribuce sil na sedle</a:t>
            </a:r>
          </a:p>
          <a:p>
            <a:pPr algn="ctr"/>
            <a:r>
              <a:rPr lang="cs-CZ" dirty="0"/>
              <a:t>http://gebiomized.de/produkte/bikefitting-technik/druckmessung-sattel/</a:t>
            </a: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5">
            <a:duotone>
              <a:prstClr val="black"/>
              <a:srgbClr val="0000FF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5482" y="6309208"/>
            <a:ext cx="1601036" cy="348051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5023" y="1324061"/>
            <a:ext cx="3184635" cy="2573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49822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601" y="627675"/>
            <a:ext cx="5330913" cy="378994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7360" y="634051"/>
            <a:ext cx="5339547" cy="378357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Obdélník 5"/>
          <p:cNvSpPr/>
          <p:nvPr/>
        </p:nvSpPr>
        <p:spPr>
          <a:xfrm>
            <a:off x="2436825" y="26860"/>
            <a:ext cx="7318350" cy="6309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cs-CZ" sz="2400" b="1" cap="all" dirty="0">
                <a:solidFill>
                  <a:srgbClr val="0070C0"/>
                </a:solidFill>
              </a:rPr>
              <a:t>VÝVOJ HYPERTROFIE / HYPOTROFIE svalových vláken</a:t>
            </a:r>
          </a:p>
          <a:p>
            <a:pPr algn="ctr"/>
            <a:r>
              <a:rPr lang="cs-CZ" sz="1100" dirty="0"/>
              <a:t>http://jeb.biologists.org/content/219/2/235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11" t="6713"/>
          <a:stretch/>
        </p:blipFill>
        <p:spPr>
          <a:xfrm>
            <a:off x="4037609" y="4511124"/>
            <a:ext cx="2790703" cy="220437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6423CB68-F96E-F8C7-F990-6605F72DD9D4}"/>
              </a:ext>
            </a:extLst>
          </p:cNvPr>
          <p:cNvSpPr txBox="1"/>
          <p:nvPr/>
        </p:nvSpPr>
        <p:spPr>
          <a:xfrm>
            <a:off x="6828312" y="4874646"/>
            <a:ext cx="134191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dirty="0"/>
              <a:t>Hypertrofie</a:t>
            </a:r>
          </a:p>
          <a:p>
            <a:pPr algn="r"/>
            <a:endParaRPr lang="cs-CZ" dirty="0"/>
          </a:p>
          <a:p>
            <a:pPr algn="r"/>
            <a:endParaRPr lang="cs-CZ" dirty="0"/>
          </a:p>
          <a:p>
            <a:pPr algn="r"/>
            <a:endParaRPr lang="cs-CZ" dirty="0"/>
          </a:p>
          <a:p>
            <a:pPr algn="r"/>
            <a:r>
              <a:rPr lang="cs-CZ" dirty="0"/>
              <a:t>Hyperplazie</a:t>
            </a:r>
          </a:p>
        </p:txBody>
      </p:sp>
    </p:spTree>
    <p:extLst>
      <p:ext uri="{BB962C8B-B14F-4D97-AF65-F5344CB8AC3E}">
        <p14:creationId xmlns:p14="http://schemas.microsoft.com/office/powerpoint/2010/main" val="2215463570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476" y="3372140"/>
            <a:ext cx="5390480" cy="3344191"/>
          </a:xfrm>
          <a:prstGeom prst="rect">
            <a:avLst/>
          </a:prstGeom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3333" y="3372139"/>
            <a:ext cx="4764200" cy="3344191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1857" y="1386148"/>
            <a:ext cx="3505754" cy="2500427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358" y="1383760"/>
            <a:ext cx="3536213" cy="2502815"/>
          </a:xfrm>
          <a:prstGeom prst="rect">
            <a:avLst/>
          </a:prstGeom>
        </p:spPr>
      </p:pic>
      <p:sp>
        <p:nvSpPr>
          <p:cNvPr id="6" name="TextovéPole 5">
            <a:hlinkClick r:id="rId6"/>
          </p:cNvPr>
          <p:cNvSpPr txBox="1"/>
          <p:nvPr/>
        </p:nvSpPr>
        <p:spPr>
          <a:xfrm>
            <a:off x="2720439" y="585259"/>
            <a:ext cx="6927154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2400" b="1" dirty="0">
                <a:solidFill>
                  <a:schemeClr val="accent1">
                    <a:lumMod val="75000"/>
                  </a:schemeClr>
                </a:solidFill>
              </a:rPr>
              <a:t>Distribuce sil na podpěrkách nástavce a na řídítkách</a:t>
            </a:r>
          </a:p>
          <a:p>
            <a:pPr algn="ctr"/>
            <a:r>
              <a:rPr lang="cs-CZ" dirty="0"/>
              <a:t>http://gebiomized.de/produkte/bikefitting-technik/</a:t>
            </a: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7">
            <a:duotone>
              <a:prstClr val="black"/>
              <a:srgbClr val="0000FF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5065" y="1383760"/>
            <a:ext cx="1349913" cy="293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659816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2"/>
          <a:stretch/>
        </p:blipFill>
        <p:spPr>
          <a:xfrm>
            <a:off x="1775520" y="476673"/>
            <a:ext cx="8604956" cy="6022721"/>
          </a:xfrm>
          <a:prstGeom prst="rect">
            <a:avLst/>
          </a:prstGeom>
        </p:spPr>
      </p:pic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919536" y="5732086"/>
            <a:ext cx="8352928" cy="648072"/>
          </a:xfrm>
          <a:solidFill>
            <a:srgbClr val="FFFFCC"/>
          </a:solidFill>
          <a:ln w="12700">
            <a:solidFill>
              <a:srgbClr val="336600"/>
            </a:solidFill>
            <a:miter lim="800000"/>
            <a:headEnd/>
            <a:tailEnd/>
          </a:ln>
        </p:spPr>
        <p:txBody>
          <a:bodyPr anchor="ctr">
            <a:norm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cs-CZ" altLang="cs-CZ" sz="24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K FYZIOLOGII BĚHU PRO ZDRAVÍ</a:t>
            </a:r>
            <a:endParaRPr lang="en-GB" altLang="cs-CZ" sz="1000" dirty="0">
              <a:solidFill>
                <a:srgbClr val="3366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289175870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4" descr="Pohy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225" y="0"/>
            <a:ext cx="522128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Text Box 5"/>
          <p:cNvSpPr txBox="1">
            <a:spLocks noChangeArrowheads="1"/>
          </p:cNvSpPr>
          <p:nvPr/>
        </p:nvSpPr>
        <p:spPr bwMode="auto">
          <a:xfrm>
            <a:off x="2122311" y="1843950"/>
            <a:ext cx="3635022" cy="3170099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ts val="0"/>
              </a:spcBef>
              <a:buFontTx/>
              <a:buNone/>
            </a:pPr>
            <a:r>
              <a:rPr lang="cs-CZ" altLang="cs-CZ" sz="2000" dirty="0">
                <a:solidFill>
                  <a:srgbClr val="002060"/>
                </a:solidFill>
              </a:rPr>
              <a:t>Vytrvalostní běh klade nároky</a:t>
            </a:r>
          </a:p>
          <a:p>
            <a:pPr eaLnBrk="1" hangingPunct="1">
              <a:spcBef>
                <a:spcPts val="0"/>
              </a:spcBef>
              <a:buFontTx/>
              <a:buNone/>
            </a:pPr>
            <a:r>
              <a:rPr lang="cs-CZ" altLang="cs-CZ" sz="2000" dirty="0">
                <a:solidFill>
                  <a:srgbClr val="002060"/>
                </a:solidFill>
              </a:rPr>
              <a:t>na funkce </a:t>
            </a:r>
          </a:p>
          <a:p>
            <a:pPr eaLnBrk="1" hangingPunct="1"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cs-CZ" altLang="cs-CZ" sz="2000" dirty="0">
                <a:solidFill>
                  <a:srgbClr val="002060"/>
                </a:solidFill>
              </a:rPr>
              <a:t> nervové</a:t>
            </a:r>
          </a:p>
          <a:p>
            <a:pPr eaLnBrk="1" hangingPunct="1"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cs-CZ" altLang="cs-CZ" sz="2000" dirty="0">
                <a:solidFill>
                  <a:srgbClr val="002060"/>
                </a:solidFill>
              </a:rPr>
              <a:t> endokrinní</a:t>
            </a:r>
          </a:p>
          <a:p>
            <a:pPr eaLnBrk="1" hangingPunct="1"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cs-CZ" altLang="cs-CZ" sz="2000" dirty="0">
                <a:solidFill>
                  <a:srgbClr val="002060"/>
                </a:solidFill>
              </a:rPr>
              <a:t> metabolismu</a:t>
            </a:r>
          </a:p>
          <a:p>
            <a:pPr eaLnBrk="1" hangingPunct="1"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cs-CZ" altLang="cs-CZ" sz="2000" dirty="0">
                <a:solidFill>
                  <a:srgbClr val="002060"/>
                </a:solidFill>
              </a:rPr>
              <a:t> dechové</a:t>
            </a:r>
          </a:p>
          <a:p>
            <a:pPr eaLnBrk="1" hangingPunct="1"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cs-CZ" altLang="cs-CZ" sz="2000" dirty="0">
                <a:solidFill>
                  <a:srgbClr val="002060"/>
                </a:solidFill>
              </a:rPr>
              <a:t> oběhové</a:t>
            </a:r>
          </a:p>
          <a:p>
            <a:pPr eaLnBrk="1" hangingPunct="1"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cs-CZ" altLang="cs-CZ" sz="2000" dirty="0">
                <a:solidFill>
                  <a:srgbClr val="002060"/>
                </a:solidFill>
              </a:rPr>
              <a:t> ledvin</a:t>
            </a:r>
          </a:p>
          <a:p>
            <a:pPr eaLnBrk="1" hangingPunct="1"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cs-CZ" altLang="cs-CZ" sz="2000" dirty="0">
                <a:solidFill>
                  <a:srgbClr val="002060"/>
                </a:solidFill>
              </a:rPr>
              <a:t> svalů </a:t>
            </a:r>
          </a:p>
          <a:p>
            <a:pPr eaLnBrk="1" hangingPunct="1"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cs-CZ" altLang="cs-CZ" sz="2000" dirty="0">
                <a:solidFill>
                  <a:srgbClr val="002060"/>
                </a:solidFill>
              </a:rPr>
              <a:t> kloubů, vazů, ...</a:t>
            </a:r>
            <a:endParaRPr lang="en-GB" altLang="cs-CZ" sz="2000" dirty="0">
              <a:solidFill>
                <a:srgbClr val="002060"/>
              </a:solidFill>
            </a:endParaRP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91968318-5F90-0946-B4CA-B9C7EB686912}"/>
              </a:ext>
            </a:extLst>
          </p:cNvPr>
          <p:cNvSpPr txBox="1"/>
          <p:nvPr/>
        </p:nvSpPr>
        <p:spPr>
          <a:xfrm>
            <a:off x="1687688" y="964821"/>
            <a:ext cx="450426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altLang="cs-CZ" sz="24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K FYZIOLOGII BĚHU PRO ZDRAVÍ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4208307210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3965" y="1359988"/>
            <a:ext cx="3095117" cy="176547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TextovéPole 2"/>
          <p:cNvSpPr txBox="1"/>
          <p:nvPr/>
        </p:nvSpPr>
        <p:spPr>
          <a:xfrm>
            <a:off x="1485947" y="1359988"/>
            <a:ext cx="6121452" cy="1765474"/>
          </a:xfrm>
          <a:prstGeom prst="rect">
            <a:avLst/>
          </a:prstGeom>
          <a:solidFill>
            <a:schemeClr val="bg1">
              <a:alpha val="94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cs-CZ" altLang="cs-CZ" sz="2000" b="1" dirty="0">
                <a:solidFill>
                  <a:srgbClr val="009900"/>
                </a:solidFill>
                <a:latin typeface="Calibri" panose="020F0502020204030204" pitchFamily="34" charset="0"/>
              </a:rPr>
              <a:t>→ </a:t>
            </a:r>
            <a:r>
              <a:rPr lang="cs-CZ" sz="2000" b="1" i="1" u="sng" dirty="0">
                <a:solidFill>
                  <a:srgbClr val="7030A0"/>
                </a:solidFill>
                <a:latin typeface="Calibri" panose="020F0502020204030204" pitchFamily="34" charset="0"/>
              </a:rPr>
              <a:t>Endokrinní systém</a:t>
            </a:r>
          </a:p>
          <a:p>
            <a:r>
              <a:rPr lang="cs-CZ" sz="1600" dirty="0">
                <a:latin typeface="Calibri" panose="020F0502020204030204" pitchFamily="34" charset="0"/>
              </a:rPr>
              <a:t>Peres et al. </a:t>
            </a:r>
            <a:r>
              <a:rPr lang="en-US" sz="1600" b="1" dirty="0">
                <a:latin typeface="Calibri" panose="020F0502020204030204" pitchFamily="34" charset="0"/>
              </a:rPr>
              <a:t>Endurance exercise training increases insulin responsiveness in isolated adipocytes through IRS/PI3-kinase/</a:t>
            </a:r>
            <a:r>
              <a:rPr lang="en-US" sz="1600" b="1" dirty="0" err="1">
                <a:latin typeface="Calibri" panose="020F0502020204030204" pitchFamily="34" charset="0"/>
              </a:rPr>
              <a:t>Akt</a:t>
            </a:r>
            <a:r>
              <a:rPr lang="en-US" sz="1600" b="1" dirty="0">
                <a:latin typeface="Calibri" panose="020F0502020204030204" pitchFamily="34" charset="0"/>
              </a:rPr>
              <a:t> pathway</a:t>
            </a:r>
            <a:r>
              <a:rPr lang="cs-CZ" sz="1600" b="1" dirty="0">
                <a:latin typeface="Calibri" panose="020F0502020204030204" pitchFamily="34" charset="0"/>
              </a:rPr>
              <a:t>. </a:t>
            </a:r>
            <a:r>
              <a:rPr lang="en-US" sz="1600" dirty="0">
                <a:latin typeface="Calibri" panose="020F0502020204030204" pitchFamily="34" charset="0"/>
              </a:rPr>
              <a:t>J </a:t>
            </a:r>
            <a:r>
              <a:rPr lang="en-US" sz="1600" dirty="0" err="1">
                <a:latin typeface="Calibri" panose="020F0502020204030204" pitchFamily="34" charset="0"/>
              </a:rPr>
              <a:t>Appl</a:t>
            </a:r>
            <a:r>
              <a:rPr lang="en-US" sz="1600" dirty="0">
                <a:latin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</a:rPr>
              <a:t>Physiol</a:t>
            </a:r>
            <a:r>
              <a:rPr lang="cs-CZ" sz="1600" dirty="0">
                <a:latin typeface="Calibri" panose="020F0502020204030204" pitchFamily="34" charset="0"/>
              </a:rPr>
              <a:t>,</a:t>
            </a:r>
            <a:r>
              <a:rPr lang="en-US" sz="1600" dirty="0">
                <a:latin typeface="Calibri" panose="020F0502020204030204" pitchFamily="34" charset="0"/>
              </a:rPr>
              <a:t> 2005</a:t>
            </a:r>
            <a:r>
              <a:rPr lang="cs-CZ" sz="1600" dirty="0">
                <a:latin typeface="Calibri" panose="020F0502020204030204" pitchFamily="34" charset="0"/>
              </a:rPr>
              <a:t>,</a:t>
            </a:r>
            <a:r>
              <a:rPr lang="en-US" sz="1600" dirty="0">
                <a:latin typeface="Calibri" panose="020F0502020204030204" pitchFamily="34" charset="0"/>
              </a:rPr>
              <a:t> 98</a:t>
            </a:r>
            <a:r>
              <a:rPr lang="cs-CZ" sz="1600" dirty="0">
                <a:latin typeface="Calibri" panose="020F0502020204030204" pitchFamily="34" charset="0"/>
              </a:rPr>
              <a:t>,</a:t>
            </a:r>
            <a:r>
              <a:rPr lang="en-US" sz="1600" dirty="0">
                <a:latin typeface="Calibri" panose="020F0502020204030204" pitchFamily="34" charset="0"/>
              </a:rPr>
              <a:t> 3</a:t>
            </a:r>
            <a:r>
              <a:rPr lang="cs-CZ" sz="1600" dirty="0">
                <a:latin typeface="Calibri" panose="020F0502020204030204" pitchFamily="34" charset="0"/>
              </a:rPr>
              <a:t>:</a:t>
            </a:r>
            <a:r>
              <a:rPr lang="en-US" sz="1600" dirty="0">
                <a:latin typeface="Calibri" panose="020F0502020204030204" pitchFamily="34" charset="0"/>
              </a:rPr>
              <a:t> 1037-1043</a:t>
            </a:r>
            <a:r>
              <a:rPr lang="cs-CZ" sz="1600" dirty="0">
                <a:latin typeface="Calibri" panose="020F0502020204030204" pitchFamily="34" charset="0"/>
              </a:rPr>
              <a:t>:</a:t>
            </a:r>
          </a:p>
          <a:p>
            <a:r>
              <a:rPr lang="cs-CZ" sz="2000" dirty="0">
                <a:latin typeface="Calibri" panose="020F0502020204030204" pitchFamily="34" charset="0"/>
              </a:rPr>
              <a:t>„</a:t>
            </a:r>
            <a:r>
              <a:rPr lang="cs-CZ" altLang="cs-CZ" sz="2000" dirty="0">
                <a:latin typeface="Calibri" panose="020F0502020204030204" pitchFamily="34" charset="0"/>
              </a:rPr>
              <a:t>→ </a:t>
            </a:r>
            <a:r>
              <a:rPr lang="cs-CZ" sz="2000" dirty="0">
                <a:latin typeface="Calibri" panose="020F0502020204030204" pitchFamily="34" charset="0"/>
              </a:rPr>
              <a:t>↑ citlivost inzulínových receptorů“ </a:t>
            </a:r>
          </a:p>
          <a:p>
            <a:r>
              <a:rPr lang="cs-CZ" altLang="cs-CZ" sz="2000" b="1" dirty="0">
                <a:solidFill>
                  <a:srgbClr val="009900"/>
                </a:solidFill>
                <a:latin typeface="Calibri" panose="020F0502020204030204" pitchFamily="34" charset="0"/>
              </a:rPr>
              <a:t>→ lepší tolerance Glukózy, ↓D inzulínu u IDDM</a:t>
            </a:r>
            <a:endParaRPr lang="cs-CZ" sz="2000" dirty="0">
              <a:latin typeface="Calibri" panose="020F0502020204030204" pitchFamily="34" charset="0"/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1" t="19405" r="1828" b="5399"/>
          <a:stretch/>
        </p:blipFill>
        <p:spPr>
          <a:xfrm>
            <a:off x="6023221" y="1541287"/>
            <a:ext cx="1192668" cy="528182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926"/>
          <a:stretch/>
        </p:blipFill>
        <p:spPr>
          <a:xfrm>
            <a:off x="7774736" y="4226767"/>
            <a:ext cx="3095117" cy="235928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Obdélník 7"/>
          <p:cNvSpPr/>
          <p:nvPr/>
        </p:nvSpPr>
        <p:spPr>
          <a:xfrm>
            <a:off x="1486717" y="4226767"/>
            <a:ext cx="6120682" cy="2123658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cs-CZ" altLang="cs-CZ" sz="2000" b="1" dirty="0">
                <a:solidFill>
                  <a:srgbClr val="009900"/>
                </a:solidFill>
                <a:latin typeface="Calibri" panose="020F0502020204030204" pitchFamily="34" charset="0"/>
              </a:rPr>
              <a:t>→ </a:t>
            </a:r>
            <a:r>
              <a:rPr lang="cs-CZ" sz="2000" b="1" i="1" u="sng" dirty="0">
                <a:solidFill>
                  <a:srgbClr val="7030A0"/>
                </a:solidFill>
                <a:latin typeface="Calibri" panose="020F0502020204030204" pitchFamily="34" charset="0"/>
              </a:rPr>
              <a:t>Autonomní nervový systém</a:t>
            </a:r>
          </a:p>
          <a:p>
            <a:r>
              <a:rPr lang="cs-CZ" sz="1600" dirty="0">
                <a:latin typeface="Calibri" panose="020F0502020204030204" pitchFamily="34" charset="0"/>
              </a:rPr>
              <a:t>Duarte et al. </a:t>
            </a:r>
            <a:r>
              <a:rPr lang="en-US" sz="1600" b="1" dirty="0">
                <a:latin typeface="Calibri" panose="020F0502020204030204" pitchFamily="34" charset="0"/>
              </a:rPr>
              <a:t>Aerobic Training Improves Vagal Reactivation Regardless of Resting Vagal Control</a:t>
            </a:r>
            <a:r>
              <a:rPr lang="cs-CZ" sz="1600" dirty="0">
                <a:latin typeface="Calibri" panose="020F0502020204030204" pitchFamily="34" charset="0"/>
              </a:rPr>
              <a:t>. </a:t>
            </a:r>
            <a:r>
              <a:rPr lang="cs-CZ" sz="1400" dirty="0">
                <a:latin typeface="Calibri" panose="020F0502020204030204" pitchFamily="34" charset="0"/>
              </a:rPr>
              <a:t>Med &amp; </a:t>
            </a:r>
            <a:r>
              <a:rPr lang="cs-CZ" sz="1400" dirty="0" err="1">
                <a:latin typeface="Calibri" panose="020F0502020204030204" pitchFamily="34" charset="0"/>
              </a:rPr>
              <a:t>Sci</a:t>
            </a:r>
            <a:r>
              <a:rPr lang="cs-CZ" sz="1400" dirty="0">
                <a:latin typeface="Calibri" panose="020F0502020204030204" pitchFamily="34" charset="0"/>
              </a:rPr>
              <a:t> in Sports &amp; </a:t>
            </a:r>
            <a:r>
              <a:rPr lang="cs-CZ" sz="1400" dirty="0" err="1">
                <a:latin typeface="Calibri" panose="020F0502020204030204" pitchFamily="34" charset="0"/>
              </a:rPr>
              <a:t>Exerc</a:t>
            </a:r>
            <a:r>
              <a:rPr lang="cs-CZ" sz="1400" dirty="0">
                <a:latin typeface="Calibri" panose="020F0502020204030204" pitchFamily="34" charset="0"/>
              </a:rPr>
              <a:t>, 2015, 47, 6: 1159–1167.</a:t>
            </a:r>
          </a:p>
          <a:p>
            <a:r>
              <a:rPr lang="cs-CZ" sz="2000" dirty="0">
                <a:solidFill>
                  <a:srgbClr val="0070C0"/>
                </a:solidFill>
                <a:latin typeface="Calibri" panose="020F0502020204030204" pitchFamily="34" charset="0"/>
              </a:rPr>
              <a:t>4 muži 19±0,8r.; Běh 3x týdně 40 min</a:t>
            </a:r>
          </a:p>
          <a:p>
            <a:r>
              <a:rPr lang="cs-CZ" sz="2000" dirty="0">
                <a:solidFill>
                  <a:srgbClr val="0070C0"/>
                </a:solidFill>
                <a:latin typeface="Calibri" panose="020F0502020204030204" pitchFamily="34" charset="0"/>
              </a:rPr>
              <a:t>na 75-85% HR rezervy po 12 týdnů</a:t>
            </a:r>
          </a:p>
          <a:p>
            <a:r>
              <a:rPr lang="cs-CZ" altLang="cs-CZ" sz="2000" dirty="0">
                <a:latin typeface="Calibri" panose="020F0502020204030204" pitchFamily="34" charset="0"/>
              </a:rPr>
              <a:t>„→ </a:t>
            </a:r>
            <a:r>
              <a:rPr lang="cs-CZ" sz="2000" dirty="0">
                <a:latin typeface="Calibri" panose="020F0502020204030204" pitchFamily="34" charset="0"/>
              </a:rPr>
              <a:t>↑ klidová aktivita vagu“ (parasympatiku)</a:t>
            </a:r>
          </a:p>
          <a:p>
            <a:r>
              <a:rPr lang="cs-CZ" altLang="cs-CZ" sz="2000" b="1" dirty="0">
                <a:solidFill>
                  <a:srgbClr val="009900"/>
                </a:solidFill>
                <a:latin typeface="Calibri" panose="020F0502020204030204" pitchFamily="34" charset="0"/>
              </a:rPr>
              <a:t>→ ↓ SF, delší diastola → doba prokrvení myokardu</a:t>
            </a:r>
            <a:endParaRPr lang="cs-CZ" sz="2000" dirty="0">
              <a:solidFill>
                <a:srgbClr val="7030A0"/>
              </a:solidFill>
              <a:latin typeface="Calibri" panose="020F0502020204030204" pitchFamily="34" charset="0"/>
            </a:endParaRPr>
          </a:p>
        </p:txBody>
      </p:sp>
      <p:sp>
        <p:nvSpPr>
          <p:cNvPr id="12" name="TextovéPole 11"/>
          <p:cNvSpPr txBox="1"/>
          <p:nvPr/>
        </p:nvSpPr>
        <p:spPr>
          <a:xfrm>
            <a:off x="7773966" y="3303437"/>
            <a:ext cx="3095888" cy="923330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b="1" dirty="0">
                <a:solidFill>
                  <a:srgbClr val="7030A0"/>
                </a:solidFill>
              </a:rPr>
              <a:t>ANS - </a:t>
            </a:r>
            <a:r>
              <a:rPr lang="cs-CZ" dirty="0"/>
              <a:t>HRV (MSSD)</a:t>
            </a:r>
          </a:p>
          <a:p>
            <a:pPr algn="ctr"/>
            <a:r>
              <a:rPr lang="cs-CZ" b="1" dirty="0"/>
              <a:t>trénující	     netrénující</a:t>
            </a:r>
          </a:p>
          <a:p>
            <a:pPr algn="ctr"/>
            <a:r>
              <a:rPr lang="cs-CZ" sz="1600" b="1" dirty="0"/>
              <a:t>PŘED – PO	          PŘED - PO</a:t>
            </a:r>
          </a:p>
        </p:txBody>
      </p:sp>
      <p:sp>
        <p:nvSpPr>
          <p:cNvPr id="15" name="Obdélník 14"/>
          <p:cNvSpPr/>
          <p:nvPr/>
        </p:nvSpPr>
        <p:spPr>
          <a:xfrm>
            <a:off x="1485946" y="504753"/>
            <a:ext cx="9351460" cy="707886"/>
          </a:xfrm>
          <a:prstGeom prst="rect">
            <a:avLst/>
          </a:prstGeom>
          <a:solidFill>
            <a:srgbClr val="FFFFCC">
              <a:alpha val="92000"/>
            </a:srgbClr>
          </a:solidFill>
          <a:ln w="12700"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cs-CZ" altLang="cs-CZ" sz="2000" b="1" cap="all" dirty="0">
                <a:solidFill>
                  <a:srgbClr val="002060"/>
                </a:solidFill>
                <a:latin typeface="Calibri" panose="020F0502020204030204" pitchFamily="34" charset="0"/>
              </a:rPr>
              <a:t>pravidelný vytrvalostní běh</a:t>
            </a:r>
          </a:p>
          <a:p>
            <a:r>
              <a:rPr lang="cs-CZ" altLang="cs-CZ" sz="2000" b="1" dirty="0">
                <a:solidFill>
                  <a:srgbClr val="009900"/>
                </a:solidFill>
                <a:latin typeface="Calibri" panose="020F0502020204030204" pitchFamily="34" charset="0"/>
              </a:rPr>
              <a:t>s pozitivní reakcí a adaptací fyziologických funkcí a struktur</a:t>
            </a:r>
            <a:r>
              <a:rPr lang="cs-CZ" altLang="cs-CZ" sz="2000" b="1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cs-CZ" altLang="cs-CZ" sz="2000" b="1" i="1" dirty="0">
                <a:solidFill>
                  <a:srgbClr val="7030A0"/>
                </a:solidFill>
                <a:latin typeface="Calibri" panose="020F0502020204030204" pitchFamily="34" charset="0"/>
              </a:rPr>
              <a:t>orgánů a systémů</a:t>
            </a:r>
          </a:p>
        </p:txBody>
      </p:sp>
    </p:spTree>
    <p:extLst>
      <p:ext uri="{BB962C8B-B14F-4D97-AF65-F5344CB8AC3E}">
        <p14:creationId xmlns:p14="http://schemas.microsoft.com/office/powerpoint/2010/main" val="696851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2" grpId="0" animBg="1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ovéPole 11"/>
          <p:cNvSpPr txBox="1"/>
          <p:nvPr/>
        </p:nvSpPr>
        <p:spPr>
          <a:xfrm>
            <a:off x="1775522" y="3124492"/>
            <a:ext cx="8568953" cy="1384995"/>
          </a:xfrm>
          <a:prstGeom prst="rect">
            <a:avLst/>
          </a:prstGeom>
          <a:solidFill>
            <a:schemeClr val="bg1">
              <a:alpha val="84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sz="1600" dirty="0"/>
              <a:t>Attila Szabo </a:t>
            </a:r>
            <a:r>
              <a:rPr lang="cs-CZ" sz="1600" dirty="0">
                <a:latin typeface="Calibri" panose="020F0502020204030204" pitchFamily="34" charset="0"/>
              </a:rPr>
              <a:t>&amp;</a:t>
            </a:r>
            <a:r>
              <a:rPr lang="cs-CZ" sz="1600" dirty="0"/>
              <a:t> Júlia </a:t>
            </a:r>
            <a:r>
              <a:rPr lang="cs-CZ" sz="1600" dirty="0" err="1"/>
              <a:t>Ábrahám</a:t>
            </a:r>
            <a:r>
              <a:rPr lang="cs-CZ" sz="1600" dirty="0"/>
              <a:t>.</a:t>
            </a:r>
          </a:p>
          <a:p>
            <a:r>
              <a:rPr lang="en-US" sz="2000" b="1" dirty="0"/>
              <a:t>The psychological benefits of recreational running: A field study</a:t>
            </a:r>
            <a:r>
              <a:rPr lang="cs-CZ" sz="2000" b="1" dirty="0"/>
              <a:t>.</a:t>
            </a:r>
          </a:p>
          <a:p>
            <a:r>
              <a:rPr lang="cs-CZ" sz="1200" dirty="0"/>
              <a:t>Psychology, </a:t>
            </a:r>
            <a:r>
              <a:rPr lang="cs-CZ" sz="1200" dirty="0" err="1"/>
              <a:t>Health</a:t>
            </a:r>
            <a:r>
              <a:rPr lang="cs-CZ" sz="1200" dirty="0"/>
              <a:t> &amp; </a:t>
            </a:r>
            <a:r>
              <a:rPr lang="cs-CZ" sz="1200" dirty="0" err="1"/>
              <a:t>Medicine</a:t>
            </a:r>
            <a:r>
              <a:rPr lang="cs-CZ" sz="1200" dirty="0"/>
              <a:t>,  2013, Vol. 18, No. 3, 251–261</a:t>
            </a:r>
          </a:p>
          <a:p>
            <a:r>
              <a:rPr lang="cs-CZ" dirty="0">
                <a:solidFill>
                  <a:srgbClr val="0066FF"/>
                </a:solidFill>
              </a:rPr>
              <a:t>50 běžců (z 5km lid. běhu; 37m, 13ž): </a:t>
            </a:r>
            <a:r>
              <a:rPr lang="cs-CZ" sz="1600" dirty="0">
                <a:solidFill>
                  <a:srgbClr val="0066FF"/>
                </a:solidFill>
              </a:rPr>
              <a:t>19-45 r.; běhání 12-240 </a:t>
            </a:r>
            <a:r>
              <a:rPr lang="cs-CZ" sz="1600" dirty="0" err="1">
                <a:solidFill>
                  <a:srgbClr val="0066FF"/>
                </a:solidFill>
              </a:rPr>
              <a:t>měs</a:t>
            </a:r>
            <a:r>
              <a:rPr lang="cs-CZ" sz="1600" dirty="0">
                <a:solidFill>
                  <a:srgbClr val="0066FF"/>
                </a:solidFill>
              </a:rPr>
              <a:t>; 5 km / 23-74 min</a:t>
            </a:r>
          </a:p>
          <a:p>
            <a:r>
              <a:rPr lang="cs-CZ" dirty="0" err="1"/>
              <a:t>Exercise-Induced</a:t>
            </a:r>
            <a:r>
              <a:rPr lang="cs-CZ" dirty="0"/>
              <a:t> Feeling </a:t>
            </a:r>
            <a:r>
              <a:rPr lang="cs-CZ" dirty="0" err="1"/>
              <a:t>Inventory</a:t>
            </a:r>
            <a:r>
              <a:rPr lang="cs-CZ" dirty="0"/>
              <a:t> (EFI – </a:t>
            </a:r>
            <a:r>
              <a:rPr lang="cs-CZ" dirty="0" err="1"/>
              <a:t>Gauvin</a:t>
            </a:r>
            <a:r>
              <a:rPr lang="cs-CZ" dirty="0"/>
              <a:t> &amp; </a:t>
            </a:r>
            <a:r>
              <a:rPr lang="cs-CZ" dirty="0" err="1"/>
              <a:t>Rejeski</a:t>
            </a:r>
            <a:r>
              <a:rPr lang="cs-CZ" dirty="0"/>
              <a:t>, 1993)</a:t>
            </a:r>
          </a:p>
        </p:txBody>
      </p:sp>
      <p:graphicFrame>
        <p:nvGraphicFramePr>
          <p:cNvPr id="14" name="Tabulka 13"/>
          <p:cNvGraphicFramePr>
            <a:graphicFrameLocks noGrp="1"/>
          </p:cNvGraphicFramePr>
          <p:nvPr/>
        </p:nvGraphicFramePr>
        <p:xfrm>
          <a:off x="1847528" y="4492643"/>
          <a:ext cx="8542345" cy="1752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737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1216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5212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cs-CZ" sz="1600" b="0" dirty="0">
                          <a:solidFill>
                            <a:schemeClr val="tx1"/>
                          </a:solidFill>
                          <a:latin typeface="+mn-lt"/>
                        </a:rPr>
                        <a:t>Szabo &amp; </a:t>
                      </a:r>
                      <a:r>
                        <a:rPr lang="cs-CZ" sz="1600" b="0" dirty="0" err="1">
                          <a:solidFill>
                            <a:schemeClr val="tx1"/>
                          </a:solidFill>
                          <a:latin typeface="+mn-lt"/>
                        </a:rPr>
                        <a:t>Ábrahám</a:t>
                      </a:r>
                      <a:r>
                        <a:rPr lang="cs-CZ" sz="1600" b="0" dirty="0">
                          <a:solidFill>
                            <a:schemeClr val="tx1"/>
                          </a:solidFill>
                          <a:latin typeface="+mn-lt"/>
                        </a:rPr>
                        <a:t>, 2013:</a:t>
                      </a:r>
                    </a:p>
                    <a:p>
                      <a:r>
                        <a:rPr lang="cs-CZ" dirty="0">
                          <a:solidFill>
                            <a:srgbClr val="0066FF"/>
                          </a:solidFill>
                        </a:rPr>
                        <a:t>Pocity před a po 5 km</a:t>
                      </a:r>
                      <a:r>
                        <a:rPr lang="cs-CZ" baseline="0" dirty="0">
                          <a:solidFill>
                            <a:srgbClr val="0066FF"/>
                          </a:solidFill>
                        </a:rPr>
                        <a:t> </a:t>
                      </a:r>
                      <a:r>
                        <a:rPr lang="cs-CZ" dirty="0">
                          <a:solidFill>
                            <a:srgbClr val="0066FF"/>
                          </a:solidFill>
                        </a:rPr>
                        <a:t>běhu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0" dirty="0">
                          <a:solidFill>
                            <a:srgbClr val="0066FF"/>
                          </a:solidFill>
                        </a:rPr>
                        <a:t>před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0" dirty="0">
                          <a:solidFill>
                            <a:srgbClr val="0066FF"/>
                          </a:solidFill>
                        </a:rPr>
                        <a:t>po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0" dirty="0">
                          <a:solidFill>
                            <a:srgbClr val="0066FF"/>
                          </a:solidFill>
                        </a:rPr>
                        <a:t>Změna (%)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0" dirty="0" err="1">
                          <a:solidFill>
                            <a:srgbClr val="0066FF"/>
                          </a:solidFill>
                        </a:rPr>
                        <a:t>Effect</a:t>
                      </a:r>
                      <a:r>
                        <a:rPr lang="cs-CZ" b="0" dirty="0">
                          <a:solidFill>
                            <a:srgbClr val="0066FF"/>
                          </a:solidFill>
                        </a:rPr>
                        <a:t> </a:t>
                      </a:r>
                      <a:r>
                        <a:rPr lang="cs-CZ" b="0" dirty="0" err="1">
                          <a:solidFill>
                            <a:srgbClr val="0066FF"/>
                          </a:solidFill>
                        </a:rPr>
                        <a:t>size</a:t>
                      </a:r>
                      <a:r>
                        <a:rPr lang="cs-CZ" b="0" dirty="0">
                          <a:solidFill>
                            <a:srgbClr val="0066FF"/>
                          </a:solidFill>
                        </a:rPr>
                        <a:t> (d)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Pocit duševního osvěžení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8.72 (2.33)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12.70 (1.58)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>
                          <a:solidFill>
                            <a:srgbClr val="FF0000"/>
                          </a:solidFill>
                        </a:rPr>
                        <a:t>+31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>
                          <a:solidFill>
                            <a:srgbClr val="FF0000"/>
                          </a:solidFill>
                        </a:rPr>
                        <a:t>2,0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Pozitivní</a:t>
                      </a:r>
                      <a:r>
                        <a:rPr lang="cs-CZ" b="1" baseline="0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 zapojení</a:t>
                      </a:r>
                      <a:endParaRPr lang="cs-CZ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9.62 (2.47)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12.88 (1.59)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>
                          <a:solidFill>
                            <a:srgbClr val="FF0000"/>
                          </a:solidFill>
                        </a:rPr>
                        <a:t>+25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>
                          <a:solidFill>
                            <a:srgbClr val="FF0000"/>
                          </a:solidFill>
                        </a:rPr>
                        <a:t>1,6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Duševní uklidnění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9.50 (2.03)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12.20 (1.55)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>
                          <a:solidFill>
                            <a:srgbClr val="FF0000"/>
                          </a:solidFill>
                        </a:rPr>
                        <a:t>+22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>
                          <a:solidFill>
                            <a:srgbClr val="FF0000"/>
                          </a:solidFill>
                        </a:rPr>
                        <a:t>1,5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7" name="Obdélník 6"/>
          <p:cNvSpPr/>
          <p:nvPr/>
        </p:nvSpPr>
        <p:spPr>
          <a:xfrm>
            <a:off x="1847528" y="260648"/>
            <a:ext cx="8568953" cy="707886"/>
          </a:xfrm>
          <a:prstGeom prst="rect">
            <a:avLst/>
          </a:prstGeom>
          <a:solidFill>
            <a:srgbClr val="FFFFCC">
              <a:alpha val="92000"/>
            </a:srgbClr>
          </a:solidFill>
          <a:ln w="12700"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cs-CZ" altLang="cs-CZ" sz="2000" b="1" cap="all" dirty="0">
                <a:solidFill>
                  <a:srgbClr val="002060"/>
                </a:solidFill>
                <a:latin typeface="Calibri" panose="020F0502020204030204" pitchFamily="34" charset="0"/>
              </a:rPr>
              <a:t>pravidelný vytrvalostní běh</a:t>
            </a:r>
          </a:p>
          <a:p>
            <a:r>
              <a:rPr lang="cs-CZ" altLang="cs-CZ" sz="2000" b="1" dirty="0">
                <a:solidFill>
                  <a:srgbClr val="009900"/>
                </a:solidFill>
                <a:latin typeface="Calibri" panose="020F0502020204030204" pitchFamily="34" charset="0"/>
              </a:rPr>
              <a:t>s pozitivní reakcí a adaptací fyziologických funkcí a struktur</a:t>
            </a:r>
            <a:r>
              <a:rPr lang="cs-CZ" altLang="cs-CZ" sz="2000" b="1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cs-CZ" altLang="cs-CZ" sz="2000" b="1" i="1" dirty="0">
                <a:solidFill>
                  <a:srgbClr val="7030A0"/>
                </a:solidFill>
                <a:latin typeface="Calibri" panose="020F0502020204030204" pitchFamily="34" charset="0"/>
              </a:rPr>
              <a:t>orgánů a systémů</a:t>
            </a:r>
          </a:p>
        </p:txBody>
      </p:sp>
      <p:sp>
        <p:nvSpPr>
          <p:cNvPr id="6" name="Obdélník 5"/>
          <p:cNvSpPr/>
          <p:nvPr/>
        </p:nvSpPr>
        <p:spPr>
          <a:xfrm>
            <a:off x="1850546" y="1052736"/>
            <a:ext cx="5562366" cy="92333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cs-CZ" altLang="cs-CZ" b="1" dirty="0">
                <a:solidFill>
                  <a:srgbClr val="009900"/>
                </a:solidFill>
                <a:latin typeface="Calibri" panose="020F0502020204030204" pitchFamily="34" charset="0"/>
              </a:rPr>
              <a:t>→ </a:t>
            </a:r>
            <a:r>
              <a:rPr lang="cs-CZ" b="1" i="1" u="sng" dirty="0">
                <a:solidFill>
                  <a:srgbClr val="7030A0"/>
                </a:solidFill>
                <a:latin typeface="Calibri" panose="020F0502020204030204" pitchFamily="34" charset="0"/>
              </a:rPr>
              <a:t>Mozek</a:t>
            </a:r>
          </a:p>
          <a:p>
            <a:r>
              <a:rPr lang="cs-CZ" dirty="0">
                <a:latin typeface="Calibri" panose="020F0502020204030204" pitchFamily="34" charset="0"/>
              </a:rPr>
              <a:t>Harte JL et al., 1995: </a:t>
            </a:r>
            <a:r>
              <a:rPr lang="cs-CZ" dirty="0">
                <a:solidFill>
                  <a:srgbClr val="0070C0"/>
                </a:solidFill>
                <a:latin typeface="Calibri" panose="020F0502020204030204" pitchFamily="34" charset="0"/>
              </a:rPr>
              <a:t>15 km běh </a:t>
            </a:r>
            <a:r>
              <a:rPr lang="cs-CZ" altLang="cs-CZ" dirty="0">
                <a:latin typeface="Calibri" panose="020F0502020204030204" pitchFamily="34" charset="0"/>
              </a:rPr>
              <a:t>→ </a:t>
            </a:r>
            <a:r>
              <a:rPr lang="cs-CZ" dirty="0">
                <a:latin typeface="Calibri" panose="020F0502020204030204" pitchFamily="34" charset="0"/>
              </a:rPr>
              <a:t>↑ endorfiny </a:t>
            </a:r>
          </a:p>
          <a:p>
            <a:r>
              <a:rPr lang="cs-CZ" dirty="0" err="1">
                <a:latin typeface="Calibri" panose="020F0502020204030204" pitchFamily="34" charset="0"/>
              </a:rPr>
              <a:t>Noakes</a:t>
            </a:r>
            <a:r>
              <a:rPr lang="cs-CZ" dirty="0">
                <a:latin typeface="Calibri" panose="020F0502020204030204" pitchFamily="34" charset="0"/>
              </a:rPr>
              <a:t> T, 2003: </a:t>
            </a:r>
            <a:r>
              <a:rPr lang="cs-CZ" altLang="cs-CZ" b="1" dirty="0">
                <a:solidFill>
                  <a:srgbClr val="009900"/>
                </a:solidFill>
                <a:latin typeface="Calibri" panose="020F0502020204030204" pitchFamily="34" charset="0"/>
              </a:rPr>
              <a:t>→ běžecká </a:t>
            </a:r>
            <a:r>
              <a:rPr lang="cs-CZ" b="1" dirty="0">
                <a:solidFill>
                  <a:srgbClr val="009900"/>
                </a:solidFill>
                <a:latin typeface="Calibri" panose="020F0502020204030204" pitchFamily="34" charset="0"/>
              </a:rPr>
              <a:t>euforie</a:t>
            </a:r>
            <a:r>
              <a:rPr lang="cs-CZ" dirty="0">
                <a:latin typeface="Calibri" panose="020F0502020204030204" pitchFamily="34" charset="0"/>
              </a:rPr>
              <a:t>, ne analgezie při běhu</a:t>
            </a:r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8168" y="1052736"/>
            <a:ext cx="1944216" cy="204307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Obrázek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3" r="16926"/>
          <a:stretch/>
        </p:blipFill>
        <p:spPr>
          <a:xfrm>
            <a:off x="5375920" y="2149121"/>
            <a:ext cx="1524252" cy="1168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3180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4" descr="12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16" r="23270"/>
          <a:stretch>
            <a:fillRect/>
          </a:stretch>
        </p:blipFill>
        <p:spPr bwMode="auto">
          <a:xfrm>
            <a:off x="7391401" y="2276475"/>
            <a:ext cx="2773363" cy="4427538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412" name="Obdélník 5"/>
          <p:cNvSpPr>
            <a:spLocks noChangeArrowheads="1"/>
          </p:cNvSpPr>
          <p:nvPr/>
        </p:nvSpPr>
        <p:spPr bwMode="auto">
          <a:xfrm>
            <a:off x="3367530" y="785814"/>
            <a:ext cx="545694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cs-CZ" altLang="cs-CZ" sz="2400">
                <a:solidFill>
                  <a:srgbClr val="C00000"/>
                </a:solidFill>
              </a:rPr>
              <a:t>Bolesti na přední straně bérce u běžců</a:t>
            </a:r>
          </a:p>
        </p:txBody>
      </p:sp>
      <p:sp>
        <p:nvSpPr>
          <p:cNvPr id="17413" name="Obdélník 6"/>
          <p:cNvSpPr>
            <a:spLocks noChangeArrowheads="1"/>
          </p:cNvSpPr>
          <p:nvPr/>
        </p:nvSpPr>
        <p:spPr bwMode="auto">
          <a:xfrm>
            <a:off x="1703389" y="1303339"/>
            <a:ext cx="8785225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400" dirty="0">
                <a:solidFill>
                  <a:srgbClr val="0070C0"/>
                </a:solidFill>
              </a:rPr>
              <a:t>Opakované zvedání a držení špičky nohy </a:t>
            </a:r>
            <a:r>
              <a:rPr lang="cs-CZ" altLang="cs-CZ" sz="2400" dirty="0">
                <a:solidFill>
                  <a:srgbClr val="C00000"/>
                </a:solidFill>
              </a:rPr>
              <a:t>pro dopad na patu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>
                <a:solidFill>
                  <a:srgbClr val="0070C0"/>
                </a:solidFill>
              </a:rPr>
              <a:t>→ </a:t>
            </a:r>
            <a:r>
              <a:rPr lang="cs-CZ" altLang="cs-CZ" sz="2000" dirty="0"/>
              <a:t>tah – zánět – bolesti úponů předního holenního svalu na holenní kost </a:t>
            </a:r>
          </a:p>
        </p:txBody>
      </p:sp>
      <p:pic>
        <p:nvPicPr>
          <p:cNvPr id="17414" name="Obrázek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58" r="16701"/>
          <a:stretch/>
        </p:blipFill>
        <p:spPr bwMode="auto">
          <a:xfrm>
            <a:off x="1885655" y="2276475"/>
            <a:ext cx="1573311" cy="4427538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415" name="Text Box 5"/>
          <p:cNvSpPr txBox="1">
            <a:spLocks noChangeArrowheads="1"/>
          </p:cNvSpPr>
          <p:nvPr/>
        </p:nvSpPr>
        <p:spPr bwMode="auto">
          <a:xfrm>
            <a:off x="8050214" y="3725864"/>
            <a:ext cx="1476375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000">
                <a:solidFill>
                  <a:schemeClr val="bg1"/>
                </a:solidFill>
              </a:rPr>
              <a:t>Periostitis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000">
                <a:solidFill>
                  <a:schemeClr val="bg1"/>
                </a:solidFill>
              </a:rPr>
              <a:t>tibiae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4" t="10655" r="6781" b="18201"/>
          <a:stretch/>
        </p:blipFill>
        <p:spPr>
          <a:xfrm>
            <a:off x="3575720" y="2276476"/>
            <a:ext cx="3712514" cy="3192761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17417" name="Přímá spojnice se šipkou 9"/>
          <p:cNvCxnSpPr>
            <a:cxnSpLocks noChangeShapeType="1"/>
          </p:cNvCxnSpPr>
          <p:nvPr/>
        </p:nvCxnSpPr>
        <p:spPr bwMode="auto">
          <a:xfrm flipH="1">
            <a:off x="2639616" y="2073275"/>
            <a:ext cx="2159398" cy="2006600"/>
          </a:xfrm>
          <a:prstGeom prst="straightConnector1">
            <a:avLst/>
          </a:prstGeom>
          <a:noFill/>
          <a:ln w="15875" algn="ctr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" name="Obdélník 1">
            <a:extLst>
              <a:ext uri="{FF2B5EF4-FFF2-40B4-BE49-F238E27FC236}">
                <a16:creationId xmlns:a16="http://schemas.microsoft.com/office/drawing/2014/main" id="{60106F49-76F3-BAA0-4B59-17270F6A85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4399" y="180481"/>
            <a:ext cx="10363201" cy="401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 FYZIOLOGII A PATOFYZIOLOGII BĚHU</a:t>
            </a:r>
          </a:p>
        </p:txBody>
      </p:sp>
    </p:spTree>
    <p:extLst>
      <p:ext uri="{BB962C8B-B14F-4D97-AF65-F5344CB8AC3E}">
        <p14:creationId xmlns:p14="http://schemas.microsoft.com/office/powerpoint/2010/main" val="3423299388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Obrázek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1891" y="2094206"/>
            <a:ext cx="4186867" cy="349503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8676" name="Rectangle 7"/>
          <p:cNvSpPr>
            <a:spLocks noChangeArrowheads="1"/>
          </p:cNvSpPr>
          <p:nvPr/>
        </p:nvSpPr>
        <p:spPr bwMode="auto">
          <a:xfrm>
            <a:off x="1712914" y="955676"/>
            <a:ext cx="8804275" cy="570832"/>
          </a:xfrm>
          <a:prstGeom prst="rect">
            <a:avLst/>
          </a:prstGeom>
          <a:noFill/>
          <a:ln w="12700">
            <a:solidFill>
              <a:srgbClr val="7030A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>
                <a:solidFill>
                  <a:schemeClr val="accent1">
                    <a:lumMod val="75000"/>
                  </a:schemeClr>
                </a:solidFill>
              </a:rPr>
              <a:t>BĚH S DOPADEM NA PŘEDNÍ ČÁST NOHY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>
                <a:solidFill>
                  <a:srgbClr val="0066FF"/>
                </a:solidFill>
              </a:rPr>
              <a:t>v obuvi s nízkou podešví / bos</a:t>
            </a:r>
            <a:endParaRPr lang="cs-CZ" altLang="cs-CZ" sz="1800" dirty="0">
              <a:solidFill>
                <a:srgbClr val="009900"/>
              </a:solidFill>
            </a:endParaRPr>
          </a:p>
        </p:txBody>
      </p:sp>
      <p:pic>
        <p:nvPicPr>
          <p:cNvPr id="28678" name="Picture 7" descr="nikefree_1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09" t="20520" r="6777"/>
          <a:stretch/>
        </p:blipFill>
        <p:spPr bwMode="auto">
          <a:xfrm>
            <a:off x="5023661" y="5316782"/>
            <a:ext cx="1032843" cy="1485900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82" name="Obrázek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2669" y="5330942"/>
            <a:ext cx="1187450" cy="1485900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6827" y="5681686"/>
            <a:ext cx="1670668" cy="1103488"/>
          </a:xfrm>
          <a:prstGeom prst="rect">
            <a:avLst/>
          </a:prstGeom>
        </p:spPr>
      </p:pic>
      <p:sp>
        <p:nvSpPr>
          <p:cNvPr id="16" name="Obdélník 1">
            <a:hlinkClick r:id="rId6"/>
          </p:cNvPr>
          <p:cNvSpPr>
            <a:spLocks noChangeArrowheads="1"/>
          </p:cNvSpPr>
          <p:nvPr/>
        </p:nvSpPr>
        <p:spPr bwMode="auto">
          <a:xfrm>
            <a:off x="3376563" y="6571850"/>
            <a:ext cx="1610932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900" dirty="0">
                <a:solidFill>
                  <a:schemeClr val="bg1"/>
                </a:solidFill>
              </a:rPr>
              <a:t>www.czechtarahumara.cz</a:t>
            </a:r>
          </a:p>
        </p:txBody>
      </p:sp>
      <p:sp>
        <p:nvSpPr>
          <p:cNvPr id="19" name="Obdélník 18"/>
          <p:cNvSpPr/>
          <p:nvPr/>
        </p:nvSpPr>
        <p:spPr>
          <a:xfrm>
            <a:off x="6307207" y="2112955"/>
            <a:ext cx="3176232" cy="2308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cs-CZ" sz="900" dirty="0"/>
              <a:t>(</a:t>
            </a:r>
            <a:r>
              <a:rPr lang="en-US" sz="900" dirty="0">
                <a:hlinkClick r:id="rId7"/>
              </a:rPr>
              <a:t>Matt Fitzgerald</a:t>
            </a:r>
            <a:r>
              <a:rPr lang="en-US" sz="900" dirty="0"/>
              <a:t>, </a:t>
            </a:r>
            <a:r>
              <a:rPr lang="en-US" sz="900" dirty="0">
                <a:hlinkClick r:id="rId8"/>
              </a:rPr>
              <a:t>http://running.competitor.com/</a:t>
            </a:r>
            <a:r>
              <a:rPr lang="cs-CZ" sz="900" dirty="0"/>
              <a:t>, 2015)</a:t>
            </a:r>
            <a:endParaRPr lang="en-US" sz="900" dirty="0"/>
          </a:p>
        </p:txBody>
      </p:sp>
      <p:sp>
        <p:nvSpPr>
          <p:cNvPr id="20" name="Obdélník 19"/>
          <p:cNvSpPr/>
          <p:nvPr/>
        </p:nvSpPr>
        <p:spPr>
          <a:xfrm>
            <a:off x="5023661" y="1478792"/>
            <a:ext cx="55895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dirty="0">
                <a:solidFill>
                  <a:srgbClr val="7030A0"/>
                </a:solidFill>
              </a:rPr>
              <a:t>Vertikální síla působení nohy na podložku při dopadu </a:t>
            </a:r>
          </a:p>
          <a:p>
            <a:pPr algn="ctr"/>
            <a:r>
              <a:rPr lang="cs-CZ" dirty="0"/>
              <a:t>na patu (RFS), </a:t>
            </a:r>
            <a:r>
              <a:rPr lang="cs-CZ" dirty="0">
                <a:solidFill>
                  <a:srgbClr val="FF0000"/>
                </a:solidFill>
              </a:rPr>
              <a:t>na </a:t>
            </a:r>
            <a:r>
              <a:rPr lang="cs-CZ" dirty="0" err="1">
                <a:solidFill>
                  <a:srgbClr val="FF0000"/>
                </a:solidFill>
              </a:rPr>
              <a:t>středonoží</a:t>
            </a:r>
            <a:r>
              <a:rPr lang="cs-CZ" dirty="0">
                <a:solidFill>
                  <a:srgbClr val="FF0000"/>
                </a:solidFill>
              </a:rPr>
              <a:t> (MFS)</a:t>
            </a:r>
            <a:r>
              <a:rPr lang="cs-CZ" dirty="0"/>
              <a:t>, </a:t>
            </a:r>
            <a:r>
              <a:rPr lang="cs-CZ" dirty="0">
                <a:solidFill>
                  <a:srgbClr val="0000FF"/>
                </a:solidFill>
              </a:rPr>
              <a:t>na špičku (FFS)</a:t>
            </a:r>
          </a:p>
        </p:txBody>
      </p:sp>
      <p:sp>
        <p:nvSpPr>
          <p:cNvPr id="21" name="TextovéPole 20"/>
          <p:cNvSpPr txBox="1"/>
          <p:nvPr/>
        </p:nvSpPr>
        <p:spPr>
          <a:xfrm>
            <a:off x="1711661" y="4072676"/>
            <a:ext cx="203763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altLang="cs-CZ" sz="1400" b="1" u="sng" dirty="0">
                <a:solidFill>
                  <a:srgbClr val="FF0000"/>
                </a:solidFill>
              </a:rPr>
              <a:t>NA PATU</a:t>
            </a:r>
            <a:endParaRPr lang="cs-CZ" sz="1400" b="1" u="sng" dirty="0">
              <a:solidFill>
                <a:srgbClr val="FF0000"/>
              </a:solidFill>
            </a:endParaRPr>
          </a:p>
          <a:p>
            <a:r>
              <a:rPr lang="cs-CZ" altLang="cs-CZ" sz="1400" dirty="0"/>
              <a:t>Rizika:</a:t>
            </a:r>
            <a:endParaRPr lang="cs-CZ" sz="1400" dirty="0">
              <a:solidFill>
                <a:srgbClr val="FF0000"/>
              </a:solidFill>
            </a:endParaRPr>
          </a:p>
          <a:p>
            <a:r>
              <a:rPr lang="cs-CZ" sz="1400" dirty="0">
                <a:solidFill>
                  <a:srgbClr val="FF0000"/>
                </a:solidFill>
              </a:rPr>
              <a:t>Art. SUBTALARIS</a:t>
            </a:r>
          </a:p>
          <a:p>
            <a:r>
              <a:rPr lang="cs-CZ" sz="1400" dirty="0">
                <a:solidFill>
                  <a:srgbClr val="FF0000"/>
                </a:solidFill>
              </a:rPr>
              <a:t>Art. TALO-CRURALIS</a:t>
            </a:r>
          </a:p>
          <a:p>
            <a:r>
              <a:rPr lang="cs-CZ" sz="1400" dirty="0">
                <a:solidFill>
                  <a:srgbClr val="FF0000"/>
                </a:solidFill>
              </a:rPr>
              <a:t>M. TIBIALIS ANTERIOR</a:t>
            </a:r>
          </a:p>
          <a:p>
            <a:r>
              <a:rPr lang="cs-CZ" sz="1400" dirty="0">
                <a:solidFill>
                  <a:srgbClr val="FF0000"/>
                </a:solidFill>
              </a:rPr>
              <a:t>TIBIA, FEMUR</a:t>
            </a:r>
          </a:p>
          <a:p>
            <a:r>
              <a:rPr lang="cs-CZ" sz="1400" dirty="0">
                <a:solidFill>
                  <a:srgbClr val="FF0000"/>
                </a:solidFill>
              </a:rPr>
              <a:t>GENUS, COXA, </a:t>
            </a:r>
            <a:r>
              <a:rPr lang="cs-CZ" sz="1400" dirty="0" err="1">
                <a:solidFill>
                  <a:srgbClr val="FF0000"/>
                </a:solidFill>
              </a:rPr>
              <a:t>Art.S</a:t>
            </a:r>
            <a:r>
              <a:rPr lang="cs-CZ" sz="1400" dirty="0">
                <a:solidFill>
                  <a:srgbClr val="FF0000"/>
                </a:solidFill>
              </a:rPr>
              <a:t>-I</a:t>
            </a:r>
          </a:p>
          <a:p>
            <a:r>
              <a:rPr lang="cs-CZ" sz="1400" dirty="0">
                <a:solidFill>
                  <a:srgbClr val="FF0000"/>
                </a:solidFill>
              </a:rPr>
              <a:t>COLUMNA VERTEBRALIS</a:t>
            </a:r>
          </a:p>
        </p:txBody>
      </p:sp>
      <p:sp>
        <p:nvSpPr>
          <p:cNvPr id="22" name="TextovéPole 21"/>
          <p:cNvSpPr txBox="1"/>
          <p:nvPr/>
        </p:nvSpPr>
        <p:spPr>
          <a:xfrm>
            <a:off x="3698286" y="4078712"/>
            <a:ext cx="196840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b="1" u="sng" dirty="0">
                <a:solidFill>
                  <a:srgbClr val="00B050"/>
                </a:solidFill>
              </a:rPr>
              <a:t>NA ŠPIČKU</a:t>
            </a:r>
          </a:p>
          <a:p>
            <a:r>
              <a:rPr lang="cs-CZ" altLang="cs-CZ" sz="1400" dirty="0"/>
              <a:t>Rizika</a:t>
            </a:r>
            <a:endParaRPr lang="cs-CZ" sz="1400" dirty="0">
              <a:solidFill>
                <a:srgbClr val="00B050"/>
              </a:solidFill>
            </a:endParaRPr>
          </a:p>
          <a:p>
            <a:r>
              <a:rPr lang="cs-CZ" sz="1400" dirty="0">
                <a:solidFill>
                  <a:srgbClr val="00B050"/>
                </a:solidFill>
              </a:rPr>
              <a:t>T. ACHILLIS</a:t>
            </a:r>
          </a:p>
          <a:p>
            <a:r>
              <a:rPr lang="cs-CZ" sz="1400" dirty="0">
                <a:solidFill>
                  <a:srgbClr val="00B050"/>
                </a:solidFill>
              </a:rPr>
              <a:t>O. METATARSALIA</a:t>
            </a:r>
          </a:p>
          <a:p>
            <a:r>
              <a:rPr lang="cs-CZ" sz="1400" dirty="0">
                <a:solidFill>
                  <a:srgbClr val="00B050"/>
                </a:solidFill>
              </a:rPr>
              <a:t>N. INTERMETATARS.</a:t>
            </a:r>
          </a:p>
          <a:p>
            <a:r>
              <a:rPr lang="cs-CZ" altLang="cs-CZ" sz="1400" dirty="0">
                <a:solidFill>
                  <a:srgbClr val="C00000"/>
                </a:solidFill>
                <a:latin typeface="Calibri" panose="020F0502020204030204" pitchFamily="34" charset="0"/>
              </a:rPr>
              <a:t>→ </a:t>
            </a:r>
            <a:r>
              <a:rPr lang="cs-CZ" altLang="cs-CZ" sz="1400" dirty="0">
                <a:solidFill>
                  <a:srgbClr val="C00000"/>
                </a:solidFill>
              </a:rPr>
              <a:t>postupně !!!</a:t>
            </a:r>
          </a:p>
        </p:txBody>
      </p:sp>
      <p:sp>
        <p:nvSpPr>
          <p:cNvPr id="14" name="Rectangle 3"/>
          <p:cNvSpPr txBox="1">
            <a:spLocks noChangeArrowheads="1"/>
          </p:cNvSpPr>
          <p:nvPr/>
        </p:nvSpPr>
        <p:spPr>
          <a:xfrm>
            <a:off x="7455593" y="5716991"/>
            <a:ext cx="2858560" cy="685482"/>
          </a:xfrm>
          <a:prstGeom prst="rect">
            <a:avLst/>
          </a:prstGeom>
          <a:solidFill>
            <a:srgbClr val="FFFF00">
              <a:alpha val="25000"/>
            </a:srgbClr>
          </a:solidFill>
          <a:ln>
            <a:solidFill>
              <a:srgbClr val="00B050"/>
            </a:solidFill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lnSpc>
                <a:spcPct val="80000"/>
              </a:lnSpc>
              <a:buFontTx/>
              <a:buNone/>
              <a:defRPr/>
            </a:pPr>
            <a:r>
              <a:rPr lang="cs-CZ" altLang="cs-CZ" sz="1200" dirty="0">
                <a:solidFill>
                  <a:srgbClr val="00B050"/>
                </a:solidFill>
              </a:rPr>
              <a:t>VIDEA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cs-CZ" altLang="cs-CZ" sz="1200" dirty="0">
                <a:hlinkClick r:id="rId9"/>
              </a:rPr>
              <a:t>Běh v </a:t>
            </a:r>
            <a:r>
              <a:rPr lang="cs-CZ" altLang="cs-CZ" sz="1200" dirty="0" err="1">
                <a:hlinkClick r:id="rId9"/>
              </a:rPr>
              <a:t>pětiprstech</a:t>
            </a:r>
            <a:r>
              <a:rPr lang="cs-CZ" altLang="cs-CZ" sz="1200" dirty="0">
                <a:hlinkClick r:id="rId9"/>
              </a:rPr>
              <a:t> (velmi pomalu)</a:t>
            </a:r>
            <a:endParaRPr lang="cs-CZ" altLang="cs-CZ" sz="1200" dirty="0"/>
          </a:p>
          <a:p>
            <a:pPr marL="0" indent="0" eaLnBrk="1" hangingPunct="1">
              <a:lnSpc>
                <a:spcPct val="80000"/>
              </a:lnSpc>
              <a:buNone/>
              <a:defRPr/>
            </a:pPr>
            <a:r>
              <a:rPr lang="cs-CZ" altLang="cs-CZ" sz="1200" dirty="0">
                <a:hlinkClick r:id="rId10"/>
              </a:rPr>
              <a:t>Běh v minimalistických botách v přírodě</a:t>
            </a:r>
            <a:endParaRPr lang="cs-CZ" altLang="cs-CZ" sz="1200" dirty="0"/>
          </a:p>
        </p:txBody>
      </p:sp>
      <p:sp>
        <p:nvSpPr>
          <p:cNvPr id="5" name="Obdélník 4"/>
          <p:cNvSpPr/>
          <p:nvPr/>
        </p:nvSpPr>
        <p:spPr>
          <a:xfrm>
            <a:off x="1719540" y="3907913"/>
            <a:ext cx="3621811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700" dirty="0">
                <a:solidFill>
                  <a:schemeClr val="bg1"/>
                </a:solidFill>
              </a:rPr>
              <a:t>http://vlcakjiri.rajce.idnes.cz/Stedrodenni_vanocni_beh_na_cyklostezce/#PB175349.jpg</a:t>
            </a: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80" r="11177"/>
          <a:stretch/>
        </p:blipFill>
        <p:spPr>
          <a:xfrm>
            <a:off x="1926497" y="1618025"/>
            <a:ext cx="3029563" cy="2412387"/>
          </a:xfrm>
          <a:prstGeom prst="rect">
            <a:avLst/>
          </a:prstGeom>
        </p:spPr>
      </p:pic>
      <p:sp>
        <p:nvSpPr>
          <p:cNvPr id="4" name="Obdélník 1">
            <a:extLst>
              <a:ext uri="{FF2B5EF4-FFF2-40B4-BE49-F238E27FC236}">
                <a16:creationId xmlns:a16="http://schemas.microsoft.com/office/drawing/2014/main" id="{6F9A09AD-01FF-13AE-C11B-2EDC02299B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4399" y="180481"/>
            <a:ext cx="10363201" cy="401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 FYZIOLOGII A PATOFYZIOLOGII BĚHU</a:t>
            </a:r>
          </a:p>
        </p:txBody>
      </p:sp>
    </p:spTree>
    <p:extLst>
      <p:ext uri="{BB962C8B-B14F-4D97-AF65-F5344CB8AC3E}">
        <p14:creationId xmlns:p14="http://schemas.microsoft.com/office/powerpoint/2010/main" val="3721453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86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86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14" grpId="0" animBg="1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1850721" y="836712"/>
            <a:ext cx="8602959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/>
              <a:t>Krchová Z (Med Sport Boh Slov, 2012, 21, 4: 179-188.): </a:t>
            </a:r>
          </a:p>
          <a:p>
            <a:r>
              <a:rPr lang="cs-CZ" sz="2000" b="1" dirty="0">
                <a:solidFill>
                  <a:srgbClr val="C00000"/>
                </a:solidFill>
              </a:rPr>
              <a:t>Běžecká bota jako možná příčina zranění vytrvalostních běžců</a:t>
            </a:r>
            <a:r>
              <a:rPr lang="cs-CZ" sz="2000" dirty="0">
                <a:solidFill>
                  <a:srgbClr val="C00000"/>
                </a:solidFill>
              </a:rPr>
              <a:t>.</a:t>
            </a:r>
          </a:p>
          <a:p>
            <a:r>
              <a:rPr lang="cs-CZ" sz="2000" dirty="0"/>
              <a:t>Běh přes patu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cs-CZ" sz="2000" i="1" dirty="0">
                <a:solidFill>
                  <a:srgbClr val="7030A0"/>
                </a:solidFill>
              </a:rPr>
              <a:t>je umožněný klasickou běžeckou obuví s měkkou odpruženou patou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cs-CZ" sz="2000" dirty="0">
                <a:solidFill>
                  <a:srgbClr val="7030A0"/>
                </a:solidFill>
              </a:rPr>
              <a:t>je nepřirozený. </a:t>
            </a:r>
            <a:r>
              <a:rPr lang="cs-CZ" sz="2000" dirty="0">
                <a:solidFill>
                  <a:srgbClr val="009900"/>
                </a:solidFill>
              </a:rPr>
              <a:t>(Přirozený běh bos je s dopadem na přední část nohy.)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cs-CZ" sz="2000" i="1" dirty="0">
                <a:solidFill>
                  <a:srgbClr val="C00000"/>
                </a:solidFill>
              </a:rPr>
              <a:t>je spojen s vyšším rizikem vzniku zranění hlezna, bérce, kolena, .. </a:t>
            </a:r>
            <a:r>
              <a:rPr lang="cs-CZ" sz="2000" i="1" dirty="0">
                <a:solidFill>
                  <a:srgbClr val="C00000"/>
                </a:solidFill>
                <a:latin typeface="Calibri" panose="020F0502020204030204" pitchFamily="34" charset="0"/>
              </a:rPr>
              <a:t>→</a:t>
            </a:r>
            <a:endParaRPr lang="cs-CZ" sz="2000" i="1" dirty="0">
              <a:solidFill>
                <a:srgbClr val="C00000"/>
              </a:solidFill>
            </a:endParaRP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cs-CZ" sz="2000" dirty="0">
                <a:solidFill>
                  <a:srgbClr val="7030A0"/>
                </a:solidFill>
              </a:rPr>
              <a:t>je neekonomický</a:t>
            </a:r>
            <a:endParaRPr lang="cs-CZ" sz="1400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4618" y="3021926"/>
            <a:ext cx="7279814" cy="3579957"/>
          </a:xfrm>
          <a:prstGeom prst="rect">
            <a:avLst/>
          </a:prstGeom>
        </p:spPr>
      </p:pic>
      <p:sp>
        <p:nvSpPr>
          <p:cNvPr id="3" name="Obdélník 1">
            <a:extLst>
              <a:ext uri="{FF2B5EF4-FFF2-40B4-BE49-F238E27FC236}">
                <a16:creationId xmlns:a16="http://schemas.microsoft.com/office/drawing/2014/main" id="{DDD80B3B-5273-1D65-7D74-452D0480C5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4399" y="180481"/>
            <a:ext cx="10363201" cy="401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 FYZIOLOGII A PATOFYZIOLOGII BĚHU</a:t>
            </a:r>
          </a:p>
        </p:txBody>
      </p:sp>
    </p:spTree>
    <p:extLst>
      <p:ext uri="{BB962C8B-B14F-4D97-AF65-F5344CB8AC3E}">
        <p14:creationId xmlns:p14="http://schemas.microsoft.com/office/powerpoint/2010/main" val="3572941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691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2539" y="1279526"/>
            <a:ext cx="6008687" cy="4259263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3" name="Obrázek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3463" y="3730626"/>
            <a:ext cx="1828800" cy="3021013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4" name="Obrázek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388" y="790576"/>
            <a:ext cx="1897062" cy="2682875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25" name="TextovéPole 20"/>
          <p:cNvSpPr txBox="1">
            <a:spLocks noChangeArrowheads="1"/>
          </p:cNvSpPr>
          <p:nvPr/>
        </p:nvSpPr>
        <p:spPr bwMode="auto">
          <a:xfrm>
            <a:off x="5368925" y="2490788"/>
            <a:ext cx="29527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400" i="1" dirty="0" err="1">
                <a:solidFill>
                  <a:schemeClr val="bg1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Scott</a:t>
            </a:r>
            <a:r>
              <a:rPr lang="cs-CZ" altLang="cs-CZ" sz="2400" i="1" dirty="0">
                <a:solidFill>
                  <a:schemeClr val="bg1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 Jurek </a:t>
            </a:r>
            <a:r>
              <a:rPr lang="en-US" altLang="cs-CZ" sz="2400" i="1" dirty="0">
                <a:solidFill>
                  <a:schemeClr val="bg1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&amp;</a:t>
            </a:r>
            <a:r>
              <a:rPr lang="cs-CZ" altLang="cs-CZ" sz="2400" i="1" dirty="0">
                <a:solidFill>
                  <a:schemeClr val="bg1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 </a:t>
            </a:r>
            <a:r>
              <a:rPr lang="cs-CZ" altLang="cs-CZ" sz="2400" i="1" dirty="0" err="1">
                <a:solidFill>
                  <a:schemeClr val="bg1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Arnulfo</a:t>
            </a:r>
            <a:r>
              <a:rPr lang="cs-CZ" altLang="cs-CZ" sz="2400" i="1" dirty="0">
                <a:solidFill>
                  <a:schemeClr val="bg1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 </a:t>
            </a:r>
            <a:r>
              <a:rPr lang="cs-CZ" altLang="cs-CZ" sz="2400" i="1" dirty="0" err="1">
                <a:solidFill>
                  <a:schemeClr val="bg1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Quimare</a:t>
            </a:r>
            <a:r>
              <a:rPr lang="cs-CZ" altLang="cs-CZ" sz="2400" i="1" dirty="0">
                <a:solidFill>
                  <a:schemeClr val="bg1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 </a:t>
            </a:r>
          </a:p>
        </p:txBody>
      </p:sp>
      <p:pic>
        <p:nvPicPr>
          <p:cNvPr id="30726" name="Obrázek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7113" y="933451"/>
            <a:ext cx="1835150" cy="266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7" name="Obrázek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6426" y="1084898"/>
            <a:ext cx="2122487" cy="3130550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8" name="Obrázek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4495" y="3525520"/>
            <a:ext cx="1889125" cy="269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9" name="Bublinový popisek se šipkou nahoru 4"/>
          <p:cNvSpPr>
            <a:spLocks noChangeArrowheads="1"/>
          </p:cNvSpPr>
          <p:nvPr/>
        </p:nvSpPr>
        <p:spPr bwMode="auto">
          <a:xfrm>
            <a:off x="5343525" y="5562600"/>
            <a:ext cx="1074738" cy="323850"/>
          </a:xfrm>
          <a:prstGeom prst="upArrowCallout">
            <a:avLst>
              <a:gd name="adj1" fmla="val 31066"/>
              <a:gd name="adj2" fmla="val 37073"/>
              <a:gd name="adj3" fmla="val 16981"/>
              <a:gd name="adj4" fmla="val 64977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600" dirty="0"/>
              <a:t>NA PATU</a:t>
            </a:r>
          </a:p>
        </p:txBody>
      </p:sp>
      <p:sp>
        <p:nvSpPr>
          <p:cNvPr id="30730" name="Bublinový popisek se šipkou nahoru 14"/>
          <p:cNvSpPr>
            <a:spLocks noChangeArrowheads="1"/>
          </p:cNvSpPr>
          <p:nvPr/>
        </p:nvSpPr>
        <p:spPr bwMode="auto">
          <a:xfrm>
            <a:off x="5781676" y="5445720"/>
            <a:ext cx="1751012" cy="863600"/>
          </a:xfrm>
          <a:prstGeom prst="upArrowCallout">
            <a:avLst>
              <a:gd name="adj1" fmla="val 25007"/>
              <a:gd name="adj2" fmla="val 26612"/>
              <a:gd name="adj3" fmla="val 38231"/>
              <a:gd name="adj4" fmla="val 39468"/>
            </a:avLst>
          </a:prstGeom>
          <a:solidFill>
            <a:srgbClr val="00B05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600"/>
              <a:t>NA PŘEDONOŽÍ</a:t>
            </a:r>
          </a:p>
        </p:txBody>
      </p:sp>
      <p:sp>
        <p:nvSpPr>
          <p:cNvPr id="30731" name="Rectangle 7"/>
          <p:cNvSpPr>
            <a:spLocks noChangeArrowheads="1"/>
          </p:cNvSpPr>
          <p:nvPr/>
        </p:nvSpPr>
        <p:spPr bwMode="auto">
          <a:xfrm>
            <a:off x="3741376" y="480061"/>
            <a:ext cx="5353773" cy="431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>
                <a:solidFill>
                  <a:schemeClr val="accent1">
                    <a:lumMod val="75000"/>
                  </a:schemeClr>
                </a:solidFill>
              </a:rPr>
              <a:t>BĚH S DOPADEM NA PŘEDNÍ ČÁST NOHY</a:t>
            </a:r>
            <a:endParaRPr lang="en-GB" altLang="cs-CZ" sz="2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4" name="Obdélník 1">
            <a:hlinkClick r:id="rId8"/>
          </p:cNvPr>
          <p:cNvSpPr>
            <a:spLocks noChangeArrowheads="1"/>
          </p:cNvSpPr>
          <p:nvPr/>
        </p:nvSpPr>
        <p:spPr bwMode="auto">
          <a:xfrm>
            <a:off x="4363989" y="6348230"/>
            <a:ext cx="3957686" cy="437043"/>
          </a:xfrm>
          <a:prstGeom prst="rect">
            <a:avLst/>
          </a:prstGeom>
          <a:solidFill>
            <a:srgbClr val="FFFF00"/>
          </a:solidFill>
          <a:ln w="9525">
            <a:solidFill>
              <a:srgbClr val="00B05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cs-CZ" altLang="cs-CZ" sz="1800" b="1" dirty="0">
                <a:solidFill>
                  <a:srgbClr val="009900"/>
                </a:solidFill>
              </a:rPr>
              <a:t>VIDEO: </a:t>
            </a:r>
            <a:r>
              <a:rPr lang="cs-CZ" altLang="cs-CZ" sz="1800" dirty="0"/>
              <a:t>Běh v sandálech - </a:t>
            </a:r>
            <a:r>
              <a:rPr lang="cs-CZ" altLang="cs-CZ" sz="1800" dirty="0" err="1"/>
              <a:t>Ráramuri</a:t>
            </a:r>
            <a:endParaRPr lang="cs-CZ" altLang="cs-CZ" sz="1800" dirty="0"/>
          </a:p>
          <a:p>
            <a:pPr algn="ctr"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cs-CZ" altLang="cs-CZ" sz="1000" b="1" dirty="0">
                <a:solidFill>
                  <a:srgbClr val="009900"/>
                </a:solidFill>
              </a:rPr>
              <a:t>https://www.youtube.com/watch?v=GYxrQ7Ba-RU</a:t>
            </a:r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3EAF4BE8-4F82-71AF-C98A-6CC2618EDF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0042" y="48353"/>
            <a:ext cx="9757558" cy="401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 FYZIOLOGII A PATOFYZIOLOGII BĚHU</a:t>
            </a:r>
          </a:p>
        </p:txBody>
      </p:sp>
    </p:spTree>
    <p:extLst>
      <p:ext uri="{BB962C8B-B14F-4D97-AF65-F5344CB8AC3E}">
        <p14:creationId xmlns:p14="http://schemas.microsoft.com/office/powerpoint/2010/main" val="2831137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07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07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07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07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5" grpId="0"/>
      <p:bldP spid="30729" grpId="0" animBg="1"/>
      <p:bldP spid="30730" grpId="0" animBg="1"/>
      <p:bldP spid="14" grpId="0" animBg="1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Obrázek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71" r="15694" b="12964"/>
          <a:stretch/>
        </p:blipFill>
        <p:spPr bwMode="auto">
          <a:xfrm>
            <a:off x="6860342" y="2214601"/>
            <a:ext cx="2013650" cy="2707355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9" name="Obrázek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6826" y="2214601"/>
            <a:ext cx="2283258" cy="1712444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7"/>
          <p:cNvSpPr>
            <a:spLocks noChangeArrowheads="1"/>
          </p:cNvSpPr>
          <p:nvPr/>
        </p:nvSpPr>
        <p:spPr bwMode="auto">
          <a:xfrm>
            <a:off x="6860343" y="1137380"/>
            <a:ext cx="4349742" cy="607953"/>
          </a:xfrm>
          <a:prstGeom prst="rect">
            <a:avLst/>
          </a:prstGeom>
          <a:noFill/>
          <a:ln w="12700">
            <a:solidFill>
              <a:srgbClr val="7030A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cs-CZ" altLang="cs-CZ" sz="1800" b="1" dirty="0">
                <a:solidFill>
                  <a:srgbClr val="7030A0"/>
                </a:solidFill>
              </a:rPr>
              <a:t>BĚH BOS V TERÉNU – rizika</a:t>
            </a:r>
          </a:p>
          <a:p>
            <a:pPr algn="ctr" eaLnBrk="1" hangingPunct="1">
              <a:spcBef>
                <a:spcPct val="0"/>
              </a:spcBef>
              <a:buNone/>
            </a:pPr>
            <a:r>
              <a:rPr lang="cs-CZ" altLang="cs-CZ" sz="1800" dirty="0"/>
              <a:t>kožní otlaky, puchýře, hematomy, rány</a:t>
            </a:r>
            <a:endParaRPr lang="en-GB" altLang="cs-CZ" sz="1800" b="1" dirty="0">
              <a:solidFill>
                <a:srgbClr val="7030A0"/>
              </a:solidFill>
            </a:endParaRPr>
          </a:p>
        </p:txBody>
      </p:sp>
      <p:sp>
        <p:nvSpPr>
          <p:cNvPr id="15" name="TextovéPole 14"/>
          <p:cNvSpPr txBox="1"/>
          <p:nvPr/>
        </p:nvSpPr>
        <p:spPr>
          <a:xfrm>
            <a:off x="914399" y="1133546"/>
            <a:ext cx="5645324" cy="1015663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cs-CZ" sz="2000" b="1" dirty="0">
                <a:solidFill>
                  <a:schemeClr val="accent1">
                    <a:lumMod val="75000"/>
                  </a:schemeClr>
                </a:solidFill>
              </a:rPr>
              <a:t>BĚH BOS V ČISTÉM TERÉNU</a:t>
            </a:r>
          </a:p>
          <a:p>
            <a:pPr algn="ctr">
              <a:defRPr/>
            </a:pPr>
            <a:r>
              <a:rPr lang="cs-CZ" sz="2000" b="1" dirty="0">
                <a:solidFill>
                  <a:srgbClr val="0066FF"/>
                </a:solidFill>
              </a:rPr>
              <a:t>měkkém - pružném – nerovném – nestabilním</a:t>
            </a:r>
          </a:p>
          <a:p>
            <a:pPr algn="ctr">
              <a:defRPr/>
            </a:pPr>
            <a:r>
              <a:rPr lang="cs-CZ" sz="2000" b="1" dirty="0">
                <a:solidFill>
                  <a:schemeClr val="accent2">
                    <a:lumMod val="50000"/>
                  </a:schemeClr>
                </a:solidFill>
              </a:rPr>
              <a:t>tráva, písek, jehličí, šotolina, jemný říční štěrk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523" y="2214601"/>
            <a:ext cx="2736305" cy="1691949"/>
          </a:xfrm>
          <a:prstGeom prst="rect">
            <a:avLst/>
          </a:prstGeom>
          <a:ln>
            <a:solidFill>
              <a:srgbClr val="00B050"/>
            </a:solidFill>
          </a:ln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97" t="14558"/>
          <a:stretch/>
        </p:blipFill>
        <p:spPr>
          <a:xfrm>
            <a:off x="3704567" y="2214602"/>
            <a:ext cx="2855156" cy="1691948"/>
          </a:xfrm>
          <a:prstGeom prst="rect">
            <a:avLst/>
          </a:prstGeom>
          <a:ln>
            <a:solidFill>
              <a:schemeClr val="accent2">
                <a:lumMod val="50000"/>
              </a:schemeClr>
            </a:solidFill>
          </a:ln>
        </p:spPr>
      </p:pic>
      <p:sp>
        <p:nvSpPr>
          <p:cNvPr id="3" name="Obdélník 1">
            <a:extLst>
              <a:ext uri="{FF2B5EF4-FFF2-40B4-BE49-F238E27FC236}">
                <a16:creationId xmlns:a16="http://schemas.microsoft.com/office/drawing/2014/main" id="{53545A1C-DA70-F43B-05BF-2A8E9B3A5C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4399" y="180481"/>
            <a:ext cx="10363201" cy="401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 FYZIOLOGII A PATOFYZIOLOGII BĚHU</a:t>
            </a:r>
          </a:p>
        </p:txBody>
      </p:sp>
    </p:spTree>
    <p:extLst>
      <p:ext uri="{BB962C8B-B14F-4D97-AF65-F5344CB8AC3E}">
        <p14:creationId xmlns:p14="http://schemas.microsoft.com/office/powerpoint/2010/main" val="4109727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Výchozí návrh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  <a:fontScheme name="Výchozí návrh">
    <a:majorFont>
      <a:latin typeface="Arial"/>
      <a:ea typeface=""/>
      <a:cs typeface=""/>
    </a:majorFont>
    <a:minorFont>
      <a:latin typeface="Arial"/>
      <a:ea typeface=""/>
      <a:cs typeface=""/>
    </a:minorFont>
  </a:fontScheme>
  <a:fmtScheme name="Kancelář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2421</TotalTime>
  <Words>5811</Words>
  <Application>Microsoft Office PowerPoint</Application>
  <PresentationFormat>Širokoúhlá obrazovka</PresentationFormat>
  <Paragraphs>930</Paragraphs>
  <Slides>101</Slides>
  <Notes>0</Notes>
  <HiddenSlides>0</HiddenSlides>
  <MMClips>0</MMClips>
  <ScaleCrop>false</ScaleCrop>
  <HeadingPairs>
    <vt:vector size="8" baseType="variant">
      <vt:variant>
        <vt:lpstr>Použitá písma</vt:lpstr>
      </vt:variant>
      <vt:variant>
        <vt:i4>13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101</vt:i4>
      </vt:variant>
    </vt:vector>
  </HeadingPairs>
  <TitlesOfParts>
    <vt:vector size="116" baseType="lpstr">
      <vt:lpstr>Arabic Typesetting</vt:lpstr>
      <vt:lpstr>Arial</vt:lpstr>
      <vt:lpstr>Calibri</vt:lpstr>
      <vt:lpstr>Calibri Light</vt:lpstr>
      <vt:lpstr>Cambria Math</vt:lpstr>
      <vt:lpstr>Century Gothic</vt:lpstr>
      <vt:lpstr>Courier New</vt:lpstr>
      <vt:lpstr>Symbol</vt:lpstr>
      <vt:lpstr>Times New Roman</vt:lpstr>
      <vt:lpstr>Trebuchet MS</vt:lpstr>
      <vt:lpstr>Verdana</vt:lpstr>
      <vt:lpstr>Verdana,Bold</vt:lpstr>
      <vt:lpstr>Wingdings</vt:lpstr>
      <vt:lpstr>Motiv Office</vt:lpstr>
      <vt:lpstr>Graf</vt:lpstr>
      <vt:lpstr>Fyziologie tělesné zátěže PŘEDNÁŠKA 4/4 Jan Novotný, 30.10.2023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Princip superkompenzace energetického potenciálu  a jeho vztah k frekvenci, intenzitě a trvání zátěže</vt:lpstr>
      <vt:lpstr>Prezentace aplikace PowerPoint</vt:lpstr>
      <vt:lpstr>Prezentace aplikace PowerPoint</vt:lpstr>
      <vt:lpstr>Prezentace aplikace PowerPoint</vt:lpstr>
      <vt:lpstr>FYZIOLOGICKÉ PRINCIPY SPORTOVNÍHO TRÉNINKU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Výskoková ergometrie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Wingate test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K FYZIOLOGII BĚHU PRO ZDRAVÍ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Fyxziologie  P4</dc:title>
  <dc:creator>Jan Novotný</dc:creator>
  <cp:lastModifiedBy>Jan Novotný</cp:lastModifiedBy>
  <cp:revision>170</cp:revision>
  <dcterms:created xsi:type="dcterms:W3CDTF">2023-09-22T08:47:26Z</dcterms:created>
  <dcterms:modified xsi:type="dcterms:W3CDTF">2023-10-30T16:34:15Z</dcterms:modified>
</cp:coreProperties>
</file>