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56" r:id="rId2"/>
    <p:sldId id="292" r:id="rId3"/>
    <p:sldId id="314" r:id="rId4"/>
    <p:sldId id="296" r:id="rId5"/>
    <p:sldId id="330" r:id="rId6"/>
    <p:sldId id="271" r:id="rId7"/>
    <p:sldId id="322" r:id="rId8"/>
    <p:sldId id="331" r:id="rId9"/>
    <p:sldId id="325" r:id="rId10"/>
    <p:sldId id="328" r:id="rId11"/>
    <p:sldId id="320" r:id="rId12"/>
    <p:sldId id="273" r:id="rId13"/>
    <p:sldId id="294" r:id="rId14"/>
    <p:sldId id="313" r:id="rId15"/>
    <p:sldId id="326" r:id="rId16"/>
    <p:sldId id="327" r:id="rId17"/>
    <p:sldId id="259" r:id="rId18"/>
    <p:sldId id="334" r:id="rId19"/>
    <p:sldId id="332" r:id="rId20"/>
    <p:sldId id="333" r:id="rId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CCFF"/>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AA8DEAC-FC91-4960-9532-12FF263EFA6C}" type="datetimeFigureOut">
              <a:rPr lang="cs-CZ" smtClean="0"/>
              <a:t>13.3.2017</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B83055-C1CA-4D1B-AC96-16012BC0C5CF}" type="slidenum">
              <a:rPr lang="cs-CZ" smtClean="0"/>
              <a:t>‹#›</a:t>
            </a:fld>
            <a:endParaRPr lang="cs-CZ"/>
          </a:p>
        </p:txBody>
      </p:sp>
    </p:spTree>
    <p:extLst>
      <p:ext uri="{BB962C8B-B14F-4D97-AF65-F5344CB8AC3E}">
        <p14:creationId xmlns:p14="http://schemas.microsoft.com/office/powerpoint/2010/main" val="335189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020B75-67C5-4B39-AB2D-FFF241FC6C97}" type="datetimeFigureOut">
              <a:rPr lang="cs-CZ" smtClean="0"/>
              <a:t>13.3.2017</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B13356-5235-4F6A-8D8F-9A6FDEA273E9}" type="slidenum">
              <a:rPr lang="cs-CZ" smtClean="0"/>
              <a:t>‹#›</a:t>
            </a:fld>
            <a:endParaRPr lang="cs-CZ"/>
          </a:p>
        </p:txBody>
      </p:sp>
    </p:spTree>
    <p:extLst>
      <p:ext uri="{BB962C8B-B14F-4D97-AF65-F5344CB8AC3E}">
        <p14:creationId xmlns:p14="http://schemas.microsoft.com/office/powerpoint/2010/main" val="25786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B47583-2D4B-48B0-9577-CBB711C4905B}" type="slidenum">
              <a:rPr lang="cs-CZ" altLang="cs-CZ" smtClean="0"/>
              <a:pPr/>
              <a:t>5</a:t>
            </a:fld>
            <a:endParaRPr lang="cs-CZ" altLang="cs-CZ"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Tree>
    <p:extLst>
      <p:ext uri="{BB962C8B-B14F-4D97-AF65-F5344CB8AC3E}">
        <p14:creationId xmlns:p14="http://schemas.microsoft.com/office/powerpoint/2010/main" val="11660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350229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1135321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194881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609600" y="1600201"/>
            <a:ext cx="53848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6197600" y="1600201"/>
            <a:ext cx="53848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6197600" y="3941763"/>
            <a:ext cx="53848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609600" y="6243638"/>
            <a:ext cx="2844800" cy="457200"/>
          </a:xfrm>
        </p:spPr>
        <p:txBody>
          <a:bodyPr/>
          <a:lstStyle>
            <a:lvl1pPr>
              <a:defRPr/>
            </a:lvl1pPr>
          </a:lstStyle>
          <a:p>
            <a:endParaRPr lang="en-GB" altLang="cs-CZ"/>
          </a:p>
        </p:txBody>
      </p:sp>
      <p:sp>
        <p:nvSpPr>
          <p:cNvPr id="7" name="Zástupný symbol pro zápatí 6"/>
          <p:cNvSpPr>
            <a:spLocks noGrp="1"/>
          </p:cNvSpPr>
          <p:nvPr>
            <p:ph type="ftr" sz="quarter" idx="11"/>
          </p:nvPr>
        </p:nvSpPr>
        <p:spPr>
          <a:xfrm>
            <a:off x="4165600" y="6248400"/>
            <a:ext cx="3860800" cy="457200"/>
          </a:xfrm>
        </p:spPr>
        <p:txBody>
          <a:bodyPr/>
          <a:lstStyle>
            <a:lvl1pPr>
              <a:defRPr/>
            </a:lvl1pPr>
          </a:lstStyle>
          <a:p>
            <a:endParaRPr lang="en-GB" altLang="cs-CZ"/>
          </a:p>
        </p:txBody>
      </p:sp>
      <p:sp>
        <p:nvSpPr>
          <p:cNvPr id="8" name="Zástupný symbol pro číslo snímku 7"/>
          <p:cNvSpPr>
            <a:spLocks noGrp="1"/>
          </p:cNvSpPr>
          <p:nvPr>
            <p:ph type="sldNum" sz="quarter" idx="12"/>
          </p:nvPr>
        </p:nvSpPr>
        <p:spPr>
          <a:xfrm>
            <a:off x="8737600" y="6243638"/>
            <a:ext cx="2844800" cy="457200"/>
          </a:xfrm>
        </p:spPr>
        <p:txBody>
          <a:bodyPr/>
          <a:lstStyle>
            <a:lvl1pPr>
              <a:defRPr/>
            </a:lvl1pPr>
          </a:lstStyle>
          <a:p>
            <a:fld id="{6168C9B7-7009-4EE4-B349-06C2EDDF9F3F}" type="slidenum">
              <a:rPr lang="en-GB" altLang="cs-CZ"/>
              <a:pPr/>
              <a:t>‹#›</a:t>
            </a:fld>
            <a:endParaRPr lang="en-GB" altLang="cs-CZ"/>
          </a:p>
        </p:txBody>
      </p:sp>
    </p:spTree>
    <p:extLst>
      <p:ext uri="{BB962C8B-B14F-4D97-AF65-F5344CB8AC3E}">
        <p14:creationId xmlns:p14="http://schemas.microsoft.com/office/powerpoint/2010/main" val="208087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402525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122797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64E180-A83D-49D4-B404-C441EB1285BC}" type="datetimeFigureOut">
              <a:rPr lang="cs-CZ" smtClean="0"/>
              <a:t>13.3.2017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267018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664E180-A83D-49D4-B404-C441EB1285BC}" type="datetimeFigureOut">
              <a:rPr lang="cs-CZ" smtClean="0"/>
              <a:t>13.3.2017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416833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664E180-A83D-49D4-B404-C441EB1285BC}" type="datetimeFigureOut">
              <a:rPr lang="cs-CZ" smtClean="0"/>
              <a:t>13.3.2017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351476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664E180-A83D-49D4-B404-C441EB1285BC}" type="datetimeFigureOut">
              <a:rPr lang="cs-CZ" smtClean="0"/>
              <a:t>13.3.2017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373878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64E180-A83D-49D4-B404-C441EB1285BC}" type="datetimeFigureOut">
              <a:rPr lang="cs-CZ" smtClean="0"/>
              <a:t>13.3.2017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3956895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664E180-A83D-49D4-B404-C441EB1285BC}" type="datetimeFigureOut">
              <a:rPr lang="cs-CZ" smtClean="0"/>
              <a:t>13.3.2017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BD74C7-32E0-4266-926C-C3EA83CDE7DE}" type="slidenum">
              <a:rPr lang="cs-CZ" smtClean="0"/>
              <a:t>‹#›</a:t>
            </a:fld>
            <a:endParaRPr lang="cs-CZ"/>
          </a:p>
        </p:txBody>
      </p:sp>
    </p:spTree>
    <p:extLst>
      <p:ext uri="{BB962C8B-B14F-4D97-AF65-F5344CB8AC3E}">
        <p14:creationId xmlns:p14="http://schemas.microsoft.com/office/powerpoint/2010/main" val="181173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4E180-A83D-49D4-B404-C441EB1285BC}" type="datetimeFigureOut">
              <a:rPr lang="cs-CZ" smtClean="0"/>
              <a:t>13.3.2017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74C7-32E0-4266-926C-C3EA83CDE7DE}" type="slidenum">
              <a:rPr lang="cs-CZ" smtClean="0"/>
              <a:t>‹#›</a:t>
            </a:fld>
            <a:endParaRPr lang="cs-CZ"/>
          </a:p>
        </p:txBody>
      </p:sp>
    </p:spTree>
    <p:extLst>
      <p:ext uri="{BB962C8B-B14F-4D97-AF65-F5344CB8AC3E}">
        <p14:creationId xmlns:p14="http://schemas.microsoft.com/office/powerpoint/2010/main" val="840061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3389/fphys.2014.00358" TargetMode="External"/><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1016/j.cardiores.2006.06.030" TargetMode="External"/><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hyperlink" Target="http://www.zschemie.euweb.cz/kyslik/kyslik5.html"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20253" y="689811"/>
            <a:ext cx="9144000" cy="5454315"/>
          </a:xfrm>
          <a:solidFill>
            <a:schemeClr val="accent5">
              <a:lumMod val="20000"/>
              <a:lumOff val="80000"/>
            </a:schemeClr>
          </a:solidFill>
          <a:ln>
            <a:solidFill>
              <a:srgbClr val="002060"/>
            </a:solidFill>
          </a:ln>
        </p:spPr>
        <p:txBody>
          <a:bodyPr>
            <a:normAutofit/>
          </a:bodyPr>
          <a:lstStyle/>
          <a:p>
            <a:r>
              <a:rPr lang="cs-CZ" sz="3200" b="1" dirty="0" smtClean="0">
                <a:solidFill>
                  <a:srgbClr val="002060"/>
                </a:solidFill>
              </a:rPr>
              <a:t>Pohyb pro zdraví a oxidační stres</a:t>
            </a:r>
            <a:br>
              <a:rPr lang="cs-CZ" sz="3200" b="1" dirty="0" smtClean="0">
                <a:solidFill>
                  <a:srgbClr val="002060"/>
                </a:solidFill>
              </a:rPr>
            </a:br>
            <a:r>
              <a:rPr lang="cs-CZ" sz="3200" b="1" dirty="0" smtClean="0">
                <a:solidFill>
                  <a:srgbClr val="002060"/>
                </a:solidFill>
              </a:rPr>
              <a:t/>
            </a:r>
            <a:br>
              <a:rPr lang="cs-CZ" sz="3200" b="1" dirty="0" smtClean="0">
                <a:solidFill>
                  <a:srgbClr val="002060"/>
                </a:solidFill>
              </a:rPr>
            </a:br>
            <a:r>
              <a:rPr lang="cs-CZ" sz="3200" b="1" dirty="0">
                <a:solidFill>
                  <a:srgbClr val="002060"/>
                </a:solidFill>
              </a:rPr>
              <a:t/>
            </a:r>
            <a:br>
              <a:rPr lang="cs-CZ" sz="3200" b="1" dirty="0">
                <a:solidFill>
                  <a:srgbClr val="002060"/>
                </a:solidFill>
              </a:rPr>
            </a:br>
            <a:r>
              <a:rPr lang="cs-CZ" sz="3200" b="1" dirty="0" smtClean="0">
                <a:solidFill>
                  <a:srgbClr val="002060"/>
                </a:solidFill>
              </a:rPr>
              <a:t/>
            </a:r>
            <a:br>
              <a:rPr lang="cs-CZ" sz="3200" b="1" dirty="0" smtClean="0">
                <a:solidFill>
                  <a:srgbClr val="002060"/>
                </a:solidFill>
              </a:rPr>
            </a:br>
            <a:r>
              <a:rPr lang="cs-CZ" sz="3200" b="1" dirty="0" smtClean="0">
                <a:solidFill>
                  <a:srgbClr val="002060"/>
                </a:solidFill>
              </a:rPr>
              <a:t/>
            </a:r>
            <a:br>
              <a:rPr lang="cs-CZ" sz="3200" b="1" dirty="0" smtClean="0">
                <a:solidFill>
                  <a:srgbClr val="002060"/>
                </a:solidFill>
              </a:rPr>
            </a:br>
            <a:r>
              <a:rPr lang="cs-CZ" sz="3200" b="1" dirty="0">
                <a:solidFill>
                  <a:srgbClr val="002060"/>
                </a:solidFill>
              </a:rPr>
              <a:t/>
            </a:r>
            <a:br>
              <a:rPr lang="cs-CZ" sz="3200" b="1" dirty="0">
                <a:solidFill>
                  <a:srgbClr val="002060"/>
                </a:solidFill>
              </a:rPr>
            </a:br>
            <a:r>
              <a:rPr lang="cs-CZ" sz="3200" b="1" dirty="0">
                <a:solidFill>
                  <a:srgbClr val="002060"/>
                </a:solidFill>
              </a:rPr>
              <a:t/>
            </a:r>
            <a:br>
              <a:rPr lang="cs-CZ" sz="3200" b="1" dirty="0">
                <a:solidFill>
                  <a:srgbClr val="002060"/>
                </a:solidFill>
              </a:rPr>
            </a:br>
            <a:r>
              <a:rPr lang="cs-CZ" sz="3200" b="1" dirty="0" smtClean="0">
                <a:solidFill>
                  <a:srgbClr val="002060"/>
                </a:solidFill>
              </a:rPr>
              <a:t/>
            </a:r>
            <a:br>
              <a:rPr lang="cs-CZ" sz="3200" b="1" dirty="0" smtClean="0">
                <a:solidFill>
                  <a:srgbClr val="002060"/>
                </a:solidFill>
              </a:rPr>
            </a:br>
            <a:r>
              <a:rPr lang="cs-CZ" sz="3200" b="1" dirty="0">
                <a:solidFill>
                  <a:srgbClr val="002060"/>
                </a:solidFill>
              </a:rPr>
              <a:t/>
            </a:r>
            <a:br>
              <a:rPr lang="cs-CZ" sz="3200" b="1" dirty="0">
                <a:solidFill>
                  <a:srgbClr val="002060"/>
                </a:solidFill>
              </a:rPr>
            </a:br>
            <a:r>
              <a:rPr lang="cs-CZ" sz="1800" dirty="0" smtClean="0">
                <a:solidFill>
                  <a:srgbClr val="002060"/>
                </a:solidFill>
              </a:rPr>
              <a:t>Jan Novotný</a:t>
            </a:r>
            <a:br>
              <a:rPr lang="cs-CZ" sz="1800" dirty="0" smtClean="0">
                <a:solidFill>
                  <a:srgbClr val="002060"/>
                </a:solidFill>
              </a:rPr>
            </a:br>
            <a:r>
              <a:rPr lang="cs-CZ" sz="1800" dirty="0" smtClean="0">
                <a:solidFill>
                  <a:srgbClr val="002060"/>
                </a:solidFill>
              </a:rPr>
              <a:t>2016</a:t>
            </a:r>
            <a:r>
              <a:rPr lang="cs-CZ" sz="1600" dirty="0" smtClean="0">
                <a:solidFill>
                  <a:srgbClr val="002060"/>
                </a:solidFill>
              </a:rPr>
              <a:t/>
            </a:r>
            <a:br>
              <a:rPr lang="cs-CZ" sz="1600" dirty="0" smtClean="0">
                <a:solidFill>
                  <a:srgbClr val="002060"/>
                </a:solidFill>
              </a:rPr>
            </a:br>
            <a:endParaRPr lang="cs-CZ" sz="2800" dirty="0">
              <a:solidFill>
                <a:srgbClr val="002060"/>
              </a:solidFill>
            </a:endParaRP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558" y="4549440"/>
            <a:ext cx="2887580" cy="134829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552" y="4549440"/>
            <a:ext cx="2003651" cy="1348290"/>
          </a:xfrm>
          <a:prstGeom prst="rect">
            <a:avLst/>
          </a:prstGeom>
          <a:ln w="12700">
            <a:solidFill>
              <a:srgbClr val="002060"/>
            </a:solidFill>
          </a:ln>
        </p:spPr>
      </p:pic>
      <p:sp>
        <p:nvSpPr>
          <p:cNvPr id="5" name="Šipka doprava 4"/>
          <p:cNvSpPr/>
          <p:nvPr/>
        </p:nvSpPr>
        <p:spPr>
          <a:xfrm>
            <a:off x="4997115" y="4740442"/>
            <a:ext cx="2358189" cy="483143"/>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70C0"/>
                </a:solidFill>
              </a:rPr>
              <a:t> </a:t>
            </a:r>
            <a:r>
              <a:rPr lang="cs-CZ" dirty="0">
                <a:solidFill>
                  <a:srgbClr val="0070C0"/>
                </a:solidFill>
              </a:rPr>
              <a:t> </a:t>
            </a:r>
            <a:r>
              <a:rPr lang="cs-CZ" dirty="0" smtClean="0">
                <a:solidFill>
                  <a:srgbClr val="0070C0"/>
                </a:solidFill>
              </a:rPr>
              <a:t>  2002</a:t>
            </a:r>
            <a:endParaRPr lang="cs-CZ" dirty="0">
              <a:solidFill>
                <a:srgbClr val="0070C0"/>
              </a:solidFill>
            </a:endParaRPr>
          </a:p>
        </p:txBody>
      </p:sp>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t="28116" b="9284"/>
          <a:stretch/>
        </p:blipFill>
        <p:spPr>
          <a:xfrm>
            <a:off x="3592838" y="1880671"/>
            <a:ext cx="5166742" cy="2422373"/>
          </a:xfrm>
          <a:prstGeom prst="rect">
            <a:avLst/>
          </a:prstGeom>
          <a:ln>
            <a:solidFill>
              <a:srgbClr val="002060"/>
            </a:solidFill>
          </a:ln>
        </p:spPr>
      </p:pic>
      <p:sp>
        <p:nvSpPr>
          <p:cNvPr id="7" name="TextovéPole 6"/>
          <p:cNvSpPr txBox="1"/>
          <p:nvPr/>
        </p:nvSpPr>
        <p:spPr>
          <a:xfrm>
            <a:off x="4317608" y="4008796"/>
            <a:ext cx="3749290" cy="338554"/>
          </a:xfrm>
          <a:prstGeom prst="rect">
            <a:avLst/>
          </a:prstGeom>
          <a:noFill/>
        </p:spPr>
        <p:txBody>
          <a:bodyPr wrap="square" rtlCol="0">
            <a:spAutoFit/>
          </a:bodyPr>
          <a:lstStyle/>
          <a:p>
            <a:pPr algn="ctr"/>
            <a:r>
              <a:rPr lang="cs-CZ" sz="1600" dirty="0" smtClean="0">
                <a:solidFill>
                  <a:schemeClr val="bg1"/>
                </a:solidFill>
              </a:rPr>
              <a:t>Brněnský běžecký pohár – Jehnice </a:t>
            </a:r>
            <a:endParaRPr lang="cs-CZ" sz="1600" dirty="0">
              <a:solidFill>
                <a:schemeClr val="bg1"/>
              </a:solidFill>
            </a:endParaRPr>
          </a:p>
        </p:txBody>
      </p:sp>
    </p:spTree>
    <p:extLst>
      <p:ext uri="{BB962C8B-B14F-4D97-AF65-F5344CB8AC3E}">
        <p14:creationId xmlns:p14="http://schemas.microsoft.com/office/powerpoint/2010/main" val="263918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18027" y="3508533"/>
            <a:ext cx="2492093" cy="2062103"/>
          </a:xfrm>
          <a:prstGeom prst="rect">
            <a:avLst/>
          </a:prstGeom>
          <a:noFill/>
          <a:ln>
            <a:solidFill>
              <a:schemeClr val="tx1"/>
            </a:solidFill>
          </a:ln>
        </p:spPr>
        <p:txBody>
          <a:bodyPr wrap="square" rtlCol="0">
            <a:spAutoFit/>
          </a:bodyPr>
          <a:lstStyle/>
          <a:p>
            <a:r>
              <a:rPr lang="cs-CZ" sz="1600" b="1" dirty="0" smtClean="0"/>
              <a:t>Krevní </a:t>
            </a:r>
            <a:r>
              <a:rPr lang="cs-CZ" sz="1600" b="1" dirty="0" err="1" smtClean="0"/>
              <a:t>markery</a:t>
            </a:r>
            <a:r>
              <a:rPr lang="cs-CZ" sz="1600" b="1" dirty="0" smtClean="0"/>
              <a:t>:</a:t>
            </a:r>
          </a:p>
          <a:p>
            <a:r>
              <a:rPr lang="cs-CZ" sz="1600" u="sng" dirty="0">
                <a:solidFill>
                  <a:srgbClr val="3399FF"/>
                </a:solidFill>
              </a:rPr>
              <a:t>MYOLÝZA</a:t>
            </a:r>
          </a:p>
          <a:p>
            <a:r>
              <a:rPr lang="cs-CZ" sz="1600" dirty="0">
                <a:solidFill>
                  <a:srgbClr val="3399FF"/>
                </a:solidFill>
              </a:rPr>
              <a:t>CK – </a:t>
            </a:r>
            <a:r>
              <a:rPr lang="cs-CZ" sz="1600" dirty="0" err="1">
                <a:solidFill>
                  <a:srgbClr val="3399FF"/>
                </a:solidFill>
              </a:rPr>
              <a:t>kreatinkináza</a:t>
            </a:r>
            <a:endParaRPr lang="cs-CZ" sz="1600" dirty="0">
              <a:solidFill>
                <a:srgbClr val="3399FF"/>
              </a:solidFill>
            </a:endParaRPr>
          </a:p>
          <a:p>
            <a:r>
              <a:rPr lang="cs-CZ" sz="1600" dirty="0">
                <a:solidFill>
                  <a:srgbClr val="3399FF"/>
                </a:solidFill>
              </a:rPr>
              <a:t>LDH – </a:t>
            </a:r>
            <a:r>
              <a:rPr lang="cs-CZ" sz="1600" dirty="0" err="1">
                <a:solidFill>
                  <a:srgbClr val="3399FF"/>
                </a:solidFill>
              </a:rPr>
              <a:t>laktátdehydrogenáza</a:t>
            </a:r>
            <a:endParaRPr lang="cs-CZ" sz="1600" dirty="0">
              <a:solidFill>
                <a:srgbClr val="3399FF"/>
              </a:solidFill>
            </a:endParaRPr>
          </a:p>
          <a:p>
            <a:r>
              <a:rPr lang="cs-CZ" sz="1600" dirty="0">
                <a:solidFill>
                  <a:srgbClr val="3399FF"/>
                </a:solidFill>
              </a:rPr>
              <a:t>Myoglobin</a:t>
            </a:r>
          </a:p>
          <a:p>
            <a:r>
              <a:rPr lang="cs-CZ" sz="1600" u="sng" dirty="0" smtClean="0">
                <a:solidFill>
                  <a:srgbClr val="7030A0"/>
                </a:solidFill>
              </a:rPr>
              <a:t>ANTIOXIDAČNÍ AKTIVITA</a:t>
            </a:r>
            <a:endParaRPr lang="cs-CZ" sz="1600" u="sng" dirty="0">
              <a:solidFill>
                <a:srgbClr val="7030A0"/>
              </a:solidFill>
            </a:endParaRPr>
          </a:p>
          <a:p>
            <a:r>
              <a:rPr lang="cs-CZ" sz="1600" dirty="0" err="1" smtClean="0">
                <a:solidFill>
                  <a:srgbClr val="7030A0"/>
                </a:solidFill>
              </a:rPr>
              <a:t>GPx</a:t>
            </a:r>
            <a:r>
              <a:rPr lang="cs-CZ" sz="1600" dirty="0" smtClean="0">
                <a:solidFill>
                  <a:srgbClr val="7030A0"/>
                </a:solidFill>
              </a:rPr>
              <a:t> - </a:t>
            </a:r>
            <a:r>
              <a:rPr lang="cs-CZ" sz="1600" dirty="0" err="1" smtClean="0">
                <a:solidFill>
                  <a:srgbClr val="7030A0"/>
                </a:solidFill>
              </a:rPr>
              <a:t>glutathionpreoxidáza</a:t>
            </a:r>
            <a:endParaRPr lang="cs-CZ" sz="1600" dirty="0" smtClean="0">
              <a:solidFill>
                <a:srgbClr val="7030A0"/>
              </a:solidFill>
            </a:endParaRPr>
          </a:p>
          <a:p>
            <a:r>
              <a:rPr lang="cs-CZ" sz="1600" dirty="0" err="1" smtClean="0">
                <a:solidFill>
                  <a:srgbClr val="7030A0"/>
                </a:solidFill>
              </a:rPr>
              <a:t>GRd</a:t>
            </a:r>
            <a:r>
              <a:rPr lang="cs-CZ" sz="1600" dirty="0" smtClean="0">
                <a:solidFill>
                  <a:srgbClr val="7030A0"/>
                </a:solidFill>
              </a:rPr>
              <a:t> – </a:t>
            </a:r>
            <a:r>
              <a:rPr lang="cs-CZ" sz="1600" dirty="0" err="1" smtClean="0">
                <a:solidFill>
                  <a:srgbClr val="7030A0"/>
                </a:solidFill>
              </a:rPr>
              <a:t>glutathionreduktáza</a:t>
            </a:r>
            <a:endParaRPr lang="cs-CZ" sz="1600" dirty="0" smtClean="0">
              <a:solidFill>
                <a:srgbClr val="7030A0"/>
              </a:solidFill>
            </a:endParaRPr>
          </a:p>
        </p:txBody>
      </p:sp>
      <p:pic>
        <p:nvPicPr>
          <p:cNvPr id="5" name="Obrázek 4"/>
          <p:cNvPicPr>
            <a:picLocks noChangeAspect="1"/>
          </p:cNvPicPr>
          <p:nvPr/>
        </p:nvPicPr>
        <p:blipFill>
          <a:blip r:embed="rId2"/>
          <a:stretch>
            <a:fillRect/>
          </a:stretch>
        </p:blipFill>
        <p:spPr>
          <a:xfrm>
            <a:off x="7554792" y="3508533"/>
            <a:ext cx="4535306" cy="3294213"/>
          </a:xfrm>
          <a:prstGeom prst="rect">
            <a:avLst/>
          </a:prstGeom>
          <a:ln>
            <a:solidFill>
              <a:schemeClr val="tx1"/>
            </a:solidFill>
          </a:ln>
        </p:spPr>
      </p:pic>
      <p:pic>
        <p:nvPicPr>
          <p:cNvPr id="6" name="Obrázek 5"/>
          <p:cNvPicPr>
            <a:picLocks noChangeAspect="1"/>
          </p:cNvPicPr>
          <p:nvPr/>
        </p:nvPicPr>
        <p:blipFill>
          <a:blip r:embed="rId3"/>
          <a:stretch>
            <a:fillRect/>
          </a:stretch>
        </p:blipFill>
        <p:spPr>
          <a:xfrm>
            <a:off x="7554792" y="126248"/>
            <a:ext cx="4535306" cy="3294213"/>
          </a:xfrm>
          <a:prstGeom prst="rect">
            <a:avLst/>
          </a:prstGeom>
          <a:ln>
            <a:solidFill>
              <a:schemeClr val="tx1"/>
            </a:solidFill>
          </a:ln>
        </p:spPr>
      </p:pic>
      <p:pic>
        <p:nvPicPr>
          <p:cNvPr id="9" name="Obrázek 8"/>
          <p:cNvPicPr>
            <a:picLocks noChangeAspect="1"/>
          </p:cNvPicPr>
          <p:nvPr/>
        </p:nvPicPr>
        <p:blipFill>
          <a:blip r:embed="rId4"/>
          <a:stretch>
            <a:fillRect/>
          </a:stretch>
        </p:blipFill>
        <p:spPr>
          <a:xfrm>
            <a:off x="3108960" y="3508533"/>
            <a:ext cx="4205544" cy="3297904"/>
          </a:xfrm>
          <a:prstGeom prst="rect">
            <a:avLst/>
          </a:prstGeom>
          <a:ln>
            <a:solidFill>
              <a:schemeClr val="tx1"/>
            </a:solidFill>
          </a:ln>
        </p:spPr>
      </p:pic>
      <p:sp>
        <p:nvSpPr>
          <p:cNvPr id="10" name="Obdélník 9"/>
          <p:cNvSpPr/>
          <p:nvPr/>
        </p:nvSpPr>
        <p:spPr>
          <a:xfrm>
            <a:off x="518027" y="1856114"/>
            <a:ext cx="6805193" cy="1569660"/>
          </a:xfrm>
          <a:prstGeom prst="rect">
            <a:avLst/>
          </a:prstGeom>
          <a:ln>
            <a:solidFill>
              <a:srgbClr val="002060"/>
            </a:solidFill>
          </a:ln>
        </p:spPr>
        <p:txBody>
          <a:bodyPr wrap="square">
            <a:spAutoFit/>
          </a:bodyPr>
          <a:lstStyle/>
          <a:p>
            <a:r>
              <a:rPr lang="cs-CZ" dirty="0" smtClean="0"/>
              <a:t>CONCEPCION-HUERTAS et al. </a:t>
            </a:r>
          </a:p>
          <a:p>
            <a:r>
              <a:rPr lang="en-US" sz="2000" b="1" dirty="0" smtClean="0"/>
              <a:t>Changes </a:t>
            </a:r>
            <a:r>
              <a:rPr lang="en-US" sz="2000" b="1" dirty="0"/>
              <a:t>in the redox status and inflammatory response in </a:t>
            </a:r>
            <a:r>
              <a:rPr lang="en-US" sz="2000" b="1" dirty="0" err="1" smtClean="0"/>
              <a:t>handbal</a:t>
            </a:r>
            <a:r>
              <a:rPr lang="cs-CZ" sz="2000" b="1" dirty="0" smtClean="0"/>
              <a:t>l </a:t>
            </a:r>
            <a:r>
              <a:rPr lang="en-US" sz="2000" b="1" dirty="0" smtClean="0"/>
              <a:t>players </a:t>
            </a:r>
            <a:r>
              <a:rPr lang="en-US" sz="2000" b="1" dirty="0"/>
              <a:t>during one-year of competition and </a:t>
            </a:r>
            <a:r>
              <a:rPr lang="en-US" sz="2000" b="1" dirty="0" smtClean="0"/>
              <a:t>training</a:t>
            </a:r>
            <a:r>
              <a:rPr lang="cs-CZ" sz="2000" b="1" dirty="0" smtClean="0"/>
              <a:t>. </a:t>
            </a:r>
          </a:p>
          <a:p>
            <a:r>
              <a:rPr lang="en-US" dirty="0" smtClean="0"/>
              <a:t>Journal </a:t>
            </a:r>
            <a:r>
              <a:rPr lang="en-US" dirty="0"/>
              <a:t>of Sports Sciences, </a:t>
            </a:r>
            <a:r>
              <a:rPr lang="en-US" dirty="0" smtClean="0"/>
              <a:t>2013</a:t>
            </a:r>
            <a:r>
              <a:rPr lang="cs-CZ" dirty="0" smtClean="0"/>
              <a:t>. Vol</a:t>
            </a:r>
            <a:r>
              <a:rPr lang="cs-CZ" dirty="0"/>
              <a:t>. 31, No. 11, </a:t>
            </a:r>
            <a:r>
              <a:rPr lang="cs-CZ" dirty="0" smtClean="0"/>
              <a:t>1197–1207.</a:t>
            </a:r>
          </a:p>
          <a:p>
            <a:r>
              <a:rPr lang="cs-CZ" dirty="0" smtClean="0"/>
              <a:t>(</a:t>
            </a:r>
            <a:r>
              <a:rPr lang="cs-CZ" dirty="0" smtClean="0">
                <a:solidFill>
                  <a:srgbClr val="231F20"/>
                </a:solidFill>
                <a:latin typeface="AdvOT4b47d116"/>
              </a:rPr>
              <a:t>16 hráčů španělské ligy, věk 22.7 </a:t>
            </a:r>
            <a:r>
              <a:rPr lang="cs-CZ" dirty="0">
                <a:solidFill>
                  <a:srgbClr val="231F20"/>
                </a:solidFill>
                <a:latin typeface="AdvOT4b47d116"/>
              </a:rPr>
              <a:t>± </a:t>
            </a:r>
            <a:r>
              <a:rPr lang="cs-CZ" dirty="0" smtClean="0">
                <a:solidFill>
                  <a:srgbClr val="231F20"/>
                </a:solidFill>
                <a:latin typeface="AdvOT4b47d116"/>
              </a:rPr>
              <a:t>3.1 r)</a:t>
            </a:r>
            <a:endParaRPr lang="cs-CZ" dirty="0"/>
          </a:p>
        </p:txBody>
      </p:sp>
      <p:sp>
        <p:nvSpPr>
          <p:cNvPr id="11" name="Obdélník 10"/>
          <p:cNvSpPr/>
          <p:nvPr/>
        </p:nvSpPr>
        <p:spPr>
          <a:xfrm>
            <a:off x="9288388" y="88158"/>
            <a:ext cx="1068113" cy="369332"/>
          </a:xfrm>
          <a:prstGeom prst="rect">
            <a:avLst/>
          </a:prstGeom>
        </p:spPr>
        <p:txBody>
          <a:bodyPr wrap="none">
            <a:spAutoFit/>
          </a:bodyPr>
          <a:lstStyle/>
          <a:p>
            <a:r>
              <a:rPr lang="cs-CZ" u="sng" dirty="0" smtClean="0">
                <a:solidFill>
                  <a:srgbClr val="3399FF"/>
                </a:solidFill>
              </a:rPr>
              <a:t>MYOLÝZA</a:t>
            </a:r>
            <a:endParaRPr lang="cs-CZ" u="sng" dirty="0">
              <a:solidFill>
                <a:srgbClr val="3399FF"/>
              </a:solidFill>
            </a:endParaRPr>
          </a:p>
        </p:txBody>
      </p:sp>
      <p:sp>
        <p:nvSpPr>
          <p:cNvPr id="12" name="Obdélník 11"/>
          <p:cNvSpPr/>
          <p:nvPr/>
        </p:nvSpPr>
        <p:spPr>
          <a:xfrm>
            <a:off x="8776898" y="3445452"/>
            <a:ext cx="2453044" cy="369332"/>
          </a:xfrm>
          <a:prstGeom prst="rect">
            <a:avLst/>
          </a:prstGeom>
        </p:spPr>
        <p:txBody>
          <a:bodyPr wrap="none">
            <a:spAutoFit/>
          </a:bodyPr>
          <a:lstStyle/>
          <a:p>
            <a:r>
              <a:rPr lang="cs-CZ" u="sng" dirty="0" smtClean="0">
                <a:solidFill>
                  <a:srgbClr val="7030A0"/>
                </a:solidFill>
              </a:rPr>
              <a:t>ANTIOXIDAČNÍ AKTIVITA</a:t>
            </a:r>
            <a:endParaRPr lang="cs-CZ" u="sng" dirty="0">
              <a:solidFill>
                <a:srgbClr val="7030A0"/>
              </a:solidFill>
            </a:endParaRPr>
          </a:p>
        </p:txBody>
      </p:sp>
      <p:sp>
        <p:nvSpPr>
          <p:cNvPr id="13" name="Obdélník 12"/>
          <p:cNvSpPr/>
          <p:nvPr/>
        </p:nvSpPr>
        <p:spPr>
          <a:xfrm>
            <a:off x="4663342" y="3508533"/>
            <a:ext cx="1609543" cy="369332"/>
          </a:xfrm>
          <a:prstGeom prst="rect">
            <a:avLst/>
          </a:prstGeom>
        </p:spPr>
        <p:txBody>
          <a:bodyPr wrap="none">
            <a:spAutoFit/>
          </a:bodyPr>
          <a:lstStyle/>
          <a:p>
            <a:r>
              <a:rPr lang="cs-CZ" u="sng" dirty="0" smtClean="0"/>
              <a:t>TĚLESNÁ ZÁTĚŽ</a:t>
            </a:r>
            <a:endParaRPr lang="cs-CZ" u="sng" dirty="0"/>
          </a:p>
        </p:txBody>
      </p:sp>
      <p:sp>
        <p:nvSpPr>
          <p:cNvPr id="14" name="Zaoblený obdélník 13"/>
          <p:cNvSpPr/>
          <p:nvPr/>
        </p:nvSpPr>
        <p:spPr>
          <a:xfrm>
            <a:off x="9641470" y="718511"/>
            <a:ext cx="361950" cy="5823215"/>
          </a:xfrm>
          <a:prstGeom prst="round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Zaoblený obdélník 15"/>
          <p:cNvSpPr/>
          <p:nvPr/>
        </p:nvSpPr>
        <p:spPr>
          <a:xfrm>
            <a:off x="5325991" y="4047744"/>
            <a:ext cx="361950" cy="2493982"/>
          </a:xfrm>
          <a:prstGeom prst="round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518028" y="322130"/>
            <a:ext cx="6805193"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2" name="Obdélník 1"/>
          <p:cNvSpPr/>
          <p:nvPr/>
        </p:nvSpPr>
        <p:spPr>
          <a:xfrm>
            <a:off x="518027" y="942358"/>
            <a:ext cx="6805193" cy="800219"/>
          </a:xfrm>
          <a:prstGeom prst="rect">
            <a:avLst/>
          </a:prstGeom>
        </p:spPr>
        <p:txBody>
          <a:bodyPr wrap="square">
            <a:spAutoFit/>
          </a:bodyPr>
          <a:lstStyle/>
          <a:p>
            <a:pPr algn="ctr">
              <a:buNone/>
            </a:pPr>
            <a:r>
              <a:rPr lang="cs-CZ" altLang="cs-CZ" sz="2400" b="1" dirty="0" smtClean="0">
                <a:solidFill>
                  <a:srgbClr val="0070C0"/>
                </a:solidFill>
              </a:rPr>
              <a:t>DLOUHODOBÝ POHLED</a:t>
            </a:r>
          </a:p>
          <a:p>
            <a:pPr algn="ctr">
              <a:buNone/>
            </a:pPr>
            <a:r>
              <a:rPr lang="cs-CZ" altLang="cs-CZ" sz="2200" dirty="0" err="1" smtClean="0">
                <a:solidFill>
                  <a:srgbClr val="7030A0"/>
                </a:solidFill>
              </a:rPr>
              <a:t>Sport.zátěž</a:t>
            </a:r>
            <a:r>
              <a:rPr lang="cs-CZ" altLang="cs-CZ" sz="2200" dirty="0" smtClean="0">
                <a:solidFill>
                  <a:srgbClr val="7030A0"/>
                </a:solidFill>
              </a:rPr>
              <a:t> </a:t>
            </a:r>
            <a:r>
              <a:rPr lang="cs-CZ" altLang="cs-CZ" sz="2200" dirty="0" smtClean="0">
                <a:solidFill>
                  <a:srgbClr val="7030A0"/>
                </a:solidFill>
                <a:latin typeface="Calibri" panose="020F0502020204030204" pitchFamily="34" charset="0"/>
              </a:rPr>
              <a:t>→ </a:t>
            </a:r>
            <a:r>
              <a:rPr lang="cs-CZ" altLang="cs-CZ" sz="2200" dirty="0" err="1" smtClean="0">
                <a:solidFill>
                  <a:srgbClr val="7030A0"/>
                </a:solidFill>
              </a:rPr>
              <a:t>oxid.stres</a:t>
            </a:r>
            <a:r>
              <a:rPr lang="cs-CZ" altLang="cs-CZ" sz="2200" dirty="0" smtClean="0">
                <a:solidFill>
                  <a:srgbClr val="7030A0"/>
                </a:solidFill>
              </a:rPr>
              <a:t> </a:t>
            </a:r>
            <a:r>
              <a:rPr lang="cs-CZ" altLang="cs-CZ" sz="2200" dirty="0">
                <a:solidFill>
                  <a:srgbClr val="7030A0"/>
                </a:solidFill>
                <a:latin typeface="Calibri" panose="020F0502020204030204" pitchFamily="34" charset="0"/>
              </a:rPr>
              <a:t>→</a:t>
            </a:r>
            <a:r>
              <a:rPr lang="cs-CZ" altLang="cs-CZ" sz="2200" dirty="0" smtClean="0">
                <a:solidFill>
                  <a:srgbClr val="7030A0"/>
                </a:solidFill>
              </a:rPr>
              <a:t> </a:t>
            </a:r>
            <a:r>
              <a:rPr lang="cs-CZ" altLang="cs-CZ" sz="2200" dirty="0" err="1" smtClean="0">
                <a:solidFill>
                  <a:srgbClr val="7030A0"/>
                </a:solidFill>
              </a:rPr>
              <a:t>myolýza</a:t>
            </a:r>
            <a:r>
              <a:rPr lang="cs-CZ" altLang="cs-CZ" sz="2200" dirty="0" smtClean="0">
                <a:solidFill>
                  <a:srgbClr val="7030A0"/>
                </a:solidFill>
              </a:rPr>
              <a:t> </a:t>
            </a:r>
            <a:r>
              <a:rPr lang="cs-CZ" altLang="cs-CZ" sz="2200" dirty="0">
                <a:solidFill>
                  <a:srgbClr val="7030A0"/>
                </a:solidFill>
                <a:latin typeface="Calibri" panose="020F0502020204030204" pitchFamily="34" charset="0"/>
              </a:rPr>
              <a:t>→</a:t>
            </a:r>
            <a:r>
              <a:rPr lang="cs-CZ" altLang="cs-CZ" sz="2200" dirty="0" smtClean="0">
                <a:solidFill>
                  <a:srgbClr val="7030A0"/>
                </a:solidFill>
              </a:rPr>
              <a:t> </a:t>
            </a:r>
            <a:r>
              <a:rPr lang="cs-CZ" altLang="cs-CZ" sz="2200" dirty="0" err="1" smtClean="0">
                <a:solidFill>
                  <a:srgbClr val="7030A0"/>
                </a:solidFill>
              </a:rPr>
              <a:t>antioxid.aktivita</a:t>
            </a:r>
            <a:endParaRPr lang="cs-CZ" altLang="cs-CZ" sz="2200" cap="all" dirty="0">
              <a:solidFill>
                <a:srgbClr val="7030A0"/>
              </a:solidFill>
            </a:endParaRPr>
          </a:p>
        </p:txBody>
      </p:sp>
      <p:cxnSp>
        <p:nvCxnSpPr>
          <p:cNvPr id="7" name="Přímá spojnice se šipkou 6"/>
          <p:cNvCxnSpPr/>
          <p:nvPr/>
        </p:nvCxnSpPr>
        <p:spPr>
          <a:xfrm>
            <a:off x="9833811" y="4047744"/>
            <a:ext cx="522690" cy="0"/>
          </a:xfrm>
          <a:prstGeom prst="straightConnector1">
            <a:avLst/>
          </a:prstGeom>
          <a:ln w="25400">
            <a:solidFill>
              <a:schemeClr val="accent6">
                <a:lumMod val="75000"/>
              </a:schemeClr>
            </a:solidFill>
            <a:headEnd type="none" w="lg" len="lg"/>
            <a:tailEnd type="stealth" w="lg" len="lg"/>
          </a:ln>
          <a:effectLst/>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9531535" y="4135817"/>
            <a:ext cx="1226522" cy="369332"/>
          </a:xfrm>
          <a:prstGeom prst="rect">
            <a:avLst/>
          </a:prstGeom>
          <a:noFill/>
        </p:spPr>
        <p:txBody>
          <a:bodyPr wrap="square" rtlCol="0">
            <a:spAutoFit/>
          </a:bodyPr>
          <a:lstStyle/>
          <a:p>
            <a:r>
              <a:rPr lang="cs-CZ" dirty="0" smtClean="0">
                <a:solidFill>
                  <a:schemeClr val="accent6">
                    <a:lumMod val="75000"/>
                  </a:schemeClr>
                </a:solidFill>
              </a:rPr>
              <a:t>ZPOŽDĚNÍ</a:t>
            </a:r>
            <a:endParaRPr lang="cs-CZ" dirty="0">
              <a:solidFill>
                <a:schemeClr val="accent6">
                  <a:lumMod val="75000"/>
                </a:schemeClr>
              </a:solidFill>
            </a:endParaRPr>
          </a:p>
        </p:txBody>
      </p:sp>
    </p:spTree>
    <p:extLst>
      <p:ext uri="{BB962C8B-B14F-4D97-AF65-F5344CB8AC3E}">
        <p14:creationId xmlns:p14="http://schemas.microsoft.com/office/powerpoint/2010/main" val="37273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94" y="2671458"/>
            <a:ext cx="6247290" cy="4144510"/>
          </a:xfrm>
          <a:prstGeom prst="rect">
            <a:avLst/>
          </a:prstGeom>
          <a:ln>
            <a:solidFill>
              <a:schemeClr val="tx1"/>
            </a:solidFill>
          </a:ln>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6" y="1686406"/>
            <a:ext cx="6231857" cy="3736445"/>
          </a:xfrm>
          <a:prstGeom prst="rect">
            <a:avLst/>
          </a:prstGeom>
          <a:ln>
            <a:solidFill>
              <a:schemeClr val="tx1"/>
            </a:solidFill>
          </a:ln>
        </p:spPr>
      </p:pic>
      <p:sp>
        <p:nvSpPr>
          <p:cNvPr id="5" name="Obdélník 4"/>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8" name="TextovéPole 7"/>
          <p:cNvSpPr txBox="1"/>
          <p:nvPr/>
        </p:nvSpPr>
        <p:spPr>
          <a:xfrm>
            <a:off x="10110963" y="6138860"/>
            <a:ext cx="2018739" cy="677108"/>
          </a:xfrm>
          <a:prstGeom prst="rect">
            <a:avLst/>
          </a:prstGeom>
          <a:solidFill>
            <a:schemeClr val="bg1"/>
          </a:solidFill>
          <a:ln w="38100">
            <a:solidFill>
              <a:srgbClr val="FF0000"/>
            </a:solidFill>
          </a:ln>
        </p:spPr>
        <p:txBody>
          <a:bodyPr wrap="square" rtlCol="0">
            <a:spAutoFit/>
          </a:bodyPr>
          <a:lstStyle/>
          <a:p>
            <a:pPr algn="ctr"/>
            <a:r>
              <a:rPr lang="cs-CZ" dirty="0" smtClean="0"/>
              <a:t>SKELETAL MUSCLES</a:t>
            </a:r>
          </a:p>
          <a:p>
            <a:pPr algn="ctr"/>
            <a:r>
              <a:rPr lang="cs-CZ" sz="2000" dirty="0" smtClean="0">
                <a:solidFill>
                  <a:srgbClr val="FF0000"/>
                </a:solidFill>
              </a:rPr>
              <a:t>Rhabdomyolysis</a:t>
            </a:r>
            <a:endParaRPr lang="cs-CZ" sz="2000" dirty="0">
              <a:solidFill>
                <a:srgbClr val="FF0000"/>
              </a:solidFill>
            </a:endParaRPr>
          </a:p>
        </p:txBody>
      </p:sp>
      <p:pic>
        <p:nvPicPr>
          <p:cNvPr id="9" name="Picture 2" descr="Pohy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0107" y="3382512"/>
            <a:ext cx="960958" cy="129248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ovéPole 10"/>
          <p:cNvSpPr txBox="1"/>
          <p:nvPr/>
        </p:nvSpPr>
        <p:spPr>
          <a:xfrm>
            <a:off x="1251952" y="1353650"/>
            <a:ext cx="3943350" cy="369332"/>
          </a:xfrm>
          <a:prstGeom prst="rect">
            <a:avLst/>
          </a:prstGeom>
          <a:noFill/>
        </p:spPr>
        <p:txBody>
          <a:bodyPr wrap="square" rtlCol="0">
            <a:spAutoFit/>
          </a:bodyPr>
          <a:lstStyle/>
          <a:p>
            <a:pPr algn="ctr"/>
            <a:r>
              <a:rPr lang="cs-CZ" b="1" dirty="0" smtClean="0">
                <a:solidFill>
                  <a:srgbClr val="7030A0"/>
                </a:solidFill>
              </a:rPr>
              <a:t>FAKTORY VZNIKU OXIDAČNÍHO STRESU</a:t>
            </a:r>
          </a:p>
        </p:txBody>
      </p:sp>
      <p:sp>
        <p:nvSpPr>
          <p:cNvPr id="12" name="TextovéPole 11"/>
          <p:cNvSpPr txBox="1"/>
          <p:nvPr/>
        </p:nvSpPr>
        <p:spPr>
          <a:xfrm>
            <a:off x="7218390" y="2362446"/>
            <a:ext cx="4076700" cy="369332"/>
          </a:xfrm>
          <a:prstGeom prst="rect">
            <a:avLst/>
          </a:prstGeom>
          <a:noFill/>
        </p:spPr>
        <p:txBody>
          <a:bodyPr wrap="square" rtlCol="0">
            <a:spAutoFit/>
          </a:bodyPr>
          <a:lstStyle/>
          <a:p>
            <a:pPr algn="ctr"/>
            <a:r>
              <a:rPr lang="cs-CZ" b="1" dirty="0" smtClean="0">
                <a:solidFill>
                  <a:srgbClr val="7030A0"/>
                </a:solidFill>
              </a:rPr>
              <a:t>OXIDAČNÍ STRES V PATOGENEZI NEMOCÍ</a:t>
            </a:r>
          </a:p>
        </p:txBody>
      </p:sp>
      <p:sp>
        <p:nvSpPr>
          <p:cNvPr id="17" name="TextovéPole 16"/>
          <p:cNvSpPr txBox="1"/>
          <p:nvPr/>
        </p:nvSpPr>
        <p:spPr>
          <a:xfrm>
            <a:off x="10625357" y="2679576"/>
            <a:ext cx="1492994" cy="400110"/>
          </a:xfrm>
          <a:prstGeom prst="rect">
            <a:avLst/>
          </a:prstGeom>
          <a:solidFill>
            <a:schemeClr val="bg1"/>
          </a:solidFill>
          <a:ln w="38100">
            <a:solidFill>
              <a:srgbClr val="7030A0"/>
            </a:solidFill>
          </a:ln>
        </p:spPr>
        <p:txBody>
          <a:bodyPr wrap="square" rtlCol="0">
            <a:spAutoFit/>
          </a:bodyPr>
          <a:lstStyle/>
          <a:p>
            <a:r>
              <a:rPr lang="cs-CZ" sz="2000" dirty="0" err="1" smtClean="0">
                <a:solidFill>
                  <a:srgbClr val="7030A0"/>
                </a:solidFill>
              </a:rPr>
              <a:t>Cardiopathy</a:t>
            </a:r>
            <a:endParaRPr lang="cs-CZ" sz="2000" dirty="0">
              <a:solidFill>
                <a:srgbClr val="7030A0"/>
              </a:solidFill>
            </a:endParaRPr>
          </a:p>
        </p:txBody>
      </p:sp>
      <p:sp>
        <p:nvSpPr>
          <p:cNvPr id="19" name="Obdélník 18"/>
          <p:cNvSpPr/>
          <p:nvPr/>
        </p:nvSpPr>
        <p:spPr>
          <a:xfrm>
            <a:off x="518028" y="891214"/>
            <a:ext cx="11200730" cy="400110"/>
          </a:xfrm>
          <a:prstGeom prst="rect">
            <a:avLst/>
          </a:prstGeom>
          <a:solidFill>
            <a:schemeClr val="bg1">
              <a:alpha val="80000"/>
            </a:schemeClr>
          </a:solidFill>
          <a:ln>
            <a:solidFill>
              <a:srgbClr val="FF0000"/>
            </a:solidFill>
          </a:ln>
        </p:spPr>
        <p:txBody>
          <a:bodyPr wrap="square">
            <a:spAutoFit/>
          </a:bodyPr>
          <a:lstStyle/>
          <a:p>
            <a:pPr algn="ctr">
              <a:spcBef>
                <a:spcPct val="0"/>
              </a:spcBef>
            </a:pPr>
            <a:r>
              <a:rPr lang="cs-CZ" altLang="cs-CZ" sz="2000" dirty="0" err="1" smtClean="0">
                <a:sym typeface="Symbol" panose="05050102010706020507" pitchFamily="18" charset="2"/>
              </a:rPr>
              <a:t>Palazzetti</a:t>
            </a:r>
            <a:r>
              <a:rPr lang="cs-CZ" altLang="cs-CZ" sz="2000" dirty="0" smtClean="0">
                <a:sym typeface="Symbol" panose="05050102010706020507" pitchFamily="18" charset="2"/>
              </a:rPr>
              <a:t> et al. (2003). </a:t>
            </a:r>
            <a:r>
              <a:rPr lang="cs-CZ" altLang="cs-CZ" sz="2000" b="1" dirty="0" err="1" smtClean="0">
                <a:solidFill>
                  <a:srgbClr val="FF0000"/>
                </a:solidFill>
                <a:sym typeface="Symbol" panose="05050102010706020507" pitchFamily="18" charset="2"/>
              </a:rPr>
              <a:t>Overloading</a:t>
            </a:r>
            <a:r>
              <a:rPr lang="cs-CZ" altLang="cs-CZ" sz="2000" b="1" dirty="0" smtClean="0">
                <a:solidFill>
                  <a:srgbClr val="FF0000"/>
                </a:solidFill>
                <a:sym typeface="Symbol" panose="05050102010706020507" pitchFamily="18" charset="2"/>
              </a:rPr>
              <a:t> </a:t>
            </a:r>
            <a:r>
              <a:rPr lang="cs-CZ" altLang="cs-CZ" sz="2000" b="1" dirty="0" err="1" smtClean="0">
                <a:solidFill>
                  <a:srgbClr val="FF0000"/>
                </a:solidFill>
                <a:sym typeface="Symbol" panose="05050102010706020507" pitchFamily="18" charset="2"/>
              </a:rPr>
              <a:t>training</a:t>
            </a:r>
            <a:r>
              <a:rPr lang="cs-CZ" altLang="cs-CZ" sz="2000" b="1" dirty="0" smtClean="0">
                <a:solidFill>
                  <a:srgbClr val="FF0000"/>
                </a:solidFill>
                <a:sym typeface="Symbol" panose="05050102010706020507" pitchFamily="18" charset="2"/>
              </a:rPr>
              <a:t> </a:t>
            </a:r>
            <a:r>
              <a:rPr lang="cs-CZ" altLang="cs-CZ" sz="2000" b="1" dirty="0" err="1" smtClean="0">
                <a:solidFill>
                  <a:srgbClr val="FF0000"/>
                </a:solidFill>
                <a:sym typeface="Symbol" panose="05050102010706020507" pitchFamily="18" charset="2"/>
              </a:rPr>
              <a:t>increases</a:t>
            </a:r>
            <a:r>
              <a:rPr lang="cs-CZ" altLang="cs-CZ" sz="2000" b="1" dirty="0" smtClean="0">
                <a:solidFill>
                  <a:srgbClr val="FF0000"/>
                </a:solidFill>
                <a:sym typeface="Symbol" panose="05050102010706020507" pitchFamily="18" charset="2"/>
              </a:rPr>
              <a:t> </a:t>
            </a:r>
            <a:r>
              <a:rPr lang="cs-CZ" altLang="cs-CZ" sz="2000" b="1" dirty="0" err="1" smtClean="0">
                <a:solidFill>
                  <a:srgbClr val="FF0000"/>
                </a:solidFill>
                <a:sym typeface="Symbol" panose="05050102010706020507" pitchFamily="18" charset="2"/>
              </a:rPr>
              <a:t>exercise-induced</a:t>
            </a:r>
            <a:r>
              <a:rPr lang="cs-CZ" altLang="cs-CZ" sz="2000" b="1" dirty="0" smtClean="0">
                <a:solidFill>
                  <a:srgbClr val="FF0000"/>
                </a:solidFill>
                <a:sym typeface="Symbol" panose="05050102010706020507" pitchFamily="18" charset="2"/>
              </a:rPr>
              <a:t> </a:t>
            </a:r>
            <a:r>
              <a:rPr lang="cs-CZ" altLang="cs-CZ" sz="2000" b="1" dirty="0" err="1" smtClean="0">
                <a:solidFill>
                  <a:srgbClr val="FF0000"/>
                </a:solidFill>
                <a:sym typeface="Symbol" panose="05050102010706020507" pitchFamily="18" charset="2"/>
              </a:rPr>
              <a:t>oxidative</a:t>
            </a:r>
            <a:r>
              <a:rPr lang="cs-CZ" altLang="cs-CZ" sz="2000" b="1" dirty="0" smtClean="0">
                <a:solidFill>
                  <a:srgbClr val="FF0000"/>
                </a:solidFill>
                <a:sym typeface="Symbol" panose="05050102010706020507" pitchFamily="18" charset="2"/>
              </a:rPr>
              <a:t> stress and </a:t>
            </a:r>
            <a:r>
              <a:rPr lang="cs-CZ" altLang="cs-CZ" sz="2000" b="1" dirty="0" err="1" smtClean="0">
                <a:solidFill>
                  <a:srgbClr val="FF0000"/>
                </a:solidFill>
                <a:sym typeface="Symbol" panose="05050102010706020507" pitchFamily="18" charset="2"/>
              </a:rPr>
              <a:t>damage</a:t>
            </a:r>
            <a:r>
              <a:rPr lang="cs-CZ" altLang="cs-CZ" sz="2000" b="1" dirty="0" smtClean="0">
                <a:solidFill>
                  <a:srgbClr val="FF0000"/>
                </a:solidFill>
                <a:sym typeface="Symbol" panose="05050102010706020507" pitchFamily="18" charset="2"/>
              </a:rPr>
              <a:t>.</a:t>
            </a:r>
            <a:endParaRPr lang="cs-CZ" altLang="cs-CZ" sz="2000" b="1" dirty="0">
              <a:solidFill>
                <a:srgbClr val="FF0000"/>
              </a:solidFill>
              <a:sym typeface="Symbol" panose="05050102010706020507" pitchFamily="18" charset="2"/>
            </a:endParaRPr>
          </a:p>
        </p:txBody>
      </p:sp>
      <p:sp>
        <p:nvSpPr>
          <p:cNvPr id="4" name="Obdélník 3"/>
          <p:cNvSpPr/>
          <p:nvPr/>
        </p:nvSpPr>
        <p:spPr>
          <a:xfrm>
            <a:off x="1956328" y="5226006"/>
            <a:ext cx="2871299" cy="230832"/>
          </a:xfrm>
          <a:prstGeom prst="rect">
            <a:avLst/>
          </a:prstGeom>
        </p:spPr>
        <p:txBody>
          <a:bodyPr wrap="none">
            <a:spAutoFit/>
          </a:bodyPr>
          <a:lstStyle/>
          <a:p>
            <a:pPr algn="ctr"/>
            <a:r>
              <a:rPr lang="cs-CZ" sz="900" dirty="0"/>
              <a:t>http://cleansingweightlosssystems.com/oxidative-stress/</a:t>
            </a:r>
          </a:p>
        </p:txBody>
      </p:sp>
      <p:sp>
        <p:nvSpPr>
          <p:cNvPr id="6" name="Obdélník 5"/>
          <p:cNvSpPr/>
          <p:nvPr/>
        </p:nvSpPr>
        <p:spPr>
          <a:xfrm rot="16200000">
            <a:off x="9981404" y="4551883"/>
            <a:ext cx="4213058" cy="246221"/>
          </a:xfrm>
          <a:prstGeom prst="rect">
            <a:avLst/>
          </a:prstGeom>
        </p:spPr>
        <p:txBody>
          <a:bodyPr wrap="square">
            <a:spAutoFit/>
          </a:bodyPr>
          <a:lstStyle/>
          <a:p>
            <a:r>
              <a:rPr lang="cs-CZ" sz="1000" dirty="0"/>
              <a:t>https://bryanempowered.files.wordpress.com/2013/04/oxidative-stress.jpg</a:t>
            </a:r>
          </a:p>
        </p:txBody>
      </p:sp>
      <p:cxnSp>
        <p:nvCxnSpPr>
          <p:cNvPr id="18" name="Přímá spojnice se šipkou 17"/>
          <p:cNvCxnSpPr/>
          <p:nvPr/>
        </p:nvCxnSpPr>
        <p:spPr>
          <a:xfrm>
            <a:off x="6201065" y="4145171"/>
            <a:ext cx="1809079" cy="195181"/>
          </a:xfrm>
          <a:prstGeom prst="straightConnector1">
            <a:avLst/>
          </a:prstGeom>
          <a:ln w="635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V="1">
            <a:off x="9168384" y="3176122"/>
            <a:ext cx="1951948" cy="1021366"/>
          </a:xfrm>
          <a:prstGeom prst="straightConnector1">
            <a:avLst/>
          </a:prstGeom>
          <a:ln w="63500">
            <a:solidFill>
              <a:srgbClr val="7030A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a:off x="9046464" y="4674994"/>
            <a:ext cx="983184" cy="1524186"/>
          </a:xfrm>
          <a:prstGeom prst="straightConnector1">
            <a:avLst/>
          </a:prstGeom>
          <a:ln w="635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 name="Ovál 2"/>
          <p:cNvSpPr/>
          <p:nvPr/>
        </p:nvSpPr>
        <p:spPr>
          <a:xfrm>
            <a:off x="2693957" y="4520149"/>
            <a:ext cx="1344478" cy="82127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smtClean="0">
                <a:solidFill>
                  <a:srgbClr val="FF0000"/>
                </a:solidFill>
                <a:effectLst>
                  <a:outerShdw blurRad="38100" dist="38100" dir="2700000" algn="tl">
                    <a:srgbClr val="000000">
                      <a:alpha val="43137"/>
                    </a:srgbClr>
                  </a:outerShdw>
                </a:effectLst>
              </a:rPr>
              <a:t>OXID. LÁTKY</a:t>
            </a:r>
            <a:endParaRPr lang="cs-CZ" sz="1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166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1000"/>
                            </p:stCondLst>
                            <p:childTnLst>
                              <p:par>
                                <p:cTn id="33" presetID="22" presetClass="entr" presetSubtype="1"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1500"/>
                            </p:stCondLst>
                            <p:childTnLst>
                              <p:par>
                                <p:cTn id="37" presetID="22" presetClass="entr" presetSubtype="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500"/>
                                        <p:tgtEl>
                                          <p:spTgt spid="24"/>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p:bldP spid="17" grpId="0" animBg="1"/>
      <p:bldP spid="4" grpId="0"/>
      <p:bldP spid="6"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212" y="3723868"/>
            <a:ext cx="2323895" cy="3039936"/>
          </a:xfrm>
          <a:prstGeom prst="rect">
            <a:avLst/>
          </a:prstGeom>
        </p:spPr>
      </p:pic>
      <p:sp>
        <p:nvSpPr>
          <p:cNvPr id="2" name="Nadpis 1"/>
          <p:cNvSpPr>
            <a:spLocks noGrp="1"/>
          </p:cNvSpPr>
          <p:nvPr>
            <p:ph type="title"/>
          </p:nvPr>
        </p:nvSpPr>
        <p:spPr>
          <a:xfrm>
            <a:off x="8385783" y="827302"/>
            <a:ext cx="3570752" cy="1202419"/>
          </a:xfrm>
        </p:spPr>
        <p:txBody>
          <a:bodyPr>
            <a:normAutofit fontScale="90000"/>
          </a:bodyPr>
          <a:lstStyle/>
          <a:p>
            <a:pPr algn="ctr"/>
            <a:r>
              <a:rPr lang="cs-CZ" sz="2400" b="1" dirty="0" smtClean="0">
                <a:solidFill>
                  <a:srgbClr val="C00000"/>
                </a:solidFill>
                <a:latin typeface="+mn-lt"/>
              </a:rPr>
              <a:t>RABDOMYOLÝZA</a:t>
            </a:r>
            <a:r>
              <a:rPr lang="cs-CZ" sz="2400" b="1" dirty="0">
                <a:solidFill>
                  <a:srgbClr val="C00000"/>
                </a:solidFill>
                <a:latin typeface="+mn-lt"/>
              </a:rPr>
              <a:t/>
            </a:r>
            <a:br>
              <a:rPr lang="cs-CZ" sz="2400" b="1" dirty="0">
                <a:solidFill>
                  <a:srgbClr val="C00000"/>
                </a:solidFill>
                <a:latin typeface="+mn-lt"/>
              </a:rPr>
            </a:br>
            <a:r>
              <a:rPr lang="cs-CZ" sz="2400" b="1" dirty="0" smtClean="0">
                <a:solidFill>
                  <a:srgbClr val="C00000"/>
                </a:solidFill>
                <a:latin typeface="+mn-lt"/>
              </a:rPr>
              <a:t>multifaktoriální patogeneze, symptomy, následky</a:t>
            </a:r>
            <a:endParaRPr lang="cs-CZ" sz="2400" b="1" dirty="0">
              <a:solidFill>
                <a:srgbClr val="C00000"/>
              </a:solidFill>
              <a:latin typeface="+mn-lt"/>
            </a:endParaRPr>
          </a:p>
        </p:txBody>
      </p:sp>
      <p:sp>
        <p:nvSpPr>
          <p:cNvPr id="4" name="Zaoblený obdélník 3"/>
          <p:cNvSpPr/>
          <p:nvPr/>
        </p:nvSpPr>
        <p:spPr>
          <a:xfrm>
            <a:off x="838199" y="1067173"/>
            <a:ext cx="7237785" cy="522515"/>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200" dirty="0" smtClean="0">
                <a:solidFill>
                  <a:schemeClr val="accent1">
                    <a:lumMod val="75000"/>
                  </a:schemeClr>
                </a:solidFill>
              </a:rPr>
              <a:t>VYČERPÁVAJÍCÍ </a:t>
            </a:r>
            <a:r>
              <a:rPr lang="cs-CZ" sz="2200" dirty="0" smtClean="0">
                <a:solidFill>
                  <a:srgbClr val="FF0000"/>
                </a:solidFill>
              </a:rPr>
              <a:t>VYTRVALOSTNÍ VÝKON </a:t>
            </a:r>
            <a:r>
              <a:rPr lang="cs-CZ" sz="2200" dirty="0" smtClean="0">
                <a:solidFill>
                  <a:schemeClr val="accent1">
                    <a:lumMod val="75000"/>
                  </a:schemeClr>
                </a:solidFill>
              </a:rPr>
              <a:t>+</a:t>
            </a:r>
            <a:r>
              <a:rPr lang="cs-CZ" sz="2200" dirty="0" smtClean="0">
                <a:solidFill>
                  <a:srgbClr val="0070C0"/>
                </a:solidFill>
              </a:rPr>
              <a:t> VROZENÁ DISPOZICE</a:t>
            </a:r>
            <a:endParaRPr lang="cs-CZ" sz="2200" dirty="0">
              <a:solidFill>
                <a:srgbClr val="0070C0"/>
              </a:solidFill>
            </a:endParaRPr>
          </a:p>
        </p:txBody>
      </p:sp>
      <p:sp>
        <p:nvSpPr>
          <p:cNvPr id="5" name="Zaoblený obdélník 4"/>
          <p:cNvSpPr/>
          <p:nvPr/>
        </p:nvSpPr>
        <p:spPr>
          <a:xfrm>
            <a:off x="3824741" y="2268319"/>
            <a:ext cx="2092191" cy="600312"/>
          </a:xfrm>
          <a:prstGeom prst="roundRect">
            <a:avLst/>
          </a:prstGeom>
          <a:solidFill>
            <a:schemeClr val="bg1"/>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0070C0"/>
                </a:solidFill>
              </a:rPr>
              <a:t>HYPOHYDRATACE</a:t>
            </a:r>
          </a:p>
          <a:p>
            <a:pPr algn="ctr"/>
            <a:r>
              <a:rPr lang="cs-CZ" sz="2000" b="1" dirty="0" smtClean="0">
                <a:solidFill>
                  <a:srgbClr val="0070C0"/>
                </a:solidFill>
              </a:rPr>
              <a:t>HYPOVOLÉMIE</a:t>
            </a:r>
            <a:endParaRPr lang="cs-CZ" sz="2000" b="1" dirty="0">
              <a:solidFill>
                <a:srgbClr val="0070C0"/>
              </a:solidFill>
            </a:endParaRPr>
          </a:p>
        </p:txBody>
      </p:sp>
      <p:sp>
        <p:nvSpPr>
          <p:cNvPr id="8" name="Zaoblený obdélník 7"/>
          <p:cNvSpPr/>
          <p:nvPr/>
        </p:nvSpPr>
        <p:spPr>
          <a:xfrm>
            <a:off x="838198" y="5309973"/>
            <a:ext cx="6136534" cy="522515"/>
          </a:xfrm>
          <a:prstGeom prst="roundRect">
            <a:avLst/>
          </a:prstGeom>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chemeClr val="tx1"/>
                </a:solidFill>
              </a:rPr>
              <a:t>NEFROPATIE </a:t>
            </a:r>
            <a:r>
              <a:rPr lang="cs-CZ" sz="2000" dirty="0" smtClean="0">
                <a:solidFill>
                  <a:schemeClr val="tx1"/>
                </a:solidFill>
              </a:rPr>
              <a:t>(</a:t>
            </a:r>
            <a:r>
              <a:rPr lang="cs-CZ" sz="2000" cap="all" dirty="0" smtClean="0">
                <a:solidFill>
                  <a:schemeClr val="tx1"/>
                </a:solidFill>
              </a:rPr>
              <a:t>TUBULY) </a:t>
            </a:r>
            <a:r>
              <a:rPr lang="cs-CZ" sz="2000" dirty="0">
                <a:solidFill>
                  <a:schemeClr val="tx1"/>
                </a:solidFill>
              </a:rPr>
              <a:t>→ </a:t>
            </a:r>
            <a:r>
              <a:rPr lang="cs-CZ" sz="2000" dirty="0" smtClean="0">
                <a:solidFill>
                  <a:schemeClr val="tx1"/>
                </a:solidFill>
              </a:rPr>
              <a:t>AKUTNÍ </a:t>
            </a:r>
            <a:r>
              <a:rPr lang="cs-CZ" sz="2000" dirty="0">
                <a:solidFill>
                  <a:schemeClr val="tx1"/>
                </a:solidFill>
              </a:rPr>
              <a:t>SELHÁNÍ </a:t>
            </a:r>
            <a:r>
              <a:rPr lang="cs-CZ" sz="2000" dirty="0" smtClean="0">
                <a:solidFill>
                  <a:schemeClr val="tx1"/>
                </a:solidFill>
              </a:rPr>
              <a:t>LEDVIN</a:t>
            </a:r>
            <a:endParaRPr lang="cs-CZ" sz="2000" b="1" cap="all" dirty="0">
              <a:solidFill>
                <a:schemeClr val="tx1"/>
              </a:solidFill>
            </a:endParaRPr>
          </a:p>
        </p:txBody>
      </p:sp>
      <p:sp>
        <p:nvSpPr>
          <p:cNvPr id="10" name="Zaoblený obdélník 9"/>
          <p:cNvSpPr/>
          <p:nvPr/>
        </p:nvSpPr>
        <p:spPr>
          <a:xfrm>
            <a:off x="838202" y="3242937"/>
            <a:ext cx="5078730" cy="522515"/>
          </a:xfrm>
          <a:prstGeom prst="roundRect">
            <a:avLst/>
          </a:prstGeom>
          <a:solidFill>
            <a:schemeClr val="bg1"/>
          </a:solid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C00000"/>
                </a:solidFill>
              </a:rPr>
              <a:t>RHABDOMYOLYSIS</a:t>
            </a:r>
            <a:r>
              <a:rPr lang="cs-CZ" sz="2000" dirty="0" smtClean="0">
                <a:solidFill>
                  <a:srgbClr val="C00000"/>
                </a:solidFill>
              </a:rPr>
              <a:t>→MYOSITIS→MYOPATHIA</a:t>
            </a:r>
            <a:endParaRPr lang="cs-CZ" sz="2000" dirty="0">
              <a:solidFill>
                <a:srgbClr val="C00000"/>
              </a:solidFill>
            </a:endParaRPr>
          </a:p>
        </p:txBody>
      </p:sp>
      <p:sp>
        <p:nvSpPr>
          <p:cNvPr id="11" name="Zaoblený obdélník 10"/>
          <p:cNvSpPr/>
          <p:nvPr/>
        </p:nvSpPr>
        <p:spPr>
          <a:xfrm>
            <a:off x="2058511" y="4093091"/>
            <a:ext cx="2463678" cy="893013"/>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cs-CZ" sz="2000" b="1" dirty="0" smtClean="0">
                <a:solidFill>
                  <a:srgbClr val="C00000"/>
                </a:solidFill>
              </a:rPr>
              <a:t>V krvi↑</a:t>
            </a:r>
          </a:p>
          <a:p>
            <a:r>
              <a:rPr lang="cs-CZ" sz="2000" dirty="0" smtClean="0">
                <a:solidFill>
                  <a:srgbClr val="C00000"/>
                </a:solidFill>
              </a:rPr>
              <a:t>CK, LDH, ALT, AST,  K</a:t>
            </a:r>
            <a:r>
              <a:rPr lang="cs-CZ" sz="2000" baseline="30000" dirty="0" smtClean="0">
                <a:solidFill>
                  <a:srgbClr val="C00000"/>
                </a:solidFill>
              </a:rPr>
              <a:t>+</a:t>
            </a:r>
            <a:r>
              <a:rPr lang="cs-CZ" sz="2000" dirty="0" smtClean="0">
                <a:solidFill>
                  <a:srgbClr val="C00000"/>
                </a:solidFill>
              </a:rPr>
              <a:t>, PO</a:t>
            </a:r>
            <a:r>
              <a:rPr lang="cs-CZ" sz="2000" baseline="-25000" dirty="0" smtClean="0">
                <a:solidFill>
                  <a:srgbClr val="C00000"/>
                </a:solidFill>
              </a:rPr>
              <a:t>4</a:t>
            </a:r>
            <a:r>
              <a:rPr lang="cs-CZ" sz="2000" baseline="30000" dirty="0" smtClean="0">
                <a:solidFill>
                  <a:srgbClr val="C00000"/>
                </a:solidFill>
              </a:rPr>
              <a:t>3-</a:t>
            </a:r>
            <a:r>
              <a:rPr lang="cs-CZ" sz="2000" dirty="0" smtClean="0">
                <a:solidFill>
                  <a:srgbClr val="C00000"/>
                </a:solidFill>
              </a:rPr>
              <a:t>, </a:t>
            </a:r>
            <a:r>
              <a:rPr lang="cs-CZ" sz="2000" b="1" dirty="0" err="1" smtClean="0">
                <a:solidFill>
                  <a:srgbClr val="C00000"/>
                </a:solidFill>
              </a:rPr>
              <a:t>Mglb</a:t>
            </a:r>
            <a:r>
              <a:rPr lang="cs-CZ" sz="2000" dirty="0" smtClean="0">
                <a:solidFill>
                  <a:srgbClr val="C00000"/>
                </a:solidFill>
              </a:rPr>
              <a:t>, Urea</a:t>
            </a:r>
            <a:endParaRPr lang="cs-CZ" sz="2000" dirty="0">
              <a:solidFill>
                <a:srgbClr val="C00000"/>
              </a:solidFill>
            </a:endParaRPr>
          </a:p>
        </p:txBody>
      </p:sp>
      <p:cxnSp>
        <p:nvCxnSpPr>
          <p:cNvPr id="19" name="Přímá spojnice 18"/>
          <p:cNvCxnSpPr>
            <a:endCxn id="26" idx="0"/>
          </p:cNvCxnSpPr>
          <p:nvPr/>
        </p:nvCxnSpPr>
        <p:spPr>
          <a:xfrm>
            <a:off x="2998812" y="1909760"/>
            <a:ext cx="1" cy="365800"/>
          </a:xfrm>
          <a:prstGeom prst="line">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a:off x="2508398" y="2871970"/>
            <a:ext cx="10825" cy="364358"/>
          </a:xfrm>
          <a:prstGeom prst="straightConnector1">
            <a:avLst/>
          </a:prstGeom>
          <a:ln w="127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2270394" y="2275560"/>
            <a:ext cx="1456837" cy="572483"/>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0070C0"/>
                </a:solidFill>
              </a:rPr>
              <a:t>ACIDOSA ACIDURIE</a:t>
            </a:r>
            <a:endParaRPr lang="cs-CZ" sz="2000" b="1" dirty="0">
              <a:solidFill>
                <a:srgbClr val="0070C0"/>
              </a:solidFill>
            </a:endParaRPr>
          </a:p>
        </p:txBody>
      </p:sp>
      <p:sp>
        <p:nvSpPr>
          <p:cNvPr id="21" name="Obdélník 20"/>
          <p:cNvSpPr/>
          <p:nvPr/>
        </p:nvSpPr>
        <p:spPr>
          <a:xfrm>
            <a:off x="815742" y="6154672"/>
            <a:ext cx="1775871" cy="400110"/>
          </a:xfrm>
          <a:prstGeom prst="rect">
            <a:avLst/>
          </a:prstGeom>
          <a:ln>
            <a:solidFill>
              <a:schemeClr val="tx1"/>
            </a:solidFill>
          </a:ln>
        </p:spPr>
        <p:txBody>
          <a:bodyPr wrap="none">
            <a:spAutoFit/>
          </a:bodyPr>
          <a:lstStyle/>
          <a:p>
            <a:r>
              <a:rPr lang="cs-CZ" sz="2000" dirty="0" smtClean="0"/>
              <a:t>KOAGULOPATIE</a:t>
            </a:r>
            <a:endParaRPr lang="cs-CZ" sz="2000" dirty="0"/>
          </a:p>
        </p:txBody>
      </p:sp>
      <p:sp>
        <p:nvSpPr>
          <p:cNvPr id="22" name="Obdélník 21"/>
          <p:cNvSpPr/>
          <p:nvPr/>
        </p:nvSpPr>
        <p:spPr>
          <a:xfrm>
            <a:off x="3976626" y="6161021"/>
            <a:ext cx="2995376" cy="400110"/>
          </a:xfrm>
          <a:prstGeom prst="rect">
            <a:avLst/>
          </a:prstGeom>
          <a:ln>
            <a:solidFill>
              <a:schemeClr val="tx1"/>
            </a:solidFill>
          </a:ln>
        </p:spPr>
        <p:txBody>
          <a:bodyPr wrap="square">
            <a:spAutoFit/>
          </a:bodyPr>
          <a:lstStyle/>
          <a:p>
            <a:pPr algn="ctr"/>
            <a:r>
              <a:rPr lang="cs-CZ" sz="2000" dirty="0" smtClean="0"/>
              <a:t>CHRONICKÁ </a:t>
            </a:r>
            <a:r>
              <a:rPr lang="cs-CZ" sz="2000" dirty="0"/>
              <a:t>NEFROPATIE</a:t>
            </a:r>
          </a:p>
        </p:txBody>
      </p:sp>
      <p:cxnSp>
        <p:nvCxnSpPr>
          <p:cNvPr id="33" name="Přímá spojnice se šipkou 32"/>
          <p:cNvCxnSpPr/>
          <p:nvPr/>
        </p:nvCxnSpPr>
        <p:spPr>
          <a:xfrm flipH="1">
            <a:off x="1075561" y="5828608"/>
            <a:ext cx="9468" cy="317570"/>
          </a:xfrm>
          <a:prstGeom prst="straightConnector1">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a:off x="4290018" y="5849053"/>
            <a:ext cx="0" cy="305619"/>
          </a:xfrm>
          <a:prstGeom prst="straightConnector1">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79" name="Obdélník 78"/>
          <p:cNvSpPr/>
          <p:nvPr/>
        </p:nvSpPr>
        <p:spPr>
          <a:xfrm>
            <a:off x="2877808" y="6161021"/>
            <a:ext cx="784895" cy="400110"/>
          </a:xfrm>
          <a:prstGeom prst="rect">
            <a:avLst/>
          </a:prstGeom>
          <a:ln>
            <a:solidFill>
              <a:schemeClr val="tx1"/>
            </a:solidFill>
          </a:ln>
        </p:spPr>
        <p:txBody>
          <a:bodyPr wrap="none">
            <a:spAutoFit/>
          </a:bodyPr>
          <a:lstStyle/>
          <a:p>
            <a:r>
              <a:rPr lang="cs-CZ" sz="2000" dirty="0" smtClean="0"/>
              <a:t>SMRT</a:t>
            </a:r>
            <a:endParaRPr lang="cs-CZ" sz="2000" dirty="0"/>
          </a:p>
        </p:txBody>
      </p:sp>
      <p:cxnSp>
        <p:nvCxnSpPr>
          <p:cNvPr id="82" name="Přímá spojnice se šipkou 81"/>
          <p:cNvCxnSpPr>
            <a:stCxn id="21" idx="3"/>
            <a:endCxn id="79" idx="1"/>
          </p:cNvCxnSpPr>
          <p:nvPr/>
        </p:nvCxnSpPr>
        <p:spPr>
          <a:xfrm>
            <a:off x="2591613" y="6354727"/>
            <a:ext cx="286195" cy="634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Přímá spojnice se šipkou 83"/>
          <p:cNvCxnSpPr>
            <a:stCxn id="22" idx="1"/>
            <a:endCxn id="79" idx="3"/>
          </p:cNvCxnSpPr>
          <p:nvPr/>
        </p:nvCxnSpPr>
        <p:spPr>
          <a:xfrm flipH="1">
            <a:off x="3662703" y="6361076"/>
            <a:ext cx="313923"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Přímá spojnice se šipkou 95"/>
          <p:cNvCxnSpPr/>
          <p:nvPr/>
        </p:nvCxnSpPr>
        <p:spPr>
          <a:xfrm flipH="1" flipV="1">
            <a:off x="2270394" y="4961111"/>
            <a:ext cx="2441" cy="358404"/>
          </a:xfrm>
          <a:prstGeom prst="straightConnector1">
            <a:avLst/>
          </a:prstGeom>
          <a:ln w="127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a:off x="4533412" y="1949205"/>
            <a:ext cx="0" cy="306785"/>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Zaoblený obdélník 39"/>
          <p:cNvSpPr/>
          <p:nvPr/>
        </p:nvSpPr>
        <p:spPr>
          <a:xfrm>
            <a:off x="1250556" y="1587546"/>
            <a:ext cx="3984635" cy="376448"/>
          </a:xfrm>
          <a:prstGeom prst="roundRect">
            <a:avLst/>
          </a:prstGeom>
          <a:ln w="254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smtClean="0">
                <a:solidFill>
                  <a:srgbClr val="FF0000"/>
                </a:solidFill>
              </a:rPr>
              <a:t>↑intenzita</a:t>
            </a:r>
            <a:r>
              <a:rPr lang="cs-CZ" sz="2400" b="1" dirty="0" smtClean="0">
                <a:solidFill>
                  <a:srgbClr val="0070C0"/>
                </a:solidFill>
              </a:rPr>
              <a:t> </a:t>
            </a:r>
            <a:r>
              <a:rPr lang="cs-CZ" sz="2400" dirty="0" smtClean="0">
                <a:solidFill>
                  <a:srgbClr val="0070C0"/>
                </a:solidFill>
              </a:rPr>
              <a:t>(</a:t>
            </a:r>
            <a:r>
              <a:rPr lang="cs-CZ" sz="2400" dirty="0">
                <a:solidFill>
                  <a:srgbClr val="0070C0"/>
                </a:solidFill>
              </a:rPr>
              <a:t>kratší</a:t>
            </a:r>
            <a:r>
              <a:rPr lang="cs-CZ" sz="2400" dirty="0" smtClean="0">
                <a:solidFill>
                  <a:srgbClr val="0070C0"/>
                </a:solidFill>
              </a:rPr>
              <a:t>) </a:t>
            </a:r>
            <a:r>
              <a:rPr lang="cs-CZ" sz="2400" b="1" dirty="0" smtClean="0">
                <a:solidFill>
                  <a:srgbClr val="0070C0"/>
                </a:solidFill>
              </a:rPr>
              <a:t>+ ↓pití </a:t>
            </a:r>
            <a:endParaRPr lang="cs-CZ" sz="2400" b="1" dirty="0">
              <a:solidFill>
                <a:srgbClr val="0070C0"/>
              </a:solidFill>
            </a:endParaRPr>
          </a:p>
        </p:txBody>
      </p:sp>
      <p:sp>
        <p:nvSpPr>
          <p:cNvPr id="43" name="Zaoblený obdélník 42"/>
          <p:cNvSpPr/>
          <p:nvPr/>
        </p:nvSpPr>
        <p:spPr>
          <a:xfrm>
            <a:off x="838198" y="2268319"/>
            <a:ext cx="1304342" cy="579725"/>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FF0000"/>
                </a:solidFill>
              </a:rPr>
              <a:t>OXIDAČNÍ STRES</a:t>
            </a:r>
            <a:endParaRPr lang="cs-CZ" sz="2000" b="1" dirty="0">
              <a:solidFill>
                <a:srgbClr val="FF0000"/>
              </a:solidFill>
            </a:endParaRPr>
          </a:p>
        </p:txBody>
      </p:sp>
      <p:cxnSp>
        <p:nvCxnSpPr>
          <p:cNvPr id="44" name="Přímá spojnice se šipkou 43"/>
          <p:cNvCxnSpPr>
            <a:endCxn id="43" idx="0"/>
          </p:cNvCxnSpPr>
          <p:nvPr/>
        </p:nvCxnSpPr>
        <p:spPr>
          <a:xfrm flipH="1">
            <a:off x="1490369" y="1969991"/>
            <a:ext cx="208084" cy="29832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a:stCxn id="43" idx="2"/>
          </p:cNvCxnSpPr>
          <p:nvPr/>
        </p:nvCxnSpPr>
        <p:spPr>
          <a:xfrm>
            <a:off x="1490369" y="2848044"/>
            <a:ext cx="198309" cy="41576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flipH="1">
            <a:off x="2831838" y="2842439"/>
            <a:ext cx="1032826" cy="380281"/>
          </a:xfrm>
          <a:prstGeom prst="straightConnector1">
            <a:avLst/>
          </a:prstGeom>
          <a:ln w="127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5517691" y="1680942"/>
            <a:ext cx="2558293" cy="361659"/>
          </a:xfrm>
          <a:prstGeom prst="round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smtClean="0">
                <a:solidFill>
                  <a:srgbClr val="0070C0"/>
                </a:solidFill>
              </a:rPr>
              <a:t>HYPERTERMIE</a:t>
            </a:r>
            <a:endParaRPr lang="cs-CZ" sz="2400" b="1" dirty="0">
              <a:solidFill>
                <a:srgbClr val="0070C0"/>
              </a:solidFill>
            </a:endParaRPr>
          </a:p>
        </p:txBody>
      </p:sp>
      <p:cxnSp>
        <p:nvCxnSpPr>
          <p:cNvPr id="50" name="Přímá spojnice se šipkou 49"/>
          <p:cNvCxnSpPr/>
          <p:nvPr/>
        </p:nvCxnSpPr>
        <p:spPr>
          <a:xfrm>
            <a:off x="5661764" y="2042601"/>
            <a:ext cx="8786" cy="247549"/>
          </a:xfrm>
          <a:prstGeom prst="straightConnector1">
            <a:avLst/>
          </a:prstGeom>
          <a:ln w="15875">
            <a:solidFill>
              <a:srgbClr val="0070C0"/>
            </a:solidFill>
            <a:headEnd type="triangle" w="sm"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a:stCxn id="40" idx="3"/>
            <a:endCxn id="49" idx="1"/>
          </p:cNvCxnSpPr>
          <p:nvPr/>
        </p:nvCxnSpPr>
        <p:spPr>
          <a:xfrm>
            <a:off x="5235191" y="1775770"/>
            <a:ext cx="282500" cy="86002"/>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80" name="Zaoblený obdélník 79"/>
          <p:cNvSpPr/>
          <p:nvPr/>
        </p:nvSpPr>
        <p:spPr>
          <a:xfrm>
            <a:off x="4898734" y="4095513"/>
            <a:ext cx="1473195" cy="918946"/>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C00000"/>
                </a:solidFill>
              </a:rPr>
              <a:t>V moči↑ </a:t>
            </a:r>
            <a:r>
              <a:rPr lang="cs-CZ" sz="2000" dirty="0" err="1" smtClean="0">
                <a:solidFill>
                  <a:srgbClr val="C00000"/>
                </a:solidFill>
              </a:rPr>
              <a:t>Mglb</a:t>
            </a:r>
            <a:r>
              <a:rPr lang="cs-CZ" sz="2000" dirty="0">
                <a:solidFill>
                  <a:srgbClr val="C00000"/>
                </a:solidFill>
              </a:rPr>
              <a:t>, </a:t>
            </a:r>
            <a:r>
              <a:rPr lang="cs-CZ" sz="2000" dirty="0" smtClean="0">
                <a:solidFill>
                  <a:srgbClr val="C00000"/>
                </a:solidFill>
              </a:rPr>
              <a:t>Urea, KM</a:t>
            </a:r>
            <a:endParaRPr lang="cs-CZ" sz="2000" dirty="0">
              <a:solidFill>
                <a:srgbClr val="C00000"/>
              </a:solidFill>
            </a:endParaRPr>
          </a:p>
        </p:txBody>
      </p:sp>
      <p:cxnSp>
        <p:nvCxnSpPr>
          <p:cNvPr id="89" name="Přímá spojnice se šipkou 88"/>
          <p:cNvCxnSpPr/>
          <p:nvPr/>
        </p:nvCxnSpPr>
        <p:spPr>
          <a:xfrm flipV="1">
            <a:off x="4528580" y="4293708"/>
            <a:ext cx="363938" cy="606"/>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Zaoblený obdélník 112"/>
          <p:cNvSpPr/>
          <p:nvPr/>
        </p:nvSpPr>
        <p:spPr>
          <a:xfrm>
            <a:off x="6070485" y="2285611"/>
            <a:ext cx="2005500" cy="308844"/>
          </a:xfrm>
          <a:prstGeom prst="roundRect">
            <a:avLst/>
          </a:prstGeom>
          <a:solidFill>
            <a:schemeClr val="bg1"/>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solidFill>
                  <a:srgbClr val="0070C0"/>
                </a:solidFill>
              </a:rPr>
              <a:t>↓</a:t>
            </a:r>
            <a:r>
              <a:rPr lang="cs-CZ" sz="2000" b="1" dirty="0" err="1" smtClean="0">
                <a:solidFill>
                  <a:srgbClr val="0070C0"/>
                </a:solidFill>
              </a:rPr>
              <a:t>sval.gykogenu</a:t>
            </a:r>
            <a:endParaRPr lang="cs-CZ" sz="2000" b="1" dirty="0">
              <a:solidFill>
                <a:srgbClr val="0070C0"/>
              </a:solidFill>
            </a:endParaRPr>
          </a:p>
        </p:txBody>
      </p:sp>
      <p:cxnSp>
        <p:nvCxnSpPr>
          <p:cNvPr id="115" name="Přímá spojnice se šipkou 114"/>
          <p:cNvCxnSpPr/>
          <p:nvPr/>
        </p:nvCxnSpPr>
        <p:spPr>
          <a:xfrm flipH="1">
            <a:off x="3080667" y="2593969"/>
            <a:ext cx="3716172" cy="679630"/>
          </a:xfrm>
          <a:prstGeom prst="straightConnector1">
            <a:avLst/>
          </a:prstGeom>
          <a:ln w="127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p:cNvCxnSpPr/>
          <p:nvPr/>
        </p:nvCxnSpPr>
        <p:spPr>
          <a:xfrm>
            <a:off x="5235191" y="1969991"/>
            <a:ext cx="897474" cy="315620"/>
          </a:xfrm>
          <a:prstGeom prst="straightConnector1">
            <a:avLst/>
          </a:prstGeom>
          <a:ln w="254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Přímá spojnice se šipkou 125"/>
          <p:cNvCxnSpPr/>
          <p:nvPr/>
        </p:nvCxnSpPr>
        <p:spPr>
          <a:xfrm flipV="1">
            <a:off x="5779177" y="2051179"/>
            <a:ext cx="1" cy="220098"/>
          </a:xfrm>
          <a:prstGeom prst="straightConnector1">
            <a:avLst/>
          </a:prstGeom>
          <a:ln w="15875">
            <a:solidFill>
              <a:srgbClr val="0070C0"/>
            </a:solidFill>
            <a:headEnd type="triangle" w="sm" len="lg"/>
            <a:tailEnd type="triangle" w="lg" len="lg"/>
          </a:ln>
        </p:spPr>
        <p:style>
          <a:lnRef idx="1">
            <a:schemeClr val="accent1"/>
          </a:lnRef>
          <a:fillRef idx="0">
            <a:schemeClr val="accent1"/>
          </a:fillRef>
          <a:effectRef idx="0">
            <a:schemeClr val="accent1"/>
          </a:effectRef>
          <a:fontRef idx="minor">
            <a:schemeClr val="tx1"/>
          </a:fontRef>
        </p:style>
      </p:cxnSp>
      <p:cxnSp>
        <p:nvCxnSpPr>
          <p:cNvPr id="138" name="Přímá spojnice se šipkou 137"/>
          <p:cNvCxnSpPr/>
          <p:nvPr/>
        </p:nvCxnSpPr>
        <p:spPr>
          <a:xfrm flipV="1">
            <a:off x="3610136" y="4892702"/>
            <a:ext cx="1328617" cy="477399"/>
          </a:xfrm>
          <a:prstGeom prst="straightConnector1">
            <a:avLst/>
          </a:prstGeom>
          <a:ln w="12700">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74" name="Zaoblený obdélník 73"/>
          <p:cNvSpPr/>
          <p:nvPr/>
        </p:nvSpPr>
        <p:spPr>
          <a:xfrm>
            <a:off x="6653837" y="3945523"/>
            <a:ext cx="1422148" cy="423586"/>
          </a:xfrm>
          <a:prstGeom prst="roundRect">
            <a:avLst/>
          </a:prstGeom>
          <a:solidFill>
            <a:schemeClr val="bg1"/>
          </a:solidFill>
          <a:ln w="254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solidFill>
                  <a:schemeClr val="accent6">
                    <a:lumMod val="75000"/>
                  </a:schemeClr>
                </a:solidFill>
              </a:rPr>
              <a:t>ADH</a:t>
            </a:r>
            <a:r>
              <a:rPr lang="cs-CZ" dirty="0">
                <a:solidFill>
                  <a:srgbClr val="0070C0"/>
                </a:solidFill>
              </a:rPr>
              <a:t> </a:t>
            </a:r>
            <a:r>
              <a:rPr lang="cs-CZ" dirty="0">
                <a:solidFill>
                  <a:schemeClr val="accent6">
                    <a:lumMod val="75000"/>
                  </a:schemeClr>
                </a:solidFill>
              </a:rPr>
              <a:t>→</a:t>
            </a:r>
            <a:r>
              <a:rPr lang="cs-CZ" dirty="0">
                <a:solidFill>
                  <a:srgbClr val="0070C0"/>
                </a:solidFill>
              </a:rPr>
              <a:t> </a:t>
            </a:r>
            <a:r>
              <a:rPr lang="cs-CZ" dirty="0" smtClean="0">
                <a:solidFill>
                  <a:schemeClr val="accent6">
                    <a:lumMod val="75000"/>
                  </a:schemeClr>
                </a:solidFill>
              </a:rPr>
              <a:t>↓</a:t>
            </a:r>
            <a:r>
              <a:rPr lang="cs-CZ" b="1" dirty="0" smtClean="0">
                <a:solidFill>
                  <a:schemeClr val="accent6">
                    <a:lumMod val="75000"/>
                  </a:schemeClr>
                </a:solidFill>
              </a:rPr>
              <a:t>GF</a:t>
            </a:r>
            <a:endParaRPr lang="cs-CZ" b="1" dirty="0">
              <a:solidFill>
                <a:schemeClr val="accent6">
                  <a:lumMod val="75000"/>
                </a:schemeClr>
              </a:solidFill>
            </a:endParaRPr>
          </a:p>
        </p:txBody>
      </p:sp>
      <p:cxnSp>
        <p:nvCxnSpPr>
          <p:cNvPr id="77" name="Přímá spojnice se šipkou 76"/>
          <p:cNvCxnSpPr>
            <a:stCxn id="74" idx="2"/>
            <a:endCxn id="93" idx="0"/>
          </p:cNvCxnSpPr>
          <p:nvPr/>
        </p:nvCxnSpPr>
        <p:spPr>
          <a:xfrm>
            <a:off x="7364911" y="4369109"/>
            <a:ext cx="2108" cy="323728"/>
          </a:xfrm>
          <a:prstGeom prst="straightConnector1">
            <a:avLst/>
          </a:prstGeom>
          <a:ln w="254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3" name="Zaoblený obdélník 92"/>
          <p:cNvSpPr/>
          <p:nvPr/>
        </p:nvSpPr>
        <p:spPr>
          <a:xfrm>
            <a:off x="6653836" y="4692837"/>
            <a:ext cx="1426366" cy="552616"/>
          </a:xfrm>
          <a:prstGeom prst="roundRect">
            <a:avLst/>
          </a:prstGeom>
          <a:ln w="254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solidFill>
                  <a:schemeClr val="accent6">
                    <a:lumMod val="75000"/>
                  </a:schemeClr>
                </a:solidFill>
              </a:rPr>
              <a:t>RETENCE TEKUTIN</a:t>
            </a:r>
            <a:endParaRPr lang="cs-CZ" b="1" dirty="0">
              <a:solidFill>
                <a:schemeClr val="accent6">
                  <a:lumMod val="75000"/>
                </a:schemeClr>
              </a:solidFill>
            </a:endParaRPr>
          </a:p>
        </p:txBody>
      </p:sp>
      <p:cxnSp>
        <p:nvCxnSpPr>
          <p:cNvPr id="106" name="Přímá spojnice se šipkou 105"/>
          <p:cNvCxnSpPr>
            <a:endCxn id="93" idx="1"/>
          </p:cNvCxnSpPr>
          <p:nvPr/>
        </p:nvCxnSpPr>
        <p:spPr>
          <a:xfrm flipV="1">
            <a:off x="3654370" y="4969145"/>
            <a:ext cx="2999466" cy="447040"/>
          </a:xfrm>
          <a:prstGeom prst="straightConnector1">
            <a:avLst/>
          </a:prstGeom>
          <a:ln w="12700">
            <a:solidFill>
              <a:schemeClr val="tx1"/>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14" name="Přímá spojnice se šipkou 113"/>
          <p:cNvCxnSpPr/>
          <p:nvPr/>
        </p:nvCxnSpPr>
        <p:spPr>
          <a:xfrm flipH="1">
            <a:off x="3662703" y="5097780"/>
            <a:ext cx="2991133" cy="404568"/>
          </a:xfrm>
          <a:prstGeom prst="straightConnector1">
            <a:avLst/>
          </a:prstGeom>
          <a:ln w="127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Přímá spojnice se šipkou 190"/>
          <p:cNvCxnSpPr/>
          <p:nvPr/>
        </p:nvCxnSpPr>
        <p:spPr>
          <a:xfrm>
            <a:off x="3249723" y="5849053"/>
            <a:ext cx="0" cy="305619"/>
          </a:xfrm>
          <a:prstGeom prst="straightConnector1">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93" name="Přímá spojnice se šipkou 192"/>
          <p:cNvCxnSpPr/>
          <p:nvPr/>
        </p:nvCxnSpPr>
        <p:spPr>
          <a:xfrm flipH="1">
            <a:off x="2508399" y="3786403"/>
            <a:ext cx="10824" cy="301233"/>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Přímá spojnice se šipkou 193"/>
          <p:cNvCxnSpPr/>
          <p:nvPr/>
        </p:nvCxnSpPr>
        <p:spPr>
          <a:xfrm flipH="1">
            <a:off x="2648459" y="5016205"/>
            <a:ext cx="695515" cy="277203"/>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bdélník 65"/>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12" name="Obdélník 11"/>
          <p:cNvSpPr/>
          <p:nvPr/>
        </p:nvSpPr>
        <p:spPr>
          <a:xfrm rot="16200000">
            <a:off x="9675186" y="5150237"/>
            <a:ext cx="2658889" cy="338554"/>
          </a:xfrm>
          <a:prstGeom prst="rect">
            <a:avLst/>
          </a:prstGeom>
        </p:spPr>
        <p:txBody>
          <a:bodyPr wrap="square">
            <a:spAutoFit/>
          </a:bodyPr>
          <a:lstStyle/>
          <a:p>
            <a:r>
              <a:rPr lang="cs-CZ" sz="800" dirty="0"/>
              <a:t>https://leytonsportsmassage.com/news-articles/massage-after-exhaustive-exercise-may-aid-muscle-repair/</a:t>
            </a:r>
          </a:p>
        </p:txBody>
      </p:sp>
      <p:sp>
        <p:nvSpPr>
          <p:cNvPr id="6" name="Bublinový popisek se šipkou doleva 5"/>
          <p:cNvSpPr/>
          <p:nvPr/>
        </p:nvSpPr>
        <p:spPr>
          <a:xfrm>
            <a:off x="6204031" y="2057288"/>
            <a:ext cx="5898026" cy="2060076"/>
          </a:xfrm>
          <a:prstGeom prst="leftArrowCallout">
            <a:avLst>
              <a:gd name="adj1" fmla="val 18963"/>
              <a:gd name="adj2" fmla="val 21123"/>
              <a:gd name="adj3" fmla="val 56751"/>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000" b="1" dirty="0" smtClean="0">
                <a:solidFill>
                  <a:schemeClr val="tx1"/>
                </a:solidFill>
                <a:latin typeface="Times New Roman" panose="02020603050405020304" pitchFamily="18" charset="0"/>
              </a:rPr>
              <a:t>antiflogistika,</a:t>
            </a:r>
            <a:r>
              <a:rPr lang="cs-CZ" sz="2000" b="1" dirty="0">
                <a:solidFill>
                  <a:schemeClr val="tx1"/>
                </a:solidFill>
                <a:latin typeface="Times New Roman" panose="02020603050405020304" pitchFamily="18" charset="0"/>
              </a:rPr>
              <a:t> </a:t>
            </a:r>
            <a:r>
              <a:rPr lang="cs-CZ" sz="2000" b="1" dirty="0" smtClean="0">
                <a:solidFill>
                  <a:schemeClr val="tx1"/>
                </a:solidFill>
                <a:latin typeface="Times New Roman" panose="02020603050405020304" pitchFamily="18" charset="0"/>
              </a:rPr>
              <a:t>statiny, alkohol</a:t>
            </a:r>
            <a:r>
              <a:rPr lang="cs-CZ" sz="2000" b="1" dirty="0">
                <a:solidFill>
                  <a:schemeClr val="tx1"/>
                </a:solidFill>
                <a:latin typeface="Times New Roman" panose="02020603050405020304" pitchFamily="18" charset="0"/>
              </a:rPr>
              <a:t>, </a:t>
            </a:r>
            <a:r>
              <a:rPr lang="cs-CZ" sz="2000" b="1" dirty="0" smtClean="0">
                <a:solidFill>
                  <a:schemeClr val="tx1"/>
                </a:solidFill>
                <a:latin typeface="Times New Roman" panose="02020603050405020304" pitchFamily="18" charset="0"/>
              </a:rPr>
              <a:t>zranění</a:t>
            </a:r>
            <a:r>
              <a:rPr lang="cs-CZ" sz="2000" b="1" dirty="0">
                <a:solidFill>
                  <a:schemeClr val="tx1"/>
                </a:solidFill>
                <a:latin typeface="Times New Roman" panose="02020603050405020304" pitchFamily="18" charset="0"/>
              </a:rPr>
              <a:t>, </a:t>
            </a:r>
            <a:r>
              <a:rPr lang="cs-CZ" sz="2000" b="1" dirty="0" smtClean="0">
                <a:solidFill>
                  <a:schemeClr val="tx1"/>
                </a:solidFill>
                <a:latin typeface="Times New Roman" panose="02020603050405020304" pitchFamily="18" charset="0"/>
              </a:rPr>
              <a:t>infekce</a:t>
            </a:r>
          </a:p>
          <a:p>
            <a:r>
              <a:rPr lang="cs-CZ" sz="2000" u="sng" dirty="0" err="1" smtClean="0">
                <a:solidFill>
                  <a:srgbClr val="7030A0"/>
                </a:solidFill>
              </a:rPr>
              <a:t>Landau</a:t>
            </a:r>
            <a:r>
              <a:rPr lang="cs-CZ" sz="2000" u="sng" dirty="0" smtClean="0">
                <a:solidFill>
                  <a:srgbClr val="7030A0"/>
                </a:solidFill>
              </a:rPr>
              <a:t> et al., 2012: </a:t>
            </a:r>
          </a:p>
          <a:p>
            <a:r>
              <a:rPr lang="cs-CZ" sz="2000" b="1" dirty="0" smtClean="0">
                <a:solidFill>
                  <a:srgbClr val="7030A0"/>
                </a:solidFill>
              </a:rPr>
              <a:t>GENET. FAKTORY – </a:t>
            </a:r>
            <a:r>
              <a:rPr lang="cs-CZ" sz="2000" b="1" dirty="0" err="1" smtClean="0">
                <a:solidFill>
                  <a:srgbClr val="7030A0"/>
                </a:solidFill>
              </a:rPr>
              <a:t>enzym.defekty</a:t>
            </a:r>
            <a:r>
              <a:rPr lang="cs-CZ" sz="2000" dirty="0">
                <a:solidFill>
                  <a:srgbClr val="7030A0"/>
                </a:solidFill>
              </a:rPr>
              <a:t>:</a:t>
            </a:r>
          </a:p>
          <a:p>
            <a:r>
              <a:rPr lang="cs-CZ" sz="2000" dirty="0" err="1" smtClean="0">
                <a:solidFill>
                  <a:srgbClr val="7030A0"/>
                </a:solidFill>
              </a:rPr>
              <a:t>Myofosforyláza</a:t>
            </a:r>
            <a:r>
              <a:rPr lang="cs-CZ" sz="2000" dirty="0" smtClean="0">
                <a:solidFill>
                  <a:srgbClr val="7030A0"/>
                </a:solidFill>
              </a:rPr>
              <a:t> (</a:t>
            </a:r>
            <a:r>
              <a:rPr lang="cs-CZ" sz="2000" dirty="0" err="1" smtClean="0">
                <a:solidFill>
                  <a:srgbClr val="7030A0"/>
                </a:solidFill>
              </a:rPr>
              <a:t>McArdler</a:t>
            </a:r>
            <a:r>
              <a:rPr lang="cs-CZ" sz="2000" dirty="0" smtClean="0">
                <a:solidFill>
                  <a:srgbClr val="7030A0"/>
                </a:solidFill>
              </a:rPr>
              <a:t> </a:t>
            </a:r>
            <a:r>
              <a:rPr lang="cs-CZ" sz="2000" dirty="0" err="1" smtClean="0">
                <a:solidFill>
                  <a:srgbClr val="7030A0"/>
                </a:solidFill>
              </a:rPr>
              <a:t>sy</a:t>
            </a:r>
            <a:r>
              <a:rPr lang="cs-CZ" sz="2000" dirty="0" smtClean="0">
                <a:solidFill>
                  <a:srgbClr val="7030A0"/>
                </a:solidFill>
              </a:rPr>
              <a:t>), </a:t>
            </a:r>
            <a:r>
              <a:rPr lang="cs-CZ" sz="2000" dirty="0" err="1" smtClean="0">
                <a:solidFill>
                  <a:srgbClr val="7030A0"/>
                </a:solidFill>
              </a:rPr>
              <a:t>Carnitinpalmitoyltransferáza</a:t>
            </a:r>
            <a:r>
              <a:rPr lang="cs-CZ" sz="2000" dirty="0" smtClean="0">
                <a:solidFill>
                  <a:srgbClr val="7030A0"/>
                </a:solidFill>
              </a:rPr>
              <a:t>, </a:t>
            </a:r>
            <a:r>
              <a:rPr lang="cs-CZ" sz="2000" dirty="0" err="1" smtClean="0">
                <a:solidFill>
                  <a:srgbClr val="7030A0"/>
                </a:solidFill>
              </a:rPr>
              <a:t>Myoadenylátdeamináza</a:t>
            </a:r>
            <a:r>
              <a:rPr lang="cs-CZ" sz="2000" dirty="0" smtClean="0">
                <a:solidFill>
                  <a:srgbClr val="7030A0"/>
                </a:solidFill>
              </a:rPr>
              <a:t> ..</a:t>
            </a:r>
            <a:endParaRPr lang="cs-CZ" sz="2000" dirty="0">
              <a:solidFill>
                <a:srgbClr val="7030A0"/>
              </a:solidFill>
            </a:endParaRPr>
          </a:p>
        </p:txBody>
      </p:sp>
      <p:sp>
        <p:nvSpPr>
          <p:cNvPr id="54" name="TextovéPole 53"/>
          <p:cNvSpPr txBox="1"/>
          <p:nvPr/>
        </p:nvSpPr>
        <p:spPr>
          <a:xfrm>
            <a:off x="466165" y="6609916"/>
            <a:ext cx="11475732" cy="307777"/>
          </a:xfrm>
          <a:prstGeom prst="rect">
            <a:avLst/>
          </a:prstGeom>
          <a:noFill/>
        </p:spPr>
        <p:txBody>
          <a:bodyPr wrap="square" rtlCol="0">
            <a:spAutoFit/>
          </a:bodyPr>
          <a:lstStyle/>
          <a:p>
            <a:r>
              <a:rPr lang="cs-CZ" sz="1400" dirty="0" smtClean="0"/>
              <a:t>Armstrong et al., 2010; </a:t>
            </a:r>
            <a:r>
              <a:rPr lang="cs-CZ" sz="1400" dirty="0" err="1" smtClean="0"/>
              <a:t>Brancaccio</a:t>
            </a:r>
            <a:r>
              <a:rPr lang="cs-CZ" sz="1400" dirty="0" smtClean="0"/>
              <a:t> et al., 2007; </a:t>
            </a:r>
            <a:r>
              <a:rPr lang="cs-CZ" sz="1400" dirty="0" err="1" smtClean="0"/>
              <a:t>Clarkson</a:t>
            </a:r>
            <a:r>
              <a:rPr lang="cs-CZ" sz="1400" dirty="0" smtClean="0"/>
              <a:t>, 2007; Cooper, 2002; </a:t>
            </a:r>
            <a:r>
              <a:rPr lang="cs-CZ" sz="1400" dirty="0" err="1" smtClean="0"/>
              <a:t>Hew-Butler</a:t>
            </a:r>
            <a:r>
              <a:rPr lang="cs-CZ" sz="1400" dirty="0" smtClean="0"/>
              <a:t>, 2013;  </a:t>
            </a:r>
            <a:r>
              <a:rPr lang="cs-CZ" sz="1400" dirty="0" err="1" smtClean="0"/>
              <a:t>Keltz</a:t>
            </a:r>
            <a:r>
              <a:rPr lang="cs-CZ" sz="1400" dirty="0" smtClean="0"/>
              <a:t> et al., 2013; </a:t>
            </a:r>
            <a:r>
              <a:rPr lang="cs-CZ" sz="1400" dirty="0" err="1" smtClean="0"/>
              <a:t>Lenz</a:t>
            </a:r>
            <a:r>
              <a:rPr lang="cs-CZ" sz="1400" dirty="0" smtClean="0"/>
              <a:t>, 2009; </a:t>
            </a:r>
            <a:r>
              <a:rPr lang="cs-CZ" sz="1400" dirty="0" err="1" smtClean="0"/>
              <a:t>Palazzetti</a:t>
            </a:r>
            <a:r>
              <a:rPr lang="cs-CZ" sz="1400" dirty="0" smtClean="0"/>
              <a:t> et al., 2003 et al … </a:t>
            </a:r>
            <a:endParaRPr lang="cs-CZ" sz="1400" dirty="0"/>
          </a:p>
        </p:txBody>
      </p:sp>
      <p:sp>
        <p:nvSpPr>
          <p:cNvPr id="7" name="TextovéPole 6"/>
          <p:cNvSpPr txBox="1"/>
          <p:nvPr/>
        </p:nvSpPr>
        <p:spPr>
          <a:xfrm>
            <a:off x="587355" y="4069308"/>
            <a:ext cx="1414838" cy="923330"/>
          </a:xfrm>
          <a:prstGeom prst="rect">
            <a:avLst/>
          </a:prstGeom>
          <a:noFill/>
        </p:spPr>
        <p:txBody>
          <a:bodyPr wrap="square" rtlCol="0">
            <a:spAutoFit/>
          </a:bodyPr>
          <a:lstStyle/>
          <a:p>
            <a:r>
              <a:rPr lang="cs-CZ" dirty="0"/>
              <a:t>BOLEST</a:t>
            </a:r>
          </a:p>
          <a:p>
            <a:r>
              <a:rPr lang="cs-CZ" dirty="0" smtClean="0"/>
              <a:t>ÚNAVA</a:t>
            </a:r>
          </a:p>
          <a:p>
            <a:r>
              <a:rPr lang="cs-CZ" dirty="0" smtClean="0"/>
              <a:t>TMAVÁ MOČ</a:t>
            </a:r>
            <a:endParaRPr lang="cs-CZ" dirty="0"/>
          </a:p>
        </p:txBody>
      </p:sp>
    </p:spTree>
    <p:extLst>
      <p:ext uri="{BB962C8B-B14F-4D97-AF65-F5344CB8AC3E}">
        <p14:creationId xmlns:p14="http://schemas.microsoft.com/office/powerpoint/2010/main" val="7020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left)">
                                      <p:cBhvr>
                                        <p:cTn id="12" dur="500"/>
                                        <p:tgtEl>
                                          <p:spTgt spid="5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up)">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1000"/>
                            </p:stCondLst>
                            <p:childTnLst>
                              <p:par>
                                <p:cTn id="49" presetID="22" presetClass="entr" presetSubtype="2"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right)">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up)">
                                      <p:cBhvr>
                                        <p:cTn id="56" dur="500"/>
                                        <p:tgtEl>
                                          <p:spTgt spid="50"/>
                                        </p:tgtEl>
                                      </p:cBhvr>
                                    </p:animEffect>
                                  </p:childTnLst>
                                </p:cTn>
                              </p:par>
                            </p:childTnLst>
                          </p:cTn>
                        </p:par>
                        <p:par>
                          <p:cTn id="57" fill="hold">
                            <p:stCondLst>
                              <p:cond delay="500"/>
                            </p:stCondLst>
                            <p:childTnLst>
                              <p:par>
                                <p:cTn id="58" presetID="22" presetClass="entr" presetSubtype="4"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down)">
                                      <p:cBhvr>
                                        <p:cTn id="60" dur="500"/>
                                        <p:tgtEl>
                                          <p:spTgt spid="12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21"/>
                                        </p:tgtEl>
                                        <p:attrNameLst>
                                          <p:attrName>style.visibility</p:attrName>
                                        </p:attrNameLst>
                                      </p:cBhvr>
                                      <p:to>
                                        <p:strVal val="visible"/>
                                      </p:to>
                                    </p:set>
                                    <p:animEffect transition="in" filter="wipe(left)">
                                      <p:cBhvr>
                                        <p:cTn id="65" dur="500"/>
                                        <p:tgtEl>
                                          <p:spTgt spid="121"/>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fade">
                                      <p:cBhvr>
                                        <p:cTn id="69" dur="500"/>
                                        <p:tgtEl>
                                          <p:spTgt spid="113"/>
                                        </p:tgtEl>
                                      </p:cBhvr>
                                    </p:animEffect>
                                  </p:childTnLst>
                                </p:cTn>
                              </p:par>
                            </p:childTnLst>
                          </p:cTn>
                        </p:par>
                        <p:par>
                          <p:cTn id="70" fill="hold">
                            <p:stCondLst>
                              <p:cond delay="1000"/>
                            </p:stCondLst>
                            <p:childTnLst>
                              <p:par>
                                <p:cTn id="71" presetID="22" presetClass="entr" presetSubtype="2" fill="hold" nodeType="after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wipe(right)">
                                      <p:cBhvr>
                                        <p:cTn id="73" dur="500"/>
                                        <p:tgtEl>
                                          <p:spTgt spid="11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right)">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193"/>
                                        </p:tgtEl>
                                        <p:attrNameLst>
                                          <p:attrName>style.visibility</p:attrName>
                                        </p:attrNameLst>
                                      </p:cBhvr>
                                      <p:to>
                                        <p:strVal val="visible"/>
                                      </p:to>
                                    </p:set>
                                    <p:animEffect transition="in" filter="wipe(up)">
                                      <p:cBhvr>
                                        <p:cTn id="83" dur="500"/>
                                        <p:tgtEl>
                                          <p:spTgt spid="193"/>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89"/>
                                        </p:tgtEl>
                                        <p:attrNameLst>
                                          <p:attrName>style.visibility</p:attrName>
                                        </p:attrNameLst>
                                      </p:cBhvr>
                                      <p:to>
                                        <p:strVal val="visible"/>
                                      </p:to>
                                    </p:set>
                                    <p:animEffect transition="in" filter="wipe(left)">
                                      <p:cBhvr>
                                        <p:cTn id="92" dur="500"/>
                                        <p:tgtEl>
                                          <p:spTgt spid="89"/>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80"/>
                                        </p:tgtEl>
                                        <p:attrNameLst>
                                          <p:attrName>style.visibility</p:attrName>
                                        </p:attrNameLst>
                                      </p:cBhvr>
                                      <p:to>
                                        <p:strVal val="visible"/>
                                      </p:to>
                                    </p:set>
                                    <p:animEffect transition="in" filter="fade">
                                      <p:cBhvr>
                                        <p:cTn id="96" dur="500"/>
                                        <p:tgtEl>
                                          <p:spTgt spid="80"/>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194"/>
                                        </p:tgtEl>
                                        <p:attrNameLst>
                                          <p:attrName>style.visibility</p:attrName>
                                        </p:attrNameLst>
                                      </p:cBhvr>
                                      <p:to>
                                        <p:strVal val="visible"/>
                                      </p:to>
                                    </p:set>
                                    <p:animEffect transition="in" filter="wipe(up)">
                                      <p:cBhvr>
                                        <p:cTn id="105" dur="500"/>
                                        <p:tgtEl>
                                          <p:spTgt spid="194"/>
                                        </p:tgtEl>
                                      </p:cBhvr>
                                    </p:animEffect>
                                  </p:childTnLst>
                                </p:cTn>
                              </p:par>
                            </p:childTnLst>
                          </p:cTn>
                        </p:par>
                        <p:par>
                          <p:cTn id="106" fill="hold">
                            <p:stCondLst>
                              <p:cond delay="500"/>
                            </p:stCondLst>
                            <p:childTnLst>
                              <p:par>
                                <p:cTn id="107" presetID="10" presetClass="entr" presetSubtype="0" fill="hold" grpId="0" nodeType="after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fade">
                                      <p:cBhvr>
                                        <p:cTn id="109" dur="500"/>
                                        <p:tgtEl>
                                          <p:spTgt spid="8"/>
                                        </p:tgtEl>
                                      </p:cBhvr>
                                    </p:animEffect>
                                  </p:childTnLst>
                                </p:cTn>
                              </p:par>
                            </p:childTnLst>
                          </p:cTn>
                        </p:par>
                        <p:par>
                          <p:cTn id="110" fill="hold">
                            <p:stCondLst>
                              <p:cond delay="1000"/>
                            </p:stCondLst>
                            <p:childTnLst>
                              <p:par>
                                <p:cTn id="111" presetID="22" presetClass="entr" presetSubtype="8" fill="hold" nodeType="afterEffect">
                                  <p:stCondLst>
                                    <p:cond delay="0"/>
                                  </p:stCondLst>
                                  <p:childTnLst>
                                    <p:set>
                                      <p:cBhvr>
                                        <p:cTn id="112" dur="1" fill="hold">
                                          <p:stCondLst>
                                            <p:cond delay="0"/>
                                          </p:stCondLst>
                                        </p:cTn>
                                        <p:tgtEl>
                                          <p:spTgt spid="191"/>
                                        </p:tgtEl>
                                        <p:attrNameLst>
                                          <p:attrName>style.visibility</p:attrName>
                                        </p:attrNameLst>
                                      </p:cBhvr>
                                      <p:to>
                                        <p:strVal val="visible"/>
                                      </p:to>
                                    </p:set>
                                    <p:animEffect transition="in" filter="wipe(left)">
                                      <p:cBhvr>
                                        <p:cTn id="113" dur="500"/>
                                        <p:tgtEl>
                                          <p:spTgt spid="191"/>
                                        </p:tgtEl>
                                      </p:cBhvr>
                                    </p:animEffect>
                                  </p:childTnLst>
                                </p:cTn>
                              </p:par>
                            </p:childTnLst>
                          </p:cTn>
                        </p:par>
                        <p:par>
                          <p:cTn id="114" fill="hold">
                            <p:stCondLst>
                              <p:cond delay="1500"/>
                            </p:stCondLst>
                            <p:childTnLst>
                              <p:par>
                                <p:cTn id="115" presetID="10" presetClass="entr" presetSubtype="0" fill="hold" grpId="0" nodeType="afterEffect">
                                  <p:stCondLst>
                                    <p:cond delay="0"/>
                                  </p:stCondLst>
                                  <p:childTnLst>
                                    <p:set>
                                      <p:cBhvr>
                                        <p:cTn id="116" dur="1" fill="hold">
                                          <p:stCondLst>
                                            <p:cond delay="0"/>
                                          </p:stCondLst>
                                        </p:cTn>
                                        <p:tgtEl>
                                          <p:spTgt spid="79"/>
                                        </p:tgtEl>
                                        <p:attrNameLst>
                                          <p:attrName>style.visibility</p:attrName>
                                        </p:attrNameLst>
                                      </p:cBhvr>
                                      <p:to>
                                        <p:strVal val="visible"/>
                                      </p:to>
                                    </p:set>
                                    <p:animEffect transition="in" filter="fade">
                                      <p:cBhvr>
                                        <p:cTn id="117" dur="500"/>
                                        <p:tgtEl>
                                          <p:spTgt spid="7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up)">
                                      <p:cBhvr>
                                        <p:cTn id="122" dur="500"/>
                                        <p:tgtEl>
                                          <p:spTgt spid="33"/>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fade">
                                      <p:cBhvr>
                                        <p:cTn id="126" dur="500"/>
                                        <p:tgtEl>
                                          <p:spTgt spid="21"/>
                                        </p:tgtEl>
                                      </p:cBhvr>
                                    </p:animEffect>
                                  </p:childTnLst>
                                </p:cTn>
                              </p:par>
                            </p:childTnLst>
                          </p:cTn>
                        </p:par>
                        <p:par>
                          <p:cTn id="127" fill="hold">
                            <p:stCondLst>
                              <p:cond delay="1000"/>
                            </p:stCondLst>
                            <p:childTnLst>
                              <p:par>
                                <p:cTn id="128" presetID="22" presetClass="entr" presetSubtype="8" fill="hold" nodeType="afterEffect">
                                  <p:stCondLst>
                                    <p:cond delay="0"/>
                                  </p:stCondLst>
                                  <p:childTnLst>
                                    <p:set>
                                      <p:cBhvr>
                                        <p:cTn id="129" dur="1" fill="hold">
                                          <p:stCondLst>
                                            <p:cond delay="0"/>
                                          </p:stCondLst>
                                        </p:cTn>
                                        <p:tgtEl>
                                          <p:spTgt spid="82"/>
                                        </p:tgtEl>
                                        <p:attrNameLst>
                                          <p:attrName>style.visibility</p:attrName>
                                        </p:attrNameLst>
                                      </p:cBhvr>
                                      <p:to>
                                        <p:strVal val="visible"/>
                                      </p:to>
                                    </p:set>
                                    <p:animEffect transition="in" filter="wipe(left)">
                                      <p:cBhvr>
                                        <p:cTn id="130" dur="500"/>
                                        <p:tgtEl>
                                          <p:spTgt spid="82"/>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wipe(left)">
                                      <p:cBhvr>
                                        <p:cTn id="135" dur="500"/>
                                        <p:tgtEl>
                                          <p:spTgt spid="35"/>
                                        </p:tgtEl>
                                      </p:cBhvr>
                                    </p:animEffect>
                                  </p:childTnLst>
                                </p:cTn>
                              </p:par>
                            </p:childTnLst>
                          </p:cTn>
                        </p:par>
                        <p:par>
                          <p:cTn id="136" fill="hold">
                            <p:stCondLst>
                              <p:cond delay="500"/>
                            </p:stCondLst>
                            <p:childTnLst>
                              <p:par>
                                <p:cTn id="137" presetID="10" presetClass="entr" presetSubtype="0" fill="hold" grpId="0" nodeType="after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fade">
                                      <p:cBhvr>
                                        <p:cTn id="139" dur="500"/>
                                        <p:tgtEl>
                                          <p:spTgt spid="22"/>
                                        </p:tgtEl>
                                      </p:cBhvr>
                                    </p:animEffect>
                                  </p:childTnLst>
                                </p:cTn>
                              </p:par>
                            </p:childTnLst>
                          </p:cTn>
                        </p:par>
                        <p:par>
                          <p:cTn id="140" fill="hold">
                            <p:stCondLst>
                              <p:cond delay="1000"/>
                            </p:stCondLst>
                            <p:childTnLst>
                              <p:par>
                                <p:cTn id="141" presetID="22" presetClass="entr" presetSubtype="2" fill="hold" nodeType="afterEffect">
                                  <p:stCondLst>
                                    <p:cond delay="0"/>
                                  </p:stCondLst>
                                  <p:childTnLst>
                                    <p:set>
                                      <p:cBhvr>
                                        <p:cTn id="142" dur="1" fill="hold">
                                          <p:stCondLst>
                                            <p:cond delay="0"/>
                                          </p:stCondLst>
                                        </p:cTn>
                                        <p:tgtEl>
                                          <p:spTgt spid="84"/>
                                        </p:tgtEl>
                                        <p:attrNameLst>
                                          <p:attrName>style.visibility</p:attrName>
                                        </p:attrNameLst>
                                      </p:cBhvr>
                                      <p:to>
                                        <p:strVal val="visible"/>
                                      </p:to>
                                    </p:set>
                                    <p:animEffect transition="in" filter="wipe(right)">
                                      <p:cBhvr>
                                        <p:cTn id="143" dur="500"/>
                                        <p:tgtEl>
                                          <p:spTgt spid="84"/>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96"/>
                                        </p:tgtEl>
                                        <p:attrNameLst>
                                          <p:attrName>style.visibility</p:attrName>
                                        </p:attrNameLst>
                                      </p:cBhvr>
                                      <p:to>
                                        <p:strVal val="visible"/>
                                      </p:to>
                                    </p:set>
                                    <p:animEffect transition="in" filter="wipe(down)">
                                      <p:cBhvr>
                                        <p:cTn id="148" dur="500"/>
                                        <p:tgtEl>
                                          <p:spTgt spid="96"/>
                                        </p:tgtEl>
                                      </p:cBhvr>
                                    </p:animEffect>
                                  </p:childTnLst>
                                </p:cTn>
                              </p:par>
                              <p:par>
                                <p:cTn id="149" presetID="22" presetClass="entr" presetSubtype="8" fill="hold" nodeType="withEffect">
                                  <p:stCondLst>
                                    <p:cond delay="0"/>
                                  </p:stCondLst>
                                  <p:childTnLst>
                                    <p:set>
                                      <p:cBhvr>
                                        <p:cTn id="150" dur="1" fill="hold">
                                          <p:stCondLst>
                                            <p:cond delay="0"/>
                                          </p:stCondLst>
                                        </p:cTn>
                                        <p:tgtEl>
                                          <p:spTgt spid="138"/>
                                        </p:tgtEl>
                                        <p:attrNameLst>
                                          <p:attrName>style.visibility</p:attrName>
                                        </p:attrNameLst>
                                      </p:cBhvr>
                                      <p:to>
                                        <p:strVal val="visible"/>
                                      </p:to>
                                    </p:set>
                                    <p:animEffect transition="in" filter="wipe(left)">
                                      <p:cBhvr>
                                        <p:cTn id="151" dur="500"/>
                                        <p:tgtEl>
                                          <p:spTgt spid="13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500"/>
                                        <p:tgtEl>
                                          <p:spTgt spid="74"/>
                                        </p:tgtEl>
                                      </p:cBhvr>
                                    </p:animEffect>
                                  </p:childTnLst>
                                </p:cTn>
                              </p:par>
                            </p:childTnLst>
                          </p:cTn>
                        </p:par>
                        <p:par>
                          <p:cTn id="157" fill="hold">
                            <p:stCondLst>
                              <p:cond delay="500"/>
                            </p:stCondLst>
                            <p:childTnLst>
                              <p:par>
                                <p:cTn id="158" presetID="22" presetClass="entr" presetSubtype="1" fill="hold" nodeType="afterEffect">
                                  <p:stCondLst>
                                    <p:cond delay="0"/>
                                  </p:stCondLst>
                                  <p:childTnLst>
                                    <p:set>
                                      <p:cBhvr>
                                        <p:cTn id="159" dur="1" fill="hold">
                                          <p:stCondLst>
                                            <p:cond delay="0"/>
                                          </p:stCondLst>
                                        </p:cTn>
                                        <p:tgtEl>
                                          <p:spTgt spid="77"/>
                                        </p:tgtEl>
                                        <p:attrNameLst>
                                          <p:attrName>style.visibility</p:attrName>
                                        </p:attrNameLst>
                                      </p:cBhvr>
                                      <p:to>
                                        <p:strVal val="visible"/>
                                      </p:to>
                                    </p:set>
                                    <p:animEffect transition="in" filter="wipe(up)">
                                      <p:cBhvr>
                                        <p:cTn id="160" dur="500"/>
                                        <p:tgtEl>
                                          <p:spTgt spid="77"/>
                                        </p:tgtEl>
                                      </p:cBhvr>
                                    </p:animEffec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93"/>
                                        </p:tgtEl>
                                        <p:attrNameLst>
                                          <p:attrName>style.visibility</p:attrName>
                                        </p:attrNameLst>
                                      </p:cBhvr>
                                      <p:to>
                                        <p:strVal val="visible"/>
                                      </p:to>
                                    </p:set>
                                    <p:animEffect transition="in" filter="fade">
                                      <p:cBhvr>
                                        <p:cTn id="164" dur="500"/>
                                        <p:tgtEl>
                                          <p:spTgt spid="93"/>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nodeType="clickEffect">
                                  <p:stCondLst>
                                    <p:cond delay="0"/>
                                  </p:stCondLst>
                                  <p:childTnLst>
                                    <p:set>
                                      <p:cBhvr>
                                        <p:cTn id="168" dur="1" fill="hold">
                                          <p:stCondLst>
                                            <p:cond delay="0"/>
                                          </p:stCondLst>
                                        </p:cTn>
                                        <p:tgtEl>
                                          <p:spTgt spid="114"/>
                                        </p:tgtEl>
                                        <p:attrNameLst>
                                          <p:attrName>style.visibility</p:attrName>
                                        </p:attrNameLst>
                                      </p:cBhvr>
                                      <p:to>
                                        <p:strVal val="visible"/>
                                      </p:to>
                                    </p:set>
                                    <p:animEffect transition="in" filter="wipe(up)">
                                      <p:cBhvr>
                                        <p:cTn id="169" dur="500"/>
                                        <p:tgtEl>
                                          <p:spTgt spid="114"/>
                                        </p:tgtEl>
                                      </p:cBhvr>
                                    </p:animEffect>
                                  </p:childTnLst>
                                </p:cTn>
                              </p:par>
                            </p:childTnLst>
                          </p:cTn>
                        </p:par>
                        <p:par>
                          <p:cTn id="170" fill="hold">
                            <p:stCondLst>
                              <p:cond delay="500"/>
                            </p:stCondLst>
                            <p:childTnLst>
                              <p:par>
                                <p:cTn id="171" presetID="22" presetClass="entr" presetSubtype="8" fill="hold" nodeType="afterEffect">
                                  <p:stCondLst>
                                    <p:cond delay="0"/>
                                  </p:stCondLst>
                                  <p:childTnLst>
                                    <p:set>
                                      <p:cBhvr>
                                        <p:cTn id="172" dur="1" fill="hold">
                                          <p:stCondLst>
                                            <p:cond delay="0"/>
                                          </p:stCondLst>
                                        </p:cTn>
                                        <p:tgtEl>
                                          <p:spTgt spid="106"/>
                                        </p:tgtEl>
                                        <p:attrNameLst>
                                          <p:attrName>style.visibility</p:attrName>
                                        </p:attrNameLst>
                                      </p:cBhvr>
                                      <p:to>
                                        <p:strVal val="visible"/>
                                      </p:to>
                                    </p:set>
                                    <p:animEffect transition="in" filter="wipe(left)">
                                      <p:cBhvr>
                                        <p:cTn id="173"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26" grpId="0" animBg="1"/>
      <p:bldP spid="21" grpId="0" animBg="1"/>
      <p:bldP spid="22" grpId="0" animBg="1"/>
      <p:bldP spid="79" grpId="0" animBg="1"/>
      <p:bldP spid="40" grpId="0" animBg="1"/>
      <p:bldP spid="49" grpId="0" animBg="1"/>
      <p:bldP spid="80" grpId="0" animBg="1"/>
      <p:bldP spid="113" grpId="0" animBg="1"/>
      <p:bldP spid="74" grpId="0" animBg="1"/>
      <p:bldP spid="93"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518029" y="922338"/>
            <a:ext cx="11200730" cy="2000548"/>
          </a:xfrm>
          <a:prstGeom prst="rect">
            <a:avLst/>
          </a:prstGeom>
          <a:solidFill>
            <a:schemeClr val="bg1"/>
          </a:solid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spcAft>
                <a:spcPts val="1200"/>
              </a:spcAft>
              <a:buNone/>
            </a:pPr>
            <a:r>
              <a:rPr lang="cs-CZ" altLang="cs-CZ" sz="2000" b="1" dirty="0">
                <a:solidFill>
                  <a:srgbClr val="002060"/>
                </a:solidFill>
              </a:rPr>
              <a:t>POHYBOVÁ AKTIVITA </a:t>
            </a:r>
            <a:r>
              <a:rPr lang="cs-CZ" altLang="cs-CZ" sz="2000" b="1" dirty="0" smtClean="0">
                <a:solidFill>
                  <a:srgbClr val="002060"/>
                </a:solidFill>
              </a:rPr>
              <a:t>PRO ZDRAVÍ ? </a:t>
            </a:r>
            <a:r>
              <a:rPr lang="cs-CZ" altLang="cs-CZ" sz="2000" b="1" dirty="0" smtClean="0">
                <a:solidFill>
                  <a:srgbClr val="002060"/>
                </a:solidFill>
                <a:latin typeface="Calibri" panose="020F0502020204030204" pitchFamily="34" charset="0"/>
              </a:rPr>
              <a:t>→</a:t>
            </a:r>
            <a:r>
              <a:rPr lang="cs-CZ" altLang="cs-CZ" sz="2000" b="1" dirty="0" smtClean="0">
                <a:solidFill>
                  <a:srgbClr val="002060"/>
                </a:solidFill>
              </a:rPr>
              <a:t> </a:t>
            </a:r>
            <a:r>
              <a:rPr lang="cs-CZ" altLang="cs-CZ" sz="2000" b="1" cap="all" dirty="0" smtClean="0">
                <a:solidFill>
                  <a:srgbClr val="FF0000"/>
                </a:solidFill>
              </a:rPr>
              <a:t>POŠKOZENÍ MYOKARDU</a:t>
            </a:r>
          </a:p>
          <a:p>
            <a:pPr algn="ctr">
              <a:spcBef>
                <a:spcPct val="50000"/>
              </a:spcBef>
              <a:spcAft>
                <a:spcPts val="1200"/>
              </a:spcAft>
              <a:buNone/>
            </a:pPr>
            <a:r>
              <a:rPr lang="cs-CZ" altLang="cs-CZ" sz="2000" dirty="0" smtClean="0">
                <a:solidFill>
                  <a:srgbClr val="002060"/>
                </a:solidFill>
              </a:rPr>
              <a:t>U </a:t>
            </a:r>
            <a:r>
              <a:rPr lang="cs-CZ" altLang="cs-CZ" sz="2000" dirty="0">
                <a:solidFill>
                  <a:srgbClr val="002060"/>
                </a:solidFill>
              </a:rPr>
              <a:t>9 </a:t>
            </a:r>
            <a:r>
              <a:rPr lang="cs-CZ" altLang="cs-CZ" sz="2000" dirty="0" smtClean="0">
                <a:solidFill>
                  <a:srgbClr val="002060"/>
                </a:solidFill>
              </a:rPr>
              <a:t>trénovaných </a:t>
            </a:r>
            <a:r>
              <a:rPr lang="cs-CZ" altLang="cs-CZ" sz="2000" dirty="0">
                <a:solidFill>
                  <a:srgbClr val="002060"/>
                </a:solidFill>
              </a:rPr>
              <a:t>triatlonistů (</a:t>
            </a:r>
            <a:r>
              <a:rPr lang="cs-CZ" altLang="cs-CZ" sz="2000" dirty="0" smtClean="0">
                <a:solidFill>
                  <a:srgbClr val="002060"/>
                </a:solidFill>
              </a:rPr>
              <a:t>33 r</a:t>
            </a:r>
            <a:r>
              <a:rPr lang="cs-CZ" altLang="cs-CZ" sz="2000" dirty="0">
                <a:solidFill>
                  <a:srgbClr val="002060"/>
                </a:solidFill>
              </a:rPr>
              <a:t>.) </a:t>
            </a:r>
            <a:r>
              <a:rPr lang="cs-CZ" altLang="cs-CZ" sz="2000" dirty="0" smtClean="0">
                <a:solidFill>
                  <a:srgbClr val="002060"/>
                </a:solidFill>
              </a:rPr>
              <a:t>po závodě </a:t>
            </a:r>
            <a:r>
              <a:rPr lang="en-US" altLang="cs-CZ" sz="2000" dirty="0" smtClean="0">
                <a:solidFill>
                  <a:srgbClr val="002060"/>
                </a:solidFill>
              </a:rPr>
              <a:t>[</a:t>
            </a:r>
            <a:r>
              <a:rPr lang="cs-CZ" altLang="cs-CZ" sz="2000" dirty="0" smtClean="0">
                <a:solidFill>
                  <a:srgbClr val="002060"/>
                </a:solidFill>
              </a:rPr>
              <a:t>1,9 km plavání, 90 kolo, 21,1 běh</a:t>
            </a:r>
            <a:r>
              <a:rPr lang="en-US" altLang="cs-CZ" sz="2000" dirty="0" smtClean="0">
                <a:solidFill>
                  <a:srgbClr val="002060"/>
                </a:solidFill>
              </a:rPr>
              <a:t>]</a:t>
            </a:r>
            <a:r>
              <a:rPr lang="cs-CZ" altLang="cs-CZ" sz="2000" dirty="0" smtClean="0">
                <a:solidFill>
                  <a:srgbClr val="002060"/>
                </a:solidFill>
              </a:rPr>
              <a:t> </a:t>
            </a:r>
            <a:r>
              <a:rPr lang="cs-CZ" altLang="cs-CZ" sz="2000" dirty="0">
                <a:solidFill>
                  <a:srgbClr val="002060"/>
                </a:solidFill>
              </a:rPr>
              <a:t>byla zjištěna</a:t>
            </a:r>
          </a:p>
          <a:p>
            <a:pPr eaLnBrk="1" hangingPunct="1">
              <a:spcBef>
                <a:spcPct val="0"/>
              </a:spcBef>
              <a:buFontTx/>
              <a:buNone/>
            </a:pPr>
            <a:r>
              <a:rPr lang="cs-CZ" altLang="cs-CZ" sz="2000" b="1" dirty="0" smtClean="0">
                <a:solidFill>
                  <a:srgbClr val="7030A0"/>
                </a:solidFill>
                <a:sym typeface="Symbol" panose="05050102010706020507" pitchFamily="18" charset="2"/>
              </a:rPr>
              <a:t>- zhoršená</a:t>
            </a:r>
            <a:r>
              <a:rPr lang="cs-CZ" altLang="cs-CZ" sz="2000" b="1" dirty="0" smtClean="0">
                <a:solidFill>
                  <a:srgbClr val="7030A0"/>
                </a:solidFill>
                <a:cs typeface="Arial" panose="020B0604020202020204" pitchFamily="34" charset="0"/>
              </a:rPr>
              <a:t> </a:t>
            </a:r>
            <a:r>
              <a:rPr lang="cs-CZ" altLang="cs-CZ" sz="2000" b="1" dirty="0">
                <a:solidFill>
                  <a:srgbClr val="7030A0"/>
                </a:solidFill>
              </a:rPr>
              <a:t>stažlivost levé komory srdeční</a:t>
            </a:r>
          </a:p>
          <a:p>
            <a:pPr eaLnBrk="1" hangingPunct="1">
              <a:spcBef>
                <a:spcPct val="0"/>
              </a:spcBef>
              <a:buFontTx/>
              <a:buNone/>
            </a:pPr>
            <a:r>
              <a:rPr lang="cs-CZ" altLang="cs-CZ" sz="2000" b="1" dirty="0" smtClean="0">
                <a:solidFill>
                  <a:srgbClr val="7030A0"/>
                </a:solidFill>
              </a:rPr>
              <a:t>- v </a:t>
            </a:r>
            <a:r>
              <a:rPr lang="cs-CZ" altLang="cs-CZ" sz="2000" b="1" dirty="0">
                <a:solidFill>
                  <a:srgbClr val="7030A0"/>
                </a:solidFill>
              </a:rPr>
              <a:t>krvi větší množství enzymů srdečních buněk (CK) a srdeční bílkoviny (troponin)</a:t>
            </a:r>
          </a:p>
          <a:p>
            <a:pPr algn="r" eaLnBrk="1" hangingPunct="1">
              <a:spcBef>
                <a:spcPct val="0"/>
              </a:spcBef>
              <a:buFontTx/>
              <a:buNone/>
            </a:pPr>
            <a:r>
              <a:rPr lang="cs-CZ" altLang="cs-CZ" sz="1400" i="1" dirty="0"/>
              <a:t>(R. </a:t>
            </a:r>
            <a:r>
              <a:rPr lang="cs-CZ" altLang="cs-CZ" sz="1400" i="1" dirty="0" err="1"/>
              <a:t>Shave</a:t>
            </a:r>
            <a:r>
              <a:rPr lang="cs-CZ" altLang="cs-CZ" sz="1400" i="1" dirty="0"/>
              <a:t> et al., 2004)</a:t>
            </a:r>
          </a:p>
        </p:txBody>
      </p:sp>
      <p:sp>
        <p:nvSpPr>
          <p:cNvPr id="9" name="Obdélník 8"/>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32" y="2972092"/>
            <a:ext cx="4640610" cy="3166769"/>
          </a:xfrm>
          <a:prstGeom prst="rect">
            <a:avLst/>
          </a:prstGeom>
          <a:ln>
            <a:solidFill>
              <a:schemeClr val="tx1"/>
            </a:solidFill>
          </a:ln>
        </p:spPr>
      </p:pic>
      <p:sp>
        <p:nvSpPr>
          <p:cNvPr id="6" name="Obdélník 5"/>
          <p:cNvSpPr/>
          <p:nvPr/>
        </p:nvSpPr>
        <p:spPr>
          <a:xfrm>
            <a:off x="1129632" y="6099534"/>
            <a:ext cx="4640610" cy="661720"/>
          </a:xfrm>
          <a:prstGeom prst="rect">
            <a:avLst/>
          </a:prstGeom>
        </p:spPr>
        <p:txBody>
          <a:bodyPr wrap="square">
            <a:spAutoFit/>
          </a:bodyPr>
          <a:lstStyle/>
          <a:p>
            <a:pPr algn="ctr"/>
            <a:r>
              <a:rPr lang="cs-CZ" sz="1600" b="1" dirty="0" smtClean="0"/>
              <a:t>DILATAČNÍ KARDIOMYOPATIE</a:t>
            </a:r>
          </a:p>
          <a:p>
            <a:pPr algn="ctr"/>
            <a:r>
              <a:rPr lang="cs-CZ" sz="1200" dirty="0" smtClean="0"/>
              <a:t>16 letý basketbalista </a:t>
            </a:r>
            <a:r>
              <a:rPr lang="cs-CZ" sz="1200" dirty="0" err="1" smtClean="0"/>
              <a:t>Wes</a:t>
            </a:r>
            <a:r>
              <a:rPr lang="cs-CZ" sz="1200" dirty="0" smtClean="0"/>
              <a:t> Leonard, 2011</a:t>
            </a:r>
          </a:p>
          <a:p>
            <a:pPr algn="ctr"/>
            <a:r>
              <a:rPr lang="cs-CZ" sz="900" dirty="0" smtClean="0"/>
              <a:t>http</a:t>
            </a:r>
            <a:r>
              <a:rPr lang="cs-CZ" sz="900" dirty="0"/>
              <a:t>://healthyinsite.blogspot.cz/2011/03/hs-basketball-player-wes-leonard-latest.html</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750" y="2967956"/>
            <a:ext cx="4550242" cy="3531688"/>
          </a:xfrm>
          <a:prstGeom prst="rect">
            <a:avLst/>
          </a:prstGeom>
          <a:ln>
            <a:solidFill>
              <a:srgbClr val="0070C0"/>
            </a:solidFill>
          </a:ln>
        </p:spPr>
      </p:pic>
      <p:sp>
        <p:nvSpPr>
          <p:cNvPr id="8" name="Šipka doleva 7"/>
          <p:cNvSpPr/>
          <p:nvPr/>
        </p:nvSpPr>
        <p:spPr>
          <a:xfrm>
            <a:off x="4065169" y="3979428"/>
            <a:ext cx="3240506" cy="1243662"/>
          </a:xfrm>
          <a:prstGeom prst="leftArrow">
            <a:avLst/>
          </a:prstGeom>
          <a:solidFill>
            <a:srgbClr val="7030A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t>přeměna „sportovního srdce“ v kardiomyopatii ?</a:t>
            </a:r>
            <a:endParaRPr lang="cs-CZ" sz="2000" dirty="0"/>
          </a:p>
        </p:txBody>
      </p:sp>
      <p:sp>
        <p:nvSpPr>
          <p:cNvPr id="11" name="Šestiúhelník 10"/>
          <p:cNvSpPr/>
          <p:nvPr/>
        </p:nvSpPr>
        <p:spPr>
          <a:xfrm>
            <a:off x="10591598" y="5679984"/>
            <a:ext cx="1332690" cy="1022373"/>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solidFill>
                  <a:schemeClr val="bg1"/>
                </a:solidFill>
              </a:rPr>
              <a:t>OXID. STRES</a:t>
            </a:r>
            <a:endParaRPr lang="cs-CZ" dirty="0">
              <a:ln>
                <a:solidFill>
                  <a:schemeClr val="bg1"/>
                </a:solidFill>
              </a:ln>
              <a:solidFill>
                <a:schemeClr val="bg1"/>
              </a:solidFill>
            </a:endParaRPr>
          </a:p>
        </p:txBody>
      </p:sp>
      <p:sp>
        <p:nvSpPr>
          <p:cNvPr id="2" name="TextovéPole 1"/>
          <p:cNvSpPr txBox="1"/>
          <p:nvPr/>
        </p:nvSpPr>
        <p:spPr>
          <a:xfrm>
            <a:off x="6128628" y="6488668"/>
            <a:ext cx="2354093" cy="369332"/>
          </a:xfrm>
          <a:prstGeom prst="rect">
            <a:avLst/>
          </a:prstGeom>
          <a:noFill/>
        </p:spPr>
        <p:txBody>
          <a:bodyPr wrap="square" rtlCol="0">
            <a:spAutoFit/>
          </a:bodyPr>
          <a:lstStyle/>
          <a:p>
            <a:r>
              <a:rPr lang="cs-CZ" dirty="0" smtClean="0"/>
              <a:t>… kdo chce být první …</a:t>
            </a:r>
            <a:endParaRPr lang="cs-CZ" dirty="0"/>
          </a:p>
        </p:txBody>
      </p:sp>
    </p:spTree>
    <p:extLst>
      <p:ext uri="{BB962C8B-B14F-4D97-AF65-F5344CB8AC3E}">
        <p14:creationId xmlns:p14="http://schemas.microsoft.com/office/powerpoint/2010/main" val="1625891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518028" y="800030"/>
            <a:ext cx="11200730" cy="1162166"/>
          </a:xfrm>
        </p:spPr>
        <p:txBody>
          <a:bodyPr>
            <a:noAutofit/>
          </a:bodyPr>
          <a:lstStyle/>
          <a:p>
            <a:pPr algn="ctr">
              <a:lnSpc>
                <a:spcPct val="80000"/>
              </a:lnSpc>
              <a:buNone/>
            </a:pPr>
            <a:r>
              <a:rPr lang="cs-CZ" altLang="cs-CZ" sz="2400" dirty="0" smtClean="0"/>
              <a:t>Náhlá srdeční smrt </a:t>
            </a:r>
            <a:r>
              <a:rPr lang="cs-CZ" altLang="cs-CZ" sz="2400" dirty="0"/>
              <a:t>16 letého </a:t>
            </a:r>
            <a:r>
              <a:rPr lang="cs-CZ" altLang="cs-CZ" sz="2400" dirty="0" smtClean="0"/>
              <a:t>fotbalisty</a:t>
            </a:r>
          </a:p>
          <a:p>
            <a:pPr algn="ctr">
              <a:lnSpc>
                <a:spcPct val="80000"/>
              </a:lnSpc>
              <a:buNone/>
            </a:pPr>
            <a:r>
              <a:rPr lang="cs-CZ" altLang="cs-CZ" sz="2400" b="1" dirty="0" err="1" smtClean="0"/>
              <a:t>Arytmogenní</a:t>
            </a:r>
            <a:r>
              <a:rPr lang="cs-CZ" altLang="cs-CZ" sz="2400" b="1" dirty="0" smtClean="0"/>
              <a:t> </a:t>
            </a:r>
            <a:r>
              <a:rPr lang="cs-CZ" altLang="cs-CZ" sz="2400" b="1" dirty="0" smtClean="0">
                <a:solidFill>
                  <a:srgbClr val="FF0000"/>
                </a:solidFill>
              </a:rPr>
              <a:t>kardiomyopatie </a:t>
            </a:r>
            <a:r>
              <a:rPr lang="cs-CZ" altLang="cs-CZ" sz="2400" b="1" dirty="0" smtClean="0"/>
              <a:t>(dysplazie) pravé komory</a:t>
            </a:r>
            <a:endParaRPr lang="cs-CZ" altLang="cs-CZ" sz="2400" b="1" dirty="0"/>
          </a:p>
          <a:p>
            <a:pPr algn="ctr">
              <a:lnSpc>
                <a:spcPct val="80000"/>
              </a:lnSpc>
              <a:buFontTx/>
              <a:buNone/>
            </a:pPr>
            <a:r>
              <a:rPr lang="cs-CZ" altLang="cs-CZ" sz="2400" i="1" dirty="0" smtClean="0">
                <a:solidFill>
                  <a:srgbClr val="7030A0"/>
                </a:solidFill>
              </a:rPr>
              <a:t>difúzní </a:t>
            </a:r>
            <a:r>
              <a:rPr lang="cs-CZ" altLang="cs-CZ" sz="2400" i="1" dirty="0">
                <a:solidFill>
                  <a:srgbClr val="7030A0"/>
                </a:solidFill>
              </a:rPr>
              <a:t>náhrada myokardu </a:t>
            </a:r>
            <a:r>
              <a:rPr lang="cs-CZ" altLang="cs-CZ" sz="2400" i="1" dirty="0" smtClean="0">
                <a:solidFill>
                  <a:srgbClr val="7030A0"/>
                </a:solidFill>
              </a:rPr>
              <a:t>vazivově </a:t>
            </a:r>
            <a:r>
              <a:rPr lang="cs-CZ" altLang="cs-CZ" sz="2400" i="1" dirty="0">
                <a:solidFill>
                  <a:srgbClr val="7030A0"/>
                </a:solidFill>
              </a:rPr>
              <a:t>tukovou </a:t>
            </a:r>
            <a:r>
              <a:rPr lang="cs-CZ" altLang="cs-CZ" sz="2400" i="1" dirty="0" smtClean="0">
                <a:solidFill>
                  <a:srgbClr val="7030A0"/>
                </a:solidFill>
              </a:rPr>
              <a:t>tkání (</a:t>
            </a:r>
            <a:r>
              <a:rPr lang="cs-CZ" altLang="cs-CZ" sz="2400" i="1" dirty="0" err="1" smtClean="0">
                <a:solidFill>
                  <a:srgbClr val="7030A0"/>
                </a:solidFill>
              </a:rPr>
              <a:t>apoptóza</a:t>
            </a:r>
            <a:r>
              <a:rPr lang="cs-CZ" altLang="cs-CZ" sz="2400" i="1" dirty="0" smtClean="0">
                <a:solidFill>
                  <a:srgbClr val="7030A0"/>
                </a:solidFill>
              </a:rPr>
              <a:t>), el. izolátorem</a:t>
            </a:r>
          </a:p>
        </p:txBody>
      </p:sp>
      <p:pic>
        <p:nvPicPr>
          <p:cNvPr id="20486" name="Picture 6" descr="Mikro2"/>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7183271" y="2276475"/>
            <a:ext cx="4535487" cy="2921000"/>
          </a:xfr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Obdélník 3"/>
          <p:cNvSpPr/>
          <p:nvPr/>
        </p:nvSpPr>
        <p:spPr>
          <a:xfrm>
            <a:off x="6952189" y="5317855"/>
            <a:ext cx="4997650" cy="387798"/>
          </a:xfrm>
          <a:prstGeom prst="rect">
            <a:avLst/>
          </a:prstGeom>
        </p:spPr>
        <p:txBody>
          <a:bodyPr wrap="none">
            <a:spAutoFit/>
          </a:bodyPr>
          <a:lstStyle/>
          <a:p>
            <a:pPr>
              <a:lnSpc>
                <a:spcPct val="80000"/>
              </a:lnSpc>
              <a:buFontTx/>
              <a:buNone/>
            </a:pPr>
            <a:r>
              <a:rPr lang="cs-CZ" altLang="cs-CZ" sz="2400" i="1" dirty="0">
                <a:latin typeface="Calibri" panose="020F0502020204030204" pitchFamily="34" charset="0"/>
              </a:rPr>
              <a:t>→ </a:t>
            </a:r>
            <a:r>
              <a:rPr lang="cs-CZ" altLang="cs-CZ" sz="2400" i="1" dirty="0"/>
              <a:t>maligní </a:t>
            </a:r>
            <a:r>
              <a:rPr lang="cs-CZ" altLang="cs-CZ" sz="2400" i="1" dirty="0" err="1" smtClean="0"/>
              <a:t>dysrytmie</a:t>
            </a:r>
            <a:r>
              <a:rPr lang="cs-CZ" altLang="cs-CZ" sz="2400" i="1" dirty="0" smtClean="0"/>
              <a:t> </a:t>
            </a:r>
            <a:r>
              <a:rPr lang="cs-CZ" altLang="cs-CZ" sz="2400" i="1" dirty="0"/>
              <a:t>srdce </a:t>
            </a:r>
            <a:r>
              <a:rPr lang="cs-CZ" altLang="cs-CZ" sz="2400" i="1" dirty="0">
                <a:latin typeface="Calibri" panose="020F0502020204030204" pitchFamily="34" charset="0"/>
              </a:rPr>
              <a:t>→</a:t>
            </a:r>
            <a:r>
              <a:rPr lang="cs-CZ" altLang="cs-CZ" sz="2400" i="1" dirty="0"/>
              <a:t> </a:t>
            </a:r>
            <a:r>
              <a:rPr lang="cs-CZ" altLang="cs-CZ" sz="2400" i="1" dirty="0" smtClean="0"/>
              <a:t>zástava</a:t>
            </a:r>
            <a:endParaRPr lang="cs-CZ" altLang="cs-CZ" sz="2400" i="1" dirty="0"/>
          </a:p>
        </p:txBody>
      </p:sp>
      <p:sp>
        <p:nvSpPr>
          <p:cNvPr id="10" name="Obdélník 9"/>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5" name="Obdélník 4"/>
          <p:cNvSpPr/>
          <p:nvPr/>
        </p:nvSpPr>
        <p:spPr>
          <a:xfrm>
            <a:off x="5256729" y="6357666"/>
            <a:ext cx="1723327" cy="276999"/>
          </a:xfrm>
          <a:prstGeom prst="rect">
            <a:avLst/>
          </a:prstGeom>
        </p:spPr>
        <p:txBody>
          <a:bodyPr wrap="square">
            <a:spAutoFit/>
          </a:bodyPr>
          <a:lstStyle/>
          <a:p>
            <a:r>
              <a:rPr lang="cs-CZ" sz="1200" dirty="0" smtClean="0">
                <a:solidFill>
                  <a:srgbClr val="333333"/>
                </a:solidFill>
              </a:rPr>
              <a:t>(Novotný J et al., 2010)</a:t>
            </a:r>
            <a:endParaRPr lang="cs-CZ" sz="1200" dirty="0"/>
          </a:p>
        </p:txBody>
      </p:sp>
      <p:cxnSp>
        <p:nvCxnSpPr>
          <p:cNvPr id="9" name="Přímá spojnice se šipkou 8"/>
          <p:cNvCxnSpPr/>
          <p:nvPr/>
        </p:nvCxnSpPr>
        <p:spPr>
          <a:xfrm>
            <a:off x="6712461" y="1962196"/>
            <a:ext cx="2041014" cy="1638254"/>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3" name="Picture 4" descr="Srd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8028" y="2276474"/>
            <a:ext cx="2936875" cy="3960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6" descr="Srd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999085" y="2276473"/>
            <a:ext cx="2640003" cy="3960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Šestiúhelník 10"/>
          <p:cNvSpPr/>
          <p:nvPr/>
        </p:nvSpPr>
        <p:spPr>
          <a:xfrm>
            <a:off x="10591598" y="5679984"/>
            <a:ext cx="1332690" cy="1022373"/>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solidFill>
                  <a:schemeClr val="bg1"/>
                </a:solidFill>
              </a:rPr>
              <a:t>OXID. STRES</a:t>
            </a:r>
            <a:endParaRPr lang="cs-CZ" dirty="0">
              <a:ln>
                <a:solidFill>
                  <a:schemeClr val="bg1"/>
                </a:solidFill>
              </a:ln>
              <a:solidFill>
                <a:schemeClr val="bg1"/>
              </a:solidFill>
            </a:endParaRPr>
          </a:p>
        </p:txBody>
      </p:sp>
    </p:spTree>
    <p:extLst>
      <p:ext uri="{BB962C8B-B14F-4D97-AF65-F5344CB8AC3E}">
        <p14:creationId xmlns:p14="http://schemas.microsoft.com/office/powerpoint/2010/main" val="17659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6"/>
                                        </p:tgtEl>
                                        <p:attrNameLst>
                                          <p:attrName>style.visibility</p:attrName>
                                        </p:attrNameLst>
                                      </p:cBhvr>
                                      <p:to>
                                        <p:strVal val="visible"/>
                                      </p:to>
                                    </p:set>
                                    <p:animEffect transition="in" filter="fade">
                                      <p:cBhvr>
                                        <p:cTn id="11" dur="500"/>
                                        <p:tgtEl>
                                          <p:spTgt spid="2048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518028" y="3118640"/>
            <a:ext cx="11200729" cy="3631763"/>
          </a:xfrm>
          <a:prstGeom prst="rect">
            <a:avLst/>
          </a:prstGeom>
          <a:solidFill>
            <a:schemeClr val="accent6">
              <a:lumMod val="20000"/>
              <a:lumOff val="80000"/>
            </a:schemeClr>
          </a:solidFill>
          <a:ln w="9525">
            <a:solidFill>
              <a:srgbClr val="002060"/>
            </a:solidFill>
            <a:miter lim="800000"/>
            <a:headEnd/>
            <a:tailEnd/>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dirty="0" smtClean="0">
                <a:solidFill>
                  <a:srgbClr val="002060"/>
                </a:solidFill>
                <a:effectLst>
                  <a:outerShdw blurRad="38100" dist="38100" dir="2700000" algn="tl">
                    <a:srgbClr val="000000">
                      <a:alpha val="43137"/>
                    </a:srgbClr>
                  </a:outerShdw>
                </a:effectLst>
              </a:rPr>
              <a:t>Vlastní </a:t>
            </a:r>
            <a:r>
              <a:rPr lang="cs-CZ" altLang="cs-CZ" sz="2000" b="1" dirty="0">
                <a:solidFill>
                  <a:srgbClr val="002060"/>
                </a:solidFill>
                <a:effectLst>
                  <a:outerShdw blurRad="38100" dist="38100" dir="2700000" algn="tl">
                    <a:srgbClr val="000000">
                      <a:alpha val="43137"/>
                    </a:srgbClr>
                  </a:outerShdw>
                </a:effectLst>
              </a:rPr>
              <a:t>tělesné antioxidační látky</a:t>
            </a:r>
          </a:p>
          <a:p>
            <a:pPr eaLnBrk="1" hangingPunct="1">
              <a:spcBef>
                <a:spcPct val="50000"/>
              </a:spcBef>
              <a:buFont typeface="Wingdings" panose="05000000000000000000" pitchFamily="2" charset="2"/>
              <a:buChar char="q"/>
            </a:pPr>
            <a:r>
              <a:rPr lang="cs-CZ" altLang="cs-CZ" sz="2000" b="1" dirty="0">
                <a:solidFill>
                  <a:srgbClr val="002060"/>
                </a:solidFill>
              </a:rPr>
              <a:t>SOD</a:t>
            </a:r>
            <a:r>
              <a:rPr lang="cs-CZ" altLang="cs-CZ" sz="2000" dirty="0">
                <a:solidFill>
                  <a:srgbClr val="002060"/>
                </a:solidFill>
              </a:rPr>
              <a:t> – </a:t>
            </a:r>
            <a:r>
              <a:rPr lang="cs-CZ" altLang="cs-CZ" sz="2000" dirty="0" err="1">
                <a:solidFill>
                  <a:srgbClr val="002060"/>
                </a:solidFill>
              </a:rPr>
              <a:t>superoxid-dismutáza</a:t>
            </a:r>
            <a:r>
              <a:rPr lang="cs-CZ" altLang="cs-CZ" sz="2000" dirty="0">
                <a:solidFill>
                  <a:srgbClr val="002060"/>
                </a:solidFill>
              </a:rPr>
              <a:t>, </a:t>
            </a:r>
            <a:r>
              <a:rPr lang="cs-CZ" altLang="cs-CZ" sz="2000" b="1" dirty="0">
                <a:solidFill>
                  <a:srgbClr val="002060"/>
                </a:solidFill>
              </a:rPr>
              <a:t>CAT </a:t>
            </a:r>
            <a:r>
              <a:rPr lang="cs-CZ" altLang="cs-CZ" sz="2000" dirty="0">
                <a:solidFill>
                  <a:srgbClr val="002060"/>
                </a:solidFill>
              </a:rPr>
              <a:t>– kataláza, </a:t>
            </a:r>
            <a:r>
              <a:rPr lang="cs-CZ" altLang="cs-CZ" sz="2000" b="1" dirty="0">
                <a:solidFill>
                  <a:srgbClr val="002060"/>
                </a:solidFill>
              </a:rPr>
              <a:t>GP</a:t>
            </a:r>
            <a:r>
              <a:rPr lang="cs-CZ" altLang="cs-CZ" sz="2000" dirty="0">
                <a:solidFill>
                  <a:srgbClr val="002060"/>
                </a:solidFill>
              </a:rPr>
              <a:t> – </a:t>
            </a:r>
            <a:r>
              <a:rPr lang="cs-CZ" altLang="cs-CZ" sz="2000" dirty="0" err="1">
                <a:solidFill>
                  <a:srgbClr val="002060"/>
                </a:solidFill>
              </a:rPr>
              <a:t>glutathion</a:t>
            </a:r>
            <a:r>
              <a:rPr lang="cs-CZ" altLang="cs-CZ" sz="2000" dirty="0">
                <a:solidFill>
                  <a:srgbClr val="002060"/>
                </a:solidFill>
              </a:rPr>
              <a:t>-peroxidáza, </a:t>
            </a:r>
            <a:r>
              <a:rPr lang="cs-CZ" altLang="cs-CZ" sz="2000" b="1" dirty="0">
                <a:solidFill>
                  <a:srgbClr val="002060"/>
                </a:solidFill>
              </a:rPr>
              <a:t>GST</a:t>
            </a:r>
            <a:r>
              <a:rPr lang="cs-CZ" altLang="cs-CZ" sz="2000" dirty="0">
                <a:solidFill>
                  <a:srgbClr val="002060"/>
                </a:solidFill>
              </a:rPr>
              <a:t> – </a:t>
            </a:r>
            <a:r>
              <a:rPr lang="cs-CZ" altLang="cs-CZ" sz="2000" dirty="0" err="1">
                <a:solidFill>
                  <a:srgbClr val="002060"/>
                </a:solidFill>
              </a:rPr>
              <a:t>glutathiontransferáza</a:t>
            </a:r>
            <a:r>
              <a:rPr lang="cs-CZ" altLang="cs-CZ" sz="2000" dirty="0">
                <a:solidFill>
                  <a:srgbClr val="002060"/>
                </a:solidFill>
              </a:rPr>
              <a:t>, </a:t>
            </a:r>
            <a:r>
              <a:rPr lang="cs-CZ" altLang="cs-CZ" sz="2000" b="1" dirty="0">
                <a:solidFill>
                  <a:srgbClr val="002060"/>
                </a:solidFill>
              </a:rPr>
              <a:t>TRX</a:t>
            </a:r>
            <a:r>
              <a:rPr lang="cs-CZ" altLang="cs-CZ" sz="2000" dirty="0">
                <a:solidFill>
                  <a:srgbClr val="002060"/>
                </a:solidFill>
              </a:rPr>
              <a:t> – </a:t>
            </a:r>
            <a:r>
              <a:rPr lang="cs-CZ" altLang="cs-CZ" sz="2000" dirty="0" err="1">
                <a:solidFill>
                  <a:srgbClr val="002060"/>
                </a:solidFill>
              </a:rPr>
              <a:t>thioredoxinový</a:t>
            </a:r>
            <a:r>
              <a:rPr lang="cs-CZ" altLang="cs-CZ" sz="2000" dirty="0">
                <a:solidFill>
                  <a:srgbClr val="002060"/>
                </a:solidFill>
              </a:rPr>
              <a:t> sytém</a:t>
            </a:r>
          </a:p>
          <a:p>
            <a:pPr eaLnBrk="1" hangingPunct="1">
              <a:spcBef>
                <a:spcPct val="50000"/>
              </a:spcBef>
              <a:buFont typeface="Wingdings" panose="05000000000000000000" pitchFamily="2" charset="2"/>
              <a:buChar char="q"/>
            </a:pPr>
            <a:r>
              <a:rPr lang="cs-CZ" altLang="cs-CZ" sz="2000" dirty="0">
                <a:solidFill>
                  <a:srgbClr val="002060"/>
                </a:solidFill>
              </a:rPr>
              <a:t>Kyselina močová, bilirubin, transferin, </a:t>
            </a:r>
            <a:r>
              <a:rPr lang="cs-CZ" altLang="cs-CZ" sz="2000" dirty="0" err="1">
                <a:solidFill>
                  <a:srgbClr val="002060"/>
                </a:solidFill>
              </a:rPr>
              <a:t>laktoferin</a:t>
            </a:r>
            <a:r>
              <a:rPr lang="cs-CZ" altLang="cs-CZ" sz="2000" dirty="0">
                <a:solidFill>
                  <a:srgbClr val="002060"/>
                </a:solidFill>
              </a:rPr>
              <a:t>, feritin, </a:t>
            </a:r>
            <a:r>
              <a:rPr lang="cs-CZ" altLang="cs-CZ" sz="2000" dirty="0" err="1">
                <a:solidFill>
                  <a:srgbClr val="002060"/>
                </a:solidFill>
              </a:rPr>
              <a:t>haptoglobin</a:t>
            </a:r>
            <a:r>
              <a:rPr lang="cs-CZ" altLang="cs-CZ" sz="2000" dirty="0">
                <a:solidFill>
                  <a:srgbClr val="002060"/>
                </a:solidFill>
              </a:rPr>
              <a:t>, albumin, melatonin, …</a:t>
            </a:r>
          </a:p>
          <a:p>
            <a:pPr algn="ctr" eaLnBrk="1" hangingPunct="1">
              <a:spcBef>
                <a:spcPct val="50000"/>
              </a:spcBef>
              <a:buFont typeface="Wingdings" panose="05000000000000000000" pitchFamily="2" charset="2"/>
              <a:buNone/>
            </a:pPr>
            <a:r>
              <a:rPr lang="cs-CZ" altLang="cs-CZ" sz="2000" b="1" dirty="0" smtClean="0">
                <a:solidFill>
                  <a:srgbClr val="002060"/>
                </a:solidFill>
                <a:effectLst>
                  <a:outerShdw blurRad="38100" dist="38100" dir="2700000" algn="tl">
                    <a:srgbClr val="000000">
                      <a:alpha val="43137"/>
                    </a:srgbClr>
                  </a:outerShdw>
                </a:effectLst>
              </a:rPr>
              <a:t>Dietetické </a:t>
            </a:r>
            <a:r>
              <a:rPr lang="cs-CZ" altLang="cs-CZ" sz="2000" b="1" dirty="0">
                <a:solidFill>
                  <a:srgbClr val="002060"/>
                </a:solidFill>
                <a:effectLst>
                  <a:outerShdw blurRad="38100" dist="38100" dir="2700000" algn="tl">
                    <a:srgbClr val="000000">
                      <a:alpha val="43137"/>
                    </a:srgbClr>
                  </a:outerShdw>
                </a:effectLst>
              </a:rPr>
              <a:t>antioxidační prostředky (antioxidanty)</a:t>
            </a:r>
          </a:p>
          <a:p>
            <a:pPr eaLnBrk="1" hangingPunct="1">
              <a:spcBef>
                <a:spcPct val="50000"/>
              </a:spcBef>
              <a:buFont typeface="Wingdings" panose="05000000000000000000" pitchFamily="2" charset="2"/>
              <a:buChar char="q"/>
            </a:pPr>
            <a:r>
              <a:rPr lang="cs-CZ" altLang="cs-CZ" sz="2000" dirty="0">
                <a:solidFill>
                  <a:srgbClr val="002060"/>
                </a:solidFill>
              </a:rPr>
              <a:t>Vitamín </a:t>
            </a:r>
            <a:r>
              <a:rPr lang="cs-CZ" altLang="cs-CZ" sz="2000" b="1" dirty="0">
                <a:solidFill>
                  <a:srgbClr val="002060"/>
                </a:solidFill>
              </a:rPr>
              <a:t>E</a:t>
            </a:r>
            <a:r>
              <a:rPr lang="cs-CZ" altLang="cs-CZ" sz="2000" dirty="0">
                <a:solidFill>
                  <a:srgbClr val="002060"/>
                </a:solidFill>
              </a:rPr>
              <a:t> (</a:t>
            </a:r>
            <a:r>
              <a:rPr lang="el-GR" altLang="cs-CZ" sz="2000" dirty="0">
                <a:solidFill>
                  <a:srgbClr val="002060"/>
                </a:solidFill>
                <a:cs typeface="Arial" panose="020B0604020202020204" pitchFamily="34" charset="0"/>
              </a:rPr>
              <a:t>α</a:t>
            </a:r>
            <a:r>
              <a:rPr lang="cs-CZ" altLang="cs-CZ" sz="2000" dirty="0">
                <a:solidFill>
                  <a:srgbClr val="002060"/>
                </a:solidFill>
              </a:rPr>
              <a:t>-tokoferol), Vitamin </a:t>
            </a:r>
            <a:r>
              <a:rPr lang="cs-CZ" altLang="cs-CZ" sz="2000" b="1" dirty="0">
                <a:solidFill>
                  <a:srgbClr val="002060"/>
                </a:solidFill>
              </a:rPr>
              <a:t>C</a:t>
            </a:r>
            <a:r>
              <a:rPr lang="cs-CZ" altLang="cs-CZ" sz="2000" dirty="0">
                <a:solidFill>
                  <a:srgbClr val="002060"/>
                </a:solidFill>
              </a:rPr>
              <a:t> (</a:t>
            </a:r>
            <a:r>
              <a:rPr lang="cs-CZ" altLang="cs-CZ" sz="2000" dirty="0" err="1">
                <a:solidFill>
                  <a:srgbClr val="002060"/>
                </a:solidFill>
              </a:rPr>
              <a:t>askorbát</a:t>
            </a:r>
            <a:r>
              <a:rPr lang="cs-CZ" altLang="cs-CZ" sz="2000" dirty="0">
                <a:solidFill>
                  <a:srgbClr val="002060"/>
                </a:solidFill>
              </a:rPr>
              <a:t>), Karotenoidy (karoteny a vitaminy </a:t>
            </a:r>
            <a:r>
              <a:rPr lang="cs-CZ" altLang="cs-CZ" sz="2000" b="1" dirty="0">
                <a:solidFill>
                  <a:srgbClr val="002060"/>
                </a:solidFill>
              </a:rPr>
              <a:t>A</a:t>
            </a:r>
            <a:r>
              <a:rPr lang="cs-CZ" altLang="cs-CZ" sz="2000" dirty="0">
                <a:solidFill>
                  <a:srgbClr val="002060"/>
                </a:solidFill>
              </a:rPr>
              <a:t> – retinol), </a:t>
            </a:r>
            <a:r>
              <a:rPr lang="cs-CZ" altLang="cs-CZ" sz="2000" dirty="0" err="1">
                <a:solidFill>
                  <a:srgbClr val="002060"/>
                </a:solidFill>
              </a:rPr>
              <a:t>Ubichinony</a:t>
            </a:r>
            <a:r>
              <a:rPr lang="cs-CZ" altLang="cs-CZ" sz="2000" dirty="0">
                <a:solidFill>
                  <a:srgbClr val="002060"/>
                </a:solidFill>
              </a:rPr>
              <a:t> (Koenzym - </a:t>
            </a:r>
            <a:r>
              <a:rPr lang="cs-CZ" altLang="cs-CZ" sz="2000" b="1" dirty="0">
                <a:solidFill>
                  <a:srgbClr val="002060"/>
                </a:solidFill>
              </a:rPr>
              <a:t>Q10</a:t>
            </a:r>
            <a:r>
              <a:rPr lang="cs-CZ" altLang="cs-CZ" sz="2000" dirty="0">
                <a:solidFill>
                  <a:srgbClr val="002060"/>
                </a:solidFill>
              </a:rPr>
              <a:t>), </a:t>
            </a:r>
            <a:r>
              <a:rPr lang="cs-CZ" altLang="cs-CZ" sz="2000" dirty="0" err="1">
                <a:solidFill>
                  <a:srgbClr val="002060"/>
                </a:solidFill>
              </a:rPr>
              <a:t>Flavonoidy</a:t>
            </a:r>
            <a:r>
              <a:rPr lang="cs-CZ" altLang="cs-CZ" sz="2000" dirty="0">
                <a:solidFill>
                  <a:srgbClr val="002060"/>
                </a:solidFill>
              </a:rPr>
              <a:t>, Třísloviny, Vitamin </a:t>
            </a:r>
            <a:r>
              <a:rPr lang="cs-CZ" altLang="cs-CZ" sz="2000" b="1" dirty="0">
                <a:solidFill>
                  <a:srgbClr val="002060"/>
                </a:solidFill>
              </a:rPr>
              <a:t>B2</a:t>
            </a:r>
            <a:r>
              <a:rPr lang="cs-CZ" altLang="cs-CZ" sz="2000" dirty="0">
                <a:solidFill>
                  <a:srgbClr val="002060"/>
                </a:solidFill>
              </a:rPr>
              <a:t> (Riboflavin), sloučeniny </a:t>
            </a:r>
            <a:r>
              <a:rPr lang="cs-CZ" altLang="cs-CZ" sz="2000" b="1" dirty="0">
                <a:solidFill>
                  <a:srgbClr val="002060"/>
                </a:solidFill>
              </a:rPr>
              <a:t>se</a:t>
            </a:r>
            <a:r>
              <a:rPr lang="cs-CZ" altLang="cs-CZ" sz="2000" dirty="0">
                <a:solidFill>
                  <a:srgbClr val="002060"/>
                </a:solidFill>
              </a:rPr>
              <a:t>lenu, zinku, manganu, mědi, germania, </a:t>
            </a:r>
            <a:r>
              <a:rPr lang="cs-CZ" altLang="cs-CZ" sz="2000" dirty="0" smtClean="0">
                <a:solidFill>
                  <a:srgbClr val="002060"/>
                </a:solidFill>
              </a:rPr>
              <a:t>…</a:t>
            </a:r>
          </a:p>
          <a:p>
            <a:pPr>
              <a:spcBef>
                <a:spcPct val="50000"/>
              </a:spcBef>
              <a:buFont typeface="Wingdings" panose="05000000000000000000" pitchFamily="2" charset="2"/>
              <a:buChar char="v"/>
            </a:pPr>
            <a:r>
              <a:rPr lang="cs-CZ" altLang="cs-CZ" sz="2000" b="1" dirty="0">
                <a:solidFill>
                  <a:schemeClr val="accent4">
                    <a:lumMod val="50000"/>
                  </a:schemeClr>
                </a:solidFill>
              </a:rPr>
              <a:t> </a:t>
            </a:r>
            <a:r>
              <a:rPr lang="cs-CZ" altLang="cs-CZ" sz="2000" b="1" dirty="0" smtClean="0">
                <a:solidFill>
                  <a:schemeClr val="accent4">
                    <a:lumMod val="50000"/>
                  </a:schemeClr>
                </a:solidFill>
              </a:rPr>
              <a:t>Použití </a:t>
            </a:r>
            <a:r>
              <a:rPr lang="cs-CZ" altLang="cs-CZ" sz="2000" b="1" dirty="0">
                <a:solidFill>
                  <a:schemeClr val="accent4">
                    <a:lumMod val="50000"/>
                  </a:schemeClr>
                </a:solidFill>
              </a:rPr>
              <a:t>antioxidancií </a:t>
            </a:r>
            <a:r>
              <a:rPr lang="cs-CZ" altLang="cs-CZ" sz="2000" b="1" dirty="0" smtClean="0">
                <a:solidFill>
                  <a:schemeClr val="accent4">
                    <a:lumMod val="50000"/>
                  </a:schemeClr>
                </a:solidFill>
              </a:rPr>
              <a:t>nezlepšuje výkon, ale tlumí ROS (.. spíše </a:t>
            </a:r>
            <a:r>
              <a:rPr lang="cs-CZ" altLang="cs-CZ" sz="2000" b="1" dirty="0">
                <a:solidFill>
                  <a:schemeClr val="accent4">
                    <a:lumMod val="50000"/>
                  </a:schemeClr>
                </a:solidFill>
              </a:rPr>
              <a:t>po </a:t>
            </a:r>
            <a:r>
              <a:rPr lang="cs-CZ" altLang="cs-CZ" sz="2000" b="1" dirty="0" smtClean="0">
                <a:solidFill>
                  <a:schemeClr val="accent4">
                    <a:lumMod val="50000"/>
                  </a:schemeClr>
                </a:solidFill>
              </a:rPr>
              <a:t>výkonu</a:t>
            </a:r>
            <a:r>
              <a:rPr lang="cs-CZ" altLang="cs-CZ" sz="2000" b="1" dirty="0">
                <a:solidFill>
                  <a:schemeClr val="accent4">
                    <a:lumMod val="50000"/>
                  </a:schemeClr>
                </a:solidFill>
              </a:rPr>
              <a:t> </a:t>
            </a:r>
            <a:r>
              <a:rPr lang="cs-CZ" altLang="cs-CZ" sz="2000" b="1" dirty="0" smtClean="0">
                <a:solidFill>
                  <a:schemeClr val="accent4">
                    <a:lumMod val="50000"/>
                  </a:schemeClr>
                </a:solidFill>
              </a:rPr>
              <a:t>? ..)</a:t>
            </a:r>
            <a:endParaRPr lang="cs-CZ" altLang="cs-CZ" sz="2000" b="1" dirty="0">
              <a:solidFill>
                <a:schemeClr val="accent4">
                  <a:lumMod val="50000"/>
                </a:schemeClr>
              </a:solidFill>
            </a:endParaRPr>
          </a:p>
        </p:txBody>
      </p:sp>
      <p:sp>
        <p:nvSpPr>
          <p:cNvPr id="3" name="Obdélník 2"/>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4" name="Text Box 4"/>
          <p:cNvSpPr txBox="1">
            <a:spLocks noChangeArrowheads="1"/>
          </p:cNvSpPr>
          <p:nvPr/>
        </p:nvSpPr>
        <p:spPr bwMode="auto">
          <a:xfrm>
            <a:off x="518028" y="750889"/>
            <a:ext cx="11200730" cy="2308324"/>
          </a:xfrm>
          <a:prstGeom prst="rect">
            <a:avLst/>
          </a:prstGeom>
          <a:solidFill>
            <a:schemeClr val="accent6">
              <a:lumMod val="20000"/>
              <a:lumOff val="80000"/>
            </a:schemeClr>
          </a:solidFill>
          <a:ln w="9525">
            <a:solidFill>
              <a:srgbClr val="00206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dirty="0" smtClean="0">
                <a:solidFill>
                  <a:srgbClr val="002060"/>
                </a:solidFill>
                <a:effectLst>
                  <a:outerShdw blurRad="38100" dist="38100" dir="2700000" algn="tl">
                    <a:srgbClr val="000000">
                      <a:alpha val="43137"/>
                    </a:srgbClr>
                  </a:outerShdw>
                </a:effectLst>
              </a:rPr>
              <a:t>Fyziologické funkce ROS v těle</a:t>
            </a:r>
          </a:p>
          <a:p>
            <a:pPr marL="342900" indent="-342900">
              <a:spcBef>
                <a:spcPct val="50000"/>
              </a:spcBef>
            </a:pPr>
            <a:r>
              <a:rPr lang="cs-CZ" altLang="cs-CZ" sz="2000" dirty="0" smtClean="0">
                <a:solidFill>
                  <a:srgbClr val="002060"/>
                </a:solidFill>
              </a:rPr>
              <a:t>součást </a:t>
            </a:r>
            <a:r>
              <a:rPr lang="cs-CZ" altLang="cs-CZ" sz="2000" dirty="0" err="1" smtClean="0">
                <a:solidFill>
                  <a:srgbClr val="002060"/>
                </a:solidFill>
              </a:rPr>
              <a:t>oxido</a:t>
            </a:r>
            <a:r>
              <a:rPr lang="cs-CZ" altLang="cs-CZ" sz="2000" dirty="0" smtClean="0">
                <a:solidFill>
                  <a:srgbClr val="002060"/>
                </a:solidFill>
              </a:rPr>
              <a:t>–redukčních pochodů </a:t>
            </a:r>
            <a:r>
              <a:rPr lang="cs-CZ" altLang="cs-CZ" sz="2000" b="1" dirty="0" smtClean="0">
                <a:solidFill>
                  <a:srgbClr val="002060"/>
                </a:solidFill>
              </a:rPr>
              <a:t>energetického řetězce v mitochondriích</a:t>
            </a:r>
          </a:p>
          <a:p>
            <a:pPr marL="342900" indent="-342900">
              <a:spcBef>
                <a:spcPct val="50000"/>
              </a:spcBef>
            </a:pPr>
            <a:r>
              <a:rPr lang="cs-CZ" altLang="cs-CZ" sz="2000" dirty="0" smtClean="0">
                <a:solidFill>
                  <a:srgbClr val="002060"/>
                </a:solidFill>
              </a:rPr>
              <a:t>součást </a:t>
            </a:r>
            <a:r>
              <a:rPr lang="cs-CZ" altLang="cs-CZ" sz="2000" b="1" dirty="0" smtClean="0">
                <a:solidFill>
                  <a:srgbClr val="002060"/>
                </a:solidFill>
              </a:rPr>
              <a:t>imunitní ochrany </a:t>
            </a:r>
            <a:r>
              <a:rPr lang="cs-CZ" altLang="cs-CZ" sz="2000" dirty="0">
                <a:solidFill>
                  <a:srgbClr val="002060"/>
                </a:solidFill>
              </a:rPr>
              <a:t>(</a:t>
            </a:r>
            <a:r>
              <a:rPr lang="cs-CZ" altLang="cs-CZ" sz="2000" dirty="0" smtClean="0">
                <a:solidFill>
                  <a:srgbClr val="002060"/>
                </a:solidFill>
              </a:rPr>
              <a:t>ničí baktérie </a:t>
            </a:r>
            <a:r>
              <a:rPr lang="cs-CZ" altLang="cs-CZ" sz="2000" dirty="0">
                <a:solidFill>
                  <a:srgbClr val="002060"/>
                </a:solidFill>
              </a:rPr>
              <a:t>a </a:t>
            </a:r>
            <a:r>
              <a:rPr lang="cs-CZ" altLang="cs-CZ" sz="2000" dirty="0" smtClean="0">
                <a:solidFill>
                  <a:srgbClr val="002060"/>
                </a:solidFill>
              </a:rPr>
              <a:t>viry)</a:t>
            </a:r>
          </a:p>
          <a:p>
            <a:pPr marL="342900" indent="-342900">
              <a:spcBef>
                <a:spcPct val="50000"/>
              </a:spcBef>
            </a:pPr>
            <a:r>
              <a:rPr lang="cs-CZ" altLang="cs-CZ" sz="2000" b="1" dirty="0" smtClean="0">
                <a:solidFill>
                  <a:srgbClr val="002060"/>
                </a:solidFill>
              </a:rPr>
              <a:t>syntéza cholesterolu </a:t>
            </a:r>
            <a:r>
              <a:rPr lang="cs-CZ" altLang="cs-CZ" sz="2000" dirty="0" smtClean="0">
                <a:solidFill>
                  <a:srgbClr val="002060"/>
                </a:solidFill>
              </a:rPr>
              <a:t>a jeho přeměna na žlučové kyseliny</a:t>
            </a:r>
          </a:p>
          <a:p>
            <a:pPr marL="342900" indent="-342900">
              <a:spcBef>
                <a:spcPct val="50000"/>
              </a:spcBef>
            </a:pPr>
            <a:r>
              <a:rPr lang="cs-CZ" altLang="cs-CZ" sz="2000" dirty="0" smtClean="0">
                <a:solidFill>
                  <a:srgbClr val="002060"/>
                </a:solidFill>
              </a:rPr>
              <a:t>jsou </a:t>
            </a:r>
            <a:r>
              <a:rPr lang="cs-CZ" altLang="cs-CZ" sz="2000" b="1" dirty="0" smtClean="0">
                <a:solidFill>
                  <a:srgbClr val="002060"/>
                </a:solidFill>
              </a:rPr>
              <a:t>signálními molekulami </a:t>
            </a:r>
            <a:r>
              <a:rPr lang="cs-CZ" altLang="cs-CZ" sz="2000" dirty="0" smtClean="0">
                <a:solidFill>
                  <a:srgbClr val="002060"/>
                </a:solidFill>
              </a:rPr>
              <a:t>na něž reagují receptory na povrchu buňky.</a:t>
            </a:r>
            <a:endParaRPr lang="cs-CZ" altLang="cs-CZ" sz="2000" dirty="0">
              <a:solidFill>
                <a:srgbClr val="002060"/>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1299" y="5883986"/>
            <a:ext cx="1657350" cy="899112"/>
          </a:xfrm>
          <a:prstGeom prst="rect">
            <a:avLst/>
          </a:prstGeom>
          <a:ln>
            <a:solidFill>
              <a:srgbClr val="002060"/>
            </a:solidFill>
          </a:ln>
        </p:spPr>
      </p:pic>
    </p:spTree>
    <p:extLst>
      <p:ext uri="{BB962C8B-B14F-4D97-AF65-F5344CB8AC3E}">
        <p14:creationId xmlns:p14="http://schemas.microsoft.com/office/powerpoint/2010/main" val="426143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500"/>
                                        <p:tgtEl>
                                          <p:spTgt spid="501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fade">
                                      <p:cBhvr>
                                        <p:cTn id="10" dur="500"/>
                                        <p:tgtEl>
                                          <p:spTgt spid="501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fade">
                                      <p:cBhvr>
                                        <p:cTn id="13" dur="500"/>
                                        <p:tgtEl>
                                          <p:spTgt spid="501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179">
                                            <p:txEl>
                                              <p:pRg st="3" end="3"/>
                                            </p:txEl>
                                          </p:spTgt>
                                        </p:tgtEl>
                                        <p:attrNameLst>
                                          <p:attrName>style.visibility</p:attrName>
                                        </p:attrNameLst>
                                      </p:cBhvr>
                                      <p:to>
                                        <p:strVal val="visible"/>
                                      </p:to>
                                    </p:set>
                                    <p:animEffect transition="in" filter="fade">
                                      <p:cBhvr>
                                        <p:cTn id="18" dur="500"/>
                                        <p:tgtEl>
                                          <p:spTgt spid="501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0179">
                                            <p:txEl>
                                              <p:pRg st="4" end="4"/>
                                            </p:txEl>
                                          </p:spTgt>
                                        </p:tgtEl>
                                        <p:attrNameLst>
                                          <p:attrName>style.visibility</p:attrName>
                                        </p:attrNameLst>
                                      </p:cBhvr>
                                      <p:to>
                                        <p:strVal val="visible"/>
                                      </p:to>
                                    </p:set>
                                    <p:animEffect transition="in" filter="fade">
                                      <p:cBhvr>
                                        <p:cTn id="21" dur="500"/>
                                        <p:tgtEl>
                                          <p:spTgt spid="501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0179">
                                            <p:txEl>
                                              <p:pRg st="5" end="5"/>
                                            </p:txEl>
                                          </p:spTgt>
                                        </p:tgtEl>
                                        <p:attrNameLst>
                                          <p:attrName>style.visibility</p:attrName>
                                        </p:attrNameLst>
                                      </p:cBhvr>
                                      <p:to>
                                        <p:strVal val="visible"/>
                                      </p:to>
                                    </p:set>
                                    <p:animEffect transition="in" filter="fade">
                                      <p:cBhvr>
                                        <p:cTn id="24" dur="500"/>
                                        <p:tgtEl>
                                          <p:spTgt spid="501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518028" y="1693390"/>
            <a:ext cx="8281067" cy="5070804"/>
          </a:xfrm>
          <a:prstGeom prst="rect">
            <a:avLst/>
          </a:prstGeom>
          <a:ln>
            <a:solidFill>
              <a:srgbClr val="002060"/>
            </a:solidFill>
          </a:ln>
        </p:spPr>
      </p:pic>
      <p:sp>
        <p:nvSpPr>
          <p:cNvPr id="3" name="Obdélník 2"/>
          <p:cNvSpPr/>
          <p:nvPr/>
        </p:nvSpPr>
        <p:spPr>
          <a:xfrm>
            <a:off x="518028" y="1328708"/>
            <a:ext cx="8281067" cy="430887"/>
          </a:xfrm>
          <a:prstGeom prst="rect">
            <a:avLst/>
          </a:prstGeom>
        </p:spPr>
        <p:txBody>
          <a:bodyPr wrap="square">
            <a:spAutoFit/>
          </a:bodyPr>
          <a:lstStyle/>
          <a:p>
            <a:pPr algn="ctr"/>
            <a:r>
              <a:rPr lang="cs-CZ" sz="1100" dirty="0" smtClean="0">
                <a:latin typeface="AdvOT4b47d116"/>
              </a:rPr>
              <a:t>LEONARDO-MENDONÇA et al., </a:t>
            </a:r>
            <a:r>
              <a:rPr lang="en-US" sz="1100" b="1" dirty="0"/>
              <a:t>Redox status and antioxidant response in professional cyclists </a:t>
            </a:r>
            <a:r>
              <a:rPr lang="en-US" sz="1100" b="1" dirty="0" smtClean="0"/>
              <a:t>during</a:t>
            </a:r>
            <a:r>
              <a:rPr lang="cs-CZ" sz="1100" b="1" dirty="0" smtClean="0"/>
              <a:t> </a:t>
            </a:r>
            <a:r>
              <a:rPr lang="cs-CZ" sz="1100" b="1" dirty="0" err="1" smtClean="0"/>
              <a:t>training</a:t>
            </a:r>
            <a:r>
              <a:rPr lang="cs-CZ" sz="1100" dirty="0" smtClean="0"/>
              <a:t>.</a:t>
            </a:r>
          </a:p>
          <a:p>
            <a:pPr algn="ctr"/>
            <a:r>
              <a:rPr lang="cs-CZ" sz="1100" dirty="0" err="1" smtClean="0"/>
              <a:t>European</a:t>
            </a:r>
            <a:r>
              <a:rPr lang="cs-CZ" sz="1100" dirty="0" smtClean="0"/>
              <a:t> </a:t>
            </a:r>
            <a:r>
              <a:rPr lang="cs-CZ" sz="1100" dirty="0"/>
              <a:t>Journal </a:t>
            </a:r>
            <a:r>
              <a:rPr lang="cs-CZ" sz="1100" dirty="0" err="1"/>
              <a:t>of</a:t>
            </a:r>
            <a:r>
              <a:rPr lang="cs-CZ" sz="1100" dirty="0"/>
              <a:t> Sport Science, </a:t>
            </a:r>
            <a:r>
              <a:rPr lang="cs-CZ" sz="1100" dirty="0" smtClean="0"/>
              <a:t>2014. Vol</a:t>
            </a:r>
            <a:r>
              <a:rPr lang="cs-CZ" sz="1100" dirty="0"/>
              <a:t>. 14, No. 8, 830–838, http://dx.doi.org/10.1080/17461391.2014.915345</a:t>
            </a:r>
          </a:p>
        </p:txBody>
      </p:sp>
      <p:sp>
        <p:nvSpPr>
          <p:cNvPr id="4" name="Obdélník 3"/>
          <p:cNvSpPr/>
          <p:nvPr/>
        </p:nvSpPr>
        <p:spPr>
          <a:xfrm>
            <a:off x="8880307" y="1430589"/>
            <a:ext cx="2838450" cy="3139321"/>
          </a:xfrm>
          <a:prstGeom prst="rect">
            <a:avLst/>
          </a:prstGeom>
          <a:ln>
            <a:solidFill>
              <a:srgbClr val="002060"/>
            </a:solidFill>
          </a:ln>
        </p:spPr>
        <p:txBody>
          <a:bodyPr wrap="square">
            <a:spAutoFit/>
          </a:bodyPr>
          <a:lstStyle/>
          <a:p>
            <a:r>
              <a:rPr lang="cs-CZ" dirty="0" smtClean="0"/>
              <a:t>10 cyklistů, věk 21.8 </a:t>
            </a:r>
            <a:r>
              <a:rPr lang="cs-CZ" dirty="0"/>
              <a:t>± </a:t>
            </a:r>
            <a:r>
              <a:rPr lang="cs-CZ" dirty="0" smtClean="0"/>
              <a:t>2.5 r.</a:t>
            </a:r>
            <a:endParaRPr lang="cs-CZ" u="sng" dirty="0" smtClean="0">
              <a:solidFill>
                <a:srgbClr val="7030A0"/>
              </a:solidFill>
            </a:endParaRPr>
          </a:p>
          <a:p>
            <a:endParaRPr lang="cs-CZ" u="sng" dirty="0" smtClean="0">
              <a:solidFill>
                <a:srgbClr val="7030A0"/>
              </a:solidFill>
            </a:endParaRPr>
          </a:p>
          <a:p>
            <a:r>
              <a:rPr lang="cs-CZ" u="sng" dirty="0" err="1" smtClean="0">
                <a:solidFill>
                  <a:srgbClr val="0070C0"/>
                </a:solidFill>
              </a:rPr>
              <a:t>Supplementace</a:t>
            </a:r>
            <a:r>
              <a:rPr lang="cs-CZ" u="sng" dirty="0" smtClean="0">
                <a:solidFill>
                  <a:srgbClr val="0070C0"/>
                </a:solidFill>
              </a:rPr>
              <a:t>:</a:t>
            </a:r>
          </a:p>
          <a:p>
            <a:r>
              <a:rPr lang="cs-CZ" dirty="0" smtClean="0">
                <a:solidFill>
                  <a:srgbClr val="0070C0"/>
                </a:solidFill>
              </a:rPr>
              <a:t>V</a:t>
            </a:r>
            <a:r>
              <a:rPr lang="fi-FI" dirty="0" smtClean="0">
                <a:solidFill>
                  <a:srgbClr val="0070C0"/>
                </a:solidFill>
              </a:rPr>
              <a:t>it </a:t>
            </a:r>
            <a:r>
              <a:rPr lang="fi-FI" dirty="0">
                <a:solidFill>
                  <a:srgbClr val="0070C0"/>
                </a:solidFill>
              </a:rPr>
              <a:t>C (1000 mg day−1)</a:t>
            </a:r>
          </a:p>
          <a:p>
            <a:r>
              <a:rPr lang="cs-CZ" dirty="0" smtClean="0">
                <a:solidFill>
                  <a:srgbClr val="0070C0"/>
                </a:solidFill>
              </a:rPr>
              <a:t>Vit</a:t>
            </a:r>
            <a:r>
              <a:rPr lang="en-US" dirty="0" smtClean="0">
                <a:solidFill>
                  <a:srgbClr val="0070C0"/>
                </a:solidFill>
              </a:rPr>
              <a:t> </a:t>
            </a:r>
            <a:r>
              <a:rPr lang="en-US" dirty="0">
                <a:solidFill>
                  <a:srgbClr val="0070C0"/>
                </a:solidFill>
              </a:rPr>
              <a:t>E (400 mg day−1</a:t>
            </a:r>
            <a:r>
              <a:rPr lang="en-US" dirty="0" smtClean="0">
                <a:solidFill>
                  <a:srgbClr val="0070C0"/>
                </a:solidFill>
              </a:rPr>
              <a:t>)</a:t>
            </a:r>
            <a:endParaRPr lang="cs-CZ" dirty="0" smtClean="0">
              <a:solidFill>
                <a:srgbClr val="0070C0"/>
              </a:solidFill>
            </a:endParaRPr>
          </a:p>
          <a:p>
            <a:pPr algn="ctr"/>
            <a:endParaRPr lang="cs-CZ" dirty="0"/>
          </a:p>
          <a:p>
            <a:r>
              <a:rPr lang="cs-CZ" u="sng" dirty="0" smtClean="0">
                <a:solidFill>
                  <a:srgbClr val="7030A0"/>
                </a:solidFill>
              </a:rPr>
              <a:t>Poměr LPO:ORAC</a:t>
            </a:r>
            <a:r>
              <a:rPr lang="cs-CZ" dirty="0" smtClean="0">
                <a:solidFill>
                  <a:srgbClr val="7030A0"/>
                </a:solidFill>
              </a:rPr>
              <a:t> </a:t>
            </a:r>
          </a:p>
          <a:p>
            <a:r>
              <a:rPr lang="cs-CZ" dirty="0" smtClean="0">
                <a:solidFill>
                  <a:srgbClr val="7030A0"/>
                </a:solidFill>
              </a:rPr>
              <a:t>- ukazatel oxidačního stresu</a:t>
            </a:r>
          </a:p>
          <a:p>
            <a:r>
              <a:rPr lang="cs-CZ" dirty="0" smtClean="0"/>
              <a:t>LPO – lipid </a:t>
            </a:r>
            <a:r>
              <a:rPr lang="cs-CZ" dirty="0" err="1" smtClean="0"/>
              <a:t>peroxidation</a:t>
            </a:r>
            <a:endParaRPr lang="cs-CZ" dirty="0" smtClean="0"/>
          </a:p>
          <a:p>
            <a:r>
              <a:rPr lang="cs-CZ" dirty="0" smtClean="0"/>
              <a:t>ORAC - </a:t>
            </a:r>
            <a:r>
              <a:rPr lang="cs-CZ" dirty="0"/>
              <a:t>plasma oxygen</a:t>
            </a:r>
          </a:p>
          <a:p>
            <a:r>
              <a:rPr lang="cs-CZ" dirty="0" err="1"/>
              <a:t>radical</a:t>
            </a:r>
            <a:r>
              <a:rPr lang="cs-CZ" dirty="0"/>
              <a:t> </a:t>
            </a:r>
            <a:r>
              <a:rPr lang="cs-CZ" dirty="0" err="1"/>
              <a:t>absorption</a:t>
            </a:r>
            <a:r>
              <a:rPr lang="cs-CZ" dirty="0"/>
              <a:t> </a:t>
            </a:r>
            <a:r>
              <a:rPr lang="cs-CZ" dirty="0" err="1" smtClean="0"/>
              <a:t>capacity</a:t>
            </a:r>
            <a:endParaRPr lang="cs-CZ" dirty="0"/>
          </a:p>
        </p:txBody>
      </p:sp>
      <p:sp>
        <p:nvSpPr>
          <p:cNvPr id="5" name="TextovéPole 4"/>
          <p:cNvSpPr txBox="1"/>
          <p:nvPr/>
        </p:nvSpPr>
        <p:spPr>
          <a:xfrm>
            <a:off x="8880307" y="4640536"/>
            <a:ext cx="2838450" cy="2123658"/>
          </a:xfrm>
          <a:prstGeom prst="rect">
            <a:avLst/>
          </a:prstGeom>
          <a:noFill/>
          <a:ln>
            <a:solidFill>
              <a:srgbClr val="002060"/>
            </a:solidFill>
          </a:ln>
        </p:spPr>
        <p:txBody>
          <a:bodyPr wrap="square" rtlCol="0">
            <a:spAutoFit/>
          </a:bodyPr>
          <a:lstStyle/>
          <a:p>
            <a:r>
              <a:rPr lang="cs-CZ" sz="2200" u="sng" dirty="0" smtClean="0">
                <a:solidFill>
                  <a:schemeClr val="accent6">
                    <a:lumMod val="75000"/>
                  </a:schemeClr>
                </a:solidFill>
              </a:rPr>
              <a:t>Závěr:</a:t>
            </a:r>
          </a:p>
          <a:p>
            <a:r>
              <a:rPr lang="cs-CZ" sz="2200" dirty="0" smtClean="0">
                <a:solidFill>
                  <a:schemeClr val="accent6">
                    <a:lumMod val="75000"/>
                  </a:schemeClr>
                </a:solidFill>
              </a:rPr>
              <a:t>Trénovaní cyklisté nepotřebují ke zlepšení antioxidační adaptace </a:t>
            </a:r>
            <a:r>
              <a:rPr lang="cs-CZ" sz="2200" dirty="0" err="1" smtClean="0">
                <a:solidFill>
                  <a:schemeClr val="accent6">
                    <a:lumMod val="75000"/>
                  </a:schemeClr>
                </a:solidFill>
              </a:rPr>
              <a:t>suplementaci</a:t>
            </a:r>
            <a:r>
              <a:rPr lang="cs-CZ" sz="2200" dirty="0" smtClean="0">
                <a:solidFill>
                  <a:schemeClr val="accent6">
                    <a:lumMod val="75000"/>
                  </a:schemeClr>
                </a:solidFill>
              </a:rPr>
              <a:t> antioxidanty.</a:t>
            </a:r>
            <a:endParaRPr lang="cs-CZ" sz="2200" dirty="0">
              <a:solidFill>
                <a:schemeClr val="accent6">
                  <a:lumMod val="75000"/>
                </a:schemeClr>
              </a:solidFill>
            </a:endParaRPr>
          </a:p>
        </p:txBody>
      </p:sp>
      <p:sp>
        <p:nvSpPr>
          <p:cNvPr id="6" name="Obdélník 5"/>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7" name="Obdélník 6"/>
          <p:cNvSpPr/>
          <p:nvPr/>
        </p:nvSpPr>
        <p:spPr>
          <a:xfrm>
            <a:off x="518028" y="809445"/>
            <a:ext cx="11200729" cy="461665"/>
          </a:xfrm>
          <a:prstGeom prst="rect">
            <a:avLst/>
          </a:prstGeom>
        </p:spPr>
        <p:txBody>
          <a:bodyPr wrap="square">
            <a:spAutoFit/>
          </a:bodyPr>
          <a:lstStyle/>
          <a:p>
            <a:pPr algn="ctr">
              <a:buNone/>
            </a:pPr>
            <a:r>
              <a:rPr lang="cs-CZ" altLang="cs-CZ" sz="2400" b="1" dirty="0" smtClean="0">
                <a:solidFill>
                  <a:srgbClr val="002060"/>
                </a:solidFill>
              </a:rPr>
              <a:t>Vliv </a:t>
            </a:r>
            <a:r>
              <a:rPr lang="cs-CZ" altLang="cs-CZ" sz="2400" b="1" dirty="0" err="1" smtClean="0">
                <a:solidFill>
                  <a:srgbClr val="002060"/>
                </a:solidFill>
              </a:rPr>
              <a:t>suplementace</a:t>
            </a:r>
            <a:r>
              <a:rPr lang="cs-CZ" altLang="cs-CZ" sz="2400" b="1" dirty="0" smtClean="0">
                <a:solidFill>
                  <a:srgbClr val="002060"/>
                </a:solidFill>
              </a:rPr>
              <a:t> antioxidanty na oxidační stres u profesionálních cyklistů</a:t>
            </a:r>
            <a:endParaRPr lang="cs-CZ" altLang="cs-CZ" sz="2400" b="1" cap="all" dirty="0">
              <a:solidFill>
                <a:srgbClr val="FF0000"/>
              </a:solidFill>
            </a:endParaRPr>
          </a:p>
        </p:txBody>
      </p:sp>
      <p:sp>
        <p:nvSpPr>
          <p:cNvPr id="8" name="Ovál 7"/>
          <p:cNvSpPr/>
          <p:nvPr/>
        </p:nvSpPr>
        <p:spPr>
          <a:xfrm>
            <a:off x="7830767" y="4453178"/>
            <a:ext cx="680936" cy="595477"/>
          </a:xfrm>
          <a:prstGeom prst="ellipse">
            <a:avLst/>
          </a:prstGeom>
          <a:noFill/>
          <a:ln w="4445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a:solidFill>
                  <a:srgbClr val="FF0000"/>
                </a:solidFill>
              </a:ln>
            </a:endParaRPr>
          </a:p>
        </p:txBody>
      </p:sp>
      <p:cxnSp>
        <p:nvCxnSpPr>
          <p:cNvPr id="13" name="Přímá spojnice se šipkou 12"/>
          <p:cNvCxnSpPr/>
          <p:nvPr/>
        </p:nvCxnSpPr>
        <p:spPr>
          <a:xfrm>
            <a:off x="8511703" y="4828794"/>
            <a:ext cx="441797" cy="28956"/>
          </a:xfrm>
          <a:prstGeom prst="straightConnector1">
            <a:avLst/>
          </a:prstGeom>
          <a:ln w="25400">
            <a:solidFill>
              <a:schemeClr val="accent6">
                <a:lumMod val="75000"/>
              </a:schemeClr>
            </a:solidFill>
            <a:headEnd type="none" w="lg" len="lg"/>
            <a:tailEnd type="stealth" w="lg" len="lg"/>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072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507" y="763953"/>
            <a:ext cx="6860251" cy="5975964"/>
          </a:xfrm>
          <a:prstGeom prst="rect">
            <a:avLst/>
          </a:prstGeom>
          <a:ln>
            <a:solidFill>
              <a:srgbClr val="002060"/>
            </a:solidFill>
          </a:ln>
        </p:spPr>
      </p:pic>
      <p:sp>
        <p:nvSpPr>
          <p:cNvPr id="3" name="TextovéPole 2"/>
          <p:cNvSpPr txBox="1"/>
          <p:nvPr/>
        </p:nvSpPr>
        <p:spPr>
          <a:xfrm rot="16200000">
            <a:off x="9544372" y="3582707"/>
            <a:ext cx="4572000" cy="523220"/>
          </a:xfrm>
          <a:prstGeom prst="rect">
            <a:avLst/>
          </a:prstGeom>
          <a:solidFill>
            <a:schemeClr val="accent4">
              <a:lumMod val="20000"/>
              <a:lumOff val="80000"/>
            </a:schemeClr>
          </a:solidFill>
          <a:ln>
            <a:solidFill>
              <a:srgbClr val="002060"/>
            </a:solidFill>
          </a:ln>
        </p:spPr>
        <p:txBody>
          <a:bodyPr wrap="square" rtlCol="0">
            <a:spAutoFit/>
          </a:bodyPr>
          <a:lstStyle/>
          <a:p>
            <a:r>
              <a:rPr lang="cs-CZ" sz="1400" i="1" dirty="0" err="1"/>
              <a:t>Steinbacher</a:t>
            </a:r>
            <a:r>
              <a:rPr lang="cs-CZ" sz="1400" i="1" dirty="0"/>
              <a:t> P, </a:t>
            </a:r>
            <a:r>
              <a:rPr lang="cs-CZ" sz="1400" i="1" dirty="0" err="1"/>
              <a:t>Eckl</a:t>
            </a:r>
            <a:r>
              <a:rPr lang="cs-CZ" sz="1400" i="1" dirty="0"/>
              <a:t> P. </a:t>
            </a:r>
            <a:r>
              <a:rPr lang="en-US" sz="1400" i="1" dirty="0" smtClean="0"/>
              <a:t>Impact </a:t>
            </a:r>
            <a:r>
              <a:rPr lang="en-US" sz="1400" i="1" dirty="0"/>
              <a:t>of Oxidative Stress </a:t>
            </a:r>
            <a:r>
              <a:rPr lang="en-US" sz="1400" i="1" dirty="0" smtClean="0"/>
              <a:t>on</a:t>
            </a:r>
            <a:r>
              <a:rPr lang="cs-CZ" sz="1400" i="1" dirty="0" smtClean="0"/>
              <a:t> </a:t>
            </a:r>
            <a:r>
              <a:rPr lang="en-US" sz="1400" i="1" dirty="0" smtClean="0"/>
              <a:t>Exercising </a:t>
            </a:r>
            <a:r>
              <a:rPr lang="en-US" sz="1400" i="1" dirty="0"/>
              <a:t>Skeletal Muscle</a:t>
            </a:r>
            <a:r>
              <a:rPr lang="cs-CZ" sz="1400" i="1" dirty="0" smtClean="0"/>
              <a:t>. </a:t>
            </a:r>
            <a:r>
              <a:rPr lang="cs-CZ" sz="1400" i="1" dirty="0" err="1" smtClean="0">
                <a:effectLst/>
              </a:rPr>
              <a:t>Biomolecules</a:t>
            </a:r>
            <a:r>
              <a:rPr lang="cs-CZ" sz="1400" i="1" dirty="0" smtClean="0">
                <a:effectLst/>
              </a:rPr>
              <a:t>, 2015, 5(2), 356-377.</a:t>
            </a:r>
            <a:endParaRPr lang="cs-CZ" sz="1400" i="1" dirty="0"/>
          </a:p>
        </p:txBody>
      </p:sp>
      <p:sp>
        <p:nvSpPr>
          <p:cNvPr id="4" name="Obdélník 3"/>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5" name="TextovéPole 4"/>
          <p:cNvSpPr txBox="1"/>
          <p:nvPr/>
        </p:nvSpPr>
        <p:spPr>
          <a:xfrm>
            <a:off x="518028" y="2082338"/>
            <a:ext cx="4228865" cy="1015663"/>
          </a:xfrm>
          <a:prstGeom prst="rect">
            <a:avLst/>
          </a:prstGeom>
          <a:noFill/>
          <a:ln>
            <a:solidFill>
              <a:srgbClr val="0070C0"/>
            </a:solidFill>
          </a:ln>
        </p:spPr>
        <p:txBody>
          <a:bodyPr wrap="square" rtlCol="0">
            <a:spAutoFit/>
          </a:bodyPr>
          <a:lstStyle/>
          <a:p>
            <a:r>
              <a:rPr lang="cs-CZ" sz="2000" b="1" dirty="0" smtClean="0">
                <a:solidFill>
                  <a:srgbClr val="0070C0"/>
                </a:solidFill>
              </a:rPr>
              <a:t>Soustavné správné aerobní cvičení </a:t>
            </a:r>
          </a:p>
          <a:p>
            <a:r>
              <a:rPr lang="cs-CZ" altLang="cs-CZ" sz="2000" b="1" dirty="0" smtClean="0">
                <a:solidFill>
                  <a:srgbClr val="00B050"/>
                </a:solidFill>
              </a:rPr>
              <a:t>→ </a:t>
            </a:r>
            <a:r>
              <a:rPr lang="cs-CZ" sz="2000" b="1" dirty="0" smtClean="0">
                <a:solidFill>
                  <a:srgbClr val="00B050"/>
                </a:solidFill>
              </a:rPr>
              <a:t>zvyšování antioxidační kapacity </a:t>
            </a:r>
            <a:r>
              <a:rPr lang="cs-CZ" altLang="cs-CZ" sz="2000" b="1" dirty="0">
                <a:solidFill>
                  <a:srgbClr val="00B050"/>
                </a:solidFill>
              </a:rPr>
              <a:t>→</a:t>
            </a:r>
            <a:endParaRPr lang="cs-CZ" sz="2000" b="1" dirty="0" smtClean="0">
              <a:solidFill>
                <a:srgbClr val="00B050"/>
              </a:solidFill>
            </a:endParaRPr>
          </a:p>
          <a:p>
            <a:r>
              <a:rPr lang="cs-CZ" altLang="cs-CZ" sz="2000" b="1" dirty="0">
                <a:solidFill>
                  <a:srgbClr val="00B050"/>
                </a:solidFill>
              </a:rPr>
              <a:t>→ </a:t>
            </a:r>
            <a:r>
              <a:rPr lang="cs-CZ" sz="2000" b="1" dirty="0" smtClean="0">
                <a:solidFill>
                  <a:srgbClr val="00B050"/>
                </a:solidFill>
              </a:rPr>
              <a:t>snižování oxidačního stresu</a:t>
            </a:r>
            <a:endParaRPr lang="cs-CZ" sz="2000" b="1" dirty="0">
              <a:solidFill>
                <a:srgbClr val="00B050"/>
              </a:solidFill>
            </a:endParaRPr>
          </a:p>
        </p:txBody>
      </p:sp>
      <p:sp>
        <p:nvSpPr>
          <p:cNvPr id="6" name="Obdélník 5"/>
          <p:cNvSpPr/>
          <p:nvPr/>
        </p:nvSpPr>
        <p:spPr>
          <a:xfrm>
            <a:off x="462220" y="971401"/>
            <a:ext cx="4340479" cy="830997"/>
          </a:xfrm>
          <a:prstGeom prst="rect">
            <a:avLst/>
          </a:prstGeom>
        </p:spPr>
        <p:txBody>
          <a:bodyPr wrap="square">
            <a:spAutoFit/>
          </a:bodyPr>
          <a:lstStyle/>
          <a:p>
            <a:pPr algn="ctr">
              <a:spcBef>
                <a:spcPct val="0"/>
              </a:spcBef>
            </a:pPr>
            <a:r>
              <a:rPr lang="cs-CZ" altLang="cs-CZ" sz="2400" b="1" dirty="0">
                <a:solidFill>
                  <a:srgbClr val="002060"/>
                </a:solidFill>
              </a:rPr>
              <a:t>Vztah </a:t>
            </a:r>
            <a:r>
              <a:rPr lang="cs-CZ" altLang="cs-CZ" sz="2400" b="1" dirty="0" smtClean="0">
                <a:solidFill>
                  <a:srgbClr val="002060"/>
                </a:solidFill>
              </a:rPr>
              <a:t>vytrvalostní zátěže</a:t>
            </a:r>
          </a:p>
          <a:p>
            <a:pPr algn="ctr">
              <a:spcBef>
                <a:spcPct val="0"/>
              </a:spcBef>
            </a:pPr>
            <a:r>
              <a:rPr lang="cs-CZ" altLang="cs-CZ" sz="2400" b="1" dirty="0" smtClean="0">
                <a:solidFill>
                  <a:srgbClr val="002060"/>
                </a:solidFill>
              </a:rPr>
              <a:t>a adaptace na oxidační stres</a:t>
            </a:r>
            <a:endParaRPr lang="cs-CZ" altLang="cs-CZ" sz="2400" b="1" dirty="0">
              <a:solidFill>
                <a:srgbClr val="002060"/>
              </a:solidFill>
            </a:endParaRPr>
          </a:p>
        </p:txBody>
      </p:sp>
      <p:sp>
        <p:nvSpPr>
          <p:cNvPr id="7" name="TextovéPole 6"/>
          <p:cNvSpPr txBox="1"/>
          <p:nvPr/>
        </p:nvSpPr>
        <p:spPr>
          <a:xfrm>
            <a:off x="518026" y="3200429"/>
            <a:ext cx="4228865" cy="646331"/>
          </a:xfrm>
          <a:prstGeom prst="rect">
            <a:avLst/>
          </a:prstGeom>
          <a:noFill/>
          <a:ln>
            <a:solidFill>
              <a:srgbClr val="7030A0"/>
            </a:solidFill>
          </a:ln>
        </p:spPr>
        <p:txBody>
          <a:bodyPr wrap="square" rtlCol="0">
            <a:spAutoFit/>
          </a:bodyPr>
          <a:lstStyle/>
          <a:p>
            <a:r>
              <a:rPr lang="cs-CZ" dirty="0" smtClean="0">
                <a:solidFill>
                  <a:srgbClr val="7030A0"/>
                </a:solidFill>
              </a:rPr>
              <a:t>Poměr likvidace a tvorby ROS rozhoduje</a:t>
            </a:r>
          </a:p>
          <a:p>
            <a:r>
              <a:rPr lang="cs-CZ" dirty="0" smtClean="0">
                <a:solidFill>
                  <a:srgbClr val="7030A0"/>
                </a:solidFill>
              </a:rPr>
              <a:t>o velikosti oxidačního stresu.</a:t>
            </a:r>
            <a:endParaRPr lang="cs-CZ" dirty="0">
              <a:solidFill>
                <a:srgbClr val="7030A0"/>
              </a:solidFill>
            </a:endParaRPr>
          </a:p>
        </p:txBody>
      </p:sp>
    </p:spTree>
    <p:extLst>
      <p:ext uri="{BB962C8B-B14F-4D97-AF65-F5344CB8AC3E}">
        <p14:creationId xmlns:p14="http://schemas.microsoft.com/office/powerpoint/2010/main" val="699211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5288340"/>
            <a:ext cx="12192000" cy="1569660"/>
          </a:xfrm>
          <a:prstGeom prst="rect">
            <a:avLst/>
          </a:prstGeom>
        </p:spPr>
        <p:txBody>
          <a:bodyPr wrap="square">
            <a:spAutoFit/>
          </a:bodyPr>
          <a:lstStyle/>
          <a:p>
            <a:r>
              <a:rPr lang="en-US" sz="1200" b="1" dirty="0" smtClean="0"/>
              <a:t>Oxidative stress adaptations in striated muscle and the Goldilocks Zone</a:t>
            </a:r>
            <a:r>
              <a:rPr lang="en-US" sz="1200" dirty="0" smtClean="0"/>
              <a:t>. The concept of the Goldilocks Zone in the redox environment of striated muscle is illustrated in the schematics shown above. Time-dependent changes in tissue oxidative stress due to exercise (green line) is pulsatile in nature, coming from consecutive bouts of exercise over time, whereas the oxidative stress arising from cardio-metabolic diseases (red line) is persistent. As depicted in </a:t>
            </a:r>
            <a:r>
              <a:rPr lang="en-US" sz="1200" b="1" dirty="0" smtClean="0"/>
              <a:t>(A)</a:t>
            </a:r>
            <a:r>
              <a:rPr lang="en-US" sz="1200" dirty="0" smtClean="0"/>
              <a:t>, the ultimate outcome of these two stressors is divergent, since exercise-induced ROS over time keeps the myocytes well within the Goldilocks Zone of homeostasis (region between the Reducing and Oxidative stress, two dashed black lines), while disease-induced ROS eventually pushes the myocytes outside of the Zone, leading to deleterious consequences (e.g., unresolved inflammation, electro-mechanical dysfunction, mitochondrial dysfunction and cell death). These divergent outcomes are best explained by the adaptive responses in the antioxidant capacity and cell quality control mechanisms that are elicited by these two sources of oxidative stress. </a:t>
            </a:r>
            <a:r>
              <a:rPr lang="en-US" sz="1200" b="1" dirty="0" smtClean="0"/>
              <a:t>(B)</a:t>
            </a:r>
            <a:r>
              <a:rPr lang="en-US" sz="1200" dirty="0" smtClean="0"/>
              <a:t> Illustrates this adaptive response, in that exercise-induced ROS leads to augmentation of the antioxidant capacity and protection against exogenous stressors over time. Conversely, disease-induced ROS, due to its persistent and insidious nature, ultimately overwhelms endogenous protective mechanisms, ultimately resulting in a maladaptive response.</a:t>
            </a:r>
            <a:endParaRPr lang="cs-CZ" sz="1200"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2" y="99231"/>
            <a:ext cx="9661752" cy="5204498"/>
          </a:xfrm>
          <a:prstGeom prst="rect">
            <a:avLst/>
          </a:prstGeom>
        </p:spPr>
      </p:pic>
      <p:sp>
        <p:nvSpPr>
          <p:cNvPr id="7" name="Obdélník 6"/>
          <p:cNvSpPr/>
          <p:nvPr/>
        </p:nvSpPr>
        <p:spPr>
          <a:xfrm>
            <a:off x="8639174" y="3450511"/>
            <a:ext cx="3438525" cy="1384995"/>
          </a:xfrm>
          <a:prstGeom prst="rect">
            <a:avLst/>
          </a:prstGeom>
          <a:ln>
            <a:solidFill>
              <a:srgbClr val="002060"/>
            </a:solidFill>
          </a:ln>
        </p:spPr>
        <p:txBody>
          <a:bodyPr wrap="square">
            <a:spAutoFit/>
          </a:bodyPr>
          <a:lstStyle/>
          <a:p>
            <a:r>
              <a:rPr lang="cs-CZ" sz="1400" dirty="0" err="1" smtClean="0"/>
              <a:t>Allemann</a:t>
            </a:r>
            <a:r>
              <a:rPr lang="cs-CZ" sz="1400" dirty="0" smtClean="0"/>
              <a:t> RJ et al. </a:t>
            </a:r>
            <a:r>
              <a:rPr lang="en-US" sz="1400" dirty="0" smtClean="0"/>
              <a:t>The “Goldilocks Zone” from a redox perspective—Adaptive vs. deleterious responses to oxidative stress in striated muscle</a:t>
            </a:r>
            <a:r>
              <a:rPr lang="cs-CZ" sz="1400" dirty="0"/>
              <a:t>.</a:t>
            </a:r>
            <a:r>
              <a:rPr lang="cs-CZ" sz="1400" dirty="0" smtClean="0"/>
              <a:t> Front. </a:t>
            </a:r>
            <a:r>
              <a:rPr lang="cs-CZ" sz="1400" dirty="0" err="1" smtClean="0"/>
              <a:t>Physiol</a:t>
            </a:r>
            <a:r>
              <a:rPr lang="cs-CZ" sz="1400" dirty="0" smtClean="0"/>
              <a:t>., 18 </a:t>
            </a:r>
            <a:r>
              <a:rPr lang="cs-CZ" sz="1400" dirty="0" err="1" smtClean="0"/>
              <a:t>September</a:t>
            </a:r>
            <a:r>
              <a:rPr lang="cs-CZ" sz="1400" dirty="0" smtClean="0"/>
              <a:t> 2014. </a:t>
            </a:r>
            <a:r>
              <a:rPr lang="cs-CZ" sz="1400" dirty="0" smtClean="0">
                <a:hlinkClick r:id="rId3"/>
              </a:rPr>
              <a:t>http://dx.doi.org/10.3389/fphys.2014.00358</a:t>
            </a:r>
            <a:endParaRPr lang="cs-CZ" sz="1400" dirty="0"/>
          </a:p>
        </p:txBody>
      </p:sp>
      <p:sp>
        <p:nvSpPr>
          <p:cNvPr id="4" name="TextovéPole 3"/>
          <p:cNvSpPr txBox="1"/>
          <p:nvPr/>
        </p:nvSpPr>
        <p:spPr>
          <a:xfrm>
            <a:off x="2619374" y="99231"/>
            <a:ext cx="9458325" cy="400110"/>
          </a:xfrm>
          <a:prstGeom prst="rect">
            <a:avLst/>
          </a:prstGeom>
          <a:solidFill>
            <a:schemeClr val="bg1">
              <a:alpha val="84000"/>
            </a:schemeClr>
          </a:solidFill>
          <a:ln>
            <a:solidFill>
              <a:srgbClr val="002060"/>
            </a:solidFill>
          </a:ln>
        </p:spPr>
        <p:txBody>
          <a:bodyPr wrap="square" rtlCol="0">
            <a:spAutoFit/>
          </a:bodyPr>
          <a:lstStyle/>
          <a:p>
            <a:r>
              <a:rPr lang="cs-CZ" sz="2000" b="1" dirty="0" smtClean="0">
                <a:solidFill>
                  <a:srgbClr val="002060"/>
                </a:solidFill>
              </a:rPr>
              <a:t>Vyčerpávající výkony </a:t>
            </a:r>
            <a:r>
              <a:rPr lang="cs-CZ" sz="2000" b="1" dirty="0" smtClean="0">
                <a:solidFill>
                  <a:srgbClr val="002060"/>
                </a:solidFill>
                <a:latin typeface="Calibri" panose="020F0502020204030204" pitchFamily="34" charset="0"/>
              </a:rPr>
              <a:t>→ </a:t>
            </a:r>
            <a:r>
              <a:rPr lang="cs-CZ" sz="2000" b="1" dirty="0" smtClean="0">
                <a:solidFill>
                  <a:schemeClr val="accent6">
                    <a:lumMod val="75000"/>
                  </a:schemeClr>
                </a:solidFill>
              </a:rPr>
              <a:t>výrazné oxidační stresy </a:t>
            </a:r>
            <a:r>
              <a:rPr lang="cs-CZ" sz="2000" dirty="0" smtClean="0"/>
              <a:t>+ </a:t>
            </a:r>
            <a:r>
              <a:rPr lang="cs-CZ" sz="2000" b="1" dirty="0" smtClean="0">
                <a:solidFill>
                  <a:srgbClr val="FF0000"/>
                </a:solidFill>
                <a:latin typeface="Calibri" panose="020F0502020204030204" pitchFamily="34" charset="0"/>
              </a:rPr>
              <a:t>↑ </a:t>
            </a:r>
            <a:r>
              <a:rPr lang="cs-CZ" sz="2000" b="1" dirty="0" smtClean="0">
                <a:solidFill>
                  <a:srgbClr val="FF0000"/>
                </a:solidFill>
              </a:rPr>
              <a:t>riziko </a:t>
            </a:r>
            <a:r>
              <a:rPr lang="cs-CZ" sz="2000" b="1" dirty="0" err="1" smtClean="0">
                <a:solidFill>
                  <a:srgbClr val="FF0000"/>
                </a:solidFill>
              </a:rPr>
              <a:t>kardio</a:t>
            </a:r>
            <a:r>
              <a:rPr lang="cs-CZ" sz="2000" b="1" dirty="0" smtClean="0">
                <a:solidFill>
                  <a:srgbClr val="FF0000"/>
                </a:solidFill>
              </a:rPr>
              <a:t>-metabolických nemocí</a:t>
            </a:r>
            <a:endParaRPr lang="cs-CZ" sz="2000" b="1" dirty="0">
              <a:solidFill>
                <a:srgbClr val="FF0000"/>
              </a:solidFill>
            </a:endParaRPr>
          </a:p>
        </p:txBody>
      </p:sp>
      <p:sp>
        <p:nvSpPr>
          <p:cNvPr id="6" name="TextovéPole 5"/>
          <p:cNvSpPr txBox="1"/>
          <p:nvPr/>
        </p:nvSpPr>
        <p:spPr>
          <a:xfrm>
            <a:off x="2619374" y="2597568"/>
            <a:ext cx="9458325" cy="400110"/>
          </a:xfrm>
          <a:prstGeom prst="rect">
            <a:avLst/>
          </a:prstGeom>
          <a:solidFill>
            <a:schemeClr val="bg1">
              <a:alpha val="88000"/>
            </a:schemeClr>
          </a:solidFill>
          <a:ln>
            <a:solidFill>
              <a:srgbClr val="002060"/>
            </a:solidFill>
          </a:ln>
        </p:spPr>
        <p:txBody>
          <a:bodyPr wrap="square" rtlCol="0">
            <a:spAutoFit/>
          </a:bodyPr>
          <a:lstStyle/>
          <a:p>
            <a:r>
              <a:rPr lang="cs-CZ" sz="2000" b="1" dirty="0" smtClean="0">
                <a:solidFill>
                  <a:srgbClr val="002060"/>
                </a:solidFill>
              </a:rPr>
              <a:t>Přiměřené výkony </a:t>
            </a:r>
            <a:r>
              <a:rPr lang="cs-CZ" sz="2000" b="1" dirty="0" smtClean="0">
                <a:solidFill>
                  <a:srgbClr val="002060"/>
                </a:solidFill>
                <a:latin typeface="Calibri" panose="020F0502020204030204" pitchFamily="34" charset="0"/>
              </a:rPr>
              <a:t>→ </a:t>
            </a:r>
            <a:r>
              <a:rPr lang="cs-CZ" sz="2000" b="1" dirty="0" smtClean="0">
                <a:solidFill>
                  <a:schemeClr val="accent6">
                    <a:lumMod val="75000"/>
                  </a:schemeClr>
                </a:solidFill>
              </a:rPr>
              <a:t>↓ oxidační stresy </a:t>
            </a:r>
            <a:r>
              <a:rPr lang="cs-CZ" sz="2000" dirty="0" smtClean="0"/>
              <a:t>+ </a:t>
            </a:r>
            <a:r>
              <a:rPr lang="cs-CZ" sz="2000" b="1" dirty="0">
                <a:solidFill>
                  <a:srgbClr val="FF0000"/>
                </a:solidFill>
              </a:rPr>
              <a:t>↓</a:t>
            </a:r>
            <a:r>
              <a:rPr lang="cs-CZ" sz="2000" b="1" dirty="0" smtClean="0">
                <a:solidFill>
                  <a:srgbClr val="FF0000"/>
                </a:solidFill>
                <a:latin typeface="Calibri" panose="020F0502020204030204" pitchFamily="34" charset="0"/>
              </a:rPr>
              <a:t> </a:t>
            </a:r>
            <a:r>
              <a:rPr lang="cs-CZ" sz="2000" b="1" dirty="0" smtClean="0">
                <a:solidFill>
                  <a:srgbClr val="FF0000"/>
                </a:solidFill>
              </a:rPr>
              <a:t>riziko </a:t>
            </a:r>
            <a:r>
              <a:rPr lang="cs-CZ" sz="2000" b="1" dirty="0" err="1" smtClean="0">
                <a:solidFill>
                  <a:srgbClr val="FF0000"/>
                </a:solidFill>
              </a:rPr>
              <a:t>kardio</a:t>
            </a:r>
            <a:r>
              <a:rPr lang="cs-CZ" sz="2000" b="1" dirty="0" smtClean="0">
                <a:solidFill>
                  <a:srgbClr val="FF0000"/>
                </a:solidFill>
              </a:rPr>
              <a:t>-metabolických nemocí</a:t>
            </a:r>
            <a:endParaRPr lang="cs-CZ" sz="2000" b="1" dirty="0">
              <a:solidFill>
                <a:srgbClr val="FF0000"/>
              </a:solidFill>
            </a:endParaRPr>
          </a:p>
        </p:txBody>
      </p:sp>
    </p:spTree>
    <p:extLst>
      <p:ext uri="{BB962C8B-B14F-4D97-AF65-F5344CB8AC3E}">
        <p14:creationId xmlns:p14="http://schemas.microsoft.com/office/powerpoint/2010/main" val="345337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0281" y="380999"/>
            <a:ext cx="8254457" cy="6010275"/>
          </a:xfrm>
          <a:prstGeom prst="rect">
            <a:avLst/>
          </a:prstGeom>
          <a:ln>
            <a:solidFill>
              <a:srgbClr val="002060"/>
            </a:solidFill>
          </a:ln>
        </p:spPr>
      </p:pic>
      <p:sp>
        <p:nvSpPr>
          <p:cNvPr id="5" name="Obdélník 4"/>
          <p:cNvSpPr/>
          <p:nvPr/>
        </p:nvSpPr>
        <p:spPr>
          <a:xfrm>
            <a:off x="434755" y="667034"/>
            <a:ext cx="3070445" cy="2308324"/>
          </a:xfrm>
          <a:prstGeom prst="rect">
            <a:avLst/>
          </a:prstGeom>
        </p:spPr>
        <p:txBody>
          <a:bodyPr wrap="square">
            <a:spAutoFit/>
          </a:bodyPr>
          <a:lstStyle/>
          <a:p>
            <a:r>
              <a:rPr lang="cs-CZ" sz="2400" b="1" dirty="0" smtClean="0">
                <a:solidFill>
                  <a:srgbClr val="002060"/>
                </a:solidFill>
                <a:effectLst>
                  <a:outerShdw blurRad="38100" dist="38100" dir="2700000" algn="tl">
                    <a:srgbClr val="000000">
                      <a:alpha val="43137"/>
                    </a:srgbClr>
                  </a:outerShdw>
                </a:effectLst>
              </a:rPr>
              <a:t>POHYBOVÁ AKTIVITA</a:t>
            </a:r>
          </a:p>
          <a:p>
            <a:r>
              <a:rPr lang="cs-CZ" sz="2400" b="1" dirty="0" smtClean="0">
                <a:solidFill>
                  <a:srgbClr val="002060"/>
                </a:solidFill>
                <a:effectLst>
                  <a:outerShdw blurRad="38100" dist="38100" dir="2700000" algn="tl">
                    <a:srgbClr val="000000">
                      <a:alpha val="43137"/>
                    </a:srgbClr>
                  </a:outerShdw>
                </a:effectLst>
              </a:rPr>
              <a:t>A OXIDAČNÍ STRES</a:t>
            </a:r>
          </a:p>
          <a:p>
            <a:endParaRPr lang="cs-CZ" sz="1600" b="1" i="1" dirty="0"/>
          </a:p>
          <a:p>
            <a:r>
              <a:rPr lang="cs-CZ" sz="1600" b="1" i="1" dirty="0" err="1" smtClean="0"/>
              <a:t>Nutrition</a:t>
            </a:r>
            <a:r>
              <a:rPr lang="cs-CZ" sz="1600" b="1" i="1" dirty="0" smtClean="0"/>
              <a:t>, </a:t>
            </a:r>
            <a:r>
              <a:rPr lang="cs-CZ" sz="1600" b="1" i="1" dirty="0" err="1" smtClean="0"/>
              <a:t>physical</a:t>
            </a:r>
            <a:r>
              <a:rPr lang="cs-CZ" sz="1600" b="1" i="1" dirty="0" smtClean="0"/>
              <a:t> </a:t>
            </a:r>
            <a:r>
              <a:rPr lang="cs-CZ" sz="1600" b="1" i="1" dirty="0" err="1" smtClean="0"/>
              <a:t>activity</a:t>
            </a:r>
            <a:r>
              <a:rPr lang="cs-CZ" sz="1600" b="1" i="1" dirty="0" smtClean="0"/>
              <a:t>, and </a:t>
            </a:r>
            <a:r>
              <a:rPr lang="cs-CZ" sz="1600" b="1" i="1" dirty="0" err="1" smtClean="0"/>
              <a:t>cardiovascular</a:t>
            </a:r>
            <a:r>
              <a:rPr lang="cs-CZ" sz="1600" b="1" i="1" dirty="0" smtClean="0"/>
              <a:t> </a:t>
            </a:r>
            <a:r>
              <a:rPr lang="cs-CZ" sz="1600" b="1" i="1" dirty="0" err="1" smtClean="0"/>
              <a:t>disease</a:t>
            </a:r>
            <a:r>
              <a:rPr lang="cs-CZ" sz="1600" b="1" i="1" dirty="0" smtClean="0"/>
              <a:t>: </a:t>
            </a:r>
            <a:r>
              <a:rPr lang="cs-CZ" sz="1600" b="1" i="1" dirty="0" err="1" smtClean="0"/>
              <a:t>An</a:t>
            </a:r>
            <a:r>
              <a:rPr lang="cs-CZ" sz="1600" b="1" i="1" dirty="0" smtClean="0"/>
              <a:t> update</a:t>
            </a:r>
          </a:p>
          <a:p>
            <a:r>
              <a:rPr lang="cs-CZ" sz="1600" i="1" dirty="0" smtClean="0"/>
              <a:t>Louis J. </a:t>
            </a:r>
            <a:r>
              <a:rPr lang="cs-CZ" sz="1600" i="1" dirty="0" err="1" smtClean="0"/>
              <a:t>Ignarro</a:t>
            </a:r>
            <a:r>
              <a:rPr lang="cs-CZ" sz="1600" i="1" dirty="0" smtClean="0"/>
              <a:t>, Maria Luisa </a:t>
            </a:r>
            <a:r>
              <a:rPr lang="cs-CZ" sz="1600" i="1" dirty="0" err="1" smtClean="0"/>
              <a:t>Balestrieri</a:t>
            </a:r>
            <a:r>
              <a:rPr lang="cs-CZ" sz="1600" i="1" dirty="0" smtClean="0"/>
              <a:t>, Claudio </a:t>
            </a:r>
            <a:r>
              <a:rPr lang="cs-CZ" sz="1600" i="1" dirty="0" err="1" smtClean="0"/>
              <a:t>Napoli</a:t>
            </a:r>
            <a:r>
              <a:rPr lang="cs-CZ" sz="1600" i="1" dirty="0" smtClean="0"/>
              <a:t>. </a:t>
            </a:r>
            <a:r>
              <a:rPr lang="cs-CZ" sz="1600" i="1" dirty="0" smtClean="0">
                <a:hlinkClick r:id="rId3"/>
              </a:rPr>
              <a:t>cardiores.2006.06.030</a:t>
            </a:r>
            <a:r>
              <a:rPr lang="cs-CZ" sz="1600" i="1" dirty="0" smtClean="0"/>
              <a:t> 326-340 </a:t>
            </a:r>
            <a:endParaRPr lang="cs-CZ" sz="1600" i="1" dirty="0"/>
          </a:p>
        </p:txBody>
      </p:sp>
    </p:spTree>
    <p:extLst>
      <p:ext uri="{BB962C8B-B14F-4D97-AF65-F5344CB8AC3E}">
        <p14:creationId xmlns:p14="http://schemas.microsoft.com/office/powerpoint/2010/main" val="526904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2" descr="Pohy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936" y="-64169"/>
            <a:ext cx="5146624" cy="69221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Obdélník 2"/>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2" name="TextovéPole 1"/>
          <p:cNvSpPr txBox="1"/>
          <p:nvPr/>
        </p:nvSpPr>
        <p:spPr>
          <a:xfrm>
            <a:off x="3002248" y="1640790"/>
            <a:ext cx="6279999" cy="3785652"/>
          </a:xfrm>
          <a:prstGeom prst="rect">
            <a:avLst/>
          </a:prstGeom>
          <a:solidFill>
            <a:schemeClr val="bg1">
              <a:alpha val="89000"/>
            </a:schemeClr>
          </a:solidFill>
          <a:ln>
            <a:solidFill>
              <a:srgbClr val="0070C0"/>
            </a:solidFill>
          </a:ln>
        </p:spPr>
        <p:txBody>
          <a:bodyPr wrap="square">
            <a:spAutoFit/>
          </a:bodyPr>
          <a:lstStyle/>
          <a:p>
            <a:pPr algn="ctr">
              <a:defRPr/>
            </a:pPr>
            <a:r>
              <a:rPr lang="cs-CZ" sz="2400" u="sng" dirty="0" smtClean="0">
                <a:solidFill>
                  <a:srgbClr val="002060"/>
                </a:solidFill>
              </a:rPr>
              <a:t>Obsah přednášky</a:t>
            </a:r>
          </a:p>
          <a:p>
            <a:pPr algn="ctr">
              <a:defRPr/>
            </a:pPr>
            <a:endParaRPr lang="cs-CZ" sz="2400" u="sng" dirty="0" smtClean="0">
              <a:solidFill>
                <a:srgbClr val="002060"/>
              </a:solidFill>
            </a:endParaRPr>
          </a:p>
          <a:p>
            <a:pPr marL="457200" indent="-457200">
              <a:buFont typeface="+mj-lt"/>
              <a:buAutoNum type="arabicPeriod"/>
              <a:defRPr/>
            </a:pPr>
            <a:r>
              <a:rPr lang="cs-CZ" sz="2400" dirty="0" smtClean="0">
                <a:solidFill>
                  <a:schemeClr val="accent6">
                    <a:lumMod val="75000"/>
                  </a:schemeClr>
                </a:solidFill>
              </a:rPr>
              <a:t>Vytrvalostní </a:t>
            </a:r>
            <a:r>
              <a:rPr lang="cs-CZ" sz="2400" b="1" dirty="0" smtClean="0">
                <a:solidFill>
                  <a:schemeClr val="accent6">
                    <a:lumMod val="75000"/>
                  </a:schemeClr>
                </a:solidFill>
              </a:rPr>
              <a:t>POHYB PRO ZDRAVÍ</a:t>
            </a:r>
          </a:p>
          <a:p>
            <a:pPr marL="457200" indent="-457200">
              <a:buFont typeface="+mj-lt"/>
              <a:buAutoNum type="arabicPeriod"/>
              <a:defRPr/>
            </a:pPr>
            <a:r>
              <a:rPr lang="cs-CZ" sz="2400" dirty="0" smtClean="0"/>
              <a:t>Zdravotní problémy při </a:t>
            </a:r>
            <a:r>
              <a:rPr lang="cs-CZ" sz="2400" dirty="0"/>
              <a:t>vytrvalostním </a:t>
            </a:r>
            <a:r>
              <a:rPr lang="cs-CZ" sz="2400" dirty="0" smtClean="0"/>
              <a:t>pohybu (.. infekce, </a:t>
            </a:r>
            <a:r>
              <a:rPr lang="cs-CZ" sz="2400" b="1" dirty="0" smtClean="0"/>
              <a:t>rabdomyolýza</a:t>
            </a:r>
            <a:r>
              <a:rPr lang="cs-CZ" sz="2400" dirty="0" smtClean="0"/>
              <a:t>, kardiomyopatie ..)</a:t>
            </a:r>
            <a:endParaRPr lang="cs-CZ" sz="2400" dirty="0"/>
          </a:p>
          <a:p>
            <a:pPr marL="457200" indent="-457200">
              <a:buFont typeface="+mj-lt"/>
              <a:buAutoNum type="arabicPeriod"/>
              <a:defRPr/>
            </a:pPr>
            <a:r>
              <a:rPr lang="cs-CZ" sz="2400" b="1" dirty="0" smtClean="0">
                <a:solidFill>
                  <a:srgbClr val="FF0000"/>
                </a:solidFill>
              </a:rPr>
              <a:t>OXIDAČNÍ STRES </a:t>
            </a:r>
            <a:r>
              <a:rPr lang="cs-CZ" sz="2400" dirty="0">
                <a:solidFill>
                  <a:srgbClr val="FF0000"/>
                </a:solidFill>
              </a:rPr>
              <a:t>při vytrvalostním pohybu </a:t>
            </a:r>
            <a:endParaRPr lang="cs-CZ" sz="2400" b="1" dirty="0" smtClean="0">
              <a:solidFill>
                <a:srgbClr val="FF0000"/>
              </a:solidFill>
            </a:endParaRPr>
          </a:p>
          <a:p>
            <a:pPr marL="457200" indent="-457200">
              <a:buFont typeface="+mj-lt"/>
              <a:buAutoNum type="arabicPeriod"/>
              <a:defRPr/>
            </a:pPr>
            <a:r>
              <a:rPr lang="cs-CZ" sz="2400" dirty="0" smtClean="0">
                <a:solidFill>
                  <a:srgbClr val="0070C0"/>
                </a:solidFill>
              </a:rPr>
              <a:t>Vytrvalostní </a:t>
            </a:r>
            <a:r>
              <a:rPr lang="cs-CZ" sz="2400" b="1" dirty="0" smtClean="0">
                <a:solidFill>
                  <a:srgbClr val="0070C0"/>
                </a:solidFill>
              </a:rPr>
              <a:t>POHYB </a:t>
            </a:r>
            <a:r>
              <a:rPr lang="cs-CZ" sz="2400" b="1" dirty="0" smtClean="0">
                <a:solidFill>
                  <a:srgbClr val="0070C0"/>
                </a:solidFill>
                <a:latin typeface="Calibri" panose="020F0502020204030204" pitchFamily="34" charset="0"/>
              </a:rPr>
              <a:t>→ antioxidační adaptace</a:t>
            </a:r>
            <a:endParaRPr lang="cs-CZ" sz="2400" b="1" dirty="0" smtClean="0">
              <a:solidFill>
                <a:srgbClr val="0070C0"/>
              </a:solidFill>
            </a:endParaRPr>
          </a:p>
          <a:p>
            <a:pPr lvl="1">
              <a:defRPr/>
            </a:pPr>
            <a:r>
              <a:rPr lang="cs-CZ" sz="2400" dirty="0" smtClean="0">
                <a:solidFill>
                  <a:srgbClr val="7030A0"/>
                </a:solidFill>
              </a:rPr>
              <a:t>Nastavení vhodné intenzity pohybu</a:t>
            </a:r>
          </a:p>
          <a:p>
            <a:pPr lvl="1">
              <a:defRPr/>
            </a:pPr>
            <a:r>
              <a:rPr lang="cs-CZ" sz="2400" dirty="0" smtClean="0">
                <a:solidFill>
                  <a:srgbClr val="7030A0"/>
                </a:solidFill>
                <a:latin typeface="Calibri" panose="020F0502020204030204" pitchFamily="34" charset="0"/>
              </a:rPr>
              <a:t>→</a:t>
            </a:r>
            <a:r>
              <a:rPr lang="cs-CZ" sz="2400" dirty="0" smtClean="0">
                <a:solidFill>
                  <a:srgbClr val="7030A0"/>
                </a:solidFill>
              </a:rPr>
              <a:t> zátěžové </a:t>
            </a:r>
            <a:r>
              <a:rPr lang="cs-CZ" sz="2400" dirty="0">
                <a:solidFill>
                  <a:srgbClr val="7030A0"/>
                </a:solidFill>
              </a:rPr>
              <a:t>testy </a:t>
            </a:r>
            <a:r>
              <a:rPr lang="cs-CZ" sz="2400" dirty="0" smtClean="0">
                <a:solidFill>
                  <a:srgbClr val="7030A0"/>
                </a:solidFill>
              </a:rPr>
              <a:t>(svalová </a:t>
            </a:r>
            <a:r>
              <a:rPr lang="cs-CZ" sz="2400" dirty="0" err="1" smtClean="0">
                <a:solidFill>
                  <a:srgbClr val="7030A0"/>
                </a:solidFill>
              </a:rPr>
              <a:t>oxymetrie</a:t>
            </a:r>
            <a:r>
              <a:rPr lang="cs-CZ" sz="2400" dirty="0" smtClean="0">
                <a:solidFill>
                  <a:srgbClr val="7030A0"/>
                </a:solidFill>
              </a:rPr>
              <a:t>)</a:t>
            </a:r>
          </a:p>
          <a:p>
            <a:pPr marL="457200" indent="-457200">
              <a:buFont typeface="+mj-lt"/>
              <a:buAutoNum type="arabicPeriod"/>
              <a:defRPr/>
            </a:pPr>
            <a:r>
              <a:rPr lang="cs-CZ" sz="2400" dirty="0" smtClean="0">
                <a:solidFill>
                  <a:srgbClr val="002060"/>
                </a:solidFill>
              </a:rPr>
              <a:t>Závěry, doporučení</a:t>
            </a:r>
            <a:endParaRPr lang="cs-CZ" sz="2400" dirty="0" smtClean="0">
              <a:solidFill>
                <a:srgbClr val="0070C0"/>
              </a:solidFill>
            </a:endParaRPr>
          </a:p>
        </p:txBody>
      </p:sp>
    </p:spTree>
    <p:extLst>
      <p:ext uri="{BB962C8B-B14F-4D97-AF65-F5344CB8AC3E}">
        <p14:creationId xmlns:p14="http://schemas.microsoft.com/office/powerpoint/2010/main" val="2303679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860758" y="1385889"/>
            <a:ext cx="10553199" cy="3908762"/>
          </a:xfrm>
          <a:prstGeom prst="rect">
            <a:avLst/>
          </a:prstGeom>
          <a:solidFill>
            <a:schemeClr val="accent5">
              <a:lumMod val="20000"/>
              <a:lumOff val="80000"/>
            </a:schemeClr>
          </a:solidFill>
          <a:ln w="9525">
            <a:solidFill>
              <a:srgbClr val="00206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1" u="sng" dirty="0" smtClean="0">
                <a:solidFill>
                  <a:srgbClr val="002060"/>
                </a:solidFill>
              </a:rPr>
              <a:t>ZÁVĚR</a:t>
            </a:r>
          </a:p>
          <a:p>
            <a:pPr algn="ctr" eaLnBrk="1" hangingPunct="1">
              <a:spcBef>
                <a:spcPct val="0"/>
              </a:spcBef>
              <a:buFontTx/>
              <a:buNone/>
            </a:pPr>
            <a:r>
              <a:rPr lang="cs-CZ" altLang="cs-CZ" sz="2400" b="1" dirty="0" smtClean="0">
                <a:solidFill>
                  <a:srgbClr val="002060"/>
                </a:solidFill>
                <a:effectLst>
                  <a:outerShdw blurRad="38100" dist="38100" dir="2700000" algn="tl">
                    <a:srgbClr val="000000">
                      <a:alpha val="43137"/>
                    </a:srgbClr>
                  </a:outerShdw>
                </a:effectLst>
              </a:rPr>
              <a:t>Vztah </a:t>
            </a:r>
            <a:r>
              <a:rPr lang="cs-CZ" altLang="cs-CZ" sz="2400" b="1" dirty="0">
                <a:solidFill>
                  <a:srgbClr val="002060"/>
                </a:solidFill>
                <a:effectLst>
                  <a:outerShdw blurRad="38100" dist="38100" dir="2700000" algn="tl">
                    <a:srgbClr val="000000">
                      <a:alpha val="43137"/>
                    </a:srgbClr>
                  </a:outerShdw>
                </a:effectLst>
              </a:rPr>
              <a:t>oxidačního stresu a svalové </a:t>
            </a:r>
            <a:r>
              <a:rPr lang="cs-CZ" altLang="cs-CZ" sz="2400" b="1" dirty="0" smtClean="0">
                <a:solidFill>
                  <a:srgbClr val="002060"/>
                </a:solidFill>
                <a:effectLst>
                  <a:outerShdw blurRad="38100" dist="38100" dir="2700000" algn="tl">
                    <a:srgbClr val="000000">
                      <a:alpha val="43137"/>
                    </a:srgbClr>
                  </a:outerShdw>
                </a:effectLst>
              </a:rPr>
              <a:t>práce</a:t>
            </a:r>
          </a:p>
          <a:p>
            <a:pPr algn="ctr" eaLnBrk="1" hangingPunct="1">
              <a:spcBef>
                <a:spcPct val="0"/>
              </a:spcBef>
              <a:buFontTx/>
              <a:buNone/>
            </a:pPr>
            <a:endParaRPr lang="cs-CZ" altLang="cs-CZ" sz="2000" dirty="0">
              <a:solidFill>
                <a:srgbClr val="002060"/>
              </a:solidFill>
            </a:endParaRPr>
          </a:p>
          <a:p>
            <a:pPr eaLnBrk="1" hangingPunct="1">
              <a:spcBef>
                <a:spcPct val="0"/>
              </a:spcBef>
              <a:buFont typeface="Wingdings" panose="05000000000000000000" pitchFamily="2" charset="2"/>
              <a:buChar char="q"/>
            </a:pPr>
            <a:r>
              <a:rPr lang="cs-CZ" altLang="cs-CZ" sz="2000" dirty="0">
                <a:solidFill>
                  <a:srgbClr val="002060"/>
                </a:solidFill>
              </a:rPr>
              <a:t> </a:t>
            </a:r>
            <a:r>
              <a:rPr lang="cs-CZ" altLang="cs-CZ" sz="2000" b="1" i="1" dirty="0" smtClean="0">
                <a:solidFill>
                  <a:schemeClr val="accent6">
                    <a:lumMod val="75000"/>
                  </a:schemeClr>
                </a:solidFill>
              </a:rPr>
              <a:t>Pravidelná vytrvalostní středně </a:t>
            </a:r>
            <a:r>
              <a:rPr lang="cs-CZ" altLang="cs-CZ" sz="2000" b="1" i="1" dirty="0">
                <a:solidFill>
                  <a:schemeClr val="accent6">
                    <a:lumMod val="75000"/>
                  </a:schemeClr>
                </a:solidFill>
              </a:rPr>
              <a:t>intenzivní </a:t>
            </a:r>
            <a:r>
              <a:rPr lang="cs-CZ" altLang="cs-CZ" sz="2000" b="1" i="1" dirty="0" smtClean="0">
                <a:solidFill>
                  <a:schemeClr val="accent6">
                    <a:lumMod val="75000"/>
                  </a:schemeClr>
                </a:solidFill>
              </a:rPr>
              <a:t>zátěž </a:t>
            </a:r>
            <a:r>
              <a:rPr lang="cs-CZ" altLang="cs-CZ" sz="2000" dirty="0" smtClean="0">
                <a:solidFill>
                  <a:schemeClr val="accent6">
                    <a:lumMod val="75000"/>
                  </a:schemeClr>
                </a:solidFill>
              </a:rPr>
              <a:t>(</a:t>
            </a:r>
            <a:r>
              <a:rPr lang="en-US" altLang="cs-CZ" sz="2000" dirty="0" smtClean="0">
                <a:solidFill>
                  <a:schemeClr val="accent6">
                    <a:lumMod val="75000"/>
                  </a:schemeClr>
                </a:solidFill>
              </a:rPr>
              <a:t>&lt;</a:t>
            </a:r>
            <a:r>
              <a:rPr lang="cs-CZ" altLang="cs-CZ" sz="2000" dirty="0" smtClean="0">
                <a:solidFill>
                  <a:schemeClr val="accent6">
                    <a:lumMod val="75000"/>
                  </a:schemeClr>
                </a:solidFill>
              </a:rPr>
              <a:t> ANP, </a:t>
            </a:r>
            <a:r>
              <a:rPr lang="en-US" altLang="cs-CZ" sz="2000" dirty="0" smtClean="0">
                <a:solidFill>
                  <a:schemeClr val="accent6">
                    <a:lumMod val="75000"/>
                  </a:schemeClr>
                </a:solidFill>
              </a:rPr>
              <a:t>~</a:t>
            </a:r>
            <a:r>
              <a:rPr lang="cs-CZ" altLang="cs-CZ" sz="2000" dirty="0" smtClean="0">
                <a:solidFill>
                  <a:schemeClr val="accent6">
                    <a:lumMod val="75000"/>
                  </a:schemeClr>
                </a:solidFill>
              </a:rPr>
              <a:t> 50-70</a:t>
            </a:r>
            <a:r>
              <a:rPr lang="cs-CZ" altLang="cs-CZ" sz="2000" dirty="0">
                <a:solidFill>
                  <a:schemeClr val="accent6">
                    <a:lumMod val="75000"/>
                  </a:schemeClr>
                </a:solidFill>
              </a:rPr>
              <a:t>% VO</a:t>
            </a:r>
            <a:r>
              <a:rPr lang="cs-CZ" altLang="cs-CZ" sz="2000" baseline="-25000" dirty="0">
                <a:solidFill>
                  <a:schemeClr val="accent6">
                    <a:lumMod val="75000"/>
                  </a:schemeClr>
                </a:solidFill>
              </a:rPr>
              <a:t>2</a:t>
            </a:r>
            <a:r>
              <a:rPr lang="cs-CZ" altLang="cs-CZ" sz="2000" dirty="0">
                <a:solidFill>
                  <a:schemeClr val="accent6">
                    <a:lumMod val="75000"/>
                  </a:schemeClr>
                </a:solidFill>
              </a:rPr>
              <a:t>max</a:t>
            </a:r>
            <a:r>
              <a:rPr lang="cs-CZ" altLang="cs-CZ" sz="2000" dirty="0" smtClean="0">
                <a:solidFill>
                  <a:schemeClr val="accent6">
                    <a:lumMod val="75000"/>
                  </a:schemeClr>
                </a:solidFill>
              </a:rPr>
              <a:t>)</a:t>
            </a:r>
          </a:p>
          <a:p>
            <a:pPr eaLnBrk="1" hangingPunct="1">
              <a:spcBef>
                <a:spcPct val="0"/>
              </a:spcBef>
              <a:buNone/>
            </a:pPr>
            <a:r>
              <a:rPr lang="cs-CZ" altLang="cs-CZ" sz="2000" dirty="0" smtClean="0">
                <a:solidFill>
                  <a:schemeClr val="accent6">
                    <a:lumMod val="75000"/>
                  </a:schemeClr>
                </a:solidFill>
                <a:latin typeface="Calibri" panose="020F0502020204030204" pitchFamily="34" charset="0"/>
              </a:rPr>
              <a:t>	→ </a:t>
            </a:r>
            <a:r>
              <a:rPr lang="cs-CZ" altLang="cs-CZ" sz="2000" dirty="0" smtClean="0">
                <a:solidFill>
                  <a:schemeClr val="accent6">
                    <a:lumMod val="75000"/>
                  </a:schemeClr>
                </a:solidFill>
              </a:rPr>
              <a:t>ke </a:t>
            </a:r>
            <a:r>
              <a:rPr lang="cs-CZ" altLang="cs-CZ" sz="2000" dirty="0">
                <a:solidFill>
                  <a:schemeClr val="accent6">
                    <a:lumMod val="75000"/>
                  </a:schemeClr>
                </a:solidFill>
              </a:rPr>
              <a:t>zlepšení kapacity antioxidačních </a:t>
            </a:r>
            <a:r>
              <a:rPr lang="cs-CZ" altLang="cs-CZ" sz="2000" dirty="0" smtClean="0">
                <a:solidFill>
                  <a:schemeClr val="accent6">
                    <a:lumMod val="75000"/>
                  </a:schemeClr>
                </a:solidFill>
              </a:rPr>
              <a:t>mechanismů</a:t>
            </a:r>
          </a:p>
          <a:p>
            <a:pPr eaLnBrk="1" hangingPunct="1">
              <a:spcBef>
                <a:spcPct val="0"/>
              </a:spcBef>
              <a:buNone/>
            </a:pPr>
            <a:r>
              <a:rPr lang="cs-CZ" altLang="cs-CZ" sz="2000" dirty="0" smtClean="0">
                <a:solidFill>
                  <a:schemeClr val="accent6">
                    <a:lumMod val="75000"/>
                  </a:schemeClr>
                </a:solidFill>
              </a:rPr>
              <a:t>			(odolnosti vůči oxidačnímu stresu, posílení imunity)</a:t>
            </a:r>
            <a:endParaRPr lang="cs-CZ" altLang="cs-CZ" sz="2000" dirty="0">
              <a:solidFill>
                <a:schemeClr val="accent6">
                  <a:lumMod val="75000"/>
                </a:schemeClr>
              </a:solidFill>
            </a:endParaRPr>
          </a:p>
          <a:p>
            <a:pPr eaLnBrk="1" hangingPunct="1">
              <a:spcBef>
                <a:spcPct val="0"/>
              </a:spcBef>
              <a:buFont typeface="Wingdings" panose="05000000000000000000" pitchFamily="2" charset="2"/>
              <a:buChar char="q"/>
            </a:pPr>
            <a:endParaRPr lang="cs-CZ" altLang="cs-CZ" sz="2000" dirty="0">
              <a:solidFill>
                <a:srgbClr val="002060"/>
              </a:solidFill>
            </a:endParaRPr>
          </a:p>
          <a:p>
            <a:pPr>
              <a:spcBef>
                <a:spcPct val="0"/>
              </a:spcBef>
              <a:buFont typeface="Wingdings" panose="05000000000000000000" pitchFamily="2" charset="2"/>
              <a:buChar char="q"/>
            </a:pPr>
            <a:r>
              <a:rPr lang="cs-CZ" altLang="cs-CZ" sz="2000" dirty="0">
                <a:solidFill>
                  <a:srgbClr val="002060"/>
                </a:solidFill>
              </a:rPr>
              <a:t> </a:t>
            </a:r>
            <a:r>
              <a:rPr lang="cs-CZ" altLang="cs-CZ" sz="2000" b="1" i="1" dirty="0"/>
              <a:t>Vysoce intenzivní </a:t>
            </a:r>
            <a:r>
              <a:rPr lang="cs-CZ" altLang="cs-CZ" sz="2000" b="1" i="1" dirty="0" smtClean="0"/>
              <a:t>zátěž </a:t>
            </a:r>
            <a:r>
              <a:rPr lang="cs-CZ" altLang="cs-CZ" sz="2000" dirty="0" smtClean="0"/>
              <a:t>(</a:t>
            </a:r>
            <a:r>
              <a:rPr lang="en-US" altLang="cs-CZ" sz="2000" dirty="0" smtClean="0"/>
              <a:t>&gt;</a:t>
            </a:r>
            <a:r>
              <a:rPr lang="cs-CZ" altLang="cs-CZ" sz="2000" dirty="0" smtClean="0"/>
              <a:t> </a:t>
            </a:r>
            <a:r>
              <a:rPr lang="en-US" altLang="cs-CZ" sz="2000" dirty="0" smtClean="0"/>
              <a:t>ANP</a:t>
            </a:r>
            <a:r>
              <a:rPr lang="cs-CZ" altLang="cs-CZ" sz="2000" dirty="0" smtClean="0"/>
              <a:t>, </a:t>
            </a:r>
            <a:r>
              <a:rPr lang="en-US" altLang="cs-CZ" sz="2000" dirty="0" smtClean="0"/>
              <a:t>~</a:t>
            </a:r>
            <a:r>
              <a:rPr lang="cs-CZ" altLang="cs-CZ" sz="2000" dirty="0" smtClean="0"/>
              <a:t> </a:t>
            </a:r>
            <a:r>
              <a:rPr lang="en-US" altLang="cs-CZ" sz="2000" dirty="0" smtClean="0"/>
              <a:t>&gt;</a:t>
            </a:r>
            <a:r>
              <a:rPr lang="cs-CZ" altLang="cs-CZ" sz="2000" dirty="0" smtClean="0"/>
              <a:t> </a:t>
            </a:r>
            <a:r>
              <a:rPr lang="cs-CZ" altLang="cs-CZ" sz="2000" dirty="0"/>
              <a:t>70% VO</a:t>
            </a:r>
            <a:r>
              <a:rPr lang="cs-CZ" altLang="cs-CZ" sz="2000" baseline="-25000" dirty="0"/>
              <a:t>2</a:t>
            </a:r>
            <a:r>
              <a:rPr lang="cs-CZ" altLang="cs-CZ" sz="2000" dirty="0"/>
              <a:t>max</a:t>
            </a:r>
            <a:r>
              <a:rPr lang="cs-CZ" altLang="cs-CZ" sz="2000" dirty="0" smtClean="0"/>
              <a:t>)</a:t>
            </a:r>
          </a:p>
          <a:p>
            <a:pPr>
              <a:spcBef>
                <a:spcPct val="0"/>
              </a:spcBef>
              <a:buNone/>
            </a:pPr>
            <a:r>
              <a:rPr lang="cs-CZ" altLang="cs-CZ" sz="2000" dirty="0" smtClean="0"/>
              <a:t> </a:t>
            </a:r>
            <a:r>
              <a:rPr lang="cs-CZ" altLang="cs-CZ" sz="2000" dirty="0">
                <a:latin typeface="Calibri" panose="020F0502020204030204" pitchFamily="34" charset="0"/>
              </a:rPr>
              <a:t>→ </a:t>
            </a:r>
            <a:r>
              <a:rPr lang="en-US" altLang="cs-CZ" sz="2000" dirty="0" err="1" smtClean="0"/>
              <a:t>oxida</a:t>
            </a:r>
            <a:r>
              <a:rPr lang="cs-CZ" altLang="cs-CZ" sz="2000" dirty="0" smtClean="0"/>
              <a:t>č</a:t>
            </a:r>
            <a:r>
              <a:rPr lang="en-US" altLang="cs-CZ" sz="2000" dirty="0" smtClean="0"/>
              <a:t>n</a:t>
            </a:r>
            <a:r>
              <a:rPr lang="cs-CZ" altLang="cs-CZ" sz="2000" dirty="0" smtClean="0"/>
              <a:t>í</a:t>
            </a:r>
            <a:r>
              <a:rPr lang="en-US" altLang="cs-CZ" sz="2000" dirty="0" smtClean="0"/>
              <a:t> stress </a:t>
            </a:r>
            <a:r>
              <a:rPr lang="cs-CZ" altLang="cs-CZ" sz="2000" dirty="0">
                <a:latin typeface="Calibri" panose="020F0502020204030204" pitchFamily="34" charset="0"/>
              </a:rPr>
              <a:t>→</a:t>
            </a:r>
            <a:r>
              <a:rPr lang="cs-CZ" altLang="cs-CZ" sz="2000" dirty="0" smtClean="0"/>
              <a:t> poškození kosterních svalů, bílých krvinek, </a:t>
            </a:r>
          </a:p>
          <a:p>
            <a:pPr>
              <a:spcBef>
                <a:spcPct val="0"/>
              </a:spcBef>
              <a:buNone/>
            </a:pPr>
            <a:r>
              <a:rPr lang="cs-CZ" altLang="cs-CZ" sz="2000" dirty="0"/>
              <a:t>	</a:t>
            </a:r>
            <a:r>
              <a:rPr lang="cs-CZ" altLang="cs-CZ" sz="2000" dirty="0" smtClean="0"/>
              <a:t>		…(? ledvin</a:t>
            </a:r>
            <a:r>
              <a:rPr lang="cs-CZ" altLang="cs-CZ" sz="2000" dirty="0"/>
              <a:t>, jater, cév, štítné žlázy, </a:t>
            </a:r>
            <a:r>
              <a:rPr lang="cs-CZ" altLang="cs-CZ" sz="2000" dirty="0" smtClean="0"/>
              <a:t>…)</a:t>
            </a:r>
            <a:endParaRPr lang="cs-CZ" altLang="cs-CZ" sz="2000" dirty="0"/>
          </a:p>
          <a:p>
            <a:pPr eaLnBrk="1" hangingPunct="1">
              <a:spcBef>
                <a:spcPct val="0"/>
              </a:spcBef>
              <a:buFontTx/>
              <a:buNone/>
            </a:pPr>
            <a:endParaRPr lang="cs-CZ" altLang="cs-CZ" sz="2000" dirty="0">
              <a:solidFill>
                <a:srgbClr val="002060"/>
              </a:solidFill>
            </a:endParaRPr>
          </a:p>
          <a:p>
            <a:pPr eaLnBrk="1" hangingPunct="1">
              <a:spcBef>
                <a:spcPct val="0"/>
              </a:spcBef>
              <a:buFont typeface="Wingdings" panose="05000000000000000000" pitchFamily="2" charset="2"/>
              <a:buChar char="q"/>
            </a:pPr>
            <a:r>
              <a:rPr lang="cs-CZ" altLang="cs-CZ" sz="2000" dirty="0">
                <a:solidFill>
                  <a:srgbClr val="002060"/>
                </a:solidFill>
              </a:rPr>
              <a:t> Nebylo prokázáno, že by </a:t>
            </a:r>
            <a:r>
              <a:rPr lang="cs-CZ" altLang="cs-CZ" sz="2000" dirty="0" smtClean="0">
                <a:solidFill>
                  <a:srgbClr val="002060"/>
                </a:solidFill>
              </a:rPr>
              <a:t>použití antioxidancií </a:t>
            </a:r>
            <a:r>
              <a:rPr lang="cs-CZ" altLang="cs-CZ" sz="2000" dirty="0">
                <a:solidFill>
                  <a:srgbClr val="002060"/>
                </a:solidFill>
              </a:rPr>
              <a:t>bezprostředně </a:t>
            </a:r>
            <a:r>
              <a:rPr lang="cs-CZ" altLang="cs-CZ" sz="2000" dirty="0" smtClean="0">
                <a:solidFill>
                  <a:srgbClr val="002060"/>
                </a:solidFill>
              </a:rPr>
              <a:t>ovlivňovalo </a:t>
            </a:r>
            <a:r>
              <a:rPr lang="cs-CZ" altLang="cs-CZ" sz="2000" dirty="0">
                <a:solidFill>
                  <a:srgbClr val="002060"/>
                </a:solidFill>
              </a:rPr>
              <a:t>sportovní výkon.</a:t>
            </a:r>
          </a:p>
        </p:txBody>
      </p:sp>
    </p:spTree>
    <p:extLst>
      <p:ext uri="{BB962C8B-B14F-4D97-AF65-F5344CB8AC3E}">
        <p14:creationId xmlns:p14="http://schemas.microsoft.com/office/powerpoint/2010/main" val="288673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4674" y="1255505"/>
            <a:ext cx="4942638" cy="5602496"/>
          </a:xfrm>
          <a:prstGeom prst="rect">
            <a:avLst/>
          </a:prstGeom>
          <a:solidFill>
            <a:schemeClr val="accent1"/>
          </a:solidFill>
        </p:spPr>
      </p:pic>
      <p:sp>
        <p:nvSpPr>
          <p:cNvPr id="6" name="Obdélník 5"/>
          <p:cNvSpPr/>
          <p:nvPr/>
        </p:nvSpPr>
        <p:spPr>
          <a:xfrm>
            <a:off x="7392235" y="6550568"/>
            <a:ext cx="4387516" cy="338554"/>
          </a:xfrm>
          <a:prstGeom prst="rect">
            <a:avLst/>
          </a:prstGeom>
        </p:spPr>
        <p:txBody>
          <a:bodyPr wrap="square">
            <a:spAutoFit/>
          </a:bodyPr>
          <a:lstStyle/>
          <a:p>
            <a:pPr algn="ctr"/>
            <a:r>
              <a:rPr lang="cs-CZ" sz="800" i="1" dirty="0" smtClean="0"/>
              <a:t>(</a:t>
            </a:r>
            <a:r>
              <a:rPr lang="cs-CZ" sz="800" i="1" dirty="0"/>
              <a:t>Mužíková, L., </a:t>
            </a:r>
            <a:r>
              <a:rPr lang="cs-CZ" sz="800" i="1" dirty="0" err="1"/>
              <a:t>Březková</a:t>
            </a:r>
            <a:r>
              <a:rPr lang="cs-CZ" sz="800" i="1" dirty="0"/>
              <a:t>, V., Mužík, V. in Pohyb a </a:t>
            </a:r>
            <a:r>
              <a:rPr lang="cs-CZ" sz="800" i="1" dirty="0" smtClean="0"/>
              <a:t>výživa: </a:t>
            </a:r>
            <a:r>
              <a:rPr lang="cs-CZ" sz="800" i="1" dirty="0"/>
              <a:t>šest priorit v pohybovém a výživovém režimu žáků na 1. stupni ZŠ. Praha: Národní ústav pro vzdělávání, 2014. 168 stran. ISBN 978-80-7481-069-5. </a:t>
            </a:r>
            <a:r>
              <a:rPr lang="cs-CZ" sz="800" i="1" dirty="0" smtClean="0"/>
              <a:t>)</a:t>
            </a:r>
            <a:endParaRPr lang="cs-CZ" sz="800" i="1" dirty="0"/>
          </a:p>
        </p:txBody>
      </p:sp>
      <p:sp>
        <p:nvSpPr>
          <p:cNvPr id="2" name="TextovéPole 1"/>
          <p:cNvSpPr txBox="1"/>
          <p:nvPr/>
        </p:nvSpPr>
        <p:spPr>
          <a:xfrm>
            <a:off x="518028" y="833648"/>
            <a:ext cx="11200730" cy="5262979"/>
          </a:xfrm>
          <a:prstGeom prst="rect">
            <a:avLst/>
          </a:prstGeom>
          <a:solidFill>
            <a:schemeClr val="bg1">
              <a:alpha val="30000"/>
            </a:schemeClr>
          </a:solidFill>
          <a:ln>
            <a:solidFill>
              <a:srgbClr val="0070C0"/>
            </a:solidFill>
          </a:ln>
        </p:spPr>
        <p:txBody>
          <a:bodyPr wrap="square">
            <a:spAutoFit/>
          </a:bodyPr>
          <a:lstStyle/>
          <a:p>
            <a:pPr>
              <a:defRPr/>
            </a:pPr>
            <a:r>
              <a:rPr lang="cs-CZ" sz="2400" b="1" cap="all" dirty="0" smtClean="0">
                <a:solidFill>
                  <a:schemeClr val="accent6">
                    <a:lumMod val="75000"/>
                  </a:schemeClr>
                </a:solidFill>
              </a:rPr>
              <a:t>POHYB PRO zdraví: </a:t>
            </a:r>
            <a:r>
              <a:rPr lang="cs-CZ" sz="2400" b="1" dirty="0" smtClean="0">
                <a:solidFill>
                  <a:srgbClr val="7030A0"/>
                </a:solidFill>
              </a:rPr>
              <a:t>vhodná</a:t>
            </a:r>
            <a:r>
              <a:rPr lang="cs-CZ" sz="2400" dirty="0" smtClean="0"/>
              <a:t> chůze, běh, jízda na kole - koloběžce, plavání, in-line bruslení, běh na lyžích, veslování, pádlování, rekreační aerobik, tanec, …</a:t>
            </a:r>
          </a:p>
          <a:p>
            <a:pPr>
              <a:defRPr/>
            </a:pPr>
            <a:endParaRPr lang="cs-CZ" sz="2400" dirty="0" smtClean="0"/>
          </a:p>
          <a:p>
            <a:pPr marL="285750" indent="-285750">
              <a:buFont typeface="Courier New" panose="02070309020205020404" pitchFamily="49" charset="0"/>
              <a:buChar char="o"/>
              <a:defRPr/>
            </a:pPr>
            <a:r>
              <a:rPr lang="cs-CZ" sz="2400" b="1" dirty="0">
                <a:solidFill>
                  <a:srgbClr val="FF0000"/>
                </a:solidFill>
              </a:rPr>
              <a:t>NORMÁLNÍ TĚLESNÝ </a:t>
            </a:r>
            <a:r>
              <a:rPr lang="cs-CZ" sz="2400" b="1" dirty="0" smtClean="0">
                <a:solidFill>
                  <a:srgbClr val="FF0000"/>
                </a:solidFill>
              </a:rPr>
              <a:t>ROZVOJ DĚTÍ … </a:t>
            </a:r>
            <a:r>
              <a:rPr lang="cs-CZ" sz="2400" b="1" dirty="0">
                <a:solidFill>
                  <a:srgbClr val="FF0000"/>
                </a:solidFill>
              </a:rPr>
              <a:t>TOLERANCE STÁRNUTÍ </a:t>
            </a:r>
          </a:p>
          <a:p>
            <a:pPr marL="285750" indent="-285750">
              <a:buFont typeface="Courier New" panose="02070309020205020404" pitchFamily="49" charset="0"/>
              <a:buChar char="o"/>
              <a:defRPr/>
            </a:pPr>
            <a:r>
              <a:rPr lang="cs-CZ" sz="2400" b="1" cap="all" dirty="0">
                <a:solidFill>
                  <a:srgbClr val="FF0000"/>
                </a:solidFill>
              </a:rPr>
              <a:t>Prevence a léčba civilizačních </a:t>
            </a:r>
            <a:r>
              <a:rPr lang="cs-CZ" sz="2400" b="1" cap="all" dirty="0" smtClean="0">
                <a:solidFill>
                  <a:srgbClr val="FF0000"/>
                </a:solidFill>
              </a:rPr>
              <a:t>nemocí</a:t>
            </a:r>
          </a:p>
          <a:p>
            <a:pPr>
              <a:defRPr/>
            </a:pPr>
            <a:endParaRPr lang="cs-CZ" sz="2400" b="1" cap="all" dirty="0">
              <a:solidFill>
                <a:srgbClr val="FF0000"/>
              </a:solidFill>
            </a:endParaRPr>
          </a:p>
          <a:p>
            <a:pPr marL="342900" indent="-342900">
              <a:buFont typeface="Wingdings" panose="05000000000000000000" pitchFamily="2" charset="2"/>
              <a:buChar char="Ø"/>
              <a:defRPr/>
            </a:pPr>
            <a:r>
              <a:rPr lang="cs-CZ" sz="2400" dirty="0">
                <a:solidFill>
                  <a:srgbClr val="0070C0"/>
                </a:solidFill>
              </a:rPr>
              <a:t>KREVNÍ A LYMFATICKÝ OBĚH: </a:t>
            </a:r>
            <a:r>
              <a:rPr lang="cs-CZ" sz="2400" b="1" dirty="0">
                <a:solidFill>
                  <a:srgbClr val="0070C0"/>
                </a:solidFill>
              </a:rPr>
              <a:t>Prokrvení tkání - orgánů</a:t>
            </a:r>
            <a:r>
              <a:rPr lang="cs-CZ" sz="2400" dirty="0">
                <a:solidFill>
                  <a:srgbClr val="0070C0"/>
                </a:solidFill>
              </a:rPr>
              <a:t>, hypertenze, ..</a:t>
            </a:r>
          </a:p>
          <a:p>
            <a:pPr marL="342900" indent="-342900">
              <a:buFont typeface="Wingdings" panose="05000000000000000000" pitchFamily="2" charset="2"/>
              <a:buChar char="Ø"/>
              <a:defRPr/>
            </a:pPr>
            <a:r>
              <a:rPr lang="cs-CZ" sz="2400" dirty="0" smtClean="0">
                <a:solidFill>
                  <a:srgbClr val="0070C0"/>
                </a:solidFill>
              </a:rPr>
              <a:t>ENERGETICKÝ METABOLIZMUS: Obezita</a:t>
            </a:r>
            <a:r>
              <a:rPr lang="cs-CZ" sz="2400" dirty="0">
                <a:solidFill>
                  <a:srgbClr val="0070C0"/>
                </a:solidFill>
              </a:rPr>
              <a:t>, diabetes mellitus</a:t>
            </a:r>
            <a:r>
              <a:rPr lang="cs-CZ" sz="2400" dirty="0" smtClean="0">
                <a:solidFill>
                  <a:srgbClr val="0070C0"/>
                </a:solidFill>
              </a:rPr>
              <a:t>, </a:t>
            </a:r>
            <a:r>
              <a:rPr lang="cs-CZ" sz="2400" dirty="0" err="1" smtClean="0">
                <a:solidFill>
                  <a:srgbClr val="0070C0"/>
                </a:solidFill>
              </a:rPr>
              <a:t>hyperlipidémie</a:t>
            </a:r>
            <a:r>
              <a:rPr lang="cs-CZ" sz="2400" dirty="0" smtClean="0">
                <a:solidFill>
                  <a:srgbClr val="0070C0"/>
                </a:solidFill>
              </a:rPr>
              <a:t>, ..</a:t>
            </a:r>
            <a:endParaRPr lang="cs-CZ" sz="2400" dirty="0">
              <a:solidFill>
                <a:srgbClr val="0070C0"/>
              </a:solidFill>
            </a:endParaRPr>
          </a:p>
          <a:p>
            <a:pPr marL="342900" indent="-342900">
              <a:buFont typeface="Wingdings" panose="05000000000000000000" pitchFamily="2" charset="2"/>
              <a:buChar char="Ø"/>
              <a:defRPr/>
            </a:pPr>
            <a:r>
              <a:rPr lang="cs-CZ" sz="2400" dirty="0" smtClean="0">
                <a:solidFill>
                  <a:srgbClr val="0070C0"/>
                </a:solidFill>
              </a:rPr>
              <a:t>NERVOVÝ SYSTÉM: Autonomní NS, mozkové funkce, propriorecepce, spánek, ..</a:t>
            </a:r>
          </a:p>
          <a:p>
            <a:pPr marL="342900" indent="-342900">
              <a:buFont typeface="Wingdings" panose="05000000000000000000" pitchFamily="2" charset="2"/>
              <a:buChar char="Ø"/>
              <a:defRPr/>
            </a:pPr>
            <a:r>
              <a:rPr lang="cs-CZ" sz="2400" dirty="0" smtClean="0">
                <a:solidFill>
                  <a:srgbClr val="0070C0"/>
                </a:solidFill>
              </a:rPr>
              <a:t>RESPIRACE: Aerobní kapacita, </a:t>
            </a:r>
            <a:r>
              <a:rPr lang="cs-CZ" sz="2400" dirty="0" err="1" smtClean="0">
                <a:solidFill>
                  <a:srgbClr val="0070C0"/>
                </a:solidFill>
              </a:rPr>
              <a:t>pufrovací</a:t>
            </a:r>
            <a:r>
              <a:rPr lang="cs-CZ" sz="2400" dirty="0" smtClean="0">
                <a:solidFill>
                  <a:srgbClr val="0070C0"/>
                </a:solidFill>
              </a:rPr>
              <a:t> kapacita (ABR), …</a:t>
            </a:r>
          </a:p>
          <a:p>
            <a:pPr marL="342900" indent="-342900">
              <a:buFont typeface="Wingdings" panose="05000000000000000000" pitchFamily="2" charset="2"/>
              <a:buChar char="Ø"/>
              <a:defRPr/>
            </a:pPr>
            <a:r>
              <a:rPr lang="cs-CZ" sz="2400" dirty="0" smtClean="0">
                <a:solidFill>
                  <a:srgbClr val="0070C0"/>
                </a:solidFill>
              </a:rPr>
              <a:t>TERMOREGULACE: Kapacita </a:t>
            </a:r>
            <a:r>
              <a:rPr lang="cs-CZ" sz="2400" dirty="0">
                <a:solidFill>
                  <a:srgbClr val="0070C0"/>
                </a:solidFill>
                <a:latin typeface="Calibri" panose="020F0502020204030204" pitchFamily="34" charset="0"/>
              </a:rPr>
              <a:t>→</a:t>
            </a:r>
            <a:r>
              <a:rPr lang="cs-CZ" sz="2400" b="1" dirty="0">
                <a:solidFill>
                  <a:srgbClr val="0070C0"/>
                </a:solidFill>
                <a:latin typeface="Calibri" panose="020F0502020204030204" pitchFamily="34" charset="0"/>
              </a:rPr>
              <a:t> </a:t>
            </a:r>
            <a:r>
              <a:rPr lang="cs-CZ" sz="2400" dirty="0" smtClean="0">
                <a:solidFill>
                  <a:srgbClr val="0070C0"/>
                </a:solidFill>
              </a:rPr>
              <a:t>odolnost vůči chladu a teplu</a:t>
            </a:r>
          </a:p>
          <a:p>
            <a:pPr marL="342900" indent="-342900">
              <a:buFont typeface="Wingdings" panose="05000000000000000000" pitchFamily="2" charset="2"/>
              <a:buChar char="Ø"/>
              <a:defRPr/>
            </a:pPr>
            <a:r>
              <a:rPr lang="cs-CZ" sz="2400" dirty="0" smtClean="0">
                <a:solidFill>
                  <a:srgbClr val="0070C0"/>
                </a:solidFill>
              </a:rPr>
              <a:t>POHYBOVÝ APARÁT: Svaly, fascie, šlachy, klouby, ..</a:t>
            </a:r>
          </a:p>
          <a:p>
            <a:pPr marL="342900" indent="-342900">
              <a:buFont typeface="Wingdings" panose="05000000000000000000" pitchFamily="2" charset="2"/>
              <a:buChar char="Ø"/>
              <a:defRPr/>
            </a:pPr>
            <a:r>
              <a:rPr lang="cs-CZ" sz="2400" dirty="0" smtClean="0">
                <a:solidFill>
                  <a:srgbClr val="0070C0"/>
                </a:solidFill>
              </a:rPr>
              <a:t>IMUNITNÍ SYSTÉM: Leukocyty, protilátky </a:t>
            </a:r>
            <a:r>
              <a:rPr lang="cs-CZ" sz="2400" dirty="0">
                <a:solidFill>
                  <a:srgbClr val="0070C0"/>
                </a:solidFill>
                <a:latin typeface="Calibri" panose="020F0502020204030204" pitchFamily="34" charset="0"/>
              </a:rPr>
              <a:t>→</a:t>
            </a:r>
            <a:r>
              <a:rPr lang="cs-CZ" sz="2400" b="1" dirty="0">
                <a:solidFill>
                  <a:srgbClr val="0070C0"/>
                </a:solidFill>
                <a:latin typeface="Calibri" panose="020F0502020204030204" pitchFamily="34" charset="0"/>
              </a:rPr>
              <a:t> </a:t>
            </a:r>
            <a:r>
              <a:rPr lang="cs-CZ" sz="2400" dirty="0">
                <a:solidFill>
                  <a:srgbClr val="0070C0"/>
                </a:solidFill>
              </a:rPr>
              <a:t>odolnost </a:t>
            </a:r>
            <a:r>
              <a:rPr lang="cs-CZ" sz="2400" dirty="0" smtClean="0">
                <a:solidFill>
                  <a:srgbClr val="0070C0"/>
                </a:solidFill>
              </a:rPr>
              <a:t>vůči infekci</a:t>
            </a:r>
          </a:p>
          <a:p>
            <a:pPr marL="342900" indent="-342900">
              <a:buFont typeface="Wingdings" panose="05000000000000000000" pitchFamily="2" charset="2"/>
              <a:buChar char="Ø"/>
              <a:defRPr/>
            </a:pPr>
            <a:r>
              <a:rPr lang="cs-CZ" sz="2400" dirty="0" smtClean="0">
                <a:solidFill>
                  <a:srgbClr val="0070C0"/>
                </a:solidFill>
              </a:rPr>
              <a:t>TRÁVICÍ SYSTÉM: funkce střev, …</a:t>
            </a:r>
          </a:p>
        </p:txBody>
      </p:sp>
    </p:spTree>
    <p:extLst>
      <p:ext uri="{BB962C8B-B14F-4D97-AF65-F5344CB8AC3E}">
        <p14:creationId xmlns:p14="http://schemas.microsoft.com/office/powerpoint/2010/main" val="288970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518028" y="836613"/>
            <a:ext cx="1120073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dirty="0" smtClean="0">
                <a:solidFill>
                  <a:srgbClr val="002060"/>
                </a:solidFill>
              </a:rPr>
              <a:t>POHYBOVÁ AKTIVITA </a:t>
            </a:r>
            <a:r>
              <a:rPr lang="cs-CZ" altLang="cs-CZ" sz="2000" b="1" dirty="0" smtClean="0">
                <a:solidFill>
                  <a:srgbClr val="002060"/>
                </a:solidFill>
                <a:latin typeface="Calibri" panose="020F0502020204030204" pitchFamily="34" charset="0"/>
              </a:rPr>
              <a:t>→</a:t>
            </a:r>
            <a:r>
              <a:rPr lang="cs-CZ" altLang="cs-CZ" sz="2000" b="1" dirty="0" smtClean="0">
                <a:solidFill>
                  <a:srgbClr val="002060"/>
                </a:solidFill>
              </a:rPr>
              <a:t> </a:t>
            </a:r>
            <a:r>
              <a:rPr lang="cs-CZ" altLang="cs-CZ" sz="2000" b="1" dirty="0" smtClean="0">
                <a:solidFill>
                  <a:srgbClr val="7030A0"/>
                </a:solidFill>
              </a:rPr>
              <a:t>IMUNITA</a:t>
            </a:r>
            <a:endParaRPr lang="cs-CZ" altLang="cs-CZ" sz="2000" b="1" i="1" dirty="0">
              <a:solidFill>
                <a:srgbClr val="7030A0"/>
              </a:solidFill>
            </a:endParaRPr>
          </a:p>
        </p:txBody>
      </p:sp>
      <p:graphicFrame>
        <p:nvGraphicFramePr>
          <p:cNvPr id="171032" name="Group 24"/>
          <p:cNvGraphicFramePr>
            <a:graphicFrameLocks noGrp="1"/>
          </p:cNvGraphicFramePr>
          <p:nvPr>
            <p:extLst>
              <p:ext uri="{D42A27DB-BD31-4B8C-83A1-F6EECF244321}">
                <p14:modId xmlns:p14="http://schemas.microsoft.com/office/powerpoint/2010/main" val="3504433520"/>
              </p:ext>
            </p:extLst>
          </p:nvPr>
        </p:nvGraphicFramePr>
        <p:xfrm>
          <a:off x="93163" y="1483312"/>
          <a:ext cx="7715838" cy="4243720"/>
        </p:xfrm>
        <a:graphic>
          <a:graphicData uri="http://schemas.openxmlformats.org/drawingml/2006/table">
            <a:tbl>
              <a:tblPr/>
              <a:tblGrid>
                <a:gridCol w="1479945"/>
                <a:gridCol w="3215050"/>
                <a:gridCol w="3020843"/>
              </a:tblGrid>
              <a:tr h="1068041">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002060"/>
                          </a:solidFill>
                          <a:effectLst/>
                          <a:latin typeface="Arial" panose="020B0604020202020204" pitchFamily="34" charset="0"/>
                        </a:rPr>
                        <a:t>CVIČENÍ</a:t>
                      </a:r>
                    </a:p>
                  </a:txBody>
                  <a:tcPr marL="90000" marR="90000"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1" u="none" strike="noStrike" cap="none" normalizeH="0" baseline="0" dirty="0" smtClean="0">
                          <a:ln>
                            <a:noFill/>
                          </a:ln>
                          <a:solidFill>
                            <a:srgbClr val="002060"/>
                          </a:solidFill>
                          <a:effectLst/>
                          <a:latin typeface="Arial" panose="020B0604020202020204" pitchFamily="34" charset="0"/>
                        </a:rPr>
                        <a:t>BÍLÉ KRVINKY</a:t>
                      </a:r>
                    </a:p>
                  </a:txBody>
                  <a:tcPr marL="90000" marR="90000"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1" u="none" strike="noStrike" cap="none" normalizeH="0" baseline="0" dirty="0" smtClean="0">
                          <a:ln>
                            <a:noFill/>
                          </a:ln>
                          <a:solidFill>
                            <a:srgbClr val="002060"/>
                          </a:solidFill>
                          <a:effectLst/>
                          <a:latin typeface="Arial" panose="020B0604020202020204" pitchFamily="34" charset="0"/>
                        </a:rPr>
                        <a:t>PROTILÁTKY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1" u="none" strike="noStrike" cap="none" normalizeH="0" baseline="0" dirty="0" smtClean="0">
                          <a:ln>
                            <a:noFill/>
                          </a:ln>
                          <a:solidFill>
                            <a:srgbClr val="002060"/>
                          </a:solidFill>
                          <a:effectLst/>
                          <a:latin typeface="Arial" panose="020B0604020202020204" pitchFamily="34" charset="0"/>
                        </a:rPr>
                        <a:t>BÍLKOVINY</a:t>
                      </a: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1706">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009900"/>
                          </a:solidFill>
                          <a:effectLst/>
                          <a:latin typeface="Arial" panose="020B0604020202020204" pitchFamily="34" charset="0"/>
                        </a:rPr>
                        <a:t>LEHKÉ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009900"/>
                          </a:solidFill>
                          <a:effectLst/>
                          <a:latin typeface="Arial" panose="020B0604020202020204" pitchFamily="34" charset="0"/>
                        </a:rPr>
                        <a:t>(</a:t>
                      </a:r>
                      <a:r>
                        <a:rPr kumimoji="0" lang="en-US" sz="1800" b="0" i="0" u="none" strike="noStrike" cap="none" normalizeH="0" baseline="0" dirty="0" smtClean="0">
                          <a:ln>
                            <a:noFill/>
                          </a:ln>
                          <a:solidFill>
                            <a:srgbClr val="009900"/>
                          </a:solidFill>
                          <a:effectLst/>
                          <a:latin typeface="Arial" panose="020B0604020202020204" pitchFamily="34" charset="0"/>
                        </a:rPr>
                        <a:t>&lt;</a:t>
                      </a:r>
                      <a:r>
                        <a:rPr kumimoji="0" lang="cs-CZ" sz="1800" b="0" i="0" u="none" strike="noStrike" cap="none" normalizeH="0" baseline="0" dirty="0" smtClean="0">
                          <a:ln>
                            <a:noFill/>
                          </a:ln>
                          <a:solidFill>
                            <a:srgbClr val="009900"/>
                          </a:solidFill>
                          <a:effectLst/>
                          <a:latin typeface="Arial" panose="020B0604020202020204" pitchFamily="34" charset="0"/>
                        </a:rPr>
                        <a:t> 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smtClean="0">
                          <a:ln>
                            <a:noFill/>
                          </a:ln>
                          <a:solidFill>
                            <a:srgbClr val="009900"/>
                          </a:solidFill>
                          <a:effectLst/>
                          <a:latin typeface="Arial" panose="020B0604020202020204" pitchFamily="34" charset="0"/>
                        </a:rPr>
                        <a:t>VO</a:t>
                      </a:r>
                      <a:r>
                        <a:rPr kumimoji="0" lang="cs-CZ" sz="1800" b="0" i="0" u="none" strike="noStrike" cap="none" normalizeH="0" baseline="-25000" dirty="0" smtClean="0">
                          <a:ln>
                            <a:noFill/>
                          </a:ln>
                          <a:solidFill>
                            <a:srgbClr val="009900"/>
                          </a:solidFill>
                          <a:effectLst/>
                          <a:latin typeface="Arial" panose="020B0604020202020204" pitchFamily="34" charset="0"/>
                        </a:rPr>
                        <a:t>2</a:t>
                      </a:r>
                      <a:r>
                        <a:rPr kumimoji="0" lang="cs-CZ" sz="1800" b="0" i="0" u="none" strike="noStrike" cap="none" normalizeH="0" baseline="0" dirty="0" smtClean="0">
                          <a:ln>
                            <a:noFill/>
                          </a:ln>
                          <a:solidFill>
                            <a:srgbClr val="009900"/>
                          </a:solidFill>
                          <a:effectLst/>
                          <a:latin typeface="Arial" panose="020B0604020202020204" pitchFamily="34" charset="0"/>
                        </a:rPr>
                        <a:t>max)</a:t>
                      </a:r>
                    </a:p>
                  </a:txBody>
                  <a:tcPr marL="90000" marR="90000"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009900"/>
                          </a:solidFill>
                          <a:effectLst/>
                          <a:latin typeface="Arial" panose="020B0604020202020204" pitchFamily="34" charset="0"/>
                          <a:sym typeface="Symbol" panose="05050102010706020507" pitchFamily="18" charset="2"/>
                        </a:rPr>
                        <a:t>Více </a:t>
                      </a:r>
                      <a:r>
                        <a:rPr kumimoji="0" lang="cs-CZ" sz="1800" b="1" i="0" u="none" strike="noStrike" cap="none" normalizeH="0" baseline="0" dirty="0" smtClean="0">
                          <a:ln>
                            <a:noFill/>
                          </a:ln>
                          <a:solidFill>
                            <a:srgbClr val="009900"/>
                          </a:solidFill>
                          <a:effectLst/>
                          <a:latin typeface="Arial" panose="020B0604020202020204" pitchFamily="34" charset="0"/>
                        </a:rPr>
                        <a:t>T-lymfocytů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009900"/>
                          </a:solidFill>
                          <a:effectLst/>
                          <a:latin typeface="Arial" panose="020B0604020202020204" pitchFamily="34" charset="0"/>
                        </a:rPr>
                        <a:t>Natural </a:t>
                      </a:r>
                      <a:r>
                        <a:rPr kumimoji="0" lang="cs-CZ" sz="1800" b="1" i="0" u="none" strike="noStrike" cap="none" normalizeH="0" baseline="0" dirty="0" err="1" smtClean="0">
                          <a:ln>
                            <a:noFill/>
                          </a:ln>
                          <a:solidFill>
                            <a:srgbClr val="009900"/>
                          </a:solidFill>
                          <a:effectLst/>
                          <a:latin typeface="Arial" panose="020B0604020202020204" pitchFamily="34" charset="0"/>
                        </a:rPr>
                        <a:t>Killers</a:t>
                      </a:r>
                      <a:r>
                        <a:rPr kumimoji="0" lang="cs-CZ" sz="1800" b="1" i="0" u="none" strike="noStrike" cap="none" normalizeH="0" baseline="0" dirty="0" smtClean="0">
                          <a:ln>
                            <a:noFill/>
                          </a:ln>
                          <a:solidFill>
                            <a:srgbClr val="009900"/>
                          </a:solidFill>
                          <a:effectLst/>
                          <a:latin typeface="Arial" panose="020B0604020202020204" pitchFamily="34" charset="0"/>
                        </a:rPr>
                        <a:t> + Makrofágů</a:t>
                      </a:r>
                      <a:endParaRPr kumimoji="0" lang="cs-CZ" sz="1800" b="0" i="0" u="sng" strike="noStrike" cap="none" normalizeH="0" baseline="0" dirty="0" smtClean="0">
                        <a:ln>
                          <a:noFill/>
                        </a:ln>
                        <a:solidFill>
                          <a:srgbClr val="009900"/>
                        </a:solidFill>
                        <a:effectLst/>
                        <a:latin typeface="Arial" panose="020B0604020202020204" pitchFamily="34" charset="0"/>
                      </a:endParaRPr>
                    </a:p>
                  </a:txBody>
                  <a:tcPr marL="90000" marR="90000" marT="46790" marB="467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tabLst/>
                      </a:pPr>
                      <a:r>
                        <a:rPr kumimoji="0" lang="cs-CZ" sz="1800" b="1" i="0" u="none" strike="noStrike" cap="none" normalizeH="0" baseline="0" dirty="0" smtClean="0">
                          <a:ln>
                            <a:noFill/>
                          </a:ln>
                          <a:solidFill>
                            <a:srgbClr val="009900"/>
                          </a:solidFill>
                          <a:effectLst/>
                          <a:latin typeface="Arial" panose="020B0604020202020204" pitchFamily="34" charset="0"/>
                          <a:sym typeface="Symbol" panose="05050102010706020507" pitchFamily="18" charset="2"/>
                        </a:rPr>
                        <a:t>Normální stav</a:t>
                      </a: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969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CC3399"/>
                          </a:solidFill>
                          <a:effectLst/>
                          <a:latin typeface="Arial" panose="020B0604020202020204" pitchFamily="34" charset="0"/>
                        </a:rPr>
                        <a:t>TĚŽKÉ </a:t>
                      </a:r>
                      <a:r>
                        <a:rPr kumimoji="0" lang="cs-CZ" sz="1800" b="0" i="0" u="none" strike="noStrike" cap="none" normalizeH="0" baseline="0" dirty="0" smtClean="0">
                          <a:ln>
                            <a:noFill/>
                          </a:ln>
                          <a:solidFill>
                            <a:srgbClr val="CC3399"/>
                          </a:solidFill>
                          <a:effectLst/>
                          <a:latin typeface="Arial" panose="020B0604020202020204" pitchFamily="34" charset="0"/>
                        </a:rPr>
                        <a:t>(měsíce tréninku)</a:t>
                      </a:r>
                      <a:endParaRPr kumimoji="0" lang="cs-CZ" sz="1800" b="0" i="0" u="none" strike="noStrike" cap="none" normalizeH="0" baseline="0" dirty="0" smtClean="0">
                        <a:ln>
                          <a:noFill/>
                        </a:ln>
                        <a:solidFill>
                          <a:schemeClr val="tx1"/>
                        </a:solidFill>
                        <a:effectLst/>
                        <a:latin typeface="Arial" panose="020B0604020202020204" pitchFamily="34" charset="0"/>
                      </a:endParaRPr>
                    </a:p>
                  </a:txBody>
                  <a:tcPr marL="90000" marR="90000" marT="46790" marB="467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Méně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smtClean="0">
                          <a:ln>
                            <a:noFill/>
                          </a:ln>
                          <a:solidFill>
                            <a:srgbClr val="FF0000"/>
                          </a:solidFill>
                          <a:effectLst/>
                          <a:latin typeface="Arial" panose="020B0604020202020204" pitchFamily="34" charset="0"/>
                        </a:rPr>
                        <a:t>Natural </a:t>
                      </a:r>
                      <a:r>
                        <a:rPr kumimoji="0" lang="cs-CZ" sz="1800" b="1" i="0" u="none" strike="noStrike" cap="none" normalizeH="0" baseline="0" dirty="0" err="1" smtClean="0">
                          <a:ln>
                            <a:noFill/>
                          </a:ln>
                          <a:solidFill>
                            <a:srgbClr val="FF0000"/>
                          </a:solidFill>
                          <a:effectLst/>
                          <a:latin typeface="Arial" panose="020B0604020202020204" pitchFamily="34" charset="0"/>
                        </a:rPr>
                        <a:t>Killers</a:t>
                      </a:r>
                      <a:r>
                        <a:rPr kumimoji="0" lang="cs-CZ" sz="1800" b="1" i="0" u="none" strike="noStrike" cap="none" normalizeH="0" baseline="0" dirty="0" smtClean="0">
                          <a:ln>
                            <a:noFill/>
                          </a:ln>
                          <a:solidFill>
                            <a:srgbClr val="FF0000"/>
                          </a:solidFill>
                          <a:effectLst/>
                          <a:latin typeface="Arial" panose="020B0604020202020204" pitchFamily="34" charset="0"/>
                        </a:rPr>
                        <a:t> + Makrofágů</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smtClean="0">
                        <a:ln>
                          <a:noFill/>
                        </a:ln>
                        <a:solidFill>
                          <a:srgbClr val="FF0000"/>
                        </a:solidFill>
                        <a:effectLst/>
                        <a:latin typeface="Arial" panose="020B0604020202020204" pitchFamily="34" charset="0"/>
                      </a:endParaRPr>
                    </a:p>
                  </a:txBody>
                  <a:tcPr marL="90000" marR="90000" marT="46790" marB="4679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4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a:solidFill>
                            <a:schemeClr val="tx1"/>
                          </a:solidFill>
                          <a:latin typeface="Arial" panose="020B0604020202020204" pitchFamily="34" charset="0"/>
                        </a:defRPr>
                      </a:lvl4pPr>
                      <a:lvl5pPr algn="l">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tabLst/>
                      </a:pP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Méně</a:t>
                      </a:r>
                    </a:p>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tabLst/>
                      </a:pP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protilátek </a:t>
                      </a:r>
                      <a:r>
                        <a:rPr kumimoji="0" lang="cs-CZ" sz="1800" b="1" i="0" u="none" strike="noStrike" cap="none" normalizeH="0" baseline="0" dirty="0" err="1" smtClean="0">
                          <a:ln>
                            <a:noFill/>
                          </a:ln>
                          <a:solidFill>
                            <a:srgbClr val="FF0000"/>
                          </a:solidFill>
                          <a:effectLst/>
                          <a:latin typeface="Arial" panose="020B0604020202020204" pitchFamily="34" charset="0"/>
                          <a:sym typeface="Symbol" panose="05050102010706020507" pitchFamily="18" charset="2"/>
                        </a:rPr>
                        <a:t>IgA</a:t>
                      </a: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 a </a:t>
                      </a:r>
                      <a:r>
                        <a:rPr kumimoji="0" lang="cs-CZ" sz="1800" b="1" i="0" u="none" strike="noStrike" cap="none" normalizeH="0" baseline="0" dirty="0" err="1" smtClean="0">
                          <a:ln>
                            <a:noFill/>
                          </a:ln>
                          <a:solidFill>
                            <a:srgbClr val="FF0000"/>
                          </a:solidFill>
                          <a:effectLst/>
                          <a:latin typeface="Arial" panose="020B0604020202020204" pitchFamily="34" charset="0"/>
                          <a:sym typeface="Symbol" panose="05050102010706020507" pitchFamily="18" charset="2"/>
                        </a:rPr>
                        <a:t>IgG</a:t>
                      </a: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 Interferonu,</a:t>
                      </a:r>
                    </a:p>
                    <a:p>
                      <a:pPr marL="0" marR="0" lvl="0" indent="0" algn="ctr" defTabSz="914400" rtl="0" eaLnBrk="1" fontAlgn="base" latinLnBrk="0" hangingPunct="1">
                        <a:lnSpc>
                          <a:spcPct val="100000"/>
                        </a:lnSpc>
                        <a:spcBef>
                          <a:spcPct val="20000"/>
                        </a:spcBef>
                        <a:spcAft>
                          <a:spcPct val="0"/>
                        </a:spcAft>
                        <a:buClrTx/>
                        <a:buSzTx/>
                        <a:buFont typeface="Symbol" panose="05050102010706020507" pitchFamily="18" charset="2"/>
                        <a:buNone/>
                        <a:tabLst/>
                      </a:pPr>
                      <a:r>
                        <a:rPr kumimoji="0" lang="cs-CZ" sz="1800" b="1" i="0" u="none" strike="noStrike" cap="none" normalizeH="0" baseline="0" dirty="0" smtClean="0">
                          <a:ln>
                            <a:noFill/>
                          </a:ln>
                          <a:solidFill>
                            <a:srgbClr val="FF0000"/>
                          </a:solidFill>
                          <a:effectLst/>
                          <a:latin typeface="Arial" panose="020B0604020202020204" pitchFamily="34" charset="0"/>
                          <a:sym typeface="Symbol" panose="05050102010706020507" pitchFamily="18" charset="2"/>
                        </a:rPr>
                        <a:t>C-reaktivního proteinu</a:t>
                      </a:r>
                      <a:endParaRPr kumimoji="0" lang="cs-CZ" sz="1800" b="0" i="0" u="none" strike="noStrike" cap="none" normalizeH="0" baseline="0" dirty="0" smtClean="0">
                        <a:ln>
                          <a:noFill/>
                        </a:ln>
                        <a:solidFill>
                          <a:srgbClr val="FF0000"/>
                        </a:solidFill>
                        <a:effectLst/>
                        <a:latin typeface="Arial" panose="020B0604020202020204" pitchFamily="34"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275">
                <a:tc gridSpan="3">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lang="cs-CZ" altLang="cs-CZ" sz="1400" b="0" i="1" dirty="0" smtClean="0"/>
                        <a:t>(R. </a:t>
                      </a:r>
                      <a:r>
                        <a:rPr lang="cs-CZ" altLang="cs-CZ" sz="1400" b="0" i="1" dirty="0" err="1" smtClean="0"/>
                        <a:t>Sephard</a:t>
                      </a:r>
                      <a:r>
                        <a:rPr lang="cs-CZ" altLang="cs-CZ" sz="1400" b="0" i="1" dirty="0" smtClean="0"/>
                        <a:t>, P.N. </a:t>
                      </a:r>
                      <a:r>
                        <a:rPr lang="cs-CZ" altLang="cs-CZ" sz="1400" b="0" i="1" dirty="0" err="1" smtClean="0"/>
                        <a:t>Shek</a:t>
                      </a:r>
                      <a:r>
                        <a:rPr lang="cs-CZ" altLang="cs-CZ" sz="1400" b="0" i="1" dirty="0" smtClean="0"/>
                        <a:t> 1999)</a:t>
                      </a:r>
                    </a:p>
                  </a:txBody>
                  <a:tcPr marL="90000" marR="90000" marT="46790" marB="4679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anose="020B0604020202020204" pitchFamily="34" charset="0"/>
                      </a:endParaRPr>
                    </a:p>
                  </a:txBody>
                  <a:tcPr marL="90000" marR="90000" marT="46790" marB="467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lang="cs-CZ" altLang="cs-CZ" sz="1400" b="0" i="1" dirty="0" smtClean="0"/>
                    </a:p>
                  </a:txBody>
                  <a:tcPr marL="90000" marR="90000" marT="46790" marB="467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Obdélník 6"/>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21738" t="6422" r="59599" b="21603"/>
          <a:stretch/>
        </p:blipFill>
        <p:spPr>
          <a:xfrm>
            <a:off x="1950128" y="3312695"/>
            <a:ext cx="1070309" cy="978568"/>
          </a:xfrm>
          <a:prstGeom prst="rect">
            <a:avLst/>
          </a:prstGeom>
        </p:spPr>
      </p:pic>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61198" r="16406" b="13169"/>
          <a:stretch/>
        </p:blipFill>
        <p:spPr>
          <a:xfrm>
            <a:off x="3192379" y="3219644"/>
            <a:ext cx="1347537" cy="1238611"/>
          </a:xfrm>
          <a:prstGeom prst="rect">
            <a:avLst/>
          </a:prstGeom>
        </p:spPr>
      </p:pic>
      <p:sp>
        <p:nvSpPr>
          <p:cNvPr id="9" name="Text Box 3"/>
          <p:cNvSpPr txBox="1">
            <a:spLocks noChangeArrowheads="1"/>
          </p:cNvSpPr>
          <p:nvPr/>
        </p:nvSpPr>
        <p:spPr bwMode="auto">
          <a:xfrm>
            <a:off x="7884694" y="2035419"/>
            <a:ext cx="424214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cs-CZ" altLang="cs-CZ" sz="1800" dirty="0" smtClean="0">
                <a:solidFill>
                  <a:srgbClr val="FF0000"/>
                </a:solidFill>
              </a:rPr>
              <a:t>VÝSKYT INFEKČNÍCH ONEMOCNĚNÍ</a:t>
            </a:r>
            <a:endParaRPr lang="cs-CZ" altLang="cs-CZ" sz="1800" dirty="0">
              <a:solidFill>
                <a:srgbClr val="FF0000"/>
              </a:solidFill>
            </a:endParaRPr>
          </a:p>
        </p:txBody>
      </p:sp>
      <p:sp>
        <p:nvSpPr>
          <p:cNvPr id="10" name="Text Box 4"/>
          <p:cNvSpPr txBox="1">
            <a:spLocks noChangeArrowheads="1"/>
          </p:cNvSpPr>
          <p:nvPr/>
        </p:nvSpPr>
        <p:spPr bwMode="auto">
          <a:xfrm>
            <a:off x="7884694" y="4154904"/>
            <a:ext cx="4242146" cy="784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dirty="0" smtClean="0">
                <a:solidFill>
                  <a:srgbClr val="FF0000"/>
                </a:solidFill>
              </a:rPr>
              <a:t>NÍZKÁ</a:t>
            </a:r>
            <a:r>
              <a:rPr lang="cs-CZ" altLang="cs-CZ" sz="1800" dirty="0">
                <a:solidFill>
                  <a:srgbClr val="0066FF"/>
                </a:solidFill>
              </a:rPr>
              <a:t>	</a:t>
            </a:r>
            <a:r>
              <a:rPr lang="cs-CZ" altLang="cs-CZ" sz="1800" dirty="0" smtClean="0">
                <a:solidFill>
                  <a:srgbClr val="00B050"/>
                </a:solidFill>
              </a:rPr>
              <a:t>LEHKÁ</a:t>
            </a:r>
            <a:r>
              <a:rPr lang="cs-CZ" altLang="cs-CZ" sz="1800" dirty="0">
                <a:solidFill>
                  <a:srgbClr val="00B050"/>
                </a:solidFill>
              </a:rPr>
              <a:t>	</a:t>
            </a:r>
            <a:r>
              <a:rPr lang="cs-CZ" altLang="cs-CZ" sz="1800" dirty="0" smtClean="0">
                <a:solidFill>
                  <a:srgbClr val="0066FF"/>
                </a:solidFill>
              </a:rPr>
              <a:t>	</a:t>
            </a:r>
            <a:r>
              <a:rPr lang="cs-CZ" altLang="cs-CZ" sz="1800" dirty="0" smtClean="0">
                <a:solidFill>
                  <a:srgbClr val="FF0000"/>
                </a:solidFill>
              </a:rPr>
              <a:t>TĚŽKÁ</a:t>
            </a:r>
          </a:p>
          <a:p>
            <a:pPr algn="ctr" eaLnBrk="1" hangingPunct="1">
              <a:spcBef>
                <a:spcPct val="50000"/>
              </a:spcBef>
              <a:buFontTx/>
              <a:buNone/>
            </a:pPr>
            <a:r>
              <a:rPr lang="cs-CZ" altLang="cs-CZ" sz="1800" dirty="0" smtClean="0">
                <a:solidFill>
                  <a:srgbClr val="002060"/>
                </a:solidFill>
              </a:rPr>
              <a:t>INTENZITA A OBJEM ZÁTĚŽE</a:t>
            </a:r>
            <a:endParaRPr lang="cs-CZ" altLang="cs-CZ" sz="1800" dirty="0">
              <a:solidFill>
                <a:srgbClr val="002060"/>
              </a:solidFill>
            </a:endParaRPr>
          </a:p>
        </p:txBody>
      </p:sp>
      <p:sp>
        <p:nvSpPr>
          <p:cNvPr id="11" name="Line 5"/>
          <p:cNvSpPr>
            <a:spLocks noChangeShapeType="1"/>
          </p:cNvSpPr>
          <p:nvPr/>
        </p:nvSpPr>
        <p:spPr bwMode="auto">
          <a:xfrm flipV="1">
            <a:off x="8062171" y="2372666"/>
            <a:ext cx="5002" cy="169395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 name="Volný tvar 11"/>
          <p:cNvSpPr/>
          <p:nvPr/>
        </p:nvSpPr>
        <p:spPr>
          <a:xfrm>
            <a:off x="8168536" y="2424423"/>
            <a:ext cx="3557251" cy="1590443"/>
          </a:xfrm>
          <a:custGeom>
            <a:avLst/>
            <a:gdLst>
              <a:gd name="connsiteX0" fmla="*/ 0 w 3332642"/>
              <a:gd name="connsiteY0" fmla="*/ 634416 h 1887349"/>
              <a:gd name="connsiteX1" fmla="*/ 144379 w 3332642"/>
              <a:gd name="connsiteY1" fmla="*/ 1211931 h 1887349"/>
              <a:gd name="connsiteX2" fmla="*/ 336884 w 3332642"/>
              <a:gd name="connsiteY2" fmla="*/ 1596942 h 1887349"/>
              <a:gd name="connsiteX3" fmla="*/ 753979 w 3332642"/>
              <a:gd name="connsiteY3" fmla="*/ 1821531 h 1887349"/>
              <a:gd name="connsiteX4" fmla="*/ 1411705 w 3332642"/>
              <a:gd name="connsiteY4" fmla="*/ 1877679 h 1887349"/>
              <a:gd name="connsiteX5" fmla="*/ 1933074 w 3332642"/>
              <a:gd name="connsiteY5" fmla="*/ 1653089 h 1887349"/>
              <a:gd name="connsiteX6" fmla="*/ 2261937 w 3332642"/>
              <a:gd name="connsiteY6" fmla="*/ 1356310 h 1887349"/>
              <a:gd name="connsiteX7" fmla="*/ 2630905 w 3332642"/>
              <a:gd name="connsiteY7" fmla="*/ 1003384 h 1887349"/>
              <a:gd name="connsiteX8" fmla="*/ 2887579 w 3332642"/>
              <a:gd name="connsiteY8" fmla="*/ 658479 h 1887349"/>
              <a:gd name="connsiteX9" fmla="*/ 3120190 w 3332642"/>
              <a:gd name="connsiteY9" fmla="*/ 313573 h 1887349"/>
              <a:gd name="connsiteX10" fmla="*/ 3304674 w 3332642"/>
              <a:gd name="connsiteY10" fmla="*/ 32837 h 1887349"/>
              <a:gd name="connsiteX11" fmla="*/ 3328737 w 3332642"/>
              <a:gd name="connsiteY11" fmla="*/ 16794 h 188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2642" h="1887349">
                <a:moveTo>
                  <a:pt x="0" y="634416"/>
                </a:moveTo>
                <a:cubicBezTo>
                  <a:pt x="44116" y="842963"/>
                  <a:pt x="88232" y="1051510"/>
                  <a:pt x="144379" y="1211931"/>
                </a:cubicBezTo>
                <a:cubicBezTo>
                  <a:pt x="200526" y="1372352"/>
                  <a:pt x="235284" y="1495342"/>
                  <a:pt x="336884" y="1596942"/>
                </a:cubicBezTo>
                <a:cubicBezTo>
                  <a:pt x="438484" y="1698542"/>
                  <a:pt x="574842" y="1774742"/>
                  <a:pt x="753979" y="1821531"/>
                </a:cubicBezTo>
                <a:cubicBezTo>
                  <a:pt x="933116" y="1868320"/>
                  <a:pt x="1215189" y="1905753"/>
                  <a:pt x="1411705" y="1877679"/>
                </a:cubicBezTo>
                <a:cubicBezTo>
                  <a:pt x="1608221" y="1849605"/>
                  <a:pt x="1791369" y="1739984"/>
                  <a:pt x="1933074" y="1653089"/>
                </a:cubicBezTo>
                <a:cubicBezTo>
                  <a:pt x="2074779" y="1566194"/>
                  <a:pt x="2145632" y="1464594"/>
                  <a:pt x="2261937" y="1356310"/>
                </a:cubicBezTo>
                <a:cubicBezTo>
                  <a:pt x="2378242" y="1248026"/>
                  <a:pt x="2526631" y="1119689"/>
                  <a:pt x="2630905" y="1003384"/>
                </a:cubicBezTo>
                <a:cubicBezTo>
                  <a:pt x="2735179" y="887079"/>
                  <a:pt x="2806032" y="773447"/>
                  <a:pt x="2887579" y="658479"/>
                </a:cubicBezTo>
                <a:cubicBezTo>
                  <a:pt x="2969126" y="543511"/>
                  <a:pt x="3050674" y="417847"/>
                  <a:pt x="3120190" y="313573"/>
                </a:cubicBezTo>
                <a:cubicBezTo>
                  <a:pt x="3189706" y="209299"/>
                  <a:pt x="3269916" y="82300"/>
                  <a:pt x="3304674" y="32837"/>
                </a:cubicBezTo>
                <a:cubicBezTo>
                  <a:pt x="3339432" y="-16626"/>
                  <a:pt x="3334084" y="84"/>
                  <a:pt x="3328737" y="16794"/>
                </a:cubicBezTo>
              </a:path>
            </a:pathLst>
          </a:cu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13" name="Line 5"/>
          <p:cNvSpPr>
            <a:spLocks noChangeShapeType="1"/>
          </p:cNvSpPr>
          <p:nvPr/>
        </p:nvSpPr>
        <p:spPr bwMode="auto">
          <a:xfrm flipV="1">
            <a:off x="8062171" y="4069869"/>
            <a:ext cx="3862117" cy="3857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 name="TextovéPole 5"/>
          <p:cNvSpPr txBox="1"/>
          <p:nvPr/>
        </p:nvSpPr>
        <p:spPr>
          <a:xfrm>
            <a:off x="4719769" y="5920350"/>
            <a:ext cx="2261937" cy="461665"/>
          </a:xfrm>
          <a:prstGeom prst="rect">
            <a:avLst/>
          </a:prstGeom>
          <a:noFill/>
          <a:ln>
            <a:solidFill>
              <a:srgbClr val="FF0000"/>
            </a:solidFill>
          </a:ln>
        </p:spPr>
        <p:txBody>
          <a:bodyPr wrap="square" rtlCol="0">
            <a:spAutoFit/>
          </a:bodyPr>
          <a:lstStyle/>
          <a:p>
            <a:r>
              <a:rPr lang="cs-CZ" sz="2400" dirty="0" smtClean="0">
                <a:solidFill>
                  <a:srgbClr val="FF0000"/>
                </a:solidFill>
              </a:rPr>
              <a:t>IMUNOSUPRESE</a:t>
            </a:r>
            <a:endParaRPr lang="cs-CZ" sz="2400" dirty="0">
              <a:solidFill>
                <a:srgbClr val="FF0000"/>
              </a:solidFill>
            </a:endParaRPr>
          </a:p>
        </p:txBody>
      </p:sp>
      <p:cxnSp>
        <p:nvCxnSpPr>
          <p:cNvPr id="17" name="Přímá spojnice 16"/>
          <p:cNvCxnSpPr/>
          <p:nvPr/>
        </p:nvCxnSpPr>
        <p:spPr>
          <a:xfrm>
            <a:off x="5419725" y="5276850"/>
            <a:ext cx="371475" cy="64350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Obrázek 1"/>
          <p:cNvPicPr>
            <a:picLocks noChangeAspect="1"/>
          </p:cNvPicPr>
          <p:nvPr/>
        </p:nvPicPr>
        <p:blipFill rotWithShape="1">
          <a:blip r:embed="rId3" cstate="print">
            <a:extLst>
              <a:ext uri="{28A0092B-C50C-407E-A947-70E740481C1C}">
                <a14:useLocalDpi xmlns:a14="http://schemas.microsoft.com/office/drawing/2010/main" val="0"/>
              </a:ext>
            </a:extLst>
          </a:blip>
          <a:srcRect t="23843" r="19165" b="18512"/>
          <a:stretch/>
        </p:blipFill>
        <p:spPr>
          <a:xfrm>
            <a:off x="232611" y="5116827"/>
            <a:ext cx="4422606" cy="1658945"/>
          </a:xfrm>
          <a:prstGeom prst="rect">
            <a:avLst/>
          </a:prstGeom>
          <a:noFill/>
        </p:spPr>
      </p:pic>
      <p:cxnSp>
        <p:nvCxnSpPr>
          <p:cNvPr id="14" name="Přímá spojnice 13"/>
          <p:cNvCxnSpPr/>
          <p:nvPr/>
        </p:nvCxnSpPr>
        <p:spPr>
          <a:xfrm>
            <a:off x="4655217" y="5038725"/>
            <a:ext cx="974058" cy="8816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655217" y="6348090"/>
            <a:ext cx="5411204" cy="461665"/>
          </a:xfrm>
          <a:prstGeom prst="rect">
            <a:avLst/>
          </a:prstGeom>
          <a:noFill/>
        </p:spPr>
        <p:txBody>
          <a:bodyPr wrap="square" rtlCol="0">
            <a:spAutoFit/>
          </a:bodyPr>
          <a:lstStyle/>
          <a:p>
            <a:pPr algn="ctr"/>
            <a:r>
              <a:rPr lang="cs-CZ" sz="2400" dirty="0" smtClean="0">
                <a:solidFill>
                  <a:srgbClr val="0070C0"/>
                </a:solidFill>
              </a:rPr>
              <a:t>častější infekce u vrcholových plavců …</a:t>
            </a:r>
            <a:endParaRPr lang="cs-CZ" sz="2400" dirty="0">
              <a:solidFill>
                <a:srgbClr val="0070C0"/>
              </a:solidFill>
            </a:endParaRPr>
          </a:p>
        </p:txBody>
      </p:sp>
      <p:sp>
        <p:nvSpPr>
          <p:cNvPr id="3" name="Šestiúhelník 2"/>
          <p:cNvSpPr/>
          <p:nvPr/>
        </p:nvSpPr>
        <p:spPr>
          <a:xfrm>
            <a:off x="10591598" y="5679984"/>
            <a:ext cx="1332690" cy="1022373"/>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solidFill>
                  <a:schemeClr val="bg1"/>
                </a:solidFill>
              </a:rPr>
              <a:t>PŘÍČINA ???</a:t>
            </a:r>
            <a:endParaRPr lang="cs-CZ" dirty="0">
              <a:ln>
                <a:solidFill>
                  <a:schemeClr val="bg1"/>
                </a:solidFill>
              </a:ln>
              <a:solidFill>
                <a:schemeClr val="bg1"/>
              </a:solidFill>
            </a:endParaRPr>
          </a:p>
        </p:txBody>
      </p:sp>
    </p:spTree>
    <p:extLst>
      <p:ext uri="{BB962C8B-B14F-4D97-AF65-F5344CB8AC3E}">
        <p14:creationId xmlns:p14="http://schemas.microsoft.com/office/powerpoint/2010/main" val="19325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32"/>
                                        </p:tgtEl>
                                        <p:attrNameLst>
                                          <p:attrName>style.visibility</p:attrName>
                                        </p:attrNameLst>
                                      </p:cBhvr>
                                      <p:to>
                                        <p:strVal val="visible"/>
                                      </p:to>
                                    </p:set>
                                    <p:animEffect transition="in" filter="fade">
                                      <p:cBhvr>
                                        <p:cTn id="7" dur="500"/>
                                        <p:tgtEl>
                                          <p:spTgt spid="17103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4"/>
          <p:cNvSpPr txBox="1">
            <a:spLocks noChangeArrowheads="1"/>
          </p:cNvSpPr>
          <p:nvPr/>
        </p:nvSpPr>
        <p:spPr bwMode="auto">
          <a:xfrm>
            <a:off x="518028" y="3103380"/>
            <a:ext cx="11200730" cy="158197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cs-CZ" altLang="cs-CZ" sz="2000" dirty="0">
                <a:latin typeface="+mn-lt"/>
              </a:rPr>
              <a:t>TERMOGRAM </a:t>
            </a:r>
            <a:r>
              <a:rPr lang="cs-CZ" altLang="cs-CZ" sz="2000" dirty="0" smtClean="0">
                <a:latin typeface="+mn-lt"/>
              </a:rPr>
              <a:t>ZAD 19 letého f</a:t>
            </a:r>
            <a:r>
              <a:rPr lang="cs-CZ" sz="2000" dirty="0" smtClean="0">
                <a:latin typeface="+mn-lt"/>
              </a:rPr>
              <a:t>otbalisty s bolestmi </a:t>
            </a:r>
            <a:r>
              <a:rPr lang="cs-CZ" sz="2000" dirty="0">
                <a:latin typeface="+mn-lt"/>
              </a:rPr>
              <a:t>hrudní části </a:t>
            </a:r>
            <a:r>
              <a:rPr lang="cs-CZ" sz="2000" dirty="0" smtClean="0">
                <a:latin typeface="+mn-lt"/>
              </a:rPr>
              <a:t>zad a zvýšeným napětím hrudního napřimovače páteře a </a:t>
            </a:r>
            <a:r>
              <a:rPr lang="cs-CZ" sz="2000" dirty="0" err="1">
                <a:latin typeface="+mn-lt"/>
              </a:rPr>
              <a:t>trapezu</a:t>
            </a:r>
            <a:r>
              <a:rPr lang="cs-CZ" sz="2000" dirty="0">
                <a:latin typeface="+mn-lt"/>
              </a:rPr>
              <a:t> </a:t>
            </a:r>
            <a:endParaRPr lang="cs-CZ" sz="2000" dirty="0" smtClean="0">
              <a:latin typeface="+mn-lt"/>
            </a:endParaRPr>
          </a:p>
          <a:p>
            <a:pPr eaLnBrk="1" hangingPunct="1">
              <a:spcBef>
                <a:spcPts val="0"/>
              </a:spcBef>
              <a:buFontTx/>
              <a:buNone/>
              <a:defRPr/>
            </a:pPr>
            <a:r>
              <a:rPr lang="cs-CZ" sz="2000" dirty="0" smtClean="0">
                <a:solidFill>
                  <a:srgbClr val="7030A0"/>
                </a:solidFill>
                <a:latin typeface="+mn-lt"/>
              </a:rPr>
              <a:t>vysoká </a:t>
            </a:r>
            <a:r>
              <a:rPr lang="cs-CZ" sz="2000" dirty="0">
                <a:solidFill>
                  <a:srgbClr val="7030A0"/>
                </a:solidFill>
                <a:latin typeface="+mn-lt"/>
              </a:rPr>
              <a:t>teplota </a:t>
            </a:r>
            <a:r>
              <a:rPr lang="cs-CZ" sz="2000" dirty="0" smtClean="0">
                <a:solidFill>
                  <a:srgbClr val="7030A0"/>
                </a:solidFill>
                <a:latin typeface="+mn-lt"/>
              </a:rPr>
              <a:t>napřimovače </a:t>
            </a:r>
            <a:r>
              <a:rPr lang="cs-CZ" sz="2000" dirty="0">
                <a:solidFill>
                  <a:srgbClr val="7030A0"/>
                </a:solidFill>
                <a:latin typeface="+mn-lt"/>
              </a:rPr>
              <a:t>hrudní páteře a horního </a:t>
            </a:r>
            <a:r>
              <a:rPr lang="cs-CZ" sz="2000" dirty="0" err="1">
                <a:solidFill>
                  <a:srgbClr val="7030A0"/>
                </a:solidFill>
                <a:latin typeface="+mn-lt"/>
              </a:rPr>
              <a:t>trapezu</a:t>
            </a:r>
            <a:r>
              <a:rPr lang="cs-CZ" sz="2000" dirty="0">
                <a:solidFill>
                  <a:srgbClr val="7030A0"/>
                </a:solidFill>
                <a:latin typeface="+mn-lt"/>
              </a:rPr>
              <a:t>, především </a:t>
            </a:r>
            <a:r>
              <a:rPr lang="cs-CZ" sz="2000" dirty="0" smtClean="0">
                <a:solidFill>
                  <a:srgbClr val="7030A0"/>
                </a:solidFill>
                <a:latin typeface="+mn-lt"/>
              </a:rPr>
              <a:t>vlevo</a:t>
            </a:r>
          </a:p>
          <a:p>
            <a:pPr>
              <a:spcBef>
                <a:spcPts val="0"/>
              </a:spcBef>
              <a:buNone/>
              <a:defRPr/>
            </a:pPr>
            <a:r>
              <a:rPr lang="cs-CZ" sz="2000" dirty="0" smtClean="0">
                <a:solidFill>
                  <a:srgbClr val="FF0000"/>
                </a:solidFill>
                <a:latin typeface="+mn-lt"/>
              </a:rPr>
              <a:t>MYOSITIS - </a:t>
            </a:r>
            <a:r>
              <a:rPr lang="cs-CZ" sz="2000" dirty="0" smtClean="0">
                <a:solidFill>
                  <a:srgbClr val="7030A0"/>
                </a:solidFill>
                <a:latin typeface="+mn-lt"/>
              </a:rPr>
              <a:t>ZAČÍNAJÍCÍ RABDOMYOLÝZA ?</a:t>
            </a:r>
          </a:p>
          <a:p>
            <a:pPr>
              <a:buNone/>
            </a:pPr>
            <a:r>
              <a:rPr lang="cs-CZ" sz="1400" dirty="0">
                <a:latin typeface="+mn-lt"/>
              </a:rPr>
              <a:t>(archiv ambulance TV </a:t>
            </a:r>
            <a:r>
              <a:rPr lang="cs-CZ" sz="1400" dirty="0" smtClean="0">
                <a:latin typeface="+mn-lt"/>
              </a:rPr>
              <a:t>lékařství </a:t>
            </a:r>
            <a:r>
              <a:rPr lang="cs-CZ" sz="1400" dirty="0">
                <a:latin typeface="+mn-lt"/>
              </a:rPr>
              <a:t>autora)</a:t>
            </a:r>
          </a:p>
        </p:txBody>
      </p:sp>
      <p:pic>
        <p:nvPicPr>
          <p:cNvPr id="16386" name="Picture 2" descr="IR000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2151" y="4184913"/>
            <a:ext cx="4126607" cy="26069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8" name="AutoShape 5"/>
          <p:cNvSpPr>
            <a:spLocks noChangeArrowheads="1"/>
          </p:cNvSpPr>
          <p:nvPr/>
        </p:nvSpPr>
        <p:spPr bwMode="auto">
          <a:xfrm>
            <a:off x="10353465" y="4004732"/>
            <a:ext cx="1008062" cy="360362"/>
          </a:xfrm>
          <a:prstGeom prst="wedgeRectCallout">
            <a:avLst>
              <a:gd name="adj1" fmla="val -85750"/>
              <a:gd name="adj2" fmla="val 11519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solidFill>
                  <a:srgbClr val="FF0000"/>
                </a:solidFill>
              </a:rPr>
              <a:t>33,4</a:t>
            </a:r>
            <a:r>
              <a:rPr lang="cs-CZ" altLang="cs-CZ" sz="1800" baseline="30000" dirty="0">
                <a:solidFill>
                  <a:srgbClr val="FF0000"/>
                </a:solidFill>
              </a:rPr>
              <a:t>o</a:t>
            </a:r>
            <a:r>
              <a:rPr lang="cs-CZ" altLang="cs-CZ" sz="1800" dirty="0">
                <a:solidFill>
                  <a:srgbClr val="FF0000"/>
                </a:solidFill>
              </a:rPr>
              <a:t>C</a:t>
            </a:r>
          </a:p>
        </p:txBody>
      </p:sp>
      <p:sp>
        <p:nvSpPr>
          <p:cNvPr id="16389" name="AutoShape 6"/>
          <p:cNvSpPr>
            <a:spLocks noChangeArrowheads="1"/>
          </p:cNvSpPr>
          <p:nvPr/>
        </p:nvSpPr>
        <p:spPr bwMode="auto">
          <a:xfrm>
            <a:off x="10609846" y="4813696"/>
            <a:ext cx="1008063" cy="360362"/>
          </a:xfrm>
          <a:prstGeom prst="wedgeRectCallout">
            <a:avLst>
              <a:gd name="adj1" fmla="val -157560"/>
              <a:gd name="adj2" fmla="val 109192"/>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FF0000"/>
                </a:solidFill>
              </a:rPr>
              <a:t>34,5</a:t>
            </a:r>
            <a:r>
              <a:rPr lang="cs-CZ" altLang="cs-CZ" sz="1800" b="1" baseline="30000">
                <a:solidFill>
                  <a:srgbClr val="FF0000"/>
                </a:solidFill>
              </a:rPr>
              <a:t>o</a:t>
            </a:r>
            <a:r>
              <a:rPr lang="cs-CZ" altLang="cs-CZ" sz="1800" b="1">
                <a:solidFill>
                  <a:srgbClr val="FF0000"/>
                </a:solidFill>
              </a:rPr>
              <a:t>C</a:t>
            </a:r>
          </a:p>
        </p:txBody>
      </p:sp>
      <p:sp>
        <p:nvSpPr>
          <p:cNvPr id="16390" name="AutoShape 7"/>
          <p:cNvSpPr>
            <a:spLocks noChangeArrowheads="1"/>
          </p:cNvSpPr>
          <p:nvPr/>
        </p:nvSpPr>
        <p:spPr bwMode="auto">
          <a:xfrm>
            <a:off x="10465722" y="5239928"/>
            <a:ext cx="1008063" cy="360362"/>
          </a:xfrm>
          <a:prstGeom prst="wedgeRectCallout">
            <a:avLst>
              <a:gd name="adj1" fmla="val -109835"/>
              <a:gd name="adj2" fmla="val 1607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dirty="0"/>
              <a:t>32,7</a:t>
            </a:r>
            <a:r>
              <a:rPr lang="cs-CZ" altLang="cs-CZ" sz="1800" baseline="30000" dirty="0"/>
              <a:t>o</a:t>
            </a:r>
            <a:r>
              <a:rPr lang="cs-CZ" altLang="cs-CZ" sz="1800" dirty="0"/>
              <a:t>C</a:t>
            </a:r>
          </a:p>
        </p:txBody>
      </p:sp>
      <p:sp>
        <p:nvSpPr>
          <p:cNvPr id="16391" name="AutoShape 8"/>
          <p:cNvSpPr>
            <a:spLocks noChangeArrowheads="1"/>
          </p:cNvSpPr>
          <p:nvPr/>
        </p:nvSpPr>
        <p:spPr bwMode="auto">
          <a:xfrm>
            <a:off x="7670395" y="4045209"/>
            <a:ext cx="1008063" cy="360362"/>
          </a:xfrm>
          <a:prstGeom prst="wedgeRectCallout">
            <a:avLst>
              <a:gd name="adj1" fmla="val 66065"/>
              <a:gd name="adj2" fmla="val 111676"/>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solidFill>
                  <a:srgbClr val="FF0000"/>
                </a:solidFill>
              </a:rPr>
              <a:t>34,2</a:t>
            </a:r>
            <a:r>
              <a:rPr lang="cs-CZ" altLang="cs-CZ" sz="1800" b="1" baseline="30000">
                <a:solidFill>
                  <a:srgbClr val="FF0000"/>
                </a:solidFill>
              </a:rPr>
              <a:t>o</a:t>
            </a:r>
            <a:r>
              <a:rPr lang="cs-CZ" altLang="cs-CZ" sz="1800" b="1">
                <a:solidFill>
                  <a:srgbClr val="FF0000"/>
                </a:solidFill>
              </a:rPr>
              <a:t>C</a:t>
            </a:r>
          </a:p>
        </p:txBody>
      </p:sp>
      <p:sp>
        <p:nvSpPr>
          <p:cNvPr id="16400" name="Line 12"/>
          <p:cNvSpPr>
            <a:spLocks noChangeShapeType="1"/>
          </p:cNvSpPr>
          <p:nvPr/>
        </p:nvSpPr>
        <p:spPr bwMode="auto">
          <a:xfrm>
            <a:off x="3505200" y="3983626"/>
            <a:ext cx="5871411" cy="1479001"/>
          </a:xfrm>
          <a:prstGeom prst="line">
            <a:avLst/>
          </a:prstGeom>
          <a:noFill/>
          <a:ln w="34925">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 name="Obdélník 16"/>
          <p:cNvSpPr/>
          <p:nvPr/>
        </p:nvSpPr>
        <p:spPr>
          <a:xfrm>
            <a:off x="518028" y="195056"/>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pic>
        <p:nvPicPr>
          <p:cNvPr id="18" name="Picture 40" descr="IR0000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3684" y="1196849"/>
            <a:ext cx="2695074" cy="1859499"/>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TextovéPole 18"/>
          <p:cNvSpPr txBox="1"/>
          <p:nvPr/>
        </p:nvSpPr>
        <p:spPr>
          <a:xfrm>
            <a:off x="518028" y="1832086"/>
            <a:ext cx="8441488" cy="1231106"/>
          </a:xfrm>
          <a:prstGeom prst="rect">
            <a:avLst/>
          </a:prstGeom>
          <a:solidFill>
            <a:schemeClr val="bg1"/>
          </a:solidFill>
          <a:ln>
            <a:solidFill>
              <a:srgbClr val="002060"/>
            </a:solidFill>
          </a:ln>
        </p:spPr>
        <p:txBody>
          <a:bodyPr wrap="square" rtlCol="0">
            <a:spAutoFit/>
          </a:bodyPr>
          <a:lstStyle/>
          <a:p>
            <a:r>
              <a:rPr lang="cs-CZ" sz="2000" dirty="0" smtClean="0"/>
              <a:t>TERMOGRAM LÝTEK ZEZADU u 40 </a:t>
            </a:r>
            <a:r>
              <a:rPr lang="cs-CZ" sz="2000" dirty="0"/>
              <a:t>letého badmintonisty po tréninku</a:t>
            </a:r>
            <a:endParaRPr lang="cs-CZ" sz="2000" dirty="0" smtClean="0"/>
          </a:p>
          <a:p>
            <a:r>
              <a:rPr lang="cs-CZ" sz="2000" dirty="0" smtClean="0">
                <a:solidFill>
                  <a:srgbClr val="7030A0"/>
                </a:solidFill>
              </a:rPr>
              <a:t>vysoká </a:t>
            </a:r>
            <a:r>
              <a:rPr lang="cs-CZ" sz="2000" dirty="0">
                <a:solidFill>
                  <a:srgbClr val="7030A0"/>
                </a:solidFill>
              </a:rPr>
              <a:t>teplota </a:t>
            </a:r>
            <a:r>
              <a:rPr lang="cs-CZ" sz="2000" dirty="0" err="1" smtClean="0">
                <a:solidFill>
                  <a:srgbClr val="7030A0"/>
                </a:solidFill>
              </a:rPr>
              <a:t>caput</a:t>
            </a:r>
            <a:r>
              <a:rPr lang="cs-CZ" sz="2000" dirty="0" smtClean="0">
                <a:solidFill>
                  <a:srgbClr val="7030A0"/>
                </a:solidFill>
              </a:rPr>
              <a:t> </a:t>
            </a:r>
            <a:r>
              <a:rPr lang="cs-CZ" sz="2000" dirty="0" err="1" smtClean="0">
                <a:solidFill>
                  <a:srgbClr val="7030A0"/>
                </a:solidFill>
              </a:rPr>
              <a:t>mediale</a:t>
            </a:r>
            <a:r>
              <a:rPr lang="cs-CZ" sz="2000" dirty="0" smtClean="0">
                <a:solidFill>
                  <a:srgbClr val="7030A0"/>
                </a:solidFill>
              </a:rPr>
              <a:t> m. </a:t>
            </a:r>
            <a:r>
              <a:rPr lang="cs-CZ" sz="2000" dirty="0" err="1" smtClean="0">
                <a:solidFill>
                  <a:srgbClr val="7030A0"/>
                </a:solidFill>
              </a:rPr>
              <a:t>gastrocnemius</a:t>
            </a:r>
            <a:endParaRPr lang="cs-CZ" sz="2000" dirty="0" smtClean="0">
              <a:solidFill>
                <a:srgbClr val="7030A0"/>
              </a:solidFill>
            </a:endParaRPr>
          </a:p>
          <a:p>
            <a:r>
              <a:rPr lang="cs-CZ" sz="2000" dirty="0">
                <a:solidFill>
                  <a:srgbClr val="FF0000"/>
                </a:solidFill>
              </a:rPr>
              <a:t>MYOSITIS </a:t>
            </a:r>
            <a:r>
              <a:rPr lang="cs-CZ" sz="2000" dirty="0" smtClean="0">
                <a:solidFill>
                  <a:srgbClr val="FF0000"/>
                </a:solidFill>
              </a:rPr>
              <a:t>- </a:t>
            </a:r>
            <a:r>
              <a:rPr lang="cs-CZ" sz="2000" dirty="0" smtClean="0">
                <a:solidFill>
                  <a:srgbClr val="7030A0"/>
                </a:solidFill>
              </a:rPr>
              <a:t>ZAČÍNAJÍCÍ RABDOMYOLÝZA ?</a:t>
            </a:r>
          </a:p>
          <a:p>
            <a:r>
              <a:rPr lang="cs-CZ" sz="1400" dirty="0" smtClean="0"/>
              <a:t>(archiv ambulance TV lékařství autora)</a:t>
            </a:r>
            <a:endParaRPr lang="cs-CZ" sz="1400" dirty="0"/>
          </a:p>
        </p:txBody>
      </p:sp>
      <p:sp>
        <p:nvSpPr>
          <p:cNvPr id="20" name="Line 18"/>
          <p:cNvSpPr>
            <a:spLocks noChangeShapeType="1"/>
          </p:cNvSpPr>
          <p:nvPr/>
        </p:nvSpPr>
        <p:spPr bwMode="auto">
          <a:xfrm flipV="1">
            <a:off x="5566611" y="2124127"/>
            <a:ext cx="4018547" cy="258126"/>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 name="TextovéPole 1"/>
          <p:cNvSpPr txBox="1"/>
          <p:nvPr/>
        </p:nvSpPr>
        <p:spPr>
          <a:xfrm>
            <a:off x="934675" y="1215822"/>
            <a:ext cx="4052749" cy="461665"/>
          </a:xfrm>
          <a:prstGeom prst="rect">
            <a:avLst/>
          </a:prstGeom>
          <a:noFill/>
        </p:spPr>
        <p:txBody>
          <a:bodyPr wrap="square" rtlCol="0">
            <a:spAutoFit/>
          </a:bodyPr>
          <a:lstStyle/>
          <a:p>
            <a:pPr algn="ctr"/>
            <a:r>
              <a:rPr lang="cs-CZ" sz="2400" dirty="0" smtClean="0">
                <a:solidFill>
                  <a:srgbClr val="0070C0"/>
                </a:solidFill>
              </a:rPr>
              <a:t>z lékařské praxe se sportovci ..</a:t>
            </a:r>
            <a:endParaRPr lang="cs-CZ" sz="2400" dirty="0">
              <a:solidFill>
                <a:srgbClr val="0070C0"/>
              </a:solidFill>
            </a:endParaRPr>
          </a:p>
        </p:txBody>
      </p:sp>
      <p:sp>
        <p:nvSpPr>
          <p:cNvPr id="14" name="Text Box 2"/>
          <p:cNvSpPr txBox="1">
            <a:spLocks noChangeArrowheads="1"/>
          </p:cNvSpPr>
          <p:nvPr/>
        </p:nvSpPr>
        <p:spPr bwMode="auto">
          <a:xfrm>
            <a:off x="518028" y="642544"/>
            <a:ext cx="1120073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dirty="0" smtClean="0">
                <a:solidFill>
                  <a:srgbClr val="002060"/>
                </a:solidFill>
              </a:rPr>
              <a:t>POHYBOVÁ AKTIVITA </a:t>
            </a:r>
            <a:r>
              <a:rPr lang="cs-CZ" altLang="cs-CZ" sz="2000" b="1" dirty="0" smtClean="0">
                <a:solidFill>
                  <a:srgbClr val="002060"/>
                </a:solidFill>
                <a:latin typeface="Calibri" panose="020F0502020204030204" pitchFamily="34" charset="0"/>
              </a:rPr>
              <a:t>→</a:t>
            </a:r>
            <a:r>
              <a:rPr lang="cs-CZ" altLang="cs-CZ" sz="2000" b="1" dirty="0" smtClean="0">
                <a:solidFill>
                  <a:srgbClr val="002060"/>
                </a:solidFill>
              </a:rPr>
              <a:t> </a:t>
            </a:r>
            <a:r>
              <a:rPr lang="cs-CZ" altLang="cs-CZ" sz="2000" b="1" dirty="0" smtClean="0">
                <a:solidFill>
                  <a:srgbClr val="7030A0"/>
                </a:solidFill>
              </a:rPr>
              <a:t>SVALY</a:t>
            </a:r>
            <a:endParaRPr lang="cs-CZ" altLang="cs-CZ" sz="2000" b="1" i="1" dirty="0">
              <a:solidFill>
                <a:srgbClr val="7030A0"/>
              </a:solidFill>
            </a:endParaRPr>
          </a:p>
        </p:txBody>
      </p:sp>
      <p:sp>
        <p:nvSpPr>
          <p:cNvPr id="21" name="Šestiúhelník 20"/>
          <p:cNvSpPr/>
          <p:nvPr/>
        </p:nvSpPr>
        <p:spPr>
          <a:xfrm>
            <a:off x="10591598" y="5679984"/>
            <a:ext cx="1332690" cy="1022373"/>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solidFill>
                  <a:schemeClr val="bg1"/>
                </a:solidFill>
              </a:rPr>
              <a:t>PŘÍČINA ???</a:t>
            </a:r>
            <a:endParaRPr lang="cs-CZ" dirty="0">
              <a:ln>
                <a:solidFill>
                  <a:schemeClr val="bg1"/>
                </a:solidFill>
              </a:ln>
              <a:solidFill>
                <a:schemeClr val="bg1"/>
              </a:solidFill>
            </a:endParaRPr>
          </a:p>
        </p:txBody>
      </p:sp>
    </p:spTree>
    <p:extLst>
      <p:ext uri="{BB962C8B-B14F-4D97-AF65-F5344CB8AC3E}">
        <p14:creationId xmlns:p14="http://schemas.microsoft.com/office/powerpoint/2010/main" val="25776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500"/>
                                        <p:tgtEl>
                                          <p:spTgt spid="36867"/>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00"/>
                                        </p:tgtEl>
                                        <p:attrNameLst>
                                          <p:attrName>style.visibility</p:attrName>
                                        </p:attrNameLst>
                                      </p:cBhvr>
                                      <p:to>
                                        <p:strVal val="visible"/>
                                      </p:to>
                                    </p:set>
                                    <p:animEffect transition="in" filter="fade">
                                      <p:cBhvr>
                                        <p:cTn id="13" dur="500"/>
                                        <p:tgtEl>
                                          <p:spTgt spid="1640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91"/>
                                        </p:tgtEl>
                                        <p:attrNameLst>
                                          <p:attrName>style.visibility</p:attrName>
                                        </p:attrNameLst>
                                      </p:cBhvr>
                                      <p:to>
                                        <p:strVal val="visible"/>
                                      </p:to>
                                    </p:set>
                                    <p:animEffect transition="in" filter="fade">
                                      <p:cBhvr>
                                        <p:cTn id="16" dur="500"/>
                                        <p:tgtEl>
                                          <p:spTgt spid="163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8"/>
                                        </p:tgtEl>
                                        <p:attrNameLst>
                                          <p:attrName>style.visibility</p:attrName>
                                        </p:attrNameLst>
                                      </p:cBhvr>
                                      <p:to>
                                        <p:strVal val="visible"/>
                                      </p:to>
                                    </p:set>
                                    <p:animEffect transition="in" filter="fade">
                                      <p:cBhvr>
                                        <p:cTn id="19" dur="500"/>
                                        <p:tgtEl>
                                          <p:spTgt spid="163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fade">
                                      <p:cBhvr>
                                        <p:cTn id="22" dur="500"/>
                                        <p:tgtEl>
                                          <p:spTgt spid="163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90"/>
                                        </p:tgtEl>
                                        <p:attrNameLst>
                                          <p:attrName>style.visibility</p:attrName>
                                        </p:attrNameLst>
                                      </p:cBhvr>
                                      <p:to>
                                        <p:strVal val="visible"/>
                                      </p:to>
                                    </p:set>
                                    <p:animEffect transition="in" filter="fade">
                                      <p:cBhvr>
                                        <p:cTn id="25" dur="500"/>
                                        <p:tgtEl>
                                          <p:spTgt spid="1639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16388" grpId="0" animBg="1"/>
      <p:bldP spid="16389" grpId="0" animBg="1"/>
      <p:bldP spid="16390" grpId="0" animBg="1"/>
      <p:bldP spid="16391" grpId="0" animBg="1"/>
      <p:bldP spid="1640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58323" y="987356"/>
            <a:ext cx="11591803" cy="5016758"/>
          </a:xfrm>
          <a:prstGeom prst="rect">
            <a:avLst/>
          </a:prstGeom>
          <a:solidFill>
            <a:schemeClr val="bg1">
              <a:alpha val="25000"/>
            </a:schemeClr>
          </a:solidFill>
          <a:ln w="9525">
            <a:solidFill>
              <a:srgbClr val="0070C0"/>
            </a:solidFill>
            <a:miter lim="800000"/>
            <a:headEnd/>
            <a:tailEnd/>
          </a:ln>
          <a:effectLs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cs-CZ" altLang="cs-CZ" sz="2000" b="1" dirty="0">
                <a:solidFill>
                  <a:srgbClr val="002060"/>
                </a:solidFill>
              </a:rPr>
              <a:t>POHYBOVÁ AKTIVITA </a:t>
            </a:r>
            <a:r>
              <a:rPr lang="cs-CZ" altLang="cs-CZ" sz="2000" b="1" dirty="0">
                <a:solidFill>
                  <a:srgbClr val="002060"/>
                </a:solidFill>
                <a:latin typeface="Calibri" panose="020F0502020204030204" pitchFamily="34" charset="0"/>
              </a:rPr>
              <a:t>→</a:t>
            </a:r>
            <a:r>
              <a:rPr lang="cs-CZ" altLang="cs-CZ" sz="2000" b="1" dirty="0">
                <a:solidFill>
                  <a:srgbClr val="002060"/>
                </a:solidFill>
              </a:rPr>
              <a:t> </a:t>
            </a:r>
            <a:r>
              <a:rPr lang="cs-CZ" altLang="cs-CZ" sz="2000" b="1" cap="all" dirty="0" smtClean="0">
                <a:solidFill>
                  <a:srgbClr val="FF0000"/>
                </a:solidFill>
              </a:rPr>
              <a:t>RABDOMYOLÝZA</a:t>
            </a:r>
            <a:r>
              <a:rPr lang="cs-CZ" altLang="cs-CZ" sz="2000" cap="all" dirty="0" smtClean="0">
                <a:solidFill>
                  <a:srgbClr val="C00000"/>
                </a:solidFill>
              </a:rPr>
              <a:t> </a:t>
            </a:r>
            <a:r>
              <a:rPr lang="cs-CZ" altLang="cs-CZ" sz="2000" cap="all" dirty="0" smtClean="0">
                <a:solidFill>
                  <a:srgbClr val="002060"/>
                </a:solidFill>
              </a:rPr>
              <a:t>(RM)</a:t>
            </a:r>
            <a:endParaRPr lang="cs-CZ" altLang="cs-CZ" sz="2000" cap="all" dirty="0">
              <a:solidFill>
                <a:srgbClr val="002060"/>
              </a:solidFill>
            </a:endParaRPr>
          </a:p>
          <a:p>
            <a:pPr>
              <a:spcBef>
                <a:spcPts val="0"/>
              </a:spcBef>
              <a:buNone/>
            </a:pPr>
            <a:r>
              <a:rPr lang="cs-CZ" sz="2000" dirty="0"/>
              <a:t>Cooper et al.(2002): </a:t>
            </a:r>
            <a:r>
              <a:rPr lang="cs-CZ" sz="2000" dirty="0">
                <a:solidFill>
                  <a:srgbClr val="0070C0"/>
                </a:solidFill>
              </a:rPr>
              <a:t>20 min běh s kopce (75%VO</a:t>
            </a:r>
            <a:r>
              <a:rPr lang="cs-CZ" sz="2000" baseline="-25000" dirty="0">
                <a:solidFill>
                  <a:srgbClr val="0070C0"/>
                </a:solidFill>
              </a:rPr>
              <a:t>2</a:t>
            </a:r>
            <a:r>
              <a:rPr lang="cs-CZ" sz="2000" dirty="0">
                <a:solidFill>
                  <a:srgbClr val="0070C0"/>
                </a:solidFill>
              </a:rPr>
              <a:t>max</a:t>
            </a:r>
            <a:r>
              <a:rPr lang="cs-CZ" sz="2000" dirty="0" smtClean="0">
                <a:solidFill>
                  <a:srgbClr val="0070C0"/>
                </a:solidFill>
              </a:rPr>
              <a:t>) </a:t>
            </a:r>
            <a:r>
              <a:rPr lang="cs-CZ" altLang="cs-CZ" sz="2000" dirty="0" smtClean="0">
                <a:solidFill>
                  <a:srgbClr val="FF0000"/>
                </a:solidFill>
                <a:latin typeface="Calibri" panose="020F0502020204030204" pitchFamily="34" charset="0"/>
              </a:rPr>
              <a:t>→ OXID.STRES</a:t>
            </a:r>
            <a:r>
              <a:rPr lang="cs-CZ" altLang="cs-CZ" sz="2000" dirty="0">
                <a:solidFill>
                  <a:srgbClr val="FF0000"/>
                </a:solidFill>
                <a:latin typeface="Calibri" panose="020F0502020204030204" pitchFamily="34" charset="0"/>
              </a:rPr>
              <a:t>? </a:t>
            </a:r>
            <a:r>
              <a:rPr lang="cs-CZ" altLang="cs-CZ" sz="2000" b="1" dirty="0">
                <a:solidFill>
                  <a:srgbClr val="0070C0"/>
                </a:solidFill>
                <a:latin typeface="Calibri" panose="020F0502020204030204" pitchFamily="34" charset="0"/>
              </a:rPr>
              <a:t>→ </a:t>
            </a:r>
            <a:r>
              <a:rPr lang="cs-CZ" sz="2000" dirty="0" smtClean="0">
                <a:solidFill>
                  <a:srgbClr val="0070C0"/>
                </a:solidFill>
              </a:rPr>
              <a:t>RM</a:t>
            </a:r>
            <a:endParaRPr lang="cs-CZ" sz="2000" dirty="0">
              <a:solidFill>
                <a:srgbClr val="0070C0"/>
              </a:solidFill>
            </a:endParaRPr>
          </a:p>
          <a:p>
            <a:pPr>
              <a:spcBef>
                <a:spcPts val="0"/>
              </a:spcBef>
              <a:buNone/>
            </a:pPr>
            <a:r>
              <a:rPr lang="cs-CZ" altLang="cs-CZ" sz="2000" dirty="0" err="1" smtClean="0"/>
              <a:t>Overgaard</a:t>
            </a:r>
            <a:r>
              <a:rPr lang="cs-CZ" altLang="cs-CZ" sz="2000" dirty="0" smtClean="0"/>
              <a:t> </a:t>
            </a:r>
            <a:r>
              <a:rPr lang="cs-CZ" altLang="cs-CZ" sz="2000" dirty="0"/>
              <a:t>et al</a:t>
            </a:r>
            <a:r>
              <a:rPr lang="cs-CZ" altLang="cs-CZ" sz="2000" dirty="0" smtClean="0"/>
              <a:t>.(2004): </a:t>
            </a:r>
            <a:r>
              <a:rPr lang="cs-CZ" altLang="cs-CZ" sz="2000" dirty="0" smtClean="0">
                <a:solidFill>
                  <a:srgbClr val="0070C0"/>
                </a:solidFill>
              </a:rPr>
              <a:t>RM u 24 </a:t>
            </a:r>
            <a:r>
              <a:rPr lang="cs-CZ" altLang="cs-CZ" sz="2000" dirty="0">
                <a:solidFill>
                  <a:srgbClr val="0070C0"/>
                </a:solidFill>
              </a:rPr>
              <a:t>mladých zdravých mužů a </a:t>
            </a:r>
            <a:r>
              <a:rPr lang="cs-CZ" altLang="cs-CZ" sz="2000" dirty="0" smtClean="0">
                <a:solidFill>
                  <a:srgbClr val="0070C0"/>
                </a:solidFill>
              </a:rPr>
              <a:t>žen po běhu: </a:t>
            </a:r>
            <a:endParaRPr lang="cs-CZ" altLang="cs-CZ" sz="2000" dirty="0">
              <a:solidFill>
                <a:srgbClr val="0070C0"/>
              </a:solidFill>
            </a:endParaRPr>
          </a:p>
          <a:p>
            <a:pPr lvl="1">
              <a:spcBef>
                <a:spcPct val="0"/>
              </a:spcBef>
            </a:pPr>
            <a:r>
              <a:rPr lang="cs-CZ" altLang="cs-CZ" sz="2000" dirty="0">
                <a:solidFill>
                  <a:srgbClr val="0070C0"/>
                </a:solidFill>
              </a:rPr>
              <a:t>běh 10 km </a:t>
            </a:r>
            <a:r>
              <a:rPr lang="cs-CZ" altLang="cs-CZ" sz="2000" dirty="0">
                <a:solidFill>
                  <a:srgbClr val="0070C0"/>
                </a:solidFill>
                <a:sym typeface="Symbol" panose="05050102010706020507" pitchFamily="18" charset="2"/>
              </a:rPr>
              <a:t>  enzymů svalových buněk (LD, CK) v </a:t>
            </a:r>
            <a:r>
              <a:rPr lang="cs-CZ" altLang="cs-CZ" sz="2000" dirty="0" err="1" smtClean="0">
                <a:solidFill>
                  <a:srgbClr val="0070C0"/>
                </a:solidFill>
                <a:sym typeface="Symbol" panose="05050102010706020507" pitchFamily="18" charset="2"/>
              </a:rPr>
              <a:t>mezibuněč</a:t>
            </a:r>
            <a:r>
              <a:rPr lang="cs-CZ" altLang="cs-CZ" sz="2000" dirty="0" smtClean="0">
                <a:solidFill>
                  <a:srgbClr val="0070C0"/>
                </a:solidFill>
                <a:sym typeface="Symbol" panose="05050102010706020507" pitchFamily="18" charset="2"/>
              </a:rPr>
              <a:t>. prostoru</a:t>
            </a:r>
            <a:endParaRPr lang="cs-CZ" altLang="cs-CZ" sz="2000" dirty="0">
              <a:solidFill>
                <a:srgbClr val="0070C0"/>
              </a:solidFill>
            </a:endParaRPr>
          </a:p>
          <a:p>
            <a:pPr lvl="1">
              <a:spcBef>
                <a:spcPct val="0"/>
              </a:spcBef>
            </a:pPr>
            <a:r>
              <a:rPr lang="cs-CZ" altLang="cs-CZ" sz="2000" dirty="0">
                <a:solidFill>
                  <a:srgbClr val="0070C0"/>
                </a:solidFill>
              </a:rPr>
              <a:t>běh 20 km </a:t>
            </a:r>
            <a:r>
              <a:rPr lang="cs-CZ" altLang="cs-CZ" sz="2000" dirty="0">
                <a:solidFill>
                  <a:srgbClr val="0070C0"/>
                </a:solidFill>
                <a:sym typeface="Symbol" panose="05050102010706020507" pitchFamily="18" charset="2"/>
              </a:rPr>
              <a:t>  LD, </a:t>
            </a:r>
            <a:r>
              <a:rPr lang="cs-CZ" altLang="cs-CZ" sz="2000" dirty="0" smtClean="0">
                <a:solidFill>
                  <a:srgbClr val="0070C0"/>
                </a:solidFill>
                <a:sym typeface="Symbol" panose="05050102010706020507" pitchFamily="18" charset="2"/>
              </a:rPr>
              <a:t>CK ..</a:t>
            </a:r>
          </a:p>
          <a:p>
            <a:pPr marL="0" indent="0">
              <a:spcBef>
                <a:spcPct val="0"/>
              </a:spcBef>
              <a:buNone/>
            </a:pPr>
            <a:r>
              <a:rPr lang="cs-CZ" altLang="cs-CZ" sz="2000" dirty="0" smtClean="0">
                <a:sym typeface="Symbol" panose="05050102010706020507" pitchFamily="18" charset="2"/>
              </a:rPr>
              <a:t>Lin </a:t>
            </a:r>
            <a:r>
              <a:rPr lang="en-US" altLang="cs-CZ" sz="2000" dirty="0" smtClean="0">
                <a:sym typeface="Symbol" panose="05050102010706020507" pitchFamily="18" charset="2"/>
              </a:rPr>
              <a:t>&amp;</a:t>
            </a:r>
            <a:r>
              <a:rPr lang="cs-CZ" altLang="cs-CZ" sz="2000" dirty="0" smtClean="0">
                <a:sym typeface="Symbol" panose="05050102010706020507" pitchFamily="18" charset="2"/>
              </a:rPr>
              <a:t> </a:t>
            </a:r>
            <a:r>
              <a:rPr lang="cs-CZ" altLang="cs-CZ" sz="2000" dirty="0" err="1" smtClean="0">
                <a:sym typeface="Symbol" panose="05050102010706020507" pitchFamily="18" charset="2"/>
              </a:rPr>
              <a:t>Wang</a:t>
            </a:r>
            <a:r>
              <a:rPr lang="cs-CZ" altLang="cs-CZ" sz="2000" dirty="0" smtClean="0">
                <a:sym typeface="Symbol" panose="05050102010706020507" pitchFamily="18" charset="2"/>
              </a:rPr>
              <a:t> (2005). „</a:t>
            </a:r>
            <a:r>
              <a:rPr lang="cs-CZ" altLang="cs-CZ" sz="2000" dirty="0" smtClean="0">
                <a:solidFill>
                  <a:srgbClr val="7030A0"/>
                </a:solidFill>
                <a:sym typeface="Symbol" panose="05050102010706020507" pitchFamily="18" charset="2"/>
              </a:rPr>
              <a:t>Rhabdomyolysis in 119 </a:t>
            </a:r>
            <a:r>
              <a:rPr lang="cs-CZ" altLang="cs-CZ" sz="2000" dirty="0" err="1" smtClean="0">
                <a:solidFill>
                  <a:srgbClr val="7030A0"/>
                </a:solidFill>
                <a:sym typeface="Symbol" panose="05050102010706020507" pitchFamily="18" charset="2"/>
              </a:rPr>
              <a:t>students</a:t>
            </a:r>
            <a:r>
              <a:rPr lang="cs-CZ" altLang="cs-CZ" sz="2000" dirty="0" smtClean="0">
                <a:solidFill>
                  <a:srgbClr val="7030A0"/>
                </a:solidFill>
                <a:sym typeface="Symbol" panose="05050102010706020507" pitchFamily="18" charset="2"/>
              </a:rPr>
              <a:t> </a:t>
            </a:r>
            <a:r>
              <a:rPr lang="cs-CZ" altLang="cs-CZ" sz="2000" dirty="0" err="1" smtClean="0">
                <a:solidFill>
                  <a:srgbClr val="7030A0"/>
                </a:solidFill>
                <a:sym typeface="Symbol" panose="05050102010706020507" pitchFamily="18" charset="2"/>
              </a:rPr>
              <a:t>after</a:t>
            </a:r>
            <a:r>
              <a:rPr lang="cs-CZ" altLang="cs-CZ" sz="2000" dirty="0" smtClean="0">
                <a:solidFill>
                  <a:srgbClr val="7030A0"/>
                </a:solidFill>
                <a:sym typeface="Symbol" panose="05050102010706020507" pitchFamily="18" charset="2"/>
              </a:rPr>
              <a:t> </a:t>
            </a:r>
            <a:r>
              <a:rPr lang="cs-CZ" altLang="cs-CZ" sz="2000" dirty="0" err="1" smtClean="0">
                <a:solidFill>
                  <a:srgbClr val="7030A0"/>
                </a:solidFill>
                <a:sym typeface="Symbol" panose="05050102010706020507" pitchFamily="18" charset="2"/>
              </a:rPr>
              <a:t>repetitive</a:t>
            </a:r>
            <a:r>
              <a:rPr lang="cs-CZ" altLang="cs-CZ" sz="2000" dirty="0" smtClean="0">
                <a:solidFill>
                  <a:srgbClr val="7030A0"/>
                </a:solidFill>
                <a:sym typeface="Symbol" panose="05050102010706020507" pitchFamily="18" charset="2"/>
              </a:rPr>
              <a:t> </a:t>
            </a:r>
            <a:r>
              <a:rPr lang="cs-CZ" altLang="cs-CZ" sz="2000" dirty="0" err="1" smtClean="0">
                <a:solidFill>
                  <a:srgbClr val="7030A0"/>
                </a:solidFill>
                <a:sym typeface="Symbol" panose="05050102010706020507" pitchFamily="18" charset="2"/>
              </a:rPr>
              <a:t>exercise</a:t>
            </a:r>
            <a:r>
              <a:rPr lang="cs-CZ" altLang="cs-CZ" sz="2000" dirty="0" smtClean="0">
                <a:solidFill>
                  <a:srgbClr val="7030A0"/>
                </a:solidFill>
                <a:sym typeface="Symbol" panose="05050102010706020507" pitchFamily="18" charset="2"/>
              </a:rPr>
              <a:t>“ </a:t>
            </a:r>
          </a:p>
          <a:p>
            <a:pPr marL="0" indent="0">
              <a:spcBef>
                <a:spcPct val="0"/>
              </a:spcBef>
              <a:buNone/>
            </a:pPr>
            <a:r>
              <a:rPr lang="cs-CZ" altLang="cs-CZ" sz="2000" dirty="0">
                <a:solidFill>
                  <a:srgbClr val="7030A0"/>
                </a:solidFill>
                <a:sym typeface="Symbol" panose="05050102010706020507" pitchFamily="18" charset="2"/>
              </a:rPr>
              <a:t>	</a:t>
            </a:r>
            <a:r>
              <a:rPr lang="cs-CZ" altLang="cs-CZ" sz="2000" dirty="0" smtClean="0">
                <a:solidFill>
                  <a:srgbClr val="7030A0"/>
                </a:solidFill>
                <a:sym typeface="Symbol" panose="05050102010706020507" pitchFamily="18" charset="2"/>
              </a:rPr>
              <a:t>		(17-18 letí chlapci a děvčata; </a:t>
            </a:r>
            <a:r>
              <a:rPr lang="cs-CZ" altLang="cs-CZ" sz="2000" b="1" dirty="0" smtClean="0">
                <a:solidFill>
                  <a:srgbClr val="7030A0"/>
                </a:solidFill>
                <a:sym typeface="Symbol" panose="05050102010706020507" pitchFamily="18" charset="2"/>
              </a:rPr>
              <a:t>120 kliků </a:t>
            </a:r>
            <a:r>
              <a:rPr lang="cs-CZ" altLang="cs-CZ" sz="2000" dirty="0" smtClean="0">
                <a:solidFill>
                  <a:srgbClr val="7030A0"/>
                </a:solidFill>
                <a:sym typeface="Symbol" panose="05050102010706020507" pitchFamily="18" charset="2"/>
              </a:rPr>
              <a:t>v 5 minutách)</a:t>
            </a:r>
          </a:p>
          <a:p>
            <a:pPr marL="0" indent="0">
              <a:spcBef>
                <a:spcPct val="0"/>
              </a:spcBef>
              <a:buNone/>
            </a:pPr>
            <a:r>
              <a:rPr lang="cs-CZ" altLang="cs-CZ" sz="2000" dirty="0" err="1" smtClean="0">
                <a:sym typeface="Symbol" panose="05050102010706020507" pitchFamily="18" charset="2"/>
              </a:rPr>
              <a:t>Kabíček</a:t>
            </a:r>
            <a:r>
              <a:rPr lang="cs-CZ" altLang="cs-CZ" sz="2000" dirty="0" smtClean="0">
                <a:sym typeface="Symbol" panose="05050102010706020507" pitchFamily="18" charset="2"/>
              </a:rPr>
              <a:t> a kol. (2006): </a:t>
            </a:r>
            <a:r>
              <a:rPr lang="cs-CZ" altLang="cs-CZ" sz="2000" dirty="0" smtClean="0">
                <a:solidFill>
                  <a:srgbClr val="7030A0"/>
                </a:solidFill>
                <a:sym typeface="Symbol" panose="05050102010706020507" pitchFamily="18" charset="2"/>
              </a:rPr>
              <a:t>Opakovaná RM u 10 letého chlapce </a:t>
            </a:r>
            <a:r>
              <a:rPr lang="cs-CZ" altLang="cs-CZ" sz="2000" b="1" dirty="0" smtClean="0">
                <a:solidFill>
                  <a:srgbClr val="7030A0"/>
                </a:solidFill>
                <a:sym typeface="Symbol" panose="05050102010706020507" pitchFamily="18" charset="2"/>
              </a:rPr>
              <a:t>po fotbale </a:t>
            </a:r>
            <a:r>
              <a:rPr lang="cs-CZ" altLang="cs-CZ" sz="2000" dirty="0" smtClean="0">
                <a:solidFill>
                  <a:srgbClr val="7030A0"/>
                </a:solidFill>
                <a:sym typeface="Symbol" panose="05050102010706020507" pitchFamily="18" charset="2"/>
              </a:rPr>
              <a:t>se spolužáky</a:t>
            </a:r>
          </a:p>
          <a:p>
            <a:pPr marL="0" indent="0">
              <a:spcBef>
                <a:spcPct val="0"/>
              </a:spcBef>
              <a:buNone/>
            </a:pPr>
            <a:r>
              <a:rPr lang="cs-CZ" altLang="cs-CZ" sz="2000" dirty="0" err="1" smtClean="0">
                <a:sym typeface="Symbol" panose="05050102010706020507" pitchFamily="18" charset="2"/>
              </a:rPr>
              <a:t>Anzalone</a:t>
            </a:r>
            <a:r>
              <a:rPr lang="cs-CZ" altLang="cs-CZ" sz="2000" dirty="0" smtClean="0">
                <a:sym typeface="Symbol" panose="05050102010706020507" pitchFamily="18" charset="2"/>
              </a:rPr>
              <a:t> et al. (2010): </a:t>
            </a:r>
            <a:r>
              <a:rPr lang="cs-CZ" altLang="cs-CZ" sz="2000" dirty="0" smtClean="0">
                <a:solidFill>
                  <a:srgbClr val="7030A0"/>
                </a:solidFill>
                <a:sym typeface="Symbol" panose="05050102010706020507" pitchFamily="18" charset="2"/>
              </a:rPr>
              <a:t>Smrt 19 </a:t>
            </a:r>
            <a:r>
              <a:rPr lang="cs-CZ" altLang="cs-CZ" sz="2000" dirty="0">
                <a:solidFill>
                  <a:srgbClr val="7030A0"/>
                </a:solidFill>
                <a:sym typeface="Symbol" panose="05050102010706020507" pitchFamily="18" charset="2"/>
              </a:rPr>
              <a:t>letého </a:t>
            </a:r>
            <a:r>
              <a:rPr lang="cs-CZ" altLang="cs-CZ" sz="2000" dirty="0" smtClean="0">
                <a:solidFill>
                  <a:srgbClr val="7030A0"/>
                </a:solidFill>
                <a:sym typeface="Symbol" panose="05050102010706020507" pitchFamily="18" charset="2"/>
              </a:rPr>
              <a:t>fotbalisty v důsledku RM po tréninku (lifting se zátěží, sprinty).</a:t>
            </a:r>
            <a:endParaRPr lang="cs-CZ" altLang="cs-CZ" sz="2000" dirty="0">
              <a:solidFill>
                <a:srgbClr val="7030A0"/>
              </a:solidFill>
              <a:sym typeface="Symbol" panose="05050102010706020507" pitchFamily="18" charset="2"/>
            </a:endParaRPr>
          </a:p>
          <a:p>
            <a:pPr marL="0" indent="0">
              <a:spcBef>
                <a:spcPct val="0"/>
              </a:spcBef>
              <a:buNone/>
            </a:pPr>
            <a:r>
              <a:rPr lang="cs-CZ" altLang="cs-CZ" sz="2000" dirty="0" err="1" smtClean="0">
                <a:sym typeface="Symbol" panose="05050102010706020507" pitchFamily="18" charset="2"/>
              </a:rPr>
              <a:t>Kahanov</a:t>
            </a:r>
            <a:r>
              <a:rPr lang="cs-CZ" altLang="cs-CZ" sz="2000" dirty="0" smtClean="0">
                <a:sym typeface="Symbol" panose="05050102010706020507" pitchFamily="18" charset="2"/>
              </a:rPr>
              <a:t> et al. (2012)	</a:t>
            </a:r>
            <a:r>
              <a:rPr lang="cs-CZ" altLang="cs-CZ" sz="2000" dirty="0" smtClean="0">
                <a:solidFill>
                  <a:srgbClr val="7030A0"/>
                </a:solidFill>
                <a:sym typeface="Symbol" panose="05050102010706020507" pitchFamily="18" charset="2"/>
              </a:rPr>
              <a:t>RM u 19 letého (</a:t>
            </a:r>
            <a:r>
              <a:rPr lang="cs-CZ" altLang="cs-CZ" sz="2000" dirty="0" err="1" smtClean="0">
                <a:solidFill>
                  <a:srgbClr val="7030A0"/>
                </a:solidFill>
                <a:sym typeface="Symbol" panose="05050102010706020507" pitchFamily="18" charset="2"/>
              </a:rPr>
              <a:t>amer</a:t>
            </a:r>
            <a:r>
              <a:rPr lang="cs-CZ" altLang="cs-CZ" sz="2000" dirty="0" smtClean="0">
                <a:solidFill>
                  <a:srgbClr val="7030A0"/>
                </a:solidFill>
                <a:sym typeface="Symbol" panose="05050102010706020507" pitchFamily="18" charset="2"/>
              </a:rPr>
              <a:t>.) </a:t>
            </a:r>
            <a:r>
              <a:rPr lang="cs-CZ" altLang="cs-CZ" sz="2000" b="1" dirty="0" smtClean="0">
                <a:solidFill>
                  <a:srgbClr val="7030A0"/>
                </a:solidFill>
                <a:sym typeface="Symbol" panose="05050102010706020507" pitchFamily="18" charset="2"/>
              </a:rPr>
              <a:t>fotbalisty po tréninku</a:t>
            </a:r>
            <a:r>
              <a:rPr lang="cs-CZ" altLang="cs-CZ" sz="2000" dirty="0" smtClean="0">
                <a:solidFill>
                  <a:srgbClr val="7030A0"/>
                </a:solidFill>
                <a:sym typeface="Symbol" panose="05050102010706020507" pitchFamily="18" charset="2"/>
              </a:rPr>
              <a:t>. </a:t>
            </a:r>
          </a:p>
          <a:p>
            <a:pPr marL="0" indent="0">
              <a:spcBef>
                <a:spcPct val="0"/>
              </a:spcBef>
              <a:buNone/>
            </a:pPr>
            <a:r>
              <a:rPr lang="cs-CZ" altLang="cs-CZ" sz="2000" dirty="0" err="1" smtClean="0">
                <a:sym typeface="Symbol" panose="05050102010706020507" pitchFamily="18" charset="2"/>
              </a:rPr>
              <a:t>Parmar</a:t>
            </a:r>
            <a:r>
              <a:rPr lang="cs-CZ" altLang="cs-CZ" sz="2000" dirty="0" smtClean="0">
                <a:sym typeface="Symbol" panose="05050102010706020507" pitchFamily="18" charset="2"/>
              </a:rPr>
              <a:t> et al.(2012): 	</a:t>
            </a:r>
            <a:r>
              <a:rPr lang="cs-CZ" altLang="cs-CZ" sz="2000" dirty="0" smtClean="0">
                <a:solidFill>
                  <a:srgbClr val="7030A0"/>
                </a:solidFill>
                <a:sym typeface="Symbol" panose="05050102010706020507" pitchFamily="18" charset="2"/>
              </a:rPr>
              <a:t>RM u 26 letého muže </a:t>
            </a:r>
            <a:r>
              <a:rPr lang="cs-CZ" altLang="cs-CZ" sz="2000" b="1" dirty="0" smtClean="0">
                <a:solidFill>
                  <a:srgbClr val="7030A0"/>
                </a:solidFill>
                <a:sym typeface="Symbol" panose="05050102010706020507" pitchFamily="18" charset="2"/>
              </a:rPr>
              <a:t>po 30 min spinningu</a:t>
            </a:r>
            <a:r>
              <a:rPr lang="cs-CZ" altLang="cs-CZ" sz="2000" dirty="0" smtClean="0">
                <a:solidFill>
                  <a:srgbClr val="7030A0"/>
                </a:solidFill>
                <a:sym typeface="Symbol" panose="05050102010706020507" pitchFamily="18" charset="2"/>
              </a:rPr>
              <a:t>.</a:t>
            </a:r>
          </a:p>
          <a:p>
            <a:pPr marL="0" indent="0">
              <a:spcBef>
                <a:spcPct val="0"/>
              </a:spcBef>
              <a:buNone/>
            </a:pPr>
            <a:r>
              <a:rPr lang="cs-CZ" altLang="cs-CZ" sz="2000" dirty="0" err="1" smtClean="0">
                <a:sym typeface="Symbol" panose="05050102010706020507" pitchFamily="18" charset="2"/>
              </a:rPr>
              <a:t>Ciccolella</a:t>
            </a:r>
            <a:r>
              <a:rPr lang="cs-CZ" altLang="cs-CZ" sz="2000" dirty="0" smtClean="0">
                <a:sym typeface="Symbol" panose="05050102010706020507" pitchFamily="18" charset="2"/>
              </a:rPr>
              <a:t> </a:t>
            </a:r>
            <a:r>
              <a:rPr lang="cs-CZ" altLang="cs-CZ" sz="2000" dirty="0">
                <a:sym typeface="Symbol" panose="05050102010706020507" pitchFamily="18" charset="2"/>
              </a:rPr>
              <a:t>et al. (2014</a:t>
            </a:r>
            <a:r>
              <a:rPr lang="cs-CZ" altLang="cs-CZ" sz="2000" dirty="0" smtClean="0">
                <a:sym typeface="Symbol" panose="05050102010706020507" pitchFamily="18" charset="2"/>
              </a:rPr>
              <a:t>): 	</a:t>
            </a:r>
            <a:r>
              <a:rPr lang="cs-CZ" altLang="cs-CZ" sz="2000" dirty="0" smtClean="0">
                <a:solidFill>
                  <a:srgbClr val="7030A0"/>
                </a:solidFill>
                <a:sym typeface="Symbol" panose="05050102010706020507" pitchFamily="18" charset="2"/>
              </a:rPr>
              <a:t>RM u 23 letého medika </a:t>
            </a:r>
            <a:r>
              <a:rPr lang="cs-CZ" altLang="cs-CZ" sz="2000" b="1" dirty="0" smtClean="0">
                <a:solidFill>
                  <a:srgbClr val="7030A0"/>
                </a:solidFill>
                <a:sym typeface="Symbol" panose="05050102010706020507" pitchFamily="18" charset="2"/>
              </a:rPr>
              <a:t>po 8 mílích běhu </a:t>
            </a:r>
            <a:r>
              <a:rPr lang="cs-CZ" altLang="cs-CZ" sz="2000" dirty="0" smtClean="0">
                <a:solidFill>
                  <a:srgbClr val="7030A0"/>
                </a:solidFill>
                <a:sym typeface="Symbol" panose="05050102010706020507" pitchFamily="18" charset="2"/>
              </a:rPr>
              <a:t>v rámci laboratorního pokusu.</a:t>
            </a:r>
          </a:p>
          <a:p>
            <a:pPr marL="0" indent="0">
              <a:spcBef>
                <a:spcPct val="0"/>
              </a:spcBef>
              <a:buNone/>
            </a:pPr>
            <a:r>
              <a:rPr lang="cs-CZ" altLang="cs-CZ" sz="2000" dirty="0">
                <a:solidFill>
                  <a:srgbClr val="7030A0"/>
                </a:solidFill>
                <a:sym typeface="Symbol" panose="05050102010706020507" pitchFamily="18" charset="2"/>
              </a:rPr>
              <a:t>	</a:t>
            </a:r>
            <a:r>
              <a:rPr lang="cs-CZ" altLang="cs-CZ" sz="2000" dirty="0" smtClean="0">
                <a:solidFill>
                  <a:srgbClr val="7030A0"/>
                </a:solidFill>
                <a:sym typeface="Symbol" panose="05050102010706020507" pitchFamily="18" charset="2"/>
              </a:rPr>
              <a:t>		RM u 14 letého žáka </a:t>
            </a:r>
            <a:r>
              <a:rPr lang="cs-CZ" altLang="cs-CZ" sz="2000" b="1" dirty="0" smtClean="0">
                <a:solidFill>
                  <a:srgbClr val="7030A0"/>
                </a:solidFill>
                <a:sym typeface="Symbol" panose="05050102010706020507" pitchFamily="18" charset="2"/>
              </a:rPr>
              <a:t>po 100 dřepech</a:t>
            </a:r>
            <a:r>
              <a:rPr lang="cs-CZ" altLang="cs-CZ" sz="2000" dirty="0" smtClean="0">
                <a:solidFill>
                  <a:srgbClr val="7030A0"/>
                </a:solidFill>
                <a:sym typeface="Symbol" panose="05050102010706020507" pitchFamily="18" charset="2"/>
              </a:rPr>
              <a:t>.</a:t>
            </a:r>
          </a:p>
          <a:p>
            <a:pPr marL="0" indent="0">
              <a:spcBef>
                <a:spcPct val="0"/>
              </a:spcBef>
              <a:buNone/>
            </a:pPr>
            <a:r>
              <a:rPr lang="cs-CZ" altLang="cs-CZ" sz="2000" dirty="0">
                <a:solidFill>
                  <a:srgbClr val="7030A0"/>
                </a:solidFill>
                <a:sym typeface="Symbol" panose="05050102010706020507" pitchFamily="18" charset="2"/>
              </a:rPr>
              <a:t>	</a:t>
            </a:r>
            <a:r>
              <a:rPr lang="cs-CZ" altLang="cs-CZ" sz="2000" dirty="0" smtClean="0">
                <a:solidFill>
                  <a:srgbClr val="7030A0"/>
                </a:solidFill>
                <a:sym typeface="Symbol" panose="05050102010706020507" pitchFamily="18" charset="2"/>
              </a:rPr>
              <a:t>		RM u 21 letého muže </a:t>
            </a:r>
            <a:r>
              <a:rPr lang="cs-CZ" altLang="cs-CZ" sz="2000" b="1" dirty="0" smtClean="0">
                <a:solidFill>
                  <a:srgbClr val="7030A0"/>
                </a:solidFill>
                <a:sym typeface="Symbol" panose="05050102010706020507" pitchFamily="18" charset="2"/>
              </a:rPr>
              <a:t>po 50 min „fit“ cvičení </a:t>
            </a:r>
            <a:r>
              <a:rPr lang="cs-CZ" altLang="cs-CZ" sz="2000" dirty="0" smtClean="0">
                <a:solidFill>
                  <a:srgbClr val="7030A0"/>
                </a:solidFill>
                <a:sym typeface="Symbol" panose="05050102010706020507" pitchFamily="18" charset="2"/>
              </a:rPr>
              <a:t>(sed-leh, malé činky).</a:t>
            </a:r>
          </a:p>
          <a:p>
            <a:pPr marL="0" indent="0">
              <a:spcBef>
                <a:spcPct val="0"/>
              </a:spcBef>
              <a:buNone/>
            </a:pPr>
            <a:r>
              <a:rPr lang="cs-CZ" altLang="cs-CZ" sz="2000" dirty="0" err="1" smtClean="0">
                <a:sym typeface="Symbol" panose="05050102010706020507" pitchFamily="18" charset="2"/>
              </a:rPr>
              <a:t>Shinde</a:t>
            </a:r>
            <a:r>
              <a:rPr lang="cs-CZ" altLang="cs-CZ" sz="2000" dirty="0" smtClean="0">
                <a:sym typeface="Symbol" panose="05050102010706020507" pitchFamily="18" charset="2"/>
              </a:rPr>
              <a:t> et al. (2015): 	</a:t>
            </a:r>
            <a:r>
              <a:rPr lang="cs-CZ" altLang="cs-CZ" sz="2000" dirty="0" smtClean="0">
                <a:solidFill>
                  <a:srgbClr val="7030A0"/>
                </a:solidFill>
                <a:sym typeface="Symbol" panose="05050102010706020507" pitchFamily="18" charset="2"/>
              </a:rPr>
              <a:t>RM </a:t>
            </a:r>
            <a:r>
              <a:rPr lang="cs-CZ" altLang="cs-CZ" sz="2000" dirty="0" smtClean="0">
                <a:sym typeface="Symbol" panose="05050102010706020507" pitchFamily="18" charset="2"/>
              </a:rPr>
              <a:t>s následným akutním poškozením ledvin </a:t>
            </a:r>
            <a:r>
              <a:rPr lang="cs-CZ" altLang="cs-CZ" sz="2000" dirty="0" smtClean="0">
                <a:solidFill>
                  <a:srgbClr val="7030A0"/>
                </a:solidFill>
                <a:sym typeface="Symbol" panose="05050102010706020507" pitchFamily="18" charset="2"/>
              </a:rPr>
              <a:t>u 20 letého muže 3 dny </a:t>
            </a:r>
          </a:p>
          <a:p>
            <a:pPr marL="0" indent="0">
              <a:spcBef>
                <a:spcPct val="0"/>
              </a:spcBef>
              <a:buNone/>
            </a:pPr>
            <a:r>
              <a:rPr lang="cs-CZ" altLang="cs-CZ" sz="2000" b="1" dirty="0">
                <a:solidFill>
                  <a:srgbClr val="7030A0"/>
                </a:solidFill>
                <a:sym typeface="Symbol" panose="05050102010706020507" pitchFamily="18" charset="2"/>
              </a:rPr>
              <a:t>	</a:t>
            </a:r>
            <a:r>
              <a:rPr lang="cs-CZ" altLang="cs-CZ" sz="2000" b="1" dirty="0" smtClean="0">
                <a:solidFill>
                  <a:srgbClr val="7030A0"/>
                </a:solidFill>
                <a:sym typeface="Symbol" panose="05050102010706020507" pitchFamily="18" charset="2"/>
              </a:rPr>
              <a:t>		po těžkém cvičení v tělocvičně</a:t>
            </a:r>
            <a:r>
              <a:rPr lang="cs-CZ" altLang="cs-CZ" sz="2000" dirty="0" smtClean="0">
                <a:solidFill>
                  <a:srgbClr val="7030A0"/>
                </a:solidFill>
                <a:sym typeface="Symbol" panose="05050102010706020507" pitchFamily="18" charset="2"/>
              </a:rPr>
              <a:t>.</a:t>
            </a:r>
          </a:p>
        </p:txBody>
      </p:sp>
      <p:sp>
        <p:nvSpPr>
          <p:cNvPr id="12" name="Obdélník 11"/>
          <p:cNvSpPr/>
          <p:nvPr/>
        </p:nvSpPr>
        <p:spPr>
          <a:xfrm>
            <a:off x="518028" y="195056"/>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990" y="366412"/>
            <a:ext cx="2562146" cy="1624829"/>
          </a:xfrm>
          <a:prstGeom prst="rect">
            <a:avLst/>
          </a:prstGeom>
        </p:spPr>
      </p:pic>
      <p:sp>
        <p:nvSpPr>
          <p:cNvPr id="3" name="TextovéPole 2"/>
          <p:cNvSpPr txBox="1"/>
          <p:nvPr/>
        </p:nvSpPr>
        <p:spPr>
          <a:xfrm>
            <a:off x="9360666" y="1484480"/>
            <a:ext cx="2662794" cy="369332"/>
          </a:xfrm>
          <a:prstGeom prst="rect">
            <a:avLst/>
          </a:prstGeom>
          <a:noFill/>
        </p:spPr>
        <p:txBody>
          <a:bodyPr wrap="square" rtlCol="0">
            <a:spAutoFit/>
          </a:bodyPr>
          <a:lstStyle/>
          <a:p>
            <a:r>
              <a:rPr lang="cs-CZ" b="1" dirty="0" smtClean="0">
                <a:solidFill>
                  <a:schemeClr val="bg1"/>
                </a:solidFill>
              </a:rPr>
              <a:t>EXCENTRICKÉ KONTRAKCE</a:t>
            </a:r>
            <a:endParaRPr lang="cs-CZ" b="1" dirty="0">
              <a:solidFill>
                <a:schemeClr val="bg1"/>
              </a:solidFill>
            </a:endParaRPr>
          </a:p>
        </p:txBody>
      </p:sp>
      <p:sp>
        <p:nvSpPr>
          <p:cNvPr id="7" name="Šestiúhelník 6"/>
          <p:cNvSpPr/>
          <p:nvPr/>
        </p:nvSpPr>
        <p:spPr>
          <a:xfrm>
            <a:off x="10591598" y="5679984"/>
            <a:ext cx="1332690" cy="1022373"/>
          </a:xfrm>
          <a:prstGeom prst="hex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ln>
                  <a:solidFill>
                    <a:schemeClr val="bg1"/>
                  </a:solidFill>
                </a:ln>
                <a:solidFill>
                  <a:schemeClr val="bg1"/>
                </a:solidFill>
              </a:rPr>
              <a:t>OXID. STRES</a:t>
            </a:r>
            <a:endParaRPr lang="cs-CZ" dirty="0">
              <a:ln>
                <a:solidFill>
                  <a:schemeClr val="bg1"/>
                </a:solidFill>
              </a:ln>
              <a:solidFill>
                <a:schemeClr val="bg1"/>
              </a:solidFill>
            </a:endParaRPr>
          </a:p>
        </p:txBody>
      </p:sp>
    </p:spTree>
    <p:extLst>
      <p:ext uri="{BB962C8B-B14F-4D97-AF65-F5344CB8AC3E}">
        <p14:creationId xmlns:p14="http://schemas.microsoft.com/office/powerpoint/2010/main" val="2686966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animEffect transition="in" filter="fade">
                                      <p:cBhvr>
                                        <p:cTn id="7" dur="500"/>
                                        <p:tgtEl>
                                          <p:spTgt spid="614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xEl>
                                              <p:pRg st="3" end="3"/>
                                            </p:txEl>
                                          </p:spTgt>
                                        </p:tgtEl>
                                        <p:attrNameLst>
                                          <p:attrName>style.visibility</p:attrName>
                                        </p:attrNameLst>
                                      </p:cBhvr>
                                      <p:to>
                                        <p:strVal val="visible"/>
                                      </p:to>
                                    </p:set>
                                    <p:animEffect transition="in" filter="fade">
                                      <p:cBhvr>
                                        <p:cTn id="10" dur="500"/>
                                        <p:tgtEl>
                                          <p:spTgt spid="614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6">
                                            <p:txEl>
                                              <p:pRg st="4" end="4"/>
                                            </p:txEl>
                                          </p:spTgt>
                                        </p:tgtEl>
                                        <p:attrNameLst>
                                          <p:attrName>style.visibility</p:attrName>
                                        </p:attrNameLst>
                                      </p:cBhvr>
                                      <p:to>
                                        <p:strVal val="visible"/>
                                      </p:to>
                                    </p:set>
                                    <p:animEffect transition="in" filter="fade">
                                      <p:cBhvr>
                                        <p:cTn id="13" dur="500"/>
                                        <p:tgtEl>
                                          <p:spTgt spid="614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xEl>
                                              <p:pRg st="5" end="5"/>
                                            </p:txEl>
                                          </p:spTgt>
                                        </p:tgtEl>
                                        <p:attrNameLst>
                                          <p:attrName>style.visibility</p:attrName>
                                        </p:attrNameLst>
                                      </p:cBhvr>
                                      <p:to>
                                        <p:strVal val="visible"/>
                                      </p:to>
                                    </p:set>
                                    <p:animEffect transition="in" filter="fade">
                                      <p:cBhvr>
                                        <p:cTn id="18" dur="500"/>
                                        <p:tgtEl>
                                          <p:spTgt spid="614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146">
                                            <p:txEl>
                                              <p:pRg st="6" end="6"/>
                                            </p:txEl>
                                          </p:spTgt>
                                        </p:tgtEl>
                                        <p:attrNameLst>
                                          <p:attrName>style.visibility</p:attrName>
                                        </p:attrNameLst>
                                      </p:cBhvr>
                                      <p:to>
                                        <p:strVal val="visible"/>
                                      </p:to>
                                    </p:set>
                                    <p:animEffect transition="in" filter="fade">
                                      <p:cBhvr>
                                        <p:cTn id="21" dur="500"/>
                                        <p:tgtEl>
                                          <p:spTgt spid="614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46">
                                            <p:txEl>
                                              <p:pRg st="7" end="7"/>
                                            </p:txEl>
                                          </p:spTgt>
                                        </p:tgtEl>
                                        <p:attrNameLst>
                                          <p:attrName>style.visibility</p:attrName>
                                        </p:attrNameLst>
                                      </p:cBhvr>
                                      <p:to>
                                        <p:strVal val="visible"/>
                                      </p:to>
                                    </p:set>
                                    <p:animEffect transition="in" filter="fade">
                                      <p:cBhvr>
                                        <p:cTn id="24" dur="500"/>
                                        <p:tgtEl>
                                          <p:spTgt spid="6146">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6">
                                            <p:txEl>
                                              <p:pRg st="8" end="8"/>
                                            </p:txEl>
                                          </p:spTgt>
                                        </p:tgtEl>
                                        <p:attrNameLst>
                                          <p:attrName>style.visibility</p:attrName>
                                        </p:attrNameLst>
                                      </p:cBhvr>
                                      <p:to>
                                        <p:strVal val="visible"/>
                                      </p:to>
                                    </p:set>
                                    <p:animEffect transition="in" filter="fade">
                                      <p:cBhvr>
                                        <p:cTn id="27" dur="500"/>
                                        <p:tgtEl>
                                          <p:spTgt spid="6146">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146">
                                            <p:txEl>
                                              <p:pRg st="9" end="9"/>
                                            </p:txEl>
                                          </p:spTgt>
                                        </p:tgtEl>
                                        <p:attrNameLst>
                                          <p:attrName>style.visibility</p:attrName>
                                        </p:attrNameLst>
                                      </p:cBhvr>
                                      <p:to>
                                        <p:strVal val="visible"/>
                                      </p:to>
                                    </p:set>
                                    <p:animEffect transition="in" filter="fade">
                                      <p:cBhvr>
                                        <p:cTn id="30" dur="500"/>
                                        <p:tgtEl>
                                          <p:spTgt spid="6146">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146">
                                            <p:txEl>
                                              <p:pRg st="10" end="10"/>
                                            </p:txEl>
                                          </p:spTgt>
                                        </p:tgtEl>
                                        <p:attrNameLst>
                                          <p:attrName>style.visibility</p:attrName>
                                        </p:attrNameLst>
                                      </p:cBhvr>
                                      <p:to>
                                        <p:strVal val="visible"/>
                                      </p:to>
                                    </p:set>
                                    <p:animEffect transition="in" filter="fade">
                                      <p:cBhvr>
                                        <p:cTn id="33" dur="500"/>
                                        <p:tgtEl>
                                          <p:spTgt spid="6146">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146">
                                            <p:txEl>
                                              <p:pRg st="11" end="11"/>
                                            </p:txEl>
                                          </p:spTgt>
                                        </p:tgtEl>
                                        <p:attrNameLst>
                                          <p:attrName>style.visibility</p:attrName>
                                        </p:attrNameLst>
                                      </p:cBhvr>
                                      <p:to>
                                        <p:strVal val="visible"/>
                                      </p:to>
                                    </p:set>
                                    <p:animEffect transition="in" filter="fade">
                                      <p:cBhvr>
                                        <p:cTn id="36" dur="500"/>
                                        <p:tgtEl>
                                          <p:spTgt spid="6146">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146">
                                            <p:txEl>
                                              <p:pRg st="12" end="12"/>
                                            </p:txEl>
                                          </p:spTgt>
                                        </p:tgtEl>
                                        <p:attrNameLst>
                                          <p:attrName>style.visibility</p:attrName>
                                        </p:attrNameLst>
                                      </p:cBhvr>
                                      <p:to>
                                        <p:strVal val="visible"/>
                                      </p:to>
                                    </p:set>
                                    <p:animEffect transition="in" filter="fade">
                                      <p:cBhvr>
                                        <p:cTn id="39" dur="500"/>
                                        <p:tgtEl>
                                          <p:spTgt spid="6146">
                                            <p:txEl>
                                              <p:pRg st="12" end="1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146">
                                            <p:txEl>
                                              <p:pRg st="13" end="13"/>
                                            </p:txEl>
                                          </p:spTgt>
                                        </p:tgtEl>
                                        <p:attrNameLst>
                                          <p:attrName>style.visibility</p:attrName>
                                        </p:attrNameLst>
                                      </p:cBhvr>
                                      <p:to>
                                        <p:strVal val="visible"/>
                                      </p:to>
                                    </p:set>
                                    <p:animEffect transition="in" filter="fade">
                                      <p:cBhvr>
                                        <p:cTn id="42" dur="500"/>
                                        <p:tgtEl>
                                          <p:spTgt spid="6146">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146">
                                            <p:txEl>
                                              <p:pRg st="14" end="14"/>
                                            </p:txEl>
                                          </p:spTgt>
                                        </p:tgtEl>
                                        <p:attrNameLst>
                                          <p:attrName>style.visibility</p:attrName>
                                        </p:attrNameLst>
                                      </p:cBhvr>
                                      <p:to>
                                        <p:strVal val="visible"/>
                                      </p:to>
                                    </p:set>
                                    <p:animEffect transition="in" filter="fade">
                                      <p:cBhvr>
                                        <p:cTn id="45" dur="500"/>
                                        <p:tgtEl>
                                          <p:spTgt spid="6146">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146">
                                            <p:txEl>
                                              <p:pRg st="15" end="15"/>
                                            </p:txEl>
                                          </p:spTgt>
                                        </p:tgtEl>
                                        <p:attrNameLst>
                                          <p:attrName>style.visibility</p:attrName>
                                        </p:attrNameLst>
                                      </p:cBhvr>
                                      <p:to>
                                        <p:strVal val="visible"/>
                                      </p:to>
                                    </p:set>
                                    <p:animEffect transition="in" filter="fade">
                                      <p:cBhvr>
                                        <p:cTn id="48" dur="500"/>
                                        <p:tgtEl>
                                          <p:spTgt spid="6146">
                                            <p:txEl>
                                              <p:pRg st="15" end="1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1002632" y="864810"/>
            <a:ext cx="10194757" cy="4924425"/>
          </a:xfrm>
          <a:prstGeom prst="rect">
            <a:avLst/>
          </a:prstGeom>
          <a:solidFill>
            <a:schemeClr val="accent5">
              <a:lumMod val="20000"/>
              <a:lumOff val="80000"/>
            </a:schemeClr>
          </a:solidFill>
          <a:ln w="9525">
            <a:solidFill>
              <a:srgbClr val="002060"/>
            </a:solidFill>
            <a:miter lim="800000"/>
            <a:headEnd/>
            <a:tailEnd/>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dirty="0" smtClean="0">
                <a:solidFill>
                  <a:srgbClr val="7030A0"/>
                </a:solidFill>
              </a:rPr>
              <a:t>Vznik</a:t>
            </a:r>
            <a:r>
              <a:rPr lang="cs-CZ" altLang="cs-CZ" sz="2400" b="1" dirty="0" smtClean="0">
                <a:solidFill>
                  <a:srgbClr val="002060"/>
                </a:solidFill>
              </a:rPr>
              <a:t> </a:t>
            </a:r>
            <a:r>
              <a:rPr lang="cs-CZ" altLang="cs-CZ" sz="2400" b="1" dirty="0" smtClean="0">
                <a:solidFill>
                  <a:srgbClr val="FF0000"/>
                </a:solidFill>
              </a:rPr>
              <a:t>oxidačních látek</a:t>
            </a:r>
          </a:p>
          <a:p>
            <a:pPr algn="ctr" eaLnBrk="1" hangingPunct="1">
              <a:spcBef>
                <a:spcPct val="50000"/>
              </a:spcBef>
              <a:buFontTx/>
              <a:buNone/>
            </a:pPr>
            <a:r>
              <a:rPr lang="en-US" altLang="cs-CZ" sz="2000" dirty="0" smtClean="0"/>
              <a:t>[</a:t>
            </a:r>
            <a:r>
              <a:rPr lang="cs-CZ" altLang="cs-CZ" sz="2000" b="1" dirty="0" smtClean="0"/>
              <a:t>RO</a:t>
            </a:r>
            <a:r>
              <a:rPr lang="cs-CZ" altLang="cs-CZ" sz="2000" dirty="0" smtClean="0"/>
              <a:t>(N)</a:t>
            </a:r>
            <a:r>
              <a:rPr lang="cs-CZ" altLang="cs-CZ" sz="2000" b="1" dirty="0" smtClean="0"/>
              <a:t>S</a:t>
            </a:r>
            <a:r>
              <a:rPr lang="cs-CZ" altLang="cs-CZ" sz="2000" dirty="0" smtClean="0"/>
              <a:t> – </a:t>
            </a:r>
            <a:r>
              <a:rPr lang="cs-CZ" altLang="cs-CZ" sz="2000" dirty="0" err="1" smtClean="0"/>
              <a:t>reactive</a:t>
            </a:r>
            <a:r>
              <a:rPr lang="cs-CZ" altLang="cs-CZ" sz="2000" dirty="0" smtClean="0"/>
              <a:t> oxygen (and </a:t>
            </a:r>
            <a:r>
              <a:rPr lang="cs-CZ" altLang="cs-CZ" sz="2000" dirty="0" err="1" smtClean="0"/>
              <a:t>nitrogen</a:t>
            </a:r>
            <a:r>
              <a:rPr lang="cs-CZ" altLang="cs-CZ" sz="2000" dirty="0" smtClean="0"/>
              <a:t>) species</a:t>
            </a:r>
            <a:r>
              <a:rPr lang="en-US" altLang="cs-CZ" sz="2000" dirty="0" smtClean="0"/>
              <a:t>]</a:t>
            </a:r>
            <a:endParaRPr lang="cs-CZ" altLang="cs-CZ" sz="2000" dirty="0" smtClean="0"/>
          </a:p>
          <a:p>
            <a:pPr algn="ctr" eaLnBrk="1" hangingPunct="1">
              <a:spcBef>
                <a:spcPct val="50000"/>
              </a:spcBef>
              <a:buFontTx/>
              <a:buNone/>
            </a:pPr>
            <a:endParaRPr lang="cs-CZ" altLang="cs-CZ" sz="2000" dirty="0" smtClean="0"/>
          </a:p>
          <a:p>
            <a:pPr algn="ctr">
              <a:spcBef>
                <a:spcPct val="50000"/>
              </a:spcBef>
              <a:buNone/>
            </a:pPr>
            <a:r>
              <a:rPr lang="cs-CZ" altLang="cs-CZ" sz="2000" dirty="0" smtClean="0">
                <a:solidFill>
                  <a:srgbClr val="7030A0"/>
                </a:solidFill>
              </a:rPr>
              <a:t>Při sval. práci se většina přijatého O</a:t>
            </a:r>
            <a:r>
              <a:rPr lang="cs-CZ" altLang="cs-CZ" sz="2000" baseline="-25000" dirty="0" smtClean="0">
                <a:solidFill>
                  <a:srgbClr val="7030A0"/>
                </a:solidFill>
              </a:rPr>
              <a:t>2</a:t>
            </a:r>
            <a:r>
              <a:rPr lang="cs-CZ" altLang="cs-CZ" sz="2000" dirty="0" smtClean="0">
                <a:solidFill>
                  <a:srgbClr val="7030A0"/>
                </a:solidFill>
              </a:rPr>
              <a:t> </a:t>
            </a:r>
            <a:r>
              <a:rPr lang="cs-CZ" altLang="cs-CZ" sz="2000" b="1" dirty="0" smtClean="0">
                <a:solidFill>
                  <a:srgbClr val="7030A0"/>
                </a:solidFill>
              </a:rPr>
              <a:t>v mitochondriích myocytů </a:t>
            </a:r>
            <a:r>
              <a:rPr lang="cs-CZ" altLang="cs-CZ" sz="2000" dirty="0" smtClean="0">
                <a:solidFill>
                  <a:srgbClr val="7030A0"/>
                </a:solidFill>
              </a:rPr>
              <a:t>přeměňuje na H</a:t>
            </a:r>
            <a:r>
              <a:rPr lang="cs-CZ" altLang="cs-CZ" sz="1800" baseline="-25000" dirty="0" smtClean="0">
                <a:solidFill>
                  <a:srgbClr val="7030A0"/>
                </a:solidFill>
              </a:rPr>
              <a:t>2</a:t>
            </a:r>
            <a:r>
              <a:rPr lang="cs-CZ" altLang="cs-CZ" sz="2000" dirty="0" smtClean="0">
                <a:solidFill>
                  <a:srgbClr val="7030A0"/>
                </a:solidFill>
              </a:rPr>
              <a:t>O, ale </a:t>
            </a:r>
          </a:p>
          <a:p>
            <a:pPr>
              <a:spcBef>
                <a:spcPct val="50000"/>
              </a:spcBef>
              <a:buNone/>
            </a:pPr>
            <a:endParaRPr lang="cs-CZ" altLang="cs-CZ" sz="2000" dirty="0" smtClean="0">
              <a:solidFill>
                <a:srgbClr val="002060"/>
              </a:solidFill>
            </a:endParaRPr>
          </a:p>
          <a:p>
            <a:pPr>
              <a:spcBef>
                <a:spcPct val="50000"/>
              </a:spcBef>
              <a:buNone/>
            </a:pPr>
            <a:r>
              <a:rPr lang="cs-CZ" altLang="cs-CZ" sz="2000" b="1" dirty="0" smtClean="0">
                <a:solidFill>
                  <a:srgbClr val="002060"/>
                </a:solidFill>
              </a:rPr>
              <a:t>	    1-2% </a:t>
            </a:r>
            <a:r>
              <a:rPr lang="cs-CZ" altLang="cs-CZ" sz="2000" b="1" dirty="0">
                <a:solidFill>
                  <a:srgbClr val="002060"/>
                </a:solidFill>
              </a:rPr>
              <a:t>O</a:t>
            </a:r>
            <a:r>
              <a:rPr lang="cs-CZ" altLang="cs-CZ" sz="2000" b="1" baseline="-25000" dirty="0">
                <a:solidFill>
                  <a:srgbClr val="002060"/>
                </a:solidFill>
              </a:rPr>
              <a:t>2 </a:t>
            </a:r>
            <a:r>
              <a:rPr lang="cs-CZ" altLang="cs-CZ" sz="2000" b="1" dirty="0" smtClean="0">
                <a:solidFill>
                  <a:srgbClr val="002060"/>
                </a:solidFill>
                <a:latin typeface="Calibri" panose="020F0502020204030204" pitchFamily="34" charset="0"/>
              </a:rPr>
              <a:t>→</a:t>
            </a:r>
            <a:r>
              <a:rPr lang="cs-CZ" altLang="cs-CZ" sz="2000" b="1" dirty="0" smtClean="0">
                <a:solidFill>
                  <a:srgbClr val="002060"/>
                </a:solidFill>
              </a:rPr>
              <a:t> </a:t>
            </a:r>
            <a:r>
              <a:rPr lang="cs-CZ" altLang="cs-CZ" sz="2000" b="1" dirty="0" err="1" smtClean="0">
                <a:solidFill>
                  <a:srgbClr val="FF0000"/>
                </a:solidFill>
              </a:rPr>
              <a:t>superoxid</a:t>
            </a:r>
            <a:r>
              <a:rPr lang="cs-CZ" altLang="cs-CZ" sz="2000" dirty="0" smtClean="0">
                <a:solidFill>
                  <a:srgbClr val="002060"/>
                </a:solidFill>
              </a:rPr>
              <a:t> </a:t>
            </a:r>
            <a:r>
              <a:rPr lang="cs-CZ" altLang="cs-CZ" sz="2000" dirty="0">
                <a:solidFill>
                  <a:srgbClr val="002060"/>
                </a:solidFill>
              </a:rPr>
              <a:t>(</a:t>
            </a:r>
            <a:r>
              <a:rPr lang="cs-CZ" altLang="cs-CZ" sz="2000" b="1" dirty="0">
                <a:solidFill>
                  <a:srgbClr val="FF0000"/>
                </a:solidFill>
              </a:rPr>
              <a:t>O</a:t>
            </a:r>
            <a:r>
              <a:rPr lang="cs-CZ" altLang="cs-CZ" sz="2000" b="1" baseline="-25000" dirty="0">
                <a:solidFill>
                  <a:srgbClr val="FF0000"/>
                </a:solidFill>
              </a:rPr>
              <a:t>2</a:t>
            </a:r>
            <a:r>
              <a:rPr lang="cs-CZ" altLang="cs-CZ" sz="2000" dirty="0" smtClean="0">
                <a:solidFill>
                  <a:srgbClr val="FF0000"/>
                </a:solidFill>
              </a:rPr>
              <a:t>*</a:t>
            </a:r>
            <a:r>
              <a:rPr lang="cs-CZ" altLang="cs-CZ" sz="2000" dirty="0" smtClean="0">
                <a:solidFill>
                  <a:srgbClr val="002060"/>
                </a:solidFill>
              </a:rPr>
              <a:t>)  </a:t>
            </a:r>
            <a:r>
              <a:rPr lang="cs-CZ" altLang="cs-CZ" sz="1600" dirty="0" smtClean="0">
                <a:solidFill>
                  <a:srgbClr val="002060"/>
                </a:solidFill>
                <a:latin typeface="Calibri" panose="020F0502020204030204" pitchFamily="34" charset="0"/>
              </a:rPr>
              <a:t>(</a:t>
            </a:r>
            <a:r>
              <a:rPr lang="cs-CZ" altLang="cs-CZ" sz="1600" dirty="0" err="1" smtClean="0">
                <a:solidFill>
                  <a:srgbClr val="002060"/>
                </a:solidFill>
                <a:latin typeface="Calibri" panose="020F0502020204030204" pitchFamily="34" charset="0"/>
              </a:rPr>
              <a:t>superoxid-dismutáza</a:t>
            </a:r>
            <a:r>
              <a:rPr lang="cs-CZ" altLang="cs-CZ" sz="1600" dirty="0" smtClean="0">
                <a:solidFill>
                  <a:srgbClr val="002060"/>
                </a:solidFill>
                <a:latin typeface="Calibri" panose="020F0502020204030204" pitchFamily="34" charset="0"/>
              </a:rPr>
              <a:t>)  </a:t>
            </a:r>
            <a:r>
              <a:rPr lang="cs-CZ" altLang="cs-CZ" sz="2000" dirty="0" smtClean="0">
                <a:solidFill>
                  <a:srgbClr val="FF0000"/>
                </a:solidFill>
              </a:rPr>
              <a:t>peroxid </a:t>
            </a:r>
            <a:r>
              <a:rPr lang="cs-CZ" altLang="cs-CZ" sz="2000" dirty="0">
                <a:solidFill>
                  <a:srgbClr val="FF0000"/>
                </a:solidFill>
              </a:rPr>
              <a:t>vodíku </a:t>
            </a:r>
            <a:r>
              <a:rPr lang="cs-CZ" altLang="cs-CZ" sz="2000" dirty="0">
                <a:solidFill>
                  <a:srgbClr val="002060"/>
                </a:solidFill>
              </a:rPr>
              <a:t>(</a:t>
            </a:r>
            <a:r>
              <a:rPr lang="cs-CZ" altLang="cs-CZ" sz="2000" dirty="0">
                <a:solidFill>
                  <a:srgbClr val="FF0000"/>
                </a:solidFill>
              </a:rPr>
              <a:t>H</a:t>
            </a:r>
            <a:r>
              <a:rPr lang="cs-CZ" altLang="cs-CZ" sz="1800" baseline="-25000" dirty="0">
                <a:solidFill>
                  <a:srgbClr val="FF0000"/>
                </a:solidFill>
              </a:rPr>
              <a:t>2</a:t>
            </a:r>
            <a:r>
              <a:rPr lang="cs-CZ" altLang="cs-CZ" sz="2000" dirty="0">
                <a:solidFill>
                  <a:srgbClr val="FF0000"/>
                </a:solidFill>
              </a:rPr>
              <a:t>O</a:t>
            </a:r>
            <a:r>
              <a:rPr lang="cs-CZ" altLang="cs-CZ" sz="2000" baseline="-25000" dirty="0">
                <a:solidFill>
                  <a:srgbClr val="FF0000"/>
                </a:solidFill>
              </a:rPr>
              <a:t>2</a:t>
            </a:r>
            <a:r>
              <a:rPr lang="cs-CZ" altLang="cs-CZ" sz="2000" dirty="0" smtClean="0">
                <a:solidFill>
                  <a:srgbClr val="002060"/>
                </a:solidFill>
              </a:rPr>
              <a:t>)</a:t>
            </a:r>
          </a:p>
          <a:p>
            <a:pPr>
              <a:spcBef>
                <a:spcPct val="50000"/>
              </a:spcBef>
              <a:buNone/>
            </a:pPr>
            <a:endParaRPr lang="cs-CZ" altLang="cs-CZ" sz="2000" dirty="0" smtClean="0">
              <a:solidFill>
                <a:srgbClr val="002060"/>
              </a:solidFill>
            </a:endParaRPr>
          </a:p>
          <a:p>
            <a:pPr>
              <a:spcBef>
                <a:spcPct val="50000"/>
              </a:spcBef>
              <a:buNone/>
            </a:pPr>
            <a:r>
              <a:rPr lang="cs-CZ" altLang="cs-CZ" sz="2000" dirty="0" smtClean="0">
                <a:solidFill>
                  <a:srgbClr val="002060"/>
                </a:solidFill>
              </a:rPr>
              <a:t>		       			 </a:t>
            </a:r>
            <a:r>
              <a:rPr lang="cs-CZ" altLang="cs-CZ" sz="1600" dirty="0" smtClean="0">
                <a:solidFill>
                  <a:srgbClr val="002060"/>
                </a:solidFill>
              </a:rPr>
              <a:t>(za přítomnosti Fe)		(v neutrofilních granulocytech)</a:t>
            </a:r>
            <a:r>
              <a:rPr lang="cs-CZ" altLang="cs-CZ" sz="2000" dirty="0" smtClean="0">
                <a:solidFill>
                  <a:srgbClr val="002060"/>
                </a:solidFill>
              </a:rPr>
              <a:t>					</a:t>
            </a:r>
            <a:r>
              <a:rPr lang="cs-CZ" altLang="cs-CZ" sz="2000" b="1" dirty="0" smtClean="0">
                <a:solidFill>
                  <a:srgbClr val="FF0000"/>
                </a:solidFill>
              </a:rPr>
              <a:t>hydroxyl</a:t>
            </a:r>
            <a:r>
              <a:rPr lang="cs-CZ" altLang="cs-CZ" sz="2000" dirty="0" smtClean="0">
                <a:solidFill>
                  <a:srgbClr val="002060"/>
                </a:solidFill>
              </a:rPr>
              <a:t> </a:t>
            </a:r>
            <a:r>
              <a:rPr lang="cs-CZ" altLang="cs-CZ" sz="2000" dirty="0">
                <a:solidFill>
                  <a:srgbClr val="002060"/>
                </a:solidFill>
              </a:rPr>
              <a:t>(</a:t>
            </a:r>
            <a:r>
              <a:rPr lang="cs-CZ" altLang="cs-CZ" sz="2000" b="1" dirty="0">
                <a:solidFill>
                  <a:srgbClr val="FF0000"/>
                </a:solidFill>
              </a:rPr>
              <a:t>HO</a:t>
            </a:r>
            <a:r>
              <a:rPr lang="cs-CZ" altLang="cs-CZ" sz="2000" b="1" dirty="0" smtClean="0">
                <a:solidFill>
                  <a:srgbClr val="FF0000"/>
                </a:solidFill>
              </a:rPr>
              <a:t>*</a:t>
            </a:r>
            <a:r>
              <a:rPr lang="cs-CZ" altLang="cs-CZ" sz="2000" dirty="0" smtClean="0">
                <a:solidFill>
                  <a:srgbClr val="002060"/>
                </a:solidFill>
              </a:rPr>
              <a:t>)</a:t>
            </a:r>
            <a:r>
              <a:rPr lang="cs-CZ" altLang="cs-CZ" sz="2000" dirty="0" smtClean="0">
                <a:solidFill>
                  <a:srgbClr val="002060"/>
                </a:solidFill>
                <a:cs typeface="Arial" panose="020B0604020202020204" pitchFamily="34" charset="0"/>
              </a:rPr>
              <a:t>		</a:t>
            </a:r>
            <a:r>
              <a:rPr lang="cs-CZ" altLang="cs-CZ" sz="2000" dirty="0" smtClean="0">
                <a:solidFill>
                  <a:srgbClr val="FF0000"/>
                </a:solidFill>
                <a:cs typeface="Arial" panose="020B0604020202020204" pitchFamily="34" charset="0"/>
              </a:rPr>
              <a:t>kyselina chlorná </a:t>
            </a:r>
            <a:r>
              <a:rPr lang="cs-CZ" altLang="cs-CZ" sz="2000" dirty="0">
                <a:solidFill>
                  <a:srgbClr val="002060"/>
                </a:solidFill>
                <a:cs typeface="Arial" panose="020B0604020202020204" pitchFamily="34" charset="0"/>
              </a:rPr>
              <a:t>(</a:t>
            </a:r>
            <a:r>
              <a:rPr lang="cs-CZ" altLang="cs-CZ" sz="2000" dirty="0" err="1" smtClean="0">
                <a:solidFill>
                  <a:srgbClr val="FF0000"/>
                </a:solidFill>
                <a:cs typeface="Arial" panose="020B0604020202020204" pitchFamily="34" charset="0"/>
              </a:rPr>
              <a:t>HOCl</a:t>
            </a:r>
            <a:r>
              <a:rPr lang="cs-CZ" altLang="cs-CZ" sz="2000" dirty="0" smtClean="0">
                <a:solidFill>
                  <a:srgbClr val="002060"/>
                </a:solidFill>
                <a:cs typeface="Arial" panose="020B0604020202020204" pitchFamily="34" charset="0"/>
              </a:rPr>
              <a:t>)</a:t>
            </a:r>
            <a:endParaRPr lang="cs-CZ" altLang="cs-CZ" sz="2000" dirty="0">
              <a:solidFill>
                <a:srgbClr val="002060"/>
              </a:solidFill>
              <a:cs typeface="Arial" panose="020B0604020202020204" pitchFamily="34" charset="0"/>
            </a:endParaRPr>
          </a:p>
          <a:p>
            <a:pPr>
              <a:spcBef>
                <a:spcPct val="50000"/>
              </a:spcBef>
              <a:buNone/>
            </a:pPr>
            <a:r>
              <a:rPr lang="cs-CZ" altLang="cs-CZ" sz="2000" dirty="0" smtClean="0">
                <a:solidFill>
                  <a:srgbClr val="002060"/>
                </a:solidFill>
              </a:rPr>
              <a:t>		</a:t>
            </a:r>
          </a:p>
          <a:p>
            <a:pPr>
              <a:spcBef>
                <a:spcPct val="50000"/>
              </a:spcBef>
              <a:buNone/>
            </a:pPr>
            <a:r>
              <a:rPr lang="cs-CZ" altLang="cs-CZ" sz="2000" dirty="0" smtClean="0">
                <a:solidFill>
                  <a:srgbClr val="002060"/>
                </a:solidFill>
              </a:rPr>
              <a:t>							H</a:t>
            </a:r>
            <a:r>
              <a:rPr lang="cs-CZ" altLang="cs-CZ" sz="1800" baseline="-25000" dirty="0" smtClean="0">
                <a:solidFill>
                  <a:srgbClr val="002060"/>
                </a:solidFill>
              </a:rPr>
              <a:t>2</a:t>
            </a:r>
            <a:r>
              <a:rPr lang="cs-CZ" altLang="cs-CZ" sz="2000" dirty="0" smtClean="0">
                <a:solidFill>
                  <a:srgbClr val="002060"/>
                </a:solidFill>
              </a:rPr>
              <a:t>O + O</a:t>
            </a:r>
            <a:r>
              <a:rPr lang="cs-CZ" altLang="cs-CZ" sz="2000" baseline="-25000" dirty="0" smtClean="0">
                <a:solidFill>
                  <a:srgbClr val="002060"/>
                </a:solidFill>
              </a:rPr>
              <a:t>2</a:t>
            </a:r>
          </a:p>
        </p:txBody>
      </p:sp>
      <p:cxnSp>
        <p:nvCxnSpPr>
          <p:cNvPr id="3" name="Přímá spojnice se šipkou 2"/>
          <p:cNvCxnSpPr/>
          <p:nvPr/>
        </p:nvCxnSpPr>
        <p:spPr>
          <a:xfrm flipH="1">
            <a:off x="6600323" y="3674386"/>
            <a:ext cx="609600" cy="425116"/>
          </a:xfrm>
          <a:prstGeom prst="straightConnector1">
            <a:avLst/>
          </a:prstGeom>
          <a:ln w="254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7333748" y="3674386"/>
            <a:ext cx="528387" cy="425116"/>
          </a:xfrm>
          <a:prstGeom prst="straightConnector1">
            <a:avLst/>
          </a:prstGeom>
          <a:ln w="254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a:off x="7333748" y="4866584"/>
            <a:ext cx="528387" cy="425116"/>
          </a:xfrm>
          <a:prstGeom prst="straightConnector1">
            <a:avLst/>
          </a:prstGeom>
          <a:ln w="254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6600323" y="4866584"/>
            <a:ext cx="528387" cy="425116"/>
          </a:xfrm>
          <a:prstGeom prst="straightConnector1">
            <a:avLst/>
          </a:prstGeom>
          <a:ln w="254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4960018" y="3558761"/>
            <a:ext cx="1929063" cy="16040"/>
          </a:xfrm>
          <a:prstGeom prst="straightConnector1">
            <a:avLst/>
          </a:prstGeom>
          <a:ln w="38100" cmpd="thinThick">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4950493" y="3286330"/>
            <a:ext cx="1938588" cy="3010"/>
          </a:xfrm>
          <a:prstGeom prst="straightConnector1">
            <a:avLst/>
          </a:prstGeom>
          <a:ln w="38100" cmpd="thinThick">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2" name="Obdélník 1"/>
          <p:cNvSpPr/>
          <p:nvPr/>
        </p:nvSpPr>
        <p:spPr>
          <a:xfrm>
            <a:off x="1589778" y="5789235"/>
            <a:ext cx="9057230" cy="913070"/>
          </a:xfrm>
          <a:prstGeom prst="rect">
            <a:avLst/>
          </a:prstGeom>
        </p:spPr>
        <p:txBody>
          <a:bodyPr wrap="square">
            <a:spAutoFit/>
          </a:bodyPr>
          <a:lstStyle/>
          <a:p>
            <a:pPr marL="342900" lvl="1" algn="ctr">
              <a:spcBef>
                <a:spcPct val="50000"/>
              </a:spcBef>
              <a:buNone/>
            </a:pPr>
            <a:r>
              <a:rPr lang="cs-CZ" altLang="cs-CZ" sz="3200" baseline="-25000" dirty="0">
                <a:solidFill>
                  <a:srgbClr val="002060"/>
                </a:solidFill>
              </a:rPr>
              <a:t>V tělesném klidu 1 g jaterní tkáně produkuje asi 24 </a:t>
            </a:r>
            <a:r>
              <a:rPr lang="cs-CZ" altLang="cs-CZ" sz="3200" baseline="-25000" dirty="0" err="1">
                <a:solidFill>
                  <a:srgbClr val="002060"/>
                </a:solidFill>
              </a:rPr>
              <a:t>nmol</a:t>
            </a:r>
            <a:r>
              <a:rPr lang="cs-CZ" altLang="cs-CZ" sz="3200" baseline="-25000" dirty="0">
                <a:solidFill>
                  <a:srgbClr val="002060"/>
                </a:solidFill>
              </a:rPr>
              <a:t> </a:t>
            </a:r>
            <a:r>
              <a:rPr lang="cs-CZ" altLang="cs-CZ" sz="3200" baseline="-25000" dirty="0" err="1">
                <a:solidFill>
                  <a:srgbClr val="002060"/>
                </a:solidFill>
              </a:rPr>
              <a:t>superoxidu</a:t>
            </a:r>
            <a:r>
              <a:rPr lang="cs-CZ" altLang="cs-CZ" sz="3200" baseline="-25000" dirty="0">
                <a:solidFill>
                  <a:srgbClr val="002060"/>
                </a:solidFill>
              </a:rPr>
              <a:t> / </a:t>
            </a:r>
            <a:r>
              <a:rPr lang="cs-CZ" altLang="cs-CZ" sz="3200" baseline="-25000" dirty="0" smtClean="0">
                <a:solidFill>
                  <a:srgbClr val="002060"/>
                </a:solidFill>
              </a:rPr>
              <a:t>min. </a:t>
            </a:r>
            <a:r>
              <a:rPr lang="cs-CZ" altLang="cs-CZ" sz="3200" b="1" baseline="-25000" dirty="0" smtClean="0">
                <a:solidFill>
                  <a:srgbClr val="7030A0"/>
                </a:solidFill>
              </a:rPr>
              <a:t>Intenzivní </a:t>
            </a:r>
            <a:r>
              <a:rPr lang="cs-CZ" altLang="cs-CZ" sz="3200" b="1" baseline="-25000" dirty="0">
                <a:solidFill>
                  <a:srgbClr val="7030A0"/>
                </a:solidFill>
              </a:rPr>
              <a:t>svalová práce produkci ROS mnohonásobně zesiluje.</a:t>
            </a:r>
            <a:endParaRPr lang="cs-CZ" altLang="cs-CZ" sz="3200" b="1" dirty="0">
              <a:solidFill>
                <a:srgbClr val="7030A0"/>
              </a:solidFill>
            </a:endParaRPr>
          </a:p>
        </p:txBody>
      </p:sp>
      <p:pic>
        <p:nvPicPr>
          <p:cNvPr id="13" name="Picture 2" descr="http://www.zschemie.euweb.cz/molekuly/atom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43" y="4047748"/>
            <a:ext cx="1095375" cy="1095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Obdélník 8"/>
          <p:cNvSpPr>
            <a:spLocks noChangeArrowheads="1"/>
          </p:cNvSpPr>
          <p:nvPr/>
        </p:nvSpPr>
        <p:spPr bwMode="auto">
          <a:xfrm>
            <a:off x="1002632" y="5143123"/>
            <a:ext cx="2360579" cy="646112"/>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dirty="0" smtClean="0">
                <a:solidFill>
                  <a:srgbClr val="FF0000"/>
                </a:solidFill>
              </a:rPr>
              <a:t>nestabilní atom O</a:t>
            </a:r>
            <a:r>
              <a:rPr lang="cs-CZ" altLang="cs-CZ" sz="1800" baseline="30000" dirty="0" smtClean="0">
                <a:solidFill>
                  <a:srgbClr val="FF0000"/>
                </a:solidFill>
              </a:rPr>
              <a:t>2-</a:t>
            </a:r>
            <a:endParaRPr lang="cs-CZ" altLang="cs-CZ" sz="1800" baseline="30000" dirty="0"/>
          </a:p>
          <a:p>
            <a:pPr algn="ctr">
              <a:spcBef>
                <a:spcPct val="0"/>
              </a:spcBef>
              <a:buFontTx/>
              <a:buNone/>
            </a:pPr>
            <a:r>
              <a:rPr lang="cs-CZ" altLang="cs-CZ" sz="1800" dirty="0">
                <a:solidFill>
                  <a:srgbClr val="0070C0"/>
                </a:solidFill>
              </a:rPr>
              <a:t>2 nepárové elektrony</a:t>
            </a:r>
          </a:p>
        </p:txBody>
      </p:sp>
    </p:spTree>
    <p:extLst>
      <p:ext uri="{BB962C8B-B14F-4D97-AF65-F5344CB8AC3E}">
        <p14:creationId xmlns:p14="http://schemas.microsoft.com/office/powerpoint/2010/main" val="100708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zschemie.euweb.cz/molekuly/atom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189865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http://www.zschemie.euweb.cz/molekuly/atomo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9" y="189865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http://www.zschemie.euweb.cz/molekuly/molekulao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426" y="1916114"/>
            <a:ext cx="20478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Obdélník 5"/>
          <p:cNvSpPr>
            <a:spLocks noChangeArrowheads="1"/>
          </p:cNvSpPr>
          <p:nvPr/>
        </p:nvSpPr>
        <p:spPr bwMode="auto">
          <a:xfrm>
            <a:off x="4400550" y="2278063"/>
            <a:ext cx="3193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a:t>
            </a:r>
          </a:p>
        </p:txBody>
      </p:sp>
      <p:sp>
        <p:nvSpPr>
          <p:cNvPr id="7" name="TextovéPole 6"/>
          <p:cNvSpPr txBox="1"/>
          <p:nvPr/>
        </p:nvSpPr>
        <p:spPr>
          <a:xfrm>
            <a:off x="2903539" y="333376"/>
            <a:ext cx="6408737" cy="461963"/>
          </a:xfrm>
          <a:prstGeom prst="rect">
            <a:avLst/>
          </a:prstGeom>
          <a:ln>
            <a:rou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s-CZ" sz="2400" dirty="0"/>
              <a:t>FORMY KYSLÍKU</a:t>
            </a:r>
            <a:endParaRPr lang="cs-CZ" sz="2400" dirty="0">
              <a:solidFill>
                <a:srgbClr val="0070C0"/>
              </a:solidFill>
            </a:endParaRPr>
          </a:p>
        </p:txBody>
      </p:sp>
      <p:sp>
        <p:nvSpPr>
          <p:cNvPr id="45063" name="Obdélník 7"/>
          <p:cNvSpPr>
            <a:spLocks noChangeArrowheads="1"/>
          </p:cNvSpPr>
          <p:nvPr/>
        </p:nvSpPr>
        <p:spPr bwMode="auto">
          <a:xfrm>
            <a:off x="6639771" y="1036639"/>
            <a:ext cx="2582758" cy="646331"/>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solidFill>
                  <a:srgbClr val="009900"/>
                </a:solidFill>
              </a:rPr>
              <a:t>1 stabilní molekula</a:t>
            </a:r>
          </a:p>
          <a:p>
            <a:pPr algn="ctr">
              <a:spcBef>
                <a:spcPct val="0"/>
              </a:spcBef>
              <a:buFontTx/>
              <a:buNone/>
            </a:pPr>
            <a:r>
              <a:rPr lang="cs-CZ" altLang="cs-CZ" sz="1800">
                <a:solidFill>
                  <a:srgbClr val="0070C0"/>
                </a:solidFill>
              </a:rPr>
              <a:t>pouze párové elektrony</a:t>
            </a:r>
          </a:p>
        </p:txBody>
      </p:sp>
      <p:sp>
        <p:nvSpPr>
          <p:cNvPr id="45064" name="Obdélník 8"/>
          <p:cNvSpPr>
            <a:spLocks noChangeArrowheads="1"/>
          </p:cNvSpPr>
          <p:nvPr/>
        </p:nvSpPr>
        <p:spPr bwMode="auto">
          <a:xfrm>
            <a:off x="2909888" y="1036638"/>
            <a:ext cx="3117850" cy="64611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dirty="0">
                <a:solidFill>
                  <a:srgbClr val="FF0000"/>
                </a:solidFill>
              </a:rPr>
              <a:t>2 nestabilní (</a:t>
            </a:r>
            <a:r>
              <a:rPr lang="cs-CZ" altLang="cs-CZ" sz="1800" b="1" dirty="0">
                <a:solidFill>
                  <a:srgbClr val="FF0000"/>
                </a:solidFill>
              </a:rPr>
              <a:t>aktivní</a:t>
            </a:r>
            <a:r>
              <a:rPr lang="cs-CZ" altLang="cs-CZ" sz="1800" dirty="0">
                <a:solidFill>
                  <a:srgbClr val="FF0000"/>
                </a:solidFill>
              </a:rPr>
              <a:t>) atomy</a:t>
            </a:r>
            <a:endParaRPr lang="cs-CZ" altLang="cs-CZ" sz="1800" dirty="0"/>
          </a:p>
          <a:p>
            <a:pPr algn="ctr">
              <a:spcBef>
                <a:spcPct val="0"/>
              </a:spcBef>
              <a:buFontTx/>
              <a:buNone/>
            </a:pPr>
            <a:r>
              <a:rPr lang="cs-CZ" altLang="cs-CZ" sz="1800" dirty="0">
                <a:solidFill>
                  <a:srgbClr val="0070C0"/>
                </a:solidFill>
              </a:rPr>
              <a:t>2 nepárové elektrony</a:t>
            </a:r>
          </a:p>
        </p:txBody>
      </p:sp>
      <p:cxnSp>
        <p:nvCxnSpPr>
          <p:cNvPr id="45065" name="Přímá spojnice se šipkou 10"/>
          <p:cNvCxnSpPr>
            <a:cxnSpLocks noChangeShapeType="1"/>
            <a:stCxn id="45064" idx="2"/>
          </p:cNvCxnSpPr>
          <p:nvPr/>
        </p:nvCxnSpPr>
        <p:spPr bwMode="auto">
          <a:xfrm flipH="1">
            <a:off x="4143375" y="1682751"/>
            <a:ext cx="325438" cy="360363"/>
          </a:xfrm>
          <a:prstGeom prst="straightConnector1">
            <a:avLst/>
          </a:prstGeom>
          <a:noFill/>
          <a:ln w="2540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6" name="Přímá spojnice se šipkou 11"/>
          <p:cNvCxnSpPr>
            <a:cxnSpLocks noChangeShapeType="1"/>
            <a:stCxn id="45064" idx="2"/>
          </p:cNvCxnSpPr>
          <p:nvPr/>
        </p:nvCxnSpPr>
        <p:spPr bwMode="auto">
          <a:xfrm flipH="1">
            <a:off x="4143375" y="1682751"/>
            <a:ext cx="325438" cy="1008063"/>
          </a:xfrm>
          <a:prstGeom prst="straightConnector1">
            <a:avLst/>
          </a:prstGeom>
          <a:noFill/>
          <a:ln w="2540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7" name="Přímá spojnice se šipkou 14"/>
          <p:cNvCxnSpPr>
            <a:cxnSpLocks noChangeShapeType="1"/>
            <a:stCxn id="45064" idx="2"/>
          </p:cNvCxnSpPr>
          <p:nvPr/>
        </p:nvCxnSpPr>
        <p:spPr bwMode="auto">
          <a:xfrm>
            <a:off x="4468814" y="1682751"/>
            <a:ext cx="307975" cy="1008063"/>
          </a:xfrm>
          <a:prstGeom prst="straightConnector1">
            <a:avLst/>
          </a:prstGeom>
          <a:noFill/>
          <a:ln w="2540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68" name="Přímá spojnice se šipkou 17"/>
          <p:cNvCxnSpPr>
            <a:cxnSpLocks noChangeShapeType="1"/>
            <a:stCxn id="45064" idx="2"/>
          </p:cNvCxnSpPr>
          <p:nvPr/>
        </p:nvCxnSpPr>
        <p:spPr bwMode="auto">
          <a:xfrm>
            <a:off x="4468814" y="1682751"/>
            <a:ext cx="307975" cy="360363"/>
          </a:xfrm>
          <a:prstGeom prst="straightConnector1">
            <a:avLst/>
          </a:prstGeom>
          <a:noFill/>
          <a:ln w="2540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069" name="Obdélník 34"/>
          <p:cNvSpPr>
            <a:spLocks noChangeArrowheads="1"/>
          </p:cNvSpPr>
          <p:nvPr/>
        </p:nvSpPr>
        <p:spPr bwMode="auto">
          <a:xfrm>
            <a:off x="2990851" y="3059113"/>
            <a:ext cx="6411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a:t>(</a:t>
            </a:r>
            <a:r>
              <a:rPr lang="cs-CZ" altLang="cs-CZ" sz="1200">
                <a:hlinkClick r:id="rId5"/>
              </a:rPr>
              <a:t>http://www.zschemie.euweb.cz/kyslik/kyslik5.html</a:t>
            </a:r>
            <a:r>
              <a:rPr lang="cs-CZ" altLang="cs-CZ" sz="1200"/>
              <a:t>, 2015)</a:t>
            </a:r>
          </a:p>
        </p:txBody>
      </p:sp>
      <p:sp>
        <p:nvSpPr>
          <p:cNvPr id="36" name="TextovéPole 35"/>
          <p:cNvSpPr txBox="1"/>
          <p:nvPr/>
        </p:nvSpPr>
        <p:spPr>
          <a:xfrm>
            <a:off x="1860550" y="3573463"/>
            <a:ext cx="8496300" cy="768350"/>
          </a:xfrm>
          <a:prstGeom prst="rect">
            <a:avLst/>
          </a:prstGeom>
          <a:ln>
            <a:rou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cs-CZ" sz="2200" dirty="0"/>
              <a:t>OXIDO-REDUKČNÍ REAKCE</a:t>
            </a:r>
          </a:p>
          <a:p>
            <a:pPr algn="ctr">
              <a:defRPr/>
            </a:pPr>
            <a:r>
              <a:rPr lang="cs-CZ" sz="2200" dirty="0"/>
              <a:t>Oxidovaná látka </a:t>
            </a:r>
            <a:r>
              <a:rPr lang="cs-CZ" sz="2200" dirty="0">
                <a:solidFill>
                  <a:srgbClr val="0066FF"/>
                </a:solidFill>
              </a:rPr>
              <a:t>(H) </a:t>
            </a:r>
            <a:r>
              <a:rPr lang="cs-CZ" sz="2200" dirty="0"/>
              <a:t>poskytuje elektron látce redukované </a:t>
            </a:r>
            <a:r>
              <a:rPr lang="cs-CZ" sz="2200" dirty="0">
                <a:solidFill>
                  <a:srgbClr val="FF0000"/>
                </a:solidFill>
              </a:rPr>
              <a:t>(O)</a:t>
            </a:r>
            <a:r>
              <a:rPr lang="cs-CZ" sz="2200" dirty="0">
                <a:solidFill>
                  <a:schemeClr val="tx1"/>
                </a:solidFill>
              </a:rPr>
              <a:t>:</a:t>
            </a:r>
            <a:endParaRPr lang="cs-CZ" sz="1400" dirty="0">
              <a:solidFill>
                <a:schemeClr val="tx1"/>
              </a:solidFill>
            </a:endParaRPr>
          </a:p>
        </p:txBody>
      </p:sp>
      <p:pic>
        <p:nvPicPr>
          <p:cNvPr id="45071" name="Picture 5" descr="molekula vod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975" y="4403725"/>
            <a:ext cx="22685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2" name="TextovéPole 36"/>
          <p:cNvSpPr txBox="1">
            <a:spLocks noChangeArrowheads="1"/>
          </p:cNvSpPr>
          <p:nvPr/>
        </p:nvSpPr>
        <p:spPr bwMode="auto">
          <a:xfrm>
            <a:off x="3503613" y="4491039"/>
            <a:ext cx="18669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r>
              <a:rPr lang="cs-CZ" altLang="cs-CZ" sz="1800">
                <a:solidFill>
                  <a:srgbClr val="FF0000"/>
                </a:solidFill>
              </a:rPr>
              <a:t>1 atom kyslíku</a:t>
            </a:r>
          </a:p>
          <a:p>
            <a:pPr algn="r">
              <a:spcBef>
                <a:spcPct val="0"/>
              </a:spcBef>
              <a:buFontTx/>
              <a:buNone/>
            </a:pPr>
            <a:r>
              <a:rPr lang="cs-CZ" altLang="cs-CZ" sz="1800"/>
              <a:t>oxiduje</a:t>
            </a:r>
          </a:p>
          <a:p>
            <a:pPr algn="r">
              <a:spcBef>
                <a:spcPct val="0"/>
              </a:spcBef>
              <a:buFontTx/>
              <a:buNone/>
            </a:pPr>
            <a:r>
              <a:rPr lang="cs-CZ" altLang="cs-CZ" sz="1800">
                <a:solidFill>
                  <a:srgbClr val="0066FF"/>
                </a:solidFill>
              </a:rPr>
              <a:t>2 atomy vodíku</a:t>
            </a:r>
          </a:p>
        </p:txBody>
      </p:sp>
      <p:sp>
        <p:nvSpPr>
          <p:cNvPr id="45073" name="TextovéPole 39"/>
          <p:cNvSpPr txBox="1">
            <a:spLocks noChangeArrowheads="1"/>
          </p:cNvSpPr>
          <p:nvPr/>
        </p:nvSpPr>
        <p:spPr bwMode="auto">
          <a:xfrm>
            <a:off x="7861301" y="4814888"/>
            <a:ext cx="186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a:t>1 molekula vody</a:t>
            </a:r>
          </a:p>
          <a:p>
            <a:pPr algn="ctr">
              <a:spcBef>
                <a:spcPct val="0"/>
              </a:spcBef>
              <a:buFontTx/>
              <a:buNone/>
            </a:pPr>
            <a:r>
              <a:rPr lang="cs-CZ" altLang="cs-CZ" sz="1800">
                <a:solidFill>
                  <a:srgbClr val="0066FF"/>
                </a:solidFill>
              </a:rPr>
              <a:t>H</a:t>
            </a:r>
            <a:r>
              <a:rPr lang="cs-CZ" altLang="cs-CZ" sz="2000" baseline="-40000">
                <a:solidFill>
                  <a:srgbClr val="0066FF"/>
                </a:solidFill>
              </a:rPr>
              <a:t>2</a:t>
            </a:r>
            <a:r>
              <a:rPr lang="cs-CZ" altLang="cs-CZ" sz="1800">
                <a:solidFill>
                  <a:srgbClr val="FF0000"/>
                </a:solidFill>
              </a:rPr>
              <a:t>O</a:t>
            </a:r>
          </a:p>
        </p:txBody>
      </p:sp>
      <p:sp>
        <p:nvSpPr>
          <p:cNvPr id="38" name="Šipka doprava 37"/>
          <p:cNvSpPr/>
          <p:nvPr/>
        </p:nvSpPr>
        <p:spPr bwMode="auto">
          <a:xfrm>
            <a:off x="5376864" y="5067301"/>
            <a:ext cx="682625" cy="144463"/>
          </a:xfrm>
          <a:prstGeom prst="rightArrow">
            <a:avLst/>
          </a:prstGeom>
          <a:noFill/>
          <a:ln w="25400" cap="flat" cmpd="sng" algn="ctr">
            <a:solidFill>
              <a:schemeClr val="accent2">
                <a:lumMod val="60000"/>
                <a:lumOff val="40000"/>
              </a:schemeClr>
            </a:solidFill>
            <a:prstDash val="solid"/>
            <a:round/>
            <a:headEnd type="none" w="med" len="med"/>
            <a:tailEnd type="none" w="med" len="med"/>
          </a:ln>
          <a:effectLst/>
          <a:extLst/>
        </p:spPr>
        <p:txBody>
          <a:bodyPr/>
          <a:lstStyle/>
          <a:p>
            <a:pPr algn="ctr" eaLnBrk="1" hangingPunct="1">
              <a:defRPr/>
            </a:pPr>
            <a:endParaRPr lang="cs-CZ"/>
          </a:p>
        </p:txBody>
      </p:sp>
      <p:sp>
        <p:nvSpPr>
          <p:cNvPr id="42" name="Šipka doprava 41"/>
          <p:cNvSpPr/>
          <p:nvPr/>
        </p:nvSpPr>
        <p:spPr bwMode="auto">
          <a:xfrm>
            <a:off x="6086476" y="2373313"/>
            <a:ext cx="682625" cy="144462"/>
          </a:xfrm>
          <a:prstGeom prst="rightArrow">
            <a:avLst/>
          </a:prstGeom>
          <a:noFill/>
          <a:ln w="25400" cap="flat" cmpd="sng" algn="ctr">
            <a:solidFill>
              <a:schemeClr val="accent2">
                <a:lumMod val="60000"/>
                <a:lumOff val="40000"/>
              </a:schemeClr>
            </a:solidFill>
            <a:prstDash val="solid"/>
            <a:round/>
            <a:headEnd type="none" w="med" len="med"/>
            <a:tailEnd type="none" w="med" len="med"/>
          </a:ln>
          <a:effectLst/>
          <a:extLst/>
        </p:spPr>
        <p:txBody>
          <a:bodyPr/>
          <a:lstStyle/>
          <a:p>
            <a:pPr algn="ctr" eaLnBrk="1" hangingPunct="1">
              <a:defRPr/>
            </a:pPr>
            <a:endParaRPr lang="cs-CZ"/>
          </a:p>
        </p:txBody>
      </p:sp>
      <p:sp>
        <p:nvSpPr>
          <p:cNvPr id="45076" name="TextovéPole 38"/>
          <p:cNvSpPr txBox="1">
            <a:spLocks noChangeArrowheads="1"/>
          </p:cNvSpPr>
          <p:nvPr/>
        </p:nvSpPr>
        <p:spPr bwMode="auto">
          <a:xfrm>
            <a:off x="1847850" y="2247901"/>
            <a:ext cx="116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800"/>
              <a:t>O + O</a:t>
            </a:r>
          </a:p>
        </p:txBody>
      </p:sp>
      <p:sp>
        <p:nvSpPr>
          <p:cNvPr id="45077" name="TextovéPole 43"/>
          <p:cNvSpPr txBox="1">
            <a:spLocks noChangeArrowheads="1"/>
          </p:cNvSpPr>
          <p:nvPr/>
        </p:nvSpPr>
        <p:spPr bwMode="auto">
          <a:xfrm>
            <a:off x="9194800" y="2239964"/>
            <a:ext cx="93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800"/>
              <a:t>O</a:t>
            </a:r>
            <a:r>
              <a:rPr lang="cs-CZ" altLang="cs-CZ" sz="2800" baseline="-40000"/>
              <a:t>2</a:t>
            </a:r>
            <a:endParaRPr lang="cs-CZ" altLang="cs-CZ" sz="2800"/>
          </a:p>
        </p:txBody>
      </p:sp>
      <p:pic>
        <p:nvPicPr>
          <p:cNvPr id="45078" name="Obrázek 4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5226" y="5427664"/>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9" name="Obrázek 4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40251" y="5427664"/>
            <a:ext cx="8350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Obdélník 34"/>
          <p:cNvSpPr>
            <a:spLocks noChangeArrowheads="1"/>
          </p:cNvSpPr>
          <p:nvPr/>
        </p:nvSpPr>
        <p:spPr bwMode="auto">
          <a:xfrm>
            <a:off x="3054351" y="6362185"/>
            <a:ext cx="67468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800" dirty="0"/>
              <a:t>(Oxidace je </a:t>
            </a:r>
            <a:r>
              <a:rPr lang="cs-CZ" altLang="cs-CZ" sz="1800" dirty="0" smtClean="0"/>
              <a:t>poskytnutí elektronu, redukce přijetí elektronu.)</a:t>
            </a:r>
            <a:endParaRPr lang="cs-CZ" altLang="cs-CZ" sz="1800" dirty="0"/>
          </a:p>
        </p:txBody>
      </p:sp>
    </p:spTree>
    <p:extLst>
      <p:ext uri="{BB962C8B-B14F-4D97-AF65-F5344CB8AC3E}">
        <p14:creationId xmlns:p14="http://schemas.microsoft.com/office/powerpoint/2010/main" val="338049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28" y="783411"/>
            <a:ext cx="6819900" cy="6057426"/>
          </a:xfrm>
          <a:prstGeom prst="rect">
            <a:avLst/>
          </a:prstGeom>
          <a:ln>
            <a:solidFill>
              <a:srgbClr val="002060"/>
            </a:solidFill>
          </a:ln>
        </p:spPr>
      </p:pic>
      <p:sp>
        <p:nvSpPr>
          <p:cNvPr id="48131" name="Text Box 3"/>
          <p:cNvSpPr txBox="1">
            <a:spLocks noChangeArrowheads="1"/>
          </p:cNvSpPr>
          <p:nvPr/>
        </p:nvSpPr>
        <p:spPr bwMode="auto">
          <a:xfrm>
            <a:off x="494807" y="740100"/>
            <a:ext cx="11223951" cy="1846659"/>
          </a:xfrm>
          <a:prstGeom prst="rect">
            <a:avLst/>
          </a:prstGeom>
          <a:solidFill>
            <a:schemeClr val="accent5">
              <a:lumMod val="20000"/>
              <a:lumOff val="80000"/>
            </a:schemeClr>
          </a:solidFill>
          <a:ln w="9525">
            <a:solidFill>
              <a:srgbClr val="002060"/>
            </a:solidFill>
            <a:miter lim="800000"/>
            <a:headEnd/>
            <a:tailEnd/>
          </a:ln>
          <a:effec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dirty="0" smtClean="0">
                <a:solidFill>
                  <a:srgbClr val="002060"/>
                </a:solidFill>
              </a:rPr>
              <a:t>Mechanizmus </a:t>
            </a:r>
            <a:r>
              <a:rPr lang="cs-CZ" altLang="cs-CZ" sz="2400" dirty="0">
                <a:solidFill>
                  <a:srgbClr val="002060"/>
                </a:solidFill>
              </a:rPr>
              <a:t>působení </a:t>
            </a:r>
            <a:r>
              <a:rPr lang="cs-CZ" altLang="cs-CZ" sz="2400" dirty="0" smtClean="0">
                <a:solidFill>
                  <a:srgbClr val="002060"/>
                </a:solidFill>
              </a:rPr>
              <a:t>ROS</a:t>
            </a:r>
            <a:endParaRPr lang="cs-CZ" altLang="cs-CZ" sz="2400" dirty="0">
              <a:solidFill>
                <a:srgbClr val="002060"/>
              </a:solidFill>
            </a:endParaRPr>
          </a:p>
          <a:p>
            <a:pPr marL="0" indent="0">
              <a:spcBef>
                <a:spcPct val="50000"/>
              </a:spcBef>
              <a:buNone/>
            </a:pPr>
            <a:r>
              <a:rPr lang="cs-CZ" altLang="cs-CZ" sz="2000" b="1" dirty="0" err="1">
                <a:solidFill>
                  <a:srgbClr val="002060"/>
                </a:solidFill>
              </a:rPr>
              <a:t>Peroxidace</a:t>
            </a:r>
            <a:r>
              <a:rPr lang="cs-CZ" altLang="cs-CZ" sz="2000" b="1" dirty="0">
                <a:solidFill>
                  <a:srgbClr val="002060"/>
                </a:solidFill>
              </a:rPr>
              <a:t> lipidů </a:t>
            </a:r>
            <a:r>
              <a:rPr lang="cs-CZ" altLang="cs-CZ" sz="2000" dirty="0">
                <a:solidFill>
                  <a:srgbClr val="002060"/>
                </a:solidFill>
                <a:cs typeface="Arial" panose="020B0604020202020204" pitchFamily="34" charset="0"/>
              </a:rPr>
              <a:t>→</a:t>
            </a:r>
            <a:r>
              <a:rPr lang="cs-CZ" altLang="cs-CZ" sz="2000" dirty="0">
                <a:solidFill>
                  <a:srgbClr val="002060"/>
                </a:solidFill>
              </a:rPr>
              <a:t> </a:t>
            </a:r>
            <a:r>
              <a:rPr lang="cs-CZ" altLang="cs-CZ" sz="2000" dirty="0"/>
              <a:t>ničení </a:t>
            </a:r>
            <a:r>
              <a:rPr lang="cs-CZ" altLang="cs-CZ" sz="2000" b="1" dirty="0">
                <a:solidFill>
                  <a:srgbClr val="FF0000"/>
                </a:solidFill>
              </a:rPr>
              <a:t>membrán</a:t>
            </a:r>
            <a:r>
              <a:rPr lang="cs-CZ" altLang="cs-CZ" sz="2000" dirty="0"/>
              <a:t> </a:t>
            </a:r>
            <a:r>
              <a:rPr lang="cs-CZ" altLang="cs-CZ" sz="2000" b="1" dirty="0" smtClean="0">
                <a:solidFill>
                  <a:srgbClr val="0070C0"/>
                </a:solidFill>
              </a:rPr>
              <a:t>mitochondrií</a:t>
            </a:r>
            <a:r>
              <a:rPr lang="cs-CZ" altLang="cs-CZ" sz="2000" dirty="0" smtClean="0">
                <a:solidFill>
                  <a:srgbClr val="7030A0"/>
                </a:solidFill>
              </a:rPr>
              <a:t> - </a:t>
            </a:r>
            <a:r>
              <a:rPr lang="cs-CZ" altLang="cs-CZ" sz="2000" b="1" dirty="0" smtClean="0">
                <a:solidFill>
                  <a:srgbClr val="7030A0"/>
                </a:solidFill>
              </a:rPr>
              <a:t>myocytů</a:t>
            </a:r>
            <a:r>
              <a:rPr lang="cs-CZ" altLang="cs-CZ" sz="2000" dirty="0" smtClean="0">
                <a:solidFill>
                  <a:srgbClr val="7030A0"/>
                </a:solidFill>
              </a:rPr>
              <a:t> </a:t>
            </a:r>
            <a:r>
              <a:rPr lang="cs-CZ" altLang="cs-CZ" sz="2000" dirty="0" smtClean="0">
                <a:cs typeface="Arial" panose="020B0604020202020204" pitchFamily="34" charset="0"/>
              </a:rPr>
              <a:t>→</a:t>
            </a:r>
            <a:r>
              <a:rPr lang="cs-CZ" altLang="cs-CZ" sz="2000" dirty="0" smtClean="0">
                <a:solidFill>
                  <a:srgbClr val="7030A0"/>
                </a:solidFill>
                <a:cs typeface="Arial" panose="020B0604020202020204" pitchFamily="34" charset="0"/>
              </a:rPr>
              <a:t> </a:t>
            </a:r>
            <a:r>
              <a:rPr lang="cs-CZ" altLang="cs-CZ" sz="2000" dirty="0" smtClean="0">
                <a:solidFill>
                  <a:srgbClr val="FF0000"/>
                </a:solidFill>
                <a:cs typeface="Arial" panose="020B0604020202020204" pitchFamily="34" charset="0"/>
              </a:rPr>
              <a:t>.. krev </a:t>
            </a:r>
            <a:r>
              <a:rPr lang="cs-CZ" altLang="cs-CZ" sz="2000" dirty="0">
                <a:solidFill>
                  <a:srgbClr val="FF0000"/>
                </a:solidFill>
                <a:cs typeface="Arial" panose="020B0604020202020204" pitchFamily="34" charset="0"/>
              </a:rPr>
              <a:t>→ </a:t>
            </a:r>
            <a:r>
              <a:rPr lang="cs-CZ" altLang="cs-CZ" sz="2000" dirty="0" smtClean="0">
                <a:solidFill>
                  <a:srgbClr val="FF0000"/>
                </a:solidFill>
                <a:cs typeface="Arial" panose="020B0604020202020204" pitchFamily="34" charset="0"/>
              </a:rPr>
              <a:t>další tkáně .. </a:t>
            </a:r>
          </a:p>
          <a:p>
            <a:pPr marL="0" indent="0">
              <a:spcBef>
                <a:spcPct val="50000"/>
              </a:spcBef>
              <a:buNone/>
            </a:pPr>
            <a:r>
              <a:rPr lang="cs-CZ" altLang="cs-CZ" sz="2000" b="1" dirty="0" smtClean="0">
                <a:solidFill>
                  <a:srgbClr val="002060"/>
                </a:solidFill>
              </a:rPr>
              <a:t>Oxidace </a:t>
            </a:r>
            <a:r>
              <a:rPr lang="cs-CZ" altLang="cs-CZ" sz="2000" b="1" dirty="0">
                <a:solidFill>
                  <a:srgbClr val="002060"/>
                </a:solidFill>
              </a:rPr>
              <a:t>proteinů </a:t>
            </a:r>
            <a:r>
              <a:rPr lang="cs-CZ" altLang="cs-CZ" sz="2000" dirty="0">
                <a:solidFill>
                  <a:srgbClr val="002060"/>
                </a:solidFill>
              </a:rPr>
              <a:t>→ </a:t>
            </a:r>
            <a:r>
              <a:rPr lang="cs-CZ" altLang="cs-CZ" sz="2000" dirty="0"/>
              <a:t>ničení </a:t>
            </a:r>
            <a:r>
              <a:rPr lang="cs-CZ" altLang="cs-CZ" sz="2000" dirty="0" smtClean="0">
                <a:solidFill>
                  <a:srgbClr val="FF0000"/>
                </a:solidFill>
              </a:rPr>
              <a:t>enzymů</a:t>
            </a:r>
            <a:r>
              <a:rPr lang="cs-CZ" altLang="cs-CZ" sz="2000" dirty="0">
                <a:solidFill>
                  <a:srgbClr val="FF0000"/>
                </a:solidFill>
              </a:rPr>
              <a:t>, hormonů, nosičů látek, </a:t>
            </a:r>
            <a:r>
              <a:rPr lang="cs-CZ" altLang="cs-CZ" sz="2000" dirty="0" smtClean="0">
                <a:solidFill>
                  <a:srgbClr val="FF0000"/>
                </a:solidFill>
              </a:rPr>
              <a:t>struktur</a:t>
            </a:r>
            <a:r>
              <a:rPr lang="cs-CZ" altLang="cs-CZ" sz="2000" dirty="0" smtClean="0"/>
              <a:t> intra- a extracelulárně</a:t>
            </a:r>
            <a:endParaRPr lang="cs-CZ" altLang="cs-CZ" sz="2000" dirty="0"/>
          </a:p>
          <a:p>
            <a:pPr marL="0" indent="0">
              <a:spcBef>
                <a:spcPct val="50000"/>
              </a:spcBef>
              <a:buNone/>
            </a:pPr>
            <a:r>
              <a:rPr lang="cs-CZ" altLang="cs-CZ" sz="2000" b="1" dirty="0">
                <a:solidFill>
                  <a:srgbClr val="002060"/>
                </a:solidFill>
              </a:rPr>
              <a:t>Poškození </a:t>
            </a:r>
            <a:r>
              <a:rPr lang="cs-CZ" altLang="cs-CZ" sz="2000" b="1" dirty="0">
                <a:solidFill>
                  <a:srgbClr val="FF0000"/>
                </a:solidFill>
              </a:rPr>
              <a:t>DNA</a:t>
            </a:r>
            <a:r>
              <a:rPr lang="cs-CZ" altLang="cs-CZ" sz="2000" b="1" dirty="0">
                <a:solidFill>
                  <a:srgbClr val="002060"/>
                </a:solidFill>
              </a:rPr>
              <a:t> </a:t>
            </a:r>
            <a:r>
              <a:rPr lang="cs-CZ" altLang="cs-CZ" sz="2000" dirty="0" smtClean="0"/>
              <a:t>v </a:t>
            </a:r>
            <a:r>
              <a:rPr lang="cs-CZ" altLang="cs-CZ" sz="2000" dirty="0"/>
              <a:t>jádrech </a:t>
            </a:r>
            <a:r>
              <a:rPr lang="cs-CZ" altLang="cs-CZ" sz="2000" dirty="0" smtClean="0"/>
              <a:t>buněk </a:t>
            </a:r>
            <a:r>
              <a:rPr lang="cs-CZ" altLang="cs-CZ" sz="2000" dirty="0" smtClean="0">
                <a:solidFill>
                  <a:srgbClr val="002060"/>
                </a:solidFill>
              </a:rPr>
              <a:t>– </a:t>
            </a:r>
            <a:r>
              <a:rPr lang="cs-CZ" altLang="cs-CZ" sz="2000" b="1" dirty="0" smtClean="0">
                <a:solidFill>
                  <a:srgbClr val="7030A0"/>
                </a:solidFill>
              </a:rPr>
              <a:t>genů</a:t>
            </a:r>
            <a:endParaRPr lang="cs-CZ" altLang="cs-CZ" sz="2000" dirty="0">
              <a:solidFill>
                <a:srgbClr val="7030A0"/>
              </a:solidFill>
            </a:endParaRPr>
          </a:p>
        </p:txBody>
      </p:sp>
      <p:sp>
        <p:nvSpPr>
          <p:cNvPr id="4" name="Obdélník 3"/>
          <p:cNvSpPr/>
          <p:nvPr/>
        </p:nvSpPr>
        <p:spPr>
          <a:xfrm>
            <a:off x="2099010" y="6594616"/>
            <a:ext cx="4700337" cy="246221"/>
          </a:xfrm>
          <a:prstGeom prst="rect">
            <a:avLst/>
          </a:prstGeom>
        </p:spPr>
        <p:txBody>
          <a:bodyPr wrap="square">
            <a:spAutoFit/>
          </a:bodyPr>
          <a:lstStyle/>
          <a:p>
            <a:r>
              <a:rPr lang="cs-CZ" sz="1000" dirty="0"/>
              <a:t>http://www.medicinehack.com/2011/06/cardiac-muscles-properties-morphology.html</a:t>
            </a:r>
          </a:p>
        </p:txBody>
      </p:sp>
      <p:sp>
        <p:nvSpPr>
          <p:cNvPr id="9" name="Obdélník 8"/>
          <p:cNvSpPr/>
          <p:nvPr/>
        </p:nvSpPr>
        <p:spPr>
          <a:xfrm>
            <a:off x="518028" y="322130"/>
            <a:ext cx="11200730" cy="369332"/>
          </a:xfrm>
          <a:prstGeom prst="rect">
            <a:avLst/>
          </a:prstGeom>
          <a:ln>
            <a:solidFill>
              <a:srgbClr val="002060"/>
            </a:solidFill>
          </a:ln>
        </p:spPr>
        <p:txBody>
          <a:bodyPr wrap="square">
            <a:spAutoFit/>
          </a:bodyPr>
          <a:lstStyle/>
          <a:p>
            <a:pPr algn="ctr"/>
            <a:r>
              <a:rPr lang="cs-CZ" dirty="0" smtClean="0">
                <a:solidFill>
                  <a:srgbClr val="002060"/>
                </a:solidFill>
              </a:rPr>
              <a:t>Pohyb pro zdraví a oxidační stres</a:t>
            </a:r>
            <a:endParaRPr lang="cs-CZ" dirty="0"/>
          </a:p>
        </p:txBody>
      </p:sp>
      <p:sp>
        <p:nvSpPr>
          <p:cNvPr id="7" name="Bublinový popisek se šipkou doprava 6"/>
          <p:cNvSpPr/>
          <p:nvPr/>
        </p:nvSpPr>
        <p:spPr>
          <a:xfrm>
            <a:off x="612617" y="3944649"/>
            <a:ext cx="1486393" cy="447675"/>
          </a:xfrm>
          <a:prstGeom prst="rightArrowCallou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smtClean="0">
                <a:solidFill>
                  <a:schemeClr val="tx1"/>
                </a:solidFill>
              </a:rPr>
              <a:t>JÁDRO</a:t>
            </a:r>
            <a:endParaRPr lang="cs-CZ" sz="2000" b="1" dirty="0">
              <a:solidFill>
                <a:schemeClr val="tx1"/>
              </a:solidFill>
            </a:endParaRPr>
          </a:p>
        </p:txBody>
      </p:sp>
      <p:pic>
        <p:nvPicPr>
          <p:cNvPr id="13" name="Obráze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305" y="3871472"/>
            <a:ext cx="3601453" cy="2713094"/>
          </a:xfrm>
          <a:prstGeom prst="rect">
            <a:avLst/>
          </a:prstGeom>
          <a:ln>
            <a:solidFill>
              <a:srgbClr val="CC66FF"/>
            </a:solidFill>
          </a:ln>
        </p:spPr>
      </p:pic>
      <p:sp>
        <p:nvSpPr>
          <p:cNvPr id="8" name="Obdélník 7"/>
          <p:cNvSpPr/>
          <p:nvPr/>
        </p:nvSpPr>
        <p:spPr>
          <a:xfrm>
            <a:off x="8758149" y="3482984"/>
            <a:ext cx="2338589" cy="461665"/>
          </a:xfrm>
          <a:prstGeom prst="rect">
            <a:avLst/>
          </a:prstGeom>
        </p:spPr>
        <p:txBody>
          <a:bodyPr wrap="none">
            <a:spAutoFit/>
          </a:bodyPr>
          <a:lstStyle/>
          <a:p>
            <a:r>
              <a:rPr lang="cs-CZ" altLang="cs-CZ" sz="2400" b="1" cap="all" dirty="0">
                <a:solidFill>
                  <a:srgbClr val="7030A0"/>
                </a:solidFill>
              </a:rPr>
              <a:t>RABDOMYOLÝZA</a:t>
            </a:r>
            <a:endParaRPr lang="cs-CZ" sz="2400" dirty="0">
              <a:solidFill>
                <a:srgbClr val="7030A0"/>
              </a:solidFill>
            </a:endParaRPr>
          </a:p>
        </p:txBody>
      </p:sp>
      <p:cxnSp>
        <p:nvCxnSpPr>
          <p:cNvPr id="15" name="Přímá spojnice se šipkou 14"/>
          <p:cNvCxnSpPr/>
          <p:nvPr/>
        </p:nvCxnSpPr>
        <p:spPr>
          <a:xfrm>
            <a:off x="7345378" y="1614804"/>
            <a:ext cx="1321211" cy="2197320"/>
          </a:xfrm>
          <a:prstGeom prst="straightConnector1">
            <a:avLst/>
          </a:prstGeom>
          <a:ln w="635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Ovál 9"/>
          <p:cNvSpPr/>
          <p:nvPr/>
        </p:nvSpPr>
        <p:spPr>
          <a:xfrm rot="2293596">
            <a:off x="8256785" y="4597733"/>
            <a:ext cx="3526066" cy="1014763"/>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flipH="1">
            <a:off x="5233481" y="1614804"/>
            <a:ext cx="367219" cy="1196490"/>
          </a:xfrm>
          <a:prstGeom prst="straightConnector1">
            <a:avLst/>
          </a:prstGeom>
          <a:ln w="63500">
            <a:solidFill>
              <a:srgbClr val="0070C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a:off x="4221804" y="2797067"/>
            <a:ext cx="1011677" cy="916749"/>
          </a:xfrm>
          <a:prstGeom prst="straightConnector1">
            <a:avLst/>
          </a:prstGeom>
          <a:ln w="38100">
            <a:solidFill>
              <a:srgbClr val="0070C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4851965" y="2791542"/>
            <a:ext cx="412228" cy="922274"/>
          </a:xfrm>
          <a:prstGeom prst="straightConnector1">
            <a:avLst/>
          </a:prstGeom>
          <a:ln w="38100">
            <a:solidFill>
              <a:srgbClr val="0070C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5260503" y="2811294"/>
            <a:ext cx="53855" cy="1000830"/>
          </a:xfrm>
          <a:prstGeom prst="straightConnector1">
            <a:avLst/>
          </a:prstGeom>
          <a:ln w="38100">
            <a:solidFill>
              <a:srgbClr val="0070C0"/>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6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8131">
                                            <p:txEl>
                                              <p:pRg st="2" end="2"/>
                                            </p:txEl>
                                          </p:spTgt>
                                        </p:tgtEl>
                                        <p:attrNameLst>
                                          <p:attrName>style.visibility</p:attrName>
                                        </p:attrNameLst>
                                      </p:cBhvr>
                                      <p:to>
                                        <p:strVal val="visible"/>
                                      </p:to>
                                    </p:set>
                                    <p:animEffect transition="in" filter="fade">
                                      <p:cBhvr>
                                        <p:cTn id="41" dur="500"/>
                                        <p:tgtEl>
                                          <p:spTgt spid="4813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8131">
                                            <p:txEl>
                                              <p:pRg st="3" end="3"/>
                                            </p:txEl>
                                          </p:spTgt>
                                        </p:tgtEl>
                                        <p:attrNameLst>
                                          <p:attrName>style.visibility</p:attrName>
                                        </p:attrNameLst>
                                      </p:cBhvr>
                                      <p:to>
                                        <p:strVal val="visible"/>
                                      </p:to>
                                    </p:set>
                                    <p:animEffect transition="in" filter="fade">
                                      <p:cBhvr>
                                        <p:cTn id="46" dur="500"/>
                                        <p:tgtEl>
                                          <p:spTgt spid="48131">
                                            <p:txEl>
                                              <p:pRg st="3" end="3"/>
                                            </p:tx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2575</TotalTime>
  <Words>1801</Words>
  <Application>Microsoft Office PowerPoint</Application>
  <PresentationFormat>Širokoúhlá obrazovka</PresentationFormat>
  <Paragraphs>264</Paragraphs>
  <Slides>20</Slides>
  <Notes>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20</vt:i4>
      </vt:variant>
    </vt:vector>
  </HeadingPairs>
  <TitlesOfParts>
    <vt:vector size="29" baseType="lpstr">
      <vt:lpstr>AdvOT4b47d116</vt:lpstr>
      <vt:lpstr>Arial</vt:lpstr>
      <vt:lpstr>Calibri</vt:lpstr>
      <vt:lpstr>Calibri Light</vt:lpstr>
      <vt:lpstr>Courier New</vt:lpstr>
      <vt:lpstr>Symbol</vt:lpstr>
      <vt:lpstr>Times New Roman</vt:lpstr>
      <vt:lpstr>Wingdings</vt:lpstr>
      <vt:lpstr>Motiv Office</vt:lpstr>
      <vt:lpstr>Pohyb pro zdraví a oxidační stres         Jan Novotný 2016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RABDOMYOLÝZA multifaktoriální patogeneze, symptomy, následky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Cvičení, sport a oxidační stres</dc:title>
  <dc:creator>Jan Novotný</dc:creator>
  <cp:lastModifiedBy>Jan Novotný</cp:lastModifiedBy>
  <cp:revision>442</cp:revision>
  <cp:lastPrinted>2016-07-14T08:12:33Z</cp:lastPrinted>
  <dcterms:created xsi:type="dcterms:W3CDTF">2016-03-03T11:35:40Z</dcterms:created>
  <dcterms:modified xsi:type="dcterms:W3CDTF">2017-03-13T15:08:37Z</dcterms:modified>
</cp:coreProperties>
</file>