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59" r:id="rId4"/>
    <p:sldId id="258" r:id="rId5"/>
    <p:sldId id="264" r:id="rId6"/>
    <p:sldId id="266" r:id="rId7"/>
    <p:sldId id="267" r:id="rId8"/>
    <p:sldId id="268" r:id="rId9"/>
    <p:sldId id="269" r:id="rId10"/>
    <p:sldId id="270" r:id="rId11"/>
    <p:sldId id="286" r:id="rId12"/>
    <p:sldId id="287" r:id="rId13"/>
    <p:sldId id="288" r:id="rId14"/>
    <p:sldId id="289" r:id="rId15"/>
    <p:sldId id="285" r:id="rId16"/>
    <p:sldId id="293" r:id="rId17"/>
    <p:sldId id="284" r:id="rId18"/>
    <p:sldId id="291" r:id="rId19"/>
    <p:sldId id="295" r:id="rId20"/>
    <p:sldId id="265" r:id="rId21"/>
    <p:sldId id="271" r:id="rId22"/>
    <p:sldId id="276" r:id="rId23"/>
    <p:sldId id="278" r:id="rId24"/>
    <p:sldId id="274" r:id="rId25"/>
    <p:sldId id="277" r:id="rId26"/>
    <p:sldId id="275" r:id="rId27"/>
    <p:sldId id="282" r:id="rId28"/>
    <p:sldId id="283" r:id="rId29"/>
    <p:sldId id="272" r:id="rId30"/>
    <p:sldId id="273" r:id="rId31"/>
    <p:sldId id="280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7857-ED8C-4BDC-8479-74D09AFB3BF8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5CCA-0DEE-403D-85C2-738F61EC7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85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21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E3B4-5141-4A38-917B-111D414FB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2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03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5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0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25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1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2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1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9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9BA9-E524-4C70-8ECB-CD8408DA6AE0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7A6E-DB2A-4F98-A55F-39F59C62A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3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fNsll_11qU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7.jpeg"/><Relationship Id="rId3" Type="http://schemas.openxmlformats.org/officeDocument/2006/relationships/image" Target="../media/image39.jpg"/><Relationship Id="rId7" Type="http://schemas.openxmlformats.org/officeDocument/2006/relationships/image" Target="../media/image42.jpeg"/><Relationship Id="rId12" Type="http://schemas.openxmlformats.org/officeDocument/2006/relationships/hyperlink" Target="http://www.brno-sanitka.cz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eg"/><Relationship Id="rId10" Type="http://schemas.openxmlformats.org/officeDocument/2006/relationships/image" Target="../media/image45.jpg"/><Relationship Id="rId4" Type="http://schemas.openxmlformats.org/officeDocument/2006/relationships/hyperlink" Target="https://www.google.cz/url?sa=i&amp;rct=j&amp;q=&amp;esrc=s&amp;source=images&amp;cd=&amp;cad=rja&amp;uact=8&amp;ved=0ahUKEwj99_KIxuXTAhVHQBoKHfeHBVcQjRwIBw&amp;url=https://socorrerparaviver12a.wordpress.com/nocoes-de-socorrismo/&amp;psig=AFQjCNEqiB6wYhkyrAhW51sZXGM1VN73fA&amp;ust=1494513154432792" TargetMode="External"/><Relationship Id="rId9" Type="http://schemas.openxmlformats.org/officeDocument/2006/relationships/image" Target="../media/image44.jpg"/><Relationship Id="rId14" Type="http://schemas.openxmlformats.org/officeDocument/2006/relationships/hyperlink" Target="https://www.zzskhk.cz/jak-volat-zachrannou-sluzbu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sps.muni.cz/aed/videa/fsps-kratke/" TargetMode="Externa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1499/el/estud/fsps/ps08/first_aid/web/pdf/11_poraneni_pohyboveho_aparatu.pdf" TargetMode="External"/><Relationship Id="rId2" Type="http://schemas.openxmlformats.org/officeDocument/2006/relationships/hyperlink" Target="https://is.muni.cz/do/1499/el/estud/fsps/ps09/pomoc/web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-tv.cz/videogallery/zdravotnici-jihomoravskeho-kraje/" TargetMode="Externa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amesa.cz/lekarnicka-sport-typ-I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nniselbowclassroom.com/author/allenw_wrdp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nniselbowclassroom.com/golf-tennis-injuries/top-ten-tennis-injuries/#respon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hyperlink" Target="https://thetennistipster.org/2013/04/01/top-5-worst-tennis-injuries/" TargetMode="External"/><Relationship Id="rId4" Type="http://schemas.openxmlformats.org/officeDocument/2006/relationships/hyperlink" Target="https://www.youtube.com/watch?v=4hCS1O2LP_c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4NSNCt9wNI" TargetMode="External"/><Relationship Id="rId11" Type="http://schemas.openxmlformats.org/officeDocument/2006/relationships/image" Target="../media/image67.jpg"/><Relationship Id="rId5" Type="http://schemas.openxmlformats.org/officeDocument/2006/relationships/image" Target="../media/image63.jpg"/><Relationship Id="rId10" Type="http://schemas.openxmlformats.org/officeDocument/2006/relationships/hyperlink" Target="http://www.sja.org.uk/sja/first-aid-advice/bones-and-muscles/strains-and-sprains.aspx" TargetMode="External"/><Relationship Id="rId4" Type="http://schemas.openxmlformats.org/officeDocument/2006/relationships/image" Target="../media/image62.JP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Yg1hYOxlpc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g"/><Relationship Id="rId10" Type="http://schemas.openxmlformats.org/officeDocument/2006/relationships/image" Target="../media/image77.jpg"/><Relationship Id="rId4" Type="http://schemas.openxmlformats.org/officeDocument/2006/relationships/image" Target="../media/image72.jpg"/><Relationship Id="rId9" Type="http://schemas.openxmlformats.org/officeDocument/2006/relationships/hyperlink" Target="https://www.youtube.com/watch?v=_fQZj1SZkO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G"/><Relationship Id="rId7" Type="http://schemas.openxmlformats.org/officeDocument/2006/relationships/hyperlink" Target="https://www.youtube.com/watch?v=_q-Jxj5sT0g" TargetMode="External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g"/><Relationship Id="rId5" Type="http://schemas.openxmlformats.org/officeDocument/2006/relationships/image" Target="../media/image81.jpeg"/><Relationship Id="rId10" Type="http://schemas.openxmlformats.org/officeDocument/2006/relationships/hyperlink" Target="https://www.youtube.com/watch?v=0M0LV-Cm3vU" TargetMode="External"/><Relationship Id="rId4" Type="http://schemas.openxmlformats.org/officeDocument/2006/relationships/image" Target="../media/image80.jpg"/><Relationship Id="rId9" Type="http://schemas.openxmlformats.org/officeDocument/2006/relationships/hyperlink" Target="https://www.youtube.com/watch?v=hBLaB_w5Qc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Rt7YE-P05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pa-tennis.org/itpa-blog/injuries-in-junior-competitive-tennis-demographic-information-and-injury-trends-in-us-competitive-junior-tennis-playe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12" y="3699747"/>
            <a:ext cx="3616940" cy="27155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4779" y="169597"/>
            <a:ext cx="8924173" cy="464066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Traumatologie a první pomoc </a:t>
            </a:r>
            <a:r>
              <a:rPr lang="cs-CZ" sz="2800" dirty="0" smtClean="0">
                <a:solidFill>
                  <a:srgbClr val="C00000"/>
                </a:solidFill>
              </a:rPr>
              <a:t>v </a:t>
            </a:r>
            <a:r>
              <a:rPr lang="cs-CZ" sz="2800" b="1" dirty="0" smtClean="0">
                <a:solidFill>
                  <a:srgbClr val="C00000"/>
                </a:solidFill>
              </a:rPr>
              <a:t>tenise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79" y="4234540"/>
            <a:ext cx="4670425" cy="21807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84779" y="667855"/>
            <a:ext cx="8924173" cy="347787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 smtClean="0">
                <a:solidFill>
                  <a:srgbClr val="0070C0"/>
                </a:solidFill>
              </a:rPr>
              <a:t>OBSAH TÉTO PREZENTACE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Úvod do traumatologie </a:t>
            </a:r>
            <a:r>
              <a:rPr lang="cs-CZ" sz="2000" dirty="0" smtClean="0">
                <a:solidFill>
                  <a:srgbClr val="0070C0"/>
                </a:solidFill>
              </a:rPr>
              <a:t>- výskyt a druhy úrazů, příčiny a prevence úrazů, tejpink a ortézy, zásady první pomoci, lékárnička, termovize v diagnostice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Speciální traumatologie </a:t>
            </a:r>
            <a:r>
              <a:rPr lang="cs-CZ" sz="2000" dirty="0" smtClean="0">
                <a:solidFill>
                  <a:srgbClr val="0070C0"/>
                </a:solidFill>
              </a:rPr>
              <a:t>– distorze hlezna a kolena; distenze/ruptura </a:t>
            </a:r>
            <a:r>
              <a:rPr lang="cs-CZ" sz="2000" dirty="0" err="1" smtClean="0">
                <a:solidFill>
                  <a:srgbClr val="0070C0"/>
                </a:solidFill>
              </a:rPr>
              <a:t>m.gastrocnemius</a:t>
            </a:r>
            <a:r>
              <a:rPr lang="cs-CZ" sz="2000" dirty="0" smtClean="0">
                <a:solidFill>
                  <a:srgbClr val="0070C0"/>
                </a:solidFill>
              </a:rPr>
              <a:t>, </a:t>
            </a:r>
            <a:r>
              <a:rPr lang="cs-CZ" sz="2000" dirty="0" err="1" smtClean="0">
                <a:solidFill>
                  <a:srgbClr val="0070C0"/>
                </a:solidFill>
              </a:rPr>
              <a:t>soleus</a:t>
            </a:r>
            <a:r>
              <a:rPr lang="cs-CZ" sz="2000" dirty="0" smtClean="0">
                <a:solidFill>
                  <a:srgbClr val="0070C0"/>
                </a:solidFill>
              </a:rPr>
              <a:t>, </a:t>
            </a:r>
            <a:r>
              <a:rPr lang="cs-CZ" sz="2000" dirty="0" err="1" smtClean="0">
                <a:solidFill>
                  <a:srgbClr val="0070C0"/>
                </a:solidFill>
              </a:rPr>
              <a:t>rectus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abdominis</a:t>
            </a:r>
            <a:r>
              <a:rPr lang="cs-CZ" sz="2000" dirty="0" smtClean="0">
                <a:solidFill>
                  <a:srgbClr val="0070C0"/>
                </a:solidFill>
              </a:rPr>
              <a:t>, Achillovy šlachy; </a:t>
            </a:r>
            <a:r>
              <a:rPr lang="cs-CZ" sz="2000" dirty="0" err="1" smtClean="0">
                <a:solidFill>
                  <a:srgbClr val="0070C0"/>
                </a:solidFill>
              </a:rPr>
              <a:t>Bakerova</a:t>
            </a:r>
            <a:r>
              <a:rPr lang="cs-CZ" sz="2000" dirty="0" smtClean="0">
                <a:solidFill>
                  <a:srgbClr val="0070C0"/>
                </a:solidFill>
              </a:rPr>
              <a:t> cysta, „třísla, „záda“, </a:t>
            </a:r>
            <a:r>
              <a:rPr lang="cs-CZ" sz="2000" dirty="0" err="1" smtClean="0">
                <a:solidFill>
                  <a:srgbClr val="0070C0"/>
                </a:solidFill>
              </a:rPr>
              <a:t>chondropatie</a:t>
            </a:r>
            <a:r>
              <a:rPr lang="cs-CZ" sz="2000" dirty="0" smtClean="0">
                <a:solidFill>
                  <a:srgbClr val="0070C0"/>
                </a:solidFill>
              </a:rPr>
              <a:t>, </a:t>
            </a:r>
            <a:r>
              <a:rPr lang="cs-CZ" sz="2000" dirty="0" err="1" smtClean="0">
                <a:solidFill>
                  <a:srgbClr val="0070C0"/>
                </a:solidFill>
              </a:rPr>
              <a:t>meniskopatie</a:t>
            </a:r>
            <a:r>
              <a:rPr lang="cs-CZ" sz="2000" dirty="0" smtClean="0">
                <a:solidFill>
                  <a:srgbClr val="0070C0"/>
                </a:solidFill>
              </a:rPr>
              <a:t>, diskopatie, ..</a:t>
            </a:r>
          </a:p>
          <a:p>
            <a:r>
              <a:rPr lang="cs-CZ" sz="2000" u="sng" dirty="0" smtClean="0">
                <a:solidFill>
                  <a:srgbClr val="7030A0"/>
                </a:solidFill>
              </a:rPr>
              <a:t>DALŠÍ PREZENTACE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>
                <a:solidFill>
                  <a:srgbClr val="7030A0"/>
                </a:solidFill>
              </a:rPr>
              <a:t>Mikrotraumata v tenise </a:t>
            </a:r>
            <a:r>
              <a:rPr lang="cs-CZ" sz="2000" dirty="0" smtClean="0">
                <a:solidFill>
                  <a:srgbClr val="7030A0"/>
                </a:solidFill>
              </a:rPr>
              <a:t>- úvod a speciální část (ruka, zápěstí, loket, rameno, …), posilovací, protahovací, stabilizační cvičení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Oxidační </a:t>
            </a:r>
            <a:r>
              <a:rPr lang="cs-CZ" sz="2000" dirty="0"/>
              <a:t>stres a </a:t>
            </a:r>
            <a:r>
              <a:rPr lang="cs-CZ" sz="2000" dirty="0" smtClean="0"/>
              <a:t>rabdomyolýza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Poškození pohybového aparátu dětí sportem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6444" y="6174658"/>
            <a:ext cx="4670423" cy="35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 sportovních studií MU</a:t>
            </a:r>
            <a:r>
              <a:rPr lang="cs-CZ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Jan Novotný, 2017</a:t>
            </a:r>
            <a:endParaRPr lang="cs-CZ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66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32" y="3525773"/>
            <a:ext cx="3436921" cy="22871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60" y="894053"/>
            <a:ext cx="6466293" cy="2514669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271644"/>
            <a:ext cx="6565232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812430"/>
            <a:ext cx="7640053" cy="54266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PREVENCE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PORANĚNÍ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 5/5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1000" dirty="0"/>
              <a:t>http://www.chiropractorinmarketharborough.co.uk/chiropractic-advice-on-how-to-avoid-tennis-injuries.html</a:t>
            </a:r>
          </a:p>
          <a:p>
            <a:r>
              <a:rPr lang="cs-CZ" sz="11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11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b="1" u="sng" dirty="0" smtClean="0">
                <a:latin typeface="+mn-lt"/>
              </a:rPr>
              <a:t>TECHNIKA POHYBU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při podání se vyhnout příliš velkému prohnutí zad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ohýbat kolena a hlezna jen s dobrou rovnováhou a kontrolou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nešlapat a nepadat na míče </a:t>
            </a:r>
            <a:r>
              <a:rPr lang="cs-CZ" sz="2400" dirty="0" smtClean="0">
                <a:latin typeface="+mn-lt"/>
              </a:rPr>
              <a:t>(riziko poranění Achillovy š.)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zasahovat míče před sebou </a:t>
            </a:r>
            <a:r>
              <a:rPr lang="cs-CZ" sz="2400" dirty="0" smtClean="0">
                <a:latin typeface="+mn-lt"/>
              </a:rPr>
              <a:t>(lepší využití trupu a ramene)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zasahovat míče s narovnaným zápěstím </a:t>
            </a:r>
            <a:r>
              <a:rPr lang="cs-CZ" sz="2400" dirty="0" smtClean="0">
                <a:latin typeface="+mn-lt"/>
              </a:rPr>
              <a:t>(omezení přetížení svalů a šlach předloktí)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používat druhou paži pro </a:t>
            </a:r>
            <a:r>
              <a:rPr lang="cs-CZ" sz="2400" dirty="0" err="1" smtClean="0">
                <a:solidFill>
                  <a:srgbClr val="C00000"/>
                </a:solidFill>
                <a:latin typeface="+mn-lt"/>
              </a:rPr>
              <a:t>uržení</a:t>
            </a: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 rovnováhy </a:t>
            </a:r>
            <a:r>
              <a:rPr lang="cs-CZ" sz="2400" dirty="0" smtClean="0">
                <a:latin typeface="+mn-lt"/>
              </a:rPr>
              <a:t>při jednoručním úderu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používat obouruční údery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smtClean="0">
                <a:solidFill>
                  <a:srgbClr val="7030A0"/>
                </a:solidFill>
                <a:latin typeface="+mn-lt"/>
              </a:rPr>
              <a:t>drobnější – kratší kroky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rgbClr val="7030A0"/>
                </a:solidFill>
                <a:latin typeface="+mn-lt"/>
              </a:rPr>
              <a:t>došlap na celé </a:t>
            </a:r>
            <a:r>
              <a:rPr lang="cs-CZ" sz="2400" i="1" dirty="0" smtClean="0">
                <a:solidFill>
                  <a:srgbClr val="7030A0"/>
                </a:solidFill>
                <a:latin typeface="+mn-lt"/>
              </a:rPr>
              <a:t>chodidlo (ne špička, pata)</a:t>
            </a:r>
            <a:endParaRPr lang="cs-CZ" sz="2400" i="1" dirty="0">
              <a:solidFill>
                <a:srgbClr val="7030A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smtClean="0">
                <a:solidFill>
                  <a:srgbClr val="7030A0"/>
                </a:solidFill>
                <a:latin typeface="+mn-lt"/>
              </a:rPr>
              <a:t>nižší těžiště těla (pokrčená kolena a kyčle)</a:t>
            </a:r>
          </a:p>
        </p:txBody>
      </p:sp>
    </p:spTree>
    <p:extLst>
      <p:ext uri="{BB962C8B-B14F-4D97-AF65-F5344CB8AC3E}">
        <p14:creationId xmlns:p14="http://schemas.microsoft.com/office/powerpoint/2010/main" val="4664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PIM1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16114"/>
            <a:ext cx="4870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b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916114"/>
            <a:ext cx="24495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731964" y="188914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31964" y="1208089"/>
            <a:ext cx="8785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„bos“ na nerovném měkkém – pružném – nestabilním povrchu</a:t>
            </a:r>
          </a:p>
          <a:p>
            <a:pPr algn="ctr">
              <a:defRPr/>
            </a:pPr>
            <a:r>
              <a:rPr lang="cs-CZ" sz="2000" dirty="0">
                <a:solidFill>
                  <a:srgbClr val="C00000"/>
                </a:solidFill>
              </a:rPr>
              <a:t>tráva, písek, jehličí, šotolina, jemný říční štěrk</a:t>
            </a:r>
          </a:p>
        </p:txBody>
      </p:sp>
    </p:spTree>
    <p:extLst>
      <p:ext uri="{BB962C8B-B14F-4D97-AF65-F5344CB8AC3E}">
        <p14:creationId xmlns:p14="http://schemas.microsoft.com/office/powerpoint/2010/main" val="391687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1109" r="11539" b="17378"/>
          <a:stretch>
            <a:fillRect/>
          </a:stretch>
        </p:blipFill>
        <p:spPr>
          <a:xfrm>
            <a:off x="2986089" y="4672014"/>
            <a:ext cx="3578225" cy="199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13" descr="nikefree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5614" y="1412875"/>
            <a:ext cx="6264275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11"/>
          <p:cNvSpPr>
            <a:spLocks noGrp="1" noChangeArrowheads="1"/>
          </p:cNvSpPr>
          <p:nvPr>
            <p:ph type="title"/>
          </p:nvPr>
        </p:nvSpPr>
        <p:spPr>
          <a:xfrm>
            <a:off x="1731964" y="1008062"/>
            <a:ext cx="8785225" cy="339723"/>
          </a:xfrm>
          <a:noFill/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000">
                <a:solidFill>
                  <a:schemeClr val="hlink"/>
                </a:solidFill>
              </a:rPr>
              <a:t>Flexibilní obuv umožňující běh „na boso“</a:t>
            </a:r>
          </a:p>
        </p:txBody>
      </p:sp>
      <p:pic>
        <p:nvPicPr>
          <p:cNvPr id="26629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4672014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1731964" y="188914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</p:spTree>
    <p:extLst>
      <p:ext uri="{BB962C8B-B14F-4D97-AF65-F5344CB8AC3E}">
        <p14:creationId xmlns:p14="http://schemas.microsoft.com/office/powerpoint/2010/main" val="221776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nikefree_women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1625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nikefree_women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641476"/>
            <a:ext cx="15049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nikefree_mens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606551"/>
            <a:ext cx="27701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ikefree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068639"/>
            <a:ext cx="2411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ikefree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074989"/>
            <a:ext cx="46085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nikefree_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068639"/>
            <a:ext cx="2162175" cy="331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1"/>
          <p:cNvSpPr txBox="1">
            <a:spLocks noChangeArrowheads="1"/>
          </p:cNvSpPr>
          <p:nvPr/>
        </p:nvSpPr>
        <p:spPr bwMode="auto">
          <a:xfrm>
            <a:off x="1727200" y="1019176"/>
            <a:ext cx="8789988" cy="347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chemeClr val="hlink"/>
                </a:solidFill>
              </a:rPr>
              <a:t>Flexibilní </a:t>
            </a:r>
            <a:r>
              <a:rPr lang="cs-CZ" altLang="cs-CZ" sz="2000" dirty="0">
                <a:solidFill>
                  <a:schemeClr val="hlink"/>
                </a:solidFill>
              </a:rPr>
              <a:t>obuv umožňující běh „na boso</a:t>
            </a:r>
            <a:r>
              <a:rPr lang="cs-CZ" altLang="cs-CZ" sz="2000" dirty="0" smtClean="0">
                <a:solidFill>
                  <a:schemeClr val="hlink"/>
                </a:solidFill>
              </a:rPr>
              <a:t>“ (NIKE FREE)</a:t>
            </a:r>
            <a:endParaRPr lang="cs-CZ" altLang="cs-CZ" sz="2000" dirty="0">
              <a:solidFill>
                <a:schemeClr val="hlink"/>
              </a:solidFill>
            </a:endParaRPr>
          </a:p>
        </p:txBody>
      </p:sp>
      <p:sp>
        <p:nvSpPr>
          <p:cNvPr id="27657" name="Text Box 2"/>
          <p:cNvSpPr txBox="1">
            <a:spLocks noChangeArrowheads="1"/>
          </p:cNvSpPr>
          <p:nvPr/>
        </p:nvSpPr>
        <p:spPr bwMode="auto">
          <a:xfrm>
            <a:off x="1731964" y="188914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</p:spTree>
    <p:extLst>
      <p:ext uri="{BB962C8B-B14F-4D97-AF65-F5344CB8AC3E}">
        <p14:creationId xmlns:p14="http://schemas.microsoft.com/office/powerpoint/2010/main" val="1633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133601"/>
            <a:ext cx="4037013" cy="4037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1703388" y="1436688"/>
            <a:ext cx="547211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BĚH </a:t>
            </a:r>
            <a:r>
              <a:rPr lang="cs-CZ" altLang="cs-CZ" sz="1800"/>
              <a:t>(postupně !!!)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>
                <a:solidFill>
                  <a:srgbClr val="0066FF"/>
                </a:solidFill>
              </a:rPr>
              <a:t> Povrch terénu nerovný</a:t>
            </a:r>
            <a:r>
              <a:rPr lang="cs-CZ" altLang="cs-CZ" sz="1800">
                <a:solidFill>
                  <a:srgbClr val="009900"/>
                </a:solidFill>
              </a:rPr>
              <a:t> – měkký – pružný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>
                <a:solidFill>
                  <a:srgbClr val="0066FF"/>
                </a:solidFill>
              </a:rPr>
              <a:t> Obuv </a:t>
            </a:r>
            <a:r>
              <a:rPr lang="cs-CZ" altLang="cs-CZ" sz="1800">
                <a:solidFill>
                  <a:srgbClr val="009900"/>
                </a:solidFill>
              </a:rPr>
              <a:t>měkká - pružná - </a:t>
            </a:r>
            <a:r>
              <a:rPr lang="cs-CZ" altLang="cs-CZ" sz="1800">
                <a:solidFill>
                  <a:srgbClr val="0066FF"/>
                </a:solidFill>
              </a:rPr>
              <a:t>minimální - pětiprsty – bos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>
                <a:solidFill>
                  <a:srgbClr val="0066FF"/>
                </a:solidFill>
              </a:rPr>
              <a:t> Dopad</a:t>
            </a:r>
            <a:r>
              <a:rPr lang="cs-CZ" altLang="cs-CZ" sz="1800">
                <a:solidFill>
                  <a:srgbClr val="009900"/>
                </a:solidFill>
              </a:rPr>
              <a:t> </a:t>
            </a:r>
            <a:r>
              <a:rPr lang="cs-CZ" altLang="cs-CZ" sz="1800">
                <a:solidFill>
                  <a:srgbClr val="0066FF"/>
                </a:solidFill>
              </a:rPr>
              <a:t>na přední část nohy 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712914" y="955675"/>
            <a:ext cx="8804275" cy="4318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dirty="0">
                <a:solidFill>
                  <a:srgbClr val="7030A0"/>
                </a:solidFill>
              </a:rPr>
              <a:t>BĚH S DOPADEM NA PŘEDNÍ </a:t>
            </a:r>
            <a:r>
              <a:rPr lang="cs-CZ" altLang="cs-CZ" sz="2000" b="1" i="1" dirty="0" smtClean="0">
                <a:solidFill>
                  <a:srgbClr val="7030A0"/>
                </a:solidFill>
              </a:rPr>
              <a:t>A STŘEDNÍ ČÁST CHODIDLA</a:t>
            </a:r>
            <a:endParaRPr lang="en-GB" altLang="cs-CZ" sz="2000" b="1" dirty="0">
              <a:solidFill>
                <a:srgbClr val="7030A0"/>
              </a:solidFill>
            </a:endParaRPr>
          </a:p>
        </p:txBody>
      </p:sp>
      <p:sp>
        <p:nvSpPr>
          <p:cNvPr id="3" name="Šipka doleva a nahoru 2"/>
          <p:cNvSpPr/>
          <p:nvPr/>
        </p:nvSpPr>
        <p:spPr bwMode="auto">
          <a:xfrm>
            <a:off x="4764089" y="2301876"/>
            <a:ext cx="358775" cy="2143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  <p:pic>
        <p:nvPicPr>
          <p:cNvPr id="28678" name="Picture 7" descr="nikefree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4662488"/>
            <a:ext cx="1354137" cy="2076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325813"/>
            <a:ext cx="1651000" cy="1238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673350"/>
            <a:ext cx="3230562" cy="25415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675314"/>
            <a:ext cx="1276350" cy="1063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253038"/>
            <a:ext cx="1187450" cy="148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ovéPole 1"/>
          <p:cNvSpPr txBox="1">
            <a:spLocks noChangeArrowheads="1"/>
          </p:cNvSpPr>
          <p:nvPr/>
        </p:nvSpPr>
        <p:spPr bwMode="auto">
          <a:xfrm>
            <a:off x="1976439" y="5203825"/>
            <a:ext cx="287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</a:rPr>
              <a:t>NA PATU	         </a:t>
            </a:r>
            <a:r>
              <a:rPr lang="cs-CZ" altLang="cs-CZ" sz="1600" b="1">
                <a:solidFill>
                  <a:srgbClr val="92D050"/>
                </a:solidFill>
              </a:rPr>
              <a:t>NA ŠPIČKU</a:t>
            </a:r>
          </a:p>
        </p:txBody>
      </p:sp>
      <p:sp>
        <p:nvSpPr>
          <p:cNvPr id="28684" name="TextovéPole 1"/>
          <p:cNvSpPr txBox="1">
            <a:spLocks noChangeArrowheads="1"/>
          </p:cNvSpPr>
          <p:nvPr/>
        </p:nvSpPr>
        <p:spPr bwMode="auto">
          <a:xfrm>
            <a:off x="7427913" y="1433514"/>
            <a:ext cx="3124200" cy="1323975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u="sng" dirty="0"/>
              <a:t>RIZIKA </a:t>
            </a:r>
            <a:r>
              <a:rPr lang="cs-CZ" altLang="cs-CZ" sz="1600" u="sng" dirty="0" smtClean="0"/>
              <a:t>PŘI BĚHU BOS</a:t>
            </a:r>
            <a:endParaRPr lang="cs-CZ" altLang="cs-CZ" sz="1600" u="sng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Kožní</a:t>
            </a:r>
            <a:r>
              <a:rPr lang="cs-CZ" altLang="cs-CZ" sz="1600" dirty="0"/>
              <a:t> otlaky, puchýře, hematomy, rány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Mikrotrauma</a:t>
            </a:r>
            <a:r>
              <a:rPr lang="cs-CZ" altLang="cs-CZ" sz="1600" dirty="0"/>
              <a:t> </a:t>
            </a:r>
            <a:r>
              <a:rPr lang="cs-CZ" altLang="cs-CZ" sz="1600" b="1" dirty="0"/>
              <a:t>Achillových šlach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Plíživé zlomeniny </a:t>
            </a:r>
            <a:r>
              <a:rPr lang="cs-CZ" altLang="cs-CZ" sz="1600" b="1" dirty="0" err="1"/>
              <a:t>metatarzů</a:t>
            </a:r>
            <a:endParaRPr lang="cs-CZ" altLang="cs-CZ" sz="1600" b="1" dirty="0"/>
          </a:p>
        </p:txBody>
      </p:sp>
      <p:sp>
        <p:nvSpPr>
          <p:cNvPr id="28685" name="Text Box 2"/>
          <p:cNvSpPr txBox="1">
            <a:spLocks noChangeArrowheads="1"/>
          </p:cNvSpPr>
          <p:nvPr/>
        </p:nvSpPr>
        <p:spPr bwMode="auto">
          <a:xfrm>
            <a:off x="1703388" y="188914"/>
            <a:ext cx="8813800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9636" y="5731378"/>
            <a:ext cx="4149476" cy="100756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B05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cs-CZ" altLang="cs-CZ" sz="2000" b="1" smtClean="0">
                <a:solidFill>
                  <a:schemeClr val="accent6">
                    <a:lumMod val="75000"/>
                  </a:schemeClr>
                </a:solidFill>
              </a:rPr>
              <a:t>VIDEO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b="1" smtClean="0">
                <a:solidFill>
                  <a:schemeClr val="accent6">
                    <a:lumMod val="75000"/>
                  </a:schemeClr>
                </a:solidFill>
              </a:rPr>
              <a:t>Běh v minimalistických botách v přírodě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smtClean="0">
                <a:hlinkClick r:id="rId8"/>
              </a:rPr>
              <a:t>http://www.youtube.com/watch?v=nfNsll_11qU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0303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4" y="4772024"/>
            <a:ext cx="2539994" cy="1966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3" y="4772023"/>
            <a:ext cx="1966999" cy="1966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7" y="4772023"/>
            <a:ext cx="1722918" cy="1966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20" y="4772022"/>
            <a:ext cx="2622665" cy="1966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79" y="193295"/>
            <a:ext cx="1976386" cy="1309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78" y="1572270"/>
            <a:ext cx="1976386" cy="1976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25499" r="5143" b="8098"/>
          <a:stretch/>
        </p:blipFill>
        <p:spPr>
          <a:xfrm>
            <a:off x="6502563" y="1572270"/>
            <a:ext cx="3523753" cy="1976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207943" y="218493"/>
            <a:ext cx="6248399" cy="4462760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Zásady první pomoci při úraze v tenise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7030A0"/>
                </a:solidFill>
              </a:rPr>
              <a:t>Zamezení možnosti dalšího úrazu – přerušení hry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7030A0"/>
                </a:solidFill>
              </a:rPr>
              <a:t>První diagnostika – pohledem, rozhovorem, pohmatem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Ke zjištění úrazu (druh, místo, závažnost, …)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sz="2000" dirty="0" smtClean="0">
                <a:solidFill>
                  <a:srgbClr val="7030A0"/>
                </a:solidFill>
              </a:rPr>
              <a:t>Vhodná stabilizovaná poloha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Úleva proti bolesti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Znehybnění proti zhoršení stavu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 zajištění </a:t>
            </a:r>
            <a:r>
              <a:rPr lang="cs-CZ" sz="2000" dirty="0"/>
              <a:t>dýchacích </a:t>
            </a:r>
            <a:r>
              <a:rPr lang="cs-CZ" sz="2000" dirty="0" smtClean="0"/>
              <a:t>cest, k resuscitaci</a:t>
            </a:r>
            <a:endParaRPr lang="cs-CZ" sz="2000" dirty="0"/>
          </a:p>
          <a:p>
            <a:pPr marL="342900" indent="-342900">
              <a:buFont typeface="+mj-lt"/>
              <a:buAutoNum type="arabicPeriod" startAt="3"/>
            </a:pPr>
            <a:r>
              <a:rPr lang="cs-CZ" sz="2000" dirty="0" smtClean="0">
                <a:solidFill>
                  <a:srgbClr val="7030A0"/>
                </a:solidFill>
              </a:rPr>
              <a:t>První ošetření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Komprese - fixace – elevace </a:t>
            </a:r>
            <a:r>
              <a:rPr lang="cs-CZ" sz="2000" b="1" dirty="0" smtClean="0">
                <a:solidFill>
                  <a:srgbClr val="FF0000"/>
                </a:solidFill>
              </a:rPr>
              <a:t>- chlazení</a:t>
            </a:r>
            <a:endParaRPr lang="cs-CZ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Stavění </a:t>
            </a:r>
            <a:r>
              <a:rPr lang="cs-CZ" sz="2000" dirty="0" smtClean="0"/>
              <a:t>krvácení, zabránění otoku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Resuscitace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sz="2000" dirty="0" smtClean="0">
                <a:solidFill>
                  <a:srgbClr val="7030A0"/>
                </a:solidFill>
              </a:rPr>
              <a:t>Přenos na vhodnější místo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sz="2000" dirty="0" smtClean="0">
                <a:solidFill>
                  <a:srgbClr val="7030A0"/>
                </a:solidFill>
              </a:rPr>
              <a:t>Převoz pac.(</a:t>
            </a:r>
            <a:r>
              <a:rPr lang="cs-CZ" sz="2000" dirty="0" smtClean="0"/>
              <a:t>543 </a:t>
            </a:r>
            <a:r>
              <a:rPr lang="cs-CZ" sz="2000" dirty="0"/>
              <a:t>133 </a:t>
            </a:r>
            <a:r>
              <a:rPr lang="cs-CZ" sz="2000" dirty="0" smtClean="0"/>
              <a:t>333), </a:t>
            </a:r>
            <a:r>
              <a:rPr lang="cs-CZ" sz="2000" dirty="0" smtClean="0">
                <a:solidFill>
                  <a:srgbClr val="7030A0"/>
                </a:solidFill>
              </a:rPr>
              <a:t>Volání </a:t>
            </a:r>
            <a:r>
              <a:rPr lang="cs-CZ" sz="2000" dirty="0" err="1" smtClean="0">
                <a:solidFill>
                  <a:srgbClr val="7030A0"/>
                </a:solidFill>
              </a:rPr>
              <a:t>záchran.služ</a:t>
            </a:r>
            <a:r>
              <a:rPr lang="cs-CZ" sz="2000" dirty="0" smtClean="0">
                <a:solidFill>
                  <a:srgbClr val="7030A0"/>
                </a:solidFill>
              </a:rPr>
              <a:t>.</a:t>
            </a:r>
            <a:r>
              <a:rPr lang="cs-CZ" sz="2000" dirty="0" smtClean="0"/>
              <a:t>(tel. 155)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/>
          <a:stretch/>
        </p:blipFill>
        <p:spPr>
          <a:xfrm>
            <a:off x="6502563" y="193296"/>
            <a:ext cx="3523752" cy="13140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0" y="5204656"/>
            <a:ext cx="2723724" cy="1534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63" y="3628308"/>
            <a:ext cx="2874933" cy="1052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Pole 12">
            <a:hlinkClick r:id="rId14"/>
          </p:cNvPr>
          <p:cNvSpPr txBox="1"/>
          <p:nvPr/>
        </p:nvSpPr>
        <p:spPr>
          <a:xfrm>
            <a:off x="9339940" y="4772022"/>
            <a:ext cx="272372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Jak volat záchranku?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45" y="1801081"/>
            <a:ext cx="4854039" cy="3956042"/>
          </a:xfrm>
          <a:prstGeom prst="rect">
            <a:avLst/>
          </a:prstGeom>
        </p:spPr>
      </p:pic>
      <p:pic>
        <p:nvPicPr>
          <p:cNvPr id="819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9" y="1647494"/>
            <a:ext cx="4945861" cy="40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8973" y="364066"/>
            <a:ext cx="5922928" cy="2117877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cs-CZ" altLang="cs-CZ" dirty="0">
                <a:solidFill>
                  <a:srgbClr val="0070C0"/>
                </a:solidFill>
              </a:rPr>
              <a:t>ZDRAVOTNÍ ZABEZPEČENÍ </a:t>
            </a:r>
            <a:r>
              <a:rPr lang="cs-CZ" altLang="cs-CZ" dirty="0" err="1">
                <a:solidFill>
                  <a:srgbClr val="0070C0"/>
                </a:solidFill>
              </a:rPr>
              <a:t>TENIST</a:t>
            </a:r>
            <a:r>
              <a:rPr lang="cs-CZ" altLang="cs-CZ" cap="all" dirty="0" err="1">
                <a:solidFill>
                  <a:srgbClr val="0070C0"/>
                </a:solidFill>
              </a:rPr>
              <a:t>ů</a:t>
            </a:r>
            <a:endParaRPr lang="cs-CZ" altLang="cs-CZ" cap="all" dirty="0">
              <a:solidFill>
                <a:srgbClr val="0070C0"/>
              </a:solidFill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solidFill>
                  <a:srgbClr val="0033CC"/>
                </a:solidFill>
              </a:rPr>
              <a:t>Automatický externí defibrilátor (AED)</a:t>
            </a:r>
          </a:p>
          <a:p>
            <a:r>
              <a:rPr lang="cs-CZ" altLang="cs-CZ" sz="2000" dirty="0" smtClean="0"/>
              <a:t>k obnovení elektrické aktivity srdce při jeho zástavě</a:t>
            </a:r>
          </a:p>
          <a:p>
            <a:r>
              <a:rPr lang="cs-CZ" altLang="cs-CZ" sz="2000" dirty="0" smtClean="0"/>
              <a:t>zjišťuje elektrickou aktivitu  srdce</a:t>
            </a:r>
          </a:p>
          <a:p>
            <a:r>
              <a:rPr lang="cs-CZ" altLang="cs-CZ" sz="2000" dirty="0" smtClean="0"/>
              <a:t>Podle stavu hlasem navádí co dělat</a:t>
            </a: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>
          <a:xfrm>
            <a:off x="1957450" y="179634"/>
            <a:ext cx="8229600" cy="6334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altLang="cs-CZ" sz="2400" b="1" cap="all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42" y="809046"/>
            <a:ext cx="1470080" cy="1676897"/>
          </a:xfrm>
          <a:prstGeom prst="rect">
            <a:avLst/>
          </a:prstGeom>
        </p:spPr>
      </p:pic>
      <p:sp>
        <p:nvSpPr>
          <p:cNvPr id="4" name="Obdélník 3">
            <a:hlinkClick r:id="rId5"/>
          </p:cNvPr>
          <p:cNvSpPr/>
          <p:nvPr/>
        </p:nvSpPr>
        <p:spPr>
          <a:xfrm>
            <a:off x="2844880" y="6079784"/>
            <a:ext cx="649049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http://www.fsps.muni.cz/aed/videa/fsps-kratke/</a:t>
            </a:r>
          </a:p>
        </p:txBody>
      </p:sp>
    </p:spTree>
    <p:extLst>
      <p:ext uri="{BB962C8B-B14F-4D97-AF65-F5344CB8AC3E}">
        <p14:creationId xmlns:p14="http://schemas.microsoft.com/office/powerpoint/2010/main" val="8926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hlinkClick r:id="rId2"/>
          </p:cNvPr>
          <p:cNvSpPr txBox="1"/>
          <p:nvPr/>
        </p:nvSpPr>
        <p:spPr>
          <a:xfrm>
            <a:off x="1036222" y="2182934"/>
            <a:ext cx="4627842" cy="3146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B. Zuchová a kol. </a:t>
            </a:r>
          </a:p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První pomoc.</a:t>
            </a:r>
          </a:p>
          <a:p>
            <a:pPr algn="ctr"/>
            <a:r>
              <a:rPr lang="en-US" dirty="0" smtClean="0"/>
              <a:t>[</a:t>
            </a:r>
            <a:r>
              <a:rPr lang="cs-CZ" dirty="0" smtClean="0"/>
              <a:t>E-</a:t>
            </a:r>
            <a:r>
              <a:rPr lang="cs-CZ" dirty="0" err="1" smtClean="0"/>
              <a:t>learningový</a:t>
            </a:r>
            <a:r>
              <a:rPr lang="cs-CZ" dirty="0" smtClean="0"/>
              <a:t> materiál</a:t>
            </a:r>
            <a:r>
              <a:rPr lang="en-US" dirty="0"/>
              <a:t>]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Brno: Fakulta sportovních studií Masarykovy univerzity. 2008.</a:t>
            </a:r>
          </a:p>
          <a:p>
            <a:pPr algn="ctr"/>
            <a:endParaRPr lang="cs-CZ" sz="1100" dirty="0"/>
          </a:p>
          <a:p>
            <a:r>
              <a:rPr lang="cs-CZ" sz="1600" dirty="0" smtClean="0"/>
              <a:t>Informační systém MU </a:t>
            </a:r>
            <a:endParaRPr lang="cs-CZ" sz="1600" dirty="0"/>
          </a:p>
          <a:p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is.muni.cz/do/1499/el/estud/fsps/ps09/pomoc/web/index.html</a:t>
            </a:r>
            <a:endParaRPr lang="cs-CZ" sz="1400" dirty="0" smtClean="0"/>
          </a:p>
          <a:p>
            <a:endParaRPr lang="cs-CZ" sz="1600" dirty="0"/>
          </a:p>
          <a:p>
            <a:r>
              <a:rPr lang="cs-CZ" sz="1600" dirty="0" smtClean="0"/>
              <a:t>1. pomoc při bezvědomí, kardiopulmonální resuscitace, krvácení, těžké úrazy, transport</a:t>
            </a:r>
          </a:p>
        </p:txBody>
      </p:sp>
      <p:sp>
        <p:nvSpPr>
          <p:cNvPr id="8" name="TextovéPole 7">
            <a:hlinkClick r:id="rId3"/>
          </p:cNvPr>
          <p:cNvSpPr txBox="1"/>
          <p:nvPr/>
        </p:nvSpPr>
        <p:spPr>
          <a:xfrm>
            <a:off x="1036221" y="951680"/>
            <a:ext cx="4627842" cy="1084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Z. Kubíková, B. Zuchová a kol.</a:t>
            </a:r>
          </a:p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První pomoc. Poranění pohybového aparátu.</a:t>
            </a:r>
          </a:p>
          <a:p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is.muni.cz/do/1499/el/</a:t>
            </a:r>
            <a:r>
              <a:rPr lang="cs-CZ" sz="1400" dirty="0" err="1" smtClean="0">
                <a:hlinkClick r:id="rId3"/>
              </a:rPr>
              <a:t>estud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fsps</a:t>
            </a:r>
            <a:r>
              <a:rPr lang="cs-CZ" sz="1400" dirty="0" smtClean="0">
                <a:hlinkClick r:id="rId3"/>
              </a:rPr>
              <a:t>/ps08/</a:t>
            </a:r>
            <a:r>
              <a:rPr lang="cs-CZ" sz="1400" dirty="0" err="1" smtClean="0">
                <a:hlinkClick r:id="rId3"/>
              </a:rPr>
              <a:t>first_aid</a:t>
            </a:r>
            <a:r>
              <a:rPr lang="cs-CZ" sz="1400" dirty="0" smtClean="0">
                <a:hlinkClick r:id="rId3"/>
              </a:rPr>
              <a:t>/web/</a:t>
            </a:r>
            <a:r>
              <a:rPr lang="cs-CZ" sz="1400" dirty="0" err="1" smtClean="0">
                <a:hlinkClick r:id="rId3"/>
              </a:rPr>
              <a:t>pdf</a:t>
            </a:r>
            <a:r>
              <a:rPr lang="cs-CZ" sz="1400" dirty="0" smtClean="0">
                <a:hlinkClick r:id="rId3"/>
              </a:rPr>
              <a:t>/11_poraneni_pohyboveho_aparatu.pdf</a:t>
            </a:r>
            <a:r>
              <a:rPr lang="cs-CZ" sz="1400" dirty="0" smtClean="0"/>
              <a:t>; 2017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5" y="2633914"/>
            <a:ext cx="5499123" cy="3198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414838" y="2633914"/>
            <a:ext cx="460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Raději se dobře teoreticky a prakticky připravit než improvizovat a zmatkovat: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89195" y="5586655"/>
            <a:ext cx="5499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chemeClr val="bg1"/>
                </a:solidFill>
              </a:rPr>
              <a:t>http://www.kyblsrandy.cz/zdravotnicka-zachranna-sluzba/</a:t>
            </a:r>
          </a:p>
        </p:txBody>
      </p:sp>
      <p:sp>
        <p:nvSpPr>
          <p:cNvPr id="10" name="TextovéPole 9">
            <a:hlinkClick r:id="rId5"/>
          </p:cNvPr>
          <p:cNvSpPr txBox="1"/>
          <p:nvPr/>
        </p:nvSpPr>
        <p:spPr>
          <a:xfrm>
            <a:off x="1036221" y="5460903"/>
            <a:ext cx="4627842" cy="371973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VIDEO: Zdravotnická záchranná služba JM kraje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" y="56138"/>
            <a:ext cx="4901170" cy="4901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082638" y="56138"/>
            <a:ext cx="699741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sz="2000" b="1" u="sng" dirty="0" smtClean="0">
                <a:solidFill>
                  <a:srgbClr val="0070C0"/>
                </a:solidFill>
                <a:latin typeface="Titillium Web"/>
              </a:rPr>
              <a:t>Obsah lékárničky pro sport </a:t>
            </a:r>
            <a:r>
              <a:rPr lang="cs-CZ" sz="1200" dirty="0" smtClean="0">
                <a:latin typeface="Titillium Web"/>
              </a:rPr>
              <a:t>(</a:t>
            </a:r>
            <a:r>
              <a:rPr lang="cs-CZ" sz="1200" dirty="0">
                <a:latin typeface="Titillium Web"/>
              </a:rPr>
              <a:t>https://www.amesa.cz/</a:t>
            </a:r>
            <a:r>
              <a:rPr lang="cs-CZ" sz="1200" dirty="0" err="1">
                <a:latin typeface="Titillium Web"/>
              </a:rPr>
              <a:t>lekarnicka</a:t>
            </a:r>
            <a:r>
              <a:rPr lang="cs-CZ" sz="1200" dirty="0">
                <a:latin typeface="Titillium Web"/>
              </a:rPr>
              <a:t>-sport-typ-II</a:t>
            </a:r>
            <a:r>
              <a:rPr lang="cs-CZ" sz="1200" dirty="0" smtClean="0">
                <a:latin typeface="Titillium Web"/>
              </a:rPr>
              <a:t>)</a:t>
            </a:r>
          </a:p>
          <a:p>
            <a:pPr fontAlgn="t"/>
            <a:r>
              <a:rPr lang="cs-CZ" sz="1600" b="1" dirty="0" smtClean="0">
                <a:latin typeface="Titillium Web"/>
              </a:rPr>
              <a:t>10xSterilní </a:t>
            </a:r>
            <a:r>
              <a:rPr lang="cs-CZ" sz="1600" b="1" dirty="0">
                <a:latin typeface="Titillium Web"/>
              </a:rPr>
              <a:t>krycí obklad  10 x 10 cm</a:t>
            </a:r>
            <a:r>
              <a:rPr lang="cs-CZ" sz="1600" dirty="0">
                <a:latin typeface="Titillium Web"/>
              </a:rPr>
              <a:t> - pro přímé krytí ran při poraněních a odřeninách</a:t>
            </a:r>
          </a:p>
          <a:p>
            <a:pPr fontAlgn="t"/>
            <a:r>
              <a:rPr lang="cs-CZ" sz="1600" b="1" dirty="0">
                <a:latin typeface="Titillium Web"/>
              </a:rPr>
              <a:t>10xDezinfekční ubrousky</a:t>
            </a:r>
            <a:r>
              <a:rPr lang="cs-CZ" sz="1600" dirty="0">
                <a:latin typeface="Titillium Web"/>
              </a:rPr>
              <a:t> - k ošetření povrchových poranění</a:t>
            </a:r>
            <a:br>
              <a:rPr lang="cs-CZ" sz="1600" dirty="0">
                <a:latin typeface="Titillium Web"/>
              </a:rPr>
            </a:br>
            <a:r>
              <a:rPr lang="cs-CZ" sz="1600" b="1" dirty="0" smtClean="0">
                <a:latin typeface="Titillium Web"/>
              </a:rPr>
              <a:t>2x </a:t>
            </a:r>
            <a:r>
              <a:rPr lang="cs-CZ" sz="1600" b="1" dirty="0">
                <a:latin typeface="Titillium Web"/>
              </a:rPr>
              <a:t> Mastný tyl 10x10cm</a:t>
            </a:r>
            <a:r>
              <a:rPr lang="cs-CZ" sz="1600" dirty="0">
                <a:latin typeface="Titillium Web"/>
              </a:rPr>
              <a:t> - pro ošetření rozsáhlejších poranění a popálenin</a:t>
            </a:r>
          </a:p>
          <a:p>
            <a:pPr fontAlgn="t"/>
            <a:r>
              <a:rPr lang="cs-CZ" sz="1600" b="1" dirty="0">
                <a:latin typeface="Titillium Web"/>
              </a:rPr>
              <a:t>4x  Trojcípý šátek</a:t>
            </a:r>
            <a:r>
              <a:rPr lang="cs-CZ" sz="1600" dirty="0">
                <a:latin typeface="Titillium Web"/>
              </a:rPr>
              <a:t> - ke </a:t>
            </a:r>
            <a:r>
              <a:rPr lang="cs-CZ" sz="1600" dirty="0" err="1">
                <a:latin typeface="Titillium Web"/>
              </a:rPr>
              <a:t>zklidnění,fixaci</a:t>
            </a:r>
            <a:r>
              <a:rPr lang="cs-CZ" sz="1600" dirty="0">
                <a:latin typeface="Titillium Web"/>
              </a:rPr>
              <a:t> a zakrytí</a:t>
            </a:r>
          </a:p>
          <a:p>
            <a:pPr fontAlgn="t"/>
            <a:r>
              <a:rPr lang="cs-CZ" sz="1600" b="1" dirty="0">
                <a:latin typeface="Titillium Web"/>
              </a:rPr>
              <a:t>6x  Mulové obinadlo elastické 6cm x 4 m</a:t>
            </a:r>
            <a:r>
              <a:rPr lang="cs-CZ" sz="1600" dirty="0">
                <a:latin typeface="Titillium Web"/>
              </a:rPr>
              <a:t> - k fixaci krytí ran</a:t>
            </a:r>
          </a:p>
          <a:p>
            <a:pPr fontAlgn="t"/>
            <a:r>
              <a:rPr lang="cs-CZ" sz="1600" b="1" dirty="0">
                <a:latin typeface="Titillium Web"/>
              </a:rPr>
              <a:t>6x  Mulové obinadlo elastické 8 cm x 4 m</a:t>
            </a:r>
            <a:r>
              <a:rPr lang="cs-CZ" sz="1600" dirty="0">
                <a:latin typeface="Titillium Web"/>
              </a:rPr>
              <a:t> - k fixaci krytí ran</a:t>
            </a:r>
          </a:p>
          <a:p>
            <a:pPr fontAlgn="t"/>
            <a:r>
              <a:rPr lang="cs-CZ" sz="1600" b="1" dirty="0">
                <a:latin typeface="Titillium Web"/>
              </a:rPr>
              <a:t>1x  Set náplastí elastických</a:t>
            </a:r>
            <a:r>
              <a:rPr lang="cs-CZ" sz="1600" dirty="0">
                <a:latin typeface="Titillium Web"/>
              </a:rPr>
              <a:t> - k ošetření drobných poranění</a:t>
            </a:r>
          </a:p>
          <a:p>
            <a:pPr fontAlgn="t"/>
            <a:r>
              <a:rPr lang="cs-CZ" sz="1600" b="1" dirty="0">
                <a:latin typeface="Titillium Web"/>
              </a:rPr>
              <a:t>1x  Cívková náplast 2,5  cm x 5 m </a:t>
            </a:r>
            <a:r>
              <a:rPr lang="cs-CZ" sz="1600" dirty="0">
                <a:latin typeface="Titillium Web"/>
              </a:rPr>
              <a:t>- k fixaci obvazů a krycích obkladů</a:t>
            </a:r>
          </a:p>
          <a:p>
            <a:pPr fontAlgn="t"/>
            <a:r>
              <a:rPr lang="cs-CZ" sz="1600" b="1" dirty="0">
                <a:latin typeface="Titillium Web"/>
              </a:rPr>
              <a:t>2x  Rychloobvaz 6 cm x 1 m </a:t>
            </a:r>
            <a:r>
              <a:rPr lang="cs-CZ" sz="1600" dirty="0">
                <a:latin typeface="Titillium Web"/>
              </a:rPr>
              <a:t>- k ošetření </a:t>
            </a:r>
            <a:r>
              <a:rPr lang="cs-CZ" sz="1600" dirty="0" err="1">
                <a:latin typeface="Titillium Web"/>
              </a:rPr>
              <a:t>poranění,puchýřů,odřenin</a:t>
            </a:r>
            <a:endParaRPr lang="cs-CZ" sz="1600" dirty="0">
              <a:latin typeface="Titillium Web"/>
            </a:endParaRPr>
          </a:p>
          <a:p>
            <a:pPr fontAlgn="t"/>
            <a:r>
              <a:rPr lang="cs-CZ" sz="1600" b="1" dirty="0">
                <a:latin typeface="Titillium Web"/>
              </a:rPr>
              <a:t>4x  Hotový obvaz velikost č.3</a:t>
            </a:r>
            <a:r>
              <a:rPr lang="cs-CZ" sz="1600" dirty="0">
                <a:latin typeface="Titillium Web"/>
              </a:rPr>
              <a:t> -  k okamžitému použití na </a:t>
            </a:r>
            <a:r>
              <a:rPr lang="cs-CZ" sz="1600" dirty="0" err="1">
                <a:latin typeface="Titillium Web"/>
              </a:rPr>
              <a:t>tržné,řezné</a:t>
            </a:r>
            <a:r>
              <a:rPr lang="cs-CZ" sz="1600" dirty="0">
                <a:latin typeface="Titillium Web"/>
              </a:rPr>
              <a:t> </a:t>
            </a:r>
            <a:r>
              <a:rPr lang="cs-CZ" sz="1600" dirty="0" err="1">
                <a:latin typeface="Titillium Web"/>
              </a:rPr>
              <a:t>rány,oděrky</a:t>
            </a:r>
            <a:endParaRPr lang="cs-CZ" sz="1600" dirty="0">
              <a:latin typeface="Titillium Web"/>
            </a:endParaRPr>
          </a:p>
          <a:p>
            <a:pPr fontAlgn="t"/>
            <a:r>
              <a:rPr lang="cs-CZ" sz="1600" b="1" dirty="0">
                <a:latin typeface="Titillium Web"/>
              </a:rPr>
              <a:t>4x  Hotový obvaz velikost č.4</a:t>
            </a:r>
            <a:r>
              <a:rPr lang="cs-CZ" sz="1600" dirty="0">
                <a:latin typeface="Titillium Web"/>
              </a:rPr>
              <a:t> - k okamžitému použití na </a:t>
            </a:r>
            <a:r>
              <a:rPr lang="cs-CZ" sz="1600" dirty="0" err="1">
                <a:latin typeface="Titillium Web"/>
              </a:rPr>
              <a:t>tržné,řezné</a:t>
            </a:r>
            <a:r>
              <a:rPr lang="cs-CZ" sz="1600" dirty="0">
                <a:latin typeface="Titillium Web"/>
              </a:rPr>
              <a:t> </a:t>
            </a:r>
            <a:r>
              <a:rPr lang="cs-CZ" sz="1600" dirty="0" err="1" smtClean="0">
                <a:latin typeface="Titillium Web"/>
              </a:rPr>
              <a:t>rány,oděrky</a:t>
            </a:r>
            <a:endParaRPr lang="cs-CZ" sz="1600" dirty="0">
              <a:latin typeface="Titillium Web"/>
            </a:endParaRPr>
          </a:p>
          <a:p>
            <a:pPr fontAlgn="t"/>
            <a:r>
              <a:rPr lang="cs-CZ" sz="1600" b="1" dirty="0">
                <a:latin typeface="Titillium Web"/>
              </a:rPr>
              <a:t>10xOchranné rukavice </a:t>
            </a:r>
            <a:r>
              <a:rPr lang="cs-CZ" sz="1600" dirty="0">
                <a:latin typeface="Titillium Web"/>
              </a:rPr>
              <a:t>- ochrana rukou – </a:t>
            </a:r>
            <a:r>
              <a:rPr lang="cs-CZ" sz="1600" b="1" dirty="0">
                <a:latin typeface="Titillium Web"/>
              </a:rPr>
              <a:t>vždy nasadit!</a:t>
            </a:r>
            <a:endParaRPr lang="cs-CZ" sz="1600" dirty="0">
              <a:latin typeface="Titillium Web"/>
            </a:endParaRPr>
          </a:p>
          <a:p>
            <a:pPr fontAlgn="t"/>
            <a:r>
              <a:rPr lang="cs-CZ" sz="1600" b="1" dirty="0">
                <a:latin typeface="Titillium Web"/>
              </a:rPr>
              <a:t>2x  Rouška resuscitační</a:t>
            </a:r>
            <a:r>
              <a:rPr lang="cs-CZ" sz="1600" dirty="0">
                <a:latin typeface="Titillium Web"/>
              </a:rPr>
              <a:t> - dýchání z úst do úst</a:t>
            </a:r>
          </a:p>
          <a:p>
            <a:pPr fontAlgn="t"/>
            <a:r>
              <a:rPr lang="cs-CZ" sz="1600" b="1" dirty="0">
                <a:latin typeface="Titillium Web"/>
              </a:rPr>
              <a:t>1x  Nůžky ÖNORM K2121</a:t>
            </a:r>
            <a:r>
              <a:rPr lang="cs-CZ" sz="1600" dirty="0">
                <a:latin typeface="Titillium Web"/>
              </a:rPr>
              <a:t> - stříhání </a:t>
            </a:r>
            <a:r>
              <a:rPr lang="cs-CZ" sz="1600" dirty="0" err="1">
                <a:latin typeface="Titillium Web"/>
              </a:rPr>
              <a:t>náplastí,obvazů,šatů</a:t>
            </a:r>
            <a:r>
              <a:rPr lang="cs-CZ" sz="1600" dirty="0">
                <a:latin typeface="Titillium Web"/>
              </a:rPr>
              <a:t>, opasků</a:t>
            </a:r>
          </a:p>
          <a:p>
            <a:pPr fontAlgn="t"/>
            <a:r>
              <a:rPr lang="cs-CZ" sz="1600" b="1" dirty="0">
                <a:latin typeface="Titillium Web"/>
              </a:rPr>
              <a:t>6x  Zavírací špendlík </a:t>
            </a:r>
            <a:r>
              <a:rPr lang="cs-CZ" sz="1600" dirty="0">
                <a:latin typeface="Titillium Web"/>
              </a:rPr>
              <a:t>- k fixaci obvazů</a:t>
            </a:r>
          </a:p>
          <a:p>
            <a:pPr fontAlgn="t"/>
            <a:r>
              <a:rPr lang="cs-CZ" sz="1600" b="1" dirty="0">
                <a:latin typeface="Titillium Web"/>
              </a:rPr>
              <a:t>2x  Přikrývka izotermická </a:t>
            </a:r>
            <a:r>
              <a:rPr lang="cs-CZ" sz="1600" dirty="0">
                <a:latin typeface="Titillium Web"/>
              </a:rPr>
              <a:t>- k uchování stálé teploty lidského těla</a:t>
            </a:r>
          </a:p>
          <a:p>
            <a:pPr fontAlgn="t"/>
            <a:r>
              <a:rPr lang="cs-CZ" sz="1600" b="1" dirty="0">
                <a:latin typeface="Titillium Web"/>
              </a:rPr>
              <a:t>3x  </a:t>
            </a:r>
            <a:r>
              <a:rPr lang="cs-CZ" sz="1600" b="1" dirty="0" err="1">
                <a:latin typeface="Titillium Web"/>
              </a:rPr>
              <a:t>Tejpovací</a:t>
            </a:r>
            <a:r>
              <a:rPr lang="cs-CZ" sz="1600" b="1" dirty="0">
                <a:latin typeface="Titillium Web"/>
              </a:rPr>
              <a:t> obvaz  2,5cm x10m - </a:t>
            </a:r>
            <a:r>
              <a:rPr lang="cs-CZ" sz="1600" dirty="0">
                <a:latin typeface="Titillium Web"/>
              </a:rPr>
              <a:t>speciální podpůrná náplast na ochranu a zklidnění</a:t>
            </a:r>
          </a:p>
          <a:p>
            <a:pPr fontAlgn="t"/>
            <a:r>
              <a:rPr lang="cs-CZ" sz="1600" b="1" dirty="0">
                <a:latin typeface="Titillium Web"/>
              </a:rPr>
              <a:t>1x  Dezinfekce</a:t>
            </a:r>
            <a:r>
              <a:rPr lang="cs-CZ" sz="1600" dirty="0">
                <a:latin typeface="Titillium Web"/>
              </a:rPr>
              <a:t> - velmi účinný prostředek na dezinfekci</a:t>
            </a:r>
          </a:p>
          <a:p>
            <a:pPr fontAlgn="t"/>
            <a:r>
              <a:rPr lang="cs-CZ" sz="1600" b="1" dirty="0">
                <a:latin typeface="Titillium Web"/>
              </a:rPr>
              <a:t>1x  Fixační obinadlo 8cm x 4m -</a:t>
            </a:r>
            <a:r>
              <a:rPr lang="cs-CZ" sz="1600" dirty="0">
                <a:latin typeface="Titillium Web"/>
              </a:rPr>
              <a:t> k zafixování kloubů, obkladů, škrtidlo</a:t>
            </a:r>
          </a:p>
          <a:p>
            <a:pPr fontAlgn="t"/>
            <a:r>
              <a:rPr lang="cs-CZ" sz="1600" b="1" dirty="0">
                <a:latin typeface="Titillium Web"/>
              </a:rPr>
              <a:t>1x  </a:t>
            </a:r>
            <a:r>
              <a:rPr lang="cs-CZ" sz="1600" b="1" dirty="0" err="1">
                <a:latin typeface="Titillium Web"/>
              </a:rPr>
              <a:t>Termoobklad</a:t>
            </a:r>
            <a:r>
              <a:rPr lang="cs-CZ" sz="1600" b="1" dirty="0">
                <a:latin typeface="Titillium Web"/>
              </a:rPr>
              <a:t> - </a:t>
            </a:r>
            <a:r>
              <a:rPr lang="cs-CZ" sz="1600" dirty="0">
                <a:latin typeface="Titillium Web"/>
              </a:rPr>
              <a:t>k zmírnění bolesti při natažení, natržení šlachy</a:t>
            </a:r>
          </a:p>
          <a:p>
            <a:pPr fontAlgn="t"/>
            <a:r>
              <a:rPr lang="cs-CZ" sz="1600" b="1" dirty="0">
                <a:latin typeface="Titillium Web"/>
              </a:rPr>
              <a:t>2x  Chladící sprej </a:t>
            </a:r>
            <a:r>
              <a:rPr lang="cs-CZ" sz="1600" dirty="0">
                <a:latin typeface="Titillium Web"/>
              </a:rPr>
              <a:t>- k chlazení otoků, zmírnění bolesti</a:t>
            </a:r>
          </a:p>
          <a:p>
            <a:pPr fontAlgn="t"/>
            <a:r>
              <a:rPr lang="cs-CZ" sz="1600" b="1" dirty="0">
                <a:latin typeface="Titillium Web"/>
              </a:rPr>
              <a:t>1x  Návod k první pomoci </a:t>
            </a:r>
            <a:r>
              <a:rPr lang="cs-CZ" sz="1600" dirty="0">
                <a:latin typeface="Titillium Web"/>
              </a:rPr>
              <a:t>- informační leták první </a:t>
            </a:r>
            <a:r>
              <a:rPr lang="cs-CZ" sz="1600" dirty="0" smtClean="0">
                <a:latin typeface="Titillium Web"/>
              </a:rPr>
              <a:t>pomoci</a:t>
            </a:r>
            <a:endParaRPr lang="cs-CZ" sz="1600" dirty="0">
              <a:latin typeface="Titillium Web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2" y="140568"/>
            <a:ext cx="1544001" cy="2139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" y="4400292"/>
            <a:ext cx="2368955" cy="236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394941" y="4390622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pytlík na led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8615" y="1858883"/>
            <a:ext cx="150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chladící pytlík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888672" y="5138031"/>
            <a:ext cx="182286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Elastický obvaz</a:t>
            </a:r>
          </a:p>
          <a:p>
            <a:r>
              <a:rPr lang="cs-CZ" sz="2000" b="1" dirty="0" smtClean="0"/>
              <a:t>Lepící pásky</a:t>
            </a:r>
          </a:p>
          <a:p>
            <a:r>
              <a:rPr lang="cs-CZ" sz="2000" b="1" dirty="0" smtClean="0"/>
              <a:t>Dlahy, berle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Voda, mýdlo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Lednička - led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35570"/>
              </p:ext>
            </p:extLst>
          </p:nvPr>
        </p:nvGraphicFramePr>
        <p:xfrm>
          <a:off x="2063750" y="1457326"/>
          <a:ext cx="8280400" cy="192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242"/>
                <a:gridCol w="4320158"/>
              </a:tblGrid>
              <a:tr h="1827213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týden po úraze: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teplé ložisko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hojení krevního výronu</a:t>
                      </a:r>
                    </a:p>
                    <a:p>
                      <a:endParaRPr lang="cs-CZ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cs-CZ" sz="20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vhodné omezit zátěž, chladit.</a:t>
                      </a:r>
                    </a:p>
                  </a:txBody>
                  <a:tcPr marL="91434" marR="91434" marT="45618" marB="45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týdny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úraze</a:t>
                      </a:r>
                      <a:r>
                        <a:rPr lang="cs-CZ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normální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rozložení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</a:t>
                      </a:r>
                      <a:endParaRPr lang="cs-CZ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vstřebán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20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možné postupně více zatěžovat.</a:t>
                      </a:r>
                      <a:endParaRPr lang="cs-CZ" sz="2000" dirty="0">
                        <a:solidFill>
                          <a:srgbClr val="000099"/>
                        </a:solidFill>
                      </a:endParaRPr>
                    </a:p>
                  </a:txBody>
                  <a:tcPr marL="91434" marR="91434" marT="45618" marB="45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346" name="Obdélník 3"/>
          <p:cNvSpPr>
            <a:spLocks noChangeArrowheads="1"/>
          </p:cNvSpPr>
          <p:nvPr/>
        </p:nvSpPr>
        <p:spPr bwMode="auto">
          <a:xfrm>
            <a:off x="2390775" y="889000"/>
            <a:ext cx="761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Badmintonista, 24 let: Stav po natržení velkého hýžďového svalu vpravo</a:t>
            </a:r>
            <a:endParaRPr lang="cs-CZ" altLang="cs-CZ" sz="2000"/>
          </a:p>
        </p:txBody>
      </p:sp>
      <p:pic>
        <p:nvPicPr>
          <p:cNvPr id="14347" name="obrázek 10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3357563"/>
            <a:ext cx="4752975" cy="273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obrázek 11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365501"/>
            <a:ext cx="4173538" cy="272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AutoShape 7"/>
          <p:cNvSpPr>
            <a:spLocks noChangeArrowheads="1"/>
          </p:cNvSpPr>
          <p:nvPr/>
        </p:nvSpPr>
        <p:spPr bwMode="auto">
          <a:xfrm>
            <a:off x="2151063" y="4240214"/>
            <a:ext cx="1008062" cy="358775"/>
          </a:xfrm>
          <a:prstGeom prst="wedgeRectCallout">
            <a:avLst>
              <a:gd name="adj1" fmla="val 72338"/>
              <a:gd name="adj2" fmla="val 2281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30,5</a:t>
            </a:r>
            <a:r>
              <a:rPr lang="cs-CZ" altLang="cs-CZ" sz="1800" baseline="30000"/>
              <a:t>o</a:t>
            </a:r>
            <a:r>
              <a:rPr lang="cs-CZ" altLang="cs-CZ" sz="1800"/>
              <a:t>C</a:t>
            </a:r>
          </a:p>
        </p:txBody>
      </p:sp>
      <p:sp>
        <p:nvSpPr>
          <p:cNvPr id="14351" name="AutoShape 7"/>
          <p:cNvSpPr>
            <a:spLocks noChangeArrowheads="1"/>
          </p:cNvSpPr>
          <p:nvPr/>
        </p:nvSpPr>
        <p:spPr bwMode="auto">
          <a:xfrm>
            <a:off x="5032376" y="4243389"/>
            <a:ext cx="1008063" cy="358775"/>
          </a:xfrm>
          <a:prstGeom prst="wedgeRectCallout">
            <a:avLst>
              <a:gd name="adj1" fmla="val -87481"/>
              <a:gd name="adj2" fmla="val 2281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32,2</a:t>
            </a:r>
            <a:r>
              <a:rPr lang="cs-CZ" altLang="cs-CZ" sz="1800" b="1" baseline="30000">
                <a:solidFill>
                  <a:srgbClr val="FF0000"/>
                </a:solidFill>
              </a:rPr>
              <a:t>o</a:t>
            </a:r>
            <a:r>
              <a:rPr lang="cs-CZ" altLang="cs-CZ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52" name="AutoShape 7"/>
          <p:cNvSpPr>
            <a:spLocks noChangeArrowheads="1"/>
          </p:cNvSpPr>
          <p:nvPr/>
        </p:nvSpPr>
        <p:spPr bwMode="auto">
          <a:xfrm>
            <a:off x="6581776" y="3962401"/>
            <a:ext cx="1008063" cy="358775"/>
          </a:xfrm>
          <a:prstGeom prst="wedgeRectCallout">
            <a:avLst>
              <a:gd name="adj1" fmla="val 53333"/>
              <a:gd name="adj2" fmla="val 18444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30,8</a:t>
            </a:r>
            <a:r>
              <a:rPr lang="cs-CZ" altLang="cs-CZ" sz="1800" baseline="30000"/>
              <a:t>o</a:t>
            </a:r>
            <a:r>
              <a:rPr lang="cs-CZ" altLang="cs-CZ" sz="1800"/>
              <a:t>C</a:t>
            </a:r>
          </a:p>
        </p:txBody>
      </p:sp>
      <p:sp>
        <p:nvSpPr>
          <p:cNvPr id="14353" name="AutoShape 7"/>
          <p:cNvSpPr>
            <a:spLocks noChangeArrowheads="1"/>
          </p:cNvSpPr>
          <p:nvPr/>
        </p:nvSpPr>
        <p:spPr bwMode="auto">
          <a:xfrm>
            <a:off x="8997951" y="3962401"/>
            <a:ext cx="1008063" cy="358775"/>
          </a:xfrm>
          <a:prstGeom prst="wedgeRectCallout">
            <a:avLst>
              <a:gd name="adj1" fmla="val -74523"/>
              <a:gd name="adj2" fmla="val 1820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31,5</a:t>
            </a:r>
            <a:r>
              <a:rPr lang="cs-CZ" altLang="cs-CZ" sz="1800" baseline="30000"/>
              <a:t>o</a:t>
            </a:r>
            <a:r>
              <a:rPr lang="cs-CZ" altLang="cs-CZ" sz="1800"/>
              <a:t>C</a:t>
            </a:r>
          </a:p>
        </p:txBody>
      </p:sp>
      <p:sp>
        <p:nvSpPr>
          <p:cNvPr id="14354" name="Line 12"/>
          <p:cNvSpPr>
            <a:spLocks noChangeShapeType="1"/>
          </p:cNvSpPr>
          <p:nvPr/>
        </p:nvSpPr>
        <p:spPr bwMode="auto">
          <a:xfrm>
            <a:off x="3286126" y="2349501"/>
            <a:ext cx="1274763" cy="2447925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66988" y="315914"/>
            <a:ext cx="7345362" cy="3762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libri" panose="020F0502020204030204" pitchFamily="34" charset="0"/>
              </a:rPr>
              <a:t>TERMOGRAFIE VE SPORTOVNÍ MEDICÍNĚ</a:t>
            </a:r>
          </a:p>
        </p:txBody>
      </p:sp>
    </p:spTree>
    <p:extLst>
      <p:ext uri="{BB962C8B-B14F-4D97-AF65-F5344CB8AC3E}">
        <p14:creationId xmlns:p14="http://schemas.microsoft.com/office/powerpoint/2010/main" val="25307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1526" y="4069854"/>
            <a:ext cx="7350939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cs-CZ" altLang="cs-CZ" sz="2000" b="1" dirty="0" smtClean="0"/>
              <a:t>MECHANICKÁ POŠKOZENÍ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solidFill>
                  <a:srgbClr val="C00000"/>
                </a:solidFill>
              </a:rPr>
              <a:t>TRAUMATA </a:t>
            </a:r>
            <a:r>
              <a:rPr lang="cs-CZ" altLang="cs-CZ" sz="2000" dirty="0" smtClean="0">
                <a:solidFill>
                  <a:srgbClr val="C00000"/>
                </a:solidFill>
              </a:rPr>
              <a:t>(AKUTNÍ ÚRAZY) </a:t>
            </a:r>
            <a:r>
              <a:rPr lang="cs-CZ" altLang="cs-CZ" sz="2000" dirty="0" smtClean="0"/>
              <a:t>– jednorázové děje</a:t>
            </a:r>
            <a:endParaRPr lang="cs-CZ" altLang="cs-CZ" sz="20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solidFill>
                  <a:srgbClr val="C00000"/>
                </a:solidFill>
              </a:rPr>
              <a:t>MIKROTRAUMATA</a:t>
            </a:r>
            <a:r>
              <a:rPr lang="cs-CZ" altLang="cs-CZ" sz="2000" dirty="0" smtClean="0">
                <a:solidFill>
                  <a:srgbClr val="C00000"/>
                </a:solidFill>
              </a:rPr>
              <a:t> (CHRONICKÁ - PLÍŽIVÁ POŠKOZENÍ) </a:t>
            </a:r>
            <a:r>
              <a:rPr lang="cs-CZ" altLang="cs-CZ" sz="2000" dirty="0" smtClean="0"/>
              <a:t>– dlouhodobě  vznikající při opakovaném přetížení</a:t>
            </a:r>
            <a:endParaRPr lang="cs-CZ" altLang="cs-CZ" sz="20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4" y="3631949"/>
            <a:ext cx="2901286" cy="2908539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81528" y="1576864"/>
            <a:ext cx="6388768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>
                <a:latin typeface="+mn-lt"/>
              </a:rPr>
              <a:t>Akutní úrazy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Poškození chrupavek</a:t>
            </a:r>
            <a:br>
              <a:rPr lang="cs-CZ" sz="2000" dirty="0" smtClean="0">
                <a:solidFill>
                  <a:srgbClr val="C00000"/>
                </a:solidFill>
                <a:latin typeface="+mn-lt"/>
              </a:rPr>
            </a:b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Dislokace v rameni (s poškozením vazů)</a:t>
            </a:r>
            <a:br>
              <a:rPr lang="cs-CZ" sz="2000" dirty="0" smtClean="0">
                <a:solidFill>
                  <a:srgbClr val="C00000"/>
                </a:solidFill>
                <a:latin typeface="+mn-lt"/>
              </a:rPr>
            </a:b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Podvrtnutí hlezna, kolena (distorze s poškozením vazů)</a:t>
            </a:r>
            <a:br>
              <a:rPr lang="cs-CZ" sz="2000" dirty="0" smtClean="0">
                <a:solidFill>
                  <a:srgbClr val="C00000"/>
                </a:solidFill>
                <a:latin typeface="+mn-lt"/>
              </a:rPr>
            </a:b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Přetržení </a:t>
            </a:r>
            <a:r>
              <a:rPr lang="cs-CZ" sz="2000" dirty="0" err="1" smtClean="0">
                <a:solidFill>
                  <a:srgbClr val="C00000"/>
                </a:solidFill>
                <a:latin typeface="+mn-lt"/>
              </a:rPr>
              <a:t>Achilovy</a:t>
            </a: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 šlachy</a:t>
            </a:r>
            <a:br>
              <a:rPr lang="cs-CZ" sz="2000" dirty="0" smtClean="0">
                <a:solidFill>
                  <a:srgbClr val="C00000"/>
                </a:solidFill>
                <a:latin typeface="+mn-lt"/>
              </a:rPr>
            </a:br>
            <a:r>
              <a:rPr lang="cs-CZ" sz="2000" dirty="0" smtClean="0">
                <a:solidFill>
                  <a:srgbClr val="C00000"/>
                </a:solidFill>
                <a:latin typeface="+mn-lt"/>
              </a:rPr>
              <a:t>Natažení šlach, svalů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70295" y="1576864"/>
            <a:ext cx="4688305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Chronická </a:t>
            </a:r>
            <a:r>
              <a:rPr lang="cs-CZ" sz="2000" b="1" dirty="0"/>
              <a:t>mikrotraumata</a:t>
            </a:r>
            <a:br>
              <a:rPr lang="cs-CZ" sz="2000" b="1" dirty="0"/>
            </a:br>
            <a:r>
              <a:rPr lang="cs-CZ" sz="2000" dirty="0">
                <a:solidFill>
                  <a:srgbClr val="C00000"/>
                </a:solidFill>
              </a:rPr>
              <a:t>Tenisový loket a Golfový loket</a:t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Poškození šlach rotátorové manžety</a:t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Poškození patelárního vazu</a:t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Poškození Achillovy šlachy</a:t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Plíživé zlomeniny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1526" y="838200"/>
            <a:ext cx="1107707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10 NEJHORŠÍCH</a:t>
            </a:r>
            <a:r>
              <a:rPr lang="en-US" sz="2400" b="1" dirty="0"/>
              <a:t> </a:t>
            </a:r>
            <a:r>
              <a:rPr lang="cs-CZ" sz="2400" b="1" dirty="0"/>
              <a:t>PORANĚNÍ </a:t>
            </a:r>
            <a:r>
              <a:rPr lang="cs-CZ" sz="2400" b="1" dirty="0" err="1" smtClean="0"/>
              <a:t>TENIST</a:t>
            </a:r>
            <a:r>
              <a:rPr lang="cs-CZ" sz="2400" b="1" cap="all" dirty="0" err="1" smtClean="0"/>
              <a:t>ů</a:t>
            </a:r>
            <a:r>
              <a:rPr lang="cs-CZ" sz="2400" b="1" cap="all" dirty="0" smtClean="0"/>
              <a:t> </a:t>
            </a:r>
            <a:r>
              <a:rPr lang="en-US" dirty="0" smtClean="0"/>
              <a:t>[</a:t>
            </a:r>
            <a:r>
              <a:rPr lang="en-US" b="1" dirty="0" smtClean="0"/>
              <a:t>The </a:t>
            </a:r>
            <a:r>
              <a:rPr lang="en-US" b="1" dirty="0"/>
              <a:t>Top Ten Tennis Injuries. </a:t>
            </a:r>
            <a:r>
              <a:rPr lang="en-US" dirty="0"/>
              <a:t>November 27, </a:t>
            </a:r>
            <a:r>
              <a:rPr lang="en-US" dirty="0" smtClean="0"/>
              <a:t>2014</a:t>
            </a:r>
            <a:r>
              <a:rPr lang="cs-CZ" dirty="0" smtClean="0"/>
              <a:t> b</a:t>
            </a:r>
            <a:r>
              <a:rPr lang="en-US" dirty="0" smtClean="0"/>
              <a:t>y </a:t>
            </a:r>
            <a:r>
              <a:rPr lang="en-US" dirty="0">
                <a:hlinkClick r:id="rId3"/>
              </a:rPr>
              <a:t>Allen </a:t>
            </a:r>
            <a:r>
              <a:rPr lang="en-US" dirty="0" err="1">
                <a:hlinkClick r:id="rId3"/>
              </a:rPr>
              <a:t>Willette</a:t>
            </a:r>
            <a:r>
              <a:rPr lang="en-US" dirty="0">
                <a:hlinkClick r:id="rId3"/>
              </a:rPr>
              <a:t>, Tennis Elbow Tutor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Leave a Comment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4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6279" r="13320"/>
          <a:stretch/>
        </p:blipFill>
        <p:spPr>
          <a:xfrm>
            <a:off x="5471300" y="646772"/>
            <a:ext cx="6457558" cy="55861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7" y="319455"/>
            <a:ext cx="4170372" cy="5913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934851" y="319455"/>
            <a:ext cx="5358791" cy="2961156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s-CZ" sz="2000" dirty="0" smtClean="0">
                <a:latin typeface="+mn-lt"/>
              </a:rPr>
              <a:t>SPECIÁLNÍ TRAUMATOLOGIE</a:t>
            </a:r>
          </a:p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rgbClr val="7030A0"/>
                </a:solidFill>
                <a:latin typeface="+mn-lt"/>
              </a:rPr>
              <a:t>Distorze hlezna </a:t>
            </a:r>
            <a:r>
              <a:rPr lang="cs-CZ" sz="2000" dirty="0" smtClean="0">
                <a:solidFill>
                  <a:srgbClr val="7030A0"/>
                </a:solidFill>
                <a:latin typeface="+mn-lt"/>
              </a:rPr>
              <a:t>s poškozením vazů-kostí 1/2</a:t>
            </a:r>
          </a:p>
          <a:p>
            <a:pPr algn="ctr">
              <a:lnSpc>
                <a:spcPct val="120000"/>
              </a:lnSpc>
            </a:pPr>
            <a:r>
              <a:rPr lang="cs-CZ" sz="2000" u="sng" dirty="0" smtClean="0">
                <a:latin typeface="+mn-lt"/>
              </a:rPr>
              <a:t>Příčiny (prevence = odstranění příčin):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Špatná technika pohybu, špatný reflexní pohyb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+mn-lt"/>
              </a:rPr>
              <a:t>  skluz do boku, dopad na špičku/malíkovou hranu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Oslabené vazy a šlachy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Špatná obuv – špatně klouže, uvolněná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Špatný povrch – nerovnost, špatně klouže</a:t>
            </a: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19563" y="319455"/>
            <a:ext cx="151606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4"/>
              </a:rPr>
              <a:t>Funkční anatomie hlezna (video)</a:t>
            </a:r>
            <a:endParaRPr lang="cs-CZ" sz="1200" b="0" dirty="0"/>
          </a:p>
        </p:txBody>
      </p:sp>
      <p:sp>
        <p:nvSpPr>
          <p:cNvPr id="6" name="TextovéPole 5">
            <a:hlinkClick r:id="rId5"/>
          </p:cNvPr>
          <p:cNvSpPr txBox="1"/>
          <p:nvPr/>
        </p:nvSpPr>
        <p:spPr>
          <a:xfrm>
            <a:off x="683515" y="6384135"/>
            <a:ext cx="430867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VIDEO: Michael </a:t>
            </a:r>
            <a:r>
              <a:rPr lang="cs-CZ" dirty="0" err="1" smtClean="0">
                <a:solidFill>
                  <a:srgbClr val="00B050"/>
                </a:solidFill>
              </a:rPr>
              <a:t>Stich</a:t>
            </a:r>
            <a:r>
              <a:rPr lang="cs-CZ" dirty="0" smtClean="0">
                <a:solidFill>
                  <a:srgbClr val="00B050"/>
                </a:solidFill>
              </a:rPr>
              <a:t> (těžké zranění hlezna)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33999" y="6174907"/>
            <a:ext cx="574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Hlezenní kloub (</a:t>
            </a:r>
            <a:r>
              <a:rPr lang="cs-CZ" sz="1400" b="1" dirty="0" err="1" smtClean="0"/>
              <a:t>articulatio</a:t>
            </a:r>
            <a:r>
              <a:rPr lang="cs-CZ" sz="1400" b="1" dirty="0" smtClean="0"/>
              <a:t> </a:t>
            </a:r>
            <a:r>
              <a:rPr lang="cs-CZ" sz="1400" b="1" dirty="0" err="1"/>
              <a:t>talo-cruralis</a:t>
            </a:r>
            <a:r>
              <a:rPr lang="cs-CZ" sz="1400" b="1" dirty="0"/>
              <a:t> </a:t>
            </a:r>
            <a:r>
              <a:rPr lang="cs-CZ" sz="1400" b="1" dirty="0" smtClean="0"/>
              <a:t>– ATC) = spojení </a:t>
            </a:r>
            <a:r>
              <a:rPr lang="cs-CZ" sz="1400" b="1" dirty="0" err="1" smtClean="0"/>
              <a:t>tibie</a:t>
            </a:r>
            <a:r>
              <a:rPr lang="cs-CZ" sz="1400" b="1" dirty="0" smtClean="0"/>
              <a:t>-hlezna s </a:t>
            </a:r>
            <a:r>
              <a:rPr lang="cs-CZ" sz="1400" b="1" dirty="0" err="1" smtClean="0"/>
              <a:t>talem</a:t>
            </a:r>
            <a:endParaRPr lang="cs-CZ" sz="1400" b="1" dirty="0" smtClean="0"/>
          </a:p>
          <a:p>
            <a:pPr algn="ctr"/>
            <a:r>
              <a:rPr lang="cs-CZ" sz="1400" dirty="0" smtClean="0"/>
              <a:t>Vnitřní </a:t>
            </a:r>
            <a:r>
              <a:rPr lang="cs-CZ" sz="1400" dirty="0"/>
              <a:t>kotník </a:t>
            </a:r>
            <a:r>
              <a:rPr lang="cs-CZ" sz="1400" dirty="0" smtClean="0"/>
              <a:t>(</a:t>
            </a:r>
            <a:r>
              <a:rPr lang="cs-CZ" sz="1400" dirty="0" err="1" smtClean="0"/>
              <a:t>malleolus</a:t>
            </a:r>
            <a:r>
              <a:rPr lang="cs-CZ" sz="1400" dirty="0" smtClean="0"/>
              <a:t> </a:t>
            </a:r>
            <a:r>
              <a:rPr lang="cs-CZ" sz="1400" dirty="0" err="1" smtClean="0"/>
              <a:t>medialis</a:t>
            </a:r>
            <a:r>
              <a:rPr lang="cs-CZ" sz="1400" dirty="0" smtClean="0"/>
              <a:t>) = výběžek na holenní kosti</a:t>
            </a:r>
          </a:p>
          <a:p>
            <a:pPr algn="ctr"/>
            <a:r>
              <a:rPr lang="cs-CZ" sz="1400" dirty="0" smtClean="0"/>
              <a:t>Zevní kotník (</a:t>
            </a:r>
            <a:r>
              <a:rPr lang="cs-CZ" sz="1400" dirty="0" err="1" smtClean="0"/>
              <a:t>malleolus</a:t>
            </a:r>
            <a:r>
              <a:rPr lang="cs-CZ" sz="1400" dirty="0" smtClean="0"/>
              <a:t> </a:t>
            </a:r>
            <a:r>
              <a:rPr lang="cs-CZ" sz="1400" dirty="0" err="1" smtClean="0"/>
              <a:t>lateralis</a:t>
            </a:r>
            <a:r>
              <a:rPr lang="cs-CZ" sz="1400" dirty="0" smtClean="0"/>
              <a:t>) = výběžek na lýtkové kosti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890" r="67951" b="3974"/>
          <a:stretch/>
        </p:blipFill>
        <p:spPr>
          <a:xfrm>
            <a:off x="11077075" y="4587382"/>
            <a:ext cx="1056626" cy="2166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41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4921"/>
          <a:stretch/>
        </p:blipFill>
        <p:spPr>
          <a:xfrm>
            <a:off x="9977047" y="5360442"/>
            <a:ext cx="2036290" cy="13831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31" y="153777"/>
            <a:ext cx="4835335" cy="32494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1963" r="9932" b="5807"/>
          <a:stretch/>
        </p:blipFill>
        <p:spPr>
          <a:xfrm>
            <a:off x="232307" y="4509395"/>
            <a:ext cx="3120494" cy="22452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99" y="4509395"/>
            <a:ext cx="3364001" cy="22390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108137" y="5402414"/>
            <a:ext cx="1459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dirty="0">
                <a:solidFill>
                  <a:srgbClr val="00B050"/>
                </a:solidFill>
                <a:hlinkClick r:id="rId6"/>
              </a:rPr>
              <a:t>Tejpink hlezna (video)</a:t>
            </a:r>
            <a:endParaRPr lang="cs-CZ" sz="1600" dirty="0">
              <a:solidFill>
                <a:srgbClr val="00B05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4" y="190880"/>
            <a:ext cx="1548429" cy="1438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38196" r="22609" b="5971"/>
          <a:stretch/>
        </p:blipFill>
        <p:spPr>
          <a:xfrm>
            <a:off x="6846798" y="4056406"/>
            <a:ext cx="2069235" cy="269201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32306" y="153776"/>
            <a:ext cx="7100580" cy="4795413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s-CZ" sz="2000" dirty="0" smtClean="0">
                <a:latin typeface="+mn-lt"/>
              </a:rPr>
              <a:t>SPECIÁLNÍ TRAUMATOLOGIE</a:t>
            </a:r>
          </a:p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rgbClr val="7030A0"/>
                </a:solidFill>
                <a:latin typeface="+mn-lt"/>
              </a:rPr>
              <a:t>Distorze hlezna </a:t>
            </a:r>
            <a:r>
              <a:rPr lang="cs-CZ" sz="2000" dirty="0" smtClean="0">
                <a:solidFill>
                  <a:srgbClr val="7030A0"/>
                </a:solidFill>
                <a:latin typeface="+mn-lt"/>
              </a:rPr>
              <a:t>s poškozením vazů-kostí 2/2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>
                <a:latin typeface="+mn-lt"/>
              </a:rPr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Bolest, otok, krevní výron (přetržení cévy – vazu)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>
                <a:latin typeface="+mn-lt"/>
              </a:rPr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Stlačení, znehybnění, chlazení, zvýšená poloha v pasivní dorzální flexi, 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další diagnostika, léčba, …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>
                <a:latin typeface="+mn-lt"/>
              </a:rPr>
              <a:t>Prevence: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Dobrý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povrch </a:t>
            </a:r>
            <a:r>
              <a:rPr lang="cs-CZ" sz="2000" b="1" smtClean="0">
                <a:solidFill>
                  <a:srgbClr val="0070C0"/>
                </a:solidFill>
                <a:latin typeface="+mn-lt"/>
              </a:rPr>
              <a:t>bez nerovností</a:t>
            </a:r>
            <a:endParaRPr lang="cs-CZ" sz="2000" b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Nácvik skluzu do boku po vnitřní hraně 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(NE po vnější hraně)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Dobré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boty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 – dobře zavázané, příp.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ortéza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 nebo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tejpink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Posilovací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cvičení</a:t>
            </a:r>
            <a:r>
              <a:rPr lang="cs-CZ" sz="2000" dirty="0" smtClean="0">
                <a:solidFill>
                  <a:srgbClr val="0070C0"/>
                </a:solidFill>
                <a:latin typeface="+mn-lt"/>
              </a:rPr>
              <a:t> vazů nohy a šlach (svalů) pro pohyby nohy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  <a:latin typeface="+mn-lt"/>
              </a:rPr>
              <a:t>Propriocepční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 cvičení, balanční cvičení, </a:t>
            </a:r>
            <a:r>
              <a:rPr lang="cs-CZ" sz="2000" b="1" i="1" dirty="0" smtClean="0">
                <a:solidFill>
                  <a:srgbClr val="0070C0"/>
                </a:solidFill>
                <a:latin typeface="+mn-lt"/>
              </a:rPr>
              <a:t>běh v  terénu</a:t>
            </a:r>
            <a:endParaRPr lang="cs-CZ" sz="20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0" r="4722"/>
          <a:stretch/>
        </p:blipFill>
        <p:spPr>
          <a:xfrm>
            <a:off x="5805228" y="198396"/>
            <a:ext cx="1384437" cy="1821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344879" y="4638675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ortézy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6" name="Obrázek 15">
            <a:hlinkClick r:id="rId10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15354" b="12639"/>
          <a:stretch/>
        </p:blipFill>
        <p:spPr>
          <a:xfrm>
            <a:off x="8618099" y="2969287"/>
            <a:ext cx="3395238" cy="21742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33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29" y="2409825"/>
            <a:ext cx="7920230" cy="4349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61" y="244792"/>
            <a:ext cx="2882333" cy="2868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8331930" y="-1429"/>
            <a:ext cx="37727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https://www.studyblue.com/notes/note/n/muscles/deck/19117733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9425" y="222297"/>
            <a:ext cx="6283325" cy="5940088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Distenze a Ruptura m. </a:t>
            </a:r>
            <a:r>
              <a:rPr lang="cs-CZ" sz="2000" b="1" dirty="0" err="1" smtClean="0">
                <a:solidFill>
                  <a:srgbClr val="7030A0"/>
                </a:solidFill>
              </a:rPr>
              <a:t>gastrocnemius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dirty="0" smtClean="0">
                <a:solidFill>
                  <a:srgbClr val="7030A0"/>
                </a:solidFill>
              </a:rPr>
              <a:t>(„TENISOVÁ NOHA“)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Distenze a Ruptura </a:t>
            </a:r>
            <a:r>
              <a:rPr lang="cs-CZ" sz="2000" b="1" dirty="0">
                <a:solidFill>
                  <a:srgbClr val="7030A0"/>
                </a:solidFill>
              </a:rPr>
              <a:t>m. </a:t>
            </a:r>
            <a:r>
              <a:rPr lang="cs-CZ" sz="2000" b="1" dirty="0" err="1">
                <a:solidFill>
                  <a:srgbClr val="7030A0"/>
                </a:solidFill>
              </a:rPr>
              <a:t>soleus</a:t>
            </a:r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</a:t>
            </a:r>
            <a:r>
              <a:rPr lang="cs-CZ" sz="2000" u="sng" dirty="0" smtClean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Špatný pohyb – natažení velkého rozsahu /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</a:rPr>
              <a:t>↑</a:t>
            </a:r>
            <a:r>
              <a:rPr lang="cs-CZ" sz="2000" dirty="0" smtClean="0">
                <a:solidFill>
                  <a:srgbClr val="0070C0"/>
                </a:solidFill>
              </a:rPr>
              <a:t> síla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Zkrácený / oslabený sval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Chlad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Bolest, </a:t>
            </a:r>
            <a:r>
              <a:rPr lang="cs-CZ" sz="2000" dirty="0" smtClean="0">
                <a:solidFill>
                  <a:srgbClr val="0070C0"/>
                </a:solidFill>
              </a:rPr>
              <a:t>(nerovnost)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Problém s pohybem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Znehybnění</a:t>
            </a:r>
            <a:r>
              <a:rPr lang="cs-CZ" sz="2000" dirty="0">
                <a:solidFill>
                  <a:srgbClr val="0070C0"/>
                </a:solidFill>
              </a:rPr>
              <a:t>, chlazení, </a:t>
            </a:r>
            <a:endParaRPr lang="cs-CZ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K lékaři - další </a:t>
            </a:r>
            <a:r>
              <a:rPr lang="cs-CZ" sz="2000" dirty="0">
                <a:solidFill>
                  <a:srgbClr val="0070C0"/>
                </a:solidFill>
              </a:rPr>
              <a:t>diagnostika, léčba, …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Prevence: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Zahřátí, rozcvičení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Tejpink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31543" y="5869997"/>
            <a:ext cx="197271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0" dirty="0">
                <a:hlinkClick r:id="rId4"/>
              </a:rPr>
              <a:t>Tejpink lýtkového svalu (video)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4576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55" y="2177346"/>
            <a:ext cx="3178749" cy="238406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70683" y="132830"/>
            <a:ext cx="5861168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Natažení / natržení / přetržení Achillovy šlachy</a:t>
            </a:r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</a:t>
            </a:r>
            <a:r>
              <a:rPr lang="cs-CZ" sz="2000" dirty="0">
                <a:solidFill>
                  <a:srgbClr val="0070C0"/>
                </a:solidFill>
              </a:rPr>
              <a:t>– natažení velkého </a:t>
            </a:r>
            <a:r>
              <a:rPr lang="cs-CZ" sz="2000" dirty="0" smtClean="0">
                <a:solidFill>
                  <a:srgbClr val="0070C0"/>
                </a:solidFill>
              </a:rPr>
              <a:t>rozsahu /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↑ </a:t>
            </a:r>
            <a:r>
              <a:rPr lang="cs-CZ" sz="2000" dirty="0" smtClean="0">
                <a:solidFill>
                  <a:srgbClr val="0070C0"/>
                </a:solidFill>
              </a:rPr>
              <a:t>síla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Zkrácená </a:t>
            </a:r>
            <a:r>
              <a:rPr lang="cs-CZ" sz="2000" dirty="0">
                <a:solidFill>
                  <a:srgbClr val="0070C0"/>
                </a:solidFill>
              </a:rPr>
              <a:t>/ </a:t>
            </a:r>
            <a:r>
              <a:rPr lang="cs-CZ" sz="2000" dirty="0" smtClean="0">
                <a:solidFill>
                  <a:srgbClr val="0070C0"/>
                </a:solidFill>
              </a:rPr>
              <a:t>oslabená šlacha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Bolest, (nerovnost)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chlazení,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K lékaři - další diagnostika, </a:t>
            </a:r>
            <a:r>
              <a:rPr lang="cs-CZ" sz="2000" dirty="0" smtClean="0">
                <a:solidFill>
                  <a:srgbClr val="0070C0"/>
                </a:solidFill>
              </a:rPr>
              <a:t>léčba (operace),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</a:t>
            </a:r>
          </a:p>
          <a:p>
            <a:pPr lvl="1">
              <a:lnSpc>
                <a:spcPct val="120000"/>
              </a:lnSpc>
            </a:pPr>
            <a:r>
              <a:rPr lang="cs-CZ" sz="2000" i="1" dirty="0" smtClean="0">
                <a:solidFill>
                  <a:srgbClr val="0070C0"/>
                </a:solidFill>
              </a:rPr>
              <a:t>(běh v nerovném terénu)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tejpink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12" y="4780828"/>
            <a:ext cx="1382161" cy="1836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182" b="25325"/>
          <a:stretch/>
        </p:blipFill>
        <p:spPr>
          <a:xfrm>
            <a:off x="4148740" y="4780828"/>
            <a:ext cx="3468669" cy="17891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37" y="4780828"/>
            <a:ext cx="1209857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r="13730"/>
          <a:stretch/>
        </p:blipFill>
        <p:spPr>
          <a:xfrm>
            <a:off x="3713259" y="1637681"/>
            <a:ext cx="1735320" cy="185168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9573" r="14807"/>
          <a:stretch/>
        </p:blipFill>
        <p:spPr>
          <a:xfrm>
            <a:off x="5448579" y="2661802"/>
            <a:ext cx="2234711" cy="189960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37" y="4780828"/>
            <a:ext cx="1640478" cy="2008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1869976" y="5985228"/>
            <a:ext cx="165103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0" dirty="0">
                <a:solidFill>
                  <a:srgbClr val="00B050"/>
                </a:solidFill>
                <a:hlinkClick r:id="rId9"/>
              </a:rPr>
              <a:t>Tejpink Achillovy šlachy (video)</a:t>
            </a:r>
            <a:endParaRPr lang="cs-CZ" sz="1600" b="0" dirty="0">
              <a:solidFill>
                <a:srgbClr val="00B05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50" y="75115"/>
            <a:ext cx="3116461" cy="26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3061" r="20231" b="2999"/>
          <a:stretch/>
        </p:blipFill>
        <p:spPr>
          <a:xfrm>
            <a:off x="8944341" y="132830"/>
            <a:ext cx="3057525" cy="3586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6072" r="22692"/>
          <a:stretch/>
        </p:blipFill>
        <p:spPr>
          <a:xfrm>
            <a:off x="5427368" y="2192320"/>
            <a:ext cx="3507081" cy="466567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48461" y="543457"/>
            <a:ext cx="496331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Distorze kolenního kloubu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s poškozením vazů, menisků</a:t>
            </a:r>
            <a:endParaRPr lang="cs-CZ" sz="2000" dirty="0">
              <a:solidFill>
                <a:srgbClr val="7030A0"/>
              </a:solidFill>
            </a:endParaRP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torze, páčení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↑ </a:t>
            </a:r>
            <a:r>
              <a:rPr lang="cs-CZ" sz="2000" dirty="0" smtClean="0">
                <a:solidFill>
                  <a:srgbClr val="0070C0"/>
                </a:solidFill>
              </a:rPr>
              <a:t>síla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Zkrácená </a:t>
            </a:r>
            <a:r>
              <a:rPr lang="cs-CZ" sz="2000" dirty="0">
                <a:solidFill>
                  <a:srgbClr val="0070C0"/>
                </a:solidFill>
              </a:rPr>
              <a:t>/ </a:t>
            </a:r>
            <a:r>
              <a:rPr lang="cs-CZ" sz="2000" dirty="0" smtClean="0">
                <a:solidFill>
                  <a:srgbClr val="0070C0"/>
                </a:solidFill>
              </a:rPr>
              <a:t>oslabená šlacha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chlazení,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K lékaři - další diagnostika, </a:t>
            </a:r>
            <a:r>
              <a:rPr lang="cs-CZ" sz="2000" dirty="0" smtClean="0">
                <a:solidFill>
                  <a:srgbClr val="0070C0"/>
                </a:solidFill>
              </a:rPr>
              <a:t>léčba (operace)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Ortéza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25" y="132830"/>
            <a:ext cx="4300479" cy="2866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r="29679"/>
          <a:stretch/>
        </p:blipFill>
        <p:spPr>
          <a:xfrm>
            <a:off x="9461477" y="4081432"/>
            <a:ext cx="1144165" cy="209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2" y="4081432"/>
            <a:ext cx="1396224" cy="209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ovéPole 16"/>
          <p:cNvSpPr txBox="1"/>
          <p:nvPr/>
        </p:nvSpPr>
        <p:spPr>
          <a:xfrm>
            <a:off x="3756175" y="5883380"/>
            <a:ext cx="185390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0" dirty="0">
                <a:solidFill>
                  <a:srgbClr val="00B050"/>
                </a:solidFill>
                <a:hlinkClick r:id="rId7"/>
              </a:rPr>
              <a:t>Funkční anatomie kolena (video)</a:t>
            </a:r>
            <a:endParaRPr lang="cs-CZ" sz="1600" b="0" dirty="0">
              <a:solidFill>
                <a:srgbClr val="00B050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50" y="3171721"/>
            <a:ext cx="2190750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4683127" y="6620127"/>
            <a:ext cx="7649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 smtClean="0"/>
              <a:t>(</a:t>
            </a:r>
            <a:r>
              <a:rPr lang="cs-CZ" sz="1000" b="0" dirty="0" err="1" smtClean="0"/>
              <a:t>Peterson</a:t>
            </a:r>
            <a:r>
              <a:rPr lang="cs-CZ" sz="1000" b="0" dirty="0" smtClean="0"/>
              <a:t>, </a:t>
            </a:r>
            <a:r>
              <a:rPr lang="cs-CZ" sz="1000" b="0" dirty="0" err="1" smtClean="0"/>
              <a:t>Renström</a:t>
            </a:r>
            <a:r>
              <a:rPr lang="cs-CZ" sz="1000" b="0" dirty="0" smtClean="0"/>
              <a:t> et al. Sports </a:t>
            </a:r>
            <a:r>
              <a:rPr lang="cs-CZ" sz="1000" b="0" dirty="0" err="1" smtClean="0"/>
              <a:t>Injuries</a:t>
            </a:r>
            <a:r>
              <a:rPr lang="cs-CZ" sz="1000" b="0" dirty="0" smtClean="0"/>
              <a:t>. </a:t>
            </a:r>
            <a:r>
              <a:rPr lang="cs-CZ" sz="1000" b="0" dirty="0" err="1" smtClean="0"/>
              <a:t>Their</a:t>
            </a:r>
            <a:r>
              <a:rPr lang="cs-CZ" sz="1000" b="0" dirty="0" smtClean="0"/>
              <a:t> </a:t>
            </a:r>
            <a:r>
              <a:rPr lang="cs-CZ" sz="1000" b="0" dirty="0" err="1" smtClean="0"/>
              <a:t>Prevention</a:t>
            </a:r>
            <a:r>
              <a:rPr lang="cs-CZ" sz="1000" b="0" dirty="0" smtClean="0"/>
              <a:t> and </a:t>
            </a:r>
            <a:r>
              <a:rPr lang="cs-CZ" sz="1000" b="0" dirty="0" err="1" smtClean="0"/>
              <a:t>Treatment</a:t>
            </a:r>
            <a:r>
              <a:rPr lang="cs-CZ" sz="1000" b="0" dirty="0" smtClean="0"/>
              <a:t>. 3rd </a:t>
            </a:r>
            <a:r>
              <a:rPr lang="cs-CZ" sz="1000" b="0" dirty="0" err="1" smtClean="0"/>
              <a:t>ed</a:t>
            </a:r>
            <a:r>
              <a:rPr lang="cs-CZ" sz="1000" b="0" dirty="0" smtClean="0"/>
              <a:t>. Kent: Martin </a:t>
            </a:r>
            <a:r>
              <a:rPr lang="cs-CZ" sz="1000" b="0" dirty="0" err="1" smtClean="0"/>
              <a:t>Dunitz</a:t>
            </a:r>
            <a:r>
              <a:rPr lang="cs-CZ" sz="1000" b="0" dirty="0" smtClean="0"/>
              <a:t>, 2001)</a:t>
            </a:r>
            <a:endParaRPr lang="cs-CZ" sz="1000" b="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661790" y="6215655"/>
            <a:ext cx="143986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009900"/>
                </a:solidFill>
                <a:hlinkClick r:id="rId9"/>
              </a:rPr>
              <a:t>Tejpink kolena</a:t>
            </a:r>
            <a:endParaRPr lang="cs-CZ" sz="1400" b="1" dirty="0">
              <a:solidFill>
                <a:srgbClr val="0099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208642" y="6219724"/>
            <a:ext cx="1397000" cy="461963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10"/>
              </a:rPr>
              <a:t>Ortéza kolena (video)</a:t>
            </a:r>
            <a:endParaRPr lang="cs-CZ" sz="1200" b="0" dirty="0"/>
          </a:p>
        </p:txBody>
      </p:sp>
    </p:spTree>
    <p:extLst>
      <p:ext uri="{BB962C8B-B14F-4D97-AF65-F5344CB8AC3E}">
        <p14:creationId xmlns:p14="http://schemas.microsoft.com/office/powerpoint/2010/main" val="31162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57" y="109537"/>
            <a:ext cx="3122476" cy="2338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0174"/>
            <a:ext cx="5232401" cy="3924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r="20316"/>
          <a:stretch/>
        </p:blipFill>
        <p:spPr>
          <a:xfrm>
            <a:off x="9040257" y="2447925"/>
            <a:ext cx="3122476" cy="40884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28600" y="109537"/>
            <a:ext cx="52387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SPECIÁLNÍ TRAUMATOLOGIE</a:t>
            </a:r>
          </a:p>
          <a:p>
            <a:r>
              <a:rPr lang="cs-CZ" sz="2400" b="1" dirty="0" smtClean="0">
                <a:solidFill>
                  <a:srgbClr val="7030A0"/>
                </a:solidFill>
              </a:rPr>
              <a:t>Ruptura předního zkříženého vazu </a:t>
            </a:r>
            <a:r>
              <a:rPr lang="cs-CZ" sz="2400" dirty="0" smtClean="0">
                <a:solidFill>
                  <a:srgbClr val="7030A0"/>
                </a:solidFill>
              </a:rPr>
              <a:t>(LCA)</a:t>
            </a:r>
          </a:p>
          <a:p>
            <a:r>
              <a:rPr lang="cs-CZ" sz="2400" b="1" dirty="0" smtClean="0">
                <a:solidFill>
                  <a:srgbClr val="7030A0"/>
                </a:solidFill>
              </a:rPr>
              <a:t>Ruptura menisku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82" y="109537"/>
            <a:ext cx="3495675" cy="50196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95343" y="6611779"/>
            <a:ext cx="589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 smtClean="0"/>
              <a:t>(</a:t>
            </a:r>
            <a:r>
              <a:rPr lang="cs-CZ" sz="1000" b="0" dirty="0" err="1" smtClean="0"/>
              <a:t>Peterson</a:t>
            </a:r>
            <a:r>
              <a:rPr lang="cs-CZ" sz="1000" b="0" dirty="0" smtClean="0"/>
              <a:t>, </a:t>
            </a:r>
            <a:r>
              <a:rPr lang="cs-CZ" sz="1000" b="0" dirty="0" err="1" smtClean="0"/>
              <a:t>Renström</a:t>
            </a:r>
            <a:r>
              <a:rPr lang="cs-CZ" sz="1000" b="0" dirty="0" smtClean="0"/>
              <a:t> et al. Sports </a:t>
            </a:r>
            <a:r>
              <a:rPr lang="cs-CZ" sz="1000" b="0" dirty="0" err="1" smtClean="0"/>
              <a:t>Injuries</a:t>
            </a:r>
            <a:r>
              <a:rPr lang="cs-CZ" sz="1000" b="0" dirty="0" smtClean="0"/>
              <a:t>. </a:t>
            </a:r>
            <a:r>
              <a:rPr lang="cs-CZ" sz="1000" b="0" dirty="0" err="1" smtClean="0"/>
              <a:t>Their</a:t>
            </a:r>
            <a:r>
              <a:rPr lang="cs-CZ" sz="1000" b="0" dirty="0" smtClean="0"/>
              <a:t> </a:t>
            </a:r>
            <a:r>
              <a:rPr lang="cs-CZ" sz="1000" b="0" dirty="0" err="1" smtClean="0"/>
              <a:t>Prevention</a:t>
            </a:r>
            <a:r>
              <a:rPr lang="cs-CZ" sz="1000" b="0" dirty="0" smtClean="0"/>
              <a:t> and </a:t>
            </a:r>
            <a:r>
              <a:rPr lang="cs-CZ" sz="1000" b="0" dirty="0" err="1" smtClean="0"/>
              <a:t>Treatment</a:t>
            </a:r>
            <a:r>
              <a:rPr lang="cs-CZ" sz="1000" b="0" dirty="0" smtClean="0"/>
              <a:t>. 3rd </a:t>
            </a:r>
            <a:r>
              <a:rPr lang="cs-CZ" sz="1000" b="0" dirty="0" err="1" smtClean="0"/>
              <a:t>ed</a:t>
            </a:r>
            <a:r>
              <a:rPr lang="cs-CZ" sz="1000" b="0" dirty="0" smtClean="0"/>
              <a:t>. Kent: Martin </a:t>
            </a:r>
            <a:r>
              <a:rPr lang="cs-CZ" sz="1000" b="0" dirty="0" err="1" smtClean="0"/>
              <a:t>Dunitz</a:t>
            </a:r>
            <a:r>
              <a:rPr lang="cs-CZ" sz="1000" b="0" dirty="0" smtClean="0"/>
              <a:t>, 2001)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1446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81811" y="343432"/>
            <a:ext cx="5195089" cy="630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Distenze </a:t>
            </a:r>
            <a:r>
              <a:rPr lang="cs-CZ" sz="2000" b="1" dirty="0" err="1" smtClean="0">
                <a:solidFill>
                  <a:srgbClr val="7030A0"/>
                </a:solidFill>
              </a:rPr>
              <a:t>popliteální</a:t>
            </a:r>
            <a:r>
              <a:rPr lang="cs-CZ" sz="2000" b="1" dirty="0" smtClean="0">
                <a:solidFill>
                  <a:srgbClr val="7030A0"/>
                </a:solidFill>
              </a:rPr>
              <a:t> části kloubního pouzdra  a burzy</a:t>
            </a:r>
          </a:p>
          <a:p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sz="2000" dirty="0" smtClean="0">
                <a:solidFill>
                  <a:srgbClr val="7030A0"/>
                </a:solidFill>
              </a:rPr>
              <a:t> </a:t>
            </a:r>
            <a:r>
              <a:rPr lang="cs-CZ" sz="2000" dirty="0" err="1" smtClean="0">
                <a:solidFill>
                  <a:srgbClr val="7030A0"/>
                </a:solidFill>
              </a:rPr>
              <a:t>synovitis</a:t>
            </a:r>
            <a:r>
              <a:rPr lang="cs-CZ" sz="2000" dirty="0" smtClean="0">
                <a:solidFill>
                  <a:srgbClr val="7030A0"/>
                </a:solidFill>
              </a:rPr>
              <a:t> / bursitis 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sz="2000" dirty="0" smtClean="0">
                <a:solidFill>
                  <a:srgbClr val="7030A0"/>
                </a:solidFill>
              </a:rPr>
              <a:t> BAKEROVA CYSTA</a:t>
            </a:r>
            <a:endParaRPr lang="cs-CZ" sz="2000" dirty="0">
              <a:solidFill>
                <a:srgbClr val="7030A0"/>
              </a:solidFill>
            </a:endParaRP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- páčení kolena dozadu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Oslabené pouzdro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Bolest, otok – zduření na zadní straně kolena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</a:t>
            </a:r>
            <a:r>
              <a:rPr lang="cs-CZ" sz="2000" dirty="0" smtClean="0">
                <a:solidFill>
                  <a:srgbClr val="0070C0"/>
                </a:solidFill>
              </a:rPr>
              <a:t>ohybem kolena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Klid, omezení pohybu, poloha, chlazení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komprese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K lékaři - další diagnostika, </a:t>
            </a:r>
            <a:r>
              <a:rPr lang="cs-CZ" sz="2000" dirty="0" smtClean="0">
                <a:solidFill>
                  <a:srgbClr val="0070C0"/>
                </a:solidFill>
              </a:rPr>
              <a:t>léčba (operace + hojení 1-2 měsíce)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Správný pohyb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Stabilizace kolena, ortéza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4" y="3860818"/>
            <a:ext cx="3781425" cy="28360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38657"/>
            <a:ext cx="3429000" cy="4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47" y="370951"/>
            <a:ext cx="4885527" cy="32570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4" y="248182"/>
            <a:ext cx="2392527" cy="35972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4" y="3819579"/>
            <a:ext cx="4556673" cy="28479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331933" y="248182"/>
            <a:ext cx="4963317" cy="6309420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pPr algn="ctr"/>
            <a:r>
              <a:rPr lang="cs-CZ" sz="2000" b="1" dirty="0" smtClean="0">
                <a:solidFill>
                  <a:srgbClr val="7030A0"/>
                </a:solidFill>
              </a:rPr>
              <a:t>Distenze a natržení adduktorů stehna</a:t>
            </a:r>
          </a:p>
          <a:p>
            <a:pPr algn="ctr"/>
            <a:r>
              <a:rPr lang="cs-CZ" sz="2000" dirty="0" smtClean="0">
                <a:solidFill>
                  <a:srgbClr val="7030A0"/>
                </a:solidFill>
              </a:rPr>
              <a:t>(„TŘÍSLA“)</a:t>
            </a: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(rozštěp)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Zkrácení </a:t>
            </a:r>
            <a:r>
              <a:rPr lang="cs-CZ" sz="2000" dirty="0">
                <a:solidFill>
                  <a:srgbClr val="0070C0"/>
                </a:solidFill>
              </a:rPr>
              <a:t>/ </a:t>
            </a:r>
            <a:r>
              <a:rPr lang="cs-CZ" sz="2000" dirty="0" smtClean="0">
                <a:solidFill>
                  <a:srgbClr val="0070C0"/>
                </a:solidFill>
              </a:rPr>
              <a:t>oslabení svalu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Chlad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chlazení,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K lékaři - další diagnostika, </a:t>
            </a:r>
            <a:r>
              <a:rPr lang="cs-CZ" sz="2000" dirty="0" smtClean="0">
                <a:solidFill>
                  <a:srgbClr val="0070C0"/>
                </a:solidFill>
              </a:rPr>
              <a:t>léčba (operace)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Zahřátí, rozcvičení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Tejpink</a:t>
            </a:r>
          </a:p>
        </p:txBody>
      </p:sp>
    </p:spTree>
    <p:extLst>
      <p:ext uri="{BB962C8B-B14F-4D97-AF65-F5344CB8AC3E}">
        <p14:creationId xmlns:p14="http://schemas.microsoft.com/office/powerpoint/2010/main" val="21663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2400" y="103049"/>
            <a:ext cx="6315075" cy="6691062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Distenze a natržení napřimovače / rotátorů páteře </a:t>
            </a:r>
            <a:r>
              <a:rPr lang="cs-CZ" sz="2000" dirty="0" smtClean="0">
                <a:solidFill>
                  <a:srgbClr val="7030A0"/>
                </a:solidFill>
              </a:rPr>
              <a:t>(„</a:t>
            </a:r>
            <a:r>
              <a:rPr lang="cs-CZ" sz="2000" dirty="0">
                <a:solidFill>
                  <a:srgbClr val="7030A0"/>
                </a:solidFill>
              </a:rPr>
              <a:t>ZÁDA“)</a:t>
            </a: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- rychlá silná extenze / torze páteře (servis, smeč), dopad v předklonu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Zkrácení </a:t>
            </a:r>
            <a:r>
              <a:rPr lang="cs-CZ" sz="2000" dirty="0">
                <a:solidFill>
                  <a:srgbClr val="0070C0"/>
                </a:solidFill>
              </a:rPr>
              <a:t>/ </a:t>
            </a:r>
            <a:r>
              <a:rPr lang="cs-CZ" sz="2000" dirty="0" smtClean="0">
                <a:solidFill>
                  <a:srgbClr val="0070C0"/>
                </a:solidFill>
              </a:rPr>
              <a:t>oslabení svalu – stabilizátorů páteře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Chlad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 (s propagací), </a:t>
            </a:r>
            <a:r>
              <a:rPr lang="cs-CZ" sz="2000" dirty="0" err="1" smtClean="0">
                <a:solidFill>
                  <a:srgbClr val="0070C0"/>
                </a:solidFill>
              </a:rPr>
              <a:t>antalgická</a:t>
            </a:r>
            <a:r>
              <a:rPr lang="cs-CZ" sz="2000" dirty="0" smtClean="0">
                <a:solidFill>
                  <a:srgbClr val="0070C0"/>
                </a:solidFill>
              </a:rPr>
              <a:t> poloha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endParaRPr lang="cs-CZ" sz="1200" u="sng" dirty="0" smtClean="0"/>
          </a:p>
          <a:p>
            <a:pPr>
              <a:lnSpc>
                <a:spcPct val="120000"/>
              </a:lnSpc>
            </a:pPr>
            <a:endParaRPr lang="cs-CZ" sz="1200" u="sng" dirty="0"/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1</a:t>
            </a:r>
            <a:r>
              <a:rPr lang="cs-CZ" sz="2000" u="sng" dirty="0"/>
              <a:t>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</a:t>
            </a:r>
            <a:r>
              <a:rPr lang="cs-CZ" sz="2000" dirty="0" smtClean="0">
                <a:solidFill>
                  <a:srgbClr val="0070C0"/>
                </a:solidFill>
              </a:rPr>
              <a:t>poloha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Lékař: analgetika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err="1" smtClean="0">
                <a:solidFill>
                  <a:srgbClr val="0070C0"/>
                </a:solidFill>
              </a:rPr>
              <a:t>myorelaxancia</a:t>
            </a:r>
            <a:endParaRPr lang="cs-CZ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cvičení, </a:t>
            </a:r>
            <a:r>
              <a:rPr lang="cs-CZ" sz="2000" dirty="0" smtClean="0">
                <a:solidFill>
                  <a:srgbClr val="0070C0"/>
                </a:solidFill>
              </a:rPr>
              <a:t>tejpink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Zahřátí, rozcvičení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20" y="103048"/>
            <a:ext cx="5544129" cy="6718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3360439"/>
            <a:ext cx="3159811" cy="1512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814679" y="5848272"/>
            <a:ext cx="3305592" cy="861774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009900"/>
                </a:solidFill>
              </a:rPr>
              <a:t>VIDEO: </a:t>
            </a:r>
            <a:r>
              <a:rPr lang="cs-CZ" b="1" dirty="0" err="1" smtClean="0">
                <a:solidFill>
                  <a:srgbClr val="009900"/>
                </a:solidFill>
              </a:rPr>
              <a:t>kineziotejp</a:t>
            </a:r>
            <a:endParaRPr lang="cs-CZ" b="1" dirty="0">
              <a:solidFill>
                <a:srgbClr val="009900"/>
              </a:solidFill>
            </a:endParaRPr>
          </a:p>
          <a:p>
            <a:pPr algn="ctr" eaLnBrk="1" hangingPunct="1">
              <a:defRPr/>
            </a:pPr>
            <a:r>
              <a:rPr lang="cs-CZ" dirty="0" smtClean="0">
                <a:solidFill>
                  <a:srgbClr val="009900"/>
                </a:solidFill>
                <a:hlinkClick r:id="rId4"/>
              </a:rPr>
              <a:t>Pro </a:t>
            </a:r>
            <a:r>
              <a:rPr lang="cs-CZ" dirty="0">
                <a:solidFill>
                  <a:srgbClr val="009900"/>
                </a:solidFill>
                <a:hlinkClick r:id="rId4"/>
              </a:rPr>
              <a:t>uvolnění napřimovače </a:t>
            </a:r>
            <a:r>
              <a:rPr lang="cs-CZ" dirty="0" smtClean="0">
                <a:solidFill>
                  <a:srgbClr val="009900"/>
                </a:solidFill>
                <a:hlinkClick r:id="rId4"/>
              </a:rPr>
              <a:t>páteře</a:t>
            </a:r>
            <a:endParaRPr lang="cs-CZ" dirty="0" smtClean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cs-CZ" sz="1400" dirty="0" smtClean="0"/>
              <a:t>KIONESIOMAX</a:t>
            </a:r>
            <a:r>
              <a:rPr lang="cs-CZ" sz="1400" dirty="0"/>
              <a:t>, Petr Maroušek, </a:t>
            </a:r>
            <a:r>
              <a:rPr lang="cs-CZ" sz="1400" dirty="0" err="1"/>
              <a:t>DiS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530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66" y="665026"/>
            <a:ext cx="3661830" cy="22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16242"/>
          <a:stretch/>
        </p:blipFill>
        <p:spPr>
          <a:xfrm>
            <a:off x="9782438" y="399858"/>
            <a:ext cx="2313795" cy="2486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303357" y="103049"/>
            <a:ext cx="5621193" cy="6617196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Distorze páteře, Hernie meziobratlového disku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se spasmem svalů zad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s kompresí sedacího nervu (</a:t>
            </a:r>
            <a:r>
              <a:rPr lang="cs-CZ" sz="2000" dirty="0" err="1" smtClean="0">
                <a:solidFill>
                  <a:srgbClr val="7030A0"/>
                </a:solidFill>
              </a:rPr>
              <a:t>ischiadicus</a:t>
            </a:r>
            <a:r>
              <a:rPr lang="cs-CZ" sz="2000" dirty="0" smtClean="0">
                <a:solidFill>
                  <a:srgbClr val="7030A0"/>
                </a:solidFill>
              </a:rPr>
              <a:t>, </a:t>
            </a:r>
            <a:r>
              <a:rPr lang="cs-CZ" sz="2000" dirty="0" err="1" smtClean="0">
                <a:solidFill>
                  <a:srgbClr val="7030A0"/>
                </a:solidFill>
              </a:rPr>
              <a:t>sciatica</a:t>
            </a:r>
            <a:r>
              <a:rPr lang="cs-CZ" sz="20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- rychlá silná extenze / torze páteře (servis, smeč), dopad v předklonu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Zkrácení </a:t>
            </a:r>
            <a:r>
              <a:rPr lang="cs-CZ" sz="2000" dirty="0">
                <a:solidFill>
                  <a:srgbClr val="0070C0"/>
                </a:solidFill>
              </a:rPr>
              <a:t>/ </a:t>
            </a:r>
            <a:r>
              <a:rPr lang="cs-CZ" sz="2000" dirty="0" smtClean="0">
                <a:solidFill>
                  <a:srgbClr val="0070C0"/>
                </a:solidFill>
              </a:rPr>
              <a:t>oslabení svalu – stabilizátorů páteře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 (s propagací), </a:t>
            </a:r>
            <a:r>
              <a:rPr lang="cs-CZ" sz="2000" dirty="0" err="1" smtClean="0">
                <a:solidFill>
                  <a:srgbClr val="0070C0"/>
                </a:solidFill>
              </a:rPr>
              <a:t>antalgická</a:t>
            </a:r>
            <a:r>
              <a:rPr lang="cs-CZ" sz="2000" dirty="0" smtClean="0">
                <a:solidFill>
                  <a:srgbClr val="0070C0"/>
                </a:solidFill>
              </a:rPr>
              <a:t> poloha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</a:t>
            </a:r>
            <a:r>
              <a:rPr lang="cs-CZ" sz="2000" dirty="0" smtClean="0">
                <a:solidFill>
                  <a:srgbClr val="0070C0"/>
                </a:solidFill>
              </a:rPr>
              <a:t>úlevová poloha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Fyzioterapeut: mobilizace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Lékař – další diagnostika a léčba (analgetika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err="1">
                <a:solidFill>
                  <a:srgbClr val="0070C0"/>
                </a:solidFill>
              </a:rPr>
              <a:t>myorelaxancia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manipulace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operace)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cvičení, </a:t>
            </a:r>
            <a:r>
              <a:rPr lang="cs-CZ" sz="2000" dirty="0" smtClean="0">
                <a:solidFill>
                  <a:srgbClr val="0070C0"/>
                </a:solidFill>
              </a:rPr>
              <a:t>tejpink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12" y="3000375"/>
            <a:ext cx="2316821" cy="314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89" y="3000375"/>
            <a:ext cx="4339107" cy="2829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007642" y="-252"/>
            <a:ext cx="324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 smtClean="0"/>
              <a:t>(</a:t>
            </a:r>
            <a:r>
              <a:rPr lang="cs-CZ" sz="1000" b="0" dirty="0" err="1" smtClean="0"/>
              <a:t>Peterson</a:t>
            </a:r>
            <a:r>
              <a:rPr lang="cs-CZ" sz="1000" b="0" dirty="0" smtClean="0"/>
              <a:t>, </a:t>
            </a:r>
            <a:r>
              <a:rPr lang="cs-CZ" sz="1000" b="0" dirty="0" err="1" smtClean="0"/>
              <a:t>Renström</a:t>
            </a:r>
            <a:r>
              <a:rPr lang="cs-CZ" sz="1000" b="0" dirty="0" smtClean="0"/>
              <a:t> et al. Sports </a:t>
            </a:r>
            <a:r>
              <a:rPr lang="cs-CZ" sz="1000" b="0" dirty="0" err="1" smtClean="0"/>
              <a:t>Injuries</a:t>
            </a:r>
            <a:r>
              <a:rPr lang="cs-CZ" sz="1000" b="0" dirty="0" smtClean="0"/>
              <a:t>. </a:t>
            </a:r>
            <a:r>
              <a:rPr lang="cs-CZ" sz="1000" b="0" dirty="0" err="1" smtClean="0"/>
              <a:t>Their</a:t>
            </a:r>
            <a:r>
              <a:rPr lang="cs-CZ" sz="1000" b="0" dirty="0" smtClean="0"/>
              <a:t> </a:t>
            </a:r>
            <a:r>
              <a:rPr lang="cs-CZ" sz="1000" b="0" dirty="0" err="1" smtClean="0"/>
              <a:t>Prevention</a:t>
            </a:r>
            <a:r>
              <a:rPr lang="cs-CZ" sz="1000" b="0" dirty="0" smtClean="0"/>
              <a:t> and </a:t>
            </a:r>
            <a:r>
              <a:rPr lang="cs-CZ" sz="1000" b="0" dirty="0" err="1" smtClean="0"/>
              <a:t>Treatment</a:t>
            </a:r>
            <a:r>
              <a:rPr lang="cs-CZ" sz="1000" b="0" dirty="0" smtClean="0"/>
              <a:t>. 3rd </a:t>
            </a:r>
            <a:r>
              <a:rPr lang="cs-CZ" sz="1000" b="0" dirty="0" err="1" smtClean="0"/>
              <a:t>ed</a:t>
            </a:r>
            <a:r>
              <a:rPr lang="cs-CZ" sz="1000" b="0" dirty="0" smtClean="0"/>
              <a:t>. Kent: Martin </a:t>
            </a:r>
            <a:r>
              <a:rPr lang="cs-CZ" sz="1000" b="0" dirty="0" err="1" smtClean="0"/>
              <a:t>Dunitz</a:t>
            </a:r>
            <a:r>
              <a:rPr lang="cs-CZ" sz="1000" b="0" dirty="0" smtClean="0"/>
              <a:t>, 2001)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33386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3760983"/>
            <a:ext cx="3835400" cy="287655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3253" y="950570"/>
            <a:ext cx="11633200" cy="4708981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cs-CZ" altLang="cs-CZ" sz="2400" b="1" dirty="0" smtClean="0">
                <a:solidFill>
                  <a:srgbClr val="0070C0"/>
                </a:solidFill>
                <a:latin typeface="+mn-lt"/>
              </a:rPr>
              <a:t>AKUTNÍ ÚRAZY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solidFill>
                  <a:srgbClr val="0070C0"/>
                </a:solidFill>
              </a:rPr>
              <a:t>Definice</a:t>
            </a:r>
          </a:p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cs-CZ" altLang="cs-CZ" sz="2000" b="0" dirty="0" smtClean="0">
                <a:solidFill>
                  <a:srgbClr val="C00000"/>
                </a:solidFill>
              </a:rPr>
              <a:t>náhlé </a:t>
            </a:r>
            <a:r>
              <a:rPr lang="cs-CZ" altLang="cs-CZ" sz="2000" b="0" dirty="0">
                <a:solidFill>
                  <a:srgbClr val="C00000"/>
                </a:solidFill>
              </a:rPr>
              <a:t>poškození struktury tělesného orgánu vlivem jednorázového mechanického působení </a:t>
            </a:r>
            <a:endParaRPr lang="cs-CZ" altLang="cs-CZ" sz="2000" b="0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solidFill>
                  <a:srgbClr val="0070C0"/>
                </a:solidFill>
              </a:rPr>
              <a:t>Rozdělení</a:t>
            </a:r>
            <a:endParaRPr lang="cs-CZ" altLang="cs-CZ" sz="2000" b="1" dirty="0">
              <a:solidFill>
                <a:srgbClr val="0070C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podle tvaru tělesa a mechanismu jeho působení</a:t>
            </a:r>
            <a:r>
              <a:rPr lang="cs-CZ" altLang="cs-CZ" sz="2000" dirty="0"/>
              <a:t>: </a:t>
            </a:r>
            <a:r>
              <a:rPr lang="cs-CZ" altLang="cs-CZ" sz="2000" dirty="0" smtClean="0">
                <a:solidFill>
                  <a:srgbClr val="C00000"/>
                </a:solidFill>
              </a:rPr>
              <a:t>rány </a:t>
            </a:r>
            <a:r>
              <a:rPr lang="cs-CZ" altLang="cs-CZ" sz="2000" dirty="0">
                <a:solidFill>
                  <a:srgbClr val="C00000"/>
                </a:solidFill>
              </a:rPr>
              <a:t>– tržné, zhmožděné, bodné, sečné, …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poranění pohyb. aparátu</a:t>
            </a:r>
            <a:r>
              <a:rPr lang="cs-CZ" altLang="cs-CZ" sz="2000" dirty="0"/>
              <a:t> – </a:t>
            </a:r>
            <a:r>
              <a:rPr lang="cs-CZ" altLang="cs-CZ" sz="2000" dirty="0">
                <a:solidFill>
                  <a:srgbClr val="C00000"/>
                </a:solidFill>
              </a:rPr>
              <a:t>kosti, kloubu, svalu, šlachy, šlachové pochvy, vazu, tíhového váčku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poranění určité tělesné krajiny</a:t>
            </a:r>
            <a:r>
              <a:rPr lang="cs-CZ" altLang="cs-CZ" sz="2000" dirty="0"/>
              <a:t> - </a:t>
            </a:r>
            <a:r>
              <a:rPr lang="cs-CZ" altLang="cs-CZ" sz="2000" dirty="0">
                <a:solidFill>
                  <a:srgbClr val="C00000"/>
                </a:solidFill>
              </a:rPr>
              <a:t>hlavy</a:t>
            </a:r>
            <a:r>
              <a:rPr lang="cs-CZ" altLang="cs-CZ" sz="2000" dirty="0" smtClean="0">
                <a:solidFill>
                  <a:srgbClr val="C00000"/>
                </a:solidFill>
              </a:rPr>
              <a:t>, hlezna, kolen, zápěstí, rukou, páteře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poranění různých orgánů</a:t>
            </a:r>
            <a:r>
              <a:rPr lang="cs-CZ" altLang="cs-CZ" sz="2000" dirty="0"/>
              <a:t> - </a:t>
            </a:r>
            <a:r>
              <a:rPr lang="cs-CZ" altLang="cs-CZ" sz="2000" dirty="0">
                <a:solidFill>
                  <a:srgbClr val="C00000"/>
                </a:solidFill>
              </a:rPr>
              <a:t>kůže, mozku, míchy, </a:t>
            </a:r>
            <a:r>
              <a:rPr lang="cs-CZ" altLang="cs-CZ" sz="2000" dirty="0" smtClean="0">
                <a:solidFill>
                  <a:srgbClr val="C00000"/>
                </a:solidFill>
              </a:rPr>
              <a:t>atd</a:t>
            </a:r>
            <a:r>
              <a:rPr lang="cs-CZ" altLang="cs-CZ" sz="2000" dirty="0">
                <a:solidFill>
                  <a:srgbClr val="C00000"/>
                </a:solidFill>
              </a:rPr>
              <a:t>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podle porušení kožního krytu</a:t>
            </a:r>
            <a:r>
              <a:rPr lang="cs-CZ" altLang="cs-CZ" sz="2000" dirty="0"/>
              <a:t> – </a:t>
            </a:r>
            <a:r>
              <a:rPr lang="cs-CZ" altLang="cs-CZ" sz="2000" dirty="0">
                <a:solidFill>
                  <a:srgbClr val="C00000"/>
                </a:solidFill>
              </a:rPr>
              <a:t>otevřené a zavřené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u="sng" dirty="0"/>
              <a:t>podle kontaminace mikroby</a:t>
            </a:r>
            <a:r>
              <a:rPr lang="cs-CZ" altLang="cs-CZ" sz="2000" dirty="0"/>
              <a:t> – </a:t>
            </a:r>
            <a:r>
              <a:rPr lang="cs-CZ" altLang="cs-CZ" sz="2000" dirty="0">
                <a:solidFill>
                  <a:srgbClr val="C00000"/>
                </a:solidFill>
              </a:rPr>
              <a:t>infekční a </a:t>
            </a:r>
            <a:r>
              <a:rPr lang="cs-CZ" altLang="cs-CZ" sz="2000" dirty="0" smtClean="0">
                <a:solidFill>
                  <a:srgbClr val="C00000"/>
                </a:solidFill>
              </a:rPr>
              <a:t>neinfekční</a:t>
            </a:r>
            <a:endParaRPr lang="cs-CZ" altLang="cs-CZ" sz="2000" dirty="0">
              <a:solidFill>
                <a:srgbClr val="C00000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95272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9" y="2455392"/>
            <a:ext cx="3281256" cy="4249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4281" r="8215" b="16099"/>
          <a:stretch/>
        </p:blipFill>
        <p:spPr>
          <a:xfrm>
            <a:off x="8724900" y="357065"/>
            <a:ext cx="3405824" cy="19890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7" b="9631"/>
          <a:stretch/>
        </p:blipFill>
        <p:spPr>
          <a:xfrm>
            <a:off x="4643544" y="372007"/>
            <a:ext cx="3977217" cy="1974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r="16360"/>
          <a:stretch/>
        </p:blipFill>
        <p:spPr>
          <a:xfrm>
            <a:off x="8166039" y="2455392"/>
            <a:ext cx="3964685" cy="4249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98040" y="162457"/>
            <a:ext cx="4963317" cy="4585871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Kontuze a zánět tíhového váčku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loket, kyčel, koleno (BURZITIDA)</a:t>
            </a: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naražení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Příznaky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Bolest, otok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/>
              <a:t>1.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Znehybnění, chlazení,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K lékaři - další diagnostika, </a:t>
            </a:r>
            <a:r>
              <a:rPr lang="cs-CZ" sz="2000" dirty="0" smtClean="0">
                <a:solidFill>
                  <a:srgbClr val="0070C0"/>
                </a:solidFill>
              </a:rPr>
              <a:t>léčba (operace)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chránič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" y="4800548"/>
            <a:ext cx="3030300" cy="18518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369897" y="6662851"/>
            <a:ext cx="589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 smtClean="0"/>
              <a:t>(</a:t>
            </a:r>
            <a:r>
              <a:rPr lang="cs-CZ" sz="1000" b="0" dirty="0" err="1" smtClean="0"/>
              <a:t>Peterson</a:t>
            </a:r>
            <a:r>
              <a:rPr lang="cs-CZ" sz="1000" b="0" dirty="0" smtClean="0"/>
              <a:t>, </a:t>
            </a:r>
            <a:r>
              <a:rPr lang="cs-CZ" sz="1000" b="0" dirty="0" err="1" smtClean="0"/>
              <a:t>Renström</a:t>
            </a:r>
            <a:r>
              <a:rPr lang="cs-CZ" sz="1000" b="0" dirty="0" smtClean="0"/>
              <a:t> et al. Sports </a:t>
            </a:r>
            <a:r>
              <a:rPr lang="cs-CZ" sz="1000" b="0" dirty="0" err="1" smtClean="0"/>
              <a:t>Injuries</a:t>
            </a:r>
            <a:r>
              <a:rPr lang="cs-CZ" sz="1000" b="0" dirty="0" smtClean="0"/>
              <a:t>. </a:t>
            </a:r>
            <a:r>
              <a:rPr lang="cs-CZ" sz="1000" b="0" dirty="0" err="1" smtClean="0"/>
              <a:t>Their</a:t>
            </a:r>
            <a:r>
              <a:rPr lang="cs-CZ" sz="1000" b="0" dirty="0" smtClean="0"/>
              <a:t> </a:t>
            </a:r>
            <a:r>
              <a:rPr lang="cs-CZ" sz="1000" b="0" dirty="0" err="1" smtClean="0"/>
              <a:t>Prevention</a:t>
            </a:r>
            <a:r>
              <a:rPr lang="cs-CZ" sz="1000" b="0" dirty="0" smtClean="0"/>
              <a:t> and </a:t>
            </a:r>
            <a:r>
              <a:rPr lang="cs-CZ" sz="1000" b="0" dirty="0" err="1" smtClean="0"/>
              <a:t>Treatment</a:t>
            </a:r>
            <a:r>
              <a:rPr lang="cs-CZ" sz="1000" b="0" dirty="0" smtClean="0"/>
              <a:t>. 3rd </a:t>
            </a:r>
            <a:r>
              <a:rPr lang="cs-CZ" sz="1000" b="0" dirty="0" err="1" smtClean="0"/>
              <a:t>ed</a:t>
            </a:r>
            <a:r>
              <a:rPr lang="cs-CZ" sz="1000" b="0" dirty="0" smtClean="0"/>
              <a:t>. Kent: Martin </a:t>
            </a:r>
            <a:r>
              <a:rPr lang="cs-CZ" sz="1000" b="0" dirty="0" err="1" smtClean="0"/>
              <a:t>Dunitz</a:t>
            </a:r>
            <a:r>
              <a:rPr lang="cs-CZ" sz="1000" b="0" dirty="0" smtClean="0"/>
              <a:t>, 2001)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321982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36732" y="103049"/>
            <a:ext cx="5402117" cy="6247864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SPECIÁLNÍ TRAUMATOLOGIE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Distenze a natržení svalů břicha </a:t>
            </a:r>
            <a:r>
              <a:rPr lang="cs-CZ" sz="2000" dirty="0" smtClean="0">
                <a:solidFill>
                  <a:srgbClr val="7030A0"/>
                </a:solidFill>
              </a:rPr>
              <a:t>(přímý, šikmé)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a hrudníku </a:t>
            </a:r>
            <a:r>
              <a:rPr lang="cs-CZ" sz="2000" dirty="0" smtClean="0">
                <a:solidFill>
                  <a:srgbClr val="7030A0"/>
                </a:solidFill>
              </a:rPr>
              <a:t>(mezižeberní)</a:t>
            </a:r>
            <a:endParaRPr lang="cs-CZ" sz="2000" dirty="0">
              <a:solidFill>
                <a:srgbClr val="7030A0"/>
              </a:solidFill>
            </a:endParaRPr>
          </a:p>
          <a:p>
            <a:r>
              <a:rPr lang="cs-CZ" sz="2000" u="sng" dirty="0" smtClean="0"/>
              <a:t>Příčiny </a:t>
            </a:r>
            <a:r>
              <a:rPr lang="cs-CZ" sz="2000" u="sng" dirty="0"/>
              <a:t>(prevence = odstranění příčin):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Špatný </a:t>
            </a:r>
            <a:r>
              <a:rPr lang="cs-CZ" sz="2000" dirty="0" smtClean="0">
                <a:solidFill>
                  <a:srgbClr val="0070C0"/>
                </a:solidFill>
              </a:rPr>
              <a:t>pohyb - rychlá extrémní extenze / torze trupu (servis, smeč)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Oslabení svalu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Chlad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u="sng" dirty="0"/>
              <a:t>Příznaky: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Bolest, </a:t>
            </a:r>
            <a:r>
              <a:rPr lang="cs-CZ" sz="2000" dirty="0" err="1" smtClean="0">
                <a:solidFill>
                  <a:srgbClr val="0070C0"/>
                </a:solidFill>
              </a:rPr>
              <a:t>antalgická</a:t>
            </a:r>
            <a:r>
              <a:rPr lang="cs-CZ" sz="2000" dirty="0" smtClean="0">
                <a:solidFill>
                  <a:srgbClr val="0070C0"/>
                </a:solidFill>
              </a:rPr>
              <a:t> poloha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1</a:t>
            </a:r>
            <a:r>
              <a:rPr lang="cs-CZ" sz="2000" u="sng" dirty="0"/>
              <a:t>. pomoc: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Znehybnění (tejpink), poloha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Lékař: analgetika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err="1" smtClean="0">
                <a:solidFill>
                  <a:srgbClr val="0070C0"/>
                </a:solidFill>
              </a:rPr>
              <a:t>myorelaxancia</a:t>
            </a:r>
            <a:r>
              <a:rPr lang="cs-CZ" sz="2000" dirty="0" smtClean="0">
                <a:solidFill>
                  <a:srgbClr val="0070C0"/>
                </a:solidFill>
              </a:rPr>
              <a:t>, (operace?)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sz="2000" u="sng" dirty="0" smtClean="0"/>
              <a:t>Prevence</a:t>
            </a:r>
            <a:r>
              <a:rPr lang="cs-CZ" sz="2000" u="sng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Posilovací a protahovací </a:t>
            </a:r>
            <a:r>
              <a:rPr lang="cs-CZ" sz="2000" b="1" dirty="0" smtClean="0">
                <a:solidFill>
                  <a:srgbClr val="0070C0"/>
                </a:solidFill>
              </a:rPr>
              <a:t>cvičení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zahřátí, rozcvičení</a:t>
            </a:r>
            <a:endParaRPr lang="cs-CZ" sz="2000" dirty="0" smtClean="0">
              <a:solidFill>
                <a:srgbClr val="0070C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68" y="103049"/>
            <a:ext cx="5878532" cy="5878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68" y="1764632"/>
            <a:ext cx="2166990" cy="26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2539" r="10444" b="9048"/>
          <a:stretch/>
        </p:blipFill>
        <p:spPr>
          <a:xfrm>
            <a:off x="4267200" y="-943"/>
            <a:ext cx="7924800" cy="60302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074" y="866274"/>
            <a:ext cx="4053069" cy="1780674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LOKALIZACE </a:t>
            </a:r>
            <a:r>
              <a:rPr lang="cs-CZ" sz="24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ÚRAZ</a:t>
            </a:r>
            <a:r>
              <a:rPr lang="cs-CZ" sz="2400" b="1" cap="all" dirty="0" err="1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dirty="0" smtClean="0">
                <a:solidFill>
                  <a:srgbClr val="0070C0"/>
                </a:solidFill>
              </a:rPr>
              <a:t/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1800" dirty="0" smtClean="0">
                <a:hlinkClick r:id="rId3"/>
              </a:rPr>
              <a:t>ITPA – International </a:t>
            </a:r>
            <a:r>
              <a:rPr lang="cs-CZ" sz="1800" dirty="0" err="1" smtClean="0">
                <a:hlinkClick r:id="rId3"/>
              </a:rPr>
              <a:t>Tennis</a:t>
            </a:r>
            <a:r>
              <a:rPr lang="cs-CZ" sz="1800" dirty="0" smtClean="0">
                <a:hlinkClick r:id="rId3"/>
              </a:rPr>
              <a:t> </a:t>
            </a:r>
            <a:r>
              <a:rPr lang="cs-CZ" sz="1800" dirty="0" err="1" smtClean="0">
                <a:hlinkClick r:id="rId3"/>
              </a:rPr>
              <a:t>Association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/>
              <a:t>Injuries in Junior Competitive Tennis: Demographic Information and Injury Trends in US Competitive Junior Tennis </a:t>
            </a:r>
            <a:r>
              <a:rPr lang="en-US" sz="1800" dirty="0" smtClean="0"/>
              <a:t>Players</a:t>
            </a:r>
            <a:r>
              <a:rPr lang="cs-CZ" sz="1800" dirty="0" smtClean="0"/>
              <a:t> (</a:t>
            </a:r>
            <a:r>
              <a:rPr lang="en-US" sz="1800" dirty="0" smtClean="0"/>
              <a:t>7/14/2014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1275" r="9493" b="7272"/>
          <a:stretch/>
        </p:blipFill>
        <p:spPr>
          <a:xfrm>
            <a:off x="415949" y="5148574"/>
            <a:ext cx="4926958" cy="140055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814510" y="1960894"/>
            <a:ext cx="83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ZÁDA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28464" y="3628479"/>
            <a:ext cx="112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HLEZNO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316686" y="3241700"/>
            <a:ext cx="124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RAMENO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93832" y="4748463"/>
            <a:ext cx="112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KOLENO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134492" y="4424601"/>
            <a:ext cx="108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ZÁPĚSTÍ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855422" y="1834585"/>
            <a:ext cx="71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JINÁ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726546" y="3930244"/>
            <a:ext cx="97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LOKET</a:t>
            </a:r>
            <a:endParaRPr lang="cs-CZ" sz="20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55075" y="132628"/>
            <a:ext cx="4767158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353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80390" y="838200"/>
            <a:ext cx="4639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PŘÍČINY </a:t>
            </a:r>
            <a:r>
              <a:rPr lang="cs-CZ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ÚRAZ</a:t>
            </a:r>
            <a:r>
              <a:rPr 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</a:rPr>
              <a:t> </a:t>
            </a:r>
            <a:r>
              <a:rPr lang="cs-CZ" sz="1200" dirty="0" smtClean="0"/>
              <a:t>http</a:t>
            </a:r>
            <a:r>
              <a:rPr lang="cs-CZ" sz="1200" dirty="0"/>
              <a:t>://www.chiropractorinmarketharborough.co.uk/chiropractic-advice-on-how-to-avoid-tennis-injuries.html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nesprávná </a:t>
            </a:r>
            <a:r>
              <a:rPr lang="cs-CZ" sz="2400" dirty="0">
                <a:solidFill>
                  <a:srgbClr val="C00000"/>
                </a:solidFill>
              </a:rPr>
              <a:t>technika </a:t>
            </a:r>
            <a:r>
              <a:rPr lang="cs-CZ" sz="2400" dirty="0" smtClean="0">
                <a:solidFill>
                  <a:srgbClr val="C00000"/>
                </a:solidFill>
              </a:rPr>
              <a:t>pohybu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nedostatečné </a:t>
            </a:r>
            <a:r>
              <a:rPr lang="cs-CZ" sz="2400" dirty="0">
                <a:solidFill>
                  <a:srgbClr val="C00000"/>
                </a:solidFill>
              </a:rPr>
              <a:t>zahřátí a </a:t>
            </a:r>
            <a:r>
              <a:rPr lang="cs-CZ" sz="2400" dirty="0" smtClean="0">
                <a:solidFill>
                  <a:srgbClr val="C00000"/>
                </a:solidFill>
              </a:rPr>
              <a:t>zchlazení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přetížení</a:t>
            </a:r>
            <a:r>
              <a:rPr lang="cs-CZ" sz="2400" dirty="0">
                <a:solidFill>
                  <a:srgbClr val="C00000"/>
                </a:solidFill>
              </a:rPr>
              <a:t>, </a:t>
            </a:r>
            <a:r>
              <a:rPr lang="cs-CZ" sz="2400" dirty="0" smtClean="0">
                <a:solidFill>
                  <a:srgbClr val="C00000"/>
                </a:solidFill>
              </a:rPr>
              <a:t>únava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předchozí </a:t>
            </a:r>
            <a:r>
              <a:rPr lang="cs-CZ" sz="2400" dirty="0">
                <a:solidFill>
                  <a:srgbClr val="C00000"/>
                </a:solidFill>
              </a:rPr>
              <a:t>poranění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1080390" y="3285504"/>
            <a:ext cx="6260431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solidFill>
                  <a:srgbClr val="C00000"/>
                </a:solidFill>
              </a:rPr>
              <a:t> pády</a:t>
            </a:r>
            <a:r>
              <a:rPr lang="cs-CZ" altLang="cs-CZ" sz="2000" dirty="0">
                <a:solidFill>
                  <a:srgbClr val="C00000"/>
                </a:solidFill>
              </a:rPr>
              <a:t>, nárazy, </a:t>
            </a:r>
            <a:r>
              <a:rPr lang="cs-CZ" altLang="cs-CZ" sz="2000" dirty="0" smtClean="0">
                <a:solidFill>
                  <a:srgbClr val="C00000"/>
                </a:solidFill>
              </a:rPr>
              <a:t>páčení, údery</a:t>
            </a:r>
            <a:r>
              <a:rPr lang="cs-CZ" altLang="cs-CZ" sz="2000" dirty="0">
                <a:solidFill>
                  <a:srgbClr val="C00000"/>
                </a:solidFill>
              </a:rPr>
              <a:t>, </a:t>
            </a:r>
            <a:r>
              <a:rPr lang="cs-CZ" altLang="cs-CZ" sz="2000" dirty="0" smtClean="0">
                <a:solidFill>
                  <a:srgbClr val="C00000"/>
                </a:solidFill>
              </a:rPr>
              <a:t> .. 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solidFill>
                  <a:srgbClr val="C00000"/>
                </a:solidFill>
              </a:rPr>
              <a:t> chyby </a:t>
            </a:r>
            <a:r>
              <a:rPr lang="cs-CZ" altLang="cs-CZ" sz="2000" dirty="0">
                <a:solidFill>
                  <a:srgbClr val="C00000"/>
                </a:solidFill>
              </a:rPr>
              <a:t>v pohybu, </a:t>
            </a:r>
            <a:r>
              <a:rPr lang="cs-CZ" altLang="cs-CZ" sz="2000" dirty="0" smtClean="0">
                <a:solidFill>
                  <a:srgbClr val="C00000"/>
                </a:solidFill>
              </a:rPr>
              <a:t>chlad, vedro, nedostatečná rehydratace a </a:t>
            </a:r>
            <a:r>
              <a:rPr lang="cs-CZ" altLang="cs-CZ" sz="2000" dirty="0" err="1" smtClean="0">
                <a:solidFill>
                  <a:srgbClr val="C00000"/>
                </a:solidFill>
              </a:rPr>
              <a:t>remineralizace</a:t>
            </a:r>
            <a:r>
              <a:rPr lang="cs-CZ" altLang="cs-CZ" sz="2000" dirty="0" smtClean="0">
                <a:solidFill>
                  <a:srgbClr val="C00000"/>
                </a:solidFill>
              </a:rPr>
              <a:t>, nedostatečný přísun energie,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špatný </a:t>
            </a:r>
            <a:r>
              <a:rPr lang="cs-CZ" sz="2000" dirty="0">
                <a:solidFill>
                  <a:srgbClr val="C00000"/>
                </a:solidFill>
              </a:rPr>
              <a:t>povrch </a:t>
            </a:r>
            <a:r>
              <a:rPr lang="cs-CZ" sz="2000" dirty="0" smtClean="0">
                <a:solidFill>
                  <a:srgbClr val="C00000"/>
                </a:solidFill>
              </a:rPr>
              <a:t>kurtu, špatné osvětlení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10790" r="20659" b="12779"/>
          <a:stretch/>
        </p:blipFill>
        <p:spPr>
          <a:xfrm>
            <a:off x="9121922" y="238125"/>
            <a:ext cx="2757850" cy="3193299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6693568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54" y="3842084"/>
            <a:ext cx="2275631" cy="27910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72" y="3842084"/>
            <a:ext cx="2271200" cy="27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48" y="2848125"/>
            <a:ext cx="3777720" cy="37777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3505" y="4294348"/>
            <a:ext cx="489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http://www.chiropractorinmarketharborough.co.uk/chiropractic-advice-on-how-to-avoid-tennis-injuries.html</a:t>
            </a:r>
            <a:endParaRPr lang="cs-CZ" sz="1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3505" y="731776"/>
            <a:ext cx="7640053" cy="3729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PREVENCE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PORANĚNÍ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 1/5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b="1" u="sng" dirty="0" smtClean="0">
                <a:latin typeface="+mn-lt"/>
              </a:rPr>
              <a:t>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vyhnout se špatnému povrchu </a:t>
            </a:r>
            <a:r>
              <a:rPr lang="cs-CZ" sz="2400" dirty="0" smtClean="0">
                <a:latin typeface="+mn-lt"/>
              </a:rPr>
              <a:t>(cement, asfalt, syntetika)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zkontrolovat povrch kurtu </a:t>
            </a:r>
            <a:r>
              <a:rPr lang="cs-CZ" sz="2400" dirty="0" smtClean="0">
                <a:latin typeface="+mn-lt"/>
              </a:rPr>
              <a:t>(jamky, trhliny)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dobré osvětlení </a:t>
            </a:r>
            <a:r>
              <a:rPr lang="cs-CZ" sz="2400" dirty="0" smtClean="0">
                <a:latin typeface="+mn-lt"/>
              </a:rPr>
              <a:t>pro hru za šera a v noci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vyhnout se hře v extrémních klimatických podmínkách </a:t>
            </a:r>
            <a:r>
              <a:rPr lang="cs-CZ" sz="2400" dirty="0" smtClean="0">
                <a:latin typeface="+mn-lt"/>
              </a:rPr>
              <a:t>(zima, vedro, déšť)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nehrát na mokrém povrchu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čistit a uklízet kurt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84" y="4916906"/>
            <a:ext cx="4326889" cy="17089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55" r="4314" b="6731"/>
          <a:stretch/>
        </p:blipFill>
        <p:spPr>
          <a:xfrm>
            <a:off x="9681411" y="384606"/>
            <a:ext cx="2077257" cy="2302901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388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22156" y="1130969"/>
            <a:ext cx="7640053" cy="212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PREVENCE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PORANĚNÍ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 2/5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b="1" u="sng" dirty="0" smtClean="0">
                <a:latin typeface="+mn-lt"/>
              </a:rPr>
              <a:t>OBUV</a:t>
            </a:r>
            <a:r>
              <a:rPr lang="cs-CZ" sz="24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bránící distorzi hlezna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podporující klenbu nohy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tlumící nárazy na patu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1074821"/>
            <a:ext cx="3780279" cy="2518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3649580"/>
            <a:ext cx="4607152" cy="306585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22156" y="3260559"/>
            <a:ext cx="489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http://www.chiropractorinmarketharborough.co.uk/chiropractic-advice-on-how-to-avoid-tennis-injuries.html</a:t>
            </a:r>
            <a:endParaRPr lang="cs-CZ" sz="14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482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1317" y="902369"/>
            <a:ext cx="5514474" cy="5723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PREVENCE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PORANĚNÍ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 3/5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1000" dirty="0" smtClean="0"/>
              <a:t>http://www.chiropractorinmarketharborough.co.uk/chiropractic-advice-on-how-to-avoid-tennis-injuries.html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b="1" u="sng" dirty="0" smtClean="0">
                <a:latin typeface="+mn-lt"/>
              </a:rPr>
              <a:t>RAKETA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přiměřená velikost a váha </a:t>
            </a:r>
            <a:r>
              <a:rPr lang="cs-CZ" sz="2400" dirty="0" smtClean="0">
                <a:latin typeface="+mn-lt"/>
              </a:rPr>
              <a:t>(příliš lehká nebo těžká může zvýšit riziko poranění ramene)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pružnější a širší hlava </a:t>
            </a:r>
            <a:r>
              <a:rPr lang="cs-CZ" sz="2400" dirty="0" smtClean="0">
                <a:latin typeface="+mn-lt"/>
              </a:rPr>
              <a:t>může omezit vznik tenisového lokte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menší napětí výpletu (tenčí struny) </a:t>
            </a:r>
            <a:r>
              <a:rPr lang="cs-CZ" sz="2400" dirty="0" smtClean="0">
                <a:latin typeface="+mn-lt"/>
              </a:rPr>
              <a:t>je ohleduplnější k rameni a lokti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příliš tenký nebo tlustý úchop </a:t>
            </a:r>
            <a:r>
              <a:rPr lang="cs-CZ" sz="2400" dirty="0" smtClean="0">
                <a:latin typeface="+mn-lt"/>
              </a:rPr>
              <a:t>zvyšuje riziko poranění lokte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C00000"/>
              </a:solidFill>
              <a:latin typeface="+mn-lt"/>
            </a:endParaRPr>
          </a:p>
          <a:p>
            <a:r>
              <a:rPr lang="cs-CZ" sz="2400" b="1" u="sng" dirty="0"/>
              <a:t>MÍČE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</a:rPr>
              <a:t>nehrát s mokrými míči</a:t>
            </a:r>
            <a:r>
              <a:rPr lang="cs-CZ" sz="2400" dirty="0"/>
              <a:t>, které jsou těžší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</a:rPr>
              <a:t>nehrát se starými a podhuštěnými </a:t>
            </a:r>
            <a:r>
              <a:rPr lang="cs-CZ" sz="2400" dirty="0" smtClean="0">
                <a:solidFill>
                  <a:srgbClr val="C00000"/>
                </a:solidFill>
              </a:rPr>
              <a:t>míči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7542" r="29409" b="2071"/>
          <a:stretch/>
        </p:blipFill>
        <p:spPr>
          <a:xfrm>
            <a:off x="6135352" y="4322738"/>
            <a:ext cx="2499727" cy="23106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18" y="902369"/>
            <a:ext cx="3368872" cy="22535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2" b="15890"/>
          <a:stretch/>
        </p:blipFill>
        <p:spPr>
          <a:xfrm>
            <a:off x="8132083" y="2728848"/>
            <a:ext cx="3791408" cy="217201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684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6322" y="558088"/>
            <a:ext cx="7657578" cy="484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PREVENCE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PORANĚNÍ </a:t>
            </a:r>
            <a:r>
              <a:rPr lang="cs-CZ" sz="2400" b="1" dirty="0" err="1" smtClean="0">
                <a:solidFill>
                  <a:srgbClr val="0070C0"/>
                </a:solidFill>
                <a:latin typeface="+mn-lt"/>
              </a:rPr>
              <a:t>TENIST</a:t>
            </a:r>
            <a:r>
              <a:rPr lang="cs-CZ" sz="2400" b="1" cap="all" dirty="0" err="1" smtClean="0">
                <a:solidFill>
                  <a:srgbClr val="0070C0"/>
                </a:solidFill>
                <a:latin typeface="+mn-lt"/>
              </a:rPr>
              <a:t>ů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 4/5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70C0"/>
                </a:solidFill>
                <a:latin typeface="+mn-lt"/>
              </a:rPr>
            </a:br>
            <a:r>
              <a:rPr lang="cs-CZ" sz="2400" b="1" u="sng" dirty="0" smtClean="0">
                <a:latin typeface="+mn-lt"/>
              </a:rPr>
              <a:t>PŘÍPRAVA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všeobecné protahovací a posilovací cvičení </a:t>
            </a:r>
            <a:r>
              <a:rPr lang="cs-CZ" sz="2400" dirty="0" smtClean="0">
                <a:latin typeface="+mn-lt"/>
              </a:rPr>
              <a:t>(plavání)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zahřívací cvičení </a:t>
            </a:r>
            <a:r>
              <a:rPr lang="cs-CZ" sz="2400" dirty="0" smtClean="0">
                <a:latin typeface="+mn-lt"/>
              </a:rPr>
              <a:t>(jogging, poskoky)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speciální pomalé protahování svalů a šlach </a:t>
            </a:r>
            <a:r>
              <a:rPr lang="cs-CZ" sz="2400" dirty="0" smtClean="0">
                <a:latin typeface="+mn-lt"/>
              </a:rPr>
              <a:t>(každý 30 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C00000"/>
                </a:solidFill>
                <a:latin typeface="+mn-lt"/>
              </a:rPr>
              <a:t>speciální posilovací cvičení </a:t>
            </a:r>
            <a:r>
              <a:rPr lang="cs-CZ" sz="2400" dirty="0" smtClean="0">
                <a:latin typeface="+mn-lt"/>
              </a:rPr>
              <a:t>(trup, ramena - paže, lokty – předloktí, zápěstí – ruka)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</a:rPr>
              <a:t>speciální </a:t>
            </a:r>
            <a:r>
              <a:rPr lang="cs-CZ" sz="2400" b="1" dirty="0" smtClean="0">
                <a:solidFill>
                  <a:srgbClr val="C00000"/>
                </a:solidFill>
              </a:rPr>
              <a:t>proprioceptivní – balanční cvičení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postupné tenisové rozehrání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postupné zchlazení po hře </a:t>
            </a:r>
            <a:r>
              <a:rPr lang="cs-CZ" sz="2400" dirty="0" smtClean="0">
                <a:latin typeface="+mn-lt"/>
              </a:rPr>
              <a:t>s protahováním (proti ztuhlosti a křečím svalů)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9" y="987112"/>
            <a:ext cx="3302267" cy="47175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86322" y="4905617"/>
            <a:ext cx="489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http://www.chiropractorinmarketharborough.co.uk/chiropractic-advice-on-how-to-avoid-tennis-injuries.html</a:t>
            </a:r>
            <a:endParaRPr lang="cs-CZ" sz="1400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ÚVOD DO TRAUMATOLOGIE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584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1876</Words>
  <Application>Microsoft Office PowerPoint</Application>
  <PresentationFormat>Širokoúhlá obrazovka</PresentationFormat>
  <Paragraphs>387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Titillium Web</vt:lpstr>
      <vt:lpstr>Wingdings</vt:lpstr>
      <vt:lpstr>Motiv Office</vt:lpstr>
      <vt:lpstr>Traumatologie a první pomoc v tenise</vt:lpstr>
      <vt:lpstr>ÚVOD DO TRAUMATOLOGIE</vt:lpstr>
      <vt:lpstr>ÚVOD DO TRAUMATOLOGIE</vt:lpstr>
      <vt:lpstr>LOKALIZACE ÚRAZů TENISTů ITPA – International Tennis Association Injuries in Junior Competitive Tennis: Demographic Information and Injury Trends in US Competitive Junior Tennis Players (7/14/2014)</vt:lpstr>
      <vt:lpstr>ÚVOD DO TRAUMATOLOGIE</vt:lpstr>
      <vt:lpstr>ÚVOD DO TRAUMATOLOGIE</vt:lpstr>
      <vt:lpstr>ÚVOD DO TRAUMATOLOGIE</vt:lpstr>
      <vt:lpstr>ÚVOD DO TRAUMATOLOGIE</vt:lpstr>
      <vt:lpstr>ÚVOD DO TRAUMATOLOGIE</vt:lpstr>
      <vt:lpstr>ÚVOD DO TRAUMATOLOGIE</vt:lpstr>
      <vt:lpstr>Prezentace aplikace PowerPoint</vt:lpstr>
      <vt:lpstr>Flexibilní obuv umožňující běh „na boso“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Traumatologie a 1. pomoc pro trenéry tenisu</dc:title>
  <dc:creator>Jan Novotný</dc:creator>
  <cp:lastModifiedBy>Jan Novotný</cp:lastModifiedBy>
  <cp:revision>260</cp:revision>
  <dcterms:created xsi:type="dcterms:W3CDTF">2017-04-06T07:30:21Z</dcterms:created>
  <dcterms:modified xsi:type="dcterms:W3CDTF">2017-06-01T07:47:17Z</dcterms:modified>
</cp:coreProperties>
</file>