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530" r:id="rId3"/>
    <p:sldId id="529" r:id="rId4"/>
    <p:sldId id="258" r:id="rId5"/>
    <p:sldId id="526" r:id="rId6"/>
    <p:sldId id="305" r:id="rId7"/>
    <p:sldId id="259" r:id="rId8"/>
    <p:sldId id="523" r:id="rId9"/>
    <p:sldId id="264" r:id="rId10"/>
    <p:sldId id="503" r:id="rId11"/>
    <p:sldId id="340" r:id="rId12"/>
    <p:sldId id="337" r:id="rId13"/>
    <p:sldId id="338" r:id="rId14"/>
    <p:sldId id="488" r:id="rId15"/>
    <p:sldId id="511" r:id="rId16"/>
    <p:sldId id="443" r:id="rId17"/>
    <p:sldId id="525" r:id="rId18"/>
    <p:sldId id="306" r:id="rId19"/>
    <p:sldId id="290" r:id="rId20"/>
    <p:sldId id="467" r:id="rId21"/>
    <p:sldId id="329" r:id="rId22"/>
    <p:sldId id="469" r:id="rId23"/>
    <p:sldId id="449" r:id="rId24"/>
    <p:sldId id="357" r:id="rId25"/>
    <p:sldId id="295" r:id="rId26"/>
    <p:sldId id="296" r:id="rId27"/>
    <p:sldId id="275" r:id="rId28"/>
    <p:sldId id="419" r:id="rId29"/>
    <p:sldId id="456" r:id="rId30"/>
    <p:sldId id="391" r:id="rId31"/>
    <p:sldId id="531" r:id="rId32"/>
    <p:sldId id="504" r:id="rId33"/>
    <p:sldId id="458" r:id="rId34"/>
    <p:sldId id="501" r:id="rId35"/>
    <p:sldId id="445" r:id="rId36"/>
    <p:sldId id="312" r:id="rId37"/>
    <p:sldId id="421" r:id="rId38"/>
    <p:sldId id="446" r:id="rId39"/>
    <p:sldId id="304" r:id="rId40"/>
    <p:sldId id="347" r:id="rId41"/>
    <p:sldId id="272" r:id="rId42"/>
    <p:sldId id="309" r:id="rId43"/>
    <p:sldId id="506" r:id="rId44"/>
    <p:sldId id="492" r:id="rId45"/>
    <p:sldId id="507" r:id="rId46"/>
    <p:sldId id="502" r:id="rId47"/>
    <p:sldId id="395" r:id="rId48"/>
    <p:sldId id="282" r:id="rId49"/>
    <p:sldId id="500" r:id="rId50"/>
    <p:sldId id="385" r:id="rId51"/>
    <p:sldId id="314" r:id="rId52"/>
    <p:sldId id="533" r:id="rId53"/>
    <p:sldId id="382" r:id="rId54"/>
    <p:sldId id="377" r:id="rId55"/>
    <p:sldId id="547" r:id="rId56"/>
    <p:sldId id="534" r:id="rId57"/>
    <p:sldId id="544" r:id="rId58"/>
    <p:sldId id="287" r:id="rId59"/>
    <p:sldId id="286" r:id="rId60"/>
    <p:sldId id="479" r:id="rId61"/>
    <p:sldId id="517" r:id="rId62"/>
    <p:sldId id="313" r:id="rId63"/>
    <p:sldId id="311" r:id="rId64"/>
    <p:sldId id="513" r:id="rId65"/>
    <p:sldId id="514" r:id="rId66"/>
    <p:sldId id="444" r:id="rId67"/>
    <p:sldId id="549" r:id="rId68"/>
    <p:sldId id="447" r:id="rId69"/>
    <p:sldId id="550" r:id="rId70"/>
    <p:sldId id="360" r:id="rId71"/>
    <p:sldId id="497" r:id="rId72"/>
    <p:sldId id="303" r:id="rId73"/>
    <p:sldId id="358" r:id="rId74"/>
    <p:sldId id="359" r:id="rId75"/>
    <p:sldId id="496" r:id="rId76"/>
    <p:sldId id="548" r:id="rId77"/>
    <p:sldId id="289" r:id="rId78"/>
    <p:sldId id="439" r:id="rId7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302B9B"/>
    <a:srgbClr val="E9F363"/>
    <a:srgbClr val="D78B73"/>
    <a:srgbClr val="9379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3" d="2"/>
        <a:sy n="3" d="2"/>
      </p:scale>
      <p:origin x="0" y="0"/>
    </p:cViewPr>
  </p:notesTextViewPr>
  <p:sorterViewPr>
    <p:cViewPr varScale="1">
      <p:scale>
        <a:sx n="1" d="1"/>
        <a:sy n="1" d="1"/>
      </p:scale>
      <p:origin x="0" y="-284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D:\Users\2457\Documents\PUBLIKACE\HRV\MONOGRAF\HRVZG.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Users\2457\Documents\PUBLIKACE\HRV\MONOGRAF\HRVMG.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Users\2457\Documents\PUBLIKACE\HRV\MONOGRAF\HRVMG.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Users\2457\Documents\PUBLIKACE\HRV\MONOGRAF\HRVZG.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Arial"/>
                <a:ea typeface="Arial"/>
                <a:cs typeface="Arial"/>
              </a:defRPr>
            </a:pPr>
            <a:r>
              <a:rPr lang="cs-CZ" sz="1000" b="1" i="0" baseline="0">
                <a:effectLst/>
              </a:rPr>
              <a:t>Graph 1: Girls - supine - TP (ms</a:t>
            </a:r>
            <a:r>
              <a:rPr lang="cs-CZ" sz="1000" b="1" i="0" baseline="30000">
                <a:effectLst/>
              </a:rPr>
              <a:t>2</a:t>
            </a:r>
            <a:r>
              <a:rPr lang="cs-CZ" sz="1000" b="1" i="0" baseline="0">
                <a:effectLst/>
              </a:rPr>
              <a:t>)</a:t>
            </a:r>
            <a:endParaRPr lang="cs-CZ" sz="1000" b="1">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rgbClr val="000000"/>
                </a:solidFill>
                <a:latin typeface="Arial"/>
                <a:ea typeface="Arial"/>
                <a:cs typeface="Arial"/>
              </a:defRPr>
            </a:pPr>
            <a:r>
              <a:rPr lang="cs-CZ" sz="1000" b="0" i="0" baseline="0">
                <a:effectLst/>
              </a:rPr>
              <a:t>(10</a:t>
            </a:r>
            <a:r>
              <a:rPr lang="cs-CZ" sz="1000" b="0" i="0" baseline="30000">
                <a:effectLst/>
              </a:rPr>
              <a:t>th</a:t>
            </a:r>
            <a:r>
              <a:rPr lang="cs-CZ" sz="1000" b="0" i="0" baseline="0">
                <a:effectLst/>
              </a:rPr>
              <a:t>, 25</a:t>
            </a:r>
            <a:r>
              <a:rPr lang="cs-CZ" sz="1000" b="0" i="0" u="none" strike="noStrike" baseline="30000">
                <a:effectLst/>
              </a:rPr>
              <a:t>th</a:t>
            </a:r>
            <a:r>
              <a:rPr lang="cs-CZ" sz="1000" b="0" i="0" baseline="0">
                <a:effectLst/>
              </a:rPr>
              <a:t>, 50</a:t>
            </a:r>
            <a:r>
              <a:rPr lang="cs-CZ" sz="1000" b="0" i="0" u="none" strike="noStrike" baseline="30000">
                <a:effectLst/>
              </a:rPr>
              <a:t>th</a:t>
            </a:r>
            <a:r>
              <a:rPr lang="cs-CZ" sz="1000" b="0" i="0" baseline="0">
                <a:effectLst/>
              </a:rPr>
              <a:t>, 75</a:t>
            </a:r>
            <a:r>
              <a:rPr lang="cs-CZ" sz="1000" b="0" i="0" u="none" strike="noStrike" baseline="30000">
                <a:effectLst/>
              </a:rPr>
              <a:t>th</a:t>
            </a:r>
            <a:r>
              <a:rPr lang="cs-CZ" sz="1000" b="0" i="0" baseline="0">
                <a:effectLst/>
              </a:rPr>
              <a:t> and 90</a:t>
            </a:r>
            <a:r>
              <a:rPr lang="cs-CZ" sz="1000" b="0" i="0" u="none" strike="noStrike" baseline="30000">
                <a:effectLst/>
              </a:rPr>
              <a:t>th</a:t>
            </a:r>
            <a:r>
              <a:rPr lang="cs-CZ" sz="1000" b="0" i="0" baseline="0">
                <a:effectLst/>
              </a:rPr>
              <a:t> percentile)</a:t>
            </a:r>
            <a:r>
              <a:rPr lang="cs-CZ" sz="1000" b="1" i="0" baseline="0">
                <a:effectLst/>
              </a:rPr>
              <a:t> </a:t>
            </a:r>
            <a:r>
              <a:rPr lang="cs-CZ" sz="1000" b="0" i="0" u="none" strike="noStrike" baseline="0">
                <a:solidFill>
                  <a:srgbClr val="000000"/>
                </a:solidFill>
                <a:latin typeface="Arial"/>
                <a:cs typeface="Arial"/>
              </a:rPr>
              <a:t> </a:t>
            </a:r>
          </a:p>
        </c:rich>
      </c:tx>
      <c:layout>
        <c:manualLayout>
          <c:xMode val="edge"/>
          <c:yMode val="edge"/>
          <c:x val="0.2885814771395076"/>
          <c:y val="3.4591337058048177E-2"/>
        </c:manualLayout>
      </c:layout>
      <c:overlay val="0"/>
      <c:spPr>
        <a:noFill/>
        <a:ln w="25400">
          <a:noFill/>
        </a:ln>
      </c:spPr>
    </c:title>
    <c:autoTitleDeleted val="0"/>
    <c:plotArea>
      <c:layout>
        <c:manualLayout>
          <c:layoutTarget val="inner"/>
          <c:xMode val="edge"/>
          <c:yMode val="edge"/>
          <c:x val="0.11342810460532995"/>
          <c:y val="0.16680522310173296"/>
          <c:w val="0.80065595258974809"/>
          <c:h val="0.67733029146748314"/>
        </c:manualLayout>
      </c:layout>
      <c:scatterChart>
        <c:scatterStyle val="lineMarker"/>
        <c:varyColors val="0"/>
        <c:ser>
          <c:idx val="1"/>
          <c:order val="0"/>
          <c:spPr>
            <a:ln w="19050">
              <a:noFill/>
            </a:ln>
          </c:spPr>
          <c:marker>
            <c:symbol val="circle"/>
            <c:size val="6"/>
            <c:spPr>
              <a:noFill/>
              <a:ln>
                <a:noFill/>
                <a:prstDash val="solid"/>
              </a:ln>
            </c:spPr>
          </c:marker>
          <c:trendline>
            <c:spPr>
              <a:ln w="3175">
                <a:solidFill>
                  <a:schemeClr val="tx1"/>
                </a:solidFill>
                <a:prstDash val="solid"/>
              </a:ln>
            </c:spPr>
            <c:trendlineType val="poly"/>
            <c:order val="3"/>
            <c:dispRSqr val="0"/>
            <c:dispEq val="0"/>
          </c:trendline>
          <c:xVal>
            <c:numRef>
              <c:f>'Z-L'!$B$1:$F$1</c:f>
              <c:numCache>
                <c:formatCode>0.0</c:formatCode>
                <c:ptCount val="5"/>
                <c:pt idx="0">
                  <c:v>5.2</c:v>
                </c:pt>
                <c:pt idx="1">
                  <c:v>8.3000000000000007</c:v>
                </c:pt>
                <c:pt idx="2">
                  <c:v>11.3</c:v>
                </c:pt>
                <c:pt idx="3">
                  <c:v>13.6</c:v>
                </c:pt>
                <c:pt idx="4">
                  <c:v>17.3</c:v>
                </c:pt>
              </c:numCache>
            </c:numRef>
          </c:xVal>
          <c:yVal>
            <c:numRef>
              <c:f>'Z-L'!$B$2:$F$2</c:f>
              <c:numCache>
                <c:formatCode>General</c:formatCode>
                <c:ptCount val="5"/>
                <c:pt idx="0">
                  <c:v>4095</c:v>
                </c:pt>
                <c:pt idx="1">
                  <c:v>7691</c:v>
                </c:pt>
                <c:pt idx="2">
                  <c:v>12423</c:v>
                </c:pt>
                <c:pt idx="3">
                  <c:v>16287</c:v>
                </c:pt>
                <c:pt idx="4">
                  <c:v>15491</c:v>
                </c:pt>
              </c:numCache>
            </c:numRef>
          </c:yVal>
          <c:smooth val="0"/>
          <c:extLst>
            <c:ext xmlns:c16="http://schemas.microsoft.com/office/drawing/2014/chart" uri="{C3380CC4-5D6E-409C-BE32-E72D297353CC}">
              <c16:uniqueId val="{00000001-40E1-4B25-8BD0-E4163D2D0417}"/>
            </c:ext>
          </c:extLst>
        </c:ser>
        <c:ser>
          <c:idx val="2"/>
          <c:order val="1"/>
          <c:spPr>
            <a:ln w="19050">
              <a:noFill/>
            </a:ln>
          </c:spPr>
          <c:marker>
            <c:symbol val="triangle"/>
            <c:size val="5"/>
            <c:spPr>
              <a:noFill/>
              <a:ln>
                <a:noFill/>
                <a:prstDash val="solid"/>
              </a:ln>
            </c:spPr>
          </c:marker>
          <c:trendline>
            <c:spPr>
              <a:ln w="12700">
                <a:solidFill>
                  <a:srgbClr val="000000"/>
                </a:solidFill>
                <a:prstDash val="solid"/>
              </a:ln>
            </c:spPr>
            <c:trendlineType val="poly"/>
            <c:order val="3"/>
            <c:dispRSqr val="0"/>
            <c:dispEq val="0"/>
          </c:trendline>
          <c:xVal>
            <c:numRef>
              <c:f>'Z-L'!$B$1:$F$1</c:f>
              <c:numCache>
                <c:formatCode>0.0</c:formatCode>
                <c:ptCount val="5"/>
                <c:pt idx="0">
                  <c:v>5.2</c:v>
                </c:pt>
                <c:pt idx="1">
                  <c:v>8.3000000000000007</c:v>
                </c:pt>
                <c:pt idx="2">
                  <c:v>11.3</c:v>
                </c:pt>
                <c:pt idx="3">
                  <c:v>13.6</c:v>
                </c:pt>
                <c:pt idx="4">
                  <c:v>17.3</c:v>
                </c:pt>
              </c:numCache>
            </c:numRef>
          </c:xVal>
          <c:yVal>
            <c:numRef>
              <c:f>'Z-L'!$B$3:$F$3</c:f>
              <c:numCache>
                <c:formatCode>General</c:formatCode>
                <c:ptCount val="5"/>
                <c:pt idx="0">
                  <c:v>3368</c:v>
                </c:pt>
                <c:pt idx="1">
                  <c:v>5778</c:v>
                </c:pt>
                <c:pt idx="2">
                  <c:v>9493</c:v>
                </c:pt>
                <c:pt idx="3">
                  <c:v>10582</c:v>
                </c:pt>
                <c:pt idx="4">
                  <c:v>11643</c:v>
                </c:pt>
              </c:numCache>
            </c:numRef>
          </c:yVal>
          <c:smooth val="0"/>
          <c:extLst>
            <c:ext xmlns:c16="http://schemas.microsoft.com/office/drawing/2014/chart" uri="{C3380CC4-5D6E-409C-BE32-E72D297353CC}">
              <c16:uniqueId val="{00000003-40E1-4B25-8BD0-E4163D2D0417}"/>
            </c:ext>
          </c:extLst>
        </c:ser>
        <c:ser>
          <c:idx val="3"/>
          <c:order val="2"/>
          <c:spPr>
            <a:ln w="19050">
              <a:noFill/>
            </a:ln>
          </c:spPr>
          <c:marker>
            <c:symbol val="x"/>
            <c:size val="5"/>
            <c:spPr>
              <a:noFill/>
              <a:ln>
                <a:noFill/>
                <a:prstDash val="solid"/>
              </a:ln>
            </c:spPr>
          </c:marker>
          <c:trendline>
            <c:spPr>
              <a:ln w="25400">
                <a:solidFill>
                  <a:srgbClr val="000000"/>
                </a:solidFill>
                <a:prstDash val="solid"/>
              </a:ln>
            </c:spPr>
            <c:trendlineType val="poly"/>
            <c:order val="3"/>
            <c:dispRSqr val="0"/>
            <c:dispEq val="0"/>
          </c:trendline>
          <c:xVal>
            <c:numRef>
              <c:f>'Z-L'!$B$1:$F$1</c:f>
              <c:numCache>
                <c:formatCode>0.0</c:formatCode>
                <c:ptCount val="5"/>
                <c:pt idx="0">
                  <c:v>5.2</c:v>
                </c:pt>
                <c:pt idx="1">
                  <c:v>8.3000000000000007</c:v>
                </c:pt>
                <c:pt idx="2">
                  <c:v>11.3</c:v>
                </c:pt>
                <c:pt idx="3">
                  <c:v>13.6</c:v>
                </c:pt>
                <c:pt idx="4">
                  <c:v>17.3</c:v>
                </c:pt>
              </c:numCache>
            </c:numRef>
          </c:xVal>
          <c:yVal>
            <c:numRef>
              <c:f>'Z-L'!$B$4:$F$4</c:f>
              <c:numCache>
                <c:formatCode>General</c:formatCode>
                <c:ptCount val="5"/>
                <c:pt idx="0">
                  <c:v>1976</c:v>
                </c:pt>
                <c:pt idx="1">
                  <c:v>3214</c:v>
                </c:pt>
                <c:pt idx="2">
                  <c:v>4074</c:v>
                </c:pt>
                <c:pt idx="3">
                  <c:v>6639</c:v>
                </c:pt>
                <c:pt idx="4">
                  <c:v>3731</c:v>
                </c:pt>
              </c:numCache>
            </c:numRef>
          </c:yVal>
          <c:smooth val="0"/>
          <c:extLst>
            <c:ext xmlns:c16="http://schemas.microsoft.com/office/drawing/2014/chart" uri="{C3380CC4-5D6E-409C-BE32-E72D297353CC}">
              <c16:uniqueId val="{00000005-40E1-4B25-8BD0-E4163D2D0417}"/>
            </c:ext>
          </c:extLst>
        </c:ser>
        <c:ser>
          <c:idx val="0"/>
          <c:order val="3"/>
          <c:spPr>
            <a:ln w="19050">
              <a:noFill/>
            </a:ln>
          </c:spPr>
          <c:marker>
            <c:symbol val="diamond"/>
            <c:size val="6"/>
            <c:spPr>
              <a:noFill/>
              <a:ln>
                <a:noFill/>
                <a:prstDash val="solid"/>
              </a:ln>
            </c:spPr>
          </c:marker>
          <c:trendline>
            <c:spPr>
              <a:ln w="12700">
                <a:solidFill>
                  <a:srgbClr val="000000"/>
                </a:solidFill>
                <a:prstDash val="solid"/>
              </a:ln>
            </c:spPr>
            <c:trendlineType val="poly"/>
            <c:order val="3"/>
            <c:dispRSqr val="0"/>
            <c:dispEq val="0"/>
          </c:trendline>
          <c:xVal>
            <c:numRef>
              <c:f>'Z-L'!$B$1:$F$1</c:f>
              <c:numCache>
                <c:formatCode>0.0</c:formatCode>
                <c:ptCount val="5"/>
                <c:pt idx="0">
                  <c:v>5.2</c:v>
                </c:pt>
                <c:pt idx="1">
                  <c:v>8.3000000000000007</c:v>
                </c:pt>
                <c:pt idx="2">
                  <c:v>11.3</c:v>
                </c:pt>
                <c:pt idx="3">
                  <c:v>13.6</c:v>
                </c:pt>
                <c:pt idx="4">
                  <c:v>17.3</c:v>
                </c:pt>
              </c:numCache>
            </c:numRef>
          </c:xVal>
          <c:yVal>
            <c:numRef>
              <c:f>'Z-L'!$B$5:$F$5</c:f>
              <c:numCache>
                <c:formatCode>General</c:formatCode>
                <c:ptCount val="5"/>
                <c:pt idx="0">
                  <c:v>936</c:v>
                </c:pt>
                <c:pt idx="1">
                  <c:v>2646</c:v>
                </c:pt>
                <c:pt idx="2">
                  <c:v>1251</c:v>
                </c:pt>
                <c:pt idx="3">
                  <c:v>3966</c:v>
                </c:pt>
                <c:pt idx="4">
                  <c:v>2610</c:v>
                </c:pt>
              </c:numCache>
            </c:numRef>
          </c:yVal>
          <c:smooth val="0"/>
          <c:extLst>
            <c:ext xmlns:c16="http://schemas.microsoft.com/office/drawing/2014/chart" uri="{C3380CC4-5D6E-409C-BE32-E72D297353CC}">
              <c16:uniqueId val="{00000007-40E1-4B25-8BD0-E4163D2D0417}"/>
            </c:ext>
          </c:extLst>
        </c:ser>
        <c:ser>
          <c:idx val="4"/>
          <c:order val="4"/>
          <c:spPr>
            <a:ln w="19050">
              <a:noFill/>
            </a:ln>
          </c:spPr>
          <c:marker>
            <c:symbol val="square"/>
            <c:size val="6"/>
            <c:spPr>
              <a:noFill/>
              <a:ln>
                <a:noFill/>
                <a:prstDash val="solid"/>
              </a:ln>
            </c:spPr>
          </c:marker>
          <c:trendline>
            <c:spPr>
              <a:ln w="3175">
                <a:solidFill>
                  <a:srgbClr val="000000"/>
                </a:solidFill>
                <a:prstDash val="solid"/>
              </a:ln>
            </c:spPr>
            <c:trendlineType val="poly"/>
            <c:order val="3"/>
            <c:dispRSqr val="0"/>
            <c:dispEq val="0"/>
          </c:trendline>
          <c:xVal>
            <c:numRef>
              <c:f>'Z-L'!$B$1:$F$1</c:f>
              <c:numCache>
                <c:formatCode>0.0</c:formatCode>
                <c:ptCount val="5"/>
                <c:pt idx="0">
                  <c:v>5.2</c:v>
                </c:pt>
                <c:pt idx="1">
                  <c:v>8.3000000000000007</c:v>
                </c:pt>
                <c:pt idx="2">
                  <c:v>11.3</c:v>
                </c:pt>
                <c:pt idx="3">
                  <c:v>13.6</c:v>
                </c:pt>
                <c:pt idx="4">
                  <c:v>17.3</c:v>
                </c:pt>
              </c:numCache>
            </c:numRef>
          </c:xVal>
          <c:yVal>
            <c:numRef>
              <c:f>'Z-L'!$B$6:$F$6</c:f>
              <c:numCache>
                <c:formatCode>General</c:formatCode>
                <c:ptCount val="5"/>
                <c:pt idx="0">
                  <c:v>757</c:v>
                </c:pt>
                <c:pt idx="1">
                  <c:v>1577</c:v>
                </c:pt>
                <c:pt idx="2">
                  <c:v>521</c:v>
                </c:pt>
                <c:pt idx="3">
                  <c:v>833</c:v>
                </c:pt>
                <c:pt idx="4">
                  <c:v>1351</c:v>
                </c:pt>
              </c:numCache>
            </c:numRef>
          </c:yVal>
          <c:smooth val="0"/>
          <c:extLst>
            <c:ext xmlns:c16="http://schemas.microsoft.com/office/drawing/2014/chart" uri="{C3380CC4-5D6E-409C-BE32-E72D297353CC}">
              <c16:uniqueId val="{00000009-40E1-4B25-8BD0-E4163D2D0417}"/>
            </c:ext>
          </c:extLst>
        </c:ser>
        <c:dLbls>
          <c:showLegendKey val="0"/>
          <c:showVal val="0"/>
          <c:showCatName val="0"/>
          <c:showSerName val="0"/>
          <c:showPercent val="0"/>
          <c:showBubbleSize val="0"/>
        </c:dLbls>
        <c:axId val="303842928"/>
        <c:axId val="1"/>
      </c:scatterChart>
      <c:valAx>
        <c:axId val="303842928"/>
        <c:scaling>
          <c:orientation val="minMax"/>
          <c:max val="18"/>
          <c:min val="5"/>
        </c:scaling>
        <c:delete val="0"/>
        <c:axPos val="b"/>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cs-CZ" sz="1000"/>
                  <a:t>Age (years)</a:t>
                </a:r>
              </a:p>
            </c:rich>
          </c:tx>
          <c:layout>
            <c:manualLayout>
              <c:xMode val="edge"/>
              <c:yMode val="edge"/>
              <c:x val="0.80562036720790908"/>
              <c:y val="0.90979740452703928"/>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cs-CZ"/>
          </a:p>
        </c:txPr>
        <c:crossAx val="1"/>
        <c:crosses val="autoZero"/>
        <c:crossBetween val="midCat"/>
        <c:majorUnit val="1"/>
        <c:minorUnit val="1"/>
      </c:valAx>
      <c:valAx>
        <c:axId val="1"/>
        <c:scaling>
          <c:orientation val="minMax"/>
          <c:max val="17000"/>
          <c:min val="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cs-CZ"/>
          </a:p>
        </c:txPr>
        <c:crossAx val="303842928"/>
        <c:crosses val="autoZero"/>
        <c:crossBetween val="midCat"/>
        <c:majorUnit val="1000"/>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cs-CZ" sz="1000" b="1" i="0" u="none" strike="noStrike" baseline="0">
                <a:effectLst/>
              </a:rPr>
              <a:t>Graph 35: </a:t>
            </a:r>
            <a:r>
              <a:rPr lang="cs-CZ" sz="1000" b="1">
                <a:effectLst/>
              </a:rPr>
              <a:t>Boys – supine – TP (ms</a:t>
            </a:r>
            <a:r>
              <a:rPr lang="cs-CZ" sz="1000" b="1" baseline="30000">
                <a:effectLst/>
              </a:rPr>
              <a:t>2</a:t>
            </a:r>
            <a:r>
              <a:rPr lang="cs-CZ" sz="1000" b="1">
                <a:effectLst/>
              </a:rPr>
              <a:t>)</a:t>
            </a:r>
            <a:endParaRPr lang="cs-CZ" sz="1000">
              <a:effectLst/>
            </a:endParaRPr>
          </a:p>
          <a:p>
            <a:pPr>
              <a:defRPr sz="1000" b="1" i="0" u="none" strike="noStrike" baseline="0">
                <a:solidFill>
                  <a:srgbClr val="000000"/>
                </a:solidFill>
                <a:latin typeface="Arial"/>
                <a:ea typeface="Arial"/>
                <a:cs typeface="Arial"/>
              </a:defRPr>
            </a:pPr>
            <a:r>
              <a:rPr lang="cs-CZ" sz="1000" b="0" i="0" u="none" strike="noStrike" baseline="0">
                <a:solidFill>
                  <a:srgbClr val="000000"/>
                </a:solidFill>
                <a:latin typeface="Arial"/>
                <a:cs typeface="Arial"/>
              </a:rPr>
              <a:t>(10.-25.-50.-75.-90. percentil) </a:t>
            </a:r>
          </a:p>
        </c:rich>
      </c:tx>
      <c:layout>
        <c:manualLayout>
          <c:xMode val="edge"/>
          <c:yMode val="edge"/>
          <c:x val="0.2369797693373854"/>
          <c:y val="3.4055727554179564E-2"/>
        </c:manualLayout>
      </c:layout>
      <c:overlay val="0"/>
      <c:spPr>
        <a:noFill/>
        <a:ln w="25400">
          <a:noFill/>
        </a:ln>
      </c:spPr>
    </c:title>
    <c:autoTitleDeleted val="0"/>
    <c:plotArea>
      <c:layout>
        <c:manualLayout>
          <c:layoutTarget val="inner"/>
          <c:xMode val="edge"/>
          <c:yMode val="edge"/>
          <c:x val="0.10132323963955545"/>
          <c:y val="0.14376494129098463"/>
          <c:w val="0.84048264367547532"/>
          <c:h val="0.70778652668416453"/>
        </c:manualLayout>
      </c:layout>
      <c:scatterChart>
        <c:scatterStyle val="lineMarker"/>
        <c:varyColors val="0"/>
        <c:ser>
          <c:idx val="1"/>
          <c:order val="0"/>
          <c:spPr>
            <a:ln w="19050">
              <a:noFill/>
            </a:ln>
          </c:spPr>
          <c:marker>
            <c:symbol val="none"/>
          </c:marker>
          <c:trendline>
            <c:spPr>
              <a:ln w="3175">
                <a:solidFill>
                  <a:srgbClr val="000000"/>
                </a:solidFill>
                <a:prstDash val="solid"/>
              </a:ln>
            </c:spPr>
            <c:trendlineType val="poly"/>
            <c:order val="3"/>
            <c:dispRSqr val="0"/>
            <c:dispEq val="0"/>
          </c:trendline>
          <c:xVal>
            <c:numRef>
              <c:f>'M-L'!$B$1:$E$1</c:f>
              <c:numCache>
                <c:formatCode>0.0</c:formatCode>
                <c:ptCount val="4"/>
                <c:pt idx="0">
                  <c:v>5.3</c:v>
                </c:pt>
                <c:pt idx="1">
                  <c:v>8.1</c:v>
                </c:pt>
                <c:pt idx="2">
                  <c:v>11.2</c:v>
                </c:pt>
                <c:pt idx="3">
                  <c:v>14.2</c:v>
                </c:pt>
              </c:numCache>
            </c:numRef>
          </c:xVal>
          <c:yVal>
            <c:numRef>
              <c:f>'M-L'!$B$2:$E$2</c:f>
              <c:numCache>
                <c:formatCode>General</c:formatCode>
                <c:ptCount val="4"/>
                <c:pt idx="0">
                  <c:v>2518</c:v>
                </c:pt>
                <c:pt idx="1">
                  <c:v>11245</c:v>
                </c:pt>
                <c:pt idx="2">
                  <c:v>14702</c:v>
                </c:pt>
                <c:pt idx="3">
                  <c:v>9537</c:v>
                </c:pt>
              </c:numCache>
            </c:numRef>
          </c:yVal>
          <c:smooth val="0"/>
          <c:extLst>
            <c:ext xmlns:c16="http://schemas.microsoft.com/office/drawing/2014/chart" uri="{C3380CC4-5D6E-409C-BE32-E72D297353CC}">
              <c16:uniqueId val="{00000001-FB49-4254-8CCE-5982D243E937}"/>
            </c:ext>
          </c:extLst>
        </c:ser>
        <c:ser>
          <c:idx val="2"/>
          <c:order val="1"/>
          <c:spPr>
            <a:ln w="19050">
              <a:noFill/>
            </a:ln>
          </c:spPr>
          <c:marker>
            <c:symbol val="none"/>
          </c:marker>
          <c:trendline>
            <c:spPr>
              <a:ln w="12700">
                <a:solidFill>
                  <a:srgbClr val="000000"/>
                </a:solidFill>
                <a:prstDash val="solid"/>
              </a:ln>
            </c:spPr>
            <c:trendlineType val="poly"/>
            <c:order val="3"/>
            <c:dispRSqr val="0"/>
            <c:dispEq val="0"/>
          </c:trendline>
          <c:xVal>
            <c:numRef>
              <c:f>'M-L'!$B$1:$E$1</c:f>
              <c:numCache>
                <c:formatCode>0.0</c:formatCode>
                <c:ptCount val="4"/>
                <c:pt idx="0">
                  <c:v>5.3</c:v>
                </c:pt>
                <c:pt idx="1">
                  <c:v>8.1</c:v>
                </c:pt>
                <c:pt idx="2">
                  <c:v>11.2</c:v>
                </c:pt>
                <c:pt idx="3">
                  <c:v>14.2</c:v>
                </c:pt>
              </c:numCache>
            </c:numRef>
          </c:xVal>
          <c:yVal>
            <c:numRef>
              <c:f>'M-L'!$B$3:$E$3</c:f>
              <c:numCache>
                <c:formatCode>General</c:formatCode>
                <c:ptCount val="4"/>
                <c:pt idx="0">
                  <c:v>2240</c:v>
                </c:pt>
                <c:pt idx="1">
                  <c:v>6608</c:v>
                </c:pt>
                <c:pt idx="2">
                  <c:v>8594</c:v>
                </c:pt>
                <c:pt idx="3">
                  <c:v>6948</c:v>
                </c:pt>
              </c:numCache>
            </c:numRef>
          </c:yVal>
          <c:smooth val="0"/>
          <c:extLst>
            <c:ext xmlns:c16="http://schemas.microsoft.com/office/drawing/2014/chart" uri="{C3380CC4-5D6E-409C-BE32-E72D297353CC}">
              <c16:uniqueId val="{00000003-FB49-4254-8CCE-5982D243E937}"/>
            </c:ext>
          </c:extLst>
        </c:ser>
        <c:ser>
          <c:idx val="3"/>
          <c:order val="2"/>
          <c:spPr>
            <a:ln w="19050">
              <a:noFill/>
            </a:ln>
          </c:spPr>
          <c:marker>
            <c:symbol val="none"/>
          </c:marker>
          <c:trendline>
            <c:spPr>
              <a:ln w="25400">
                <a:solidFill>
                  <a:srgbClr val="000000"/>
                </a:solidFill>
                <a:prstDash val="solid"/>
              </a:ln>
            </c:spPr>
            <c:trendlineType val="poly"/>
            <c:order val="3"/>
            <c:dispRSqr val="0"/>
            <c:dispEq val="0"/>
          </c:trendline>
          <c:xVal>
            <c:numRef>
              <c:f>'M-L'!$B$1:$E$1</c:f>
              <c:numCache>
                <c:formatCode>0.0</c:formatCode>
                <c:ptCount val="4"/>
                <c:pt idx="0">
                  <c:v>5.3</c:v>
                </c:pt>
                <c:pt idx="1">
                  <c:v>8.1</c:v>
                </c:pt>
                <c:pt idx="2">
                  <c:v>11.2</c:v>
                </c:pt>
                <c:pt idx="3">
                  <c:v>14.2</c:v>
                </c:pt>
              </c:numCache>
            </c:numRef>
          </c:xVal>
          <c:yVal>
            <c:numRef>
              <c:f>'M-L'!$B$4:$E$4</c:f>
              <c:numCache>
                <c:formatCode>General</c:formatCode>
                <c:ptCount val="4"/>
                <c:pt idx="0">
                  <c:v>1359</c:v>
                </c:pt>
                <c:pt idx="1">
                  <c:v>3646</c:v>
                </c:pt>
                <c:pt idx="2">
                  <c:v>3887</c:v>
                </c:pt>
                <c:pt idx="3">
                  <c:v>6274</c:v>
                </c:pt>
              </c:numCache>
            </c:numRef>
          </c:yVal>
          <c:smooth val="0"/>
          <c:extLst>
            <c:ext xmlns:c16="http://schemas.microsoft.com/office/drawing/2014/chart" uri="{C3380CC4-5D6E-409C-BE32-E72D297353CC}">
              <c16:uniqueId val="{00000005-FB49-4254-8CCE-5982D243E937}"/>
            </c:ext>
          </c:extLst>
        </c:ser>
        <c:ser>
          <c:idx val="0"/>
          <c:order val="3"/>
          <c:spPr>
            <a:ln w="19050">
              <a:noFill/>
            </a:ln>
          </c:spPr>
          <c:marker>
            <c:symbol val="none"/>
          </c:marker>
          <c:trendline>
            <c:spPr>
              <a:ln w="12700">
                <a:solidFill>
                  <a:srgbClr val="000000"/>
                </a:solidFill>
                <a:prstDash val="solid"/>
              </a:ln>
            </c:spPr>
            <c:trendlineType val="poly"/>
            <c:order val="3"/>
            <c:dispRSqr val="0"/>
            <c:dispEq val="0"/>
          </c:trendline>
          <c:xVal>
            <c:numRef>
              <c:f>'M-L'!$B$1:$E$1</c:f>
              <c:numCache>
                <c:formatCode>0.0</c:formatCode>
                <c:ptCount val="4"/>
                <c:pt idx="0">
                  <c:v>5.3</c:v>
                </c:pt>
                <c:pt idx="1">
                  <c:v>8.1</c:v>
                </c:pt>
                <c:pt idx="2">
                  <c:v>11.2</c:v>
                </c:pt>
                <c:pt idx="3">
                  <c:v>14.2</c:v>
                </c:pt>
              </c:numCache>
            </c:numRef>
          </c:xVal>
          <c:yVal>
            <c:numRef>
              <c:f>'M-L'!$B$5:$E$5</c:f>
              <c:numCache>
                <c:formatCode>General</c:formatCode>
                <c:ptCount val="4"/>
                <c:pt idx="0">
                  <c:v>793</c:v>
                </c:pt>
                <c:pt idx="1">
                  <c:v>2504</c:v>
                </c:pt>
                <c:pt idx="2">
                  <c:v>1617</c:v>
                </c:pt>
                <c:pt idx="3">
                  <c:v>3765</c:v>
                </c:pt>
              </c:numCache>
            </c:numRef>
          </c:yVal>
          <c:smooth val="0"/>
          <c:extLst>
            <c:ext xmlns:c16="http://schemas.microsoft.com/office/drawing/2014/chart" uri="{C3380CC4-5D6E-409C-BE32-E72D297353CC}">
              <c16:uniqueId val="{00000007-FB49-4254-8CCE-5982D243E937}"/>
            </c:ext>
          </c:extLst>
        </c:ser>
        <c:ser>
          <c:idx val="4"/>
          <c:order val="4"/>
          <c:spPr>
            <a:ln w="19050">
              <a:noFill/>
            </a:ln>
          </c:spPr>
          <c:marker>
            <c:symbol val="none"/>
          </c:marker>
          <c:trendline>
            <c:spPr>
              <a:ln w="3175">
                <a:solidFill>
                  <a:srgbClr val="000000"/>
                </a:solidFill>
                <a:prstDash val="solid"/>
              </a:ln>
            </c:spPr>
            <c:trendlineType val="poly"/>
            <c:order val="3"/>
            <c:dispRSqr val="0"/>
            <c:dispEq val="0"/>
          </c:trendline>
          <c:xVal>
            <c:numRef>
              <c:f>'M-L'!$B$1:$E$1</c:f>
              <c:numCache>
                <c:formatCode>0.0</c:formatCode>
                <c:ptCount val="4"/>
                <c:pt idx="0">
                  <c:v>5.3</c:v>
                </c:pt>
                <c:pt idx="1">
                  <c:v>8.1</c:v>
                </c:pt>
                <c:pt idx="2">
                  <c:v>11.2</c:v>
                </c:pt>
                <c:pt idx="3">
                  <c:v>14.2</c:v>
                </c:pt>
              </c:numCache>
            </c:numRef>
          </c:xVal>
          <c:yVal>
            <c:numRef>
              <c:f>'M-L'!$B$6:$E$6</c:f>
              <c:numCache>
                <c:formatCode>General</c:formatCode>
                <c:ptCount val="4"/>
                <c:pt idx="0">
                  <c:v>573</c:v>
                </c:pt>
                <c:pt idx="1">
                  <c:v>825</c:v>
                </c:pt>
                <c:pt idx="2">
                  <c:v>747</c:v>
                </c:pt>
                <c:pt idx="3">
                  <c:v>3217</c:v>
                </c:pt>
              </c:numCache>
            </c:numRef>
          </c:yVal>
          <c:smooth val="0"/>
          <c:extLst>
            <c:ext xmlns:c16="http://schemas.microsoft.com/office/drawing/2014/chart" uri="{C3380CC4-5D6E-409C-BE32-E72D297353CC}">
              <c16:uniqueId val="{00000009-FB49-4254-8CCE-5982D243E937}"/>
            </c:ext>
          </c:extLst>
        </c:ser>
        <c:dLbls>
          <c:showLegendKey val="0"/>
          <c:showVal val="0"/>
          <c:showCatName val="0"/>
          <c:showSerName val="0"/>
          <c:showPercent val="0"/>
          <c:showBubbleSize val="0"/>
        </c:dLbls>
        <c:axId val="33985408"/>
        <c:axId val="1"/>
      </c:scatterChart>
      <c:valAx>
        <c:axId val="33985408"/>
        <c:scaling>
          <c:orientation val="minMax"/>
          <c:max val="15"/>
          <c:min val="5"/>
        </c:scaling>
        <c:delete val="0"/>
        <c:axPos val="b"/>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cs-CZ" sz="1000"/>
                  <a:t>Age (years)</a:t>
                </a:r>
              </a:p>
            </c:rich>
          </c:tx>
          <c:layout>
            <c:manualLayout>
              <c:xMode val="edge"/>
              <c:yMode val="edge"/>
              <c:x val="0.83219117269095078"/>
              <c:y val="0.91241245741509069"/>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cs-CZ"/>
          </a:p>
        </c:txPr>
        <c:crossAx val="1"/>
        <c:crosses val="autoZero"/>
        <c:crossBetween val="midCat"/>
        <c:majorUnit val="1"/>
        <c:minorUnit val="1"/>
      </c:valAx>
      <c:valAx>
        <c:axId val="1"/>
        <c:scaling>
          <c:orientation val="minMax"/>
          <c:max val="15000"/>
          <c:min val="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cs-CZ"/>
          </a:p>
        </c:txPr>
        <c:crossAx val="33985408"/>
        <c:crosses val="autoZero"/>
        <c:crossBetween val="midCat"/>
        <c:majorUnit val="1000"/>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cs-CZ" sz="1000" b="1" i="0" baseline="0">
                <a:effectLst/>
              </a:rPr>
              <a:t>Graph 47: Boys - supine - SDRR (s)</a:t>
            </a:r>
            <a:endParaRPr lang="cs-CZ" sz="1000">
              <a:effectLst/>
            </a:endParaRPr>
          </a:p>
          <a:p>
            <a:pPr>
              <a:defRPr sz="1000" b="1" i="0" u="none" strike="noStrike" baseline="0">
                <a:solidFill>
                  <a:srgbClr val="000000"/>
                </a:solidFill>
                <a:latin typeface="Arial"/>
                <a:ea typeface="Arial"/>
                <a:cs typeface="Arial"/>
              </a:defRPr>
            </a:pPr>
            <a:r>
              <a:rPr lang="cs-CZ" sz="1000" b="0" i="0" baseline="0">
                <a:effectLst/>
              </a:rPr>
              <a:t>(10</a:t>
            </a:r>
            <a:r>
              <a:rPr lang="cs-CZ" sz="1000" b="0" i="0" baseline="30000">
                <a:effectLst/>
              </a:rPr>
              <a:t>th</a:t>
            </a:r>
            <a:r>
              <a:rPr lang="cs-CZ" sz="1000" b="0" i="0" baseline="0">
                <a:effectLst/>
              </a:rPr>
              <a:t>, 25</a:t>
            </a:r>
            <a:r>
              <a:rPr lang="cs-CZ" sz="1000" b="0" i="0" baseline="30000">
                <a:effectLst/>
              </a:rPr>
              <a:t>th</a:t>
            </a:r>
            <a:r>
              <a:rPr lang="cs-CZ" sz="1000" b="0" i="0" baseline="0">
                <a:effectLst/>
              </a:rPr>
              <a:t>, 50</a:t>
            </a:r>
            <a:r>
              <a:rPr lang="cs-CZ" sz="1000" b="0" i="0" baseline="30000">
                <a:effectLst/>
              </a:rPr>
              <a:t>th</a:t>
            </a:r>
            <a:r>
              <a:rPr lang="cs-CZ" sz="1000" b="0" i="0" baseline="0">
                <a:effectLst/>
              </a:rPr>
              <a:t>, 75</a:t>
            </a:r>
            <a:r>
              <a:rPr lang="cs-CZ" sz="1000" b="0" i="0" baseline="30000">
                <a:effectLst/>
              </a:rPr>
              <a:t>th</a:t>
            </a:r>
            <a:r>
              <a:rPr lang="cs-CZ" sz="1000" b="0" i="0" baseline="0">
                <a:effectLst/>
              </a:rPr>
              <a:t> and 90</a:t>
            </a:r>
            <a:r>
              <a:rPr lang="cs-CZ" sz="1000" b="0" i="0" baseline="30000">
                <a:effectLst/>
              </a:rPr>
              <a:t>th</a:t>
            </a:r>
            <a:r>
              <a:rPr lang="cs-CZ" sz="1000" b="0" i="0" baseline="0">
                <a:effectLst/>
              </a:rPr>
              <a:t> percentile)</a:t>
            </a:r>
            <a:endParaRPr lang="cs-CZ" sz="1000">
              <a:effectLst/>
            </a:endParaRPr>
          </a:p>
        </c:rich>
      </c:tx>
      <c:layout>
        <c:manualLayout>
          <c:xMode val="edge"/>
          <c:yMode val="edge"/>
          <c:x val="0.27561748505946687"/>
          <c:y val="3.0661315640629665E-2"/>
        </c:manualLayout>
      </c:layout>
      <c:overlay val="0"/>
      <c:spPr>
        <a:noFill/>
        <a:ln w="25400">
          <a:noFill/>
        </a:ln>
      </c:spPr>
    </c:title>
    <c:autoTitleDeleted val="0"/>
    <c:plotArea>
      <c:layout>
        <c:manualLayout>
          <c:layoutTarget val="inner"/>
          <c:xMode val="edge"/>
          <c:yMode val="edge"/>
          <c:x val="0.10225757696614722"/>
          <c:y val="0.17356389773312234"/>
          <c:w val="0.83277024262244825"/>
          <c:h val="0.66755034857930895"/>
        </c:manualLayout>
      </c:layout>
      <c:scatterChart>
        <c:scatterStyle val="lineMarker"/>
        <c:varyColors val="0"/>
        <c:ser>
          <c:idx val="1"/>
          <c:order val="0"/>
          <c:spPr>
            <a:ln w="19050">
              <a:noFill/>
            </a:ln>
          </c:spPr>
          <c:marker>
            <c:symbol val="none"/>
          </c:marker>
          <c:trendline>
            <c:spPr>
              <a:ln w="3175">
                <a:solidFill>
                  <a:srgbClr val="000000"/>
                </a:solidFill>
                <a:prstDash val="solid"/>
              </a:ln>
            </c:spPr>
            <c:trendlineType val="poly"/>
            <c:order val="3"/>
            <c:dispRSqr val="0"/>
            <c:dispEq val="0"/>
          </c:trendline>
          <c:xVal>
            <c:numRef>
              <c:f>'M-L'!$T$28:$W$28</c:f>
              <c:numCache>
                <c:formatCode>0.0</c:formatCode>
                <c:ptCount val="4"/>
                <c:pt idx="0">
                  <c:v>5.3</c:v>
                </c:pt>
                <c:pt idx="1">
                  <c:v>8.1</c:v>
                </c:pt>
                <c:pt idx="2">
                  <c:v>11.2</c:v>
                </c:pt>
                <c:pt idx="3">
                  <c:v>14.2</c:v>
                </c:pt>
              </c:numCache>
            </c:numRef>
          </c:xVal>
          <c:yVal>
            <c:numRef>
              <c:f>'M-L'!$T$29:$W$29</c:f>
              <c:numCache>
                <c:formatCode>General</c:formatCode>
                <c:ptCount val="4"/>
                <c:pt idx="0">
                  <c:v>5.8999999999999997E-2</c:v>
                </c:pt>
                <c:pt idx="1">
                  <c:v>0.115</c:v>
                </c:pt>
                <c:pt idx="2">
                  <c:v>0.13600000000000001</c:v>
                </c:pt>
                <c:pt idx="3">
                  <c:v>0.113</c:v>
                </c:pt>
              </c:numCache>
            </c:numRef>
          </c:yVal>
          <c:smooth val="0"/>
          <c:extLst>
            <c:ext xmlns:c16="http://schemas.microsoft.com/office/drawing/2014/chart" uri="{C3380CC4-5D6E-409C-BE32-E72D297353CC}">
              <c16:uniqueId val="{00000001-E66F-4750-94A1-95D5DCCC2D91}"/>
            </c:ext>
          </c:extLst>
        </c:ser>
        <c:ser>
          <c:idx val="2"/>
          <c:order val="1"/>
          <c:spPr>
            <a:ln w="19050">
              <a:noFill/>
            </a:ln>
          </c:spPr>
          <c:marker>
            <c:symbol val="none"/>
          </c:marker>
          <c:trendline>
            <c:spPr>
              <a:ln w="12700">
                <a:solidFill>
                  <a:srgbClr val="000000"/>
                </a:solidFill>
                <a:prstDash val="solid"/>
              </a:ln>
            </c:spPr>
            <c:trendlineType val="poly"/>
            <c:order val="3"/>
            <c:dispRSqr val="0"/>
            <c:dispEq val="0"/>
          </c:trendline>
          <c:xVal>
            <c:numRef>
              <c:f>'M-L'!$T$28:$W$28</c:f>
              <c:numCache>
                <c:formatCode>0.0</c:formatCode>
                <c:ptCount val="4"/>
                <c:pt idx="0">
                  <c:v>5.3</c:v>
                </c:pt>
                <c:pt idx="1">
                  <c:v>8.1</c:v>
                </c:pt>
                <c:pt idx="2">
                  <c:v>11.2</c:v>
                </c:pt>
                <c:pt idx="3">
                  <c:v>14.2</c:v>
                </c:pt>
              </c:numCache>
            </c:numRef>
          </c:xVal>
          <c:yVal>
            <c:numRef>
              <c:f>'M-L'!$T$30:$W$30</c:f>
              <c:numCache>
                <c:formatCode>General</c:formatCode>
                <c:ptCount val="4"/>
                <c:pt idx="0">
                  <c:v>5.1999999999999998E-2</c:v>
                </c:pt>
                <c:pt idx="1">
                  <c:v>9.6000000000000002E-2</c:v>
                </c:pt>
                <c:pt idx="2">
                  <c:v>0.10299999999999999</c:v>
                </c:pt>
                <c:pt idx="3">
                  <c:v>8.5999999999999993E-2</c:v>
                </c:pt>
              </c:numCache>
            </c:numRef>
          </c:yVal>
          <c:smooth val="0"/>
          <c:extLst>
            <c:ext xmlns:c16="http://schemas.microsoft.com/office/drawing/2014/chart" uri="{C3380CC4-5D6E-409C-BE32-E72D297353CC}">
              <c16:uniqueId val="{00000003-E66F-4750-94A1-95D5DCCC2D91}"/>
            </c:ext>
          </c:extLst>
        </c:ser>
        <c:ser>
          <c:idx val="3"/>
          <c:order val="2"/>
          <c:spPr>
            <a:ln w="19050">
              <a:noFill/>
            </a:ln>
          </c:spPr>
          <c:marker>
            <c:symbol val="none"/>
          </c:marker>
          <c:trendline>
            <c:spPr>
              <a:ln w="25400">
                <a:solidFill>
                  <a:srgbClr val="000000"/>
                </a:solidFill>
                <a:prstDash val="solid"/>
              </a:ln>
            </c:spPr>
            <c:trendlineType val="poly"/>
            <c:order val="3"/>
            <c:dispRSqr val="0"/>
            <c:dispEq val="0"/>
          </c:trendline>
          <c:xVal>
            <c:numRef>
              <c:f>'M-L'!$T$28:$W$28</c:f>
              <c:numCache>
                <c:formatCode>0.0</c:formatCode>
                <c:ptCount val="4"/>
                <c:pt idx="0">
                  <c:v>5.3</c:v>
                </c:pt>
                <c:pt idx="1">
                  <c:v>8.1</c:v>
                </c:pt>
                <c:pt idx="2">
                  <c:v>11.2</c:v>
                </c:pt>
                <c:pt idx="3">
                  <c:v>14.2</c:v>
                </c:pt>
              </c:numCache>
            </c:numRef>
          </c:xVal>
          <c:yVal>
            <c:numRef>
              <c:f>'M-L'!$T$31:$W$31</c:f>
              <c:numCache>
                <c:formatCode>General</c:formatCode>
                <c:ptCount val="4"/>
                <c:pt idx="0">
                  <c:v>3.9E-2</c:v>
                </c:pt>
                <c:pt idx="1">
                  <c:v>7.1999999999999995E-2</c:v>
                </c:pt>
                <c:pt idx="2">
                  <c:v>8.1000000000000003E-2</c:v>
                </c:pt>
                <c:pt idx="3">
                  <c:v>7.0000000000000007E-2</c:v>
                </c:pt>
              </c:numCache>
            </c:numRef>
          </c:yVal>
          <c:smooth val="0"/>
          <c:extLst>
            <c:ext xmlns:c16="http://schemas.microsoft.com/office/drawing/2014/chart" uri="{C3380CC4-5D6E-409C-BE32-E72D297353CC}">
              <c16:uniqueId val="{00000005-E66F-4750-94A1-95D5DCCC2D91}"/>
            </c:ext>
          </c:extLst>
        </c:ser>
        <c:ser>
          <c:idx val="4"/>
          <c:order val="3"/>
          <c:spPr>
            <a:ln w="19050">
              <a:noFill/>
            </a:ln>
          </c:spPr>
          <c:marker>
            <c:symbol val="none"/>
          </c:marker>
          <c:trendline>
            <c:spPr>
              <a:ln w="3175">
                <a:solidFill>
                  <a:srgbClr val="000000"/>
                </a:solidFill>
                <a:prstDash val="solid"/>
              </a:ln>
            </c:spPr>
            <c:trendlineType val="poly"/>
            <c:order val="3"/>
            <c:dispRSqr val="0"/>
            <c:dispEq val="0"/>
          </c:trendline>
          <c:xVal>
            <c:numRef>
              <c:f>'M-L'!$T$28:$W$28</c:f>
              <c:numCache>
                <c:formatCode>0.0</c:formatCode>
                <c:ptCount val="4"/>
                <c:pt idx="0">
                  <c:v>5.3</c:v>
                </c:pt>
                <c:pt idx="1">
                  <c:v>8.1</c:v>
                </c:pt>
                <c:pt idx="2">
                  <c:v>11.2</c:v>
                </c:pt>
                <c:pt idx="3">
                  <c:v>14.2</c:v>
                </c:pt>
              </c:numCache>
            </c:numRef>
          </c:xVal>
          <c:yVal>
            <c:numRef>
              <c:f>'M-L'!$T$32:$W$32</c:f>
              <c:numCache>
                <c:formatCode>General</c:formatCode>
                <c:ptCount val="4"/>
                <c:pt idx="0">
                  <c:v>2.5999999999999999E-2</c:v>
                </c:pt>
                <c:pt idx="1">
                  <c:v>0.06</c:v>
                </c:pt>
                <c:pt idx="2">
                  <c:v>4.3999999999999997E-2</c:v>
                </c:pt>
                <c:pt idx="3">
                  <c:v>6.4000000000000001E-2</c:v>
                </c:pt>
              </c:numCache>
            </c:numRef>
          </c:yVal>
          <c:smooth val="0"/>
          <c:extLst>
            <c:ext xmlns:c16="http://schemas.microsoft.com/office/drawing/2014/chart" uri="{C3380CC4-5D6E-409C-BE32-E72D297353CC}">
              <c16:uniqueId val="{00000007-E66F-4750-94A1-95D5DCCC2D91}"/>
            </c:ext>
          </c:extLst>
        </c:ser>
        <c:ser>
          <c:idx val="0"/>
          <c:order val="4"/>
          <c:spPr>
            <a:ln w="19050">
              <a:noFill/>
            </a:ln>
          </c:spPr>
          <c:marker>
            <c:symbol val="none"/>
          </c:marker>
          <c:trendline>
            <c:spPr>
              <a:ln w="3175">
                <a:solidFill>
                  <a:srgbClr val="000000"/>
                </a:solidFill>
                <a:prstDash val="solid"/>
              </a:ln>
            </c:spPr>
            <c:trendlineType val="poly"/>
            <c:order val="3"/>
            <c:dispRSqr val="0"/>
            <c:dispEq val="0"/>
          </c:trendline>
          <c:xVal>
            <c:numRef>
              <c:f>'M-L'!$T$28:$W$28</c:f>
              <c:numCache>
                <c:formatCode>0.0</c:formatCode>
                <c:ptCount val="4"/>
                <c:pt idx="0">
                  <c:v>5.3</c:v>
                </c:pt>
                <c:pt idx="1">
                  <c:v>8.1</c:v>
                </c:pt>
                <c:pt idx="2">
                  <c:v>11.2</c:v>
                </c:pt>
                <c:pt idx="3">
                  <c:v>14.2</c:v>
                </c:pt>
              </c:numCache>
            </c:numRef>
          </c:xVal>
          <c:yVal>
            <c:numRef>
              <c:f>'M-L'!$T$33:$W$33</c:f>
              <c:numCache>
                <c:formatCode>General</c:formatCode>
                <c:ptCount val="4"/>
                <c:pt idx="0">
                  <c:v>2.4E-2</c:v>
                </c:pt>
                <c:pt idx="1">
                  <c:v>2.9000000000000001E-2</c:v>
                </c:pt>
                <c:pt idx="2">
                  <c:v>2.9000000000000001E-2</c:v>
                </c:pt>
                <c:pt idx="3">
                  <c:v>5.8000000000000003E-2</c:v>
                </c:pt>
              </c:numCache>
            </c:numRef>
          </c:yVal>
          <c:smooth val="0"/>
          <c:extLst>
            <c:ext xmlns:c16="http://schemas.microsoft.com/office/drawing/2014/chart" uri="{C3380CC4-5D6E-409C-BE32-E72D297353CC}">
              <c16:uniqueId val="{00000009-E66F-4750-94A1-95D5DCCC2D91}"/>
            </c:ext>
          </c:extLst>
        </c:ser>
        <c:dLbls>
          <c:showLegendKey val="0"/>
          <c:showVal val="0"/>
          <c:showCatName val="0"/>
          <c:showSerName val="0"/>
          <c:showPercent val="0"/>
          <c:showBubbleSize val="0"/>
        </c:dLbls>
        <c:axId val="364363160"/>
        <c:axId val="1"/>
      </c:scatterChart>
      <c:valAx>
        <c:axId val="364363160"/>
        <c:scaling>
          <c:orientation val="minMax"/>
          <c:min val="5"/>
        </c:scaling>
        <c:delete val="0"/>
        <c:axPos val="b"/>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cs-CZ" sz="1000"/>
                  <a:t> Age (years)</a:t>
                </a:r>
              </a:p>
            </c:rich>
          </c:tx>
          <c:layout>
            <c:manualLayout>
              <c:xMode val="edge"/>
              <c:yMode val="edge"/>
              <c:x val="0.8299293400060288"/>
              <c:y val="0.92467223376738927"/>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cs-CZ"/>
          </a:p>
        </c:txPr>
        <c:crossAx val="1"/>
        <c:crosses val="autoZero"/>
        <c:crossBetween val="midCat"/>
        <c:majorUnit val="1"/>
      </c:valAx>
      <c:valAx>
        <c:axId val="1"/>
        <c:scaling>
          <c:orientation val="minMax"/>
          <c:max val="0.14000000000000001"/>
          <c:min val="0.02"/>
        </c:scaling>
        <c:delete val="0"/>
        <c:axPos val="l"/>
        <c:majorGridlines>
          <c:spPr>
            <a:ln w="3175">
              <a:solidFill>
                <a:srgbClr val="000000"/>
              </a:solidFill>
              <a:prstDash val="solid"/>
            </a:ln>
          </c:spPr>
        </c:majorGridlines>
        <c:numFmt formatCode="0.00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cs-CZ"/>
          </a:p>
        </c:txPr>
        <c:crossAx val="364363160"/>
        <c:crosses val="autoZero"/>
        <c:crossBetween val="midCat"/>
        <c:majorUnit val="0.01"/>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cs-CZ" sz="1000" b="1" i="0" u="none" strike="noStrike" baseline="0">
                <a:solidFill>
                  <a:srgbClr val="000000"/>
                </a:solidFill>
                <a:latin typeface="Arial"/>
                <a:cs typeface="Arial"/>
              </a:rPr>
              <a:t>Graph 13: Girls - supine - SDRR (s)</a:t>
            </a:r>
          </a:p>
          <a:p>
            <a:pPr>
              <a:defRPr sz="1000" b="1" i="0" u="none" strike="noStrike" baseline="0">
                <a:solidFill>
                  <a:srgbClr val="000000"/>
                </a:solidFill>
                <a:latin typeface="Arial"/>
                <a:ea typeface="Arial"/>
                <a:cs typeface="Arial"/>
              </a:defRPr>
            </a:pPr>
            <a:r>
              <a:rPr lang="cs-CZ" sz="1000" b="0" i="0" u="none" strike="noStrike" baseline="0">
                <a:effectLst/>
              </a:rPr>
              <a:t>(10</a:t>
            </a:r>
            <a:r>
              <a:rPr lang="cs-CZ" sz="1000" b="0" i="0" u="none" strike="noStrike" baseline="30000">
                <a:effectLst/>
              </a:rPr>
              <a:t>th</a:t>
            </a:r>
            <a:r>
              <a:rPr lang="cs-CZ" sz="1000" b="0" i="0" u="none" strike="noStrike" baseline="0">
                <a:effectLst/>
              </a:rPr>
              <a:t>, 25</a:t>
            </a:r>
            <a:r>
              <a:rPr lang="cs-CZ" sz="1000" b="0" i="0" u="none" strike="noStrike" baseline="30000">
                <a:effectLst/>
              </a:rPr>
              <a:t>th</a:t>
            </a:r>
            <a:r>
              <a:rPr lang="cs-CZ" sz="1000" b="0" i="0" u="none" strike="noStrike" baseline="0">
                <a:effectLst/>
              </a:rPr>
              <a:t>, 50</a:t>
            </a:r>
            <a:r>
              <a:rPr lang="cs-CZ" sz="1000" b="0" i="0" u="none" strike="noStrike" baseline="30000">
                <a:effectLst/>
              </a:rPr>
              <a:t>th</a:t>
            </a:r>
            <a:r>
              <a:rPr lang="cs-CZ" sz="1000" b="0" i="0" u="none" strike="noStrike" baseline="0">
                <a:effectLst/>
              </a:rPr>
              <a:t>, 75</a:t>
            </a:r>
            <a:r>
              <a:rPr lang="cs-CZ" sz="1000" b="0" i="0" u="none" strike="noStrike" baseline="30000">
                <a:effectLst/>
              </a:rPr>
              <a:t>th</a:t>
            </a:r>
            <a:r>
              <a:rPr lang="cs-CZ" sz="1000" b="0" i="0" u="none" strike="noStrike" baseline="0">
                <a:effectLst/>
              </a:rPr>
              <a:t> and 90</a:t>
            </a:r>
            <a:r>
              <a:rPr lang="cs-CZ" sz="1000" b="0" i="0" u="none" strike="noStrike" baseline="30000">
                <a:effectLst/>
              </a:rPr>
              <a:t>th</a:t>
            </a:r>
            <a:r>
              <a:rPr lang="cs-CZ" sz="1000" b="0" i="0" u="none" strike="noStrike" baseline="0">
                <a:effectLst/>
              </a:rPr>
              <a:t> percentile)</a:t>
            </a:r>
            <a:endParaRPr lang="cs-CZ" sz="1000" b="1" i="0" u="none" strike="noStrike" baseline="0">
              <a:solidFill>
                <a:srgbClr val="000000"/>
              </a:solidFill>
              <a:latin typeface="Arial"/>
              <a:cs typeface="Arial"/>
            </a:endParaRPr>
          </a:p>
        </c:rich>
      </c:tx>
      <c:layout>
        <c:manualLayout>
          <c:xMode val="edge"/>
          <c:yMode val="edge"/>
          <c:x val="0.28821631735622039"/>
          <c:y val="2.668271301950299E-2"/>
        </c:manualLayout>
      </c:layout>
      <c:overlay val="0"/>
      <c:spPr>
        <a:noFill/>
        <a:ln w="25400">
          <a:noFill/>
        </a:ln>
      </c:spPr>
    </c:title>
    <c:autoTitleDeleted val="0"/>
    <c:plotArea>
      <c:layout>
        <c:manualLayout>
          <c:layoutTarget val="inner"/>
          <c:xMode val="edge"/>
          <c:yMode val="edge"/>
          <c:x val="9.2335319429112939E-2"/>
          <c:y val="0.14736388625618763"/>
          <c:w val="0.83777686227865666"/>
          <c:h val="0.70481001470298033"/>
        </c:manualLayout>
      </c:layout>
      <c:scatterChart>
        <c:scatterStyle val="lineMarker"/>
        <c:varyColors val="0"/>
        <c:ser>
          <c:idx val="1"/>
          <c:order val="0"/>
          <c:spPr>
            <a:ln w="19050">
              <a:noFill/>
            </a:ln>
          </c:spPr>
          <c:marker>
            <c:symbol val="triangle"/>
            <c:size val="5"/>
            <c:spPr>
              <a:noFill/>
              <a:ln>
                <a:noFill/>
                <a:prstDash val="solid"/>
              </a:ln>
            </c:spPr>
          </c:marker>
          <c:trendline>
            <c:spPr>
              <a:ln w="3175">
                <a:solidFill>
                  <a:srgbClr val="000000"/>
                </a:solidFill>
                <a:prstDash val="solid"/>
              </a:ln>
            </c:spPr>
            <c:trendlineType val="poly"/>
            <c:order val="3"/>
            <c:dispRSqr val="0"/>
            <c:dispEq val="0"/>
          </c:trendline>
          <c:xVal>
            <c:numRef>
              <c:f>'Z-L'!$CH$1:$CL$1</c:f>
              <c:numCache>
                <c:formatCode>0.0</c:formatCode>
                <c:ptCount val="5"/>
                <c:pt idx="0">
                  <c:v>5.2</c:v>
                </c:pt>
                <c:pt idx="1">
                  <c:v>8.3000000000000007</c:v>
                </c:pt>
                <c:pt idx="2">
                  <c:v>11.3</c:v>
                </c:pt>
                <c:pt idx="3">
                  <c:v>13.6</c:v>
                </c:pt>
                <c:pt idx="4">
                  <c:v>17.3</c:v>
                </c:pt>
              </c:numCache>
            </c:numRef>
          </c:xVal>
          <c:yVal>
            <c:numRef>
              <c:f>'Z-L'!$CH$2:$CL$2</c:f>
              <c:numCache>
                <c:formatCode>General</c:formatCode>
                <c:ptCount val="5"/>
                <c:pt idx="0">
                  <c:v>8.5999999999999993E-2</c:v>
                </c:pt>
                <c:pt idx="1">
                  <c:v>0.113</c:v>
                </c:pt>
                <c:pt idx="2">
                  <c:v>0.13200000000000001</c:v>
                </c:pt>
                <c:pt idx="3">
                  <c:v>0.13</c:v>
                </c:pt>
                <c:pt idx="4">
                  <c:v>0.14000000000000001</c:v>
                </c:pt>
              </c:numCache>
            </c:numRef>
          </c:yVal>
          <c:smooth val="0"/>
          <c:extLst>
            <c:ext xmlns:c16="http://schemas.microsoft.com/office/drawing/2014/chart" uri="{C3380CC4-5D6E-409C-BE32-E72D297353CC}">
              <c16:uniqueId val="{00000001-6860-4A96-9448-A7AD9C98213A}"/>
            </c:ext>
          </c:extLst>
        </c:ser>
        <c:ser>
          <c:idx val="2"/>
          <c:order val="1"/>
          <c:spPr>
            <a:ln w="19050">
              <a:noFill/>
            </a:ln>
          </c:spPr>
          <c:marker>
            <c:symbol val="triangle"/>
            <c:size val="5"/>
            <c:spPr>
              <a:noFill/>
              <a:ln>
                <a:noFill/>
                <a:prstDash val="solid"/>
              </a:ln>
            </c:spPr>
          </c:marker>
          <c:trendline>
            <c:spPr>
              <a:ln w="12700">
                <a:solidFill>
                  <a:srgbClr val="000000"/>
                </a:solidFill>
                <a:prstDash val="solid"/>
              </a:ln>
            </c:spPr>
            <c:trendlineType val="poly"/>
            <c:order val="3"/>
            <c:dispRSqr val="0"/>
            <c:dispEq val="0"/>
          </c:trendline>
          <c:xVal>
            <c:numRef>
              <c:f>'Z-L'!$CH$1:$CL$1</c:f>
              <c:numCache>
                <c:formatCode>0.0</c:formatCode>
                <c:ptCount val="5"/>
                <c:pt idx="0">
                  <c:v>5.2</c:v>
                </c:pt>
                <c:pt idx="1">
                  <c:v>8.3000000000000007</c:v>
                </c:pt>
                <c:pt idx="2">
                  <c:v>11.3</c:v>
                </c:pt>
                <c:pt idx="3">
                  <c:v>13.6</c:v>
                </c:pt>
                <c:pt idx="4">
                  <c:v>17.3</c:v>
                </c:pt>
              </c:numCache>
            </c:numRef>
          </c:xVal>
          <c:yVal>
            <c:numRef>
              <c:f>'Z-L'!$CH$3:$CL$3</c:f>
              <c:numCache>
                <c:formatCode>General</c:formatCode>
                <c:ptCount val="5"/>
                <c:pt idx="0">
                  <c:v>7.8E-2</c:v>
                </c:pt>
                <c:pt idx="1">
                  <c:v>9.6000000000000002E-2</c:v>
                </c:pt>
                <c:pt idx="2">
                  <c:v>0.115</c:v>
                </c:pt>
                <c:pt idx="3">
                  <c:v>0.113</c:v>
                </c:pt>
                <c:pt idx="4">
                  <c:v>0.125</c:v>
                </c:pt>
              </c:numCache>
            </c:numRef>
          </c:yVal>
          <c:smooth val="0"/>
          <c:extLst>
            <c:ext xmlns:c16="http://schemas.microsoft.com/office/drawing/2014/chart" uri="{C3380CC4-5D6E-409C-BE32-E72D297353CC}">
              <c16:uniqueId val="{00000003-6860-4A96-9448-A7AD9C98213A}"/>
            </c:ext>
          </c:extLst>
        </c:ser>
        <c:ser>
          <c:idx val="3"/>
          <c:order val="2"/>
          <c:spPr>
            <a:ln w="19050">
              <a:noFill/>
            </a:ln>
          </c:spPr>
          <c:marker>
            <c:symbol val="x"/>
            <c:size val="5"/>
            <c:spPr>
              <a:noFill/>
              <a:ln>
                <a:noFill/>
                <a:prstDash val="solid"/>
              </a:ln>
            </c:spPr>
          </c:marker>
          <c:trendline>
            <c:spPr>
              <a:ln w="25400">
                <a:solidFill>
                  <a:srgbClr val="000000"/>
                </a:solidFill>
                <a:prstDash val="solid"/>
              </a:ln>
            </c:spPr>
            <c:trendlineType val="poly"/>
            <c:order val="3"/>
            <c:dispRSqr val="0"/>
            <c:dispEq val="0"/>
          </c:trendline>
          <c:xVal>
            <c:numRef>
              <c:f>'Z-L'!$CH$1:$CL$1</c:f>
              <c:numCache>
                <c:formatCode>0.0</c:formatCode>
                <c:ptCount val="5"/>
                <c:pt idx="0">
                  <c:v>5.2</c:v>
                </c:pt>
                <c:pt idx="1">
                  <c:v>8.3000000000000007</c:v>
                </c:pt>
                <c:pt idx="2">
                  <c:v>11.3</c:v>
                </c:pt>
                <c:pt idx="3">
                  <c:v>13.6</c:v>
                </c:pt>
                <c:pt idx="4">
                  <c:v>17.3</c:v>
                </c:pt>
              </c:numCache>
            </c:numRef>
          </c:xVal>
          <c:yVal>
            <c:numRef>
              <c:f>'Z-L'!$CH$4:$CL$4</c:f>
              <c:numCache>
                <c:formatCode>General</c:formatCode>
                <c:ptCount val="5"/>
                <c:pt idx="0">
                  <c:v>5.3999999999999999E-2</c:v>
                </c:pt>
                <c:pt idx="1">
                  <c:v>7.1999999999999995E-2</c:v>
                </c:pt>
                <c:pt idx="2">
                  <c:v>5.1999999999999998E-2</c:v>
                </c:pt>
                <c:pt idx="3">
                  <c:v>7.0000000000000007E-2</c:v>
                </c:pt>
                <c:pt idx="4">
                  <c:v>7.1999999999999995E-2</c:v>
                </c:pt>
              </c:numCache>
            </c:numRef>
          </c:yVal>
          <c:smooth val="0"/>
          <c:extLst>
            <c:ext xmlns:c16="http://schemas.microsoft.com/office/drawing/2014/chart" uri="{C3380CC4-5D6E-409C-BE32-E72D297353CC}">
              <c16:uniqueId val="{00000005-6860-4A96-9448-A7AD9C98213A}"/>
            </c:ext>
          </c:extLst>
        </c:ser>
        <c:ser>
          <c:idx val="0"/>
          <c:order val="3"/>
          <c:spPr>
            <a:ln w="19050">
              <a:noFill/>
            </a:ln>
          </c:spPr>
          <c:marker>
            <c:symbol val="diamond"/>
            <c:size val="5"/>
            <c:spPr>
              <a:noFill/>
              <a:ln>
                <a:noFill/>
                <a:prstDash val="solid"/>
              </a:ln>
            </c:spPr>
          </c:marker>
          <c:trendline>
            <c:spPr>
              <a:ln w="12700">
                <a:solidFill>
                  <a:srgbClr val="000000"/>
                </a:solidFill>
                <a:prstDash val="solid"/>
              </a:ln>
            </c:spPr>
            <c:trendlineType val="poly"/>
            <c:order val="3"/>
            <c:dispRSqr val="0"/>
            <c:dispEq val="0"/>
          </c:trendline>
          <c:xVal>
            <c:numRef>
              <c:f>'Z-L'!$CH$1:$CL$1</c:f>
              <c:numCache>
                <c:formatCode>0.0</c:formatCode>
                <c:ptCount val="5"/>
                <c:pt idx="0">
                  <c:v>5.2</c:v>
                </c:pt>
                <c:pt idx="1">
                  <c:v>8.3000000000000007</c:v>
                </c:pt>
                <c:pt idx="2">
                  <c:v>11.3</c:v>
                </c:pt>
                <c:pt idx="3">
                  <c:v>13.6</c:v>
                </c:pt>
                <c:pt idx="4">
                  <c:v>17.3</c:v>
                </c:pt>
              </c:numCache>
            </c:numRef>
          </c:xVal>
          <c:yVal>
            <c:numRef>
              <c:f>'Z-L'!$CH$5:$CL$5</c:f>
              <c:numCache>
                <c:formatCode>General</c:formatCode>
                <c:ptCount val="5"/>
                <c:pt idx="0">
                  <c:v>4.2000000000000003E-2</c:v>
                </c:pt>
                <c:pt idx="1">
                  <c:v>5.6000000000000001E-2</c:v>
                </c:pt>
                <c:pt idx="2">
                  <c:v>0.04</c:v>
                </c:pt>
                <c:pt idx="3">
                  <c:v>4.8000000000000001E-2</c:v>
                </c:pt>
                <c:pt idx="4">
                  <c:v>5.1999999999999998E-2</c:v>
                </c:pt>
              </c:numCache>
            </c:numRef>
          </c:yVal>
          <c:smooth val="0"/>
          <c:extLst>
            <c:ext xmlns:c16="http://schemas.microsoft.com/office/drawing/2014/chart" uri="{C3380CC4-5D6E-409C-BE32-E72D297353CC}">
              <c16:uniqueId val="{00000007-6860-4A96-9448-A7AD9C98213A}"/>
            </c:ext>
          </c:extLst>
        </c:ser>
        <c:ser>
          <c:idx val="4"/>
          <c:order val="4"/>
          <c:spPr>
            <a:ln w="19050">
              <a:noFill/>
            </a:ln>
          </c:spPr>
          <c:marker>
            <c:symbol val="star"/>
            <c:size val="5"/>
            <c:spPr>
              <a:noFill/>
              <a:ln>
                <a:noFill/>
                <a:prstDash val="solid"/>
              </a:ln>
            </c:spPr>
          </c:marker>
          <c:trendline>
            <c:spPr>
              <a:ln w="3175">
                <a:solidFill>
                  <a:srgbClr val="000000"/>
                </a:solidFill>
                <a:prstDash val="solid"/>
              </a:ln>
            </c:spPr>
            <c:trendlineType val="poly"/>
            <c:order val="3"/>
            <c:dispRSqr val="0"/>
            <c:dispEq val="0"/>
          </c:trendline>
          <c:xVal>
            <c:numRef>
              <c:f>'Z-L'!$CH$1:$CL$1</c:f>
              <c:numCache>
                <c:formatCode>0.0</c:formatCode>
                <c:ptCount val="5"/>
                <c:pt idx="0">
                  <c:v>5.2</c:v>
                </c:pt>
                <c:pt idx="1">
                  <c:v>8.3000000000000007</c:v>
                </c:pt>
                <c:pt idx="2">
                  <c:v>11.3</c:v>
                </c:pt>
                <c:pt idx="3">
                  <c:v>13.6</c:v>
                </c:pt>
                <c:pt idx="4">
                  <c:v>17.3</c:v>
                </c:pt>
              </c:numCache>
            </c:numRef>
          </c:xVal>
          <c:yVal>
            <c:numRef>
              <c:f>'Z-L'!$CH$6:$CL$6</c:f>
              <c:numCache>
                <c:formatCode>General</c:formatCode>
                <c:ptCount val="5"/>
                <c:pt idx="0">
                  <c:v>3.5000000000000003E-2</c:v>
                </c:pt>
                <c:pt idx="1">
                  <c:v>3.6999999999999998E-2</c:v>
                </c:pt>
                <c:pt idx="2">
                  <c:v>2.8000000000000001E-2</c:v>
                </c:pt>
                <c:pt idx="3">
                  <c:v>0.04</c:v>
                </c:pt>
                <c:pt idx="4">
                  <c:v>3.9E-2</c:v>
                </c:pt>
              </c:numCache>
            </c:numRef>
          </c:yVal>
          <c:smooth val="0"/>
          <c:extLst>
            <c:ext xmlns:c16="http://schemas.microsoft.com/office/drawing/2014/chart" uri="{C3380CC4-5D6E-409C-BE32-E72D297353CC}">
              <c16:uniqueId val="{00000009-6860-4A96-9448-A7AD9C98213A}"/>
            </c:ext>
          </c:extLst>
        </c:ser>
        <c:dLbls>
          <c:showLegendKey val="0"/>
          <c:showVal val="0"/>
          <c:showCatName val="0"/>
          <c:showSerName val="0"/>
          <c:showPercent val="0"/>
          <c:showBubbleSize val="0"/>
        </c:dLbls>
        <c:axId val="305739520"/>
        <c:axId val="1"/>
      </c:scatterChart>
      <c:valAx>
        <c:axId val="305739520"/>
        <c:scaling>
          <c:orientation val="minMax"/>
          <c:max val="18"/>
          <c:min val="5"/>
        </c:scaling>
        <c:delete val="0"/>
        <c:axPos val="b"/>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cs-CZ" sz="1000"/>
                  <a:t>Age (years)</a:t>
                </a:r>
              </a:p>
            </c:rich>
          </c:tx>
          <c:layout>
            <c:manualLayout>
              <c:xMode val="edge"/>
              <c:yMode val="edge"/>
              <c:x val="0.8223422290708996"/>
              <c:y val="0.92671828922902466"/>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cs-CZ"/>
          </a:p>
        </c:txPr>
        <c:crossAx val="1"/>
        <c:crossesAt val="0.02"/>
        <c:crossBetween val="midCat"/>
        <c:majorUnit val="1"/>
        <c:minorUnit val="1"/>
      </c:valAx>
      <c:valAx>
        <c:axId val="1"/>
        <c:scaling>
          <c:orientation val="minMax"/>
          <c:max val="0.15"/>
          <c:min val="0.02"/>
        </c:scaling>
        <c:delete val="0"/>
        <c:axPos val="l"/>
        <c:majorGridlines>
          <c:spPr>
            <a:ln w="3175">
              <a:solidFill>
                <a:srgbClr val="000000"/>
              </a:solidFill>
              <a:prstDash val="solid"/>
            </a:ln>
          </c:spPr>
        </c:majorGridlines>
        <c:numFmt formatCode="0.00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cs-CZ"/>
          </a:p>
        </c:txPr>
        <c:crossAx val="305739520"/>
        <c:crosses val="autoZero"/>
        <c:crossBetween val="midCat"/>
        <c:majorUnit val="0.01"/>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cs-CZ"/>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54E4C-CFD9-425B-9093-41D1FDA4AEEA}" type="datetimeFigureOut">
              <a:rPr lang="cs-CZ" smtClean="0"/>
              <a:t>21.10.2023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65867-3E36-488B-9807-92998DFE68B4}" type="slidenum">
              <a:rPr lang="cs-CZ" smtClean="0"/>
              <a:t>‹#›</a:t>
            </a:fld>
            <a:endParaRPr lang="cs-CZ"/>
          </a:p>
        </p:txBody>
      </p:sp>
    </p:spTree>
    <p:extLst>
      <p:ext uri="{BB962C8B-B14F-4D97-AF65-F5344CB8AC3E}">
        <p14:creationId xmlns:p14="http://schemas.microsoft.com/office/powerpoint/2010/main" val="407701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6CBA4-40AF-9224-2EE3-AADDBC6AD01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58FFE83-500E-9614-75EC-E808C281B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A42D1C1-D9CF-65BA-92E9-C4C3D1721DEB}"/>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5" name="Zástupný symbol pro zápatí 4">
            <a:extLst>
              <a:ext uri="{FF2B5EF4-FFF2-40B4-BE49-F238E27FC236}">
                <a16:creationId xmlns:a16="http://schemas.microsoft.com/office/drawing/2014/main" id="{34E4C956-D63B-BC20-48E1-1D832724B61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C011F34-8DFA-053F-BD0B-B8E5644B5175}"/>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1511839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830E2B-9342-470D-AA6B-1FC11E7CC72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E3AED56-68AA-5A27-FA3E-9B3B2A20AE1B}"/>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63DC30D-7BA4-8632-88A3-A02AD6C9D940}"/>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5" name="Zástupný symbol pro zápatí 4">
            <a:extLst>
              <a:ext uri="{FF2B5EF4-FFF2-40B4-BE49-F238E27FC236}">
                <a16:creationId xmlns:a16="http://schemas.microsoft.com/office/drawing/2014/main" id="{05FAC73F-B9D5-8C73-9D0F-E85B65CC271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948F8F-4C5B-92C1-61B6-F59E55AE1860}"/>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27231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068B104-2FC1-87B5-4216-74CE2CDDDDB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2A06060-F1D7-709C-C991-CB3371EA150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CD22EA3-8500-A242-61A3-D60CD7CC3A0A}"/>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5" name="Zástupný symbol pro zápatí 4">
            <a:extLst>
              <a:ext uri="{FF2B5EF4-FFF2-40B4-BE49-F238E27FC236}">
                <a16:creationId xmlns:a16="http://schemas.microsoft.com/office/drawing/2014/main" id="{1861395B-F67D-EDAB-5B13-CB46346F257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2F0646-0C02-7EA0-3E5E-9E915F19BFE6}"/>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2470586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3"/>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307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1"/>
            <a:ext cx="5384800" cy="21891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41763"/>
            <a:ext cx="5384800" cy="21891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a:xfrm>
            <a:off x="609600" y="6243638"/>
            <a:ext cx="2844800" cy="457200"/>
          </a:xfrm>
        </p:spPr>
        <p:txBody>
          <a:bodyPr/>
          <a:lstStyle>
            <a:lvl1pPr>
              <a:defRPr/>
            </a:lvl1pPr>
          </a:lstStyle>
          <a:p>
            <a:endParaRPr lang="en-GB" altLang="cs-CZ"/>
          </a:p>
        </p:txBody>
      </p:sp>
      <p:sp>
        <p:nvSpPr>
          <p:cNvPr id="7" name="Zástupný symbol pro zápatí 6"/>
          <p:cNvSpPr>
            <a:spLocks noGrp="1"/>
          </p:cNvSpPr>
          <p:nvPr>
            <p:ph type="ftr" sz="quarter" idx="11"/>
          </p:nvPr>
        </p:nvSpPr>
        <p:spPr>
          <a:xfrm>
            <a:off x="4165600" y="6248400"/>
            <a:ext cx="3860800" cy="457200"/>
          </a:xfrm>
        </p:spPr>
        <p:txBody>
          <a:bodyPr/>
          <a:lstStyle>
            <a:lvl1pPr>
              <a:defRPr/>
            </a:lvl1pPr>
          </a:lstStyle>
          <a:p>
            <a:endParaRPr lang="en-GB" altLang="cs-CZ"/>
          </a:p>
        </p:txBody>
      </p:sp>
      <p:sp>
        <p:nvSpPr>
          <p:cNvPr id="8" name="Zástupný symbol pro číslo snímku 7"/>
          <p:cNvSpPr>
            <a:spLocks noGrp="1"/>
          </p:cNvSpPr>
          <p:nvPr>
            <p:ph type="sldNum" sz="quarter" idx="12"/>
          </p:nvPr>
        </p:nvSpPr>
        <p:spPr>
          <a:xfrm>
            <a:off x="8737600" y="6243638"/>
            <a:ext cx="2844800" cy="457200"/>
          </a:xfrm>
        </p:spPr>
        <p:txBody>
          <a:bodyPr/>
          <a:lstStyle>
            <a:lvl1pPr>
              <a:defRPr/>
            </a:lvl1pPr>
          </a:lstStyle>
          <a:p>
            <a:fld id="{6168C9B7-7009-4EE4-B349-06C2EDDF9F3F}" type="slidenum">
              <a:rPr lang="en-GB" altLang="cs-CZ"/>
              <a:pPr/>
              <a:t>‹#›</a:t>
            </a:fld>
            <a:endParaRPr lang="en-GB" altLang="cs-CZ"/>
          </a:p>
        </p:txBody>
      </p:sp>
    </p:spTree>
    <p:extLst>
      <p:ext uri="{BB962C8B-B14F-4D97-AF65-F5344CB8AC3E}">
        <p14:creationId xmlns:p14="http://schemas.microsoft.com/office/powerpoint/2010/main" val="2566730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7C4089-76A0-1922-F461-908E0EAF442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401AE2F-04FA-7FAD-6D45-3FB439BDCF70}"/>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9320B4A-90A8-E03B-CBE4-467B526EC54B}"/>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5" name="Zástupný symbol pro zápatí 4">
            <a:extLst>
              <a:ext uri="{FF2B5EF4-FFF2-40B4-BE49-F238E27FC236}">
                <a16:creationId xmlns:a16="http://schemas.microsoft.com/office/drawing/2014/main" id="{97BA8C6F-BCFF-6869-A853-A95906B054B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0CE8609-69E8-1245-7B06-8964D6D75CCF}"/>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99609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283915-A36D-29C6-61B1-38BEE216941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AD1233D-584B-1F61-8B84-B440C1EA6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87E87DA-9628-B06D-A144-5AAF56188612}"/>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5" name="Zástupný symbol pro zápatí 4">
            <a:extLst>
              <a:ext uri="{FF2B5EF4-FFF2-40B4-BE49-F238E27FC236}">
                <a16:creationId xmlns:a16="http://schemas.microsoft.com/office/drawing/2014/main" id="{929707D2-437D-174E-9B68-B32408CE22A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4D067FA-0157-A44A-E1E8-D92EDDA436B5}"/>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73364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043D64-394B-1C58-8295-7D616E901EA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E23470D-EEA0-BFCD-2F0E-F8C46E10DD7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70E9175-66BE-0FB7-8B33-798610ECD86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4335FB9-4A61-7E8D-D921-4100948C9524}"/>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6" name="Zástupný symbol pro zápatí 5">
            <a:extLst>
              <a:ext uri="{FF2B5EF4-FFF2-40B4-BE49-F238E27FC236}">
                <a16:creationId xmlns:a16="http://schemas.microsoft.com/office/drawing/2014/main" id="{0DB47865-F0C0-F12B-FBD1-78D22AF0967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3363556-571D-7B07-D170-E0873B70758B}"/>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350267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ACF87C-427B-3945-F8C0-BF8F8FA1E76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35CE1BA-7267-AFFF-9376-EB71CD40F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28113C7-DE16-9F97-1B74-BD4344A7CF7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99A2BA1-85C2-FE3C-CD79-B5A222147D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AF097B8-8D56-8294-6EFD-7B8A8D8BB37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3B53F3A-E7B3-7EA7-B425-08D3D89A7A3A}"/>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8" name="Zástupný symbol pro zápatí 7">
            <a:extLst>
              <a:ext uri="{FF2B5EF4-FFF2-40B4-BE49-F238E27FC236}">
                <a16:creationId xmlns:a16="http://schemas.microsoft.com/office/drawing/2014/main" id="{05C09F56-51DC-0DE3-FD22-EF53C9E6E58C}"/>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BABA07A-C7B6-D777-6089-98F18453892A}"/>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162016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94A82F-9E0E-456D-7178-99CD2A178B3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6E756BF-E5FA-A552-8083-A3C4A030D4ED}"/>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4" name="Zástupný symbol pro zápatí 3">
            <a:extLst>
              <a:ext uri="{FF2B5EF4-FFF2-40B4-BE49-F238E27FC236}">
                <a16:creationId xmlns:a16="http://schemas.microsoft.com/office/drawing/2014/main" id="{E421A483-47AF-E515-605D-41123EE04C5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36A7E548-4768-1E7B-FAAA-6FDD42BC932D}"/>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4151594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EB6D50E-AC8F-B184-3ED9-929D4234375C}"/>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3" name="Zástupný symbol pro zápatí 2">
            <a:extLst>
              <a:ext uri="{FF2B5EF4-FFF2-40B4-BE49-F238E27FC236}">
                <a16:creationId xmlns:a16="http://schemas.microsoft.com/office/drawing/2014/main" id="{7B6F2C4F-3DC3-6D18-8D5D-35A26D659C4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C75A0FD-80C7-27CF-9571-0B660D00DD55}"/>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3201929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588B75-023A-4283-18E3-85B076A570C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82AEEDE-0CCA-6FE9-D1AE-C5A0B5992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462EFF2-33DA-0706-99B1-903527F39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B7134DA-B365-1AEC-DA57-0DB78D85EA9E}"/>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6" name="Zástupný symbol pro zápatí 5">
            <a:extLst>
              <a:ext uri="{FF2B5EF4-FFF2-40B4-BE49-F238E27FC236}">
                <a16:creationId xmlns:a16="http://schemas.microsoft.com/office/drawing/2014/main" id="{8933DCA8-E4E9-A7AA-6F86-E2B9BECA7B6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11A9E87-F750-CD8F-9176-D25920215327}"/>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311448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AD6B09-97E5-3E9D-BB0D-0A583152769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0C6954AE-AEB7-0B1E-EE59-F86645E276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9FE5200-E8DD-E87C-5929-DD75A8CA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48EAC83-83EB-D2DB-8476-13E98DEF4CE2}"/>
              </a:ext>
            </a:extLst>
          </p:cNvPr>
          <p:cNvSpPr>
            <a:spLocks noGrp="1"/>
          </p:cNvSpPr>
          <p:nvPr>
            <p:ph type="dt" sz="half" idx="10"/>
          </p:nvPr>
        </p:nvSpPr>
        <p:spPr/>
        <p:txBody>
          <a:bodyPr/>
          <a:lstStyle/>
          <a:p>
            <a:fld id="{8659D590-B5EF-4A0B-9F22-7456397D0F4A}" type="datetimeFigureOut">
              <a:rPr lang="cs-CZ" smtClean="0"/>
              <a:t>21.10.2023</a:t>
            </a:fld>
            <a:endParaRPr lang="cs-CZ"/>
          </a:p>
        </p:txBody>
      </p:sp>
      <p:sp>
        <p:nvSpPr>
          <p:cNvPr id="6" name="Zástupný symbol pro zápatí 5">
            <a:extLst>
              <a:ext uri="{FF2B5EF4-FFF2-40B4-BE49-F238E27FC236}">
                <a16:creationId xmlns:a16="http://schemas.microsoft.com/office/drawing/2014/main" id="{29F502C3-2540-6638-EEF5-B115CCD61BA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B91BEC2-AD14-3FD9-D912-58DE498A13EB}"/>
              </a:ext>
            </a:extLst>
          </p:cNvPr>
          <p:cNvSpPr>
            <a:spLocks noGrp="1"/>
          </p:cNvSpPr>
          <p:nvPr>
            <p:ph type="sldNum" sz="quarter" idx="12"/>
          </p:nvPr>
        </p:nvSpPr>
        <p:spPr/>
        <p:txBody>
          <a:bodyPr/>
          <a:lstStyle/>
          <a:p>
            <a:fld id="{C49A49E2-667D-49D4-95B8-A576171F4ED0}" type="slidenum">
              <a:rPr lang="cs-CZ" smtClean="0"/>
              <a:t>‹#›</a:t>
            </a:fld>
            <a:endParaRPr lang="cs-CZ"/>
          </a:p>
        </p:txBody>
      </p:sp>
    </p:spTree>
    <p:extLst>
      <p:ext uri="{BB962C8B-B14F-4D97-AF65-F5344CB8AC3E}">
        <p14:creationId xmlns:p14="http://schemas.microsoft.com/office/powerpoint/2010/main" val="6782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AFF4C42-5FCC-18CA-07EB-9CC364D2A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7A03995B-A8CE-3ADD-F81B-479C342275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ACDF02D-8F92-1EE7-F907-7B10A99F76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9D590-B5EF-4A0B-9F22-7456397D0F4A}" type="datetimeFigureOut">
              <a:rPr lang="cs-CZ" smtClean="0"/>
              <a:t>21.10.2023</a:t>
            </a:fld>
            <a:endParaRPr lang="cs-CZ"/>
          </a:p>
        </p:txBody>
      </p:sp>
      <p:sp>
        <p:nvSpPr>
          <p:cNvPr id="5" name="Zástupný symbol pro zápatí 4">
            <a:extLst>
              <a:ext uri="{FF2B5EF4-FFF2-40B4-BE49-F238E27FC236}">
                <a16:creationId xmlns:a16="http://schemas.microsoft.com/office/drawing/2014/main" id="{44272C0E-5D10-9157-E7AF-0B12A956B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3CFAA66-C4F7-9F50-13BA-C657A9D6F9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A49E2-667D-49D4-95B8-A576171F4ED0}" type="slidenum">
              <a:rPr lang="cs-CZ" smtClean="0"/>
              <a:t>‹#›</a:t>
            </a:fld>
            <a:endParaRPr lang="cs-CZ"/>
          </a:p>
        </p:txBody>
      </p:sp>
    </p:spTree>
    <p:extLst>
      <p:ext uri="{BB962C8B-B14F-4D97-AF65-F5344CB8AC3E}">
        <p14:creationId xmlns:p14="http://schemas.microsoft.com/office/powerpoint/2010/main" val="3452933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6.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hyperlink" Target="https://www.youtube.com/watch?v=5HLW2AI1Ink" TargetMode="External"/><Relationship Id="rId5" Type="http://schemas.openxmlformats.org/officeDocument/2006/relationships/hyperlink" Target="https://www.youtube.com/watch?v=mTMgIViinuQ" TargetMode="External"/><Relationship Id="rId4" Type="http://schemas.openxmlformats.org/officeDocument/2006/relationships/hyperlink" Target="https://www.youtube.com/watch?v=T3OiOJ6-x3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www.detskydiabetes.cz/"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detskydiabetes.cz/"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dx.doi.org/10.1016/j.cardiores.2006.06.030" TargetMode="External"/><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everydayhealth.com/heart-health-pictures/great-heart-friendly-exercises.aspx" TargetMode="External"/><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7.xml"/><Relationship Id="rId4" Type="http://schemas.openxmlformats.org/officeDocument/2006/relationships/image" Target="../media/image44.gi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jpg"/><Relationship Id="rId4" Type="http://schemas.openxmlformats.org/officeDocument/2006/relationships/hyperlink" Target="https://en.wikipedia.org/wiki/Continuous_noninvasive_arterial_pressur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hyperlink" Target="https://www.youtube.com/watch?v=JJ7kBxro_L0" TargetMode="Externa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hyperlink" Target="http://www.moxymonitor.com/" TargetMode="External"/><Relationship Id="rId4" Type="http://schemas.openxmlformats.org/officeDocument/2006/relationships/image" Target="../media/image90.emf"/></Relationships>
</file>

<file path=ppt/slides/_rels/slide6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hyperlink" Target="http://www.moxymonitor.com/"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hyperlink" Target="http://www.moxymonitor.com/"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hyperlink" Target="http://www.moxymonitor.com/" TargetMode="Externa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alibaba.com/product-gs/261230434/ATIR_M303_Medical_Infrared_thermographic_Radiometry_System_for_swine_flu.html"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wmf"/><Relationship Id="rId5" Type="http://schemas.openxmlformats.org/officeDocument/2006/relationships/image" Target="../media/image110.jpeg"/><Relationship Id="rId4" Type="http://schemas.openxmlformats.org/officeDocument/2006/relationships/image" Target="../media/image109.jpeg"/></Relationships>
</file>

<file path=ppt/slides/_rels/slide7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885CB812-A8D8-7093-2828-D31DB8F95FE6}"/>
              </a:ext>
            </a:extLst>
          </p:cNvPr>
          <p:cNvSpPr txBox="1"/>
          <p:nvPr/>
        </p:nvSpPr>
        <p:spPr>
          <a:xfrm>
            <a:off x="2133600" y="2021836"/>
            <a:ext cx="7924800" cy="677108"/>
          </a:xfrm>
          <a:prstGeom prst="rect">
            <a:avLst/>
          </a:prstGeom>
          <a:noFill/>
        </p:spPr>
        <p:txBody>
          <a:bodyPr wrap="square">
            <a:spAutoFit/>
          </a:bodyPr>
          <a:lstStyle/>
          <a:p>
            <a:pPr algn="ctr"/>
            <a:r>
              <a:rPr lang="cs-CZ" sz="2400" b="1" dirty="0">
                <a:solidFill>
                  <a:schemeClr val="accent1">
                    <a:lumMod val="75000"/>
                  </a:schemeClr>
                </a:solidFill>
              </a:rPr>
              <a:t>Aplikace se zaměřením na zdraví a pohybovou aktivitu (1/2)</a:t>
            </a:r>
            <a:br>
              <a:rPr lang="cs-CZ" sz="2400" dirty="0"/>
            </a:br>
            <a:r>
              <a:rPr lang="cs-CZ" sz="1400" dirty="0"/>
              <a:t>U3V MU, Jan Novotný, 2023</a:t>
            </a:r>
            <a:endParaRPr lang="cs-CZ" dirty="0"/>
          </a:p>
        </p:txBody>
      </p:sp>
      <p:sp>
        <p:nvSpPr>
          <p:cNvPr id="3" name="TextovéPole 2">
            <a:extLst>
              <a:ext uri="{FF2B5EF4-FFF2-40B4-BE49-F238E27FC236}">
                <a16:creationId xmlns:a16="http://schemas.microsoft.com/office/drawing/2014/main" id="{1653AD9F-9194-63F4-EDA7-468D875556A3}"/>
              </a:ext>
            </a:extLst>
          </p:cNvPr>
          <p:cNvSpPr txBox="1"/>
          <p:nvPr/>
        </p:nvSpPr>
        <p:spPr>
          <a:xfrm>
            <a:off x="2302931" y="3429000"/>
            <a:ext cx="8240889" cy="2153731"/>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cs-CZ" sz="1800" u="sng" kern="100" dirty="0">
                <a:effectLst/>
                <a:latin typeface="Calibri" panose="020F0502020204030204" pitchFamily="34" charset="0"/>
                <a:ea typeface="Calibri" panose="020F0502020204030204" pitchFamily="34" charset="0"/>
                <a:cs typeface="Times New Roman" panose="02020603050405020304" pitchFamily="18" charset="0"/>
              </a:rPr>
              <a:t>Úvod, zdraví a pohybová aktivita (PA)</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 definice, vztahy. Reakce a adaptace na PA. Problém hypokineze.</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Pohybový systém, práce svalů, zdroje energie. Oxidační stres, riziko rabdomyolýzy.</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Ukazatele odezvy a adaptace na PA: Kardiorespirační systém – srdeční frekvence, tlak krve, ventilace plic, příjem kyslíku, anaerobní práh, SatHbO</a:t>
            </a:r>
            <a:r>
              <a:rPr lang="cs-CZ" sz="1800" kern="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SmO</a:t>
            </a:r>
            <a:r>
              <a:rPr lang="cs-CZ" sz="1800" kern="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Ukazatele únavy a regenerace sil. Variabilita srdeční frekvence.</a:t>
            </a:r>
          </a:p>
          <a:p>
            <a:pPr marL="342900" lvl="0" indent="-342900">
              <a:lnSpc>
                <a:spcPct val="107000"/>
              </a:lnSpc>
              <a:spcAft>
                <a:spcPts val="800"/>
              </a:spcAft>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Teplota těla, termoregulace a PA, termometrie a termografie.</a:t>
            </a:r>
          </a:p>
        </p:txBody>
      </p:sp>
    </p:spTree>
    <p:extLst>
      <p:ext uri="{BB962C8B-B14F-4D97-AF65-F5344CB8AC3E}">
        <p14:creationId xmlns:p14="http://schemas.microsoft.com/office/powerpoint/2010/main" val="3263690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Text Box 7"/>
          <p:cNvSpPr txBox="1">
            <a:spLocks noChangeArrowheads="1"/>
          </p:cNvSpPr>
          <p:nvPr/>
        </p:nvSpPr>
        <p:spPr bwMode="auto">
          <a:xfrm>
            <a:off x="4943452" y="89813"/>
            <a:ext cx="2449513" cy="400110"/>
          </a:xfrm>
          <a:prstGeom prst="rect">
            <a:avLst/>
          </a:prstGeom>
          <a:solidFill>
            <a:schemeClr val="bg1">
              <a:lumMod val="95000"/>
            </a:schemeClr>
          </a:solidFill>
          <a:ln w="38100" algn="ctr">
            <a:solidFill>
              <a:schemeClr val="tx1"/>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000" dirty="0"/>
              <a:t>Genetic</a:t>
            </a:r>
            <a:r>
              <a:rPr lang="cs-CZ" altLang="cs-CZ" sz="2000" dirty="0" err="1"/>
              <a:t>ké</a:t>
            </a:r>
            <a:r>
              <a:rPr lang="en-GB" altLang="cs-CZ" sz="2000" dirty="0"/>
              <a:t> </a:t>
            </a:r>
            <a:r>
              <a:rPr lang="cs-CZ" altLang="cs-CZ" sz="2000" dirty="0"/>
              <a:t>vlohy</a:t>
            </a:r>
            <a:endParaRPr lang="en-GB" altLang="cs-CZ" sz="2000" dirty="0"/>
          </a:p>
        </p:txBody>
      </p:sp>
      <p:sp>
        <p:nvSpPr>
          <p:cNvPr id="50197" name="Line 21"/>
          <p:cNvSpPr>
            <a:spLocks noChangeShapeType="1"/>
          </p:cNvSpPr>
          <p:nvPr/>
        </p:nvSpPr>
        <p:spPr bwMode="auto">
          <a:xfrm flipH="1">
            <a:off x="6168247" y="488176"/>
            <a:ext cx="1" cy="19656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 name="Rectangle 5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4" name="Group 1"/>
          <p:cNvGrpSpPr>
            <a:grpSpLocks noChangeAspect="1"/>
          </p:cNvGrpSpPr>
          <p:nvPr/>
        </p:nvGrpSpPr>
        <p:grpSpPr bwMode="auto">
          <a:xfrm>
            <a:off x="2158664" y="1105840"/>
            <a:ext cx="8179472" cy="5599244"/>
            <a:chOff x="1424" y="1424"/>
            <a:chExt cx="9180" cy="9000"/>
          </a:xfrm>
        </p:grpSpPr>
        <p:sp>
          <p:nvSpPr>
            <p:cNvPr id="5" name="AutoShape 51"/>
            <p:cNvSpPr>
              <a:spLocks noChangeAspect="1" noChangeArrowheads="1" noTextEdit="1"/>
            </p:cNvSpPr>
            <p:nvPr/>
          </p:nvSpPr>
          <p:spPr bwMode="auto">
            <a:xfrm>
              <a:off x="1424" y="1424"/>
              <a:ext cx="9180" cy="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Text Box 50"/>
            <p:cNvSpPr txBox="1">
              <a:spLocks noChangeArrowheads="1"/>
            </p:cNvSpPr>
            <p:nvPr/>
          </p:nvSpPr>
          <p:spPr bwMode="auto">
            <a:xfrm>
              <a:off x="1784" y="1604"/>
              <a:ext cx="8460" cy="540"/>
            </a:xfrm>
            <a:prstGeom prst="rect">
              <a:avLst/>
            </a:prstGeom>
            <a:solidFill>
              <a:srgbClr val="FFCCFF"/>
            </a:solidFill>
            <a:ln w="1905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ŘÍDÍCÍ CENTRUM</a:t>
              </a: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MOZEK - MÍCHA</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7" name="Text Box 49"/>
            <p:cNvSpPr txBox="1">
              <a:spLocks noChangeArrowheads="1"/>
            </p:cNvSpPr>
            <p:nvPr/>
          </p:nvSpPr>
          <p:spPr bwMode="auto">
            <a:xfrm>
              <a:off x="1784" y="2144"/>
              <a:ext cx="1800"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Motorická kůra</a:t>
              </a:r>
              <a:endParaRPr kumimoji="0" lang="cs-CZ" altLang="cs-CZ" sz="16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Míšní dráhy</a:t>
              </a:r>
              <a:endParaRPr kumimoji="0" lang="cs-CZ" altLang="cs-CZ" sz="1600" b="0" i="0" u="none" strike="noStrike" cap="none" normalizeH="0" baseline="0">
                <a:ln>
                  <a:noFill/>
                </a:ln>
                <a:solidFill>
                  <a:schemeClr val="tx1"/>
                </a:solidFill>
                <a:effectLst/>
                <a:latin typeface="Arial" panose="020B0604020202020204" pitchFamily="34" charset="0"/>
              </a:endParaRPr>
            </a:p>
          </p:txBody>
        </p:sp>
        <p:sp>
          <p:nvSpPr>
            <p:cNvPr id="8" name="Text Box 48"/>
            <p:cNvSpPr txBox="1">
              <a:spLocks noChangeArrowheads="1"/>
            </p:cNvSpPr>
            <p:nvPr/>
          </p:nvSpPr>
          <p:spPr bwMode="auto">
            <a:xfrm>
              <a:off x="8264" y="2144"/>
              <a:ext cx="1981"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Senzitivní a senzorická kůra</a:t>
              </a:r>
              <a:endParaRPr kumimoji="0" lang="cs-CZ" altLang="cs-CZ" sz="14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Míšní dráhy</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9" name="Text Box 47"/>
            <p:cNvSpPr txBox="1">
              <a:spLocks noChangeArrowheads="1"/>
            </p:cNvSpPr>
            <p:nvPr/>
          </p:nvSpPr>
          <p:spPr bwMode="auto">
            <a:xfrm>
              <a:off x="4124" y="2144"/>
              <a:ext cx="360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Mozková centra integrace a kooperace (mozeček aj.)</a:t>
              </a:r>
              <a:endParaRPr kumimoji="0" lang="cs-CZ" altLang="cs-CZ" sz="1400" b="0" i="0" u="none" strike="noStrike" cap="none" normalizeH="0" baseline="0" dirty="0">
                <a:ln>
                  <a:noFill/>
                </a:ln>
                <a:solidFill>
                  <a:schemeClr val="tx1"/>
                </a:solidFill>
                <a:effectLst/>
                <a:latin typeface="Arial" panose="020B0604020202020204" pitchFamily="34" charset="0"/>
              </a:endParaRPr>
            </a:p>
          </p:txBody>
        </p:sp>
        <p:sp>
          <p:nvSpPr>
            <p:cNvPr id="10" name="Text Box 46"/>
            <p:cNvSpPr txBox="1">
              <a:spLocks noChangeArrowheads="1"/>
            </p:cNvSpPr>
            <p:nvPr/>
          </p:nvSpPr>
          <p:spPr bwMode="auto">
            <a:xfrm>
              <a:off x="1784" y="4484"/>
              <a:ext cx="3600" cy="720"/>
            </a:xfrm>
            <a:prstGeom prst="rect">
              <a:avLst/>
            </a:prstGeom>
            <a:solidFill>
              <a:srgbClr val="FF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PŘENOS </a:t>
              </a:r>
              <a:r>
                <a:rPr lang="cs-CZ" altLang="cs-CZ" sz="1400" b="1" dirty="0">
                  <a:latin typeface="Arial" panose="020B0604020202020204" pitchFamily="34" charset="0"/>
                  <a:ea typeface="Times New Roman" panose="02020603050405020304" pitchFamily="18" charset="0"/>
                </a:rPr>
                <a:t>POKYN</a:t>
              </a: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U</a:t>
              </a:r>
              <a:endParaRPr kumimoji="0" lang="cs-CZ" altLang="cs-CZ" sz="14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PERIFERNÍ NERVY</a:t>
              </a:r>
              <a:endParaRPr kumimoji="0" lang="cs-CZ" altLang="cs-CZ" sz="1400" b="0" i="0" u="none" strike="noStrike" cap="none" normalizeH="0" baseline="0" dirty="0">
                <a:ln>
                  <a:noFill/>
                </a:ln>
                <a:solidFill>
                  <a:schemeClr val="tx1"/>
                </a:solidFill>
                <a:effectLst/>
                <a:latin typeface="Arial" panose="020B0604020202020204" pitchFamily="34" charset="0"/>
              </a:endParaRPr>
            </a:p>
          </p:txBody>
        </p:sp>
        <p:sp>
          <p:nvSpPr>
            <p:cNvPr id="11" name="Text Box 45"/>
            <p:cNvSpPr txBox="1">
              <a:spLocks noChangeArrowheads="1"/>
            </p:cNvSpPr>
            <p:nvPr/>
          </p:nvSpPr>
          <p:spPr bwMode="auto">
            <a:xfrm>
              <a:off x="4124" y="2864"/>
              <a:ext cx="1260"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Centra autonom. systému</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2" name="Text Box 44"/>
            <p:cNvSpPr txBox="1">
              <a:spLocks noChangeArrowheads="1"/>
            </p:cNvSpPr>
            <p:nvPr/>
          </p:nvSpPr>
          <p:spPr bwMode="auto">
            <a:xfrm>
              <a:off x="3944" y="5204"/>
              <a:ext cx="144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Autonomní systém</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3" name="Line 43"/>
            <p:cNvSpPr>
              <a:spLocks noChangeShapeType="1"/>
            </p:cNvSpPr>
            <p:nvPr/>
          </p:nvSpPr>
          <p:spPr bwMode="auto">
            <a:xfrm>
              <a:off x="2324" y="5924"/>
              <a:ext cx="1" cy="180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Text Box 42"/>
            <p:cNvSpPr txBox="1">
              <a:spLocks noChangeArrowheads="1"/>
            </p:cNvSpPr>
            <p:nvPr/>
          </p:nvSpPr>
          <p:spPr bwMode="auto">
            <a:xfrm>
              <a:off x="6104" y="2864"/>
              <a:ext cx="162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Hypotalamus</a:t>
              </a:r>
              <a:endParaRPr kumimoji="0" lang="cs-CZ" altLang="cs-CZ" sz="14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Hypofýza</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5" name="Line 41"/>
            <p:cNvSpPr>
              <a:spLocks noChangeShapeType="1"/>
            </p:cNvSpPr>
            <p:nvPr/>
          </p:nvSpPr>
          <p:spPr bwMode="auto">
            <a:xfrm>
              <a:off x="4844" y="3944"/>
              <a:ext cx="1" cy="12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6" name="Line 40"/>
            <p:cNvSpPr>
              <a:spLocks noChangeShapeType="1"/>
            </p:cNvSpPr>
            <p:nvPr/>
          </p:nvSpPr>
          <p:spPr bwMode="auto">
            <a:xfrm>
              <a:off x="5384" y="3404"/>
              <a:ext cx="720" cy="1"/>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7" name="Line 39"/>
            <p:cNvSpPr>
              <a:spLocks noChangeShapeType="1"/>
            </p:cNvSpPr>
            <p:nvPr/>
          </p:nvSpPr>
          <p:spPr bwMode="auto">
            <a:xfrm flipH="1">
              <a:off x="7724" y="2504"/>
              <a:ext cx="540" cy="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8" name="Line 38"/>
            <p:cNvSpPr>
              <a:spLocks noChangeShapeType="1"/>
            </p:cNvSpPr>
            <p:nvPr/>
          </p:nvSpPr>
          <p:spPr bwMode="auto">
            <a:xfrm flipH="1">
              <a:off x="3584" y="2504"/>
              <a:ext cx="54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9" name="Text Box 37"/>
            <p:cNvSpPr txBox="1">
              <a:spLocks noChangeArrowheads="1"/>
            </p:cNvSpPr>
            <p:nvPr/>
          </p:nvSpPr>
          <p:spPr bwMode="auto">
            <a:xfrm>
              <a:off x="6104" y="4124"/>
              <a:ext cx="414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PŘENOS INFORMACE</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20" name="Text Box 36"/>
            <p:cNvSpPr txBox="1">
              <a:spLocks noChangeArrowheads="1"/>
            </p:cNvSpPr>
            <p:nvPr/>
          </p:nvSpPr>
          <p:spPr bwMode="auto">
            <a:xfrm>
              <a:off x="6104" y="4664"/>
              <a:ext cx="1260" cy="1260"/>
            </a:xfrm>
            <a:prstGeom prst="rect">
              <a:avLst/>
            </a:prstGeom>
            <a:solidFill>
              <a:srgbClr val="FFFF00"/>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Žlázy s vnitřní sekrecí</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22" name="Line 35"/>
            <p:cNvSpPr>
              <a:spLocks noChangeShapeType="1"/>
            </p:cNvSpPr>
            <p:nvPr/>
          </p:nvSpPr>
          <p:spPr bwMode="auto">
            <a:xfrm flipV="1">
              <a:off x="6644" y="3584"/>
              <a:ext cx="1" cy="108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3" name="Text Box 34"/>
            <p:cNvSpPr txBox="1">
              <a:spLocks noChangeArrowheads="1"/>
            </p:cNvSpPr>
            <p:nvPr/>
          </p:nvSpPr>
          <p:spPr bwMode="auto">
            <a:xfrm>
              <a:off x="1784" y="7724"/>
              <a:ext cx="6839" cy="540"/>
            </a:xfrm>
            <a:prstGeom prst="rect">
              <a:avLst/>
            </a:prstGeom>
            <a:solidFill>
              <a:schemeClr val="accent2">
                <a:lumMod val="20000"/>
                <a:lumOff val="80000"/>
              </a:schemeClr>
            </a:solidFill>
            <a:ln w="19050">
              <a:solidFill>
                <a:srgbClr val="000000"/>
              </a:solidFill>
              <a:prstDash val="sysDot"/>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EFEKTORY POHYBU: </a:t>
              </a:r>
              <a:r>
                <a:rPr kumimoji="0" lang="cs-CZ" altLang="cs-CZ" sz="16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Svaly</a:t>
              </a:r>
              <a:r>
                <a:rPr kumimoji="0" lang="cs-CZ" altLang="cs-CZ"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šlachy, klouby;</a:t>
              </a:r>
              <a:r>
                <a:rPr kumimoji="0" lang="cs-CZ" altLang="cs-CZ"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cs-CZ" altLang="cs-CZ" sz="1400" b="1" i="1" u="none" strike="noStrike" cap="none" normalizeH="0" baseline="0" dirty="0">
                  <a:ln>
                    <a:noFill/>
                  </a:ln>
                  <a:solidFill>
                    <a:schemeClr val="accent2">
                      <a:lumMod val="50000"/>
                    </a:schemeClr>
                  </a:solidFill>
                  <a:effectLst/>
                  <a:latin typeface="Arial" panose="020B0604020202020204" pitchFamily="34" charset="0"/>
                  <a:ea typeface="Times New Roman" panose="02020603050405020304" pitchFamily="18" charset="0"/>
                </a:rPr>
                <a:t>Proprioreceptory</a:t>
              </a:r>
              <a:endParaRPr kumimoji="0" lang="cs-CZ" altLang="cs-CZ" sz="1400" b="1" i="1" u="none" strike="noStrike" cap="none" normalizeH="0" baseline="0" dirty="0">
                <a:ln>
                  <a:noFill/>
                </a:ln>
                <a:solidFill>
                  <a:schemeClr val="accent2">
                    <a:lumMod val="50000"/>
                  </a:schemeClr>
                </a:solidFill>
                <a:effectLst/>
                <a:latin typeface="Arial" panose="020B0604020202020204" pitchFamily="34" charset="0"/>
              </a:endParaRPr>
            </a:p>
            <a:p>
              <a:pPr lvl="0" algn="ctr" eaLnBrk="0" fontAlgn="base" hangingPunct="0">
                <a:spcBef>
                  <a:spcPct val="0"/>
                </a:spcBef>
                <a:spcAft>
                  <a:spcPct val="0"/>
                </a:spcAft>
              </a:pPr>
              <a:endParaRPr kumimoji="0" lang="cs-CZ" altLang="cs-CZ" sz="1200" b="0" i="0" u="none" strike="noStrike" cap="none" normalizeH="0" baseline="0" dirty="0">
                <a:ln>
                  <a:noFill/>
                </a:ln>
                <a:solidFill>
                  <a:srgbClr val="FF0000"/>
                </a:solidFill>
                <a:effectLst/>
                <a:latin typeface="Arial" panose="020B0604020202020204" pitchFamily="34" charset="0"/>
              </a:endParaRPr>
            </a:p>
          </p:txBody>
        </p:sp>
        <p:sp>
          <p:nvSpPr>
            <p:cNvPr id="24" name="Text Box 33"/>
            <p:cNvSpPr txBox="1">
              <a:spLocks noChangeArrowheads="1"/>
            </p:cNvSpPr>
            <p:nvPr/>
          </p:nvSpPr>
          <p:spPr bwMode="auto">
            <a:xfrm>
              <a:off x="8804" y="7724"/>
              <a:ext cx="1440" cy="1080"/>
            </a:xfrm>
            <a:prstGeom prst="rect">
              <a:avLst/>
            </a:prstGeom>
            <a:solidFill>
              <a:schemeClr val="accent4">
                <a:lumMod val="20000"/>
                <a:lumOff val="80000"/>
              </a:schemeClr>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SMYSLY</a:t>
              </a:r>
              <a:r>
                <a:rPr kumimoji="0" lang="cs-CZ" altLang="cs-CZ"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Oko, Ucho, Receptory</a:t>
              </a:r>
              <a:endParaRPr kumimoji="0" lang="cs-CZ" altLang="cs-CZ" sz="1400" b="0" i="0" u="none" strike="noStrike" cap="none" normalizeH="0" baseline="0" dirty="0">
                <a:ln>
                  <a:noFill/>
                </a:ln>
                <a:solidFill>
                  <a:schemeClr val="tx1"/>
                </a:solidFill>
                <a:effectLst/>
                <a:latin typeface="Arial" panose="020B0604020202020204" pitchFamily="34" charset="0"/>
              </a:endParaRPr>
            </a:p>
          </p:txBody>
        </p:sp>
        <p:sp>
          <p:nvSpPr>
            <p:cNvPr id="25" name="Line 32"/>
            <p:cNvSpPr>
              <a:spLocks noChangeShapeType="1"/>
            </p:cNvSpPr>
            <p:nvPr/>
          </p:nvSpPr>
          <p:spPr bwMode="auto">
            <a:xfrm>
              <a:off x="4843" y="5924"/>
              <a:ext cx="1"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6" name="Text Box 31"/>
            <p:cNvSpPr txBox="1">
              <a:spLocks noChangeArrowheads="1"/>
            </p:cNvSpPr>
            <p:nvPr/>
          </p:nvSpPr>
          <p:spPr bwMode="auto">
            <a:xfrm>
              <a:off x="1784" y="8264"/>
              <a:ext cx="6840" cy="540"/>
            </a:xfrm>
            <a:prstGeom prst="rect">
              <a:avLst/>
            </a:prstGeom>
            <a:solidFill>
              <a:schemeClr val="accent1">
                <a:lumMod val="20000"/>
                <a:lumOff val="80000"/>
              </a:schemeClr>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kumimoji="0" lang="cs-CZ" altLang="cs-CZ"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t>→ </a:t>
              </a:r>
              <a:r>
                <a:rPr lang="cs-CZ" altLang="cs-CZ" b="1" dirty="0">
                  <a:solidFill>
                    <a:srgbClr val="0070C0"/>
                  </a:solidFill>
                  <a:latin typeface="Arial" panose="020B0604020202020204" pitchFamily="34" charset="0"/>
                  <a:ea typeface="Times New Roman" panose="02020603050405020304" pitchFamily="18" charset="0"/>
                </a:rPr>
                <a:t>SPORTOVNÍ VÝKON</a:t>
              </a:r>
              <a:endParaRPr kumimoji="0" lang="cs-CZ" altLang="cs-CZ" b="0" i="0" u="none" strike="noStrike" cap="none" normalizeH="0" baseline="0" dirty="0">
                <a:ln>
                  <a:noFill/>
                </a:ln>
                <a:solidFill>
                  <a:srgbClr val="0070C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27" name="Line 30"/>
            <p:cNvSpPr>
              <a:spLocks noChangeShapeType="1"/>
            </p:cNvSpPr>
            <p:nvPr/>
          </p:nvSpPr>
          <p:spPr bwMode="auto">
            <a:xfrm flipV="1">
              <a:off x="9164" y="5924"/>
              <a:ext cx="1" cy="180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8" name="Line 29"/>
            <p:cNvSpPr>
              <a:spLocks noChangeShapeType="1"/>
            </p:cNvSpPr>
            <p:nvPr/>
          </p:nvSpPr>
          <p:spPr bwMode="auto">
            <a:xfrm flipV="1">
              <a:off x="8623" y="5924"/>
              <a:ext cx="1" cy="180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0" name="Text Box 28"/>
            <p:cNvSpPr txBox="1">
              <a:spLocks noChangeArrowheads="1"/>
            </p:cNvSpPr>
            <p:nvPr/>
          </p:nvSpPr>
          <p:spPr bwMode="auto">
            <a:xfrm>
              <a:off x="6284" y="6284"/>
              <a:ext cx="2160" cy="1260"/>
            </a:xfrm>
            <a:prstGeom prst="rect">
              <a:avLst/>
            </a:prstGeom>
            <a:solidFill>
              <a:schemeClr val="accent6">
                <a:lumMod val="20000"/>
                <a:lumOff val="80000"/>
              </a:schemeClr>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ZDROJE ENERGIE</a:t>
              </a: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Dýchací,Trávicí, Uropoetická soust.</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31" name="Text Box 27"/>
            <p:cNvSpPr txBox="1">
              <a:spLocks noChangeArrowheads="1"/>
            </p:cNvSpPr>
            <p:nvPr/>
          </p:nvSpPr>
          <p:spPr bwMode="auto">
            <a:xfrm>
              <a:off x="3944" y="6464"/>
              <a:ext cx="1980" cy="720"/>
            </a:xfrm>
            <a:prstGeom prst="rect">
              <a:avLst/>
            </a:prstGeom>
            <a:solidFill>
              <a:srgbClr val="FFCCCC"/>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TRANSPORT</a:t>
              </a:r>
              <a:endParaRPr kumimoji="0" lang="cs-CZ" altLang="cs-CZ" sz="14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Krevní oběh</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50176" name="Line 26"/>
            <p:cNvSpPr>
              <a:spLocks noChangeShapeType="1"/>
            </p:cNvSpPr>
            <p:nvPr/>
          </p:nvSpPr>
          <p:spPr bwMode="auto">
            <a:xfrm>
              <a:off x="5924" y="6824"/>
              <a:ext cx="36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77" name="Line 25"/>
            <p:cNvSpPr>
              <a:spLocks noChangeShapeType="1"/>
            </p:cNvSpPr>
            <p:nvPr/>
          </p:nvSpPr>
          <p:spPr bwMode="auto">
            <a:xfrm flipV="1">
              <a:off x="8084" y="5924"/>
              <a:ext cx="1" cy="36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78" name="Text Box 24"/>
            <p:cNvSpPr txBox="1">
              <a:spLocks noChangeArrowheads="1"/>
            </p:cNvSpPr>
            <p:nvPr/>
          </p:nvSpPr>
          <p:spPr bwMode="auto">
            <a:xfrm>
              <a:off x="1784" y="9524"/>
              <a:ext cx="8460" cy="540"/>
            </a:xfrm>
            <a:prstGeom prst="rect">
              <a:avLst/>
            </a:prstGeom>
            <a:solidFill>
              <a:srgbClr val="FFFFFF"/>
            </a:solidFill>
            <a:ln w="38100" cmpd="dbl">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PROSTŘEDÍ</a:t>
              </a:r>
              <a:r>
                <a:rPr kumimoji="0" lang="cs-CZ" altLang="cs-CZ"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OBJEKTY - pohyb – změny – podněty</a:t>
              </a:r>
              <a:endParaRPr kumimoji="0" lang="cs-CZ" altLang="cs-CZ"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dirty="0">
                <a:ln>
                  <a:noFill/>
                </a:ln>
                <a:solidFill>
                  <a:schemeClr val="tx1"/>
                </a:solidFill>
                <a:effectLst/>
                <a:latin typeface="Arial" panose="020B0604020202020204" pitchFamily="34" charset="0"/>
              </a:endParaRPr>
            </a:p>
          </p:txBody>
        </p:sp>
        <p:sp>
          <p:nvSpPr>
            <p:cNvPr id="50179" name="Line 23"/>
            <p:cNvSpPr>
              <a:spLocks noChangeShapeType="1"/>
            </p:cNvSpPr>
            <p:nvPr/>
          </p:nvSpPr>
          <p:spPr bwMode="auto">
            <a:xfrm>
              <a:off x="5384" y="7184"/>
              <a:ext cx="1"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0" name="Line 22"/>
            <p:cNvSpPr>
              <a:spLocks noChangeShapeType="1"/>
            </p:cNvSpPr>
            <p:nvPr/>
          </p:nvSpPr>
          <p:spPr bwMode="auto">
            <a:xfrm flipV="1">
              <a:off x="7004" y="8804"/>
              <a:ext cx="1" cy="720"/>
            </a:xfrm>
            <a:prstGeom prst="line">
              <a:avLst/>
            </a:prstGeom>
            <a:noFill/>
            <a:ln w="38100" cmpd="dbl">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1" name="Line 21"/>
            <p:cNvSpPr>
              <a:spLocks noChangeShapeType="1"/>
            </p:cNvSpPr>
            <p:nvPr/>
          </p:nvSpPr>
          <p:spPr bwMode="auto">
            <a:xfrm flipV="1">
              <a:off x="9164" y="8804"/>
              <a:ext cx="1" cy="720"/>
            </a:xfrm>
            <a:prstGeom prst="line">
              <a:avLst/>
            </a:prstGeom>
            <a:noFill/>
            <a:ln w="38100" cmpd="dbl">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2" name="Line 20"/>
            <p:cNvSpPr>
              <a:spLocks noChangeShapeType="1"/>
            </p:cNvSpPr>
            <p:nvPr/>
          </p:nvSpPr>
          <p:spPr bwMode="auto">
            <a:xfrm>
              <a:off x="7004" y="5924"/>
              <a:ext cx="1"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5" name="Line 19"/>
            <p:cNvSpPr>
              <a:spLocks noChangeShapeType="1"/>
            </p:cNvSpPr>
            <p:nvPr/>
          </p:nvSpPr>
          <p:spPr bwMode="auto">
            <a:xfrm flipH="1">
              <a:off x="5924" y="5924"/>
              <a:ext cx="360"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6" name="Line 18"/>
            <p:cNvSpPr>
              <a:spLocks noChangeShapeType="1"/>
            </p:cNvSpPr>
            <p:nvPr/>
          </p:nvSpPr>
          <p:spPr bwMode="auto">
            <a:xfrm>
              <a:off x="5384" y="5924"/>
              <a:ext cx="900"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8" name="Text Box 17"/>
            <p:cNvSpPr txBox="1">
              <a:spLocks noChangeArrowheads="1"/>
            </p:cNvSpPr>
            <p:nvPr/>
          </p:nvSpPr>
          <p:spPr bwMode="auto">
            <a:xfrm>
              <a:off x="1784" y="5204"/>
              <a:ext cx="180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Motorické dráhy</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50189" name="Line 16"/>
            <p:cNvSpPr>
              <a:spLocks noChangeShapeType="1"/>
            </p:cNvSpPr>
            <p:nvPr/>
          </p:nvSpPr>
          <p:spPr bwMode="auto">
            <a:xfrm>
              <a:off x="5564" y="7184"/>
              <a:ext cx="1" cy="540"/>
            </a:xfrm>
            <a:prstGeom prst="line">
              <a:avLst/>
            </a:prstGeom>
            <a:noFill/>
            <a:ln w="9525">
              <a:solidFill>
                <a:srgbClr val="000000"/>
              </a:solidFill>
              <a:prstDash val="dash"/>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0" name="Line 15"/>
            <p:cNvSpPr>
              <a:spLocks noChangeShapeType="1"/>
            </p:cNvSpPr>
            <p:nvPr/>
          </p:nvSpPr>
          <p:spPr bwMode="auto">
            <a:xfrm flipV="1">
              <a:off x="5024" y="5924"/>
              <a:ext cx="0" cy="54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2" name="Line 14"/>
            <p:cNvSpPr>
              <a:spLocks noChangeShapeType="1"/>
            </p:cNvSpPr>
            <p:nvPr/>
          </p:nvSpPr>
          <p:spPr bwMode="auto">
            <a:xfrm flipV="1">
              <a:off x="5024" y="3944"/>
              <a:ext cx="1" cy="126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6" name="Line 13"/>
            <p:cNvSpPr>
              <a:spLocks noChangeShapeType="1"/>
            </p:cNvSpPr>
            <p:nvPr/>
          </p:nvSpPr>
          <p:spPr bwMode="auto">
            <a:xfrm flipH="1">
              <a:off x="5924" y="6644"/>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201" name="Line 12"/>
            <p:cNvSpPr>
              <a:spLocks noChangeShapeType="1"/>
            </p:cNvSpPr>
            <p:nvPr/>
          </p:nvSpPr>
          <p:spPr bwMode="auto">
            <a:xfrm flipV="1">
              <a:off x="5744" y="5924"/>
              <a:ext cx="360" cy="54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203" name="Line 11"/>
            <p:cNvSpPr>
              <a:spLocks noChangeShapeType="1"/>
            </p:cNvSpPr>
            <p:nvPr/>
          </p:nvSpPr>
          <p:spPr bwMode="auto">
            <a:xfrm flipV="1">
              <a:off x="5564" y="1964"/>
              <a:ext cx="1" cy="450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36" name="Line 10"/>
            <p:cNvSpPr>
              <a:spLocks noChangeShapeType="1"/>
            </p:cNvSpPr>
            <p:nvPr/>
          </p:nvSpPr>
          <p:spPr bwMode="auto">
            <a:xfrm>
              <a:off x="5384" y="8804"/>
              <a:ext cx="1" cy="72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37" name="Text Box 9"/>
            <p:cNvSpPr txBox="1">
              <a:spLocks noChangeArrowheads="1"/>
            </p:cNvSpPr>
            <p:nvPr/>
          </p:nvSpPr>
          <p:spPr bwMode="auto">
            <a:xfrm>
              <a:off x="7724" y="4664"/>
              <a:ext cx="2520" cy="54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PERIFERNÍ NERVY</a:t>
              </a:r>
              <a:endParaRPr kumimoji="0" lang="cs-CZ" altLang="cs-CZ" sz="1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4339" name="Text Box 8"/>
            <p:cNvSpPr txBox="1">
              <a:spLocks noChangeArrowheads="1"/>
            </p:cNvSpPr>
            <p:nvPr/>
          </p:nvSpPr>
          <p:spPr bwMode="auto">
            <a:xfrm>
              <a:off x="7724" y="5204"/>
              <a:ext cx="252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Senzitivní a senzorické dráhy</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4340" name="Line 7"/>
            <p:cNvSpPr>
              <a:spLocks noChangeShapeType="1"/>
            </p:cNvSpPr>
            <p:nvPr/>
          </p:nvSpPr>
          <p:spPr bwMode="auto">
            <a:xfrm>
              <a:off x="6464" y="3584"/>
              <a:ext cx="1"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1" name="Line 6"/>
            <p:cNvSpPr>
              <a:spLocks noChangeShapeType="1"/>
            </p:cNvSpPr>
            <p:nvPr/>
          </p:nvSpPr>
          <p:spPr bwMode="auto">
            <a:xfrm flipV="1">
              <a:off x="9884" y="3224"/>
              <a:ext cx="1" cy="144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2" name="Line 5"/>
            <p:cNvSpPr>
              <a:spLocks noChangeShapeType="1"/>
            </p:cNvSpPr>
            <p:nvPr/>
          </p:nvSpPr>
          <p:spPr bwMode="auto">
            <a:xfrm>
              <a:off x="2324" y="3224"/>
              <a:ext cx="1" cy="198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3" name="Line 4"/>
            <p:cNvSpPr>
              <a:spLocks noChangeShapeType="1"/>
            </p:cNvSpPr>
            <p:nvPr/>
          </p:nvSpPr>
          <p:spPr bwMode="auto">
            <a:xfrm flipH="1" flipV="1">
              <a:off x="8084" y="1964"/>
              <a:ext cx="540" cy="36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4" name="Line 3"/>
            <p:cNvSpPr>
              <a:spLocks noChangeShapeType="1"/>
            </p:cNvSpPr>
            <p:nvPr/>
          </p:nvSpPr>
          <p:spPr bwMode="auto">
            <a:xfrm>
              <a:off x="5924" y="1964"/>
              <a:ext cx="1" cy="360"/>
            </a:xfrm>
            <a:prstGeom prst="line">
              <a:avLst/>
            </a:prstGeom>
            <a:noFill/>
            <a:ln w="190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5" name="Line 2"/>
            <p:cNvSpPr>
              <a:spLocks noChangeShapeType="1"/>
            </p:cNvSpPr>
            <p:nvPr/>
          </p:nvSpPr>
          <p:spPr bwMode="auto">
            <a:xfrm flipH="1">
              <a:off x="3224" y="1964"/>
              <a:ext cx="720" cy="36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grpSp>
      <p:sp>
        <p:nvSpPr>
          <p:cNvPr id="75" name="Line 32"/>
          <p:cNvSpPr>
            <a:spLocks noChangeShapeType="1"/>
          </p:cNvSpPr>
          <p:nvPr/>
        </p:nvSpPr>
        <p:spPr bwMode="auto">
          <a:xfrm>
            <a:off x="5685281" y="3615006"/>
            <a:ext cx="643310" cy="12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 name="TextovéPole 1"/>
          <p:cNvSpPr txBox="1"/>
          <p:nvPr/>
        </p:nvSpPr>
        <p:spPr>
          <a:xfrm>
            <a:off x="714337" y="680715"/>
            <a:ext cx="1304920" cy="5016758"/>
          </a:xfrm>
          <a:prstGeom prst="rect">
            <a:avLst/>
          </a:prstGeom>
          <a:noFill/>
        </p:spPr>
        <p:txBody>
          <a:bodyPr wrap="square" rtlCol="0">
            <a:spAutoFit/>
          </a:bodyPr>
          <a:lstStyle/>
          <a:p>
            <a:pPr algn="ctr"/>
            <a:r>
              <a:rPr lang="cs-CZ" sz="2000" b="1" dirty="0">
                <a:solidFill>
                  <a:srgbClr val="00B050"/>
                </a:solidFill>
              </a:rPr>
              <a:t>REAKCE NA ZÁTĚŽ</a:t>
            </a: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p>
          <a:p>
            <a:pPr algn="r"/>
            <a:r>
              <a:rPr lang="cs-CZ" sz="2000" b="1" dirty="0">
                <a:solidFill>
                  <a:srgbClr val="00B050"/>
                </a:solidFill>
                <a:latin typeface="Calibri" panose="020F0502020204030204" pitchFamily="34" charset="0"/>
              </a:rPr>
              <a:t>→</a:t>
            </a:r>
            <a:endParaRPr lang="cs-CZ" sz="2000" b="1" dirty="0">
              <a:solidFill>
                <a:srgbClr val="00B050"/>
              </a:solidFill>
            </a:endParaRPr>
          </a:p>
        </p:txBody>
      </p:sp>
      <p:sp>
        <p:nvSpPr>
          <p:cNvPr id="59" name="TextovéPole 58"/>
          <p:cNvSpPr txBox="1"/>
          <p:nvPr/>
        </p:nvSpPr>
        <p:spPr>
          <a:xfrm>
            <a:off x="10337245" y="694396"/>
            <a:ext cx="1443435" cy="5262979"/>
          </a:xfrm>
          <a:prstGeom prst="rect">
            <a:avLst/>
          </a:prstGeom>
          <a:noFill/>
        </p:spPr>
        <p:txBody>
          <a:bodyPr wrap="square" rtlCol="0">
            <a:spAutoFit/>
          </a:bodyPr>
          <a:lstStyle/>
          <a:p>
            <a:pPr algn="ctr"/>
            <a:r>
              <a:rPr lang="cs-CZ" sz="2000" b="1" dirty="0">
                <a:solidFill>
                  <a:schemeClr val="accent6">
                    <a:lumMod val="75000"/>
                  </a:schemeClr>
                </a:solidFill>
              </a:rPr>
              <a:t>ADAPTACE NA ZÁTĚŽ</a:t>
            </a:r>
          </a:p>
          <a:p>
            <a:r>
              <a:rPr lang="cs-CZ" sz="2000" b="1" dirty="0">
                <a:solidFill>
                  <a:schemeClr val="accent6">
                    <a:lumMod val="75000"/>
                  </a:schemeClr>
                </a:solidFill>
                <a:latin typeface="Calibri" panose="020F0502020204030204" pitchFamily="34" charset="0"/>
              </a:rPr>
              <a:t>←</a:t>
            </a: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p>
          <a:p>
            <a:endParaRPr lang="cs-CZ" sz="1600" dirty="0">
              <a:latin typeface="Calibri" panose="020F0502020204030204" pitchFamily="34" charset="0"/>
            </a:endParaRPr>
          </a:p>
        </p:txBody>
      </p:sp>
      <p:sp>
        <p:nvSpPr>
          <p:cNvPr id="21" name="Ohnutá šipka 20"/>
          <p:cNvSpPr/>
          <p:nvPr/>
        </p:nvSpPr>
        <p:spPr>
          <a:xfrm>
            <a:off x="1072397" y="42468"/>
            <a:ext cx="3776352" cy="604584"/>
          </a:xfrm>
          <a:prstGeom prst="bentArrow">
            <a:avLst>
              <a:gd name="adj1" fmla="val 36785"/>
              <a:gd name="adj2" fmla="val 50000"/>
              <a:gd name="adj3" fmla="val 25000"/>
              <a:gd name="adj4" fmla="val 43750"/>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OXID.STRES </a:t>
            </a:r>
            <a:r>
              <a:rPr lang="cs-CZ" dirty="0">
                <a:solidFill>
                  <a:schemeClr val="tx1"/>
                </a:solidFill>
                <a:latin typeface="Calibri" panose="020F0502020204030204" pitchFamily="34" charset="0"/>
              </a:rPr>
              <a:t>→</a:t>
            </a:r>
            <a:r>
              <a:rPr lang="cs-CZ" dirty="0">
                <a:solidFill>
                  <a:schemeClr val="tx1"/>
                </a:solidFill>
              </a:rPr>
              <a:t> POŠKOZENÍ DNA</a:t>
            </a:r>
          </a:p>
        </p:txBody>
      </p:sp>
      <p:sp>
        <p:nvSpPr>
          <p:cNvPr id="29" name="Obdélník 28"/>
          <p:cNvSpPr/>
          <p:nvPr/>
        </p:nvSpPr>
        <p:spPr>
          <a:xfrm>
            <a:off x="8196121" y="24359"/>
            <a:ext cx="3949107" cy="646331"/>
          </a:xfrm>
          <a:prstGeom prst="rect">
            <a:avLst/>
          </a:prstGeom>
          <a:ln>
            <a:solidFill>
              <a:schemeClr val="tx1"/>
            </a:solidFill>
            <a:prstDash val="dash"/>
          </a:ln>
        </p:spPr>
        <p:txBody>
          <a:bodyPr wrap="square">
            <a:spAutoFit/>
          </a:bodyPr>
          <a:lstStyle/>
          <a:p>
            <a:r>
              <a:rPr lang="cs-CZ" dirty="0">
                <a:latin typeface="Calibri" panose="020F0502020204030204" pitchFamily="34" charset="0"/>
              </a:rPr>
              <a:t>DESADAPTACE - snížení úrovně adaptace</a:t>
            </a:r>
          </a:p>
          <a:p>
            <a:r>
              <a:rPr lang="cs-CZ" dirty="0">
                <a:latin typeface="Calibri" panose="020F0502020204030204" pitchFamily="34" charset="0"/>
              </a:rPr>
              <a:t>MALADAPTACE– porucha, poškození</a:t>
            </a:r>
            <a:endParaRPr lang="cs-CZ" dirty="0"/>
          </a:p>
        </p:txBody>
      </p:sp>
      <p:sp>
        <p:nvSpPr>
          <p:cNvPr id="50187" name="Rectangle 11"/>
          <p:cNvSpPr>
            <a:spLocks noChangeArrowheads="1"/>
          </p:cNvSpPr>
          <p:nvPr/>
        </p:nvSpPr>
        <p:spPr bwMode="auto">
          <a:xfrm>
            <a:off x="3068071" y="759404"/>
            <a:ext cx="6200274" cy="400110"/>
          </a:xfrm>
          <a:prstGeom prst="rect">
            <a:avLst/>
          </a:prstGeom>
          <a:solidFill>
            <a:schemeClr val="accent1">
              <a:lumMod val="20000"/>
              <a:lumOff val="80000"/>
            </a:schemeClr>
          </a:solidFill>
          <a:ln w="38100" algn="ctr">
            <a:solidFill>
              <a:srgbClr val="0070C0"/>
            </a:solidFill>
            <a:miter lim="800000"/>
            <a:headEnd/>
            <a:tailEnd/>
          </a:ln>
          <a:effectLst/>
        </p:spPr>
        <p:txBody>
          <a:bodyPr wrap="square" anchor="ctr">
            <a:spAutoFit/>
          </a:bodyPr>
          <a:lstStyle>
            <a:lvl1pPr>
              <a:spcBef>
                <a:spcPct val="20000"/>
              </a:spcBef>
              <a:buChar char="•"/>
              <a:tabLst>
                <a:tab pos="677863" algn="l"/>
              </a:tabLst>
              <a:defRPr sz="3200">
                <a:solidFill>
                  <a:schemeClr val="tx1"/>
                </a:solidFill>
                <a:latin typeface="Arial" panose="020B0604020202020204" pitchFamily="34" charset="0"/>
              </a:defRPr>
            </a:lvl1pPr>
            <a:lvl2pPr marL="742950" indent="-285750">
              <a:spcBef>
                <a:spcPct val="20000"/>
              </a:spcBef>
              <a:buChar char="–"/>
              <a:tabLst>
                <a:tab pos="677863" algn="l"/>
              </a:tabLst>
              <a:defRPr sz="2800">
                <a:solidFill>
                  <a:schemeClr val="tx1"/>
                </a:solidFill>
                <a:latin typeface="Arial" panose="020B0604020202020204" pitchFamily="34" charset="0"/>
              </a:defRPr>
            </a:lvl2pPr>
            <a:lvl3pPr marL="1143000" indent="-228600">
              <a:spcBef>
                <a:spcPct val="20000"/>
              </a:spcBef>
              <a:buChar char="•"/>
              <a:tabLst>
                <a:tab pos="677863" algn="l"/>
              </a:tabLst>
              <a:defRPr sz="2400">
                <a:solidFill>
                  <a:schemeClr val="tx1"/>
                </a:solidFill>
                <a:latin typeface="Arial" panose="020B0604020202020204" pitchFamily="34" charset="0"/>
              </a:defRPr>
            </a:lvl3pPr>
            <a:lvl4pPr marL="1600200" indent="-228600">
              <a:spcBef>
                <a:spcPct val="20000"/>
              </a:spcBef>
              <a:buChar char="–"/>
              <a:tabLst>
                <a:tab pos="677863" algn="l"/>
              </a:tabLst>
              <a:defRPr sz="2000">
                <a:solidFill>
                  <a:schemeClr val="tx1"/>
                </a:solidFill>
                <a:latin typeface="Arial" panose="020B0604020202020204" pitchFamily="34" charset="0"/>
              </a:defRPr>
            </a:lvl4pPr>
            <a:lvl5pPr marL="2057400" indent="-228600">
              <a:spcBef>
                <a:spcPct val="20000"/>
              </a:spcBef>
              <a:buChar char="»"/>
              <a:tabLst>
                <a:tab pos="6778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9pPr>
          </a:lstStyle>
          <a:p>
            <a:pPr algn="ctr" eaLnBrk="1" hangingPunct="1">
              <a:spcBef>
                <a:spcPct val="0"/>
              </a:spcBef>
              <a:buFont typeface="Symbol" panose="05050102010706020507" pitchFamily="18" charset="2"/>
              <a:buNone/>
            </a:pPr>
            <a:r>
              <a:rPr lang="cs-CZ" altLang="cs-CZ" sz="2000" dirty="0">
                <a:solidFill>
                  <a:schemeClr val="accent5">
                    <a:lumMod val="75000"/>
                  </a:schemeClr>
                </a:solidFill>
              </a:rPr>
              <a:t>Fyziologické faktory </a:t>
            </a:r>
            <a:r>
              <a:rPr lang="en-US" altLang="cs-CZ" sz="2000" dirty="0">
                <a:solidFill>
                  <a:schemeClr val="accent5">
                    <a:lumMod val="75000"/>
                  </a:schemeClr>
                </a:solidFill>
              </a:rPr>
              <a:t>[</a:t>
            </a:r>
            <a:r>
              <a:rPr lang="cs-CZ" altLang="cs-CZ" sz="2000" dirty="0">
                <a:solidFill>
                  <a:schemeClr val="accent5">
                    <a:lumMod val="75000"/>
                  </a:schemeClr>
                </a:solidFill>
              </a:rPr>
              <a:t>FUNKCE</a:t>
            </a:r>
            <a:r>
              <a:rPr lang="en-US" altLang="cs-CZ" sz="2000" dirty="0">
                <a:solidFill>
                  <a:schemeClr val="accent5">
                    <a:lumMod val="75000"/>
                  </a:schemeClr>
                </a:solidFill>
              </a:rPr>
              <a:t>]</a:t>
            </a:r>
            <a:r>
              <a:rPr lang="cs-CZ" altLang="cs-CZ" sz="2000" dirty="0">
                <a:solidFill>
                  <a:schemeClr val="accent5">
                    <a:lumMod val="75000"/>
                  </a:schemeClr>
                </a:solidFill>
              </a:rPr>
              <a:t> - duševní, tělesné</a:t>
            </a:r>
            <a:endParaRPr lang="en-GB" altLang="cs-CZ" sz="2000" dirty="0">
              <a:solidFill>
                <a:schemeClr val="accent5">
                  <a:lumMod val="75000"/>
                </a:schemeClr>
              </a:solidFill>
            </a:endParaRPr>
          </a:p>
        </p:txBody>
      </p:sp>
      <p:sp>
        <p:nvSpPr>
          <p:cNvPr id="14338" name="TextovéPole 14337">
            <a:extLst>
              <a:ext uri="{FF2B5EF4-FFF2-40B4-BE49-F238E27FC236}">
                <a16:creationId xmlns:a16="http://schemas.microsoft.com/office/drawing/2014/main" id="{C8D7F587-115E-C066-A53C-EFDD539E0FF6}"/>
              </a:ext>
            </a:extLst>
          </p:cNvPr>
          <p:cNvSpPr txBox="1"/>
          <p:nvPr/>
        </p:nvSpPr>
        <p:spPr>
          <a:xfrm rot="16200000">
            <a:off x="-2472134" y="2662657"/>
            <a:ext cx="5819998" cy="769441"/>
          </a:xfrm>
          <a:prstGeom prst="rect">
            <a:avLst/>
          </a:prstGeom>
          <a:noFill/>
          <a:ln>
            <a:solidFill>
              <a:srgbClr val="FF0000"/>
            </a:solidFill>
          </a:ln>
        </p:spPr>
        <p:txBody>
          <a:bodyPr wrap="square" rtlCol="0">
            <a:spAutoFit/>
          </a:bodyPr>
          <a:lstStyle/>
          <a:p>
            <a:pPr algn="ctr"/>
            <a:r>
              <a:rPr lang="cs-CZ" sz="4400" b="1" dirty="0">
                <a:solidFill>
                  <a:srgbClr val="FF0000"/>
                </a:solidFill>
              </a:rPr>
              <a:t>POHYBOVÝ SYSTÉM</a:t>
            </a:r>
          </a:p>
        </p:txBody>
      </p:sp>
    </p:spTree>
    <p:extLst>
      <p:ext uri="{BB962C8B-B14F-4D97-AF65-F5344CB8AC3E}">
        <p14:creationId xmlns:p14="http://schemas.microsoft.com/office/powerpoint/2010/main" val="54534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153126" y="518980"/>
            <a:ext cx="7921831" cy="1384995"/>
          </a:xfrm>
          <a:prstGeom prst="rect">
            <a:avLst/>
          </a:prstGeom>
          <a:noFill/>
          <a:ln w="12700">
            <a:solidFill>
              <a:srgbClr val="002060"/>
            </a:solidFill>
          </a:ln>
        </p:spPr>
        <p:txBody>
          <a:bodyPr wrap="square" rtlCol="0">
            <a:spAutoFit/>
          </a:bodyPr>
          <a:lstStyle/>
          <a:p>
            <a:pPr algn="ctr"/>
            <a:r>
              <a:rPr lang="cs-CZ" sz="2400" b="1" cap="all" dirty="0">
                <a:solidFill>
                  <a:srgbClr val="002060"/>
                </a:solidFill>
              </a:rPr>
              <a:t>POHYBOVÁ AKTIVITA ← svalová práce</a:t>
            </a:r>
          </a:p>
          <a:p>
            <a:pPr marL="285750" indent="-285750">
              <a:buFont typeface="Arial" panose="020B0604020202020204" pitchFamily="34" charset="0"/>
              <a:buChar char="•"/>
            </a:pPr>
            <a:r>
              <a:rPr lang="cs-CZ" sz="2000" dirty="0"/>
              <a:t>Svalová kontrakce: </a:t>
            </a:r>
            <a:r>
              <a:rPr lang="cs-CZ" sz="2000" dirty="0">
                <a:solidFill>
                  <a:srgbClr val="0070C0"/>
                </a:solidFill>
              </a:rPr>
              <a:t>koncentrická, excentrická, izometrická, izotonická.</a:t>
            </a:r>
          </a:p>
          <a:p>
            <a:pPr marL="285750" indent="-285750">
              <a:buFont typeface="Arial" panose="020B0604020202020204" pitchFamily="34" charset="0"/>
              <a:buChar char="•"/>
            </a:pPr>
            <a:r>
              <a:rPr lang="cs-CZ" sz="2000" dirty="0"/>
              <a:t>Pohyby tělesných segmentů vůči sobě umožňují klouby.</a:t>
            </a:r>
            <a:endParaRPr lang="cs-CZ" sz="2000" dirty="0">
              <a:solidFill>
                <a:srgbClr val="0070C0"/>
              </a:solidFill>
            </a:endParaRPr>
          </a:p>
          <a:p>
            <a:pPr marL="285750" indent="-285750">
              <a:buFont typeface="Arial" panose="020B0604020202020204" pitchFamily="34" charset="0"/>
              <a:buChar char="•"/>
            </a:pPr>
            <a:r>
              <a:rPr lang="cs-CZ" sz="2000" dirty="0"/>
              <a:t>Pohyb celého těla </a:t>
            </a:r>
            <a:r>
              <a:rPr lang="cs-CZ" sz="2000" dirty="0">
                <a:solidFill>
                  <a:srgbClr val="0070C0"/>
                </a:solidFill>
              </a:rPr>
              <a:t>na zemi, ve vzduchu, ve vodě, </a:t>
            </a:r>
            <a:r>
              <a:rPr lang="cs-CZ" sz="2000" dirty="0"/>
              <a:t>v gravitačním poli Země</a:t>
            </a: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77" y="518980"/>
            <a:ext cx="3421472" cy="4995348"/>
          </a:xfrm>
          <a:prstGeom prst="rect">
            <a:avLst/>
          </a:prstGeom>
          <a:ln w="12700">
            <a:solidFill>
              <a:srgbClr val="002060"/>
            </a:solidFill>
          </a:ln>
        </p:spPr>
      </p:pic>
      <p:sp>
        <p:nvSpPr>
          <p:cNvPr id="9" name="Obdélník 8"/>
          <p:cNvSpPr/>
          <p:nvPr/>
        </p:nvSpPr>
        <p:spPr>
          <a:xfrm rot="16200000">
            <a:off x="-756550" y="2576364"/>
            <a:ext cx="1953192" cy="276999"/>
          </a:xfrm>
          <a:prstGeom prst="rect">
            <a:avLst/>
          </a:prstGeom>
        </p:spPr>
        <p:txBody>
          <a:bodyPr wrap="square">
            <a:spAutoFit/>
          </a:bodyPr>
          <a:lstStyle/>
          <a:p>
            <a:pPr algn="ctr"/>
            <a:r>
              <a:rPr lang="cs-CZ" sz="1200" dirty="0">
                <a:solidFill>
                  <a:srgbClr val="002060"/>
                </a:solidFill>
              </a:rPr>
              <a:t>http://www.wikiskripta.eu/</a:t>
            </a:r>
          </a:p>
        </p:txBody>
      </p:sp>
      <p:pic>
        <p:nvPicPr>
          <p:cNvPr id="11" name="Obrázek 10"/>
          <p:cNvPicPr>
            <a:picLocks noChangeAspect="1"/>
          </p:cNvPicPr>
          <p:nvPr/>
        </p:nvPicPr>
        <p:blipFill rotWithShape="1">
          <a:blip r:embed="rId3">
            <a:extLst>
              <a:ext uri="{28A0092B-C50C-407E-A947-70E740481C1C}">
                <a14:useLocalDpi xmlns:a14="http://schemas.microsoft.com/office/drawing/2010/main" val="0"/>
              </a:ext>
            </a:extLst>
          </a:blip>
          <a:srcRect l="12485" b="27208"/>
          <a:stretch/>
        </p:blipFill>
        <p:spPr>
          <a:xfrm>
            <a:off x="6778586" y="2557732"/>
            <a:ext cx="5296371" cy="2956596"/>
          </a:xfrm>
          <a:prstGeom prst="rect">
            <a:avLst/>
          </a:prstGeom>
          <a:ln>
            <a:solidFill>
              <a:schemeClr val="accent1"/>
            </a:solidFill>
          </a:ln>
        </p:spPr>
      </p:pic>
      <p:sp>
        <p:nvSpPr>
          <p:cNvPr id="5" name="TextovéPole 4">
            <a:hlinkClick r:id="rId4"/>
          </p:cNvPr>
          <p:cNvSpPr txBox="1"/>
          <p:nvPr/>
        </p:nvSpPr>
        <p:spPr>
          <a:xfrm>
            <a:off x="596376" y="5690512"/>
            <a:ext cx="3421472" cy="800219"/>
          </a:xfrm>
          <a:prstGeom prst="rect">
            <a:avLst/>
          </a:prstGeom>
          <a:solidFill>
            <a:srgbClr val="FFFF00"/>
          </a:solidFill>
          <a:ln>
            <a:solidFill>
              <a:srgbClr val="00B050"/>
            </a:solidFill>
          </a:ln>
        </p:spPr>
        <p:txBody>
          <a:bodyPr wrap="square" rtlCol="0">
            <a:spAutoFit/>
          </a:bodyPr>
          <a:lstStyle/>
          <a:p>
            <a:pPr algn="ctr"/>
            <a:r>
              <a:rPr lang="cs-CZ" dirty="0"/>
              <a:t>VIDEO</a:t>
            </a:r>
          </a:p>
          <a:p>
            <a:pPr algn="ctr"/>
            <a:r>
              <a:rPr lang="cs-CZ" dirty="0"/>
              <a:t>Typy svalových kontrakcí</a:t>
            </a:r>
          </a:p>
          <a:p>
            <a:pPr algn="ctr"/>
            <a:r>
              <a:rPr lang="cs-CZ" sz="1000" dirty="0"/>
              <a:t>https://www.youtube.com/watch?v=T3OiOJ6-x34</a:t>
            </a:r>
          </a:p>
        </p:txBody>
      </p:sp>
      <p:sp>
        <p:nvSpPr>
          <p:cNvPr id="10" name="TextovéPole 9">
            <a:hlinkClick r:id="rId5"/>
          </p:cNvPr>
          <p:cNvSpPr txBox="1"/>
          <p:nvPr/>
        </p:nvSpPr>
        <p:spPr>
          <a:xfrm>
            <a:off x="4169594" y="5690512"/>
            <a:ext cx="2536369" cy="677108"/>
          </a:xfrm>
          <a:prstGeom prst="rect">
            <a:avLst/>
          </a:prstGeom>
          <a:solidFill>
            <a:srgbClr val="FFFF00"/>
          </a:solidFill>
          <a:ln>
            <a:solidFill>
              <a:srgbClr val="00B050"/>
            </a:solidFill>
          </a:ln>
        </p:spPr>
        <p:txBody>
          <a:bodyPr wrap="square" rtlCol="0">
            <a:spAutoFit/>
          </a:bodyPr>
          <a:lstStyle/>
          <a:p>
            <a:pPr algn="ctr"/>
            <a:r>
              <a:rPr lang="cs-CZ" dirty="0"/>
              <a:t>VIDEO: Běh</a:t>
            </a:r>
          </a:p>
          <a:p>
            <a:pPr algn="ctr"/>
            <a:r>
              <a:rPr lang="cs-CZ" sz="1000" dirty="0"/>
              <a:t>https://www.youtube.com/watch?v=I5NkUtiGp_c</a:t>
            </a:r>
          </a:p>
        </p:txBody>
      </p:sp>
      <p:sp>
        <p:nvSpPr>
          <p:cNvPr id="13" name="TextovéPole 12">
            <a:hlinkClick r:id="rId6"/>
          </p:cNvPr>
          <p:cNvSpPr txBox="1"/>
          <p:nvPr/>
        </p:nvSpPr>
        <p:spPr>
          <a:xfrm>
            <a:off x="6778586" y="5690512"/>
            <a:ext cx="5296371" cy="507831"/>
          </a:xfrm>
          <a:prstGeom prst="rect">
            <a:avLst/>
          </a:prstGeom>
          <a:solidFill>
            <a:srgbClr val="FFFF00"/>
          </a:solidFill>
          <a:ln>
            <a:solidFill>
              <a:srgbClr val="00B050"/>
            </a:solidFill>
          </a:ln>
        </p:spPr>
        <p:txBody>
          <a:bodyPr wrap="square" rtlCol="0">
            <a:spAutoFit/>
          </a:bodyPr>
          <a:lstStyle/>
          <a:p>
            <a:pPr algn="ctr"/>
            <a:r>
              <a:rPr lang="cs-CZ" dirty="0"/>
              <a:t>VIDEO: Kraul</a:t>
            </a:r>
          </a:p>
          <a:p>
            <a:pPr algn="ctr"/>
            <a:r>
              <a:rPr lang="cs-CZ" sz="900" dirty="0"/>
              <a:t>https://www.youtube.com/watch?v=5HLW2AI1Ink</a:t>
            </a:r>
          </a:p>
        </p:txBody>
      </p:sp>
      <p:pic>
        <p:nvPicPr>
          <p:cNvPr id="3" name="Picture 26916">
            <a:extLst>
              <a:ext uri="{FF2B5EF4-FFF2-40B4-BE49-F238E27FC236}">
                <a16:creationId xmlns:a16="http://schemas.microsoft.com/office/drawing/2014/main" id="{A7A9FC5A-42E8-126C-DC23-AEFA47C7FF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293" r="21459"/>
          <a:stretch/>
        </p:blipFill>
        <p:spPr bwMode="auto">
          <a:xfrm>
            <a:off x="4169594" y="2578856"/>
            <a:ext cx="2536369" cy="293547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Ovál 3">
            <a:extLst>
              <a:ext uri="{FF2B5EF4-FFF2-40B4-BE49-F238E27FC236}">
                <a16:creationId xmlns:a16="http://schemas.microsoft.com/office/drawing/2014/main" id="{713789D3-FC28-5CAD-D982-C347F97336C9}"/>
              </a:ext>
            </a:extLst>
          </p:cNvPr>
          <p:cNvSpPr/>
          <p:nvPr/>
        </p:nvSpPr>
        <p:spPr>
          <a:xfrm>
            <a:off x="5192889" y="5057423"/>
            <a:ext cx="541867" cy="456906"/>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B1510E86-6AAC-3C0B-B812-5261D34B50BE}"/>
              </a:ext>
            </a:extLst>
          </p:cNvPr>
          <p:cNvSpPr/>
          <p:nvPr/>
        </p:nvSpPr>
        <p:spPr>
          <a:xfrm>
            <a:off x="4575149" y="4812037"/>
            <a:ext cx="541867" cy="456906"/>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8416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9357" y="2681281"/>
            <a:ext cx="5538583" cy="3953163"/>
          </a:xfrm>
          <a:prstGeom prst="rect">
            <a:avLst/>
          </a:prstGeom>
          <a:ln>
            <a:solidFill>
              <a:schemeClr val="tx1"/>
            </a:solidFill>
          </a:ln>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55" y="73892"/>
            <a:ext cx="6094964" cy="6560552"/>
          </a:xfrm>
          <a:prstGeom prst="rect">
            <a:avLst/>
          </a:prstGeom>
          <a:ln>
            <a:solidFill>
              <a:schemeClr val="tx1"/>
            </a:solidFill>
          </a:ln>
        </p:spPr>
      </p:pic>
      <p:sp>
        <p:nvSpPr>
          <p:cNvPr id="9" name="Obdélník 8"/>
          <p:cNvSpPr/>
          <p:nvPr/>
        </p:nvSpPr>
        <p:spPr>
          <a:xfrm>
            <a:off x="1450108" y="6634444"/>
            <a:ext cx="3694547" cy="230832"/>
          </a:xfrm>
          <a:prstGeom prst="rect">
            <a:avLst/>
          </a:prstGeom>
        </p:spPr>
        <p:txBody>
          <a:bodyPr wrap="square">
            <a:spAutoFit/>
          </a:bodyPr>
          <a:lstStyle/>
          <a:p>
            <a:r>
              <a:rPr lang="cs-CZ" sz="900" dirty="0"/>
              <a:t>http://samedical.blogspot.cz/2010/07/contraction-of-skeletal-muscle.html</a:t>
            </a:r>
          </a:p>
        </p:txBody>
      </p:sp>
      <p:sp>
        <p:nvSpPr>
          <p:cNvPr id="2" name="TextovéPole 1"/>
          <p:cNvSpPr txBox="1"/>
          <p:nvPr/>
        </p:nvSpPr>
        <p:spPr>
          <a:xfrm>
            <a:off x="6529357" y="73892"/>
            <a:ext cx="5538583" cy="2431435"/>
          </a:xfrm>
          <a:prstGeom prst="rect">
            <a:avLst/>
          </a:prstGeom>
          <a:solidFill>
            <a:schemeClr val="accent3">
              <a:lumMod val="20000"/>
              <a:lumOff val="80000"/>
            </a:schemeClr>
          </a:solidFill>
          <a:ln>
            <a:solidFill>
              <a:srgbClr val="0070C0"/>
            </a:solidFill>
          </a:ln>
        </p:spPr>
        <p:txBody>
          <a:bodyPr wrap="square" rtlCol="0">
            <a:spAutoFit/>
          </a:bodyPr>
          <a:lstStyle/>
          <a:p>
            <a:r>
              <a:rPr lang="cs-CZ" sz="2800" b="1" dirty="0">
                <a:solidFill>
                  <a:srgbClr val="7030A0"/>
                </a:solidFill>
              </a:rPr>
              <a:t>Stavba svalu</a:t>
            </a:r>
          </a:p>
          <a:p>
            <a:r>
              <a:rPr lang="cs-CZ" sz="2000" dirty="0"/>
              <a:t>KOST </a:t>
            </a:r>
            <a:r>
              <a:rPr lang="cs-CZ" sz="2000" dirty="0">
                <a:solidFill>
                  <a:srgbClr val="0070C0"/>
                </a:solidFill>
              </a:rPr>
              <a:t>- (ÚPON) - </a:t>
            </a:r>
            <a:r>
              <a:rPr lang="cs-CZ" sz="2000" b="1" dirty="0">
                <a:solidFill>
                  <a:srgbClr val="0070C0"/>
                </a:solidFill>
              </a:rPr>
              <a:t>ŠLACHA</a:t>
            </a:r>
          </a:p>
          <a:p>
            <a:r>
              <a:rPr lang="cs-CZ" sz="2000" dirty="0">
                <a:solidFill>
                  <a:srgbClr val="0070C0"/>
                </a:solidFill>
              </a:rPr>
              <a:t>SVALOVÉ </a:t>
            </a:r>
            <a:r>
              <a:rPr lang="cs-CZ" sz="2000" b="1" dirty="0">
                <a:solidFill>
                  <a:srgbClr val="0070C0"/>
                </a:solidFill>
              </a:rPr>
              <a:t>BŘÍŠKO</a:t>
            </a:r>
            <a:r>
              <a:rPr lang="cs-CZ" sz="2000" dirty="0">
                <a:solidFill>
                  <a:srgbClr val="0070C0"/>
                </a:solidFill>
              </a:rPr>
              <a:t> - SVALOVÉ SNOPCE -</a:t>
            </a:r>
          </a:p>
          <a:p>
            <a:r>
              <a:rPr lang="cs-CZ" sz="2000" dirty="0">
                <a:solidFill>
                  <a:srgbClr val="0070C0"/>
                </a:solidFill>
              </a:rPr>
              <a:t>SVALOVÁ VLÁKNA (</a:t>
            </a:r>
            <a:r>
              <a:rPr lang="cs-CZ" sz="2000" dirty="0" err="1">
                <a:solidFill>
                  <a:srgbClr val="0070C0"/>
                </a:solidFill>
              </a:rPr>
              <a:t>myo-fibres</a:t>
            </a:r>
            <a:r>
              <a:rPr lang="cs-CZ" sz="2000" dirty="0">
                <a:solidFill>
                  <a:srgbClr val="0070C0"/>
                </a:solidFill>
              </a:rPr>
              <a:t>) </a:t>
            </a:r>
            <a:r>
              <a:rPr lang="cs-CZ" sz="2000" dirty="0"/>
              <a:t>… typy </a:t>
            </a:r>
            <a:r>
              <a:rPr lang="cs-CZ" sz="2000" dirty="0">
                <a:solidFill>
                  <a:srgbClr val="0070C0"/>
                </a:solidFill>
              </a:rPr>
              <a:t>- </a:t>
            </a:r>
          </a:p>
          <a:p>
            <a:r>
              <a:rPr lang="cs-CZ" sz="2000" dirty="0">
                <a:solidFill>
                  <a:srgbClr val="0070C0"/>
                </a:solidFill>
              </a:rPr>
              <a:t>MIKROVLÁKNA (</a:t>
            </a:r>
            <a:r>
              <a:rPr lang="cs-CZ" sz="2000" dirty="0" err="1">
                <a:solidFill>
                  <a:srgbClr val="0070C0"/>
                </a:solidFill>
              </a:rPr>
              <a:t>myo-fibrils</a:t>
            </a:r>
            <a:r>
              <a:rPr lang="cs-CZ" sz="2000" dirty="0">
                <a:solidFill>
                  <a:srgbClr val="0070C0"/>
                </a:solidFill>
              </a:rPr>
              <a:t>) -</a:t>
            </a:r>
          </a:p>
          <a:p>
            <a:r>
              <a:rPr lang="cs-CZ" sz="2000" dirty="0">
                <a:solidFill>
                  <a:srgbClr val="0070C0"/>
                </a:solidFill>
              </a:rPr>
              <a:t>KONTRAKTILNÍ BÍLKOVINNÁ VLÁKNA </a:t>
            </a:r>
            <a:r>
              <a:rPr lang="cs-CZ" dirty="0">
                <a:solidFill>
                  <a:srgbClr val="0070C0"/>
                </a:solidFill>
              </a:rPr>
              <a:t>(</a:t>
            </a:r>
            <a:r>
              <a:rPr lang="cs-CZ" dirty="0" err="1">
                <a:solidFill>
                  <a:srgbClr val="0070C0"/>
                </a:solidFill>
              </a:rPr>
              <a:t>myo-filaments</a:t>
            </a:r>
            <a:r>
              <a:rPr lang="cs-CZ" dirty="0">
                <a:solidFill>
                  <a:srgbClr val="0070C0"/>
                </a:solidFill>
              </a:rPr>
              <a:t>) </a:t>
            </a:r>
            <a:r>
              <a:rPr lang="cs-CZ" sz="2400" b="1" dirty="0"/>
              <a:t>… </a:t>
            </a:r>
            <a:r>
              <a:rPr lang="cs-CZ" sz="2400" b="1" dirty="0" err="1">
                <a:solidFill>
                  <a:srgbClr val="FFC000"/>
                </a:solidFill>
                <a:effectLst>
                  <a:outerShdw blurRad="38100" dist="38100" dir="2700000" algn="tl">
                    <a:srgbClr val="000000">
                      <a:alpha val="43137"/>
                    </a:srgbClr>
                  </a:outerShdw>
                </a:effectLst>
              </a:rPr>
              <a:t>Actin</a:t>
            </a:r>
            <a:r>
              <a:rPr lang="cs-CZ" sz="2400" b="1" dirty="0">
                <a:solidFill>
                  <a:srgbClr val="FFC000"/>
                </a:solidFill>
                <a:effectLst>
                  <a:outerShdw blurRad="38100" dist="38100" dir="2700000" algn="tl">
                    <a:srgbClr val="000000">
                      <a:alpha val="43137"/>
                    </a:srgbClr>
                  </a:outerShdw>
                </a:effectLst>
              </a:rPr>
              <a:t> </a:t>
            </a:r>
            <a:r>
              <a:rPr lang="cs-CZ" sz="2400" b="1" dirty="0"/>
              <a:t>+ </a:t>
            </a:r>
            <a:r>
              <a:rPr lang="cs-CZ" sz="2400" b="1" dirty="0" err="1"/>
              <a:t>Tropomyosin</a:t>
            </a:r>
            <a:r>
              <a:rPr lang="cs-CZ" sz="2400" b="1" dirty="0"/>
              <a:t>, </a:t>
            </a:r>
            <a:r>
              <a:rPr lang="cs-CZ" sz="2400" b="1" dirty="0" err="1">
                <a:solidFill>
                  <a:srgbClr val="C00000"/>
                </a:solidFill>
              </a:rPr>
              <a:t>Myosin</a:t>
            </a:r>
            <a:endParaRPr lang="cs-CZ" sz="2400" b="1" dirty="0">
              <a:solidFill>
                <a:srgbClr val="C00000"/>
              </a:solidFill>
            </a:endParaRPr>
          </a:p>
        </p:txBody>
      </p:sp>
    </p:spTree>
    <p:extLst>
      <p:ext uri="{BB962C8B-B14F-4D97-AF65-F5344CB8AC3E}">
        <p14:creationId xmlns:p14="http://schemas.microsoft.com/office/powerpoint/2010/main" val="136927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so90BB"/>
          <p:cNvPicPr>
            <a:picLocks noChangeAspect="1" noChangeArrowheads="1"/>
          </p:cNvPicPr>
          <p:nvPr/>
        </p:nvPicPr>
        <p:blipFill>
          <a:blip r:embed="rId2">
            <a:extLst>
              <a:ext uri="{28A0092B-C50C-407E-A947-70E740481C1C}">
                <a14:useLocalDpi xmlns:a14="http://schemas.microsoft.com/office/drawing/2010/main" val="0"/>
              </a:ext>
            </a:extLst>
          </a:blip>
          <a:srcRect b="1689"/>
          <a:stretch>
            <a:fillRect/>
          </a:stretch>
        </p:blipFill>
        <p:spPr bwMode="auto">
          <a:xfrm>
            <a:off x="4682014" y="-3892"/>
            <a:ext cx="5579585" cy="68618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6"/>
          <p:cNvSpPr txBox="1">
            <a:spLocks noChangeArrowheads="1"/>
          </p:cNvSpPr>
          <p:nvPr/>
        </p:nvSpPr>
        <p:spPr bwMode="auto">
          <a:xfrm>
            <a:off x="936977" y="1551563"/>
            <a:ext cx="3441348"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cs-CZ" sz="2400" b="1" dirty="0">
                <a:solidFill>
                  <a:srgbClr val="7030A0"/>
                </a:solidFill>
              </a:rPr>
              <a:t>Funkce svalu</a:t>
            </a:r>
          </a:p>
          <a:p>
            <a:pPr algn="ctr" eaLnBrk="1" hangingPunct="1">
              <a:spcBef>
                <a:spcPts val="0"/>
              </a:spcBef>
              <a:buFontTx/>
              <a:buNone/>
            </a:pPr>
            <a:endParaRPr lang="cs-CZ" altLang="cs-CZ" sz="2000" b="1" dirty="0">
              <a:solidFill>
                <a:srgbClr val="0070C0"/>
              </a:solidFill>
            </a:endParaRPr>
          </a:p>
          <a:p>
            <a:pPr algn="ctr" eaLnBrk="1" hangingPunct="1">
              <a:spcBef>
                <a:spcPts val="0"/>
              </a:spcBef>
              <a:buFontTx/>
              <a:buNone/>
            </a:pPr>
            <a:r>
              <a:rPr lang="cs-CZ" altLang="cs-CZ" sz="2000" b="1" dirty="0">
                <a:solidFill>
                  <a:schemeClr val="accent1">
                    <a:lumMod val="75000"/>
                  </a:schemeClr>
                </a:solidFill>
                <a:latin typeface="+mn-lt"/>
              </a:rPr>
              <a:t>PŘEMĚNA CHEMICKÉ ENERGIE</a:t>
            </a:r>
          </a:p>
          <a:p>
            <a:pPr algn="ctr" eaLnBrk="1" hangingPunct="1">
              <a:spcBef>
                <a:spcPts val="0"/>
              </a:spcBef>
              <a:buFontTx/>
              <a:buNone/>
            </a:pPr>
            <a:r>
              <a:rPr lang="cs-CZ" altLang="cs-CZ" sz="2000" b="1" dirty="0">
                <a:solidFill>
                  <a:schemeClr val="accent1">
                    <a:lumMod val="75000"/>
                  </a:schemeClr>
                </a:solidFill>
                <a:latin typeface="+mn-lt"/>
              </a:rPr>
              <a:t>NA MECHANICKOU (~25%)</a:t>
            </a:r>
          </a:p>
          <a:p>
            <a:pPr algn="ctr" eaLnBrk="1" hangingPunct="1">
              <a:spcBef>
                <a:spcPts val="0"/>
              </a:spcBef>
              <a:buFontTx/>
              <a:buNone/>
            </a:pPr>
            <a:r>
              <a:rPr lang="cs-CZ" altLang="cs-CZ" sz="2000" dirty="0">
                <a:solidFill>
                  <a:srgbClr val="0070C0"/>
                </a:solidFill>
                <a:latin typeface="+mn-lt"/>
              </a:rPr>
              <a:t>A TEPELNOU (~75%)</a:t>
            </a:r>
          </a:p>
          <a:p>
            <a:pPr algn="ctr" eaLnBrk="1" hangingPunct="1">
              <a:spcBef>
                <a:spcPts val="0"/>
              </a:spcBef>
              <a:buFontTx/>
              <a:buNone/>
            </a:pPr>
            <a:r>
              <a:rPr lang="cs-CZ" altLang="cs-CZ" sz="1200" dirty="0"/>
              <a:t>(</a:t>
            </a:r>
            <a:r>
              <a:rPr lang="cs-CZ" altLang="cs-CZ" sz="1200" dirty="0" err="1"/>
              <a:t>Silbernagl</a:t>
            </a:r>
            <a:r>
              <a:rPr lang="cs-CZ" altLang="cs-CZ" sz="1200" dirty="0"/>
              <a:t>, </a:t>
            </a:r>
            <a:r>
              <a:rPr lang="cs-CZ" altLang="cs-CZ" sz="1200" dirty="0" err="1"/>
              <a:t>Despopoulos</a:t>
            </a:r>
            <a:r>
              <a:rPr lang="cs-CZ" altLang="cs-CZ" sz="1200" dirty="0"/>
              <a:t>, 2004)</a:t>
            </a:r>
          </a:p>
        </p:txBody>
      </p:sp>
    </p:spTree>
    <p:extLst>
      <p:ext uri="{BB962C8B-B14F-4D97-AF65-F5344CB8AC3E}">
        <p14:creationId xmlns:p14="http://schemas.microsoft.com/office/powerpoint/2010/main" val="77883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image depicts the anaerobic and aerobic metabolic cycles in the cells of the body. The image shows carbohydrate being used for fuel in anaerobic metabolism and shows carbohydrate, fat, and protein all being used for fuel in aerobic metabolism.">
            <a:extLst>
              <a:ext uri="{FF2B5EF4-FFF2-40B4-BE49-F238E27FC236}">
                <a16:creationId xmlns:a16="http://schemas.microsoft.com/office/drawing/2014/main" id="{494E4698-E3C1-1F41-FBAA-7F47C9EA6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47" t="1208" r="6948" b="654"/>
          <a:stretch/>
        </p:blipFill>
        <p:spPr bwMode="auto">
          <a:xfrm>
            <a:off x="3377047" y="-308"/>
            <a:ext cx="8786121" cy="6669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05E9EBB5-0184-B31E-6B20-296754CE29C4}"/>
              </a:ext>
            </a:extLst>
          </p:cNvPr>
          <p:cNvSpPr txBox="1"/>
          <p:nvPr/>
        </p:nvSpPr>
        <p:spPr>
          <a:xfrm>
            <a:off x="8267700" y="6303612"/>
            <a:ext cx="3924300" cy="584775"/>
          </a:xfrm>
          <a:prstGeom prst="rect">
            <a:avLst/>
          </a:prstGeom>
          <a:noFill/>
        </p:spPr>
        <p:txBody>
          <a:bodyPr wrap="square">
            <a:spAutoFit/>
          </a:bodyPr>
          <a:lstStyle/>
          <a:p>
            <a:r>
              <a:rPr lang="cs-CZ" sz="1600" dirty="0"/>
              <a:t>https://openoregon.pressbooks.pub/nutritionscience/chapter/10b-fuel-sources-exercise/</a:t>
            </a:r>
          </a:p>
        </p:txBody>
      </p:sp>
      <p:sp>
        <p:nvSpPr>
          <p:cNvPr id="2" name="TextovéPole 1">
            <a:extLst>
              <a:ext uri="{FF2B5EF4-FFF2-40B4-BE49-F238E27FC236}">
                <a16:creationId xmlns:a16="http://schemas.microsoft.com/office/drawing/2014/main" id="{04025E1F-6AB6-FF46-805B-7EC3AC5C878E}"/>
              </a:ext>
            </a:extLst>
          </p:cNvPr>
          <p:cNvSpPr txBox="1"/>
          <p:nvPr/>
        </p:nvSpPr>
        <p:spPr>
          <a:xfrm>
            <a:off x="626179" y="285796"/>
            <a:ext cx="2532076" cy="2246769"/>
          </a:xfrm>
          <a:prstGeom prst="rect">
            <a:avLst/>
          </a:prstGeom>
          <a:noFill/>
        </p:spPr>
        <p:txBody>
          <a:bodyPr wrap="square" rtlCol="0">
            <a:spAutoFit/>
          </a:bodyPr>
          <a:lstStyle/>
          <a:p>
            <a:r>
              <a:rPr lang="cs-CZ" sz="2800" b="1" dirty="0">
                <a:solidFill>
                  <a:schemeClr val="accent5">
                    <a:lumMod val="75000"/>
                  </a:schemeClr>
                </a:solidFill>
              </a:rPr>
              <a:t>Energetický metabolizmus</a:t>
            </a:r>
          </a:p>
          <a:p>
            <a:r>
              <a:rPr lang="cs-CZ" sz="2800" b="1" dirty="0"/>
              <a:t>Produkce Adenosin-</a:t>
            </a:r>
          </a:p>
          <a:p>
            <a:r>
              <a:rPr lang="cs-CZ" sz="2800" b="1" dirty="0" err="1"/>
              <a:t>tri</a:t>
            </a:r>
            <a:r>
              <a:rPr lang="cs-CZ" sz="2800" b="1" dirty="0"/>
              <a:t>-fosfátu </a:t>
            </a:r>
            <a:r>
              <a:rPr lang="cs-CZ" sz="2800" b="1" dirty="0">
                <a:highlight>
                  <a:srgbClr val="FFFF00"/>
                </a:highlight>
              </a:rPr>
              <a:t>(ATP)</a:t>
            </a:r>
            <a:endParaRPr lang="cs-CZ" sz="2800" b="1" dirty="0"/>
          </a:p>
        </p:txBody>
      </p:sp>
      <p:sp>
        <p:nvSpPr>
          <p:cNvPr id="5" name="Obdélník: se zakulacenými rohy 4">
            <a:extLst>
              <a:ext uri="{FF2B5EF4-FFF2-40B4-BE49-F238E27FC236}">
                <a16:creationId xmlns:a16="http://schemas.microsoft.com/office/drawing/2014/main" id="{B9BAAFEE-6B05-5845-89BE-A7FAED61BB8D}"/>
              </a:ext>
            </a:extLst>
          </p:cNvPr>
          <p:cNvSpPr/>
          <p:nvPr/>
        </p:nvSpPr>
        <p:spPr>
          <a:xfrm>
            <a:off x="7386515" y="401261"/>
            <a:ext cx="2168769" cy="715107"/>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ANAEROBNÍ</a:t>
            </a:r>
          </a:p>
          <a:p>
            <a:pPr algn="ctr"/>
            <a:r>
              <a:rPr lang="cs-CZ" sz="2000" b="1" dirty="0">
                <a:solidFill>
                  <a:schemeClr val="tx1"/>
                </a:solidFill>
              </a:rPr>
              <a:t>METABOLIZMUS</a:t>
            </a:r>
          </a:p>
        </p:txBody>
      </p:sp>
      <p:sp>
        <p:nvSpPr>
          <p:cNvPr id="6" name="Obdélník: se zakulacenými rohy 5">
            <a:extLst>
              <a:ext uri="{FF2B5EF4-FFF2-40B4-BE49-F238E27FC236}">
                <a16:creationId xmlns:a16="http://schemas.microsoft.com/office/drawing/2014/main" id="{C644D8FA-E5B8-DEA6-FB29-05D11305BAE7}"/>
              </a:ext>
            </a:extLst>
          </p:cNvPr>
          <p:cNvSpPr/>
          <p:nvPr/>
        </p:nvSpPr>
        <p:spPr>
          <a:xfrm>
            <a:off x="9192596" y="2468686"/>
            <a:ext cx="1989992" cy="715107"/>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AEROBNÍ</a:t>
            </a:r>
          </a:p>
          <a:p>
            <a:pPr algn="ctr"/>
            <a:r>
              <a:rPr lang="cs-CZ" sz="2000" b="1" dirty="0">
                <a:solidFill>
                  <a:schemeClr val="tx1"/>
                </a:solidFill>
              </a:rPr>
              <a:t>METABOLIZMUS</a:t>
            </a:r>
          </a:p>
        </p:txBody>
      </p:sp>
      <p:sp>
        <p:nvSpPr>
          <p:cNvPr id="8" name="Ovál 7">
            <a:extLst>
              <a:ext uri="{FF2B5EF4-FFF2-40B4-BE49-F238E27FC236}">
                <a16:creationId xmlns:a16="http://schemas.microsoft.com/office/drawing/2014/main" id="{23D20E70-C7A3-B8BE-B5AD-8A4225BE43F0}"/>
              </a:ext>
            </a:extLst>
          </p:cNvPr>
          <p:cNvSpPr/>
          <p:nvPr/>
        </p:nvSpPr>
        <p:spPr>
          <a:xfrm>
            <a:off x="4474406" y="8602"/>
            <a:ext cx="1998133" cy="554388"/>
          </a:xfrm>
          <a:prstGeom prst="ellipse">
            <a:avLst/>
          </a:prstGeom>
          <a:solidFill>
            <a:srgbClr val="9379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t>CUKRY</a:t>
            </a:r>
          </a:p>
        </p:txBody>
      </p:sp>
      <p:sp>
        <p:nvSpPr>
          <p:cNvPr id="9" name="Ovál 8">
            <a:extLst>
              <a:ext uri="{FF2B5EF4-FFF2-40B4-BE49-F238E27FC236}">
                <a16:creationId xmlns:a16="http://schemas.microsoft.com/office/drawing/2014/main" id="{B093BCB8-8CA2-45CC-43B6-F1B99C08C230}"/>
              </a:ext>
            </a:extLst>
          </p:cNvPr>
          <p:cNvSpPr/>
          <p:nvPr/>
        </p:nvSpPr>
        <p:spPr>
          <a:xfrm>
            <a:off x="2939463" y="2388020"/>
            <a:ext cx="1870618" cy="554388"/>
          </a:xfrm>
          <a:prstGeom prst="ellipse">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t>BÍLKOVINY</a:t>
            </a:r>
          </a:p>
        </p:txBody>
      </p:sp>
      <p:sp>
        <p:nvSpPr>
          <p:cNvPr id="10" name="Ovál 9">
            <a:extLst>
              <a:ext uri="{FF2B5EF4-FFF2-40B4-BE49-F238E27FC236}">
                <a16:creationId xmlns:a16="http://schemas.microsoft.com/office/drawing/2014/main" id="{DA92080B-C684-96D8-2365-81F9E0D3106E}"/>
              </a:ext>
            </a:extLst>
          </p:cNvPr>
          <p:cNvSpPr/>
          <p:nvPr/>
        </p:nvSpPr>
        <p:spPr>
          <a:xfrm>
            <a:off x="5226394" y="6303612"/>
            <a:ext cx="1495778" cy="554388"/>
          </a:xfrm>
          <a:prstGeom prst="ellipse">
            <a:avLst/>
          </a:prstGeom>
          <a:solidFill>
            <a:srgbClr val="D78B7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t>TUKY</a:t>
            </a:r>
          </a:p>
        </p:txBody>
      </p:sp>
    </p:spTree>
    <p:extLst>
      <p:ext uri="{BB962C8B-B14F-4D97-AF65-F5344CB8AC3E}">
        <p14:creationId xmlns:p14="http://schemas.microsoft.com/office/powerpoint/2010/main" val="3548206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3A51879-0562-79B0-13C4-9C0545CB8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476" y="2645400"/>
            <a:ext cx="10707048" cy="252201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9155425-92F5-AA89-588B-6F745FD5A5A5}"/>
              </a:ext>
            </a:extLst>
          </p:cNvPr>
          <p:cNvSpPr txBox="1"/>
          <p:nvPr/>
        </p:nvSpPr>
        <p:spPr>
          <a:xfrm>
            <a:off x="1283026" y="1174139"/>
            <a:ext cx="9625948" cy="1354217"/>
          </a:xfrm>
          <a:prstGeom prst="rect">
            <a:avLst/>
          </a:prstGeom>
          <a:noFill/>
        </p:spPr>
        <p:txBody>
          <a:bodyPr wrap="square" rtlCol="0">
            <a:spAutoFit/>
          </a:bodyPr>
          <a:lstStyle/>
          <a:p>
            <a:pPr algn="ctr"/>
            <a:r>
              <a:rPr lang="cs-CZ" sz="3200" dirty="0">
                <a:solidFill>
                  <a:schemeClr val="accent1">
                    <a:lumMod val="75000"/>
                  </a:schemeClr>
                </a:solidFill>
              </a:rPr>
              <a:t>Energetický metabolizmus ve svalu</a:t>
            </a:r>
          </a:p>
          <a:p>
            <a:pPr algn="ctr"/>
            <a:r>
              <a:rPr lang="cs-CZ" sz="3200" dirty="0">
                <a:solidFill>
                  <a:schemeClr val="accent1">
                    <a:lumMod val="75000"/>
                  </a:schemeClr>
                </a:solidFill>
              </a:rPr>
              <a:t>při různém trvání pohybové aktivity s maximálním úsilím</a:t>
            </a:r>
          </a:p>
          <a:p>
            <a:pPr algn="ctr"/>
            <a:r>
              <a:rPr lang="cs-CZ" dirty="0"/>
              <a:t>(</a:t>
            </a:r>
            <a:r>
              <a:rPr lang="cs-CZ" dirty="0" err="1"/>
              <a:t>Bernaciková</a:t>
            </a:r>
            <a:r>
              <a:rPr lang="cs-CZ" dirty="0"/>
              <a:t> a kol., Fyziologie, MU, 2012)</a:t>
            </a:r>
          </a:p>
        </p:txBody>
      </p:sp>
    </p:spTree>
    <p:extLst>
      <p:ext uri="{BB962C8B-B14F-4D97-AF65-F5344CB8AC3E}">
        <p14:creationId xmlns:p14="http://schemas.microsoft.com/office/powerpoint/2010/main" val="720332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ovéPole 22">
            <a:extLst>
              <a:ext uri="{FF2B5EF4-FFF2-40B4-BE49-F238E27FC236}">
                <a16:creationId xmlns:a16="http://schemas.microsoft.com/office/drawing/2014/main" id="{000F3006-8B8A-17A3-43F9-031DFC5359E8}"/>
              </a:ext>
            </a:extLst>
          </p:cNvPr>
          <p:cNvSpPr txBox="1">
            <a:spLocks noChangeArrowheads="1"/>
          </p:cNvSpPr>
          <p:nvPr/>
        </p:nvSpPr>
        <p:spPr bwMode="auto">
          <a:xfrm>
            <a:off x="2063750" y="3770314"/>
            <a:ext cx="84963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a:t>
            </a:r>
            <a:r>
              <a:rPr lang="cs-CZ" altLang="cs-CZ" sz="1800" u="sng"/>
              <a:t>2. práh ?</a:t>
            </a:r>
          </a:p>
          <a:p>
            <a:pPr>
              <a:spcBef>
                <a:spcPct val="0"/>
              </a:spcBef>
              <a:buFontTx/>
              <a:buNone/>
            </a:pPr>
            <a:endParaRPr lang="cs-CZ" altLang="cs-CZ" sz="1800"/>
          </a:p>
          <a:p>
            <a:pPr>
              <a:spcBef>
                <a:spcPct val="0"/>
              </a:spcBef>
              <a:buFontTx/>
              <a:buNone/>
            </a:pPr>
            <a:endParaRPr lang="cs-CZ" altLang="cs-CZ" sz="1400"/>
          </a:p>
          <a:p>
            <a:pPr>
              <a:spcBef>
                <a:spcPct val="0"/>
              </a:spcBef>
              <a:buFontTx/>
              <a:buNone/>
            </a:pPr>
            <a:endParaRPr lang="cs-CZ" altLang="cs-CZ" sz="800"/>
          </a:p>
          <a:p>
            <a:pPr>
              <a:spcBef>
                <a:spcPct val="0"/>
              </a:spcBef>
              <a:buFontTx/>
              <a:buNone/>
            </a:pPr>
            <a:endParaRPr lang="cs-CZ" altLang="cs-CZ" sz="1800"/>
          </a:p>
          <a:p>
            <a:pPr>
              <a:spcBef>
                <a:spcPct val="0"/>
              </a:spcBef>
              <a:buFontTx/>
              <a:buNone/>
            </a:pPr>
            <a:r>
              <a:rPr lang="cs-CZ" altLang="cs-CZ" sz="1800"/>
              <a:t>….……………………………………………………………………………... </a:t>
            </a:r>
            <a:r>
              <a:rPr lang="cs-CZ" altLang="cs-CZ" sz="1800" u="sng"/>
              <a:t>1. práh ?</a:t>
            </a:r>
          </a:p>
        </p:txBody>
      </p:sp>
      <p:graphicFrame>
        <p:nvGraphicFramePr>
          <p:cNvPr id="2" name="Tabulka 1">
            <a:extLst>
              <a:ext uri="{FF2B5EF4-FFF2-40B4-BE49-F238E27FC236}">
                <a16:creationId xmlns:a16="http://schemas.microsoft.com/office/drawing/2014/main" id="{86F7564E-C219-DACF-FDA7-CA4C34662C1C}"/>
              </a:ext>
            </a:extLst>
          </p:cNvPr>
          <p:cNvGraphicFramePr>
            <a:graphicFrameLocks noGrp="1"/>
          </p:cNvGraphicFramePr>
          <p:nvPr/>
        </p:nvGraphicFramePr>
        <p:xfrm>
          <a:off x="5232401" y="2565400"/>
          <a:ext cx="4176713" cy="1300164"/>
        </p:xfrm>
        <a:graphic>
          <a:graphicData uri="http://schemas.openxmlformats.org/drawingml/2006/table">
            <a:tbl>
              <a:tblPr firstRow="1" bandRow="1">
                <a:tableStyleId>{5C22544A-7EE6-4342-B048-85BDC9FD1C3A}</a:tableStyleId>
              </a:tblPr>
              <a:tblGrid>
                <a:gridCol w="2592443">
                  <a:extLst>
                    <a:ext uri="{9D8B030D-6E8A-4147-A177-3AD203B41FA5}">
                      <a16:colId xmlns:a16="http://schemas.microsoft.com/office/drawing/2014/main" val="20000"/>
                    </a:ext>
                  </a:extLst>
                </a:gridCol>
                <a:gridCol w="1584270">
                  <a:extLst>
                    <a:ext uri="{9D8B030D-6E8A-4147-A177-3AD203B41FA5}">
                      <a16:colId xmlns:a16="http://schemas.microsoft.com/office/drawing/2014/main" val="20001"/>
                    </a:ext>
                  </a:extLst>
                </a:gridCol>
              </a:tblGrid>
              <a:tr h="639976">
                <a:tc gridSpan="2">
                  <a:txBody>
                    <a:bodyPr/>
                    <a:lstStyle/>
                    <a:p>
                      <a:pPr algn="ctr"/>
                      <a:r>
                        <a:rPr lang="cs-CZ" sz="1800" dirty="0">
                          <a:solidFill>
                            <a:srgbClr val="7030A0"/>
                          </a:solidFill>
                        </a:rPr>
                        <a:t>PÁSMO PŘEVÁŽNĚ</a:t>
                      </a:r>
                      <a:r>
                        <a:rPr lang="cs-CZ" sz="1800" baseline="0" dirty="0">
                          <a:solidFill>
                            <a:srgbClr val="7030A0"/>
                          </a:solidFill>
                        </a:rPr>
                        <a:t> ANAEROBNÍ</a:t>
                      </a:r>
                    </a:p>
                    <a:p>
                      <a:pPr algn="ctr"/>
                      <a:r>
                        <a:rPr lang="cs-CZ" sz="1800" b="0" baseline="0" dirty="0">
                          <a:solidFill>
                            <a:srgbClr val="7030A0"/>
                          </a:solidFill>
                        </a:rPr>
                        <a:t>(„laktátové“)</a:t>
                      </a:r>
                      <a:endParaRPr lang="cs-CZ" sz="1800" b="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hMerge="1">
                  <a:txBody>
                    <a:bodyPr/>
                    <a:lstStyle/>
                    <a:p>
                      <a:endParaRPr lang="cs-CZ" dirty="0"/>
                    </a:p>
                  </a:txBody>
                  <a:tcPr/>
                </a:tc>
                <a:extLst>
                  <a:ext uri="{0D108BD9-81ED-4DB2-BD59-A6C34878D82A}">
                    <a16:rowId xmlns:a16="http://schemas.microsoft.com/office/drawing/2014/main" val="10000"/>
                  </a:ext>
                </a:extLst>
              </a:tr>
              <a:tr h="289776">
                <a:tc>
                  <a:txBody>
                    <a:bodyPr/>
                    <a:lstStyle/>
                    <a:p>
                      <a:pPr algn="ctr"/>
                      <a:r>
                        <a:rPr lang="cs-CZ" sz="1200" dirty="0">
                          <a:solidFill>
                            <a:srgbClr val="7030A0"/>
                          </a:solidFill>
                        </a:rPr>
                        <a:t>ZDROJE ENERGIE</a:t>
                      </a: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a:txBody>
                    <a:bodyPr/>
                    <a:lstStyle/>
                    <a:p>
                      <a:pPr algn="ctr"/>
                      <a:r>
                        <a:rPr lang="cs-CZ" sz="1200" dirty="0">
                          <a:solidFill>
                            <a:srgbClr val="7030A0"/>
                          </a:solidFill>
                        </a:rPr>
                        <a:t>SVALOVÁ VLÁKNA</a:t>
                      </a: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extLst>
                  <a:ext uri="{0D108BD9-81ED-4DB2-BD59-A6C34878D82A}">
                    <a16:rowId xmlns:a16="http://schemas.microsoft.com/office/drawing/2014/main" val="10001"/>
                  </a:ext>
                </a:extLst>
              </a:tr>
              <a:tr h="370412">
                <a:tc>
                  <a:txBody>
                    <a:bodyPr/>
                    <a:lstStyle/>
                    <a:p>
                      <a:pPr algn="ctr"/>
                      <a:r>
                        <a:rPr lang="cs-CZ" sz="1800" b="1" dirty="0">
                          <a:solidFill>
                            <a:srgbClr val="7030A0"/>
                          </a:solidFill>
                        </a:rPr>
                        <a:t>CP</a:t>
                      </a:r>
                      <a:r>
                        <a:rPr lang="cs-CZ" sz="1800" dirty="0">
                          <a:solidFill>
                            <a:srgbClr val="7030A0"/>
                          </a:solidFill>
                        </a:rPr>
                        <a:t>, </a:t>
                      </a:r>
                      <a:r>
                        <a:rPr lang="cs-CZ" sz="1800" b="1" dirty="0">
                          <a:solidFill>
                            <a:srgbClr val="7030A0"/>
                          </a:solidFill>
                        </a:rPr>
                        <a:t>ATP</a:t>
                      </a:r>
                      <a:r>
                        <a:rPr lang="cs-CZ" sz="1800" dirty="0">
                          <a:solidFill>
                            <a:srgbClr val="7030A0"/>
                          </a:solidFill>
                        </a:rPr>
                        <a:t>, </a:t>
                      </a:r>
                      <a:r>
                        <a:rPr lang="cs-CZ" sz="1800" b="1" dirty="0" err="1">
                          <a:solidFill>
                            <a:srgbClr val="7030A0"/>
                          </a:solidFill>
                        </a:rPr>
                        <a:t>Glu</a:t>
                      </a:r>
                      <a:endParaRPr lang="cs-CZ" sz="180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a:txBody>
                    <a:bodyPr/>
                    <a:lstStyle/>
                    <a:p>
                      <a:pPr algn="ctr"/>
                      <a:r>
                        <a:rPr lang="cs-CZ" sz="1800" b="1" dirty="0" err="1">
                          <a:solidFill>
                            <a:srgbClr val="7030A0"/>
                          </a:solidFill>
                        </a:rPr>
                        <a:t>IIa</a:t>
                      </a:r>
                      <a:r>
                        <a:rPr lang="cs-CZ" sz="1800" b="1" dirty="0">
                          <a:solidFill>
                            <a:srgbClr val="7030A0"/>
                          </a:solidFill>
                        </a:rPr>
                        <a:t>,</a:t>
                      </a:r>
                      <a:r>
                        <a:rPr lang="cs-CZ" sz="1800" dirty="0">
                          <a:solidFill>
                            <a:srgbClr val="7030A0"/>
                          </a:solidFill>
                        </a:rPr>
                        <a:t> </a:t>
                      </a:r>
                      <a:r>
                        <a:rPr lang="cs-CZ" sz="1800" b="1" dirty="0" err="1">
                          <a:solidFill>
                            <a:srgbClr val="7030A0"/>
                          </a:solidFill>
                        </a:rPr>
                        <a:t>IIx</a:t>
                      </a:r>
                      <a:endParaRPr lang="cs-CZ" sz="140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extLst>
                  <a:ext uri="{0D108BD9-81ED-4DB2-BD59-A6C34878D82A}">
                    <a16:rowId xmlns:a16="http://schemas.microsoft.com/office/drawing/2014/main" val="10002"/>
                  </a:ext>
                </a:extLst>
              </a:tr>
            </a:tbl>
          </a:graphicData>
        </a:graphic>
      </p:graphicFrame>
      <p:graphicFrame>
        <p:nvGraphicFramePr>
          <p:cNvPr id="10" name="Tabulka 9">
            <a:extLst>
              <a:ext uri="{FF2B5EF4-FFF2-40B4-BE49-F238E27FC236}">
                <a16:creationId xmlns:a16="http://schemas.microsoft.com/office/drawing/2014/main" id="{17EB9E6A-93D7-56AE-EE58-78CDFF1E2E17}"/>
              </a:ext>
            </a:extLst>
          </p:cNvPr>
          <p:cNvGraphicFramePr>
            <a:graphicFrameLocks noGrp="1"/>
          </p:cNvGraphicFramePr>
          <p:nvPr/>
        </p:nvGraphicFramePr>
        <p:xfrm>
          <a:off x="4151313" y="4076700"/>
          <a:ext cx="4284662" cy="1011238"/>
        </p:xfrm>
        <a:graphic>
          <a:graphicData uri="http://schemas.openxmlformats.org/drawingml/2006/table">
            <a:tbl>
              <a:tblPr firstRow="1" bandRow="1">
                <a:tableStyleId>{5C22544A-7EE6-4342-B048-85BDC9FD1C3A}</a:tableStyleId>
              </a:tblPr>
              <a:tblGrid>
                <a:gridCol w="2592401">
                  <a:extLst>
                    <a:ext uri="{9D8B030D-6E8A-4147-A177-3AD203B41FA5}">
                      <a16:colId xmlns:a16="http://schemas.microsoft.com/office/drawing/2014/main" val="20000"/>
                    </a:ext>
                  </a:extLst>
                </a:gridCol>
                <a:gridCol w="1692261">
                  <a:extLst>
                    <a:ext uri="{9D8B030D-6E8A-4147-A177-3AD203B41FA5}">
                      <a16:colId xmlns:a16="http://schemas.microsoft.com/office/drawing/2014/main" val="20001"/>
                    </a:ext>
                  </a:extLst>
                </a:gridCol>
              </a:tblGrid>
              <a:tr h="365875">
                <a:tc gridSpan="2">
                  <a:txBody>
                    <a:bodyPr/>
                    <a:lstStyle/>
                    <a:p>
                      <a:pPr algn="ctr"/>
                      <a:r>
                        <a:rPr lang="cs-CZ" sz="1800" dirty="0">
                          <a:solidFill>
                            <a:srgbClr val="C10F8E"/>
                          </a:solidFill>
                        </a:rPr>
                        <a:t>PÁSMO PŘEVÁŽNĚ</a:t>
                      </a:r>
                      <a:r>
                        <a:rPr lang="cs-CZ" sz="1800" baseline="0" dirty="0">
                          <a:solidFill>
                            <a:srgbClr val="C10F8E"/>
                          </a:solidFill>
                        </a:rPr>
                        <a:t> AEROBNÍ</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hMerge="1">
                  <a:txBody>
                    <a:bodyPr/>
                    <a:lstStyle/>
                    <a:p>
                      <a:endParaRPr lang="cs-CZ" dirty="0"/>
                    </a:p>
                  </a:txBody>
                  <a:tcPr/>
                </a:tc>
                <a:extLst>
                  <a:ext uri="{0D108BD9-81ED-4DB2-BD59-A6C34878D82A}">
                    <a16:rowId xmlns:a16="http://schemas.microsoft.com/office/drawing/2014/main" val="10000"/>
                  </a:ext>
                </a:extLst>
              </a:tr>
              <a:tr h="274406">
                <a:tc>
                  <a:txBody>
                    <a:bodyPr/>
                    <a:lstStyle/>
                    <a:p>
                      <a:pPr algn="ctr"/>
                      <a:r>
                        <a:rPr lang="cs-CZ" sz="1200" dirty="0">
                          <a:solidFill>
                            <a:srgbClr val="C10F8E"/>
                          </a:solidFill>
                        </a:rPr>
                        <a:t>ZDROJE ENERGIE</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a:txBody>
                    <a:bodyPr/>
                    <a:lstStyle/>
                    <a:p>
                      <a:pPr algn="ctr"/>
                      <a:r>
                        <a:rPr lang="cs-CZ" sz="1200" dirty="0">
                          <a:solidFill>
                            <a:srgbClr val="C10F8E"/>
                          </a:solidFill>
                        </a:rPr>
                        <a:t>SVALOVÁ VLÁKNA</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extLst>
                  <a:ext uri="{0D108BD9-81ED-4DB2-BD59-A6C34878D82A}">
                    <a16:rowId xmlns:a16="http://schemas.microsoft.com/office/drawing/2014/main" val="10001"/>
                  </a:ext>
                </a:extLst>
              </a:tr>
              <a:tr h="370957">
                <a:tc>
                  <a:txBody>
                    <a:bodyPr/>
                    <a:lstStyle/>
                    <a:p>
                      <a:pPr algn="ctr"/>
                      <a:r>
                        <a:rPr lang="cs-CZ" sz="1800" b="1" dirty="0">
                          <a:solidFill>
                            <a:srgbClr val="C10F8E"/>
                          </a:solidFill>
                        </a:rPr>
                        <a:t>CP</a:t>
                      </a:r>
                      <a:r>
                        <a:rPr lang="cs-CZ" sz="1800" b="0" dirty="0">
                          <a:solidFill>
                            <a:srgbClr val="C10F8E"/>
                          </a:solidFill>
                        </a:rPr>
                        <a:t>,</a:t>
                      </a:r>
                      <a:r>
                        <a:rPr lang="cs-CZ" sz="1800" b="1" dirty="0">
                          <a:solidFill>
                            <a:srgbClr val="C10F8E"/>
                          </a:solidFill>
                        </a:rPr>
                        <a:t> ATP</a:t>
                      </a:r>
                      <a:r>
                        <a:rPr lang="cs-CZ" sz="1800" dirty="0">
                          <a:solidFill>
                            <a:srgbClr val="C10F8E"/>
                          </a:solidFill>
                        </a:rPr>
                        <a:t>, </a:t>
                      </a:r>
                      <a:r>
                        <a:rPr lang="cs-CZ" sz="1800" b="1" dirty="0" err="1">
                          <a:solidFill>
                            <a:srgbClr val="C10F8E"/>
                          </a:solidFill>
                        </a:rPr>
                        <a:t>Glu</a:t>
                      </a:r>
                      <a:r>
                        <a:rPr lang="cs-CZ" sz="1800" dirty="0">
                          <a:solidFill>
                            <a:srgbClr val="C10F8E"/>
                          </a:solidFill>
                        </a:rPr>
                        <a:t>, La, Trig</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1" baseline="0" dirty="0">
                          <a:solidFill>
                            <a:srgbClr val="C10F8E"/>
                          </a:solidFill>
                        </a:rPr>
                        <a:t>I, </a:t>
                      </a:r>
                      <a:r>
                        <a:rPr lang="cs-CZ" sz="1800" b="1" dirty="0" err="1">
                          <a:solidFill>
                            <a:srgbClr val="C10F8E"/>
                          </a:solidFill>
                        </a:rPr>
                        <a:t>IIa</a:t>
                      </a:r>
                      <a:endParaRPr lang="cs-CZ" sz="1800" dirty="0">
                        <a:solidFill>
                          <a:srgbClr val="C10F8E"/>
                        </a:solidFill>
                      </a:endParaRP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extLst>
                  <a:ext uri="{0D108BD9-81ED-4DB2-BD59-A6C34878D82A}">
                    <a16:rowId xmlns:a16="http://schemas.microsoft.com/office/drawing/2014/main" val="10002"/>
                  </a:ext>
                </a:extLst>
              </a:tr>
            </a:tbl>
          </a:graphicData>
        </a:graphic>
      </p:graphicFrame>
      <p:graphicFrame>
        <p:nvGraphicFramePr>
          <p:cNvPr id="11" name="Tabulka 10">
            <a:extLst>
              <a:ext uri="{FF2B5EF4-FFF2-40B4-BE49-F238E27FC236}">
                <a16:creationId xmlns:a16="http://schemas.microsoft.com/office/drawing/2014/main" id="{F5322644-160A-6E51-58E0-182A32D73235}"/>
              </a:ext>
            </a:extLst>
          </p:cNvPr>
          <p:cNvGraphicFramePr>
            <a:graphicFrameLocks noGrp="1"/>
          </p:cNvGraphicFramePr>
          <p:nvPr/>
        </p:nvGraphicFramePr>
        <p:xfrm>
          <a:off x="2232025" y="5229225"/>
          <a:ext cx="4008438" cy="1016000"/>
        </p:xfrm>
        <a:graphic>
          <a:graphicData uri="http://schemas.openxmlformats.org/drawingml/2006/table">
            <a:tbl>
              <a:tblPr firstRow="1" bandRow="1">
                <a:tableStyleId>{5C22544A-7EE6-4342-B048-85BDC9FD1C3A}</a:tableStyleId>
              </a:tblPr>
              <a:tblGrid>
                <a:gridCol w="2208218">
                  <a:extLst>
                    <a:ext uri="{9D8B030D-6E8A-4147-A177-3AD203B41FA5}">
                      <a16:colId xmlns:a16="http://schemas.microsoft.com/office/drawing/2014/main" val="20000"/>
                    </a:ext>
                  </a:extLst>
                </a:gridCol>
                <a:gridCol w="1800220">
                  <a:extLst>
                    <a:ext uri="{9D8B030D-6E8A-4147-A177-3AD203B41FA5}">
                      <a16:colId xmlns:a16="http://schemas.microsoft.com/office/drawing/2014/main" val="20001"/>
                    </a:ext>
                  </a:extLst>
                </a:gridCol>
              </a:tblGrid>
              <a:tr h="370840">
                <a:tc gridSpan="2">
                  <a:txBody>
                    <a:bodyPr/>
                    <a:lstStyle/>
                    <a:p>
                      <a:pPr algn="ctr"/>
                      <a:r>
                        <a:rPr lang="cs-CZ" dirty="0">
                          <a:solidFill>
                            <a:srgbClr val="FF0000"/>
                          </a:solidFill>
                        </a:rPr>
                        <a:t>PÁSMO </a:t>
                      </a:r>
                      <a:r>
                        <a:rPr lang="cs-CZ" baseline="0" dirty="0">
                          <a:solidFill>
                            <a:srgbClr val="FF0000"/>
                          </a:solidFill>
                        </a:rPr>
                        <a:t>AEROBNÍ</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hMerge="1">
                  <a:txBody>
                    <a:bodyPr/>
                    <a:lstStyle/>
                    <a:p>
                      <a:endParaRPr lang="cs-CZ" dirty="0"/>
                    </a:p>
                  </a:txBody>
                  <a:tcPr/>
                </a:tc>
                <a:extLst>
                  <a:ext uri="{0D108BD9-81ED-4DB2-BD59-A6C34878D82A}">
                    <a16:rowId xmlns:a16="http://schemas.microsoft.com/office/drawing/2014/main" val="10000"/>
                  </a:ext>
                </a:extLst>
              </a:tr>
              <a:tr h="224016">
                <a:tc>
                  <a:txBody>
                    <a:bodyPr/>
                    <a:lstStyle/>
                    <a:p>
                      <a:pPr algn="ctr"/>
                      <a:r>
                        <a:rPr lang="cs-CZ" sz="1200" dirty="0">
                          <a:solidFill>
                            <a:srgbClr val="FF0000"/>
                          </a:solidFill>
                        </a:rPr>
                        <a:t>ZDROJE ENERGIE</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a:txBody>
                    <a:bodyPr/>
                    <a:lstStyle/>
                    <a:p>
                      <a:pPr algn="ctr"/>
                      <a:r>
                        <a:rPr lang="cs-CZ" sz="1200" dirty="0">
                          <a:solidFill>
                            <a:srgbClr val="FF0000"/>
                          </a:solidFill>
                        </a:rPr>
                        <a:t>SVALOVÁ VLÁKNA</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extLst>
                  <a:ext uri="{0D108BD9-81ED-4DB2-BD59-A6C34878D82A}">
                    <a16:rowId xmlns:a16="http://schemas.microsoft.com/office/drawing/2014/main" val="10001"/>
                  </a:ext>
                </a:extLst>
              </a:tr>
              <a:tr h="370840">
                <a:tc>
                  <a:txBody>
                    <a:bodyPr/>
                    <a:lstStyle/>
                    <a:p>
                      <a:pPr algn="ctr"/>
                      <a:r>
                        <a:rPr lang="cs-CZ" dirty="0">
                          <a:solidFill>
                            <a:srgbClr val="FF0000"/>
                          </a:solidFill>
                        </a:rPr>
                        <a:t>CP, </a:t>
                      </a:r>
                      <a:r>
                        <a:rPr lang="cs-CZ" b="1" dirty="0">
                          <a:solidFill>
                            <a:srgbClr val="FF0000"/>
                          </a:solidFill>
                        </a:rPr>
                        <a:t>ATP</a:t>
                      </a:r>
                      <a:r>
                        <a:rPr lang="cs-CZ" dirty="0">
                          <a:solidFill>
                            <a:srgbClr val="FF0000"/>
                          </a:solidFill>
                        </a:rPr>
                        <a:t>,</a:t>
                      </a:r>
                      <a:r>
                        <a:rPr lang="cs-CZ" baseline="0" dirty="0">
                          <a:solidFill>
                            <a:srgbClr val="FF0000"/>
                          </a:solidFill>
                        </a:rPr>
                        <a:t> </a:t>
                      </a:r>
                      <a:r>
                        <a:rPr lang="cs-CZ" dirty="0" err="1">
                          <a:solidFill>
                            <a:srgbClr val="FF0000"/>
                          </a:solidFill>
                        </a:rPr>
                        <a:t>Glu</a:t>
                      </a:r>
                      <a:r>
                        <a:rPr lang="cs-CZ" dirty="0">
                          <a:solidFill>
                            <a:srgbClr val="FF0000"/>
                          </a:solidFill>
                        </a:rPr>
                        <a:t>, </a:t>
                      </a:r>
                      <a:r>
                        <a:rPr lang="cs-CZ" b="1" dirty="0">
                          <a:solidFill>
                            <a:srgbClr val="FF0000"/>
                          </a:solidFill>
                        </a:rPr>
                        <a:t>Trig</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a:txBody>
                    <a:bodyPr/>
                    <a:lstStyle/>
                    <a:p>
                      <a:pPr algn="ctr"/>
                      <a:r>
                        <a:rPr lang="cs-CZ" b="1" dirty="0">
                          <a:solidFill>
                            <a:srgbClr val="FF0000"/>
                          </a:solidFill>
                        </a:rPr>
                        <a:t>I</a:t>
                      </a:r>
                      <a:r>
                        <a:rPr lang="cs-CZ" dirty="0">
                          <a:solidFill>
                            <a:srgbClr val="FF0000"/>
                          </a:solidFill>
                        </a:rPr>
                        <a:t> </a:t>
                      </a:r>
                      <a:r>
                        <a:rPr lang="cs-CZ" sz="1400" dirty="0">
                          <a:solidFill>
                            <a:srgbClr val="FF0000"/>
                          </a:solidFill>
                        </a:rPr>
                        <a:t>(</a:t>
                      </a:r>
                      <a:r>
                        <a:rPr lang="cs-CZ" sz="1400" dirty="0" err="1">
                          <a:solidFill>
                            <a:srgbClr val="FF0000"/>
                          </a:solidFill>
                        </a:rPr>
                        <a:t>Slow</a:t>
                      </a:r>
                      <a:r>
                        <a:rPr lang="cs-CZ" sz="1400" dirty="0">
                          <a:solidFill>
                            <a:srgbClr val="FF0000"/>
                          </a:solidFill>
                        </a:rPr>
                        <a:t> </a:t>
                      </a:r>
                      <a:r>
                        <a:rPr lang="cs-CZ" sz="1400" dirty="0" err="1">
                          <a:solidFill>
                            <a:srgbClr val="FF0000"/>
                          </a:solidFill>
                        </a:rPr>
                        <a:t>Oxidative</a:t>
                      </a:r>
                      <a:r>
                        <a:rPr lang="cs-CZ" sz="1400" dirty="0">
                          <a:solidFill>
                            <a:srgbClr val="FF0000"/>
                          </a:solidFill>
                        </a:rPr>
                        <a:t>)</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extLst>
                  <a:ext uri="{0D108BD9-81ED-4DB2-BD59-A6C34878D82A}">
                    <a16:rowId xmlns:a16="http://schemas.microsoft.com/office/drawing/2014/main" val="10002"/>
                  </a:ext>
                </a:extLst>
              </a:tr>
            </a:tbl>
          </a:graphicData>
        </a:graphic>
      </p:graphicFrame>
      <p:graphicFrame>
        <p:nvGraphicFramePr>
          <p:cNvPr id="9" name="Tabulka 8">
            <a:extLst>
              <a:ext uri="{FF2B5EF4-FFF2-40B4-BE49-F238E27FC236}">
                <a16:creationId xmlns:a16="http://schemas.microsoft.com/office/drawing/2014/main" id="{4B7F4348-67AE-AA20-FFC3-0AAFCE24B0FC}"/>
              </a:ext>
            </a:extLst>
          </p:cNvPr>
          <p:cNvGraphicFramePr>
            <a:graphicFrameLocks noGrp="1"/>
          </p:cNvGraphicFramePr>
          <p:nvPr/>
        </p:nvGraphicFramePr>
        <p:xfrm>
          <a:off x="7032625" y="1177926"/>
          <a:ext cx="3167064" cy="1285875"/>
        </p:xfrm>
        <a:graphic>
          <a:graphicData uri="http://schemas.openxmlformats.org/drawingml/2006/table">
            <a:tbl>
              <a:tblPr firstRow="1" bandRow="1">
                <a:tableStyleId>{5C22544A-7EE6-4342-B048-85BDC9FD1C3A}</a:tableStyleId>
              </a:tblPr>
              <a:tblGrid>
                <a:gridCol w="1583532">
                  <a:extLst>
                    <a:ext uri="{9D8B030D-6E8A-4147-A177-3AD203B41FA5}">
                      <a16:colId xmlns:a16="http://schemas.microsoft.com/office/drawing/2014/main" val="20000"/>
                    </a:ext>
                  </a:extLst>
                </a:gridCol>
                <a:gridCol w="1583532">
                  <a:extLst>
                    <a:ext uri="{9D8B030D-6E8A-4147-A177-3AD203B41FA5}">
                      <a16:colId xmlns:a16="http://schemas.microsoft.com/office/drawing/2014/main" val="20001"/>
                    </a:ext>
                  </a:extLst>
                </a:gridCol>
              </a:tblGrid>
              <a:tr h="640396">
                <a:tc gridSpan="2">
                  <a:txBody>
                    <a:bodyPr/>
                    <a:lstStyle/>
                    <a:p>
                      <a:pPr algn="ctr"/>
                      <a:r>
                        <a:rPr lang="cs-CZ" sz="1800" dirty="0">
                          <a:solidFill>
                            <a:srgbClr val="0070C0"/>
                          </a:solidFill>
                        </a:rPr>
                        <a:t>PÁSMO</a:t>
                      </a:r>
                      <a:r>
                        <a:rPr lang="cs-CZ" sz="1800" baseline="0" dirty="0">
                          <a:solidFill>
                            <a:srgbClr val="0070C0"/>
                          </a:solidFill>
                        </a:rPr>
                        <a:t> ANAEROBNÍ</a:t>
                      </a:r>
                    </a:p>
                    <a:p>
                      <a:pPr algn="ctr"/>
                      <a:r>
                        <a:rPr lang="cs-CZ" sz="1800" b="0" baseline="0" dirty="0">
                          <a:solidFill>
                            <a:srgbClr val="0070C0"/>
                          </a:solidFill>
                        </a:rPr>
                        <a:t>(„</a:t>
                      </a:r>
                      <a:r>
                        <a:rPr lang="cs-CZ" sz="1800" b="0" baseline="0" dirty="0" err="1">
                          <a:solidFill>
                            <a:srgbClr val="0070C0"/>
                          </a:solidFill>
                        </a:rPr>
                        <a:t>alaktátové</a:t>
                      </a:r>
                      <a:r>
                        <a:rPr lang="cs-CZ" sz="1800" b="0" baseline="0" dirty="0">
                          <a:solidFill>
                            <a:srgbClr val="0070C0"/>
                          </a:solidFill>
                        </a:rPr>
                        <a:t>“)</a:t>
                      </a:r>
                      <a:endParaRPr lang="cs-CZ" sz="1800" b="0" dirty="0">
                        <a:solidFill>
                          <a:srgbClr val="0070C0"/>
                        </a:solidFill>
                      </a:endParaRP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hMerge="1">
                  <a:txBody>
                    <a:bodyPr/>
                    <a:lstStyle/>
                    <a:p>
                      <a:endParaRPr lang="cs-CZ" dirty="0"/>
                    </a:p>
                  </a:txBody>
                  <a:tcPr/>
                </a:tc>
                <a:extLst>
                  <a:ext uri="{0D108BD9-81ED-4DB2-BD59-A6C34878D82A}">
                    <a16:rowId xmlns:a16="http://schemas.microsoft.com/office/drawing/2014/main" val="10000"/>
                  </a:ext>
                </a:extLst>
              </a:tr>
              <a:tr h="274456">
                <a:tc>
                  <a:txBody>
                    <a:bodyPr/>
                    <a:lstStyle/>
                    <a:p>
                      <a:pPr algn="ctr"/>
                      <a:r>
                        <a:rPr lang="cs-CZ" sz="1200" dirty="0">
                          <a:solidFill>
                            <a:srgbClr val="0070C0"/>
                          </a:solidFill>
                        </a:rPr>
                        <a:t>ZDROJE ENERGIE</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a:txBody>
                    <a:bodyPr/>
                    <a:lstStyle/>
                    <a:p>
                      <a:pPr algn="ctr"/>
                      <a:r>
                        <a:rPr lang="cs-CZ" sz="1200" dirty="0">
                          <a:solidFill>
                            <a:srgbClr val="0070C0"/>
                          </a:solidFill>
                        </a:rPr>
                        <a:t>SVALOVÁ VLÁKNA</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extLst>
                  <a:ext uri="{0D108BD9-81ED-4DB2-BD59-A6C34878D82A}">
                    <a16:rowId xmlns:a16="http://schemas.microsoft.com/office/drawing/2014/main" val="10001"/>
                  </a:ext>
                </a:extLst>
              </a:tr>
              <a:tr h="371023">
                <a:tc>
                  <a:txBody>
                    <a:bodyPr/>
                    <a:lstStyle/>
                    <a:p>
                      <a:pPr algn="ctr"/>
                      <a:r>
                        <a:rPr lang="cs-CZ" sz="1800" b="1" dirty="0">
                          <a:solidFill>
                            <a:srgbClr val="0070C0"/>
                          </a:solidFill>
                        </a:rPr>
                        <a:t>CP</a:t>
                      </a:r>
                      <a:r>
                        <a:rPr lang="cs-CZ" sz="1800" dirty="0">
                          <a:solidFill>
                            <a:srgbClr val="0070C0"/>
                          </a:solidFill>
                        </a:rPr>
                        <a:t>, </a:t>
                      </a:r>
                      <a:r>
                        <a:rPr lang="cs-CZ" sz="1800" b="1" dirty="0">
                          <a:solidFill>
                            <a:srgbClr val="0070C0"/>
                          </a:solidFill>
                        </a:rPr>
                        <a:t>ATP</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a:txBody>
                    <a:bodyPr/>
                    <a:lstStyle/>
                    <a:p>
                      <a:pPr algn="ctr"/>
                      <a:r>
                        <a:rPr lang="cs-CZ" sz="1800" b="1" dirty="0" err="1">
                          <a:solidFill>
                            <a:srgbClr val="0070C0"/>
                          </a:solidFill>
                        </a:rPr>
                        <a:t>IIx</a:t>
                      </a:r>
                      <a:endParaRPr lang="cs-CZ" sz="1800" b="1" dirty="0">
                        <a:solidFill>
                          <a:srgbClr val="0070C0"/>
                        </a:solidFill>
                      </a:endParaRP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extLst>
                  <a:ext uri="{0D108BD9-81ED-4DB2-BD59-A6C34878D82A}">
                    <a16:rowId xmlns:a16="http://schemas.microsoft.com/office/drawing/2014/main" val="10002"/>
                  </a:ext>
                </a:extLst>
              </a:tr>
            </a:tbl>
          </a:graphicData>
        </a:graphic>
      </p:graphicFrame>
      <p:sp>
        <p:nvSpPr>
          <p:cNvPr id="5175" name="TextovéPole 3">
            <a:extLst>
              <a:ext uri="{FF2B5EF4-FFF2-40B4-BE49-F238E27FC236}">
                <a16:creationId xmlns:a16="http://schemas.microsoft.com/office/drawing/2014/main" id="{013AA4C0-3B5B-9294-9900-11A3F59ACBC3}"/>
              </a:ext>
            </a:extLst>
          </p:cNvPr>
          <p:cNvSpPr txBox="1">
            <a:spLocks noChangeArrowheads="1"/>
          </p:cNvSpPr>
          <p:nvPr/>
        </p:nvSpPr>
        <p:spPr bwMode="auto">
          <a:xfrm>
            <a:off x="1992314" y="6308725"/>
            <a:ext cx="799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0 …………………...… Intenzita zatížení (%VO</a:t>
            </a:r>
            <a:r>
              <a:rPr lang="cs-CZ" altLang="cs-CZ" sz="1800" baseline="-25000" dirty="0"/>
              <a:t>2</a:t>
            </a:r>
            <a:r>
              <a:rPr lang="cs-CZ" altLang="cs-CZ" sz="1800" dirty="0"/>
              <a:t>max) ………………………100</a:t>
            </a:r>
          </a:p>
        </p:txBody>
      </p:sp>
      <p:cxnSp>
        <p:nvCxnSpPr>
          <p:cNvPr id="6" name="Přímá spojnice se šipkou 5">
            <a:extLst>
              <a:ext uri="{FF2B5EF4-FFF2-40B4-BE49-F238E27FC236}">
                <a16:creationId xmlns:a16="http://schemas.microsoft.com/office/drawing/2014/main" id="{2DA29BF9-0D6C-FEE6-6162-005F218C1EEA}"/>
              </a:ext>
            </a:extLst>
          </p:cNvPr>
          <p:cNvCxnSpPr/>
          <p:nvPr/>
        </p:nvCxnSpPr>
        <p:spPr>
          <a:xfrm>
            <a:off x="2135189" y="6308725"/>
            <a:ext cx="77057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5F98A75C-B1BC-FDE7-0916-F8C17FF1BF19}"/>
              </a:ext>
            </a:extLst>
          </p:cNvPr>
          <p:cNvCxnSpPr/>
          <p:nvPr/>
        </p:nvCxnSpPr>
        <p:spPr>
          <a:xfrm flipH="1" flipV="1">
            <a:off x="2122489" y="2420939"/>
            <a:ext cx="28575" cy="388778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78" name="TextovéPole 18">
            <a:extLst>
              <a:ext uri="{FF2B5EF4-FFF2-40B4-BE49-F238E27FC236}">
                <a16:creationId xmlns:a16="http://schemas.microsoft.com/office/drawing/2014/main" id="{B7FFADEC-68FD-9D5A-1F78-98F94D930595}"/>
              </a:ext>
            </a:extLst>
          </p:cNvPr>
          <p:cNvSpPr txBox="1">
            <a:spLocks noChangeArrowheads="1"/>
          </p:cNvSpPr>
          <p:nvPr/>
        </p:nvSpPr>
        <p:spPr bwMode="auto">
          <a:xfrm rot="16200000">
            <a:off x="-407987" y="3949497"/>
            <a:ext cx="4573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b="1" dirty="0">
                <a:solidFill>
                  <a:srgbClr val="0070C0"/>
                </a:solidFill>
              </a:rPr>
              <a:t>0….Laktát (mmol.l</a:t>
            </a:r>
            <a:r>
              <a:rPr lang="cs-CZ" altLang="cs-CZ" sz="2400" b="1" baseline="30000" dirty="0">
                <a:solidFill>
                  <a:srgbClr val="0070C0"/>
                </a:solidFill>
              </a:rPr>
              <a:t>-1</a:t>
            </a:r>
            <a:r>
              <a:rPr lang="cs-CZ" altLang="cs-CZ" sz="2400" b="1" dirty="0">
                <a:solidFill>
                  <a:srgbClr val="0070C0"/>
                </a:solidFill>
              </a:rPr>
              <a:t>) ….…18</a:t>
            </a:r>
          </a:p>
        </p:txBody>
      </p:sp>
      <p:sp>
        <p:nvSpPr>
          <p:cNvPr id="13" name="Volný tvar 12">
            <a:extLst>
              <a:ext uri="{FF2B5EF4-FFF2-40B4-BE49-F238E27FC236}">
                <a16:creationId xmlns:a16="http://schemas.microsoft.com/office/drawing/2014/main" id="{00A561BD-4734-68E4-B589-6837CBC6AD8D}"/>
              </a:ext>
            </a:extLst>
          </p:cNvPr>
          <p:cNvSpPr/>
          <p:nvPr/>
        </p:nvSpPr>
        <p:spPr>
          <a:xfrm>
            <a:off x="2155825" y="2420938"/>
            <a:ext cx="7666038" cy="3168650"/>
          </a:xfrm>
          <a:custGeom>
            <a:avLst/>
            <a:gdLst>
              <a:gd name="connsiteX0" fmla="*/ 0 w 1958340"/>
              <a:gd name="connsiteY0" fmla="*/ 998220 h 1004085"/>
              <a:gd name="connsiteX1" fmla="*/ 289560 w 1958340"/>
              <a:gd name="connsiteY1" fmla="*/ 998220 h 1004085"/>
              <a:gd name="connsiteX2" fmla="*/ 693420 w 1958340"/>
              <a:gd name="connsiteY2" fmla="*/ 937260 h 1004085"/>
              <a:gd name="connsiteX3" fmla="*/ 1150620 w 1958340"/>
              <a:gd name="connsiteY3" fmla="*/ 777240 h 1004085"/>
              <a:gd name="connsiteX4" fmla="*/ 1516380 w 1958340"/>
              <a:gd name="connsiteY4" fmla="*/ 518160 h 1004085"/>
              <a:gd name="connsiteX5" fmla="*/ 1821180 w 1958340"/>
              <a:gd name="connsiteY5" fmla="*/ 205740 h 1004085"/>
              <a:gd name="connsiteX6" fmla="*/ 1958340 w 1958340"/>
              <a:gd name="connsiteY6" fmla="*/ 0 h 100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340" h="1004085">
                <a:moveTo>
                  <a:pt x="0" y="998220"/>
                </a:moveTo>
                <a:cubicBezTo>
                  <a:pt x="86995" y="1003300"/>
                  <a:pt x="173990" y="1008380"/>
                  <a:pt x="289560" y="998220"/>
                </a:cubicBezTo>
                <a:cubicBezTo>
                  <a:pt x="405130" y="988060"/>
                  <a:pt x="549910" y="974090"/>
                  <a:pt x="693420" y="937260"/>
                </a:cubicBezTo>
                <a:cubicBezTo>
                  <a:pt x="836930" y="900430"/>
                  <a:pt x="1013460" y="847090"/>
                  <a:pt x="1150620" y="777240"/>
                </a:cubicBezTo>
                <a:cubicBezTo>
                  <a:pt x="1287780" y="707390"/>
                  <a:pt x="1404620" y="613410"/>
                  <a:pt x="1516380" y="518160"/>
                </a:cubicBezTo>
                <a:cubicBezTo>
                  <a:pt x="1628140" y="422910"/>
                  <a:pt x="1747520" y="292100"/>
                  <a:pt x="1821180" y="205740"/>
                </a:cubicBezTo>
                <a:cubicBezTo>
                  <a:pt x="1894840" y="119380"/>
                  <a:pt x="1926590" y="59690"/>
                  <a:pt x="1958340" y="0"/>
                </a:cubicBezTo>
              </a:path>
            </a:pathLst>
          </a:custGeom>
          <a:noFill/>
          <a:ln w="76200"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7" name="Přímá spojnice 16">
            <a:extLst>
              <a:ext uri="{FF2B5EF4-FFF2-40B4-BE49-F238E27FC236}">
                <a16:creationId xmlns:a16="http://schemas.microsoft.com/office/drawing/2014/main" id="{45C62B69-1DC5-BD2F-5163-2573C1AE452B}"/>
              </a:ext>
            </a:extLst>
          </p:cNvPr>
          <p:cNvCxnSpPr/>
          <p:nvPr/>
        </p:nvCxnSpPr>
        <p:spPr>
          <a:xfrm flipV="1">
            <a:off x="9840913" y="1196975"/>
            <a:ext cx="0" cy="51117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C85BF0CC-1F03-00DA-AC35-47896D4382BC}"/>
              </a:ext>
            </a:extLst>
          </p:cNvPr>
          <p:cNvCxnSpPr/>
          <p:nvPr/>
        </p:nvCxnSpPr>
        <p:spPr>
          <a:xfrm>
            <a:off x="2122489" y="2420939"/>
            <a:ext cx="7718425" cy="79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182" name="TextovéPole 34">
            <a:extLst>
              <a:ext uri="{FF2B5EF4-FFF2-40B4-BE49-F238E27FC236}">
                <a16:creationId xmlns:a16="http://schemas.microsoft.com/office/drawing/2014/main" id="{F4011263-E03C-3242-78B3-FF9ED44DFA4C}"/>
              </a:ext>
            </a:extLst>
          </p:cNvPr>
          <p:cNvSpPr txBox="1">
            <a:spLocks noChangeArrowheads="1"/>
          </p:cNvSpPr>
          <p:nvPr/>
        </p:nvSpPr>
        <p:spPr bwMode="auto">
          <a:xfrm>
            <a:off x="1574081" y="728316"/>
            <a:ext cx="53243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dirty="0">
                <a:solidFill>
                  <a:srgbClr val="002060"/>
                </a:solidFill>
              </a:rPr>
              <a:t>Energeticko-metabolická pásma při různé intenzitě zatížení organizmu </a:t>
            </a:r>
            <a:r>
              <a:rPr lang="cs-CZ" altLang="cs-CZ" sz="2800" dirty="0">
                <a:solidFill>
                  <a:schemeClr val="accent1">
                    <a:lumMod val="50000"/>
                  </a:schemeClr>
                </a:solidFill>
              </a:rPr>
              <a:t>(%VO</a:t>
            </a:r>
            <a:r>
              <a:rPr lang="cs-CZ" altLang="cs-CZ" sz="2800" baseline="-25000" dirty="0">
                <a:solidFill>
                  <a:schemeClr val="accent1">
                    <a:lumMod val="50000"/>
                  </a:schemeClr>
                </a:solidFill>
              </a:rPr>
              <a:t>2</a:t>
            </a:r>
            <a:r>
              <a:rPr lang="cs-CZ" altLang="cs-CZ" sz="2800" dirty="0">
                <a:solidFill>
                  <a:schemeClr val="accent1">
                    <a:lumMod val="50000"/>
                  </a:schemeClr>
                </a:solidFill>
              </a:rPr>
              <a:t>max) </a:t>
            </a:r>
          </a:p>
        </p:txBody>
      </p:sp>
    </p:spTree>
    <p:extLst>
      <p:ext uri="{BB962C8B-B14F-4D97-AF65-F5344CB8AC3E}">
        <p14:creationId xmlns:p14="http://schemas.microsoft.com/office/powerpoint/2010/main" val="1333936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Noakes0002"/>
          <p:cNvPicPr>
            <a:picLocks noChangeAspect="1" noChangeArrowheads="1"/>
          </p:cNvPicPr>
          <p:nvPr/>
        </p:nvPicPr>
        <p:blipFill rotWithShape="1">
          <a:blip r:embed="rId2">
            <a:extLst>
              <a:ext uri="{28A0092B-C50C-407E-A947-70E740481C1C}">
                <a14:useLocalDpi xmlns:a14="http://schemas.microsoft.com/office/drawing/2010/main" val="0"/>
              </a:ext>
            </a:extLst>
          </a:blip>
          <a:srcRect b="1662"/>
          <a:stretch/>
        </p:blipFill>
        <p:spPr bwMode="auto">
          <a:xfrm>
            <a:off x="2020248" y="1076917"/>
            <a:ext cx="7722525" cy="55948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 Box 5"/>
          <p:cNvSpPr txBox="1">
            <a:spLocks noChangeArrowheads="1"/>
          </p:cNvSpPr>
          <p:nvPr/>
        </p:nvSpPr>
        <p:spPr bwMode="auto">
          <a:xfrm>
            <a:off x="1228279" y="338253"/>
            <a:ext cx="930646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sz="2400" b="1" dirty="0"/>
              <a:t>Podíl tuků a cukrů - zdrojů energie při různé intenzitě zátěže</a:t>
            </a:r>
          </a:p>
          <a:p>
            <a:pPr algn="ctr"/>
            <a:r>
              <a:rPr lang="cs-CZ" dirty="0"/>
              <a:t>(</a:t>
            </a:r>
            <a:r>
              <a:rPr lang="cs-CZ" dirty="0" err="1"/>
              <a:t>Noakes</a:t>
            </a:r>
            <a:r>
              <a:rPr lang="cs-CZ" dirty="0"/>
              <a:t>, 2003)</a:t>
            </a:r>
          </a:p>
        </p:txBody>
      </p:sp>
      <p:sp>
        <p:nvSpPr>
          <p:cNvPr id="2" name="TextovéPole 1">
            <a:extLst>
              <a:ext uri="{FF2B5EF4-FFF2-40B4-BE49-F238E27FC236}">
                <a16:creationId xmlns:a16="http://schemas.microsoft.com/office/drawing/2014/main" id="{B0472E33-6973-9FA5-42D8-81E009D947E3}"/>
              </a:ext>
            </a:extLst>
          </p:cNvPr>
          <p:cNvSpPr txBox="1"/>
          <p:nvPr/>
        </p:nvSpPr>
        <p:spPr>
          <a:xfrm>
            <a:off x="3853834" y="4180077"/>
            <a:ext cx="1045544" cy="461665"/>
          </a:xfrm>
          <a:prstGeom prst="rect">
            <a:avLst/>
          </a:prstGeom>
          <a:noFill/>
        </p:spPr>
        <p:txBody>
          <a:bodyPr wrap="square" rtlCol="0">
            <a:spAutoFit/>
          </a:bodyPr>
          <a:lstStyle/>
          <a:p>
            <a:r>
              <a:rPr lang="cs-CZ" sz="2400" b="1" dirty="0"/>
              <a:t>CUKRY</a:t>
            </a:r>
          </a:p>
        </p:txBody>
      </p:sp>
      <p:sp>
        <p:nvSpPr>
          <p:cNvPr id="3" name="TextovéPole 2">
            <a:extLst>
              <a:ext uri="{FF2B5EF4-FFF2-40B4-BE49-F238E27FC236}">
                <a16:creationId xmlns:a16="http://schemas.microsoft.com/office/drawing/2014/main" id="{FC731AB1-174E-DFEC-0DCB-5E9C8DD6C45D}"/>
              </a:ext>
            </a:extLst>
          </p:cNvPr>
          <p:cNvSpPr txBox="1"/>
          <p:nvPr/>
        </p:nvSpPr>
        <p:spPr>
          <a:xfrm>
            <a:off x="3853834" y="2345490"/>
            <a:ext cx="1045544" cy="461665"/>
          </a:xfrm>
          <a:prstGeom prst="rect">
            <a:avLst/>
          </a:prstGeom>
          <a:noFill/>
        </p:spPr>
        <p:txBody>
          <a:bodyPr wrap="square" rtlCol="0">
            <a:spAutoFit/>
          </a:bodyPr>
          <a:lstStyle/>
          <a:p>
            <a:r>
              <a:rPr lang="cs-CZ" sz="2400" b="1" dirty="0"/>
              <a:t>TUKY</a:t>
            </a:r>
          </a:p>
        </p:txBody>
      </p:sp>
      <p:sp>
        <p:nvSpPr>
          <p:cNvPr id="4" name="TextovéPole 3">
            <a:extLst>
              <a:ext uri="{FF2B5EF4-FFF2-40B4-BE49-F238E27FC236}">
                <a16:creationId xmlns:a16="http://schemas.microsoft.com/office/drawing/2014/main" id="{60B58058-4F55-0A52-AEBA-EDF87E568C2E}"/>
              </a:ext>
            </a:extLst>
          </p:cNvPr>
          <p:cNvSpPr txBox="1"/>
          <p:nvPr/>
        </p:nvSpPr>
        <p:spPr>
          <a:xfrm>
            <a:off x="2698045" y="955115"/>
            <a:ext cx="587022" cy="646331"/>
          </a:xfrm>
          <a:prstGeom prst="rect">
            <a:avLst/>
          </a:prstGeom>
          <a:noFill/>
        </p:spPr>
        <p:txBody>
          <a:bodyPr wrap="square" rtlCol="0">
            <a:spAutoFit/>
          </a:bodyPr>
          <a:lstStyle/>
          <a:p>
            <a:r>
              <a:rPr lang="cs-CZ" sz="3600" b="1" dirty="0"/>
              <a:t>%</a:t>
            </a:r>
          </a:p>
        </p:txBody>
      </p:sp>
      <p:sp>
        <p:nvSpPr>
          <p:cNvPr id="5" name="TextovéPole 4">
            <a:extLst>
              <a:ext uri="{FF2B5EF4-FFF2-40B4-BE49-F238E27FC236}">
                <a16:creationId xmlns:a16="http://schemas.microsoft.com/office/drawing/2014/main" id="{B749CFAE-5F1F-0A38-1421-1A2EEC6F4A68}"/>
              </a:ext>
            </a:extLst>
          </p:cNvPr>
          <p:cNvSpPr txBox="1"/>
          <p:nvPr/>
        </p:nvSpPr>
        <p:spPr>
          <a:xfrm>
            <a:off x="5001817" y="6233825"/>
            <a:ext cx="3882539" cy="400110"/>
          </a:xfrm>
          <a:prstGeom prst="rect">
            <a:avLst/>
          </a:prstGeom>
          <a:solidFill>
            <a:schemeClr val="bg1"/>
          </a:solidFill>
        </p:spPr>
        <p:txBody>
          <a:bodyPr wrap="square" rtlCol="0">
            <a:spAutoFit/>
          </a:bodyPr>
          <a:lstStyle/>
          <a:p>
            <a:r>
              <a:rPr lang="cs-CZ" sz="2000" b="1" dirty="0"/>
              <a:t>Intenzita zatížení (%VO2max)</a:t>
            </a:r>
          </a:p>
        </p:txBody>
      </p:sp>
    </p:spTree>
    <p:extLst>
      <p:ext uri="{BB962C8B-B14F-4D97-AF65-F5344CB8AC3E}">
        <p14:creationId xmlns:p14="http://schemas.microsoft.com/office/powerpoint/2010/main" val="3981890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brázek 1">
            <a:extLst>
              <a:ext uri="{FF2B5EF4-FFF2-40B4-BE49-F238E27FC236}">
                <a16:creationId xmlns:a16="http://schemas.microsoft.com/office/drawing/2014/main" id="{8B6EAB50-071F-11B6-DEDB-B08A3728D1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2711" y="1406525"/>
            <a:ext cx="7849352" cy="53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Šipka: dolů 1">
            <a:extLst>
              <a:ext uri="{FF2B5EF4-FFF2-40B4-BE49-F238E27FC236}">
                <a16:creationId xmlns:a16="http://schemas.microsoft.com/office/drawing/2014/main" id="{7B65DBA2-0A08-BEF7-EA12-39F06CF7F00A}"/>
              </a:ext>
            </a:extLst>
          </p:cNvPr>
          <p:cNvSpPr/>
          <p:nvPr/>
        </p:nvSpPr>
        <p:spPr>
          <a:xfrm>
            <a:off x="4901143" y="2881408"/>
            <a:ext cx="288925" cy="4488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TextovéPole 2">
            <a:extLst>
              <a:ext uri="{FF2B5EF4-FFF2-40B4-BE49-F238E27FC236}">
                <a16:creationId xmlns:a16="http://schemas.microsoft.com/office/drawing/2014/main" id="{144487FA-7F90-04D6-FAF8-E37BCDC3965E}"/>
              </a:ext>
            </a:extLst>
          </p:cNvPr>
          <p:cNvSpPr txBox="1"/>
          <p:nvPr/>
        </p:nvSpPr>
        <p:spPr>
          <a:xfrm>
            <a:off x="447150" y="155421"/>
            <a:ext cx="11236740" cy="1077218"/>
          </a:xfrm>
          <a:prstGeom prst="rect">
            <a:avLst/>
          </a:prstGeom>
          <a:noFill/>
        </p:spPr>
        <p:txBody>
          <a:bodyPr wrap="square" rtlCol="0">
            <a:spAutoFit/>
          </a:bodyPr>
          <a:lstStyle/>
          <a:p>
            <a:pPr algn="ctr"/>
            <a:r>
              <a:rPr lang="cs-CZ" sz="2800" b="1" dirty="0"/>
              <a:t>Glykémie v klidu, při a po 30 min cvičení</a:t>
            </a:r>
          </a:p>
          <a:p>
            <a:pPr algn="ctr"/>
            <a:r>
              <a:rPr lang="cs-CZ" sz="2400" dirty="0"/>
              <a:t>(</a:t>
            </a:r>
            <a:r>
              <a:rPr lang="cs-CZ" sz="2400" dirty="0" err="1"/>
              <a:t>cykloergometr</a:t>
            </a:r>
            <a:r>
              <a:rPr lang="cs-CZ" sz="2400" dirty="0"/>
              <a:t>, 70%VO</a:t>
            </a:r>
            <a:r>
              <a:rPr lang="cs-CZ" sz="2400" baseline="-25000" dirty="0"/>
              <a:t>2</a:t>
            </a:r>
            <a:r>
              <a:rPr lang="cs-CZ" sz="2400" dirty="0"/>
              <a:t>peak)</a:t>
            </a:r>
          </a:p>
          <a:p>
            <a:pPr algn="ctr"/>
            <a:r>
              <a:rPr lang="cs-CZ" sz="1200" dirty="0"/>
              <a:t>Christ–</a:t>
            </a:r>
            <a:r>
              <a:rPr lang="cs-CZ" sz="1200" dirty="0" err="1"/>
              <a:t>Roberts</a:t>
            </a:r>
            <a:r>
              <a:rPr lang="cs-CZ" sz="1200" dirty="0"/>
              <a:t> et al., 2003 </a:t>
            </a:r>
          </a:p>
        </p:txBody>
      </p:sp>
      <p:sp>
        <p:nvSpPr>
          <p:cNvPr id="4" name="Rovnoramenný trojúhelník 3">
            <a:extLst>
              <a:ext uri="{FF2B5EF4-FFF2-40B4-BE49-F238E27FC236}">
                <a16:creationId xmlns:a16="http://schemas.microsoft.com/office/drawing/2014/main" id="{A3AB00F0-ACCA-9E15-D3BF-51CC4DA814A5}"/>
              </a:ext>
            </a:extLst>
          </p:cNvPr>
          <p:cNvSpPr/>
          <p:nvPr/>
        </p:nvSpPr>
        <p:spPr>
          <a:xfrm>
            <a:off x="9362063" y="2717720"/>
            <a:ext cx="265424" cy="32737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Rovnoramenný trojúhelník 4">
            <a:extLst>
              <a:ext uri="{FF2B5EF4-FFF2-40B4-BE49-F238E27FC236}">
                <a16:creationId xmlns:a16="http://schemas.microsoft.com/office/drawing/2014/main" id="{6E3A5D0C-AE5C-C624-F1DC-A717BB318AB6}"/>
              </a:ext>
            </a:extLst>
          </p:cNvPr>
          <p:cNvSpPr/>
          <p:nvPr/>
        </p:nvSpPr>
        <p:spPr>
          <a:xfrm>
            <a:off x="9362063" y="3143618"/>
            <a:ext cx="288130" cy="282223"/>
          </a:xfrm>
          <a:prstGeom prst="triangl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6" name="Obdélník 5">
            <a:extLst>
              <a:ext uri="{FF2B5EF4-FFF2-40B4-BE49-F238E27FC236}">
                <a16:creationId xmlns:a16="http://schemas.microsoft.com/office/drawing/2014/main" id="{5E5850FB-B50F-5CB4-327E-B82B2FBFAFC6}"/>
              </a:ext>
            </a:extLst>
          </p:cNvPr>
          <p:cNvSpPr/>
          <p:nvPr/>
        </p:nvSpPr>
        <p:spPr>
          <a:xfrm>
            <a:off x="9365965" y="3729802"/>
            <a:ext cx="282000" cy="3519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6B2E4BF3-8D59-83DD-6293-B615CD54A35A}"/>
              </a:ext>
            </a:extLst>
          </p:cNvPr>
          <p:cNvSpPr/>
          <p:nvPr/>
        </p:nvSpPr>
        <p:spPr>
          <a:xfrm>
            <a:off x="9376044" y="4157166"/>
            <a:ext cx="273131" cy="325093"/>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DAD059A8-4160-F5D5-98DC-E9ECD2A217FA}"/>
              </a:ext>
            </a:extLst>
          </p:cNvPr>
          <p:cNvSpPr txBox="1"/>
          <p:nvPr/>
        </p:nvSpPr>
        <p:spPr>
          <a:xfrm>
            <a:off x="9775926" y="2274838"/>
            <a:ext cx="2111274" cy="2308324"/>
          </a:xfrm>
          <a:prstGeom prst="rect">
            <a:avLst/>
          </a:prstGeom>
          <a:noFill/>
        </p:spPr>
        <p:txBody>
          <a:bodyPr wrap="square" rtlCol="0">
            <a:spAutoFit/>
          </a:bodyPr>
          <a:lstStyle/>
          <a:p>
            <a:r>
              <a:rPr lang="cs-CZ" sz="2400" u="sng" dirty="0"/>
              <a:t>DIABETICI:</a:t>
            </a:r>
          </a:p>
          <a:p>
            <a:r>
              <a:rPr lang="cs-CZ" sz="2400" dirty="0"/>
              <a:t>- Insulin</a:t>
            </a:r>
          </a:p>
          <a:p>
            <a:r>
              <a:rPr lang="cs-CZ" sz="2400" dirty="0"/>
              <a:t>- Insulin + CVIČ.</a:t>
            </a:r>
          </a:p>
          <a:p>
            <a:r>
              <a:rPr lang="cs-CZ" sz="2400" u="sng" dirty="0"/>
              <a:t>ZDRAVÍ:</a:t>
            </a:r>
          </a:p>
          <a:p>
            <a:r>
              <a:rPr lang="cs-CZ" sz="2400" dirty="0"/>
              <a:t>- Insulin</a:t>
            </a:r>
          </a:p>
          <a:p>
            <a:r>
              <a:rPr lang="cs-CZ" sz="2400" dirty="0"/>
              <a:t>- Insulin + CVIČ.</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Obrázek 2">
            <a:extLst>
              <a:ext uri="{FF2B5EF4-FFF2-40B4-BE49-F238E27FC236}">
                <a16:creationId xmlns:a16="http://schemas.microsoft.com/office/drawing/2014/main" id="{983EF106-1C33-4D99-A7D6-2DC2FC8E63CE}"/>
              </a:ext>
            </a:extLst>
          </p:cNvPr>
          <p:cNvPicPr>
            <a:picLocks noChangeAspect="1"/>
          </p:cNvPicPr>
          <p:nvPr/>
        </p:nvPicPr>
        <p:blipFill>
          <a:blip r:embed="rId2"/>
          <a:srcRect/>
          <a:stretch>
            <a:fillRect/>
          </a:stretch>
        </p:blipFill>
        <p:spPr bwMode="auto">
          <a:xfrm>
            <a:off x="4583114" y="1090613"/>
            <a:ext cx="5241925" cy="5619750"/>
          </a:xfrm>
          <a:prstGeom prst="rect">
            <a:avLst/>
          </a:prstGeom>
          <a:noFill/>
          <a:ln w="9525">
            <a:solidFill>
              <a:schemeClr val="accent5"/>
            </a:solidFill>
            <a:miter lim="800000"/>
            <a:headEnd/>
            <a:tailEnd/>
          </a:ln>
        </p:spPr>
      </p:pic>
      <p:sp>
        <p:nvSpPr>
          <p:cNvPr id="27651" name="TextovéPole 3">
            <a:extLst>
              <a:ext uri="{FF2B5EF4-FFF2-40B4-BE49-F238E27FC236}">
                <a16:creationId xmlns:a16="http://schemas.microsoft.com/office/drawing/2014/main" id="{F64172A2-6652-98CC-441F-487302AA8635}"/>
              </a:ext>
            </a:extLst>
          </p:cNvPr>
          <p:cNvSpPr txBox="1">
            <a:spLocks noChangeArrowheads="1"/>
          </p:cNvSpPr>
          <p:nvPr/>
        </p:nvSpPr>
        <p:spPr bwMode="auto">
          <a:xfrm>
            <a:off x="4583114" y="249238"/>
            <a:ext cx="5241925" cy="1200150"/>
          </a:xfrm>
          <a:prstGeom prst="rect">
            <a:avLst/>
          </a:prstGeom>
          <a:solidFill>
            <a:schemeClr val="accent5"/>
          </a:solidFill>
          <a:ln>
            <a:solidFill>
              <a:schemeClr val="accent1"/>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cs-CZ" altLang="cs-CZ" b="1" dirty="0">
                <a:solidFill>
                  <a:srgbClr val="CC00FF"/>
                </a:solidFill>
              </a:rPr>
              <a:t>Kruhový trénink v posilovně (2 h) ve 14:00 h</a:t>
            </a:r>
          </a:p>
          <a:p>
            <a:pPr algn="ctr">
              <a:defRPr/>
            </a:pPr>
            <a:r>
              <a:rPr lang="cs-CZ" altLang="cs-CZ" dirty="0">
                <a:solidFill>
                  <a:srgbClr val="0000FF"/>
                </a:solidFill>
              </a:rPr>
              <a:t>A(trénovaný)</a:t>
            </a:r>
            <a:r>
              <a:rPr lang="cs-CZ" altLang="cs-CZ" dirty="0"/>
              <a:t>; </a:t>
            </a:r>
            <a:r>
              <a:rPr lang="cs-CZ" altLang="cs-CZ" dirty="0">
                <a:solidFill>
                  <a:srgbClr val="FF0000"/>
                </a:solidFill>
              </a:rPr>
              <a:t>B(netrénovaný)</a:t>
            </a:r>
          </a:p>
          <a:p>
            <a:pPr algn="ctr">
              <a:defRPr/>
            </a:pPr>
            <a:r>
              <a:rPr lang="cs-CZ" altLang="cs-CZ" dirty="0"/>
              <a:t>Snížení dávky </a:t>
            </a:r>
            <a:r>
              <a:rPr lang="cs-CZ" altLang="cs-CZ" dirty="0" err="1"/>
              <a:t>Inz</a:t>
            </a:r>
            <a:r>
              <a:rPr lang="cs-CZ" altLang="cs-CZ" dirty="0"/>
              <a:t> před obědem: </a:t>
            </a:r>
            <a:r>
              <a:rPr lang="cs-CZ" altLang="cs-CZ" dirty="0">
                <a:solidFill>
                  <a:srgbClr val="0000FF"/>
                </a:solidFill>
              </a:rPr>
              <a:t>10</a:t>
            </a:r>
            <a:r>
              <a:rPr lang="cs-CZ" dirty="0">
                <a:solidFill>
                  <a:srgbClr val="0000FF"/>
                </a:solidFill>
              </a:rPr>
              <a:t>→8</a:t>
            </a:r>
            <a:r>
              <a:rPr lang="cs-CZ" altLang="cs-CZ" dirty="0"/>
              <a:t>; </a:t>
            </a:r>
            <a:r>
              <a:rPr lang="cs-CZ" altLang="cs-CZ" dirty="0">
                <a:solidFill>
                  <a:srgbClr val="FF0000"/>
                </a:solidFill>
              </a:rPr>
              <a:t>14</a:t>
            </a:r>
            <a:r>
              <a:rPr lang="cs-CZ" dirty="0">
                <a:solidFill>
                  <a:srgbClr val="FF0000"/>
                </a:solidFill>
              </a:rPr>
              <a:t>→</a:t>
            </a:r>
            <a:r>
              <a:rPr lang="cs-CZ" altLang="cs-CZ" dirty="0">
                <a:solidFill>
                  <a:srgbClr val="FF0000"/>
                </a:solidFill>
              </a:rPr>
              <a:t>10</a:t>
            </a:r>
            <a:r>
              <a:rPr lang="cs-CZ" altLang="cs-CZ" dirty="0"/>
              <a:t> j. </a:t>
            </a:r>
          </a:p>
          <a:p>
            <a:pPr algn="ctr">
              <a:defRPr/>
            </a:pPr>
            <a:r>
              <a:rPr lang="cs-CZ" altLang="cs-CZ" dirty="0"/>
              <a:t>RPE: </a:t>
            </a:r>
            <a:r>
              <a:rPr lang="cs-CZ" altLang="cs-CZ" dirty="0">
                <a:solidFill>
                  <a:srgbClr val="0000FF"/>
                </a:solidFill>
              </a:rPr>
              <a:t>14</a:t>
            </a:r>
            <a:r>
              <a:rPr lang="cs-CZ" altLang="cs-CZ" dirty="0"/>
              <a:t>; </a:t>
            </a:r>
            <a:r>
              <a:rPr lang="cs-CZ" altLang="cs-CZ" dirty="0">
                <a:solidFill>
                  <a:srgbClr val="FF0000"/>
                </a:solidFill>
              </a:rPr>
              <a:t>16</a:t>
            </a:r>
          </a:p>
        </p:txBody>
      </p:sp>
      <p:sp>
        <p:nvSpPr>
          <p:cNvPr id="5" name="Obdélník 4">
            <a:extLst>
              <a:ext uri="{FF2B5EF4-FFF2-40B4-BE49-F238E27FC236}">
                <a16:creationId xmlns:a16="http://schemas.microsoft.com/office/drawing/2014/main" id="{C31A98C4-C626-088E-5F66-655DCEB07F11}"/>
              </a:ext>
            </a:extLst>
          </p:cNvPr>
          <p:cNvSpPr/>
          <p:nvPr/>
        </p:nvSpPr>
        <p:spPr>
          <a:xfrm>
            <a:off x="5230813" y="2098676"/>
            <a:ext cx="1439862" cy="3095625"/>
          </a:xfrm>
          <a:prstGeom prst="rect">
            <a:avLst/>
          </a:prstGeom>
          <a:solidFill>
            <a:srgbClr val="CC00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7173" name="TextovéPole 5">
            <a:extLst>
              <a:ext uri="{FF2B5EF4-FFF2-40B4-BE49-F238E27FC236}">
                <a16:creationId xmlns:a16="http://schemas.microsoft.com/office/drawing/2014/main" id="{55E8D8D4-5F17-0C1A-6615-136CB9996AEF}"/>
              </a:ext>
            </a:extLst>
          </p:cNvPr>
          <p:cNvSpPr txBox="1">
            <a:spLocks noChangeArrowheads="1"/>
          </p:cNvSpPr>
          <p:nvPr/>
        </p:nvSpPr>
        <p:spPr bwMode="auto">
          <a:xfrm>
            <a:off x="9767888" y="6489700"/>
            <a:ext cx="10080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(Bečka, 2002)</a:t>
            </a:r>
          </a:p>
        </p:txBody>
      </p:sp>
      <p:sp>
        <p:nvSpPr>
          <p:cNvPr id="7" name="Bublinový popisek se šipkou dolů 6">
            <a:extLst>
              <a:ext uri="{FF2B5EF4-FFF2-40B4-BE49-F238E27FC236}">
                <a16:creationId xmlns:a16="http://schemas.microsoft.com/office/drawing/2014/main" id="{55EDF2FA-D568-8EBE-8D8D-C37C0EEDA27F}"/>
              </a:ext>
            </a:extLst>
          </p:cNvPr>
          <p:cNvSpPr/>
          <p:nvPr/>
        </p:nvSpPr>
        <p:spPr>
          <a:xfrm>
            <a:off x="4943475" y="1449389"/>
            <a:ext cx="1079500" cy="865187"/>
          </a:xfrm>
          <a:prstGeom prst="downArrow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rgbClr val="FF0000"/>
                </a:solidFill>
              </a:rPr>
              <a:t>11j. </a:t>
            </a:r>
            <a:r>
              <a:rPr lang="cs-CZ" dirty="0" err="1">
                <a:solidFill>
                  <a:srgbClr val="FF0000"/>
                </a:solidFill>
              </a:rPr>
              <a:t>Inz</a:t>
            </a:r>
            <a:r>
              <a:rPr lang="cs-CZ" dirty="0">
                <a:solidFill>
                  <a:srgbClr val="FF0000"/>
                </a:solidFill>
              </a:rPr>
              <a:t> </a:t>
            </a:r>
            <a:r>
              <a:rPr lang="cs-CZ" dirty="0" err="1">
                <a:solidFill>
                  <a:srgbClr val="FF0000"/>
                </a:solidFill>
              </a:rPr>
              <a:t>Actrapid</a:t>
            </a:r>
            <a:endParaRPr lang="cs-CZ" dirty="0">
              <a:solidFill>
                <a:srgbClr val="FF0000"/>
              </a:solidFill>
            </a:endParaRPr>
          </a:p>
        </p:txBody>
      </p:sp>
      <p:sp>
        <p:nvSpPr>
          <p:cNvPr id="7175" name="TextovéPole 7">
            <a:extLst>
              <a:ext uri="{FF2B5EF4-FFF2-40B4-BE49-F238E27FC236}">
                <a16:creationId xmlns:a16="http://schemas.microsoft.com/office/drawing/2014/main" id="{9BB68A7A-7EF1-907A-0D6E-37B63E76D0BB}"/>
              </a:ext>
            </a:extLst>
          </p:cNvPr>
          <p:cNvSpPr txBox="1">
            <a:spLocks noChangeArrowheads="1"/>
          </p:cNvSpPr>
          <p:nvPr/>
        </p:nvSpPr>
        <p:spPr bwMode="auto">
          <a:xfrm>
            <a:off x="1706564" y="1484313"/>
            <a:ext cx="25923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a:solidFill>
                  <a:srgbClr val="0033CC"/>
                </a:solidFill>
              </a:rPr>
              <a:t>Cvičení dvou diabetiků I. typu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olar; aplikace flow; smartwatch; nositelná elektronika; chytré hodinky; wearables;">
            <a:extLst>
              <a:ext uri="{FF2B5EF4-FFF2-40B4-BE49-F238E27FC236}">
                <a16:creationId xmlns:a16="http://schemas.microsoft.com/office/drawing/2014/main" id="{3E709AFE-0099-F4E3-E164-E2CA334452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33" t="18247" r="6636" b="10049"/>
          <a:stretch/>
        </p:blipFill>
        <p:spPr bwMode="auto">
          <a:xfrm>
            <a:off x="4941105" y="2988733"/>
            <a:ext cx="4809576" cy="319757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84859E2-A6F2-1630-69E5-8F18F16BB8C3}"/>
              </a:ext>
            </a:extLst>
          </p:cNvPr>
          <p:cNvSpPr txBox="1"/>
          <p:nvPr/>
        </p:nvSpPr>
        <p:spPr>
          <a:xfrm>
            <a:off x="1337733" y="398031"/>
            <a:ext cx="9516533" cy="2308324"/>
          </a:xfrm>
          <a:prstGeom prst="rect">
            <a:avLst/>
          </a:prstGeom>
          <a:noFill/>
        </p:spPr>
        <p:txBody>
          <a:bodyPr wrap="square" rtlCol="0">
            <a:spAutoFit/>
          </a:bodyPr>
          <a:lstStyle/>
          <a:p>
            <a:pPr algn="ctr"/>
            <a:r>
              <a:rPr lang="cs-CZ" sz="2400" b="1" i="1" u="sng" dirty="0"/>
              <a:t>Co jsou a k čemu jsou „aplikace pro zdraví a pohybovou aktivitu“?</a:t>
            </a:r>
          </a:p>
          <a:p>
            <a:pPr algn="ctr"/>
            <a:r>
              <a:rPr lang="cs-CZ" sz="2000" dirty="0"/>
              <a:t>(PA – pohybová aktivita)</a:t>
            </a:r>
          </a:p>
          <a:p>
            <a:pPr algn="ctr"/>
            <a:endParaRPr lang="cs-CZ" sz="2000" dirty="0"/>
          </a:p>
          <a:p>
            <a:r>
              <a:rPr lang="cs-CZ" sz="2000" b="1" dirty="0">
                <a:solidFill>
                  <a:schemeClr val="accent1">
                    <a:lumMod val="75000"/>
                  </a:schemeClr>
                </a:solidFill>
              </a:rPr>
              <a:t>„Aplikace“ jsou počítačové programy </a:t>
            </a:r>
            <a:r>
              <a:rPr lang="cs-CZ" sz="2000" dirty="0">
                <a:solidFill>
                  <a:schemeClr val="accent1">
                    <a:lumMod val="75000"/>
                  </a:schemeClr>
                </a:solidFill>
              </a:rPr>
              <a:t>(?)</a:t>
            </a:r>
            <a:r>
              <a:rPr lang="cs-CZ" sz="2000" b="1" dirty="0">
                <a:solidFill>
                  <a:schemeClr val="accent1">
                    <a:lumMod val="75000"/>
                  </a:schemeClr>
                </a:solidFill>
              </a:rPr>
              <a:t> </a:t>
            </a:r>
            <a:r>
              <a:rPr lang="cs-CZ" sz="2000" dirty="0"/>
              <a:t>(pro chytré hodinky, mobilní telefony, tablety, ..),</a:t>
            </a:r>
          </a:p>
          <a:p>
            <a:r>
              <a:rPr lang="cs-CZ" sz="2000" b="1" dirty="0">
                <a:solidFill>
                  <a:schemeClr val="accent1">
                    <a:lumMod val="75000"/>
                  </a:schemeClr>
                </a:solidFill>
              </a:rPr>
              <a:t>které mají pomáhat člověku při plánování a řízení zdravotně orientované PA</a:t>
            </a:r>
          </a:p>
          <a:p>
            <a:r>
              <a:rPr lang="cs-CZ" sz="2000" b="1" dirty="0">
                <a:solidFill>
                  <a:srgbClr val="FF0000"/>
                </a:solidFill>
              </a:rPr>
              <a:t>- pro udržení nebo zlepšení zdraví</a:t>
            </a:r>
          </a:p>
          <a:p>
            <a:r>
              <a:rPr lang="cs-CZ" sz="2000" b="1" dirty="0">
                <a:solidFill>
                  <a:schemeClr val="accent1">
                    <a:lumMod val="75000"/>
                  </a:schemeClr>
                </a:solidFill>
              </a:rPr>
              <a:t>Co, proč a jak sledovat? </a:t>
            </a:r>
            <a:r>
              <a:rPr lang="cs-CZ" sz="2000" b="1" dirty="0">
                <a:solidFill>
                  <a:schemeClr val="accent2">
                    <a:lumMod val="50000"/>
                  </a:schemeClr>
                </a:solidFill>
              </a:rPr>
              <a:t>PA, odezvu a adaptaci, únavu a regeneraci sil, .. </a:t>
            </a:r>
            <a:r>
              <a:rPr lang="cs-CZ" sz="2000" b="1" dirty="0">
                <a:solidFill>
                  <a:schemeClr val="accent1">
                    <a:lumMod val="75000"/>
                  </a:schemeClr>
                </a:solidFill>
                <a:latin typeface="Calibri" panose="020F0502020204030204" pitchFamily="34" charset="0"/>
                <a:cs typeface="Calibri" panose="020F0502020204030204" pitchFamily="34" charset="0"/>
              </a:rPr>
              <a:t>→</a:t>
            </a:r>
            <a:endParaRPr lang="cs-CZ" sz="2000" b="1" dirty="0">
              <a:solidFill>
                <a:schemeClr val="accent2">
                  <a:lumMod val="50000"/>
                </a:schemeClr>
              </a:solidFill>
            </a:endParaRPr>
          </a:p>
        </p:txBody>
      </p:sp>
      <p:pic>
        <p:nvPicPr>
          <p:cNvPr id="1038" name="Picture 14" descr="ARMODD Squarz 11 Pro zlatá |⌚️ARMODD.CZ">
            <a:extLst>
              <a:ext uri="{FF2B5EF4-FFF2-40B4-BE49-F238E27FC236}">
                <a16:creationId xmlns:a16="http://schemas.microsoft.com/office/drawing/2014/main" id="{984CB9F5-B736-8C67-7559-24AA2606E6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62" t="1316" r="16543"/>
          <a:stretch/>
        </p:blipFill>
        <p:spPr bwMode="auto">
          <a:xfrm>
            <a:off x="2740221" y="3587247"/>
            <a:ext cx="1848713" cy="200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81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689" y="557214"/>
            <a:ext cx="3679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7"/>
          <p:cNvSpPr txBox="1">
            <a:spLocks noChangeArrowheads="1"/>
          </p:cNvSpPr>
          <p:nvPr/>
        </p:nvSpPr>
        <p:spPr bwMode="auto">
          <a:xfrm>
            <a:off x="4338638" y="3476625"/>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rgbClr val="0000FF"/>
                </a:solidFill>
              </a:rPr>
              <a:t>Inzulínová pera a pumpa</a:t>
            </a:r>
          </a:p>
        </p:txBody>
      </p:sp>
      <p:pic>
        <p:nvPicPr>
          <p:cNvPr id="28676"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568510"/>
            <a:ext cx="31908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7"/>
          <p:cNvSpPr txBox="1">
            <a:spLocks noChangeArrowheads="1"/>
          </p:cNvSpPr>
          <p:nvPr/>
        </p:nvSpPr>
        <p:spPr bwMode="auto">
          <a:xfrm>
            <a:off x="5135564" y="198439"/>
            <a:ext cx="20161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rgbClr val="0000FF"/>
                </a:solidFill>
              </a:rPr>
              <a:t>Glukometry</a:t>
            </a:r>
          </a:p>
        </p:txBody>
      </p:sp>
      <p:sp>
        <p:nvSpPr>
          <p:cNvPr id="28678" name="Obdélník 3"/>
          <p:cNvSpPr>
            <a:spLocks noChangeArrowheads="1"/>
          </p:cNvSpPr>
          <p:nvPr/>
        </p:nvSpPr>
        <p:spPr bwMode="auto">
          <a:xfrm>
            <a:off x="4373564" y="557214"/>
            <a:ext cx="3246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200"/>
              <a:t>https://en.wikipedia.org</a:t>
            </a:r>
          </a:p>
        </p:txBody>
      </p:sp>
      <p:pic>
        <p:nvPicPr>
          <p:cNvPr id="28679"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1326" y="3979863"/>
            <a:ext cx="38576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Obráze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4689" y="4025901"/>
            <a:ext cx="46497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Obdélník 7"/>
          <p:cNvSpPr>
            <a:spLocks noChangeArrowheads="1"/>
          </p:cNvSpPr>
          <p:nvPr/>
        </p:nvSpPr>
        <p:spPr bwMode="auto">
          <a:xfrm>
            <a:off x="6024564" y="6238875"/>
            <a:ext cx="430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http://www.in-pharmatechnologist.com/Drug-Delivery/Novo-Nordisk-and-Roche-insulin-pump-collaboration-gets-EU-thumbs-up</a:t>
            </a:r>
          </a:p>
        </p:txBody>
      </p:sp>
      <p:sp>
        <p:nvSpPr>
          <p:cNvPr id="28682" name="Obdélník 8"/>
          <p:cNvSpPr>
            <a:spLocks noChangeArrowheads="1"/>
          </p:cNvSpPr>
          <p:nvPr/>
        </p:nvSpPr>
        <p:spPr bwMode="auto">
          <a:xfrm>
            <a:off x="1847850" y="6454776"/>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http://www.janekdickinson.com/insulin-pen-vs-vial-and-syringe/</a:t>
            </a:r>
          </a:p>
        </p:txBody>
      </p:sp>
    </p:spTree>
    <p:extLst>
      <p:ext uri="{BB962C8B-B14F-4D97-AF65-F5344CB8AC3E}">
        <p14:creationId xmlns:p14="http://schemas.microsoft.com/office/powerpoint/2010/main" val="2161858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02" y="761823"/>
            <a:ext cx="51069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Obrázek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379" y="3305009"/>
            <a:ext cx="3708401"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ovéPole 7"/>
          <p:cNvSpPr txBox="1">
            <a:spLocks noChangeArrowheads="1"/>
          </p:cNvSpPr>
          <p:nvPr/>
        </p:nvSpPr>
        <p:spPr bwMode="auto">
          <a:xfrm>
            <a:off x="2325666" y="3671369"/>
            <a:ext cx="2409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solidFill>
                  <a:srgbClr val="0070C0"/>
                </a:solidFill>
              </a:rPr>
              <a:t>Systém</a:t>
            </a:r>
          </a:p>
          <a:p>
            <a:pPr algn="ctr">
              <a:spcBef>
                <a:spcPct val="0"/>
              </a:spcBef>
              <a:buFontTx/>
              <a:buNone/>
            </a:pPr>
            <a:r>
              <a:rPr lang="cs-CZ" altLang="cs-CZ" sz="1800" dirty="0">
                <a:solidFill>
                  <a:srgbClr val="0070C0"/>
                </a:solidFill>
              </a:rPr>
              <a:t>SENZOR  +  PUMPA</a:t>
            </a:r>
          </a:p>
        </p:txBody>
      </p:sp>
      <p:sp>
        <p:nvSpPr>
          <p:cNvPr id="29702" name="TextovéPole 8"/>
          <p:cNvSpPr txBox="1">
            <a:spLocks noChangeArrowheads="1"/>
          </p:cNvSpPr>
          <p:nvPr/>
        </p:nvSpPr>
        <p:spPr bwMode="auto">
          <a:xfrm>
            <a:off x="5126517" y="963453"/>
            <a:ext cx="61483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b="1" dirty="0">
                <a:solidFill>
                  <a:srgbClr val="0070C0"/>
                </a:solidFill>
              </a:rPr>
              <a:t>Kontinuální monitoring glukózy</a:t>
            </a:r>
          </a:p>
          <a:p>
            <a:pPr algn="ctr">
              <a:spcBef>
                <a:spcPct val="0"/>
              </a:spcBef>
              <a:buFontTx/>
              <a:buNone/>
            </a:pPr>
            <a:r>
              <a:rPr lang="cs-CZ" altLang="cs-CZ" sz="1600" dirty="0">
                <a:solidFill>
                  <a:srgbClr val="0070C0"/>
                </a:solidFill>
                <a:hlinkClick r:id="rId4"/>
              </a:rPr>
              <a:t>www.detskydiabetes.cz</a:t>
            </a:r>
            <a:endParaRPr lang="cs-CZ" altLang="cs-CZ" sz="1600" dirty="0">
              <a:solidFill>
                <a:srgbClr val="0070C0"/>
              </a:solidFill>
            </a:endParaRPr>
          </a:p>
          <a:p>
            <a:pPr algn="ctr">
              <a:spcBef>
                <a:spcPct val="0"/>
              </a:spcBef>
              <a:buNone/>
            </a:pPr>
            <a:r>
              <a:rPr lang="cs-CZ" altLang="cs-CZ" sz="2000" b="1" dirty="0">
                <a:solidFill>
                  <a:schemeClr val="accent2">
                    <a:lumMod val="75000"/>
                  </a:schemeClr>
                </a:solidFill>
              </a:rPr>
              <a:t>v intersticiální (mezibuněčné) tekutině</a:t>
            </a:r>
          </a:p>
        </p:txBody>
      </p:sp>
      <p:sp>
        <p:nvSpPr>
          <p:cNvPr id="29703" name="TextovéPole 9"/>
          <p:cNvSpPr txBox="1">
            <a:spLocks noChangeArrowheads="1"/>
          </p:cNvSpPr>
          <p:nvPr/>
        </p:nvSpPr>
        <p:spPr bwMode="auto">
          <a:xfrm>
            <a:off x="4998751" y="3477253"/>
            <a:ext cx="28924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solidFill>
                  <a:srgbClr val="0070C0"/>
                </a:solidFill>
                <a:latin typeface="Calibri" panose="020F0502020204030204" pitchFamily="34" charset="0"/>
              </a:rPr>
              <a:t>→ </a:t>
            </a:r>
            <a:r>
              <a:rPr lang="cs-CZ" altLang="cs-CZ" sz="1800" dirty="0">
                <a:solidFill>
                  <a:srgbClr val="0070C0"/>
                </a:solidFill>
              </a:rPr>
              <a:t>Zobrazení koncentrace glukózy na displeji pumpy</a:t>
            </a:r>
          </a:p>
          <a:p>
            <a:pPr algn="ctr">
              <a:spcBef>
                <a:spcPct val="0"/>
              </a:spcBef>
              <a:buFontTx/>
              <a:buNone/>
            </a:pPr>
            <a:r>
              <a:rPr lang="cs-CZ" altLang="cs-CZ" sz="1800" dirty="0">
                <a:solidFill>
                  <a:srgbClr val="0070C0"/>
                </a:solidFill>
                <a:latin typeface="Calibri" panose="020F0502020204030204" pitchFamily="34" charset="0"/>
              </a:rPr>
              <a:t>→ </a:t>
            </a:r>
            <a:r>
              <a:rPr lang="cs-CZ" altLang="cs-CZ" sz="1800" dirty="0">
                <a:solidFill>
                  <a:srgbClr val="0070C0"/>
                </a:solidFill>
              </a:rPr>
              <a:t>Diabetik si sám může upravit dávku</a:t>
            </a:r>
          </a:p>
          <a:p>
            <a:pPr algn="ctr">
              <a:spcBef>
                <a:spcPct val="0"/>
              </a:spcBef>
              <a:buFontTx/>
              <a:buNone/>
            </a:pPr>
            <a:endParaRPr lang="cs-CZ" altLang="cs-CZ" sz="1800" dirty="0"/>
          </a:p>
          <a:p>
            <a:pPr algn="ctr">
              <a:spcBef>
                <a:spcPct val="0"/>
              </a:spcBef>
              <a:buFontTx/>
              <a:buNone/>
            </a:pPr>
            <a:r>
              <a:rPr lang="cs-CZ" altLang="cs-CZ" sz="1800" dirty="0"/>
              <a:t>Není to automatický uzavřený systém.</a:t>
            </a:r>
          </a:p>
        </p:txBody>
      </p:sp>
      <p:pic>
        <p:nvPicPr>
          <p:cNvPr id="29705" name="Obrázek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7863" y="3477253"/>
            <a:ext cx="25542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929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5864" y="1653489"/>
            <a:ext cx="9400271" cy="50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ovéPole 10"/>
          <p:cNvSpPr txBox="1">
            <a:spLocks noChangeArrowheads="1"/>
          </p:cNvSpPr>
          <p:nvPr/>
        </p:nvSpPr>
        <p:spPr bwMode="auto">
          <a:xfrm>
            <a:off x="2640010" y="1285189"/>
            <a:ext cx="691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Zpoždění glukózy v intersticiální tekutině za glykémií 15-20 min</a:t>
            </a:r>
          </a:p>
        </p:txBody>
      </p:sp>
      <p:sp>
        <p:nvSpPr>
          <p:cNvPr id="2" name="TextovéPole 8">
            <a:extLst>
              <a:ext uri="{FF2B5EF4-FFF2-40B4-BE49-F238E27FC236}">
                <a16:creationId xmlns:a16="http://schemas.microsoft.com/office/drawing/2014/main" id="{776520A4-51FB-7276-3105-B296619ED9DE}"/>
              </a:ext>
            </a:extLst>
          </p:cNvPr>
          <p:cNvSpPr txBox="1">
            <a:spLocks noChangeArrowheads="1"/>
          </p:cNvSpPr>
          <p:nvPr/>
        </p:nvSpPr>
        <p:spPr bwMode="auto">
          <a:xfrm>
            <a:off x="3021805" y="454192"/>
            <a:ext cx="61483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b="1" dirty="0">
                <a:solidFill>
                  <a:srgbClr val="0070C0"/>
                </a:solidFill>
              </a:rPr>
              <a:t>Kontinuální monitoring glukózy</a:t>
            </a:r>
          </a:p>
          <a:p>
            <a:pPr algn="ctr">
              <a:spcBef>
                <a:spcPct val="0"/>
              </a:spcBef>
              <a:buFontTx/>
              <a:buNone/>
            </a:pPr>
            <a:r>
              <a:rPr lang="cs-CZ" altLang="cs-CZ" sz="2000" dirty="0">
                <a:solidFill>
                  <a:srgbClr val="0070C0"/>
                </a:solidFill>
                <a:hlinkClick r:id="rId3"/>
              </a:rPr>
              <a:t>www.detskydiabetes.cz</a:t>
            </a:r>
            <a:endParaRPr lang="cs-CZ" altLang="cs-CZ" sz="2000" dirty="0">
              <a:solidFill>
                <a:srgbClr val="0070C0"/>
              </a:solidFill>
            </a:endParaRPr>
          </a:p>
        </p:txBody>
      </p:sp>
    </p:spTree>
    <p:extLst>
      <p:ext uri="{BB962C8B-B14F-4D97-AF65-F5344CB8AC3E}">
        <p14:creationId xmlns:p14="http://schemas.microsoft.com/office/powerpoint/2010/main" val="4257411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370" t="36826" r="2526" b="4065"/>
          <a:stretch/>
        </p:blipFill>
        <p:spPr>
          <a:xfrm>
            <a:off x="535810" y="3081842"/>
            <a:ext cx="6497168" cy="3512774"/>
          </a:xfrm>
          <a:prstGeom prst="rect">
            <a:avLst/>
          </a:prstGeom>
          <a:ln>
            <a:solidFill>
              <a:srgbClr val="002060"/>
            </a:solidFill>
          </a:ln>
        </p:spPr>
      </p:pic>
      <p:sp>
        <p:nvSpPr>
          <p:cNvPr id="48131" name="Text Box 3"/>
          <p:cNvSpPr txBox="1">
            <a:spLocks noChangeArrowheads="1"/>
          </p:cNvSpPr>
          <p:nvPr/>
        </p:nvSpPr>
        <p:spPr bwMode="auto">
          <a:xfrm>
            <a:off x="535810" y="677238"/>
            <a:ext cx="11223951" cy="2277547"/>
          </a:xfrm>
          <a:prstGeom prst="rect">
            <a:avLst/>
          </a:prstGeom>
          <a:solidFill>
            <a:schemeClr val="accent5">
              <a:lumMod val="20000"/>
              <a:lumOff val="80000"/>
            </a:schemeClr>
          </a:solidFill>
          <a:ln w="9525">
            <a:solidFill>
              <a:srgbClr val="002060"/>
            </a:solidFill>
            <a:miter lim="800000"/>
            <a:headEnd/>
            <a:tailEnd/>
          </a:ln>
          <a:effec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cs-CZ" altLang="cs-CZ" sz="2800" b="1" dirty="0">
                <a:solidFill>
                  <a:srgbClr val="7030A0"/>
                </a:solidFill>
              </a:rPr>
              <a:t>OXIDAČNÍ STRES = působení oxidujících látek</a:t>
            </a:r>
          </a:p>
          <a:p>
            <a:pPr algn="ctr">
              <a:spcBef>
                <a:spcPts val="0"/>
              </a:spcBef>
              <a:buNone/>
            </a:pPr>
            <a:r>
              <a:rPr lang="cs-CZ" altLang="cs-CZ" sz="2000" dirty="0" err="1">
                <a:solidFill>
                  <a:srgbClr val="7030A0"/>
                </a:solidFill>
              </a:rPr>
              <a:t>superoxid</a:t>
            </a:r>
            <a:r>
              <a:rPr lang="cs-CZ" altLang="cs-CZ" sz="2000" dirty="0">
                <a:solidFill>
                  <a:srgbClr val="7030A0"/>
                </a:solidFill>
              </a:rPr>
              <a:t> (O</a:t>
            </a:r>
            <a:r>
              <a:rPr lang="cs-CZ" altLang="cs-CZ" sz="2000" baseline="-25000" dirty="0">
                <a:solidFill>
                  <a:srgbClr val="7030A0"/>
                </a:solidFill>
              </a:rPr>
              <a:t>2</a:t>
            </a:r>
            <a:r>
              <a:rPr lang="cs-CZ" altLang="cs-CZ" sz="2000" dirty="0">
                <a:solidFill>
                  <a:srgbClr val="7030A0"/>
                </a:solidFill>
              </a:rPr>
              <a:t>*), peroxid vodíku (H</a:t>
            </a:r>
            <a:r>
              <a:rPr lang="cs-CZ" altLang="cs-CZ" sz="2000" baseline="-25000" dirty="0">
                <a:solidFill>
                  <a:srgbClr val="7030A0"/>
                </a:solidFill>
              </a:rPr>
              <a:t>2</a:t>
            </a:r>
            <a:r>
              <a:rPr lang="cs-CZ" altLang="cs-CZ" sz="2000" dirty="0">
                <a:solidFill>
                  <a:srgbClr val="7030A0"/>
                </a:solidFill>
              </a:rPr>
              <a:t>O</a:t>
            </a:r>
            <a:r>
              <a:rPr lang="cs-CZ" altLang="cs-CZ" sz="2000" baseline="-25000" dirty="0">
                <a:solidFill>
                  <a:srgbClr val="7030A0"/>
                </a:solidFill>
              </a:rPr>
              <a:t>2</a:t>
            </a:r>
            <a:r>
              <a:rPr lang="cs-CZ" altLang="cs-CZ" sz="2000" dirty="0">
                <a:solidFill>
                  <a:srgbClr val="7030A0"/>
                </a:solidFill>
              </a:rPr>
              <a:t>), hydroxyl (HO*), </a:t>
            </a:r>
            <a:r>
              <a:rPr lang="cs-CZ" altLang="cs-CZ" sz="2000" dirty="0">
                <a:solidFill>
                  <a:srgbClr val="7030A0"/>
                </a:solidFill>
                <a:cs typeface="Arial" panose="020B0604020202020204" pitchFamily="34" charset="0"/>
              </a:rPr>
              <a:t>kyselina chlorná (</a:t>
            </a:r>
            <a:r>
              <a:rPr lang="cs-CZ" altLang="cs-CZ" sz="2000" dirty="0" err="1">
                <a:solidFill>
                  <a:srgbClr val="7030A0"/>
                </a:solidFill>
                <a:cs typeface="Arial" panose="020B0604020202020204" pitchFamily="34" charset="0"/>
              </a:rPr>
              <a:t>HOCl</a:t>
            </a:r>
            <a:r>
              <a:rPr lang="cs-CZ" altLang="cs-CZ" sz="2000" dirty="0">
                <a:solidFill>
                  <a:srgbClr val="7030A0"/>
                </a:solidFill>
                <a:cs typeface="Arial" panose="020B0604020202020204" pitchFamily="34" charset="0"/>
              </a:rPr>
              <a:t>)</a:t>
            </a:r>
          </a:p>
          <a:p>
            <a:pPr marL="0" indent="0">
              <a:spcBef>
                <a:spcPct val="50000"/>
              </a:spcBef>
              <a:buNone/>
            </a:pPr>
            <a:r>
              <a:rPr lang="cs-CZ" altLang="cs-CZ" sz="2000" b="1" dirty="0">
                <a:solidFill>
                  <a:srgbClr val="002060"/>
                </a:solidFill>
              </a:rPr>
              <a:t>Peroxidace lipidů </a:t>
            </a:r>
            <a:r>
              <a:rPr lang="cs-CZ" altLang="cs-CZ" sz="2000" dirty="0">
                <a:solidFill>
                  <a:srgbClr val="002060"/>
                </a:solidFill>
                <a:cs typeface="Arial" panose="020B0604020202020204" pitchFamily="34" charset="0"/>
              </a:rPr>
              <a:t>→</a:t>
            </a:r>
            <a:r>
              <a:rPr lang="cs-CZ" altLang="cs-CZ" sz="2000" dirty="0">
                <a:solidFill>
                  <a:srgbClr val="002060"/>
                </a:solidFill>
              </a:rPr>
              <a:t> </a:t>
            </a:r>
            <a:r>
              <a:rPr lang="cs-CZ" altLang="cs-CZ" sz="2000" dirty="0"/>
              <a:t>ničení </a:t>
            </a:r>
            <a:r>
              <a:rPr lang="cs-CZ" altLang="cs-CZ" sz="2000" b="1" dirty="0">
                <a:solidFill>
                  <a:srgbClr val="FF0000"/>
                </a:solidFill>
              </a:rPr>
              <a:t>membrán</a:t>
            </a:r>
            <a:r>
              <a:rPr lang="cs-CZ" altLang="cs-CZ" sz="2000" dirty="0"/>
              <a:t> </a:t>
            </a:r>
            <a:r>
              <a:rPr lang="cs-CZ" altLang="cs-CZ" sz="2000" b="1" dirty="0">
                <a:solidFill>
                  <a:srgbClr val="0070C0"/>
                </a:solidFill>
              </a:rPr>
              <a:t>mitochondrií</a:t>
            </a:r>
            <a:r>
              <a:rPr lang="cs-CZ" altLang="cs-CZ" sz="2000" dirty="0">
                <a:solidFill>
                  <a:srgbClr val="7030A0"/>
                </a:solidFill>
              </a:rPr>
              <a:t> - </a:t>
            </a:r>
            <a:r>
              <a:rPr lang="cs-CZ" altLang="cs-CZ" sz="2000" b="1" dirty="0">
                <a:solidFill>
                  <a:srgbClr val="7030A0"/>
                </a:solidFill>
              </a:rPr>
              <a:t>myocytů</a:t>
            </a:r>
            <a:r>
              <a:rPr lang="cs-CZ" altLang="cs-CZ" sz="2000" dirty="0">
                <a:solidFill>
                  <a:srgbClr val="7030A0"/>
                </a:solidFill>
              </a:rPr>
              <a:t> </a:t>
            </a:r>
            <a:r>
              <a:rPr lang="cs-CZ" altLang="cs-CZ" sz="2000" dirty="0">
                <a:cs typeface="Arial" panose="020B0604020202020204" pitchFamily="34" charset="0"/>
              </a:rPr>
              <a:t>→</a:t>
            </a:r>
            <a:r>
              <a:rPr lang="cs-CZ" altLang="cs-CZ" sz="2000" dirty="0">
                <a:solidFill>
                  <a:srgbClr val="7030A0"/>
                </a:solidFill>
                <a:cs typeface="Arial" panose="020B0604020202020204" pitchFamily="34" charset="0"/>
              </a:rPr>
              <a:t> </a:t>
            </a:r>
            <a:r>
              <a:rPr lang="cs-CZ" altLang="cs-CZ" sz="2000" dirty="0">
                <a:solidFill>
                  <a:srgbClr val="FF0000"/>
                </a:solidFill>
                <a:cs typeface="Arial" panose="020B0604020202020204" pitchFamily="34" charset="0"/>
              </a:rPr>
              <a:t>.. krev → další tkáně .. </a:t>
            </a:r>
          </a:p>
          <a:p>
            <a:pPr marL="0" indent="0">
              <a:spcBef>
                <a:spcPct val="50000"/>
              </a:spcBef>
              <a:buNone/>
            </a:pPr>
            <a:r>
              <a:rPr lang="cs-CZ" altLang="cs-CZ" sz="2000" b="1" dirty="0">
                <a:solidFill>
                  <a:srgbClr val="002060"/>
                </a:solidFill>
              </a:rPr>
              <a:t>Oxidace proteinů </a:t>
            </a:r>
            <a:r>
              <a:rPr lang="cs-CZ" altLang="cs-CZ" sz="2000" dirty="0">
                <a:solidFill>
                  <a:srgbClr val="002060"/>
                </a:solidFill>
              </a:rPr>
              <a:t>→ </a:t>
            </a:r>
            <a:r>
              <a:rPr lang="cs-CZ" altLang="cs-CZ" sz="2000" dirty="0"/>
              <a:t>ničení </a:t>
            </a:r>
            <a:r>
              <a:rPr lang="cs-CZ" altLang="cs-CZ" sz="2000" dirty="0">
                <a:solidFill>
                  <a:srgbClr val="FF0000"/>
                </a:solidFill>
              </a:rPr>
              <a:t>enzymů, hormonů, nosičů látek, struktur</a:t>
            </a:r>
            <a:r>
              <a:rPr lang="cs-CZ" altLang="cs-CZ" sz="2000" dirty="0"/>
              <a:t> intra- a extracelulárně</a:t>
            </a:r>
          </a:p>
          <a:p>
            <a:pPr marL="0" indent="0">
              <a:spcBef>
                <a:spcPct val="50000"/>
              </a:spcBef>
              <a:buNone/>
            </a:pPr>
            <a:r>
              <a:rPr lang="cs-CZ" altLang="cs-CZ" sz="2000" b="1" dirty="0">
                <a:solidFill>
                  <a:srgbClr val="002060"/>
                </a:solidFill>
              </a:rPr>
              <a:t>Poškození </a:t>
            </a:r>
            <a:r>
              <a:rPr lang="cs-CZ" altLang="cs-CZ" sz="2000" b="1" dirty="0">
                <a:solidFill>
                  <a:srgbClr val="FF0000"/>
                </a:solidFill>
              </a:rPr>
              <a:t>DNA</a:t>
            </a:r>
            <a:r>
              <a:rPr lang="cs-CZ" altLang="cs-CZ" sz="2000" b="1" dirty="0">
                <a:solidFill>
                  <a:srgbClr val="002060"/>
                </a:solidFill>
              </a:rPr>
              <a:t> </a:t>
            </a:r>
            <a:r>
              <a:rPr lang="cs-CZ" altLang="cs-CZ" sz="2000" dirty="0"/>
              <a:t>v jádrech buněk </a:t>
            </a:r>
            <a:r>
              <a:rPr lang="cs-CZ" altLang="cs-CZ" sz="2000" dirty="0">
                <a:solidFill>
                  <a:srgbClr val="002060"/>
                </a:solidFill>
              </a:rPr>
              <a:t>– </a:t>
            </a:r>
            <a:r>
              <a:rPr lang="cs-CZ" altLang="cs-CZ" sz="2000" b="1" dirty="0">
                <a:solidFill>
                  <a:srgbClr val="7030A0"/>
                </a:solidFill>
              </a:rPr>
              <a:t>genů</a:t>
            </a:r>
            <a:endParaRPr lang="cs-CZ" altLang="cs-CZ" sz="2000" dirty="0">
              <a:solidFill>
                <a:srgbClr val="7030A0"/>
              </a:solidFill>
            </a:endParaRPr>
          </a:p>
        </p:txBody>
      </p:sp>
      <p:sp>
        <p:nvSpPr>
          <p:cNvPr id="4" name="Obdélník 3"/>
          <p:cNvSpPr/>
          <p:nvPr/>
        </p:nvSpPr>
        <p:spPr>
          <a:xfrm>
            <a:off x="2099010" y="6594616"/>
            <a:ext cx="4700337" cy="246221"/>
          </a:xfrm>
          <a:prstGeom prst="rect">
            <a:avLst/>
          </a:prstGeom>
        </p:spPr>
        <p:txBody>
          <a:bodyPr wrap="square">
            <a:spAutoFit/>
          </a:bodyPr>
          <a:lstStyle/>
          <a:p>
            <a:r>
              <a:rPr lang="cs-CZ" sz="1000" dirty="0"/>
              <a:t>http://www.medicinehack.com/2011/06/cardiac-muscles-properties-morphology.html</a:t>
            </a:r>
          </a:p>
        </p:txBody>
      </p:sp>
      <p:sp>
        <p:nvSpPr>
          <p:cNvPr id="7" name="Bublinový popisek se šipkou doprava 6"/>
          <p:cNvSpPr/>
          <p:nvPr/>
        </p:nvSpPr>
        <p:spPr>
          <a:xfrm>
            <a:off x="323350" y="3955938"/>
            <a:ext cx="1092005" cy="447675"/>
          </a:xfrm>
          <a:prstGeom prst="rightArrowCallout">
            <a:avLst>
              <a:gd name="adj1" fmla="val 25000"/>
              <a:gd name="adj2" fmla="val 25000"/>
              <a:gd name="adj3" fmla="val 25000"/>
              <a:gd name="adj4" fmla="val 87002"/>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JÁDRO</a:t>
            </a:r>
          </a:p>
        </p:txBody>
      </p:sp>
      <p:pic>
        <p:nvPicPr>
          <p:cNvPr id="13" name="Obráze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123" y="3081843"/>
            <a:ext cx="4649635" cy="3502724"/>
          </a:xfrm>
          <a:prstGeom prst="rect">
            <a:avLst/>
          </a:prstGeom>
          <a:ln>
            <a:solidFill>
              <a:srgbClr val="CC66FF"/>
            </a:solidFill>
          </a:ln>
        </p:spPr>
      </p:pic>
      <p:sp>
        <p:nvSpPr>
          <p:cNvPr id="8" name="Obdélník 7"/>
          <p:cNvSpPr/>
          <p:nvPr/>
        </p:nvSpPr>
        <p:spPr>
          <a:xfrm>
            <a:off x="7245438" y="6122902"/>
            <a:ext cx="2338589" cy="461665"/>
          </a:xfrm>
          <a:prstGeom prst="rect">
            <a:avLst/>
          </a:prstGeom>
        </p:spPr>
        <p:txBody>
          <a:bodyPr wrap="none">
            <a:spAutoFit/>
          </a:bodyPr>
          <a:lstStyle/>
          <a:p>
            <a:r>
              <a:rPr lang="cs-CZ" altLang="cs-CZ" sz="2400" b="1" cap="all" dirty="0"/>
              <a:t>RABDOMYOLÝZA</a:t>
            </a:r>
            <a:endParaRPr lang="cs-CZ" sz="2400" dirty="0"/>
          </a:p>
        </p:txBody>
      </p:sp>
      <p:cxnSp>
        <p:nvCxnSpPr>
          <p:cNvPr id="15" name="Přímá spojnice se šipkou 14"/>
          <p:cNvCxnSpPr>
            <a:cxnSpLocks/>
          </p:cNvCxnSpPr>
          <p:nvPr/>
        </p:nvCxnSpPr>
        <p:spPr>
          <a:xfrm>
            <a:off x="7414494" y="1889020"/>
            <a:ext cx="1252095" cy="1923104"/>
          </a:xfrm>
          <a:prstGeom prst="straightConnector1">
            <a:avLst/>
          </a:prstGeom>
          <a:ln w="635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Ovál 9"/>
          <p:cNvSpPr/>
          <p:nvPr/>
        </p:nvSpPr>
        <p:spPr>
          <a:xfrm rot="2293596">
            <a:off x="7830390" y="4449970"/>
            <a:ext cx="4003667" cy="1014763"/>
          </a:xfrm>
          <a:prstGeom prst="ellipse">
            <a:avLst/>
          </a:prstGeom>
          <a:noFill/>
          <a:ln w="762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nice se šipkou 13"/>
          <p:cNvCxnSpPr>
            <a:cxnSpLocks/>
          </p:cNvCxnSpPr>
          <p:nvPr/>
        </p:nvCxnSpPr>
        <p:spPr>
          <a:xfrm flipH="1">
            <a:off x="5452533" y="1889020"/>
            <a:ext cx="293511" cy="902522"/>
          </a:xfrm>
          <a:prstGeom prst="straightConnector1">
            <a:avLst/>
          </a:prstGeom>
          <a:ln w="635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a:cxnSpLocks/>
          </p:cNvCxnSpPr>
          <p:nvPr/>
        </p:nvCxnSpPr>
        <p:spPr>
          <a:xfrm flipH="1">
            <a:off x="3505738" y="2811294"/>
            <a:ext cx="1910650" cy="986603"/>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a:cxnSpLocks/>
          </p:cNvCxnSpPr>
          <p:nvPr/>
        </p:nvCxnSpPr>
        <p:spPr>
          <a:xfrm flipH="1">
            <a:off x="4016954" y="2811294"/>
            <a:ext cx="1399434" cy="1000830"/>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a:cxnSpLocks/>
          </p:cNvCxnSpPr>
          <p:nvPr/>
        </p:nvCxnSpPr>
        <p:spPr>
          <a:xfrm flipH="1">
            <a:off x="4572000" y="2791542"/>
            <a:ext cx="880533" cy="1040334"/>
          </a:xfrm>
          <a:prstGeom prst="straightConnector1">
            <a:avLst/>
          </a:prstGeom>
          <a:ln w="38100">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6" name="Nadpis 1">
            <a:extLst>
              <a:ext uri="{FF2B5EF4-FFF2-40B4-BE49-F238E27FC236}">
                <a16:creationId xmlns:a16="http://schemas.microsoft.com/office/drawing/2014/main" id="{39DB4AC5-5FAD-0634-DD6B-0AA867AEEB47}"/>
              </a:ext>
            </a:extLst>
          </p:cNvPr>
          <p:cNvSpPr txBox="1">
            <a:spLocks/>
          </p:cNvSpPr>
          <p:nvPr/>
        </p:nvSpPr>
        <p:spPr>
          <a:xfrm>
            <a:off x="535810" y="263384"/>
            <a:ext cx="11223951" cy="368107"/>
          </a:xfrm>
          <a:prstGeom prst="rect">
            <a:avLst/>
          </a:prstGeom>
          <a:ln>
            <a:solidFill>
              <a:srgbClr val="0070C0"/>
            </a:solidFill>
          </a:ln>
        </p:spPr>
        <p:txBody>
          <a:bodyPr anchor="ctr" anchorCtr="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400" b="1" dirty="0">
                <a:solidFill>
                  <a:schemeClr val="accent1">
                    <a:lumMod val="75000"/>
                  </a:schemeClr>
                </a:solidFill>
                <a:latin typeface="+mn-lt"/>
              </a:rPr>
              <a:t>Riziko rabdomyolýzy při vytrvalostní pohybové aktivitě</a:t>
            </a:r>
          </a:p>
        </p:txBody>
      </p:sp>
    </p:spTree>
    <p:extLst>
      <p:ext uri="{BB962C8B-B14F-4D97-AF65-F5344CB8AC3E}">
        <p14:creationId xmlns:p14="http://schemas.microsoft.com/office/powerpoint/2010/main" val="188798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131">
                                            <p:txEl>
                                              <p:pRg st="3" end="3"/>
                                            </p:txEl>
                                          </p:spTgt>
                                        </p:tgtEl>
                                        <p:attrNameLst>
                                          <p:attrName>style.visibility</p:attrName>
                                        </p:attrNameLst>
                                      </p:cBhvr>
                                      <p:to>
                                        <p:strVal val="visible"/>
                                      </p:to>
                                    </p:set>
                                    <p:animEffect transition="in" filter="fade">
                                      <p:cBhvr>
                                        <p:cTn id="41" dur="500"/>
                                        <p:tgtEl>
                                          <p:spTgt spid="4813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8131">
                                            <p:txEl>
                                              <p:pRg st="4" end="4"/>
                                            </p:txEl>
                                          </p:spTgt>
                                        </p:tgtEl>
                                        <p:attrNameLst>
                                          <p:attrName>style.visibility</p:attrName>
                                        </p:attrNameLst>
                                      </p:cBhvr>
                                      <p:to>
                                        <p:strVal val="visible"/>
                                      </p:to>
                                    </p:set>
                                    <p:animEffect transition="in" filter="fade">
                                      <p:cBhvr>
                                        <p:cTn id="46" dur="500"/>
                                        <p:tgtEl>
                                          <p:spTgt spid="48131">
                                            <p:txEl>
                                              <p:pRg st="4" end="4"/>
                                            </p:tx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281" y="380999"/>
            <a:ext cx="8254457" cy="6010275"/>
          </a:xfrm>
          <a:prstGeom prst="rect">
            <a:avLst/>
          </a:prstGeom>
          <a:ln>
            <a:solidFill>
              <a:srgbClr val="002060"/>
            </a:solidFill>
          </a:ln>
        </p:spPr>
      </p:pic>
      <p:sp>
        <p:nvSpPr>
          <p:cNvPr id="5" name="Obdélník 4"/>
          <p:cNvSpPr/>
          <p:nvPr/>
        </p:nvSpPr>
        <p:spPr>
          <a:xfrm>
            <a:off x="434755" y="667034"/>
            <a:ext cx="3070445" cy="2308324"/>
          </a:xfrm>
          <a:prstGeom prst="rect">
            <a:avLst/>
          </a:prstGeom>
        </p:spPr>
        <p:txBody>
          <a:bodyPr wrap="square">
            <a:spAutoFit/>
          </a:bodyPr>
          <a:lstStyle/>
          <a:p>
            <a:r>
              <a:rPr lang="cs-CZ" sz="2400" b="1" dirty="0">
                <a:solidFill>
                  <a:srgbClr val="002060"/>
                </a:solidFill>
                <a:effectLst>
                  <a:outerShdw blurRad="38100" dist="38100" dir="2700000" algn="tl">
                    <a:srgbClr val="000000">
                      <a:alpha val="43137"/>
                    </a:srgbClr>
                  </a:outerShdw>
                </a:effectLst>
              </a:rPr>
              <a:t>POHYBOVÁ AKTIVITA</a:t>
            </a:r>
          </a:p>
          <a:p>
            <a:r>
              <a:rPr lang="cs-CZ" sz="2400" b="1" dirty="0">
                <a:solidFill>
                  <a:srgbClr val="002060"/>
                </a:solidFill>
                <a:effectLst>
                  <a:outerShdw blurRad="38100" dist="38100" dir="2700000" algn="tl">
                    <a:srgbClr val="000000">
                      <a:alpha val="43137"/>
                    </a:srgbClr>
                  </a:outerShdw>
                </a:effectLst>
              </a:rPr>
              <a:t>A OXIDAČNÍ STRES</a:t>
            </a:r>
          </a:p>
          <a:p>
            <a:endParaRPr lang="cs-CZ" sz="1600" b="1" i="1" dirty="0"/>
          </a:p>
          <a:p>
            <a:r>
              <a:rPr lang="cs-CZ" sz="1600" b="1" i="1" dirty="0" err="1"/>
              <a:t>Nutrition</a:t>
            </a:r>
            <a:r>
              <a:rPr lang="cs-CZ" sz="1600" b="1" i="1" dirty="0"/>
              <a:t>, </a:t>
            </a:r>
            <a:r>
              <a:rPr lang="cs-CZ" sz="1600" b="1" i="1" dirty="0" err="1"/>
              <a:t>physical</a:t>
            </a:r>
            <a:r>
              <a:rPr lang="cs-CZ" sz="1600" b="1" i="1" dirty="0"/>
              <a:t> </a:t>
            </a:r>
            <a:r>
              <a:rPr lang="cs-CZ" sz="1600" b="1" i="1" dirty="0" err="1"/>
              <a:t>activity</a:t>
            </a:r>
            <a:r>
              <a:rPr lang="cs-CZ" sz="1600" b="1" i="1" dirty="0"/>
              <a:t>, and </a:t>
            </a:r>
            <a:r>
              <a:rPr lang="cs-CZ" sz="1600" b="1" i="1" dirty="0" err="1"/>
              <a:t>cardiovascular</a:t>
            </a:r>
            <a:r>
              <a:rPr lang="cs-CZ" sz="1600" b="1" i="1" dirty="0"/>
              <a:t> </a:t>
            </a:r>
            <a:r>
              <a:rPr lang="cs-CZ" sz="1600" b="1" i="1" dirty="0" err="1"/>
              <a:t>disease</a:t>
            </a:r>
            <a:r>
              <a:rPr lang="cs-CZ" sz="1600" b="1" i="1" dirty="0"/>
              <a:t>: </a:t>
            </a:r>
            <a:r>
              <a:rPr lang="cs-CZ" sz="1600" b="1" i="1" dirty="0" err="1"/>
              <a:t>An</a:t>
            </a:r>
            <a:r>
              <a:rPr lang="cs-CZ" sz="1600" b="1" i="1" dirty="0"/>
              <a:t> update</a:t>
            </a:r>
          </a:p>
          <a:p>
            <a:r>
              <a:rPr lang="cs-CZ" sz="1600" i="1" dirty="0"/>
              <a:t>Louis J. </a:t>
            </a:r>
            <a:r>
              <a:rPr lang="cs-CZ" sz="1600" i="1" dirty="0" err="1"/>
              <a:t>Ignarro</a:t>
            </a:r>
            <a:r>
              <a:rPr lang="cs-CZ" sz="1600" i="1" dirty="0"/>
              <a:t>, Maria Luisa </a:t>
            </a:r>
            <a:r>
              <a:rPr lang="cs-CZ" sz="1600" i="1" dirty="0" err="1"/>
              <a:t>Balestrieri</a:t>
            </a:r>
            <a:r>
              <a:rPr lang="cs-CZ" sz="1600" i="1" dirty="0"/>
              <a:t>, Claudio </a:t>
            </a:r>
            <a:r>
              <a:rPr lang="cs-CZ" sz="1600" i="1" dirty="0" err="1"/>
              <a:t>Napoli</a:t>
            </a:r>
            <a:r>
              <a:rPr lang="cs-CZ" sz="1600" i="1" dirty="0"/>
              <a:t>. </a:t>
            </a:r>
            <a:r>
              <a:rPr lang="cs-CZ" sz="1600" i="1" dirty="0">
                <a:hlinkClick r:id="rId3"/>
              </a:rPr>
              <a:t>cardiores.2006.06.030</a:t>
            </a:r>
            <a:r>
              <a:rPr lang="cs-CZ" sz="1600" i="1" dirty="0"/>
              <a:t> 326-340 </a:t>
            </a:r>
          </a:p>
        </p:txBody>
      </p:sp>
    </p:spTree>
    <p:extLst>
      <p:ext uri="{BB962C8B-B14F-4D97-AF65-F5344CB8AC3E}">
        <p14:creationId xmlns:p14="http://schemas.microsoft.com/office/powerpoint/2010/main" val="2908797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540934" y="160334"/>
            <a:ext cx="9036756" cy="6370975"/>
          </a:xfrm>
          <a:prstGeom prst="rect">
            <a:avLst/>
          </a:prstGeom>
          <a:noFill/>
        </p:spPr>
        <p:txBody>
          <a:bodyPr wrap="square" rtlCol="0">
            <a:spAutoFit/>
          </a:bodyPr>
          <a:lstStyle/>
          <a:p>
            <a:pPr algn="ctr"/>
            <a:r>
              <a:rPr lang="cs-CZ" sz="2800" b="1" dirty="0">
                <a:solidFill>
                  <a:schemeClr val="accent1">
                    <a:lumMod val="50000"/>
                  </a:schemeClr>
                </a:solidFill>
              </a:rPr>
              <a:t>UKAZATELE ODEZVY ORGANIZMU NA PA</a:t>
            </a:r>
          </a:p>
          <a:p>
            <a:pPr algn="ctr"/>
            <a:r>
              <a:rPr lang="cs-CZ" sz="2000" b="1" dirty="0">
                <a:solidFill>
                  <a:schemeClr val="accent2">
                    <a:lumMod val="50000"/>
                  </a:schemeClr>
                </a:solidFill>
              </a:rPr>
              <a:t>Ukazatele, které neinvazivně měří / počítají senzory a aplikace pro PA</a:t>
            </a:r>
            <a:endParaRPr lang="cs-CZ" sz="2000" b="1" dirty="0">
              <a:solidFill>
                <a:schemeClr val="accent1">
                  <a:lumMod val="50000"/>
                </a:schemeClr>
              </a:solidFill>
            </a:endParaRPr>
          </a:p>
          <a:p>
            <a:r>
              <a:rPr lang="cs-CZ" sz="2400" dirty="0">
                <a:solidFill>
                  <a:srgbClr val="C00000"/>
                </a:solidFill>
              </a:rPr>
              <a:t>SUBJEKTIVNÍ</a:t>
            </a:r>
          </a:p>
          <a:p>
            <a:pPr marL="285750" indent="-285750">
              <a:buFont typeface="Wingdings" panose="05000000000000000000" pitchFamily="2" charset="2"/>
              <a:buChar char="q"/>
            </a:pPr>
            <a:r>
              <a:rPr lang="cs-CZ" sz="2400" dirty="0">
                <a:solidFill>
                  <a:srgbClr val="0070C0"/>
                </a:solidFill>
              </a:rPr>
              <a:t>Pocit zátěže (</a:t>
            </a:r>
            <a:r>
              <a:rPr lang="cs-CZ" sz="2400" dirty="0">
                <a:solidFill>
                  <a:schemeClr val="accent2">
                    <a:lumMod val="50000"/>
                  </a:schemeClr>
                </a:solidFill>
              </a:rPr>
              <a:t>RPE</a:t>
            </a:r>
            <a:r>
              <a:rPr lang="cs-CZ" sz="2400" dirty="0">
                <a:solidFill>
                  <a:srgbClr val="0070C0"/>
                </a:solidFill>
              </a:rPr>
              <a:t> – </a:t>
            </a:r>
            <a:r>
              <a:rPr lang="en-GB" sz="2400" dirty="0">
                <a:solidFill>
                  <a:srgbClr val="0070C0"/>
                </a:solidFill>
              </a:rPr>
              <a:t>rating of perceived exertion</a:t>
            </a:r>
            <a:r>
              <a:rPr lang="cs-CZ" sz="2400" dirty="0">
                <a:solidFill>
                  <a:srgbClr val="0070C0"/>
                </a:solidFill>
              </a:rPr>
              <a:t>, </a:t>
            </a:r>
            <a:r>
              <a:rPr lang="cs-CZ" sz="2400" dirty="0" err="1">
                <a:solidFill>
                  <a:srgbClr val="0070C0"/>
                </a:solidFill>
              </a:rPr>
              <a:t>Borg</a:t>
            </a:r>
            <a:r>
              <a:rPr lang="cs-CZ" sz="2400" dirty="0">
                <a:solidFill>
                  <a:srgbClr val="0070C0"/>
                </a:solidFill>
              </a:rPr>
              <a:t> 1962)</a:t>
            </a:r>
          </a:p>
          <a:p>
            <a:pPr marL="285750" indent="-285750">
              <a:buFont typeface="Wingdings" panose="05000000000000000000" pitchFamily="2" charset="2"/>
              <a:buChar char="q"/>
            </a:pPr>
            <a:r>
              <a:rPr lang="cs-CZ" sz="2400" dirty="0">
                <a:solidFill>
                  <a:srgbClr val="0070C0"/>
                </a:solidFill>
              </a:rPr>
              <a:t>Test mluvení</a:t>
            </a:r>
          </a:p>
          <a:p>
            <a:pPr marL="285750" indent="-285750">
              <a:buFont typeface="Wingdings" panose="05000000000000000000" pitchFamily="2" charset="2"/>
              <a:buChar char="q"/>
            </a:pPr>
            <a:r>
              <a:rPr lang="cs-CZ" sz="2400" dirty="0">
                <a:solidFill>
                  <a:srgbClr val="0070C0"/>
                </a:solidFill>
              </a:rPr>
              <a:t>Bolest, dušnost</a:t>
            </a:r>
          </a:p>
          <a:p>
            <a:r>
              <a:rPr lang="cs-CZ" sz="2400" dirty="0">
                <a:solidFill>
                  <a:srgbClr val="C00000"/>
                </a:solidFill>
              </a:rPr>
              <a:t>OBJEKTIVNÍ</a:t>
            </a:r>
          </a:p>
          <a:p>
            <a:pPr marL="285750" indent="-285750">
              <a:buFont typeface="Wingdings" panose="05000000000000000000" pitchFamily="2" charset="2"/>
              <a:buChar char="q"/>
            </a:pPr>
            <a:r>
              <a:rPr lang="cs-CZ" sz="2400" dirty="0">
                <a:solidFill>
                  <a:srgbClr val="0070C0"/>
                </a:solidFill>
              </a:rPr>
              <a:t>Antropometrické – Hmotnost, složení těla (voda), ..</a:t>
            </a:r>
          </a:p>
          <a:p>
            <a:pPr marL="285750" indent="-285750">
              <a:buFont typeface="Wingdings" panose="05000000000000000000" pitchFamily="2" charset="2"/>
              <a:buChar char="q"/>
            </a:pPr>
            <a:r>
              <a:rPr lang="cs-CZ" sz="2400" dirty="0">
                <a:solidFill>
                  <a:srgbClr val="0070C0"/>
                </a:solidFill>
              </a:rPr>
              <a:t>Dynamometrické – </a:t>
            </a:r>
            <a:r>
              <a:rPr lang="cs-CZ" sz="2400" dirty="0">
                <a:solidFill>
                  <a:schemeClr val="accent2">
                    <a:lumMod val="50000"/>
                  </a:schemeClr>
                </a:solidFill>
              </a:rPr>
              <a:t>Síla, Zrychlení, Rychlost, Výkon, Práce</a:t>
            </a:r>
            <a:r>
              <a:rPr lang="cs-CZ" sz="2400" dirty="0">
                <a:solidFill>
                  <a:srgbClr val="0070C0"/>
                </a:solidFill>
              </a:rPr>
              <a:t>, …</a:t>
            </a:r>
          </a:p>
          <a:p>
            <a:pPr marL="285750" indent="-285750">
              <a:buFont typeface="Wingdings" panose="05000000000000000000" pitchFamily="2" charset="2"/>
              <a:buChar char="q"/>
            </a:pPr>
            <a:r>
              <a:rPr lang="cs-CZ" sz="2400" dirty="0">
                <a:solidFill>
                  <a:srgbClr val="0070C0"/>
                </a:solidFill>
              </a:rPr>
              <a:t>Kardiovaskulární – </a:t>
            </a:r>
            <a:r>
              <a:rPr lang="cs-CZ" sz="2400" dirty="0">
                <a:solidFill>
                  <a:schemeClr val="accent2">
                    <a:lumMod val="50000"/>
                  </a:schemeClr>
                </a:solidFill>
              </a:rPr>
              <a:t>Srdeční frekvence, Variabilita SF</a:t>
            </a:r>
            <a:r>
              <a:rPr lang="cs-CZ" sz="2400" dirty="0">
                <a:solidFill>
                  <a:srgbClr val="0070C0"/>
                </a:solidFill>
              </a:rPr>
              <a:t>, TK, EKG, …</a:t>
            </a:r>
          </a:p>
          <a:p>
            <a:pPr marL="285750" indent="-285750">
              <a:buFont typeface="Wingdings" panose="05000000000000000000" pitchFamily="2" charset="2"/>
              <a:buChar char="q"/>
            </a:pPr>
            <a:r>
              <a:rPr lang="cs-CZ" sz="2400" dirty="0">
                <a:solidFill>
                  <a:srgbClr val="0070C0"/>
                </a:solidFill>
              </a:rPr>
              <a:t>Ventilačně-respirační – </a:t>
            </a:r>
            <a:r>
              <a:rPr lang="cs-CZ" sz="2400" dirty="0">
                <a:solidFill>
                  <a:schemeClr val="accent2">
                    <a:lumMod val="50000"/>
                  </a:schemeClr>
                </a:solidFill>
              </a:rPr>
              <a:t>Ventilace, Příjem O</a:t>
            </a:r>
            <a:r>
              <a:rPr lang="cs-CZ" sz="2400" baseline="-25000" dirty="0">
                <a:solidFill>
                  <a:schemeClr val="accent2">
                    <a:lumMod val="50000"/>
                  </a:schemeClr>
                </a:solidFill>
              </a:rPr>
              <a:t>2</a:t>
            </a:r>
            <a:r>
              <a:rPr lang="cs-CZ" sz="2400" dirty="0">
                <a:solidFill>
                  <a:srgbClr val="0070C0"/>
                </a:solidFill>
              </a:rPr>
              <a:t>, VCO</a:t>
            </a:r>
            <a:r>
              <a:rPr lang="cs-CZ" sz="2400" baseline="-25000" dirty="0">
                <a:solidFill>
                  <a:srgbClr val="0070C0"/>
                </a:solidFill>
              </a:rPr>
              <a:t>2</a:t>
            </a:r>
            <a:r>
              <a:rPr lang="cs-CZ" sz="2400" dirty="0">
                <a:solidFill>
                  <a:srgbClr val="0070C0"/>
                </a:solidFill>
              </a:rPr>
              <a:t>, RER, </a:t>
            </a:r>
            <a:r>
              <a:rPr lang="cs-CZ" sz="2400" dirty="0">
                <a:solidFill>
                  <a:schemeClr val="accent2">
                    <a:lumMod val="50000"/>
                  </a:schemeClr>
                </a:solidFill>
              </a:rPr>
              <a:t>MET</a:t>
            </a:r>
            <a:r>
              <a:rPr lang="cs-CZ" sz="2400" dirty="0">
                <a:solidFill>
                  <a:srgbClr val="0070C0"/>
                </a:solidFill>
              </a:rPr>
              <a:t>, …</a:t>
            </a:r>
          </a:p>
          <a:p>
            <a:pPr marL="285750" indent="-285750">
              <a:buFont typeface="Wingdings" panose="05000000000000000000" pitchFamily="2" charset="2"/>
              <a:buChar char="q"/>
            </a:pPr>
            <a:r>
              <a:rPr lang="cs-CZ" sz="2400" dirty="0">
                <a:solidFill>
                  <a:srgbClr val="0070C0"/>
                </a:solidFill>
              </a:rPr>
              <a:t>Termodynamické – </a:t>
            </a:r>
            <a:r>
              <a:rPr lang="cs-CZ" sz="2400" dirty="0">
                <a:solidFill>
                  <a:schemeClr val="accent2">
                    <a:lumMod val="50000"/>
                  </a:schemeClr>
                </a:solidFill>
              </a:rPr>
              <a:t>Teplota</a:t>
            </a:r>
            <a:endParaRPr lang="cs-CZ" sz="2400" dirty="0">
              <a:solidFill>
                <a:srgbClr val="0070C0"/>
              </a:solidFill>
            </a:endParaRPr>
          </a:p>
          <a:p>
            <a:pPr marL="285750" indent="-285750">
              <a:buFont typeface="Wingdings" panose="05000000000000000000" pitchFamily="2" charset="2"/>
              <a:buChar char="q"/>
            </a:pPr>
            <a:r>
              <a:rPr lang="cs-CZ" sz="2400" dirty="0">
                <a:solidFill>
                  <a:srgbClr val="0070C0"/>
                </a:solidFill>
              </a:rPr>
              <a:t>Biochemické – </a:t>
            </a:r>
            <a:r>
              <a:rPr lang="cs-CZ" sz="2400" dirty="0">
                <a:solidFill>
                  <a:schemeClr val="accent2">
                    <a:lumMod val="50000"/>
                  </a:schemeClr>
                </a:solidFill>
              </a:rPr>
              <a:t>Glukosa</a:t>
            </a:r>
            <a:r>
              <a:rPr lang="cs-CZ" sz="2400" dirty="0">
                <a:solidFill>
                  <a:srgbClr val="0070C0"/>
                </a:solidFill>
              </a:rPr>
              <a:t>, La, ABR, CK, LDH, </a:t>
            </a:r>
            <a:r>
              <a:rPr lang="cs-CZ" sz="2400" dirty="0" err="1">
                <a:solidFill>
                  <a:srgbClr val="0070C0"/>
                </a:solidFill>
              </a:rPr>
              <a:t>Cortisol</a:t>
            </a:r>
            <a:r>
              <a:rPr lang="cs-CZ" sz="2400" dirty="0">
                <a:solidFill>
                  <a:srgbClr val="0070C0"/>
                </a:solidFill>
              </a:rPr>
              <a:t>, </a:t>
            </a:r>
            <a:r>
              <a:rPr lang="cs-CZ" sz="2400" dirty="0">
                <a:solidFill>
                  <a:schemeClr val="accent2">
                    <a:lumMod val="50000"/>
                  </a:schemeClr>
                </a:solidFill>
              </a:rPr>
              <a:t>O</a:t>
            </a:r>
            <a:r>
              <a:rPr lang="cs-CZ" sz="2400" baseline="-25000" dirty="0">
                <a:solidFill>
                  <a:schemeClr val="accent2">
                    <a:lumMod val="50000"/>
                  </a:schemeClr>
                </a:solidFill>
              </a:rPr>
              <a:t>2</a:t>
            </a:r>
            <a:r>
              <a:rPr lang="cs-CZ" sz="2400" dirty="0">
                <a:solidFill>
                  <a:schemeClr val="accent2">
                    <a:lumMod val="50000"/>
                  </a:schemeClr>
                </a:solidFill>
              </a:rPr>
              <a:t>-Myoglobin</a:t>
            </a:r>
            <a:r>
              <a:rPr lang="cs-CZ" sz="2400" dirty="0">
                <a:solidFill>
                  <a:srgbClr val="0070C0"/>
                </a:solidFill>
              </a:rPr>
              <a:t>, …</a:t>
            </a:r>
          </a:p>
          <a:p>
            <a:pPr marL="285750" indent="-285750">
              <a:buFont typeface="Wingdings" panose="05000000000000000000" pitchFamily="2" charset="2"/>
              <a:buChar char="q"/>
            </a:pPr>
            <a:r>
              <a:rPr lang="cs-CZ" sz="2400" dirty="0">
                <a:solidFill>
                  <a:srgbClr val="0070C0"/>
                </a:solidFill>
              </a:rPr>
              <a:t>Hematologické (krev) – Ery, Leu, </a:t>
            </a:r>
            <a:r>
              <a:rPr lang="cs-CZ" sz="2400" dirty="0">
                <a:solidFill>
                  <a:schemeClr val="accent2">
                    <a:lumMod val="50000"/>
                  </a:schemeClr>
                </a:solidFill>
              </a:rPr>
              <a:t>O</a:t>
            </a:r>
            <a:r>
              <a:rPr lang="cs-CZ" sz="2400" baseline="-25000" dirty="0">
                <a:solidFill>
                  <a:schemeClr val="accent2">
                    <a:lumMod val="50000"/>
                  </a:schemeClr>
                </a:solidFill>
              </a:rPr>
              <a:t>2</a:t>
            </a:r>
            <a:r>
              <a:rPr lang="cs-CZ" sz="2400" dirty="0">
                <a:solidFill>
                  <a:schemeClr val="accent2">
                    <a:lumMod val="50000"/>
                  </a:schemeClr>
                </a:solidFill>
              </a:rPr>
              <a:t>-Hemoglobin</a:t>
            </a:r>
            <a:r>
              <a:rPr lang="cs-CZ" sz="2400" dirty="0">
                <a:solidFill>
                  <a:srgbClr val="0070C0"/>
                </a:solidFill>
              </a:rPr>
              <a:t>, </a:t>
            </a:r>
            <a:r>
              <a:rPr lang="cs-CZ" sz="2400" dirty="0" err="1">
                <a:solidFill>
                  <a:srgbClr val="0070C0"/>
                </a:solidFill>
              </a:rPr>
              <a:t>Hct</a:t>
            </a:r>
            <a:r>
              <a:rPr lang="cs-CZ" sz="2400" dirty="0">
                <a:solidFill>
                  <a:srgbClr val="0070C0"/>
                </a:solidFill>
              </a:rPr>
              <a:t>, …</a:t>
            </a:r>
          </a:p>
          <a:p>
            <a:pPr marL="285750" indent="-285750">
              <a:buFont typeface="Wingdings" panose="05000000000000000000" pitchFamily="2" charset="2"/>
              <a:buChar char="q"/>
            </a:pPr>
            <a:r>
              <a:rPr lang="cs-CZ" sz="2400" dirty="0">
                <a:solidFill>
                  <a:srgbClr val="0070C0"/>
                </a:solidFill>
              </a:rPr>
              <a:t>Imunologické (krev, sliny) – Imunoglobuliny (</a:t>
            </a:r>
            <a:r>
              <a:rPr lang="cs-CZ" sz="2400" dirty="0" err="1">
                <a:solidFill>
                  <a:srgbClr val="0070C0"/>
                </a:solidFill>
              </a:rPr>
              <a:t>Pl</a:t>
            </a:r>
            <a:r>
              <a:rPr lang="cs-CZ" sz="2400" dirty="0">
                <a:solidFill>
                  <a:srgbClr val="0070C0"/>
                </a:solidFill>
              </a:rPr>
              <a:t>), …</a:t>
            </a:r>
          </a:p>
          <a:p>
            <a:pPr marL="285750" indent="-285750">
              <a:buFont typeface="Wingdings" panose="05000000000000000000" pitchFamily="2" charset="2"/>
              <a:buChar char="q"/>
            </a:pPr>
            <a:r>
              <a:rPr lang="cs-CZ" sz="2400" dirty="0">
                <a:solidFill>
                  <a:srgbClr val="0070C0"/>
                </a:solidFill>
              </a:rPr>
              <a:t>Indikátory oxidačního stresu (MDA, ..) a antioxidační aktivity (SOD, ..)</a:t>
            </a:r>
          </a:p>
          <a:p>
            <a:pPr marL="285750" indent="-285750">
              <a:buFont typeface="Wingdings" panose="05000000000000000000" pitchFamily="2" charset="2"/>
              <a:buChar char="q"/>
            </a:pPr>
            <a:r>
              <a:rPr lang="cs-CZ" sz="2400" dirty="0">
                <a:solidFill>
                  <a:srgbClr val="0070C0"/>
                </a:solidFill>
              </a:rPr>
              <a:t>Kožní – </a:t>
            </a:r>
            <a:r>
              <a:rPr lang="cs-CZ" sz="2400" dirty="0">
                <a:solidFill>
                  <a:schemeClr val="accent2">
                    <a:lumMod val="50000"/>
                  </a:schemeClr>
                </a:solidFill>
              </a:rPr>
              <a:t>Teplota, </a:t>
            </a:r>
            <a:r>
              <a:rPr lang="cs-CZ" sz="2400" dirty="0" err="1">
                <a:solidFill>
                  <a:schemeClr val="accent2">
                    <a:lumMod val="50000"/>
                  </a:schemeClr>
                </a:solidFill>
              </a:rPr>
              <a:t>El.odpor</a:t>
            </a:r>
            <a:r>
              <a:rPr lang="cs-CZ" sz="2400" dirty="0">
                <a:solidFill>
                  <a:schemeClr val="accent2">
                    <a:lumMod val="50000"/>
                  </a:schemeClr>
                </a:solidFill>
              </a:rPr>
              <a:t>, Vlhkost,</a:t>
            </a:r>
            <a:r>
              <a:rPr lang="cs-CZ" sz="2400" dirty="0">
                <a:solidFill>
                  <a:srgbClr val="0070C0"/>
                </a:solidFill>
              </a:rPr>
              <a:t> …</a:t>
            </a:r>
          </a:p>
        </p:txBody>
      </p:sp>
    </p:spTree>
    <p:extLst>
      <p:ext uri="{BB962C8B-B14F-4D97-AF65-F5344CB8AC3E}">
        <p14:creationId xmlns:p14="http://schemas.microsoft.com/office/powerpoint/2010/main" val="1226657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a:extLst>
              <a:ext uri="{BEBA8EAE-BF5A-486C-A8C5-ECC9F3942E4B}">
                <a14:imgProps xmlns:a14="http://schemas.microsoft.com/office/drawing/2010/main">
                  <a14:imgLayer r:embed="rId3">
                    <a14:imgEffect>
                      <a14:saturation sat="201000"/>
                    </a14:imgEffect>
                  </a14:imgLayer>
                </a14:imgProps>
              </a:ext>
              <a:ext uri="{28A0092B-C50C-407E-A947-70E740481C1C}">
                <a14:useLocalDpi xmlns:a14="http://schemas.microsoft.com/office/drawing/2010/main" val="0"/>
              </a:ext>
            </a:extLst>
          </a:blip>
          <a:stretch>
            <a:fillRect/>
          </a:stretch>
        </p:blipFill>
        <p:spPr>
          <a:xfrm>
            <a:off x="7461430" y="4842933"/>
            <a:ext cx="1446291" cy="1939470"/>
          </a:xfrm>
          <a:prstGeom prst="rect">
            <a:avLst/>
          </a:prstGeom>
          <a:solidFill>
            <a:schemeClr val="accent1"/>
          </a:solidFill>
        </p:spPr>
      </p:pic>
      <p:graphicFrame>
        <p:nvGraphicFramePr>
          <p:cNvPr id="3" name="Tabulka 2"/>
          <p:cNvGraphicFramePr>
            <a:graphicFrameLocks noGrp="1"/>
          </p:cNvGraphicFramePr>
          <p:nvPr/>
        </p:nvGraphicFramePr>
        <p:xfrm>
          <a:off x="8768668" y="509467"/>
          <a:ext cx="3295689" cy="5729430"/>
        </p:xfrm>
        <a:graphic>
          <a:graphicData uri="http://schemas.openxmlformats.org/drawingml/2006/table">
            <a:tbl>
              <a:tblPr firstRow="1" firstCol="1" lastRow="1" lastCol="1" bandRow="1" bandCol="1">
                <a:tableStyleId>{93296810-A885-4BE3-A3E7-6D5BEEA58F35}</a:tableStyleId>
              </a:tblPr>
              <a:tblGrid>
                <a:gridCol w="740414">
                  <a:extLst>
                    <a:ext uri="{9D8B030D-6E8A-4147-A177-3AD203B41FA5}">
                      <a16:colId xmlns:a16="http://schemas.microsoft.com/office/drawing/2014/main" val="20000"/>
                    </a:ext>
                  </a:extLst>
                </a:gridCol>
                <a:gridCol w="2555275">
                  <a:extLst>
                    <a:ext uri="{9D8B030D-6E8A-4147-A177-3AD203B41FA5}">
                      <a16:colId xmlns:a16="http://schemas.microsoft.com/office/drawing/2014/main" val="20001"/>
                    </a:ext>
                  </a:extLst>
                </a:gridCol>
              </a:tblGrid>
              <a:tr h="381962">
                <a:tc gridSpan="2">
                  <a:txBody>
                    <a:bodyPr/>
                    <a:lstStyle/>
                    <a:p>
                      <a:pPr algn="ctr">
                        <a:spcAft>
                          <a:spcPts val="0"/>
                        </a:spcAft>
                      </a:pPr>
                      <a:r>
                        <a:rPr lang="cs-CZ" sz="2000" b="1" dirty="0">
                          <a:solidFill>
                            <a:schemeClr val="tx1"/>
                          </a:solidFill>
                          <a:effectLst/>
                          <a:latin typeface="Times New Roman" panose="02020603050405020304" pitchFamily="18" charset="0"/>
                          <a:ea typeface="Times New Roman" panose="02020603050405020304" pitchFamily="18" charset="0"/>
                        </a:rPr>
                        <a:t>Pocit bolesti/dušnosti (</a:t>
                      </a:r>
                      <a:r>
                        <a:rPr lang="cs-CZ" sz="2000" b="1" dirty="0" err="1">
                          <a:solidFill>
                            <a:schemeClr val="tx1"/>
                          </a:solidFill>
                          <a:effectLst/>
                          <a:latin typeface="Times New Roman" panose="02020603050405020304" pitchFamily="18" charset="0"/>
                          <a:ea typeface="Times New Roman" panose="02020603050405020304" pitchFamily="18" charset="0"/>
                        </a:rPr>
                        <a:t>Borg</a:t>
                      </a:r>
                      <a:r>
                        <a:rPr lang="cs-CZ" sz="2000" b="1" dirty="0">
                          <a:solidFill>
                            <a:schemeClr val="tx1"/>
                          </a:solidFill>
                          <a:effectLst/>
                          <a:latin typeface="Times New Roman" panose="02020603050405020304" pitchFamily="18" charset="0"/>
                          <a:ea typeface="Times New Roman" panose="02020603050405020304" pitchFamily="18" charset="0"/>
                        </a:rPr>
                        <a:t>)</a:t>
                      </a:r>
                    </a:p>
                  </a:txBody>
                  <a:tcPr marL="68580" marR="68580" marT="0" marB="0"/>
                </a:tc>
                <a:tc hMerge="1">
                  <a:txBody>
                    <a:bodyPr/>
                    <a:lstStyle/>
                    <a:p>
                      <a:pPr algn="ctr">
                        <a:spcAft>
                          <a:spcPts val="0"/>
                        </a:spcAft>
                      </a:pPr>
                      <a:endParaRPr lang="cs-CZ" sz="2000" b="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25818031"/>
                  </a:ext>
                </a:extLst>
              </a:tr>
              <a:tr h="381962">
                <a:tc>
                  <a:txBody>
                    <a:bodyPr/>
                    <a:lstStyle/>
                    <a:p>
                      <a:pPr algn="ctr">
                        <a:spcAft>
                          <a:spcPts val="0"/>
                        </a:spcAft>
                      </a:pPr>
                      <a:r>
                        <a:rPr lang="cs-CZ" sz="2000" dirty="0">
                          <a:solidFill>
                            <a:schemeClr val="tx1"/>
                          </a:solidFill>
                          <a:effectLst/>
                        </a:rPr>
                        <a:t>Číslo</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cs-CZ" sz="2000" dirty="0">
                          <a:solidFill>
                            <a:schemeClr val="tx1"/>
                          </a:solidFill>
                          <a:effectLst/>
                        </a:rPr>
                        <a:t>Slovní hodnota</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81962">
                <a:tc>
                  <a:txBody>
                    <a:bodyPr/>
                    <a:lstStyle/>
                    <a:p>
                      <a:pPr algn="ctr">
                        <a:spcAft>
                          <a:spcPts val="0"/>
                        </a:spcAft>
                      </a:pPr>
                      <a:r>
                        <a:rPr lang="cs-CZ" sz="2000" b="0" dirty="0">
                          <a:solidFill>
                            <a:schemeClr val="tx1"/>
                          </a:solidFill>
                          <a:effectLst/>
                        </a:rPr>
                        <a:t>0</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žádná</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1962">
                <a:tc>
                  <a:txBody>
                    <a:bodyPr/>
                    <a:lstStyle/>
                    <a:p>
                      <a:pPr algn="ctr">
                        <a:spcAft>
                          <a:spcPts val="0"/>
                        </a:spcAft>
                      </a:pPr>
                      <a:r>
                        <a:rPr lang="cs-CZ" sz="2000" b="0" dirty="0">
                          <a:solidFill>
                            <a:schemeClr val="tx1"/>
                          </a:solidFill>
                          <a:effectLst/>
                        </a:rPr>
                        <a:t>0,5</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velmi velmi slabá</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81962">
                <a:tc>
                  <a:txBody>
                    <a:bodyPr/>
                    <a:lstStyle/>
                    <a:p>
                      <a:pPr algn="ctr">
                        <a:spcAft>
                          <a:spcPts val="0"/>
                        </a:spcAft>
                      </a:pPr>
                      <a:r>
                        <a:rPr lang="cs-CZ" sz="2000" b="0" dirty="0">
                          <a:solidFill>
                            <a:schemeClr val="tx1"/>
                          </a:solidFill>
                          <a:effectLst/>
                        </a:rPr>
                        <a:t>1</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velmi slabá</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1962">
                <a:tc>
                  <a:txBody>
                    <a:bodyPr/>
                    <a:lstStyle/>
                    <a:p>
                      <a:pPr algn="ctr">
                        <a:spcAft>
                          <a:spcPts val="0"/>
                        </a:spcAft>
                      </a:pPr>
                      <a:r>
                        <a:rPr lang="cs-CZ" sz="2000" b="0" dirty="0">
                          <a:solidFill>
                            <a:schemeClr val="tx1"/>
                          </a:solidFill>
                          <a:effectLst/>
                        </a:rPr>
                        <a:t>2</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lehká</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81962">
                <a:tc>
                  <a:txBody>
                    <a:bodyPr/>
                    <a:lstStyle/>
                    <a:p>
                      <a:pPr algn="ctr">
                        <a:spcAft>
                          <a:spcPts val="0"/>
                        </a:spcAft>
                      </a:pPr>
                      <a:r>
                        <a:rPr lang="cs-CZ" sz="2000" b="0">
                          <a:solidFill>
                            <a:schemeClr val="tx1"/>
                          </a:solidFill>
                          <a:effectLst/>
                        </a:rPr>
                        <a:t>3</a:t>
                      </a:r>
                      <a:endParaRPr lang="cs-CZ" sz="20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střední</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81962">
                <a:tc>
                  <a:txBody>
                    <a:bodyPr/>
                    <a:lstStyle/>
                    <a:p>
                      <a:pPr algn="ctr">
                        <a:spcAft>
                          <a:spcPts val="0"/>
                        </a:spcAft>
                      </a:pPr>
                      <a:r>
                        <a:rPr lang="cs-CZ" sz="2000" b="0">
                          <a:solidFill>
                            <a:schemeClr val="tx1"/>
                          </a:solidFill>
                          <a:effectLst/>
                        </a:rPr>
                        <a:t>4</a:t>
                      </a:r>
                      <a:endParaRPr lang="cs-CZ" sz="20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poněkud silná</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1962">
                <a:tc>
                  <a:txBody>
                    <a:bodyPr/>
                    <a:lstStyle/>
                    <a:p>
                      <a:pPr algn="ctr">
                        <a:spcAft>
                          <a:spcPts val="0"/>
                        </a:spcAft>
                      </a:pPr>
                      <a:r>
                        <a:rPr lang="cs-CZ" sz="2000" b="0">
                          <a:solidFill>
                            <a:schemeClr val="tx1"/>
                          </a:solidFill>
                          <a:effectLst/>
                        </a:rPr>
                        <a:t>5</a:t>
                      </a:r>
                      <a:endParaRPr lang="cs-CZ" sz="20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silná</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81962">
                <a:tc>
                  <a:txBody>
                    <a:bodyPr/>
                    <a:lstStyle/>
                    <a:p>
                      <a:pPr algn="ctr">
                        <a:spcAft>
                          <a:spcPts val="0"/>
                        </a:spcAft>
                      </a:pPr>
                      <a:r>
                        <a:rPr lang="cs-CZ" sz="2000" b="0" dirty="0">
                          <a:solidFill>
                            <a:schemeClr val="tx1"/>
                          </a:solidFill>
                          <a:effectLst/>
                        </a:rPr>
                        <a:t>6</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 </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81962">
                <a:tc>
                  <a:txBody>
                    <a:bodyPr/>
                    <a:lstStyle/>
                    <a:p>
                      <a:pPr algn="ctr">
                        <a:spcAft>
                          <a:spcPts val="0"/>
                        </a:spcAft>
                      </a:pPr>
                      <a:r>
                        <a:rPr lang="cs-CZ" sz="2000" b="0">
                          <a:solidFill>
                            <a:schemeClr val="tx1"/>
                          </a:solidFill>
                          <a:effectLst/>
                        </a:rPr>
                        <a:t>7</a:t>
                      </a:r>
                      <a:endParaRPr lang="cs-CZ" sz="20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velmi silná</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81962">
                <a:tc>
                  <a:txBody>
                    <a:bodyPr/>
                    <a:lstStyle/>
                    <a:p>
                      <a:pPr algn="ctr">
                        <a:spcAft>
                          <a:spcPts val="0"/>
                        </a:spcAft>
                      </a:pPr>
                      <a:r>
                        <a:rPr lang="cs-CZ" sz="2000" b="0">
                          <a:solidFill>
                            <a:schemeClr val="tx1"/>
                          </a:solidFill>
                          <a:effectLst/>
                        </a:rPr>
                        <a:t>8</a:t>
                      </a:r>
                      <a:endParaRPr lang="cs-CZ" sz="20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 </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81962">
                <a:tc>
                  <a:txBody>
                    <a:bodyPr/>
                    <a:lstStyle/>
                    <a:p>
                      <a:pPr algn="ctr">
                        <a:spcAft>
                          <a:spcPts val="0"/>
                        </a:spcAft>
                      </a:pPr>
                      <a:r>
                        <a:rPr lang="cs-CZ" sz="2000" b="0">
                          <a:solidFill>
                            <a:schemeClr val="tx1"/>
                          </a:solidFill>
                          <a:effectLst/>
                        </a:rPr>
                        <a:t>9</a:t>
                      </a:r>
                      <a:endParaRPr lang="cs-CZ" sz="20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 </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381962">
                <a:tc>
                  <a:txBody>
                    <a:bodyPr/>
                    <a:lstStyle/>
                    <a:p>
                      <a:pPr algn="ctr">
                        <a:spcAft>
                          <a:spcPts val="0"/>
                        </a:spcAft>
                      </a:pPr>
                      <a:r>
                        <a:rPr lang="cs-CZ" sz="2000" b="0">
                          <a:solidFill>
                            <a:schemeClr val="tx1"/>
                          </a:solidFill>
                          <a:effectLst/>
                        </a:rPr>
                        <a:t>10</a:t>
                      </a:r>
                      <a:endParaRPr lang="cs-CZ" sz="2000" b="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velmi velmi silná</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381962">
                <a:tc>
                  <a:txBody>
                    <a:bodyPr/>
                    <a:lstStyle/>
                    <a:p>
                      <a:pPr algn="ctr">
                        <a:spcAft>
                          <a:spcPts val="0"/>
                        </a:spcAft>
                      </a:pPr>
                      <a:r>
                        <a:rPr lang="cs-CZ" sz="2000" b="0" dirty="0">
                          <a:solidFill>
                            <a:schemeClr val="tx1"/>
                          </a:solidFill>
                          <a:effectLst/>
                        </a:rPr>
                        <a:t>*</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b="0" dirty="0">
                          <a:solidFill>
                            <a:schemeClr val="tx1"/>
                          </a:solidFill>
                          <a:effectLst/>
                        </a:rPr>
                        <a:t>maximální</a:t>
                      </a:r>
                      <a:endParaRPr lang="cs-CZ" sz="20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3"/>
                  </a:ext>
                </a:extLst>
              </a:tr>
            </a:tbl>
          </a:graphicData>
        </a:graphic>
      </p:graphicFrame>
      <p:graphicFrame>
        <p:nvGraphicFramePr>
          <p:cNvPr id="5" name="Group 58"/>
          <p:cNvGraphicFramePr>
            <a:graphicFrameLocks noGrp="1"/>
          </p:cNvGraphicFramePr>
          <p:nvPr/>
        </p:nvGraphicFramePr>
        <p:xfrm>
          <a:off x="3380482" y="455571"/>
          <a:ext cx="3507711" cy="6247992"/>
        </p:xfrm>
        <a:graphic>
          <a:graphicData uri="http://schemas.openxmlformats.org/drawingml/2006/table">
            <a:tbl>
              <a:tblPr>
                <a:tableStyleId>{21E4AEA4-8DFA-4A89-87EB-49C32662AFE0}</a:tableStyleId>
              </a:tblPr>
              <a:tblGrid>
                <a:gridCol w="662782">
                  <a:extLst>
                    <a:ext uri="{9D8B030D-6E8A-4147-A177-3AD203B41FA5}">
                      <a16:colId xmlns:a16="http://schemas.microsoft.com/office/drawing/2014/main" val="20000"/>
                    </a:ext>
                  </a:extLst>
                </a:gridCol>
                <a:gridCol w="2844929">
                  <a:extLst>
                    <a:ext uri="{9D8B030D-6E8A-4147-A177-3AD203B41FA5}">
                      <a16:colId xmlns:a16="http://schemas.microsoft.com/office/drawing/2014/main" val="20001"/>
                    </a:ext>
                  </a:extLst>
                </a:gridCol>
              </a:tblGrid>
              <a:tr h="33903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Pocit zátěže (</a:t>
                      </a:r>
                      <a:r>
                        <a:rPr kumimoji="0" lang="cs-CZ" altLang="cs-CZ"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Borg</a:t>
                      </a:r>
                      <a:r>
                        <a:rPr kumimoji="0" lang="cs-CZ"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1962)</a:t>
                      </a:r>
                      <a:endParaRPr kumimoji="0" lang="en-GB" altLang="cs-CZ"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8" marB="45708" anchor="ctr" horzOverflow="overflow">
                    <a:solidFill>
                      <a:schemeClr val="accent2">
                        <a:lumMod val="40000"/>
                        <a:lumOff val="6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cs-CZ" sz="1600" b="1" i="0" u="none" strike="noStrike" cap="none" normalizeH="0" baseline="0" dirty="0">
                        <a:ln>
                          <a:noFill/>
                        </a:ln>
                        <a:solidFill>
                          <a:srgbClr val="C00000"/>
                        </a:solidFill>
                        <a:effectLst/>
                        <a:latin typeface="Arial" panose="020B0604020202020204" pitchFamily="34"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3413201936"/>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u="none" strike="noStrike" cap="none" normalizeH="0" baseline="0" dirty="0">
                          <a:ln>
                            <a:noFill/>
                          </a:ln>
                          <a:solidFill>
                            <a:schemeClr val="tx1"/>
                          </a:solidFill>
                          <a:effectLst/>
                          <a:latin typeface="+mn-lt"/>
                          <a:cs typeface="Times New Roman" panose="02020603050405020304" pitchFamily="18" charset="0"/>
                        </a:rPr>
                        <a:t>Číslo</a:t>
                      </a:r>
                      <a:endParaRPr kumimoji="0" lang="en-GB" altLang="cs-CZ" sz="1800" b="1" i="0" u="none" strike="noStrike" cap="none" normalizeH="0" baseline="0" dirty="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u="none" strike="noStrike" cap="none" normalizeH="0" baseline="0" dirty="0">
                          <a:ln>
                            <a:noFill/>
                          </a:ln>
                          <a:solidFill>
                            <a:schemeClr val="tx1"/>
                          </a:solidFill>
                          <a:effectLst/>
                          <a:latin typeface="+mn-lt"/>
                          <a:cs typeface="Times New Roman" panose="02020603050405020304" pitchFamily="18" charset="0"/>
                        </a:rPr>
                        <a:t>Slovní hodnota</a:t>
                      </a:r>
                      <a:endParaRPr kumimoji="0" lang="en-GB" altLang="cs-CZ" sz="1800" b="1"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0"/>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dirty="0">
                          <a:ln>
                            <a:noFill/>
                          </a:ln>
                          <a:solidFill>
                            <a:schemeClr val="tx1"/>
                          </a:solidFill>
                          <a:effectLst/>
                          <a:latin typeface="+mn-lt"/>
                          <a:cs typeface="Times New Roman" panose="02020603050405020304" pitchFamily="18" charset="0"/>
                        </a:rPr>
                        <a:t>6</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1"/>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dirty="0">
                          <a:ln>
                            <a:noFill/>
                          </a:ln>
                          <a:solidFill>
                            <a:schemeClr val="tx1"/>
                          </a:solidFill>
                          <a:effectLst/>
                          <a:latin typeface="+mn-lt"/>
                          <a:cs typeface="Times New Roman" panose="02020603050405020304" pitchFamily="18" charset="0"/>
                        </a:rPr>
                        <a:t>7</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u="none" strike="noStrike" cap="none" normalizeH="0" baseline="0" dirty="0">
                          <a:ln>
                            <a:noFill/>
                          </a:ln>
                          <a:solidFill>
                            <a:schemeClr val="tx1"/>
                          </a:solidFill>
                          <a:effectLst/>
                          <a:latin typeface="+mn-lt"/>
                          <a:cs typeface="Times New Roman" panose="02020603050405020304" pitchFamily="18" charset="0"/>
                        </a:rPr>
                        <a:t>velmi velmi lehká</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2"/>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dirty="0">
                          <a:ln>
                            <a:noFill/>
                          </a:ln>
                          <a:solidFill>
                            <a:schemeClr val="tx1"/>
                          </a:solidFill>
                          <a:effectLst/>
                          <a:latin typeface="+mn-lt"/>
                          <a:cs typeface="Times New Roman" panose="02020603050405020304" pitchFamily="18" charset="0"/>
                        </a:rPr>
                        <a:t>8</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3"/>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dirty="0">
                          <a:ln>
                            <a:noFill/>
                          </a:ln>
                          <a:solidFill>
                            <a:schemeClr val="tx1"/>
                          </a:solidFill>
                          <a:effectLst/>
                          <a:latin typeface="+mn-lt"/>
                          <a:cs typeface="Times New Roman" panose="02020603050405020304" pitchFamily="18" charset="0"/>
                        </a:rPr>
                        <a:t>9</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u="none" strike="noStrike" cap="none" normalizeH="0" baseline="0" dirty="0">
                          <a:ln>
                            <a:noFill/>
                          </a:ln>
                          <a:solidFill>
                            <a:schemeClr val="tx1"/>
                          </a:solidFill>
                          <a:effectLst/>
                          <a:latin typeface="+mn-lt"/>
                          <a:cs typeface="Times New Roman" panose="02020603050405020304" pitchFamily="18" charset="0"/>
                        </a:rPr>
                        <a:t>velmi lehká</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4"/>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dirty="0">
                          <a:ln>
                            <a:noFill/>
                          </a:ln>
                          <a:solidFill>
                            <a:schemeClr val="tx1"/>
                          </a:solidFill>
                          <a:effectLst/>
                          <a:latin typeface="+mn-lt"/>
                          <a:cs typeface="Times New Roman" panose="02020603050405020304" pitchFamily="18" charset="0"/>
                        </a:rPr>
                        <a:t>10</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5"/>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11</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u="none" strike="noStrike" cap="none" normalizeH="0" baseline="0" dirty="0">
                          <a:ln>
                            <a:noFill/>
                          </a:ln>
                          <a:solidFill>
                            <a:schemeClr val="tx1"/>
                          </a:solidFill>
                          <a:effectLst/>
                          <a:latin typeface="+mn-lt"/>
                          <a:cs typeface="Times New Roman" panose="02020603050405020304" pitchFamily="18" charset="0"/>
                        </a:rPr>
                        <a:t>lehká</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6"/>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12</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7"/>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13</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u="none" strike="noStrike" cap="none" normalizeH="0" baseline="0" dirty="0">
                          <a:ln>
                            <a:noFill/>
                          </a:ln>
                          <a:solidFill>
                            <a:schemeClr val="tx1"/>
                          </a:solidFill>
                          <a:effectLst/>
                          <a:latin typeface="+mn-lt"/>
                          <a:cs typeface="Times New Roman" panose="02020603050405020304" pitchFamily="18" charset="0"/>
                        </a:rPr>
                        <a:t> poněkud namáhavá</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8"/>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14</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09"/>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15</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u="none" strike="noStrike" cap="none" normalizeH="0" baseline="0" dirty="0">
                          <a:ln>
                            <a:noFill/>
                          </a:ln>
                          <a:solidFill>
                            <a:schemeClr val="tx1"/>
                          </a:solidFill>
                          <a:effectLst/>
                          <a:latin typeface="+mn-lt"/>
                          <a:cs typeface="Times New Roman" panose="02020603050405020304" pitchFamily="18" charset="0"/>
                        </a:rPr>
                        <a:t>namáhavá</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10"/>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16</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11"/>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17</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u="none" strike="noStrike" cap="none" normalizeH="0" baseline="0" dirty="0">
                          <a:ln>
                            <a:noFill/>
                          </a:ln>
                          <a:solidFill>
                            <a:schemeClr val="tx1"/>
                          </a:solidFill>
                          <a:effectLst/>
                          <a:latin typeface="+mn-lt"/>
                          <a:cs typeface="Times New Roman" panose="02020603050405020304" pitchFamily="18" charset="0"/>
                        </a:rPr>
                        <a:t>velmi namáhavá</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12"/>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18</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13"/>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a:ln>
                            <a:noFill/>
                          </a:ln>
                          <a:solidFill>
                            <a:schemeClr val="tx1"/>
                          </a:solidFill>
                          <a:effectLst/>
                          <a:latin typeface="+mn-lt"/>
                          <a:cs typeface="Times New Roman" panose="02020603050405020304" pitchFamily="18" charset="0"/>
                        </a:rPr>
                        <a:t>19</a:t>
                      </a:r>
                      <a:endParaRPr kumimoji="0" lang="en-GB" altLang="cs-CZ" sz="1800" b="0" i="0" u="none" strike="noStrike" cap="none" normalizeH="0" baseline="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u="none" strike="noStrike" cap="none" normalizeH="0" baseline="0" dirty="0">
                          <a:ln>
                            <a:noFill/>
                          </a:ln>
                          <a:solidFill>
                            <a:schemeClr val="tx1"/>
                          </a:solidFill>
                          <a:effectLst/>
                          <a:latin typeface="+mn-lt"/>
                          <a:cs typeface="Times New Roman" panose="02020603050405020304" pitchFamily="18" charset="0"/>
                        </a:rPr>
                        <a:t>velmi velmi namáhavá</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14"/>
                  </a:ext>
                </a:extLst>
              </a:tr>
              <a:tr h="3129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cs-CZ" sz="1800" u="none" strike="noStrike" cap="none" normalizeH="0" baseline="0" dirty="0">
                          <a:ln>
                            <a:noFill/>
                          </a:ln>
                          <a:solidFill>
                            <a:schemeClr val="tx1"/>
                          </a:solidFill>
                          <a:effectLst/>
                          <a:latin typeface="+mn-lt"/>
                          <a:cs typeface="Times New Roman" panose="02020603050405020304" pitchFamily="18" charset="0"/>
                        </a:rPr>
                        <a:t>20</a:t>
                      </a:r>
                      <a:endParaRPr kumimoji="0" lang="en-GB"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anchor="ctr" horzOverflow="overflow">
                    <a:solidFill>
                      <a:schemeClr val="accent2">
                        <a:lumMod val="40000"/>
                        <a:lumOff val="6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mn-lt"/>
                        <a:cs typeface="Times New Roman" panose="02020603050405020304" pitchFamily="18" charset="0"/>
                      </a:endParaRPr>
                    </a:p>
                  </a:txBody>
                  <a:tcPr marT="45708" marB="45708" horzOverflow="overflow">
                    <a:solidFill>
                      <a:schemeClr val="accent2">
                        <a:lumMod val="40000"/>
                        <a:lumOff val="60000"/>
                      </a:schemeClr>
                    </a:solidFill>
                  </a:tcPr>
                </a:tc>
                <a:extLst>
                  <a:ext uri="{0D108BD9-81ED-4DB2-BD59-A6C34878D82A}">
                    <a16:rowId xmlns:a16="http://schemas.microsoft.com/office/drawing/2014/main" val="10015"/>
                  </a:ext>
                </a:extLst>
              </a:tr>
            </a:tbl>
          </a:graphicData>
        </a:graphic>
      </p:graphicFrame>
      <p:sp>
        <p:nvSpPr>
          <p:cNvPr id="2" name="Obdélník 1"/>
          <p:cNvSpPr/>
          <p:nvPr/>
        </p:nvSpPr>
        <p:spPr>
          <a:xfrm>
            <a:off x="2971619" y="75597"/>
            <a:ext cx="6248763" cy="400110"/>
          </a:xfrm>
          <a:prstGeom prst="rect">
            <a:avLst/>
          </a:prstGeom>
        </p:spPr>
        <p:txBody>
          <a:bodyPr wrap="none">
            <a:spAutoFit/>
          </a:bodyPr>
          <a:lstStyle/>
          <a:p>
            <a:pPr algn="ctr"/>
            <a:r>
              <a:rPr lang="cs-CZ" sz="2000" b="1" dirty="0">
                <a:solidFill>
                  <a:srgbClr val="0070C0"/>
                </a:solidFill>
              </a:rPr>
              <a:t>SUBJEKTIVNÍ UKAZATELE ODEZVY ORGANIZMU NA ZÁTĚŽ</a:t>
            </a:r>
          </a:p>
        </p:txBody>
      </p:sp>
      <p:graphicFrame>
        <p:nvGraphicFramePr>
          <p:cNvPr id="11" name="Tabulka 4">
            <a:extLst>
              <a:ext uri="{FF2B5EF4-FFF2-40B4-BE49-F238E27FC236}">
                <a16:creationId xmlns:a16="http://schemas.microsoft.com/office/drawing/2014/main" id="{6B761D50-25B9-D501-4425-9C0ED64A4700}"/>
              </a:ext>
            </a:extLst>
          </p:cNvPr>
          <p:cNvGraphicFramePr>
            <a:graphicFrameLocks noGrp="1"/>
          </p:cNvGraphicFramePr>
          <p:nvPr/>
        </p:nvGraphicFramePr>
        <p:xfrm>
          <a:off x="127643" y="455571"/>
          <a:ext cx="3171683" cy="5946857"/>
        </p:xfrm>
        <a:graphic>
          <a:graphicData uri="http://schemas.openxmlformats.org/drawingml/2006/table">
            <a:tbl>
              <a:tblPr firstRow="1" bandRow="1">
                <a:tableStyleId>{5C22544A-7EE6-4342-B048-85BDC9FD1C3A}</a:tableStyleId>
              </a:tblPr>
              <a:tblGrid>
                <a:gridCol w="481850">
                  <a:extLst>
                    <a:ext uri="{9D8B030D-6E8A-4147-A177-3AD203B41FA5}">
                      <a16:colId xmlns:a16="http://schemas.microsoft.com/office/drawing/2014/main" val="1110656283"/>
                    </a:ext>
                  </a:extLst>
                </a:gridCol>
                <a:gridCol w="2689833">
                  <a:extLst>
                    <a:ext uri="{9D8B030D-6E8A-4147-A177-3AD203B41FA5}">
                      <a16:colId xmlns:a16="http://schemas.microsoft.com/office/drawing/2014/main" val="2890261799"/>
                    </a:ext>
                  </a:extLst>
                </a:gridCol>
              </a:tblGrid>
              <a:tr h="370840">
                <a:tc gridSpan="2">
                  <a:txBody>
                    <a:bodyPr/>
                    <a:lstStyle/>
                    <a:p>
                      <a:pPr algn="ctr"/>
                      <a:r>
                        <a:rPr lang="cs-CZ" sz="2000" dirty="0">
                          <a:solidFill>
                            <a:schemeClr val="bg1"/>
                          </a:solidFill>
                          <a:latin typeface="Times New Roman" panose="02020603050405020304" pitchFamily="18" charset="0"/>
                          <a:cs typeface="Times New Roman" panose="02020603050405020304" pitchFamily="18" charset="0"/>
                        </a:rPr>
                        <a:t>Pocit zátěže (</a:t>
                      </a:r>
                      <a:r>
                        <a:rPr lang="cs-CZ" sz="2000" dirty="0" err="1">
                          <a:solidFill>
                            <a:schemeClr val="bg1"/>
                          </a:solidFill>
                          <a:latin typeface="Times New Roman" panose="02020603050405020304" pitchFamily="18" charset="0"/>
                          <a:cs typeface="Times New Roman" panose="02020603050405020304" pitchFamily="18" charset="0"/>
                        </a:rPr>
                        <a:t>Foster</a:t>
                      </a:r>
                      <a:r>
                        <a:rPr lang="cs-CZ" sz="2000" dirty="0">
                          <a:solidFill>
                            <a:schemeClr val="bg1"/>
                          </a:solidFill>
                          <a:latin typeface="Times New Roman" panose="02020603050405020304" pitchFamily="18" charset="0"/>
                          <a:cs typeface="Times New Roman" panose="02020603050405020304" pitchFamily="18" charset="0"/>
                        </a:rPr>
                        <a:t>, 1996)</a:t>
                      </a:r>
                    </a:p>
                    <a:p>
                      <a:pPr algn="ctr"/>
                      <a:r>
                        <a:rPr lang="cs-CZ" sz="2000" dirty="0">
                          <a:solidFill>
                            <a:schemeClr val="bg1"/>
                          </a:solidFill>
                          <a:latin typeface="Times New Roman" panose="02020603050405020304" pitchFamily="18" charset="0"/>
                          <a:cs typeface="Times New Roman" panose="02020603050405020304" pitchFamily="18" charset="0"/>
                        </a:rPr>
                        <a:t>+ VT</a:t>
                      </a:r>
                    </a:p>
                  </a:txBody>
                  <a:tcPr/>
                </a:tc>
                <a:tc hMerge="1">
                  <a:txBody>
                    <a:bodyPr/>
                    <a:lstStyle/>
                    <a:p>
                      <a:endParaRPr lang="cs-CZ" dirty="0"/>
                    </a:p>
                  </a:txBody>
                  <a:tcPr/>
                </a:tc>
                <a:extLst>
                  <a:ext uri="{0D108BD9-81ED-4DB2-BD59-A6C34878D82A}">
                    <a16:rowId xmlns:a16="http://schemas.microsoft.com/office/drawing/2014/main" val="996895352"/>
                  </a:ext>
                </a:extLst>
              </a:tr>
              <a:tr h="370840">
                <a:tc>
                  <a:txBody>
                    <a:bodyPr/>
                    <a:lstStyle/>
                    <a:p>
                      <a:pPr algn="r"/>
                      <a:r>
                        <a:rPr lang="cs-CZ" sz="2000" dirty="0"/>
                        <a:t>0</a:t>
                      </a:r>
                    </a:p>
                  </a:txBody>
                  <a:tcPr/>
                </a:tc>
                <a:tc>
                  <a:txBody>
                    <a:bodyPr/>
                    <a:lstStyle/>
                    <a:p>
                      <a:r>
                        <a:rPr lang="cs-CZ" sz="2000" dirty="0"/>
                        <a:t>klid</a:t>
                      </a:r>
                    </a:p>
                  </a:txBody>
                  <a:tcPr/>
                </a:tc>
                <a:extLst>
                  <a:ext uri="{0D108BD9-81ED-4DB2-BD59-A6C34878D82A}">
                    <a16:rowId xmlns:a16="http://schemas.microsoft.com/office/drawing/2014/main" val="2312008293"/>
                  </a:ext>
                </a:extLst>
              </a:tr>
              <a:tr h="370840">
                <a:tc>
                  <a:txBody>
                    <a:bodyPr/>
                    <a:lstStyle/>
                    <a:p>
                      <a:pPr algn="r"/>
                      <a:r>
                        <a:rPr lang="cs-CZ" sz="2000" dirty="0"/>
                        <a:t>1</a:t>
                      </a:r>
                    </a:p>
                  </a:txBody>
                  <a:tcPr/>
                </a:tc>
                <a:tc>
                  <a:txBody>
                    <a:bodyPr/>
                    <a:lstStyle/>
                    <a:p>
                      <a:r>
                        <a:rPr lang="cs-CZ" sz="2000" dirty="0"/>
                        <a:t>velmi lehká</a:t>
                      </a:r>
                    </a:p>
                  </a:txBody>
                  <a:tcPr/>
                </a:tc>
                <a:extLst>
                  <a:ext uri="{0D108BD9-81ED-4DB2-BD59-A6C34878D82A}">
                    <a16:rowId xmlns:a16="http://schemas.microsoft.com/office/drawing/2014/main" val="2817357659"/>
                  </a:ext>
                </a:extLst>
              </a:tr>
              <a:tr h="370840">
                <a:tc>
                  <a:txBody>
                    <a:bodyPr/>
                    <a:lstStyle/>
                    <a:p>
                      <a:pPr algn="r"/>
                      <a:r>
                        <a:rPr lang="cs-CZ" sz="2000" dirty="0"/>
                        <a:t>2</a:t>
                      </a:r>
                    </a:p>
                  </a:txBody>
                  <a:tcPr/>
                </a:tc>
                <a:tc>
                  <a:txBody>
                    <a:bodyPr/>
                    <a:lstStyle/>
                    <a:p>
                      <a:r>
                        <a:rPr lang="cs-CZ" sz="2000" dirty="0"/>
                        <a:t>lehká</a:t>
                      </a:r>
                    </a:p>
                  </a:txBody>
                  <a:tcPr/>
                </a:tc>
                <a:extLst>
                  <a:ext uri="{0D108BD9-81ED-4DB2-BD59-A6C34878D82A}">
                    <a16:rowId xmlns:a16="http://schemas.microsoft.com/office/drawing/2014/main" val="480724316"/>
                  </a:ext>
                </a:extLst>
              </a:tr>
              <a:tr h="370840">
                <a:tc>
                  <a:txBody>
                    <a:bodyPr/>
                    <a:lstStyle/>
                    <a:p>
                      <a:pPr algn="r"/>
                      <a:r>
                        <a:rPr lang="cs-CZ" sz="2000" dirty="0"/>
                        <a:t>3</a:t>
                      </a:r>
                    </a:p>
                  </a:txBody>
                  <a:tcPr/>
                </a:tc>
                <a:tc>
                  <a:txBody>
                    <a:bodyPr/>
                    <a:lstStyle/>
                    <a:p>
                      <a:r>
                        <a:rPr lang="cs-CZ" sz="2000" dirty="0"/>
                        <a:t>mírná</a:t>
                      </a:r>
                    </a:p>
                  </a:txBody>
                  <a:tcPr/>
                </a:tc>
                <a:extLst>
                  <a:ext uri="{0D108BD9-81ED-4DB2-BD59-A6C34878D82A}">
                    <a16:rowId xmlns:a16="http://schemas.microsoft.com/office/drawing/2014/main" val="284213162"/>
                  </a:ext>
                </a:extLst>
              </a:tr>
              <a:tr h="370840">
                <a:tc>
                  <a:txBody>
                    <a:bodyPr/>
                    <a:lstStyle/>
                    <a:p>
                      <a:pPr algn="r"/>
                      <a:r>
                        <a:rPr lang="cs-CZ" sz="2000" dirty="0"/>
                        <a:t>4</a:t>
                      </a:r>
                    </a:p>
                  </a:txBody>
                  <a:tcPr/>
                </a:tc>
                <a:tc>
                  <a:txBody>
                    <a:bodyPr/>
                    <a:lstStyle/>
                    <a:p>
                      <a:r>
                        <a:rPr lang="cs-CZ" sz="2000" dirty="0"/>
                        <a:t>poněkud namáhavá</a:t>
                      </a:r>
                    </a:p>
                  </a:txBody>
                  <a:tcPr/>
                </a:tc>
                <a:extLst>
                  <a:ext uri="{0D108BD9-81ED-4DB2-BD59-A6C34878D82A}">
                    <a16:rowId xmlns:a16="http://schemas.microsoft.com/office/drawing/2014/main" val="4147101925"/>
                  </a:ext>
                </a:extLst>
              </a:tr>
              <a:tr h="370840">
                <a:tc>
                  <a:txBody>
                    <a:bodyPr/>
                    <a:lstStyle/>
                    <a:p>
                      <a:pPr algn="r"/>
                      <a:r>
                        <a:rPr lang="cs-CZ" sz="2000" dirty="0"/>
                        <a:t>-</a:t>
                      </a:r>
                    </a:p>
                  </a:txBody>
                  <a:tcPr/>
                </a:tc>
                <a:tc>
                  <a:txBody>
                    <a:bodyPr/>
                    <a:lstStyle/>
                    <a:p>
                      <a:r>
                        <a:rPr lang="cs-CZ" sz="2000" dirty="0">
                          <a:solidFill>
                            <a:schemeClr val="accent5">
                              <a:lumMod val="75000"/>
                            </a:schemeClr>
                          </a:solidFill>
                        </a:rPr>
                        <a:t>Ventilační práh 1</a:t>
                      </a:r>
                    </a:p>
                  </a:txBody>
                  <a:tcPr/>
                </a:tc>
                <a:extLst>
                  <a:ext uri="{0D108BD9-81ED-4DB2-BD59-A6C34878D82A}">
                    <a16:rowId xmlns:a16="http://schemas.microsoft.com/office/drawing/2014/main" val="1553279991"/>
                  </a:ext>
                </a:extLst>
              </a:tr>
              <a:tr h="370840">
                <a:tc>
                  <a:txBody>
                    <a:bodyPr/>
                    <a:lstStyle/>
                    <a:p>
                      <a:pPr algn="r"/>
                      <a:r>
                        <a:rPr lang="cs-CZ" sz="2000" dirty="0"/>
                        <a:t>5</a:t>
                      </a:r>
                    </a:p>
                  </a:txBody>
                  <a:tcPr/>
                </a:tc>
                <a:tc>
                  <a:txBody>
                    <a:bodyPr/>
                    <a:lstStyle/>
                    <a:p>
                      <a:r>
                        <a:rPr lang="cs-CZ" sz="2000" dirty="0"/>
                        <a:t>Těžká</a:t>
                      </a:r>
                    </a:p>
                  </a:txBody>
                  <a:tcPr/>
                </a:tc>
                <a:extLst>
                  <a:ext uri="{0D108BD9-81ED-4DB2-BD59-A6C34878D82A}">
                    <a16:rowId xmlns:a16="http://schemas.microsoft.com/office/drawing/2014/main" val="2255348471"/>
                  </a:ext>
                </a:extLst>
              </a:tr>
              <a:tr h="370840">
                <a:tc>
                  <a:txBody>
                    <a:bodyPr/>
                    <a:lstStyle/>
                    <a:p>
                      <a:pPr algn="r"/>
                      <a:r>
                        <a:rPr lang="cs-CZ" sz="2000" dirty="0"/>
                        <a:t>6</a:t>
                      </a:r>
                    </a:p>
                  </a:txBody>
                  <a:tcPr/>
                </a:tc>
                <a:tc>
                  <a:txBody>
                    <a:bodyPr/>
                    <a:lstStyle/>
                    <a:p>
                      <a:r>
                        <a:rPr lang="cs-CZ" sz="2000" dirty="0"/>
                        <a:t>-</a:t>
                      </a:r>
                    </a:p>
                  </a:txBody>
                  <a:tcPr/>
                </a:tc>
                <a:extLst>
                  <a:ext uri="{0D108BD9-81ED-4DB2-BD59-A6C34878D82A}">
                    <a16:rowId xmlns:a16="http://schemas.microsoft.com/office/drawing/2014/main" val="3953492001"/>
                  </a:ext>
                </a:extLst>
              </a:tr>
              <a:tr h="370840">
                <a:tc>
                  <a:txBody>
                    <a:bodyPr/>
                    <a:lstStyle/>
                    <a:p>
                      <a:pPr algn="r"/>
                      <a:r>
                        <a:rPr lang="cs-CZ" sz="2000" dirty="0"/>
                        <a:t>-</a:t>
                      </a:r>
                    </a:p>
                  </a:txBody>
                  <a:tcPr/>
                </a:tc>
                <a:tc>
                  <a:txBody>
                    <a:bodyPr/>
                    <a:lstStyle/>
                    <a:p>
                      <a:r>
                        <a:rPr lang="cs-CZ" sz="2000" dirty="0">
                          <a:solidFill>
                            <a:schemeClr val="accent5">
                              <a:lumMod val="75000"/>
                            </a:schemeClr>
                          </a:solidFill>
                        </a:rPr>
                        <a:t>Ventilační práh 2</a:t>
                      </a:r>
                    </a:p>
                  </a:txBody>
                  <a:tcPr/>
                </a:tc>
                <a:extLst>
                  <a:ext uri="{0D108BD9-81ED-4DB2-BD59-A6C34878D82A}">
                    <a16:rowId xmlns:a16="http://schemas.microsoft.com/office/drawing/2014/main" val="587126433"/>
                  </a:ext>
                </a:extLst>
              </a:tr>
              <a:tr h="370840">
                <a:tc>
                  <a:txBody>
                    <a:bodyPr/>
                    <a:lstStyle/>
                    <a:p>
                      <a:pPr algn="r"/>
                      <a:r>
                        <a:rPr lang="cs-CZ" sz="2000" dirty="0"/>
                        <a:t>7</a:t>
                      </a:r>
                    </a:p>
                  </a:txBody>
                  <a:tcPr/>
                </a:tc>
                <a:tc>
                  <a:txBody>
                    <a:bodyPr/>
                    <a:lstStyle/>
                    <a:p>
                      <a:r>
                        <a:rPr lang="cs-CZ" sz="2000" dirty="0"/>
                        <a:t>velmi těžká</a:t>
                      </a:r>
                    </a:p>
                  </a:txBody>
                  <a:tcPr/>
                </a:tc>
                <a:extLst>
                  <a:ext uri="{0D108BD9-81ED-4DB2-BD59-A6C34878D82A}">
                    <a16:rowId xmlns:a16="http://schemas.microsoft.com/office/drawing/2014/main" val="583152669"/>
                  </a:ext>
                </a:extLst>
              </a:tr>
              <a:tr h="370840">
                <a:tc>
                  <a:txBody>
                    <a:bodyPr/>
                    <a:lstStyle/>
                    <a:p>
                      <a:pPr algn="r"/>
                      <a:r>
                        <a:rPr lang="cs-CZ" sz="2000" dirty="0"/>
                        <a:t>8</a:t>
                      </a:r>
                    </a:p>
                  </a:txBody>
                  <a:tcPr/>
                </a:tc>
                <a:tc>
                  <a:txBody>
                    <a:bodyPr/>
                    <a:lstStyle/>
                    <a:p>
                      <a:r>
                        <a:rPr lang="cs-CZ" sz="2000" dirty="0"/>
                        <a:t>velmi velmi těžká</a:t>
                      </a:r>
                    </a:p>
                  </a:txBody>
                  <a:tcPr/>
                </a:tc>
                <a:extLst>
                  <a:ext uri="{0D108BD9-81ED-4DB2-BD59-A6C34878D82A}">
                    <a16:rowId xmlns:a16="http://schemas.microsoft.com/office/drawing/2014/main" val="2923235850"/>
                  </a:ext>
                </a:extLst>
              </a:tr>
              <a:tr h="370840">
                <a:tc>
                  <a:txBody>
                    <a:bodyPr/>
                    <a:lstStyle/>
                    <a:p>
                      <a:pPr algn="r"/>
                      <a:r>
                        <a:rPr lang="cs-CZ" sz="2000" dirty="0"/>
                        <a:t>9</a:t>
                      </a:r>
                    </a:p>
                  </a:txBody>
                  <a:tcPr/>
                </a:tc>
                <a:tc>
                  <a:txBody>
                    <a:bodyPr/>
                    <a:lstStyle/>
                    <a:p>
                      <a:r>
                        <a:rPr lang="cs-CZ" sz="2000" dirty="0"/>
                        <a:t>blízko maximální</a:t>
                      </a:r>
                    </a:p>
                  </a:txBody>
                  <a:tcPr/>
                </a:tc>
                <a:extLst>
                  <a:ext uri="{0D108BD9-81ED-4DB2-BD59-A6C34878D82A}">
                    <a16:rowId xmlns:a16="http://schemas.microsoft.com/office/drawing/2014/main" val="2641156464"/>
                  </a:ext>
                </a:extLst>
              </a:tr>
              <a:tr h="490937">
                <a:tc>
                  <a:txBody>
                    <a:bodyPr/>
                    <a:lstStyle/>
                    <a:p>
                      <a:pPr algn="r"/>
                      <a:r>
                        <a:rPr lang="cs-CZ" sz="2000" dirty="0"/>
                        <a:t>10</a:t>
                      </a:r>
                    </a:p>
                  </a:txBody>
                  <a:tcPr/>
                </a:tc>
                <a:tc>
                  <a:txBody>
                    <a:bodyPr/>
                    <a:lstStyle/>
                    <a:p>
                      <a:r>
                        <a:rPr lang="cs-CZ" sz="2000" dirty="0"/>
                        <a:t>maximální</a:t>
                      </a:r>
                    </a:p>
                  </a:txBody>
                  <a:tcPr/>
                </a:tc>
                <a:extLst>
                  <a:ext uri="{0D108BD9-81ED-4DB2-BD59-A6C34878D82A}">
                    <a16:rowId xmlns:a16="http://schemas.microsoft.com/office/drawing/2014/main" val="536337425"/>
                  </a:ext>
                </a:extLst>
              </a:tr>
            </a:tbl>
          </a:graphicData>
        </a:graphic>
      </p:graphicFrame>
      <p:pic>
        <p:nvPicPr>
          <p:cNvPr id="1026" name="Picture 2" descr="Běh bez letové fáze - mechanika, energetika a implementace této techniky -  #babos-sports#">
            <a:extLst>
              <a:ext uri="{FF2B5EF4-FFF2-40B4-BE49-F238E27FC236}">
                <a16:creationId xmlns:a16="http://schemas.microsoft.com/office/drawing/2014/main" id="{ACDFD4A5-1265-25CB-0F1A-969AC9EB21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395"/>
          <a:stretch/>
        </p:blipFill>
        <p:spPr bwMode="auto">
          <a:xfrm>
            <a:off x="6131245" y="1763227"/>
            <a:ext cx="2240587" cy="289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516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063751" y="188913"/>
            <a:ext cx="799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sz="2400" b="1">
                <a:solidFill>
                  <a:srgbClr val="FF0000"/>
                </a:solidFill>
              </a:rPr>
              <a:t>„Test mluvení“</a:t>
            </a:r>
            <a:r>
              <a:rPr lang="cs-CZ" sz="2400" b="1">
                <a:solidFill>
                  <a:schemeClr val="accent2"/>
                </a:solidFill>
              </a:rPr>
              <a:t> </a:t>
            </a:r>
            <a:r>
              <a:rPr lang="cs-CZ" sz="2400"/>
              <a:t>(Croteau et al.)</a:t>
            </a:r>
            <a:endParaRPr lang="en-GB" sz="2400"/>
          </a:p>
        </p:txBody>
      </p:sp>
      <p:sp>
        <p:nvSpPr>
          <p:cNvPr id="77827" name="Text Box 3"/>
          <p:cNvSpPr txBox="1">
            <a:spLocks noChangeArrowheads="1"/>
          </p:cNvSpPr>
          <p:nvPr/>
        </p:nvSpPr>
        <p:spPr bwMode="auto">
          <a:xfrm>
            <a:off x="3143250" y="2684463"/>
            <a:ext cx="5976938" cy="1320800"/>
          </a:xfrm>
          <a:prstGeom prst="rect">
            <a:avLst/>
          </a:prstGeom>
          <a:noFill/>
          <a:ln w="9525">
            <a:solidFill>
              <a:srgbClr val="D6009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sz="2000">
                <a:solidFill>
                  <a:srgbClr val="D60093"/>
                </a:solidFill>
                <a:cs typeface="Arial" panose="020B0604020202020204" pitchFamily="34" charset="0"/>
              </a:rPr>
              <a:t>↑</a:t>
            </a:r>
            <a:r>
              <a:rPr lang="cs-CZ" sz="2000">
                <a:solidFill>
                  <a:srgbClr val="D60093"/>
                </a:solidFill>
              </a:rPr>
              <a:t> ventilace</a:t>
            </a:r>
          </a:p>
          <a:p>
            <a:pPr algn="ctr">
              <a:spcBef>
                <a:spcPct val="50000"/>
              </a:spcBef>
            </a:pPr>
            <a:r>
              <a:rPr lang="cs-CZ" sz="2000">
                <a:solidFill>
                  <a:srgbClr val="D60093"/>
                </a:solidFill>
              </a:rPr>
              <a:t>↑ výdej CO</a:t>
            </a:r>
            <a:r>
              <a:rPr lang="cs-CZ" sz="2000" baseline="-25000">
                <a:solidFill>
                  <a:srgbClr val="D60093"/>
                </a:solidFill>
              </a:rPr>
              <a:t>2</a:t>
            </a:r>
            <a:r>
              <a:rPr lang="cs-CZ" sz="2000">
                <a:solidFill>
                  <a:srgbClr val="D60093"/>
                </a:solidFill>
              </a:rPr>
              <a:t> – kompenzace metabolické acidózy, </a:t>
            </a:r>
          </a:p>
          <a:p>
            <a:pPr algn="ctr">
              <a:spcBef>
                <a:spcPct val="50000"/>
              </a:spcBef>
            </a:pPr>
            <a:r>
              <a:rPr lang="cs-CZ" sz="2000">
                <a:solidFill>
                  <a:srgbClr val="D60093"/>
                </a:solidFill>
              </a:rPr>
              <a:t>↑ příjem O</a:t>
            </a:r>
            <a:r>
              <a:rPr lang="cs-CZ" sz="2000" baseline="-25000">
                <a:solidFill>
                  <a:srgbClr val="D60093"/>
                </a:solidFill>
              </a:rPr>
              <a:t>2</a:t>
            </a:r>
          </a:p>
        </p:txBody>
      </p:sp>
      <p:sp>
        <p:nvSpPr>
          <p:cNvPr id="77828" name="Text Box 4"/>
          <p:cNvSpPr txBox="1">
            <a:spLocks noChangeArrowheads="1"/>
          </p:cNvSpPr>
          <p:nvPr/>
        </p:nvSpPr>
        <p:spPr bwMode="auto">
          <a:xfrm>
            <a:off x="2634436" y="709612"/>
            <a:ext cx="685169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sz="2000" b="1" dirty="0">
                <a:solidFill>
                  <a:srgbClr val="3609F5"/>
                </a:solidFill>
              </a:rPr>
              <a:t>- doporučená intenzita rekreační a léčebné pohybové aktivity </a:t>
            </a:r>
            <a:r>
              <a:rPr lang="cs-CZ" sz="2000" dirty="0"/>
              <a:t>(</a:t>
            </a:r>
            <a:r>
              <a:rPr lang="cs-CZ" sz="2000" b="1" dirty="0"/>
              <a:t>↓</a:t>
            </a:r>
            <a:r>
              <a:rPr lang="cs-CZ" sz="2000" dirty="0"/>
              <a:t>volných O</a:t>
            </a:r>
            <a:r>
              <a:rPr lang="cs-CZ" sz="2000" baseline="-25000" dirty="0"/>
              <a:t>2</a:t>
            </a:r>
            <a:r>
              <a:rPr lang="cs-CZ" sz="2000" dirty="0"/>
              <a:t> radikálů a acidózy)</a:t>
            </a:r>
          </a:p>
          <a:p>
            <a:pPr>
              <a:spcBef>
                <a:spcPct val="50000"/>
              </a:spcBef>
            </a:pPr>
            <a:r>
              <a:rPr lang="cs-CZ" sz="2000" b="1" dirty="0">
                <a:solidFill>
                  <a:srgbClr val="FF0000"/>
                </a:solidFill>
              </a:rPr>
              <a:t>- pod úrovní „anaerobního prahu“</a:t>
            </a:r>
          </a:p>
          <a:p>
            <a:pPr>
              <a:spcBef>
                <a:spcPct val="50000"/>
              </a:spcBef>
            </a:pPr>
            <a:r>
              <a:rPr lang="cs-CZ" sz="2000" b="1" dirty="0">
                <a:solidFill>
                  <a:schemeClr val="accent2">
                    <a:lumMod val="50000"/>
                  </a:schemeClr>
                </a:solidFill>
              </a:rPr>
              <a:t>= </a:t>
            </a:r>
            <a:r>
              <a:rPr lang="en-US" sz="2000" b="1" dirty="0">
                <a:solidFill>
                  <a:schemeClr val="accent2">
                    <a:lumMod val="50000"/>
                  </a:schemeClr>
                </a:solidFill>
              </a:rPr>
              <a:t>INTEN</a:t>
            </a:r>
            <a:r>
              <a:rPr lang="cs-CZ" sz="2000" b="1" dirty="0">
                <a:solidFill>
                  <a:schemeClr val="accent2">
                    <a:lumMod val="50000"/>
                  </a:schemeClr>
                </a:solidFill>
              </a:rPr>
              <a:t>Z</a:t>
            </a:r>
            <a:r>
              <a:rPr lang="en-US" sz="2000" b="1" dirty="0">
                <a:solidFill>
                  <a:schemeClr val="accent2">
                    <a:lumMod val="50000"/>
                  </a:schemeClr>
                </a:solidFill>
              </a:rPr>
              <a:t>ITA</a:t>
            </a:r>
            <a:r>
              <a:rPr lang="cs-CZ" sz="2000" b="1" dirty="0">
                <a:solidFill>
                  <a:schemeClr val="accent2">
                    <a:lumMod val="50000"/>
                  </a:schemeClr>
                </a:solidFill>
              </a:rPr>
              <a:t> ZÁTĚŽE, kdy přestáváme být schopni souvislé řeči</a:t>
            </a:r>
          </a:p>
        </p:txBody>
      </p:sp>
      <p:sp>
        <p:nvSpPr>
          <p:cNvPr id="77829" name="Line 5"/>
          <p:cNvSpPr>
            <a:spLocks noChangeShapeType="1"/>
          </p:cNvSpPr>
          <p:nvPr/>
        </p:nvSpPr>
        <p:spPr bwMode="auto">
          <a:xfrm flipH="1" flipV="1">
            <a:off x="6096000" y="2349500"/>
            <a:ext cx="0" cy="287338"/>
          </a:xfrm>
          <a:prstGeom prst="line">
            <a:avLst/>
          </a:prstGeom>
          <a:noFill/>
          <a:ln w="381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77830" name="Picture 6" descr="HPIM18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214" y="4129089"/>
            <a:ext cx="352742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167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aoblený obdélník 10"/>
          <p:cNvSpPr/>
          <p:nvPr/>
        </p:nvSpPr>
        <p:spPr bwMode="auto">
          <a:xfrm>
            <a:off x="700216" y="797332"/>
            <a:ext cx="10873946" cy="1658764"/>
          </a:xfrm>
          <a:prstGeom prst="roundRect">
            <a:avLst/>
          </a:prstGeom>
          <a:solidFill>
            <a:srgbClr val="FFFFCC">
              <a:alpha val="77000"/>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cs-CZ" sz="2000" dirty="0">
                <a:solidFill>
                  <a:srgbClr val="C00000"/>
                </a:solidFill>
              </a:rPr>
              <a:t>KREVNÍ OBĚH + DÝCHACÍ SOUSTAVA </a:t>
            </a:r>
            <a:r>
              <a:rPr lang="cs-CZ" sz="2000" b="1" dirty="0">
                <a:solidFill>
                  <a:srgbClr val="C00000"/>
                </a:solidFill>
              </a:rPr>
              <a:t>= TRANSPORTNÍ SYSTÉM </a:t>
            </a:r>
            <a:r>
              <a:rPr lang="cs-CZ" sz="2000" dirty="0">
                <a:solidFill>
                  <a:srgbClr val="C00000"/>
                </a:solidFill>
              </a:rPr>
              <a:t>(.. i pro kyslík)</a:t>
            </a:r>
          </a:p>
          <a:p>
            <a:pPr algn="ctr"/>
            <a:r>
              <a:rPr lang="cs-CZ" sz="2000" b="1" dirty="0">
                <a:solidFill>
                  <a:schemeClr val="accent1">
                    <a:lumMod val="75000"/>
                  </a:schemeClr>
                </a:solidFill>
                <a:latin typeface="Calibri" panose="020F0502020204030204" pitchFamily="34" charset="0"/>
              </a:rPr>
              <a:t>přenos látek v celém těle</a:t>
            </a:r>
          </a:p>
          <a:p>
            <a:pPr algn="ctr"/>
            <a:r>
              <a:rPr lang="cs-CZ" sz="2000" dirty="0">
                <a:solidFill>
                  <a:srgbClr val="0070C0"/>
                </a:solidFill>
                <a:latin typeface="Calibri" panose="020F0502020204030204" pitchFamily="34" charset="0"/>
              </a:rPr>
              <a:t>zdrojů energie, plynů, stavebních látek, mediátorů, enzymů, vody, iontů, pufrů, součástí imunity, … </a:t>
            </a:r>
          </a:p>
          <a:p>
            <a:pPr algn="ctr"/>
            <a:r>
              <a:rPr lang="cs-CZ" sz="2000" b="1" dirty="0">
                <a:solidFill>
                  <a:srgbClr val="0070C0"/>
                </a:solidFill>
                <a:latin typeface="Calibri" panose="020F0502020204030204" pitchFamily="34" charset="0"/>
              </a:rPr>
              <a:t>→ metabolizmus, funkce, regenerace, reparace, reprodukce</a:t>
            </a:r>
          </a:p>
          <a:p>
            <a:pPr algn="ctr" eaLnBrk="1" hangingPunct="1"/>
            <a:r>
              <a:rPr lang="cs-CZ" sz="2000" b="1" cap="all" dirty="0">
                <a:solidFill>
                  <a:schemeClr val="accent1">
                    <a:lumMod val="75000"/>
                  </a:schemeClr>
                </a:solidFill>
                <a:latin typeface="Calibri" panose="020F0502020204030204" pitchFamily="34" charset="0"/>
              </a:rPr>
              <a:t>všech buněk - orgánů - systémů</a:t>
            </a:r>
          </a:p>
        </p:txBody>
      </p:sp>
      <p:sp>
        <p:nvSpPr>
          <p:cNvPr id="9" name="Obdélník 8"/>
          <p:cNvSpPr/>
          <p:nvPr/>
        </p:nvSpPr>
        <p:spPr>
          <a:xfrm>
            <a:off x="700216" y="260648"/>
            <a:ext cx="10873946" cy="400110"/>
          </a:xfrm>
          <a:prstGeom prst="rect">
            <a:avLst/>
          </a:prstGeom>
          <a:solidFill>
            <a:srgbClr val="FFFFCC">
              <a:alpha val="92000"/>
            </a:srgbClr>
          </a:solidFill>
          <a:ln w="12700">
            <a:solidFill>
              <a:srgbClr val="C00000"/>
            </a:solidFill>
          </a:ln>
        </p:spPr>
        <p:txBody>
          <a:bodyPr wrap="square">
            <a:spAutoFit/>
          </a:bodyPr>
          <a:lstStyle/>
          <a:p>
            <a:pPr algn="ctr"/>
            <a:r>
              <a:rPr lang="cs-CZ" altLang="cs-CZ" sz="2000" b="1" dirty="0">
                <a:solidFill>
                  <a:srgbClr val="C00000"/>
                </a:solidFill>
                <a:latin typeface="Calibri" panose="020F0502020204030204" pitchFamily="34" charset="0"/>
              </a:rPr>
              <a:t>FUNKCE KARDIORESPIRAČNÍHO SYSTÉMU</a:t>
            </a:r>
            <a:endParaRPr lang="cs-CZ" altLang="cs-CZ" sz="2000" b="1" i="1" dirty="0">
              <a:solidFill>
                <a:srgbClr val="7030A0"/>
              </a:solidFill>
              <a:latin typeface="Calibri" panose="020F0502020204030204" pitchFamily="34" charset="0"/>
            </a:endParaRPr>
          </a:p>
        </p:txBody>
      </p:sp>
      <p:sp>
        <p:nvSpPr>
          <p:cNvPr id="3" name="Šipka doleva 2"/>
          <p:cNvSpPr/>
          <p:nvPr/>
        </p:nvSpPr>
        <p:spPr>
          <a:xfrm>
            <a:off x="3545576" y="2592670"/>
            <a:ext cx="5062851" cy="1978676"/>
          </a:xfrm>
          <a:prstGeom prst="leftArrow">
            <a:avLst>
              <a:gd name="adj1" fmla="val 58268"/>
              <a:gd name="adj2" fmla="val 256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VHODNÝ TRÉNINK BY MÉL VÉST</a:t>
            </a:r>
          </a:p>
          <a:p>
            <a:pPr algn="ctr"/>
            <a:r>
              <a:rPr lang="cs-CZ" b="1" dirty="0">
                <a:effectLst>
                  <a:outerShdw blurRad="38100" dist="38100" dir="2700000" algn="tl">
                    <a:srgbClr val="000000">
                      <a:alpha val="43137"/>
                    </a:srgbClr>
                  </a:outerShdw>
                </a:effectLst>
              </a:rPr>
              <a:t>KE ZLEPŠENÍ KARDIORESPIRAĆNÍCH FUNKCÍ</a:t>
            </a:r>
          </a:p>
          <a:p>
            <a:pPr algn="ctr"/>
            <a:r>
              <a:rPr lang="cs-CZ" dirty="0"/>
              <a:t>plíce, srdce, cévy ← vytrvalostní trénink</a:t>
            </a:r>
          </a:p>
          <a:p>
            <a:pPr algn="ctr"/>
            <a:r>
              <a:rPr lang="cs-CZ" dirty="0"/>
              <a:t>cévy aktivních svalů ← odporový trénink</a:t>
            </a:r>
          </a:p>
        </p:txBody>
      </p:sp>
      <p:sp>
        <p:nvSpPr>
          <p:cNvPr id="4" name="Šipka doprava 3"/>
          <p:cNvSpPr/>
          <p:nvPr/>
        </p:nvSpPr>
        <p:spPr>
          <a:xfrm>
            <a:off x="3545576" y="4301180"/>
            <a:ext cx="5062851" cy="1860069"/>
          </a:xfrm>
          <a:prstGeom prst="rightArrow">
            <a:avLst>
              <a:gd name="adj1" fmla="val 50000"/>
              <a:gd name="adj2" fmla="val 340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DOBRÉ KARDIORESPIRAČNÍ FUNKCE podporují POHYBOVOU AKTIVITU </a:t>
            </a:r>
            <a:r>
              <a:rPr lang="cs-CZ" dirty="0">
                <a:latin typeface="Calibri" panose="020F0502020204030204" pitchFamily="34" charset="0"/>
              </a:rPr>
              <a:t>vytrvalostní i odporovou</a:t>
            </a:r>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360" y="2562156"/>
            <a:ext cx="2951802" cy="3935736"/>
          </a:xfrm>
          <a:prstGeom prst="rect">
            <a:avLst/>
          </a:prstGeom>
          <a:ln>
            <a:solidFill>
              <a:schemeClr val="accent6">
                <a:lumMod val="75000"/>
              </a:schemeClr>
            </a:solidFill>
          </a:ln>
        </p:spPr>
      </p:pic>
      <p:sp>
        <p:nvSpPr>
          <p:cNvPr id="7" name="TextovéPole 6"/>
          <p:cNvSpPr txBox="1"/>
          <p:nvPr/>
        </p:nvSpPr>
        <p:spPr>
          <a:xfrm>
            <a:off x="8733847" y="6467114"/>
            <a:ext cx="2941020" cy="338554"/>
          </a:xfrm>
          <a:prstGeom prst="rect">
            <a:avLst/>
          </a:prstGeom>
          <a:noFill/>
        </p:spPr>
        <p:txBody>
          <a:bodyPr wrap="square" rtlCol="0">
            <a:spAutoFit/>
          </a:bodyPr>
          <a:lstStyle/>
          <a:p>
            <a:r>
              <a:rPr lang="cs-CZ" sz="800" dirty="0"/>
              <a:t>(</a:t>
            </a:r>
            <a:r>
              <a:rPr lang="cs-CZ" sz="800" dirty="0" err="1"/>
              <a:t>Iliades</a:t>
            </a:r>
            <a:r>
              <a:rPr lang="cs-CZ" sz="800" dirty="0"/>
              <a:t> </a:t>
            </a:r>
            <a:r>
              <a:rPr lang="en-US" sz="800" dirty="0">
                <a:hlinkClick r:id="rId3"/>
              </a:rPr>
              <a:t>https://www.everydayhealth.com/heart-health-pictures/great-heart-friendly-exercises.aspx</a:t>
            </a:r>
            <a:r>
              <a:rPr lang="cs-CZ" sz="800" dirty="0"/>
              <a:t>; 2017)</a:t>
            </a:r>
          </a:p>
        </p:txBody>
      </p:sp>
      <p:pic>
        <p:nvPicPr>
          <p:cNvPr id="17" name="Obrázek 16"/>
          <p:cNvPicPr>
            <a:picLocks noChangeAspect="1"/>
          </p:cNvPicPr>
          <p:nvPr/>
        </p:nvPicPr>
        <p:blipFill rotWithShape="1">
          <a:blip r:embed="rId4">
            <a:extLst>
              <a:ext uri="{28A0092B-C50C-407E-A947-70E740481C1C}">
                <a14:useLocalDpi xmlns:a14="http://schemas.microsoft.com/office/drawing/2010/main" val="0"/>
              </a:ext>
            </a:extLst>
          </a:blip>
          <a:srcRect l="8527" t="3484" r="12646" b="3063"/>
          <a:stretch/>
        </p:blipFill>
        <p:spPr>
          <a:xfrm>
            <a:off x="700216" y="2534795"/>
            <a:ext cx="2828884" cy="3965536"/>
          </a:xfrm>
          <a:prstGeom prst="rect">
            <a:avLst/>
          </a:prstGeom>
          <a:ln>
            <a:solidFill>
              <a:srgbClr val="0070C0"/>
            </a:solidFill>
          </a:ln>
        </p:spPr>
      </p:pic>
      <p:sp>
        <p:nvSpPr>
          <p:cNvPr id="14" name="Obdélník 13"/>
          <p:cNvSpPr/>
          <p:nvPr/>
        </p:nvSpPr>
        <p:spPr>
          <a:xfrm>
            <a:off x="1201237" y="6497892"/>
            <a:ext cx="1785553" cy="276999"/>
          </a:xfrm>
          <a:prstGeom prst="rect">
            <a:avLst/>
          </a:prstGeom>
        </p:spPr>
        <p:txBody>
          <a:bodyPr wrap="none">
            <a:spAutoFit/>
          </a:bodyPr>
          <a:lstStyle/>
          <a:p>
            <a:pPr algn="ctr">
              <a:spcBef>
                <a:spcPct val="0"/>
              </a:spcBef>
              <a:buFontTx/>
              <a:buNone/>
            </a:pPr>
            <a:r>
              <a:rPr lang="cs-CZ" altLang="cs-CZ" sz="1200" dirty="0">
                <a:solidFill>
                  <a:srgbClr val="002060"/>
                </a:solidFill>
              </a:rPr>
              <a:t>(Bernaciková a kol., 2014)</a:t>
            </a:r>
          </a:p>
        </p:txBody>
      </p:sp>
    </p:spTree>
    <p:extLst>
      <p:ext uri="{BB962C8B-B14F-4D97-AF65-F5344CB8AC3E}">
        <p14:creationId xmlns:p14="http://schemas.microsoft.com/office/powerpoint/2010/main" val="31302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666A3F8-AE66-7F85-FDDB-B333C99EAC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79" t="21956" r="9028" b="15760"/>
          <a:stretch/>
        </p:blipFill>
        <p:spPr bwMode="auto">
          <a:xfrm>
            <a:off x="801280" y="861774"/>
            <a:ext cx="10589439" cy="5527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F67322E-D096-8548-887B-C4C334FB90C3}"/>
              </a:ext>
            </a:extLst>
          </p:cNvPr>
          <p:cNvSpPr txBox="1"/>
          <p:nvPr/>
        </p:nvSpPr>
        <p:spPr>
          <a:xfrm>
            <a:off x="2528357" y="282222"/>
            <a:ext cx="7135284" cy="861774"/>
          </a:xfrm>
          <a:prstGeom prst="rect">
            <a:avLst/>
          </a:prstGeom>
          <a:noFill/>
        </p:spPr>
        <p:txBody>
          <a:bodyPr wrap="square" rtlCol="0">
            <a:spAutoFit/>
          </a:bodyPr>
          <a:lstStyle/>
          <a:p>
            <a:pPr algn="ctr"/>
            <a:r>
              <a:rPr lang="cs-CZ" sz="3200" b="1" dirty="0">
                <a:solidFill>
                  <a:srgbClr val="FF0000"/>
                </a:solidFill>
              </a:rPr>
              <a:t>Redistribuce krve při pohybové aktivitě</a:t>
            </a:r>
          </a:p>
          <a:p>
            <a:pPr algn="ctr"/>
            <a:r>
              <a:rPr lang="cs-CZ" dirty="0"/>
              <a:t>(Vilikus, 2023)</a:t>
            </a:r>
          </a:p>
        </p:txBody>
      </p:sp>
    </p:spTree>
    <p:extLst>
      <p:ext uri="{BB962C8B-B14F-4D97-AF65-F5344CB8AC3E}">
        <p14:creationId xmlns:p14="http://schemas.microsoft.com/office/powerpoint/2010/main" val="3590720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F30EE5D-4C51-8EBA-6AEE-102BF6361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882" y="1317751"/>
            <a:ext cx="8354812" cy="554024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51AAF9A-07ED-7858-8FE9-F88600DF978D}"/>
              </a:ext>
            </a:extLst>
          </p:cNvPr>
          <p:cNvSpPr txBox="1"/>
          <p:nvPr/>
        </p:nvSpPr>
        <p:spPr>
          <a:xfrm>
            <a:off x="10010009" y="6352603"/>
            <a:ext cx="2086707" cy="369332"/>
          </a:xfrm>
          <a:prstGeom prst="rect">
            <a:avLst/>
          </a:prstGeom>
          <a:noFill/>
        </p:spPr>
        <p:txBody>
          <a:bodyPr wrap="square" rtlCol="0">
            <a:spAutoFit/>
          </a:bodyPr>
          <a:lstStyle/>
          <a:p>
            <a:r>
              <a:rPr lang="cs-CZ" dirty="0"/>
              <a:t>(</a:t>
            </a:r>
            <a:r>
              <a:rPr lang="cs-CZ" dirty="0" err="1"/>
              <a:t>E.Prüherová</a:t>
            </a:r>
            <a:r>
              <a:rPr lang="cs-CZ" dirty="0"/>
              <a:t>, 2023)</a:t>
            </a:r>
          </a:p>
        </p:txBody>
      </p:sp>
      <p:sp>
        <p:nvSpPr>
          <p:cNvPr id="4" name="TextovéPole 3">
            <a:extLst>
              <a:ext uri="{FF2B5EF4-FFF2-40B4-BE49-F238E27FC236}">
                <a16:creationId xmlns:a16="http://schemas.microsoft.com/office/drawing/2014/main" id="{FF9A4D90-FC72-7B41-DBAB-B329EF9CAB9B}"/>
              </a:ext>
            </a:extLst>
          </p:cNvPr>
          <p:cNvSpPr txBox="1"/>
          <p:nvPr/>
        </p:nvSpPr>
        <p:spPr>
          <a:xfrm>
            <a:off x="282222" y="136065"/>
            <a:ext cx="11650133" cy="1231106"/>
          </a:xfrm>
          <a:prstGeom prst="rect">
            <a:avLst/>
          </a:prstGeom>
          <a:solidFill>
            <a:schemeClr val="bg1"/>
          </a:solidFill>
        </p:spPr>
        <p:txBody>
          <a:bodyPr wrap="square" rtlCol="0">
            <a:spAutoFit/>
          </a:bodyPr>
          <a:lstStyle/>
          <a:p>
            <a:pPr algn="ctr"/>
            <a:r>
              <a:rPr lang="cs-CZ" sz="2800" b="1" dirty="0">
                <a:solidFill>
                  <a:schemeClr val="accent1">
                    <a:lumMod val="75000"/>
                  </a:schemeClr>
                </a:solidFill>
              </a:rPr>
              <a:t>Co je ZDRAVÍ?</a:t>
            </a:r>
          </a:p>
          <a:p>
            <a:pPr marL="285750" indent="-285750">
              <a:buFont typeface="Arial" panose="020B0604020202020204" pitchFamily="34" charset="0"/>
              <a:buChar char="•"/>
            </a:pPr>
            <a:r>
              <a:rPr lang="cs-CZ" sz="2200" b="1" dirty="0"/>
              <a:t>nepřítomnost nemoci, uchování homeostázy a integrity, bezproblémové fungování organizmu</a:t>
            </a:r>
          </a:p>
          <a:p>
            <a:pPr marL="285750" indent="-285750">
              <a:buFont typeface="Arial" panose="020B0604020202020204" pitchFamily="34" charset="0"/>
              <a:buChar char="•"/>
            </a:pPr>
            <a:r>
              <a:rPr lang="cs-CZ" sz="2200" b="1" dirty="0"/>
              <a:t>stav celkové  </a:t>
            </a:r>
            <a:r>
              <a:rPr lang="cs-CZ" sz="2400" b="1" dirty="0"/>
              <a:t>pohody - fyzické, duševní, společenské</a:t>
            </a:r>
          </a:p>
        </p:txBody>
      </p:sp>
    </p:spTree>
    <p:extLst>
      <p:ext uri="{BB962C8B-B14F-4D97-AF65-F5344CB8AC3E}">
        <p14:creationId xmlns:p14="http://schemas.microsoft.com/office/powerpoint/2010/main" val="2109767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50AA8EB-C0CB-C537-D8D4-6263841B1184}"/>
              </a:ext>
            </a:extLst>
          </p:cNvPr>
          <p:cNvPicPr>
            <a:picLocks noChangeAspect="1"/>
          </p:cNvPicPr>
          <p:nvPr/>
        </p:nvPicPr>
        <p:blipFill rotWithShape="1">
          <a:blip r:embed="rId2">
            <a:extLst>
              <a:ext uri="{28A0092B-C50C-407E-A947-70E740481C1C}">
                <a14:useLocalDpi xmlns:a14="http://schemas.microsoft.com/office/drawing/2010/main" val="0"/>
              </a:ext>
            </a:extLst>
          </a:blip>
          <a:srcRect l="22975" t="4852" r="19130" b="7797"/>
          <a:stretch/>
        </p:blipFill>
        <p:spPr>
          <a:xfrm>
            <a:off x="3628243" y="2977493"/>
            <a:ext cx="2467757" cy="2792462"/>
          </a:xfrm>
          <a:prstGeom prst="rect">
            <a:avLst/>
          </a:prstGeom>
        </p:spPr>
      </p:pic>
      <p:pic>
        <p:nvPicPr>
          <p:cNvPr id="7" name="Obrázek 6">
            <a:extLst>
              <a:ext uri="{FF2B5EF4-FFF2-40B4-BE49-F238E27FC236}">
                <a16:creationId xmlns:a16="http://schemas.microsoft.com/office/drawing/2014/main" id="{50EE45E3-7FBF-F875-C68A-8FECA103429B}"/>
              </a:ext>
            </a:extLst>
          </p:cNvPr>
          <p:cNvPicPr>
            <a:picLocks noChangeAspect="1"/>
          </p:cNvPicPr>
          <p:nvPr/>
        </p:nvPicPr>
        <p:blipFill rotWithShape="1">
          <a:blip r:embed="rId3">
            <a:extLst>
              <a:ext uri="{28A0092B-C50C-407E-A947-70E740481C1C}">
                <a14:useLocalDpi xmlns:a14="http://schemas.microsoft.com/office/drawing/2010/main" val="0"/>
              </a:ext>
            </a:extLst>
          </a:blip>
          <a:srcRect l="3508" t="3645" r="3581" b="1875"/>
          <a:stretch/>
        </p:blipFill>
        <p:spPr>
          <a:xfrm>
            <a:off x="6454828" y="2336800"/>
            <a:ext cx="5543292" cy="4178300"/>
          </a:xfrm>
          <a:prstGeom prst="rect">
            <a:avLst/>
          </a:prstGeom>
        </p:spPr>
      </p:pic>
      <p:sp>
        <p:nvSpPr>
          <p:cNvPr id="8" name="TextovéPole 7">
            <a:extLst>
              <a:ext uri="{FF2B5EF4-FFF2-40B4-BE49-F238E27FC236}">
                <a16:creationId xmlns:a16="http://schemas.microsoft.com/office/drawing/2014/main" id="{32DAB492-EFEF-6F5E-D936-315297E96AB9}"/>
              </a:ext>
            </a:extLst>
          </p:cNvPr>
          <p:cNvSpPr txBox="1"/>
          <p:nvPr/>
        </p:nvSpPr>
        <p:spPr>
          <a:xfrm>
            <a:off x="2468008" y="175953"/>
            <a:ext cx="9471579" cy="2308324"/>
          </a:xfrm>
          <a:prstGeom prst="rect">
            <a:avLst/>
          </a:prstGeom>
          <a:noFill/>
        </p:spPr>
        <p:txBody>
          <a:bodyPr wrap="square" rtlCol="0">
            <a:spAutoFit/>
          </a:bodyPr>
          <a:lstStyle/>
          <a:p>
            <a:r>
              <a:rPr lang="cs-CZ" sz="2400" u="sng" dirty="0"/>
              <a:t>Cyklické opakování </a:t>
            </a:r>
            <a:r>
              <a:rPr lang="cs-CZ" sz="2400" u="sng" dirty="0">
                <a:solidFill>
                  <a:schemeClr val="accent1">
                    <a:lumMod val="75000"/>
                  </a:schemeClr>
                </a:solidFill>
              </a:rPr>
              <a:t>relaxace myokardu (DIASTOLA) </a:t>
            </a:r>
            <a:r>
              <a:rPr lang="cs-CZ" sz="2400" u="sng" dirty="0"/>
              <a:t>a </a:t>
            </a:r>
            <a:r>
              <a:rPr lang="cs-CZ" sz="2400" u="sng" dirty="0">
                <a:solidFill>
                  <a:srgbClr val="FF0000"/>
                </a:solidFill>
              </a:rPr>
              <a:t>kontrakce (SYSTOLA)</a:t>
            </a:r>
            <a:endParaRPr lang="cs-CZ" sz="2400" u="sng" dirty="0"/>
          </a:p>
          <a:p>
            <a:pPr marL="342900" indent="-342900">
              <a:buAutoNum type="arabicPeriod"/>
            </a:pPr>
            <a:r>
              <a:rPr lang="cs-CZ" sz="2400" dirty="0">
                <a:solidFill>
                  <a:schemeClr val="accent1">
                    <a:lumMod val="75000"/>
                  </a:schemeClr>
                </a:solidFill>
              </a:rPr>
              <a:t>Diastola síní</a:t>
            </a:r>
            <a:r>
              <a:rPr lang="cs-CZ" sz="2400" dirty="0"/>
              <a:t> - plní se krví z velkých plicních žil.</a:t>
            </a:r>
          </a:p>
          <a:p>
            <a:pPr marL="342900" indent="-342900">
              <a:buAutoNum type="arabicPeriod"/>
            </a:pPr>
            <a:r>
              <a:rPr lang="cs-CZ" sz="2400" dirty="0">
                <a:solidFill>
                  <a:schemeClr val="accent1">
                    <a:lumMod val="75000"/>
                  </a:schemeClr>
                </a:solidFill>
              </a:rPr>
              <a:t>Diastola komor.</a:t>
            </a:r>
          </a:p>
          <a:p>
            <a:pPr marL="342900" indent="-342900">
              <a:buAutoNum type="arabicPeriod"/>
            </a:pPr>
            <a:r>
              <a:rPr lang="cs-CZ" sz="2400" dirty="0"/>
              <a:t>El. potenciál aktivuje síně </a:t>
            </a:r>
            <a:r>
              <a:rPr lang="cs-CZ" sz="2400" dirty="0">
                <a:latin typeface="Calibri" panose="020F0502020204030204" pitchFamily="34" charset="0"/>
                <a:cs typeface="Calibri" panose="020F0502020204030204" pitchFamily="34" charset="0"/>
              </a:rPr>
              <a:t>→ </a:t>
            </a:r>
            <a:r>
              <a:rPr lang="cs-CZ" sz="2400" dirty="0">
                <a:solidFill>
                  <a:srgbClr val="FF0000"/>
                </a:solidFill>
              </a:rPr>
              <a:t>Systola síní - </a:t>
            </a:r>
            <a:r>
              <a:rPr lang="cs-CZ" sz="2400" dirty="0"/>
              <a:t>vypudí krev do komor.</a:t>
            </a:r>
          </a:p>
          <a:p>
            <a:pPr marL="342900" indent="-342900">
              <a:buAutoNum type="arabicPeriod"/>
            </a:pPr>
            <a:r>
              <a:rPr lang="cs-CZ" sz="2400" dirty="0"/>
              <a:t>El. potenciál aktivuje komory </a:t>
            </a:r>
            <a:r>
              <a:rPr lang="cs-CZ" sz="2400" dirty="0">
                <a:latin typeface="Calibri" panose="020F0502020204030204" pitchFamily="34" charset="0"/>
                <a:cs typeface="Calibri" panose="020F0502020204030204" pitchFamily="34" charset="0"/>
              </a:rPr>
              <a:t>→ </a:t>
            </a:r>
            <a:r>
              <a:rPr lang="cs-CZ" sz="2400" dirty="0">
                <a:solidFill>
                  <a:srgbClr val="FF0000"/>
                </a:solidFill>
              </a:rPr>
              <a:t>Systola komor - </a:t>
            </a:r>
            <a:r>
              <a:rPr lang="cs-CZ" sz="2400" dirty="0"/>
              <a:t>vypudí krev do velkých tepen (aorty a plicní tepny).</a:t>
            </a:r>
          </a:p>
        </p:txBody>
      </p:sp>
      <p:sp>
        <p:nvSpPr>
          <p:cNvPr id="15" name="TextovéPole 14">
            <a:extLst>
              <a:ext uri="{FF2B5EF4-FFF2-40B4-BE49-F238E27FC236}">
                <a16:creationId xmlns:a16="http://schemas.microsoft.com/office/drawing/2014/main" id="{CA625041-AA95-12C7-24B2-3EE31960DA29}"/>
              </a:ext>
            </a:extLst>
          </p:cNvPr>
          <p:cNvSpPr txBox="1"/>
          <p:nvPr/>
        </p:nvSpPr>
        <p:spPr>
          <a:xfrm>
            <a:off x="252413" y="791506"/>
            <a:ext cx="1892910" cy="1077218"/>
          </a:xfrm>
          <a:prstGeom prst="rect">
            <a:avLst/>
          </a:prstGeom>
          <a:noFill/>
        </p:spPr>
        <p:txBody>
          <a:bodyPr wrap="square">
            <a:spAutoFit/>
          </a:bodyPr>
          <a:lstStyle/>
          <a:p>
            <a:pPr algn="ctr"/>
            <a:r>
              <a:rPr lang="cs-CZ" sz="3600" b="1" dirty="0">
                <a:solidFill>
                  <a:srgbClr val="FF0000"/>
                </a:solidFill>
              </a:rPr>
              <a:t>SRDCE</a:t>
            </a:r>
          </a:p>
          <a:p>
            <a:pPr algn="ctr"/>
            <a:r>
              <a:rPr lang="cs-CZ" sz="2800" dirty="0">
                <a:solidFill>
                  <a:srgbClr val="FF0000"/>
                </a:solidFill>
              </a:rPr>
              <a:t>jako pumpa</a:t>
            </a:r>
          </a:p>
        </p:txBody>
      </p:sp>
      <p:pic>
        <p:nvPicPr>
          <p:cNvPr id="2" name="Picture 2">
            <a:extLst>
              <a:ext uri="{FF2B5EF4-FFF2-40B4-BE49-F238E27FC236}">
                <a16:creationId xmlns:a16="http://schemas.microsoft.com/office/drawing/2014/main" id="{6F3C594B-6010-F46D-77EF-C627B8DB2D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08" t="3462" r="8111" b="1731"/>
          <a:stretch/>
        </p:blipFill>
        <p:spPr bwMode="auto">
          <a:xfrm>
            <a:off x="512977" y="2667000"/>
            <a:ext cx="2756438" cy="3848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06D899B-043D-8CE4-E3AB-F113B152024B}"/>
              </a:ext>
            </a:extLst>
          </p:cNvPr>
          <p:cNvSpPr txBox="1"/>
          <p:nvPr/>
        </p:nvSpPr>
        <p:spPr>
          <a:xfrm>
            <a:off x="632179" y="6412089"/>
            <a:ext cx="2580178" cy="369332"/>
          </a:xfrm>
          <a:prstGeom prst="rect">
            <a:avLst/>
          </a:prstGeom>
          <a:noFill/>
        </p:spPr>
        <p:txBody>
          <a:bodyPr wrap="square" rtlCol="0">
            <a:spAutoFit/>
          </a:bodyPr>
          <a:lstStyle/>
          <a:p>
            <a:r>
              <a:rPr lang="cs-CZ" dirty="0"/>
              <a:t>Elektrokardiogram (EKG)</a:t>
            </a:r>
          </a:p>
        </p:txBody>
      </p:sp>
    </p:spTree>
    <p:extLst>
      <p:ext uri="{BB962C8B-B14F-4D97-AF65-F5344CB8AC3E}">
        <p14:creationId xmlns:p14="http://schemas.microsoft.com/office/powerpoint/2010/main" val="3933448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ákladní čtení a hodnocení EKG křivky | Rehabilitace.info">
            <a:extLst>
              <a:ext uri="{FF2B5EF4-FFF2-40B4-BE49-F238E27FC236}">
                <a16:creationId xmlns:a16="http://schemas.microsoft.com/office/drawing/2014/main" id="{B8E590D7-2FDA-20EC-25A8-DA806B4B1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882" y="1173619"/>
            <a:ext cx="4577207" cy="1680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FD18EC8-A70F-06CB-E33D-D0DC8601B5C3}"/>
              </a:ext>
            </a:extLst>
          </p:cNvPr>
          <p:cNvSpPr txBox="1"/>
          <p:nvPr/>
        </p:nvSpPr>
        <p:spPr>
          <a:xfrm>
            <a:off x="162674" y="379298"/>
            <a:ext cx="11650133" cy="769441"/>
          </a:xfrm>
          <a:prstGeom prst="rect">
            <a:avLst/>
          </a:prstGeom>
          <a:noFill/>
        </p:spPr>
        <p:txBody>
          <a:bodyPr wrap="square" rtlCol="0">
            <a:spAutoFit/>
          </a:bodyPr>
          <a:lstStyle/>
          <a:p>
            <a:pPr algn="ctr"/>
            <a:r>
              <a:rPr lang="cs-CZ" sz="2400" dirty="0">
                <a:solidFill>
                  <a:schemeClr val="accent1">
                    <a:lumMod val="75000"/>
                  </a:schemeClr>
                </a:solidFill>
              </a:rPr>
              <a:t>Výpočet minutové srdeční frekvence (SF, t.m</a:t>
            </a:r>
            <a:r>
              <a:rPr lang="cs-CZ" sz="2400" baseline="30000" dirty="0">
                <a:solidFill>
                  <a:schemeClr val="accent1">
                    <a:lumMod val="75000"/>
                  </a:schemeClr>
                </a:solidFill>
              </a:rPr>
              <a:t>-1</a:t>
            </a:r>
            <a:r>
              <a:rPr lang="cs-CZ" sz="2400" dirty="0">
                <a:solidFill>
                  <a:schemeClr val="accent1">
                    <a:lumMod val="75000"/>
                  </a:schemeClr>
                </a:solidFill>
              </a:rPr>
              <a:t>; HR, </a:t>
            </a:r>
            <a:r>
              <a:rPr lang="cs-CZ" sz="2400" dirty="0" err="1">
                <a:solidFill>
                  <a:schemeClr val="accent1">
                    <a:lumMod val="75000"/>
                  </a:schemeClr>
                </a:solidFill>
              </a:rPr>
              <a:t>bpm</a:t>
            </a:r>
            <a:r>
              <a:rPr lang="cs-CZ" sz="2400" dirty="0">
                <a:solidFill>
                  <a:schemeClr val="accent1">
                    <a:lumMod val="75000"/>
                  </a:schemeClr>
                </a:solidFill>
              </a:rPr>
              <a:t>) z času mezi dvěma kmity R na EKG</a:t>
            </a:r>
          </a:p>
          <a:p>
            <a:pPr algn="ctr"/>
            <a:r>
              <a:rPr lang="cs-CZ" sz="2000" dirty="0"/>
              <a:t>Elektrody na h</a:t>
            </a:r>
            <a:r>
              <a:rPr lang="cs-CZ" sz="2000" dirty="0">
                <a:latin typeface="Times New Roman" panose="02020603050405020304" pitchFamily="18" charset="0"/>
                <a:ea typeface="Times New Roman" panose="02020603050405020304" pitchFamily="18" charset="0"/>
              </a:rPr>
              <a:t>rudním pásu snímají elektrické potenciály (jako EKG)</a:t>
            </a:r>
            <a:endParaRPr lang="cs-CZ" sz="2000" dirty="0"/>
          </a:p>
        </p:txBody>
      </p:sp>
      <p:sp>
        <p:nvSpPr>
          <p:cNvPr id="5" name="TextovéPole 4">
            <a:extLst>
              <a:ext uri="{FF2B5EF4-FFF2-40B4-BE49-F238E27FC236}">
                <a16:creationId xmlns:a16="http://schemas.microsoft.com/office/drawing/2014/main" id="{08903B84-73C5-DE75-835D-4998F288DA08}"/>
              </a:ext>
            </a:extLst>
          </p:cNvPr>
          <p:cNvSpPr txBox="1"/>
          <p:nvPr/>
        </p:nvSpPr>
        <p:spPr>
          <a:xfrm>
            <a:off x="2884311" y="4245634"/>
            <a:ext cx="6423378" cy="830997"/>
          </a:xfrm>
          <a:prstGeom prst="rect">
            <a:avLst/>
          </a:prstGeom>
          <a:noFill/>
        </p:spPr>
        <p:txBody>
          <a:bodyPr wrap="square" rtlCol="0">
            <a:spAutoFit/>
          </a:bodyPr>
          <a:lstStyle/>
          <a:p>
            <a:pPr algn="ctr"/>
            <a:r>
              <a:rPr lang="cs-CZ" sz="2400" dirty="0">
                <a:solidFill>
                  <a:schemeClr val="accent1">
                    <a:lumMod val="75000"/>
                  </a:schemeClr>
                </a:solidFill>
              </a:rPr>
              <a:t>Výpočet periferní minutové tepové frekvence (TF)</a:t>
            </a:r>
          </a:p>
          <a:p>
            <a:pPr algn="ctr"/>
            <a:r>
              <a:rPr lang="cs-CZ" sz="2400" dirty="0">
                <a:solidFill>
                  <a:schemeClr val="accent1">
                    <a:lumMod val="75000"/>
                  </a:schemeClr>
                </a:solidFill>
              </a:rPr>
              <a:t>z času mezi dvěma tepy</a:t>
            </a:r>
          </a:p>
        </p:txBody>
      </p:sp>
      <p:pic>
        <p:nvPicPr>
          <p:cNvPr id="6" name="Picture 16" descr="Mobilní telefony a smart příslušenství | ALIGATOR">
            <a:extLst>
              <a:ext uri="{FF2B5EF4-FFF2-40B4-BE49-F238E27FC236}">
                <a16:creationId xmlns:a16="http://schemas.microsoft.com/office/drawing/2014/main" id="{E3CC6131-2B37-4E92-6390-DB68AFE55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4" t="4845" b="6639"/>
          <a:stretch/>
        </p:blipFill>
        <p:spPr bwMode="auto">
          <a:xfrm>
            <a:off x="9411840" y="3873365"/>
            <a:ext cx="2666129" cy="286173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BD72B3B-E109-C4E1-E386-B452622907A4}"/>
              </a:ext>
            </a:extLst>
          </p:cNvPr>
          <p:cNvSpPr txBox="1"/>
          <p:nvPr/>
        </p:nvSpPr>
        <p:spPr>
          <a:xfrm>
            <a:off x="5390882" y="2736398"/>
            <a:ext cx="4842858" cy="1015663"/>
          </a:xfrm>
          <a:prstGeom prst="rect">
            <a:avLst/>
          </a:prstGeom>
          <a:noFill/>
        </p:spPr>
        <p:txBody>
          <a:bodyPr wrap="square">
            <a:spAutoFit/>
          </a:bodyPr>
          <a:lstStyle/>
          <a:p>
            <a:r>
              <a:rPr lang="cs-CZ" sz="2000" b="1" dirty="0">
                <a:solidFill>
                  <a:schemeClr val="accent1">
                    <a:lumMod val="75000"/>
                  </a:schemeClr>
                </a:solidFill>
              </a:rPr>
              <a:t>SF = 60 / RR</a:t>
            </a:r>
          </a:p>
          <a:p>
            <a:r>
              <a:rPr lang="cs-CZ" sz="2000" dirty="0"/>
              <a:t>Př.: RR = 0,980 s </a:t>
            </a:r>
            <a:r>
              <a:rPr lang="cs-CZ" sz="2000" dirty="0">
                <a:latin typeface="Calibri" panose="020F0502020204030204" pitchFamily="34" charset="0"/>
                <a:cs typeface="Calibri" panose="020F0502020204030204" pitchFamily="34" charset="0"/>
              </a:rPr>
              <a:t>→ SF = 60/0,98 = 61,2 t.m</a:t>
            </a:r>
            <a:r>
              <a:rPr lang="cs-CZ" sz="2000" baseline="30000" dirty="0">
                <a:latin typeface="Calibri" panose="020F0502020204030204" pitchFamily="34" charset="0"/>
                <a:cs typeface="Calibri" panose="020F0502020204030204" pitchFamily="34" charset="0"/>
              </a:rPr>
              <a:t>-1</a:t>
            </a:r>
          </a:p>
          <a:p>
            <a:r>
              <a:rPr lang="cs-CZ" sz="2000" dirty="0">
                <a:latin typeface="Calibri" panose="020F0502020204030204" pitchFamily="34" charset="0"/>
                <a:cs typeface="Calibri" panose="020F0502020204030204" pitchFamily="34" charset="0"/>
              </a:rPr>
              <a:t>Př.: RR = 0,350 s → SF = 60/0,35 = 171,4 t.m</a:t>
            </a:r>
            <a:r>
              <a:rPr lang="cs-CZ" sz="2000" baseline="30000" dirty="0">
                <a:latin typeface="Calibri" panose="020F0502020204030204" pitchFamily="34" charset="0"/>
                <a:cs typeface="Calibri" panose="020F0502020204030204" pitchFamily="34" charset="0"/>
              </a:rPr>
              <a:t>-1</a:t>
            </a:r>
            <a:endParaRPr lang="cs-CZ" sz="2000" dirty="0"/>
          </a:p>
        </p:txBody>
      </p:sp>
      <p:pic>
        <p:nvPicPr>
          <p:cNvPr id="9" name="Picture 5" descr="Jak si vybrat sporttester - Běhej srdcem">
            <a:extLst>
              <a:ext uri="{FF2B5EF4-FFF2-40B4-BE49-F238E27FC236}">
                <a16:creationId xmlns:a16="http://schemas.microsoft.com/office/drawing/2014/main" id="{CDEB2BC8-E803-0194-9FE1-FB5D66E99A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01" b="33344"/>
          <a:stretch/>
        </p:blipFill>
        <p:spPr bwMode="auto">
          <a:xfrm>
            <a:off x="1791887" y="1215556"/>
            <a:ext cx="3347715" cy="2395074"/>
          </a:xfrm>
          <a:prstGeom prst="rect">
            <a:avLst/>
          </a:prstGeom>
          <a:solidFill>
            <a:schemeClr val="tx1"/>
          </a:solidFill>
          <a:ln>
            <a:solidFill>
              <a:schemeClr val="tx1"/>
            </a:solidFill>
          </a:ln>
        </p:spPr>
      </p:pic>
      <p:sp>
        <p:nvSpPr>
          <p:cNvPr id="10" name="TextovéPole 9">
            <a:extLst>
              <a:ext uri="{FF2B5EF4-FFF2-40B4-BE49-F238E27FC236}">
                <a16:creationId xmlns:a16="http://schemas.microsoft.com/office/drawing/2014/main" id="{57107EC3-5D4E-DE2A-DA24-9D581AD64AAA}"/>
              </a:ext>
            </a:extLst>
          </p:cNvPr>
          <p:cNvSpPr txBox="1"/>
          <p:nvPr/>
        </p:nvSpPr>
        <p:spPr>
          <a:xfrm>
            <a:off x="4015967" y="5288501"/>
            <a:ext cx="5045918" cy="707886"/>
          </a:xfrm>
          <a:prstGeom prst="rect">
            <a:avLst/>
          </a:prstGeom>
          <a:noFill/>
          <a:ln>
            <a:noFill/>
          </a:ln>
        </p:spPr>
        <p:txBody>
          <a:bodyPr wrap="square">
            <a:spAutoFit/>
          </a:bodyPr>
          <a:lstStyle/>
          <a:p>
            <a:r>
              <a:rPr lang="cs-CZ" sz="2000" dirty="0"/>
              <a:t>Chytré hodinky s </a:t>
            </a:r>
            <a:r>
              <a:rPr lang="cs-CZ" sz="2000" dirty="0" err="1"/>
              <a:t>fotosenzorem</a:t>
            </a:r>
            <a:r>
              <a:rPr lang="cs-CZ" sz="2000" dirty="0"/>
              <a:t> </a:t>
            </a:r>
            <a:r>
              <a:rPr lang="cs-CZ" sz="2000" dirty="0">
                <a:effectLst/>
                <a:latin typeface="Times New Roman" panose="02020603050405020304" pitchFamily="18" charset="0"/>
                <a:ea typeface="Times New Roman" panose="02020603050405020304" pitchFamily="18" charset="0"/>
              </a:rPr>
              <a:t>měří čas</a:t>
            </a:r>
          </a:p>
          <a:p>
            <a:r>
              <a:rPr lang="cs-CZ" sz="2000" dirty="0">
                <a:effectLst/>
                <a:latin typeface="Times New Roman" panose="02020603050405020304" pitchFamily="18" charset="0"/>
                <a:ea typeface="Times New Roman" panose="02020603050405020304" pitchFamily="18" charset="0"/>
              </a:rPr>
              <a:t>mezi dvěma tepy </a:t>
            </a:r>
            <a:r>
              <a:rPr lang="cs-CZ" sz="2000" dirty="0"/>
              <a:t>na distálním konci předloktí.</a:t>
            </a:r>
            <a:endParaRPr lang="cs-CZ" sz="2000" dirty="0">
              <a:effectLst/>
              <a:latin typeface="Times New Roman" panose="02020603050405020304" pitchFamily="18" charset="0"/>
              <a:ea typeface="Times New Roman" panose="02020603050405020304" pitchFamily="18" charset="0"/>
            </a:endParaRPr>
          </a:p>
        </p:txBody>
      </p:sp>
      <p:pic>
        <p:nvPicPr>
          <p:cNvPr id="12" name="Picture 5" descr="2 z 11">
            <a:extLst>
              <a:ext uri="{FF2B5EF4-FFF2-40B4-BE49-F238E27FC236}">
                <a16:creationId xmlns:a16="http://schemas.microsoft.com/office/drawing/2014/main" id="{9A23AE55-3DB4-8923-B104-6BABC63366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46" t="4501" r="7692" b="5434"/>
          <a:stretch/>
        </p:blipFill>
        <p:spPr bwMode="auto">
          <a:xfrm>
            <a:off x="356687" y="4152923"/>
            <a:ext cx="1651733" cy="1786685"/>
          </a:xfrm>
          <a:prstGeom prst="rect">
            <a:avLst/>
          </a:prstGeom>
          <a:noFill/>
          <a:ln>
            <a:solidFill>
              <a:schemeClr val="tx1"/>
            </a:solidFill>
          </a:ln>
        </p:spPr>
      </p:pic>
      <p:pic>
        <p:nvPicPr>
          <p:cNvPr id="11" name="Picture 3" descr="Obrázek 7 z 11">
            <a:extLst>
              <a:ext uri="{FF2B5EF4-FFF2-40B4-BE49-F238E27FC236}">
                <a16:creationId xmlns:a16="http://schemas.microsoft.com/office/drawing/2014/main" id="{8E2FC7D7-21C9-B1E2-082B-F18920C0FE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00" t="30800" r="25400" b="-1789"/>
          <a:stretch/>
        </p:blipFill>
        <p:spPr bwMode="auto">
          <a:xfrm>
            <a:off x="1681355" y="4865367"/>
            <a:ext cx="2018650" cy="1974724"/>
          </a:xfrm>
          <a:prstGeom prst="rect">
            <a:avLst/>
          </a:prstGeom>
          <a:noFill/>
          <a:ln>
            <a:solidFill>
              <a:schemeClr val="tx1"/>
            </a:solidFill>
          </a:ln>
        </p:spPr>
      </p:pic>
      <p:sp>
        <p:nvSpPr>
          <p:cNvPr id="13" name="TextovéPole 12">
            <a:extLst>
              <a:ext uri="{FF2B5EF4-FFF2-40B4-BE49-F238E27FC236}">
                <a16:creationId xmlns:a16="http://schemas.microsoft.com/office/drawing/2014/main" id="{1928EBD7-45CE-21DB-5CC2-B35BD24F4DD6}"/>
              </a:ext>
            </a:extLst>
          </p:cNvPr>
          <p:cNvSpPr txBox="1"/>
          <p:nvPr/>
        </p:nvSpPr>
        <p:spPr>
          <a:xfrm>
            <a:off x="11015405" y="4034370"/>
            <a:ext cx="797402" cy="830997"/>
          </a:xfrm>
          <a:prstGeom prst="rect">
            <a:avLst/>
          </a:prstGeom>
          <a:noFill/>
        </p:spPr>
        <p:txBody>
          <a:bodyPr wrap="square" rtlCol="0">
            <a:spAutoFit/>
          </a:bodyPr>
          <a:lstStyle/>
          <a:p>
            <a:pPr algn="ctr"/>
            <a:r>
              <a:rPr lang="cs-CZ" sz="4800" b="1" dirty="0"/>
              <a:t>?</a:t>
            </a:r>
          </a:p>
        </p:txBody>
      </p:sp>
    </p:spTree>
    <p:extLst>
      <p:ext uri="{BB962C8B-B14F-4D97-AF65-F5344CB8AC3E}">
        <p14:creationId xmlns:p14="http://schemas.microsoft.com/office/powerpoint/2010/main" val="746022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057BDCA-FE00-196B-7DA8-9A0BF9170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224" y="1383707"/>
            <a:ext cx="9302519" cy="5192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EB31F91-98AA-B356-D854-739C733CD88F}"/>
              </a:ext>
            </a:extLst>
          </p:cNvPr>
          <p:cNvSpPr txBox="1"/>
          <p:nvPr/>
        </p:nvSpPr>
        <p:spPr>
          <a:xfrm>
            <a:off x="2050253" y="281597"/>
            <a:ext cx="9234490" cy="800219"/>
          </a:xfrm>
          <a:prstGeom prst="rect">
            <a:avLst/>
          </a:prstGeom>
          <a:noFill/>
        </p:spPr>
        <p:txBody>
          <a:bodyPr wrap="square" rtlCol="0">
            <a:spAutoFit/>
          </a:bodyPr>
          <a:lstStyle/>
          <a:p>
            <a:pPr algn="ctr"/>
            <a:r>
              <a:rPr lang="cs-CZ" sz="2800" b="1" dirty="0">
                <a:solidFill>
                  <a:schemeClr val="accent1">
                    <a:lumMod val="75000"/>
                  </a:schemeClr>
                </a:solidFill>
              </a:rPr>
              <a:t>Odezva minutové srdeční frekvence na fyzickou zátěž</a:t>
            </a:r>
          </a:p>
          <a:p>
            <a:pPr algn="ctr"/>
            <a:r>
              <a:rPr lang="cs-CZ" dirty="0"/>
              <a:t>(</a:t>
            </a:r>
            <a:r>
              <a:rPr lang="cs-CZ" dirty="0" err="1"/>
              <a:t>Bernaciková</a:t>
            </a:r>
            <a:r>
              <a:rPr lang="cs-CZ" dirty="0"/>
              <a:t> a kol., Fyziologie, MU, 2012)</a:t>
            </a:r>
          </a:p>
        </p:txBody>
      </p:sp>
      <p:sp>
        <p:nvSpPr>
          <p:cNvPr id="2" name="TextovéPole 1">
            <a:extLst>
              <a:ext uri="{FF2B5EF4-FFF2-40B4-BE49-F238E27FC236}">
                <a16:creationId xmlns:a16="http://schemas.microsoft.com/office/drawing/2014/main" id="{45A3FB0C-E5A8-7639-CA3F-7200508E9134}"/>
              </a:ext>
            </a:extLst>
          </p:cNvPr>
          <p:cNvSpPr txBox="1"/>
          <p:nvPr/>
        </p:nvSpPr>
        <p:spPr>
          <a:xfrm>
            <a:off x="252413" y="791506"/>
            <a:ext cx="1892910" cy="1077218"/>
          </a:xfrm>
          <a:prstGeom prst="rect">
            <a:avLst/>
          </a:prstGeom>
          <a:noFill/>
        </p:spPr>
        <p:txBody>
          <a:bodyPr wrap="square">
            <a:spAutoFit/>
          </a:bodyPr>
          <a:lstStyle/>
          <a:p>
            <a:pPr algn="ctr"/>
            <a:r>
              <a:rPr lang="cs-CZ" sz="3600" b="1" dirty="0">
                <a:solidFill>
                  <a:srgbClr val="FF0000"/>
                </a:solidFill>
              </a:rPr>
              <a:t>SRDCE</a:t>
            </a:r>
          </a:p>
          <a:p>
            <a:pPr algn="ctr"/>
            <a:r>
              <a:rPr lang="cs-CZ" sz="2800" dirty="0">
                <a:solidFill>
                  <a:srgbClr val="FF0000"/>
                </a:solidFill>
              </a:rPr>
              <a:t>jako pumpa</a:t>
            </a:r>
          </a:p>
        </p:txBody>
      </p:sp>
    </p:spTree>
    <p:extLst>
      <p:ext uri="{BB962C8B-B14F-4D97-AF65-F5344CB8AC3E}">
        <p14:creationId xmlns:p14="http://schemas.microsoft.com/office/powerpoint/2010/main" val="3316625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7585620B-AC31-5DB0-FD8C-7C3FFCAE1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28" y="1161043"/>
            <a:ext cx="5971072" cy="33074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5C6825A-BAFF-2DFD-D78D-3B10EC4BBC08}"/>
              </a:ext>
            </a:extLst>
          </p:cNvPr>
          <p:cNvSpPr txBox="1"/>
          <p:nvPr/>
        </p:nvSpPr>
        <p:spPr>
          <a:xfrm>
            <a:off x="3110464" y="160268"/>
            <a:ext cx="7790093" cy="523220"/>
          </a:xfrm>
          <a:prstGeom prst="rect">
            <a:avLst/>
          </a:prstGeom>
          <a:noFill/>
        </p:spPr>
        <p:txBody>
          <a:bodyPr wrap="square">
            <a:spAutoFit/>
          </a:bodyPr>
          <a:lstStyle/>
          <a:p>
            <a:pPr algn="ctr"/>
            <a:r>
              <a:rPr lang="cs-CZ" sz="2800" b="1" dirty="0">
                <a:solidFill>
                  <a:schemeClr val="accent1">
                    <a:lumMod val="75000"/>
                  </a:schemeClr>
                </a:solidFill>
              </a:rPr>
              <a:t>Odezva srdeční frekvence při fyzické zátěži</a:t>
            </a:r>
          </a:p>
        </p:txBody>
      </p:sp>
      <p:sp>
        <p:nvSpPr>
          <p:cNvPr id="2" name="TextovéPole 1">
            <a:extLst>
              <a:ext uri="{FF2B5EF4-FFF2-40B4-BE49-F238E27FC236}">
                <a16:creationId xmlns:a16="http://schemas.microsoft.com/office/drawing/2014/main" id="{353CFB71-2B29-14FA-5340-6B8D385DC653}"/>
              </a:ext>
            </a:extLst>
          </p:cNvPr>
          <p:cNvSpPr txBox="1"/>
          <p:nvPr/>
        </p:nvSpPr>
        <p:spPr>
          <a:xfrm>
            <a:off x="994724" y="83825"/>
            <a:ext cx="1892910" cy="1077218"/>
          </a:xfrm>
          <a:prstGeom prst="rect">
            <a:avLst/>
          </a:prstGeom>
          <a:noFill/>
        </p:spPr>
        <p:txBody>
          <a:bodyPr wrap="square">
            <a:spAutoFit/>
          </a:bodyPr>
          <a:lstStyle/>
          <a:p>
            <a:pPr algn="ctr"/>
            <a:r>
              <a:rPr lang="cs-CZ" sz="3600" b="1" dirty="0">
                <a:solidFill>
                  <a:srgbClr val="FF0000"/>
                </a:solidFill>
              </a:rPr>
              <a:t>SRDCE</a:t>
            </a:r>
          </a:p>
          <a:p>
            <a:pPr algn="ctr"/>
            <a:r>
              <a:rPr lang="cs-CZ" sz="2800" dirty="0">
                <a:solidFill>
                  <a:srgbClr val="FF0000"/>
                </a:solidFill>
              </a:rPr>
              <a:t>jako pumpa</a:t>
            </a:r>
          </a:p>
        </p:txBody>
      </p:sp>
      <p:pic>
        <p:nvPicPr>
          <p:cNvPr id="4" name="Picture 2">
            <a:extLst>
              <a:ext uri="{FF2B5EF4-FFF2-40B4-BE49-F238E27FC236}">
                <a16:creationId xmlns:a16="http://schemas.microsoft.com/office/drawing/2014/main" id="{723422D8-07FA-7AA6-BB40-CFAAC514F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45043"/>
            <a:ext cx="5973842" cy="378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9B5BDFD2-C85E-9F35-F0C0-308961BDE080}"/>
              </a:ext>
            </a:extLst>
          </p:cNvPr>
          <p:cNvSpPr txBox="1"/>
          <p:nvPr/>
        </p:nvSpPr>
        <p:spPr>
          <a:xfrm>
            <a:off x="127174" y="4527406"/>
            <a:ext cx="11824610" cy="2246769"/>
          </a:xfrm>
          <a:prstGeom prst="rect">
            <a:avLst/>
          </a:prstGeom>
          <a:noFill/>
        </p:spPr>
        <p:txBody>
          <a:bodyPr wrap="square">
            <a:spAutoFit/>
          </a:bodyPr>
          <a:lstStyle/>
          <a:p>
            <a:r>
              <a:rPr lang="cs-CZ" sz="2000" u="sng" dirty="0">
                <a:effectLst/>
                <a:latin typeface="Times New Roman" panose="02020603050405020304" pitchFamily="18" charset="0"/>
                <a:ea typeface="Times New Roman" panose="02020603050405020304" pitchFamily="18" charset="0"/>
              </a:rPr>
              <a:t>Startovní stav:</a:t>
            </a:r>
            <a:r>
              <a:rPr lang="cs-CZ" sz="2000" dirty="0">
                <a:effectLst/>
                <a:latin typeface="Times New Roman" panose="02020603050405020304" pitchFamily="18" charset="0"/>
                <a:ea typeface="Times New Roman" panose="02020603050405020304" pitchFamily="18" charset="0"/>
              </a:rPr>
              <a:t> Aktuální </a:t>
            </a:r>
            <a:r>
              <a:rPr lang="cs-CZ" sz="2000" dirty="0">
                <a:latin typeface="Times New Roman" panose="02020603050405020304" pitchFamily="18" charset="0"/>
                <a:ea typeface="Times New Roman" panose="02020603050405020304" pitchFamily="18" charset="0"/>
              </a:rPr>
              <a:t>SF těsně před startem bývá </a:t>
            </a:r>
            <a:r>
              <a:rPr lang="cs-CZ" sz="2000" dirty="0">
                <a:effectLst/>
                <a:latin typeface="Times New Roman" panose="02020603050405020304" pitchFamily="18" charset="0"/>
                <a:ea typeface="Times New Roman" panose="02020603050405020304" pitchFamily="18" charset="0"/>
              </a:rPr>
              <a:t>vyšší než </a:t>
            </a:r>
            <a:r>
              <a:rPr lang="cs-CZ" sz="2000" dirty="0" err="1">
                <a:effectLst/>
                <a:latin typeface="Times New Roman" panose="02020603050405020304" pitchFamily="18" charset="0"/>
                <a:ea typeface="Times New Roman" panose="02020603050405020304" pitchFamily="18" charset="0"/>
              </a:rPr>
              <a:t>SFklid</a:t>
            </a:r>
            <a:r>
              <a:rPr lang="cs-CZ" sz="2000" dirty="0">
                <a:effectLst/>
                <a:latin typeface="Times New Roman" panose="02020603050405020304" pitchFamily="18" charset="0"/>
                <a:ea typeface="Times New Roman" panose="02020603050405020304" pitchFamily="18" charset="0"/>
              </a:rPr>
              <a:t>.</a:t>
            </a:r>
            <a:endParaRPr lang="cs-CZ" sz="2000" dirty="0">
              <a:latin typeface="Times New Roman" panose="02020603050405020304" pitchFamily="18" charset="0"/>
              <a:ea typeface="Times New Roman" panose="02020603050405020304" pitchFamily="18" charset="0"/>
            </a:endParaRPr>
          </a:p>
          <a:p>
            <a:r>
              <a:rPr lang="cs-CZ" sz="2000" u="sng" dirty="0">
                <a:effectLst/>
                <a:latin typeface="Times New Roman" panose="02020603050405020304" pitchFamily="18" charset="0"/>
                <a:ea typeface="Times New Roman" panose="02020603050405020304" pitchFamily="18" charset="0"/>
              </a:rPr>
              <a:t>S rostoucí intenzitou zátěže</a:t>
            </a:r>
            <a:r>
              <a:rPr lang="cs-CZ" sz="2000" dirty="0">
                <a:effectLst/>
                <a:latin typeface="Times New Roman" panose="02020603050405020304" pitchFamily="18" charset="0"/>
                <a:ea typeface="Times New Roman" panose="02020603050405020304" pitchFamily="18" charset="0"/>
              </a:rPr>
              <a:t> se SF zvyšuje.</a:t>
            </a:r>
          </a:p>
          <a:p>
            <a:r>
              <a:rPr lang="cs-CZ" sz="2000" i="1" dirty="0">
                <a:effectLst/>
                <a:latin typeface="Times New Roman" panose="02020603050405020304" pitchFamily="18" charset="0"/>
                <a:ea typeface="Times New Roman" panose="02020603050405020304" pitchFamily="18" charset="0"/>
              </a:rPr>
              <a:t>V průběhu lehké, střední až </a:t>
            </a:r>
            <a:r>
              <a:rPr lang="cs-CZ" sz="2000" i="1" dirty="0" err="1">
                <a:effectLst/>
                <a:latin typeface="Times New Roman" panose="02020603050405020304" pitchFamily="18" charset="0"/>
                <a:ea typeface="Times New Roman" panose="02020603050405020304" pitchFamily="18" charset="0"/>
              </a:rPr>
              <a:t>submaximální</a:t>
            </a:r>
            <a:r>
              <a:rPr lang="cs-CZ" sz="2000" i="1" dirty="0">
                <a:effectLst/>
                <a:latin typeface="Times New Roman" panose="02020603050405020304" pitchFamily="18" charset="0"/>
                <a:ea typeface="Times New Roman" panose="02020603050405020304" pitchFamily="18" charset="0"/>
              </a:rPr>
              <a:t> intenzitě zátěže SF dobře s touto intenzitou koreluje</a:t>
            </a:r>
            <a:r>
              <a:rPr lang="cs-CZ" sz="2000" dirty="0">
                <a:effectLst/>
                <a:latin typeface="Times New Roman" panose="02020603050405020304" pitchFamily="18" charset="0"/>
                <a:ea typeface="Times New Roman" panose="02020603050405020304" pitchFamily="18" charset="0"/>
              </a:rPr>
              <a:t>. Je však třeba počítat s tím, že při zátěži stupňované do maxima SF u většiny sportovců po dosažení maximální hodnoty stagnuje, přestože se zátěž i nadále zvyšuje </a:t>
            </a:r>
            <a:r>
              <a:rPr lang="cs-CZ" sz="2000" dirty="0">
                <a:solidFill>
                  <a:srgbClr val="000000"/>
                </a:solidFill>
                <a:effectLst/>
                <a:latin typeface="Times New Roman" panose="02020603050405020304" pitchFamily="18" charset="0"/>
                <a:ea typeface="Times New Roman" panose="02020603050405020304" pitchFamily="18" charset="0"/>
              </a:rPr>
              <a:t>(</a:t>
            </a:r>
            <a:r>
              <a:rPr lang="cs-CZ" sz="2000" dirty="0">
                <a:solidFill>
                  <a:srgbClr val="FF00FF"/>
                </a:solidFill>
                <a:effectLst/>
                <a:latin typeface="Times New Roman" panose="02020603050405020304" pitchFamily="18" charset="0"/>
                <a:ea typeface="Times New Roman" panose="02020603050405020304" pitchFamily="18" charset="0"/>
              </a:rPr>
              <a:t>Graf</a:t>
            </a:r>
            <a:r>
              <a:rPr lang="cs-CZ" sz="2000" dirty="0">
                <a:solidFill>
                  <a:srgbClr val="000000"/>
                </a:solidFill>
                <a:effectLst/>
                <a:latin typeface="Times New Roman" panose="02020603050405020304" pitchFamily="18" charset="0"/>
                <a:ea typeface="Times New Roman" panose="02020603050405020304" pitchFamily="18" charset="0"/>
              </a:rPr>
              <a:t>).</a:t>
            </a:r>
          </a:p>
          <a:p>
            <a:r>
              <a:rPr lang="cs-CZ" sz="2000" u="sng" dirty="0">
                <a:effectLst/>
                <a:latin typeface="Times New Roman" panose="02020603050405020304" pitchFamily="18" charset="0"/>
                <a:ea typeface="Times New Roman" panose="02020603050405020304" pitchFamily="18" charset="0"/>
              </a:rPr>
              <a:t>Po skončení zátěže</a:t>
            </a:r>
            <a:r>
              <a:rPr lang="cs-CZ" sz="2000" dirty="0">
                <a:effectLst/>
                <a:latin typeface="Times New Roman" panose="02020603050405020304" pitchFamily="18" charset="0"/>
                <a:ea typeface="Times New Roman" panose="02020603050405020304" pitchFamily="18" charset="0"/>
              </a:rPr>
              <a:t> SF klesá. </a:t>
            </a:r>
            <a:r>
              <a:rPr lang="cs-CZ" sz="2000" i="1" dirty="0">
                <a:effectLst/>
                <a:latin typeface="Times New Roman" panose="02020603050405020304" pitchFamily="18" charset="0"/>
                <a:ea typeface="Times New Roman" panose="02020603050405020304" pitchFamily="18" charset="0"/>
              </a:rPr>
              <a:t>Strmost poklesu srdeční frekvence se odvíjí od intenzity a objemu předchozí zátěže. Při větší únavě po větší zátěži klesá SF pozvolněji.</a:t>
            </a:r>
            <a:endParaRPr lang="cs-CZ" sz="2000" dirty="0">
              <a:effectLst/>
              <a:latin typeface="Times New Roman" panose="02020603050405020304" pitchFamily="18" charset="0"/>
              <a:ea typeface="Times New Roman" panose="02020603050405020304" pitchFamily="18" charset="0"/>
            </a:endParaRPr>
          </a:p>
        </p:txBody>
      </p:sp>
      <p:sp>
        <p:nvSpPr>
          <p:cNvPr id="6" name="TextovéPole 5">
            <a:extLst>
              <a:ext uri="{FF2B5EF4-FFF2-40B4-BE49-F238E27FC236}">
                <a16:creationId xmlns:a16="http://schemas.microsoft.com/office/drawing/2014/main" id="{3BED8230-F247-338E-4E3E-233CAD022901}"/>
              </a:ext>
            </a:extLst>
          </p:cNvPr>
          <p:cNvSpPr txBox="1"/>
          <p:nvPr/>
        </p:nvSpPr>
        <p:spPr>
          <a:xfrm>
            <a:off x="8717344" y="4090902"/>
            <a:ext cx="1174044" cy="369332"/>
          </a:xfrm>
          <a:prstGeom prst="rect">
            <a:avLst/>
          </a:prstGeom>
          <a:solidFill>
            <a:schemeClr val="bg1"/>
          </a:solidFill>
        </p:spPr>
        <p:txBody>
          <a:bodyPr wrap="square" rtlCol="0">
            <a:spAutoFit/>
          </a:bodyPr>
          <a:lstStyle/>
          <a:p>
            <a:r>
              <a:rPr lang="cs-CZ" dirty="0"/>
              <a:t>Výkon (W)</a:t>
            </a:r>
          </a:p>
        </p:txBody>
      </p:sp>
      <p:sp>
        <p:nvSpPr>
          <p:cNvPr id="7" name="TextovéPole 6">
            <a:extLst>
              <a:ext uri="{FF2B5EF4-FFF2-40B4-BE49-F238E27FC236}">
                <a16:creationId xmlns:a16="http://schemas.microsoft.com/office/drawing/2014/main" id="{7448BFE8-1D76-36BE-00F5-54C87D4970F6}"/>
              </a:ext>
            </a:extLst>
          </p:cNvPr>
          <p:cNvSpPr txBox="1"/>
          <p:nvPr/>
        </p:nvSpPr>
        <p:spPr>
          <a:xfrm rot="16200000">
            <a:off x="5109232" y="2417691"/>
            <a:ext cx="2555924" cy="369332"/>
          </a:xfrm>
          <a:prstGeom prst="rect">
            <a:avLst/>
          </a:prstGeom>
          <a:solidFill>
            <a:schemeClr val="bg1"/>
          </a:solidFill>
        </p:spPr>
        <p:txBody>
          <a:bodyPr wrap="square" rtlCol="0">
            <a:spAutoFit/>
          </a:bodyPr>
          <a:lstStyle/>
          <a:p>
            <a:r>
              <a:rPr lang="cs-CZ" dirty="0"/>
              <a:t>Srdeční frekvence (t/min)</a:t>
            </a:r>
          </a:p>
        </p:txBody>
      </p:sp>
    </p:spTree>
    <p:extLst>
      <p:ext uri="{BB962C8B-B14F-4D97-AF65-F5344CB8AC3E}">
        <p14:creationId xmlns:p14="http://schemas.microsoft.com/office/powerpoint/2010/main" val="2630665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9A4A5FBC-429E-FA80-F8CA-E93D9B68D052}"/>
              </a:ext>
            </a:extLst>
          </p:cNvPr>
          <p:cNvSpPr txBox="1">
            <a:spLocks noChangeArrowheads="1"/>
          </p:cNvSpPr>
          <p:nvPr/>
        </p:nvSpPr>
        <p:spPr bwMode="auto">
          <a:xfrm>
            <a:off x="1957388" y="981075"/>
            <a:ext cx="6443662" cy="461645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cs-CZ" altLang="cs-CZ" u="sng" dirty="0">
                <a:solidFill>
                  <a:srgbClr val="C00000"/>
                </a:solidFill>
              </a:rPr>
              <a:t>Intenzita zatížení krevního oběhu (srdce)</a:t>
            </a:r>
          </a:p>
          <a:p>
            <a:pPr>
              <a:defRPr/>
            </a:pPr>
            <a:endParaRPr lang="cs-CZ" altLang="cs-CZ" dirty="0"/>
          </a:p>
          <a:p>
            <a:pPr marL="0" indent="0">
              <a:defRPr/>
            </a:pPr>
            <a:r>
              <a:rPr lang="cs-CZ" altLang="cs-CZ" dirty="0">
                <a:solidFill>
                  <a:srgbClr val="0070C0"/>
                </a:solidFill>
              </a:rPr>
              <a:t>a) </a:t>
            </a:r>
            <a:r>
              <a:rPr lang="cs-CZ" altLang="cs-CZ" b="1" dirty="0">
                <a:solidFill>
                  <a:srgbClr val="0070C0"/>
                </a:solidFill>
              </a:rPr>
              <a:t>SF 		minutová srdeční frekvence </a:t>
            </a:r>
            <a:r>
              <a:rPr lang="en-US" altLang="cs-CZ" b="1" dirty="0">
                <a:solidFill>
                  <a:srgbClr val="0070C0"/>
                </a:solidFill>
              </a:rPr>
              <a:t>[t</a:t>
            </a:r>
            <a:r>
              <a:rPr lang="cs-CZ" altLang="cs-CZ" b="1" dirty="0" err="1">
                <a:solidFill>
                  <a:srgbClr val="0070C0"/>
                </a:solidFill>
              </a:rPr>
              <a:t>epy</a:t>
            </a:r>
            <a:r>
              <a:rPr lang="cs-CZ" altLang="cs-CZ" b="1" dirty="0">
                <a:solidFill>
                  <a:srgbClr val="0070C0"/>
                </a:solidFill>
              </a:rPr>
              <a:t>/min</a:t>
            </a:r>
            <a:r>
              <a:rPr lang="en-US" altLang="cs-CZ" b="1" dirty="0">
                <a:solidFill>
                  <a:srgbClr val="0070C0"/>
                </a:solidFill>
              </a:rPr>
              <a:t>]</a:t>
            </a:r>
            <a:r>
              <a:rPr lang="cs-CZ" altLang="cs-CZ" b="1" dirty="0">
                <a:solidFill>
                  <a:srgbClr val="0070C0"/>
                </a:solidFill>
              </a:rPr>
              <a:t> </a:t>
            </a:r>
          </a:p>
          <a:p>
            <a:pPr marL="914400" lvl="2" indent="0">
              <a:defRPr/>
            </a:pPr>
            <a:r>
              <a:rPr lang="cs-CZ" altLang="cs-CZ" sz="1200" dirty="0"/>
              <a:t>	HR – </a:t>
            </a:r>
            <a:r>
              <a:rPr lang="cs-CZ" altLang="cs-CZ" sz="1200" dirty="0" err="1"/>
              <a:t>heart</a:t>
            </a:r>
            <a:r>
              <a:rPr lang="cs-CZ" altLang="cs-CZ" sz="1200" dirty="0"/>
              <a:t> </a:t>
            </a:r>
            <a:r>
              <a:rPr lang="cs-CZ" altLang="cs-CZ" sz="1200" dirty="0" err="1"/>
              <a:t>rate</a:t>
            </a:r>
            <a:r>
              <a:rPr lang="cs-CZ" altLang="cs-CZ" sz="1200" dirty="0"/>
              <a:t>, </a:t>
            </a:r>
            <a:r>
              <a:rPr lang="cs-CZ" altLang="cs-CZ" sz="1200" dirty="0" err="1"/>
              <a:t>fH</a:t>
            </a:r>
            <a:r>
              <a:rPr lang="cs-CZ" altLang="cs-CZ" sz="1200" dirty="0"/>
              <a:t> – </a:t>
            </a:r>
            <a:r>
              <a:rPr lang="cs-CZ" altLang="cs-CZ" sz="1200" dirty="0" err="1"/>
              <a:t>frequency</a:t>
            </a:r>
            <a:r>
              <a:rPr lang="cs-CZ" altLang="cs-CZ" sz="1200" dirty="0"/>
              <a:t> of </a:t>
            </a:r>
            <a:r>
              <a:rPr lang="cs-CZ" altLang="cs-CZ" sz="1200" dirty="0" err="1"/>
              <a:t>heart</a:t>
            </a:r>
            <a:r>
              <a:rPr lang="cs-CZ" altLang="cs-CZ" sz="1200" dirty="0"/>
              <a:t> </a:t>
            </a:r>
            <a:r>
              <a:rPr lang="en-US" altLang="cs-CZ" sz="1200" dirty="0"/>
              <a:t>[</a:t>
            </a:r>
            <a:r>
              <a:rPr lang="cs-CZ" altLang="cs-CZ" sz="1200" dirty="0" err="1"/>
              <a:t>bpm</a:t>
            </a:r>
            <a:r>
              <a:rPr lang="en-US" altLang="cs-CZ" sz="1200" dirty="0"/>
              <a:t>]</a:t>
            </a:r>
            <a:endParaRPr lang="cs-CZ" altLang="cs-CZ" sz="1200" dirty="0"/>
          </a:p>
          <a:p>
            <a:pPr marL="0" indent="0">
              <a:defRPr/>
            </a:pPr>
            <a:endParaRPr lang="cs-CZ" altLang="cs-CZ" dirty="0">
              <a:solidFill>
                <a:schemeClr val="accent2"/>
              </a:solidFill>
            </a:endParaRPr>
          </a:p>
          <a:p>
            <a:pPr marL="0" indent="0">
              <a:defRPr/>
            </a:pPr>
            <a:r>
              <a:rPr lang="cs-CZ" altLang="cs-CZ" dirty="0">
                <a:solidFill>
                  <a:srgbClr val="0000CC"/>
                </a:solidFill>
              </a:rPr>
              <a:t>b) </a:t>
            </a:r>
            <a:r>
              <a:rPr lang="cs-CZ" altLang="cs-CZ" b="1" dirty="0">
                <a:solidFill>
                  <a:srgbClr val="0000CC"/>
                </a:solidFill>
              </a:rPr>
              <a:t>%</a:t>
            </a:r>
            <a:r>
              <a:rPr lang="cs-CZ" altLang="cs-CZ" b="1" dirty="0" err="1">
                <a:solidFill>
                  <a:srgbClr val="0000CC"/>
                </a:solidFill>
              </a:rPr>
              <a:t>SF</a:t>
            </a:r>
            <a:r>
              <a:rPr lang="cs-CZ" altLang="cs-CZ" b="1" baseline="-25000" dirty="0" err="1">
                <a:solidFill>
                  <a:srgbClr val="0000CC"/>
                </a:solidFill>
              </a:rPr>
              <a:t>max</a:t>
            </a:r>
            <a:r>
              <a:rPr lang="cs-CZ" altLang="cs-CZ" b="1" baseline="-25000" dirty="0">
                <a:solidFill>
                  <a:srgbClr val="0000CC"/>
                </a:solidFill>
              </a:rPr>
              <a:t> </a:t>
            </a:r>
            <a:r>
              <a:rPr lang="cs-CZ" altLang="cs-CZ" b="1" dirty="0">
                <a:solidFill>
                  <a:srgbClr val="0000CC"/>
                </a:solidFill>
              </a:rPr>
              <a:t> 	% maximální srdeční frekvence </a:t>
            </a:r>
            <a:r>
              <a:rPr lang="en-US" altLang="cs-CZ" b="1" dirty="0">
                <a:solidFill>
                  <a:srgbClr val="0000CC"/>
                </a:solidFill>
              </a:rPr>
              <a:t>[</a:t>
            </a:r>
            <a:r>
              <a:rPr lang="cs-CZ" altLang="cs-CZ" b="1" dirty="0">
                <a:solidFill>
                  <a:srgbClr val="0000CC"/>
                </a:solidFill>
              </a:rPr>
              <a:t>%</a:t>
            </a:r>
            <a:r>
              <a:rPr lang="en-US" altLang="cs-CZ" b="1" dirty="0">
                <a:solidFill>
                  <a:srgbClr val="0000CC"/>
                </a:solidFill>
              </a:rPr>
              <a:t>]</a:t>
            </a:r>
            <a:r>
              <a:rPr lang="cs-CZ" altLang="cs-CZ" b="1" dirty="0">
                <a:solidFill>
                  <a:srgbClr val="0000CC"/>
                </a:solidFill>
              </a:rPr>
              <a:t> </a:t>
            </a:r>
          </a:p>
          <a:p>
            <a:pPr marL="914400" lvl="2" indent="0">
              <a:defRPr/>
            </a:pPr>
            <a:r>
              <a:rPr lang="cs-CZ" altLang="cs-CZ" sz="1200" dirty="0"/>
              <a:t>	</a:t>
            </a:r>
            <a:r>
              <a:rPr lang="cs-CZ" altLang="cs-CZ" sz="1200" dirty="0" err="1"/>
              <a:t>HR</a:t>
            </a:r>
            <a:r>
              <a:rPr lang="cs-CZ" altLang="cs-CZ" sz="1200" baseline="-25000" dirty="0" err="1"/>
              <a:t>max</a:t>
            </a:r>
            <a:r>
              <a:rPr lang="cs-CZ" altLang="cs-CZ" sz="1200" dirty="0"/>
              <a:t> – </a:t>
            </a:r>
            <a:r>
              <a:rPr lang="cs-CZ" altLang="cs-CZ" sz="1200" dirty="0" err="1"/>
              <a:t>maximal</a:t>
            </a:r>
            <a:r>
              <a:rPr lang="cs-CZ" altLang="cs-CZ" sz="1200" dirty="0"/>
              <a:t> </a:t>
            </a:r>
            <a:r>
              <a:rPr lang="cs-CZ" altLang="cs-CZ" sz="1200" dirty="0" err="1"/>
              <a:t>heart</a:t>
            </a:r>
            <a:r>
              <a:rPr lang="cs-CZ" altLang="cs-CZ" sz="1200" dirty="0"/>
              <a:t> </a:t>
            </a:r>
            <a:r>
              <a:rPr lang="cs-CZ" altLang="cs-CZ" sz="1200" dirty="0" err="1"/>
              <a:t>rate</a:t>
            </a:r>
            <a:endParaRPr lang="cs-CZ" altLang="cs-CZ" sz="1200" baseline="-25000" dirty="0">
              <a:solidFill>
                <a:schemeClr val="accent2"/>
              </a:solidFill>
            </a:endParaRPr>
          </a:p>
          <a:p>
            <a:pPr marL="0" indent="0">
              <a:defRPr/>
            </a:pPr>
            <a:r>
              <a:rPr lang="cs-CZ" altLang="cs-CZ" dirty="0">
                <a:solidFill>
                  <a:srgbClr val="FF3300"/>
                </a:solidFill>
              </a:rPr>
              <a:t>		</a:t>
            </a:r>
            <a:r>
              <a:rPr lang="cs-CZ" altLang="cs-CZ" dirty="0">
                <a:solidFill>
                  <a:srgbClr val="0000CC"/>
                </a:solidFill>
              </a:rPr>
              <a:t>= (</a:t>
            </a:r>
            <a:r>
              <a:rPr lang="cs-CZ" altLang="cs-CZ" dirty="0" err="1">
                <a:solidFill>
                  <a:srgbClr val="0000CC"/>
                </a:solidFill>
              </a:rPr>
              <a:t>SF</a:t>
            </a:r>
            <a:r>
              <a:rPr lang="cs-CZ" altLang="cs-CZ" baseline="-25000" dirty="0" err="1">
                <a:solidFill>
                  <a:srgbClr val="0000CC"/>
                </a:solidFill>
              </a:rPr>
              <a:t>zátěž</a:t>
            </a:r>
            <a:r>
              <a:rPr lang="cs-CZ" altLang="cs-CZ" dirty="0">
                <a:solidFill>
                  <a:srgbClr val="0000CC"/>
                </a:solidFill>
              </a:rPr>
              <a:t> / </a:t>
            </a:r>
            <a:r>
              <a:rPr lang="cs-CZ" altLang="cs-CZ" dirty="0" err="1">
                <a:solidFill>
                  <a:srgbClr val="0000CC"/>
                </a:solidFill>
              </a:rPr>
              <a:t>SF</a:t>
            </a:r>
            <a:r>
              <a:rPr lang="cs-CZ" altLang="cs-CZ" baseline="-25000" dirty="0" err="1">
                <a:solidFill>
                  <a:srgbClr val="0000CC"/>
                </a:solidFill>
              </a:rPr>
              <a:t>max</a:t>
            </a:r>
            <a:r>
              <a:rPr lang="cs-CZ" altLang="cs-CZ" dirty="0">
                <a:solidFill>
                  <a:srgbClr val="0000CC"/>
                </a:solidFill>
              </a:rPr>
              <a:t>) • 100</a:t>
            </a:r>
          </a:p>
          <a:p>
            <a:pPr marL="0" indent="0">
              <a:defRPr/>
            </a:pPr>
            <a:r>
              <a:rPr lang="cs-CZ" altLang="cs-CZ" dirty="0">
                <a:solidFill>
                  <a:srgbClr val="FF3300"/>
                </a:solidFill>
              </a:rPr>
              <a:t>		</a:t>
            </a:r>
          </a:p>
          <a:p>
            <a:pPr marL="0" indent="0">
              <a:defRPr/>
            </a:pPr>
            <a:r>
              <a:rPr lang="cs-CZ" altLang="cs-CZ" dirty="0">
                <a:solidFill>
                  <a:srgbClr val="D60093"/>
                </a:solidFill>
              </a:rPr>
              <a:t>c) </a:t>
            </a:r>
            <a:r>
              <a:rPr lang="cs-CZ" altLang="cs-CZ" b="1" dirty="0">
                <a:solidFill>
                  <a:srgbClr val="D60093"/>
                </a:solidFill>
              </a:rPr>
              <a:t>%MSR 	% maximální srdeční rezervy </a:t>
            </a:r>
            <a:r>
              <a:rPr lang="en-US" altLang="cs-CZ" b="1" dirty="0">
                <a:solidFill>
                  <a:srgbClr val="D60093"/>
                </a:solidFill>
              </a:rPr>
              <a:t>[</a:t>
            </a:r>
            <a:r>
              <a:rPr lang="cs-CZ" altLang="cs-CZ" b="1" dirty="0">
                <a:solidFill>
                  <a:srgbClr val="D60093"/>
                </a:solidFill>
              </a:rPr>
              <a:t>%</a:t>
            </a:r>
            <a:r>
              <a:rPr lang="en-US" altLang="cs-CZ" b="1" dirty="0">
                <a:solidFill>
                  <a:srgbClr val="D60093"/>
                </a:solidFill>
              </a:rPr>
              <a:t>]</a:t>
            </a:r>
            <a:r>
              <a:rPr lang="cs-CZ" altLang="cs-CZ" b="1" dirty="0">
                <a:solidFill>
                  <a:srgbClr val="D60093"/>
                </a:solidFill>
              </a:rPr>
              <a:t> </a:t>
            </a:r>
          </a:p>
          <a:p>
            <a:pPr marL="914400" lvl="2" indent="0">
              <a:defRPr/>
            </a:pPr>
            <a:r>
              <a:rPr lang="cs-CZ" altLang="cs-CZ" sz="1200" dirty="0">
                <a:solidFill>
                  <a:srgbClr val="D60093"/>
                </a:solidFill>
              </a:rPr>
              <a:t>	</a:t>
            </a:r>
            <a:r>
              <a:rPr lang="cs-CZ" altLang="cs-CZ" dirty="0">
                <a:solidFill>
                  <a:srgbClr val="D60093"/>
                </a:solidFill>
              </a:rPr>
              <a:t>= </a:t>
            </a:r>
            <a:r>
              <a:rPr lang="en-US" altLang="cs-CZ" dirty="0">
                <a:solidFill>
                  <a:srgbClr val="D60093"/>
                </a:solidFill>
              </a:rPr>
              <a:t>{</a:t>
            </a:r>
            <a:r>
              <a:rPr lang="cs-CZ" altLang="cs-CZ" dirty="0">
                <a:solidFill>
                  <a:srgbClr val="D60093"/>
                </a:solidFill>
              </a:rPr>
              <a:t>(</a:t>
            </a:r>
            <a:r>
              <a:rPr lang="cs-CZ" altLang="cs-CZ" dirty="0" err="1">
                <a:solidFill>
                  <a:srgbClr val="D60093"/>
                </a:solidFill>
              </a:rPr>
              <a:t>SF</a:t>
            </a:r>
            <a:r>
              <a:rPr lang="cs-CZ" altLang="cs-CZ" baseline="-25000" dirty="0" err="1">
                <a:solidFill>
                  <a:srgbClr val="D60093"/>
                </a:solidFill>
              </a:rPr>
              <a:t>zátěž</a:t>
            </a:r>
            <a:r>
              <a:rPr lang="cs-CZ" altLang="cs-CZ" dirty="0">
                <a:solidFill>
                  <a:srgbClr val="D60093"/>
                </a:solidFill>
              </a:rPr>
              <a:t> - </a:t>
            </a:r>
            <a:r>
              <a:rPr lang="cs-CZ" altLang="cs-CZ" dirty="0" err="1">
                <a:solidFill>
                  <a:srgbClr val="D60093"/>
                </a:solidFill>
              </a:rPr>
              <a:t>SF</a:t>
            </a:r>
            <a:r>
              <a:rPr lang="cs-CZ" altLang="cs-CZ" baseline="-25000" dirty="0" err="1">
                <a:solidFill>
                  <a:srgbClr val="D60093"/>
                </a:solidFill>
              </a:rPr>
              <a:t>klid</a:t>
            </a:r>
            <a:r>
              <a:rPr lang="cs-CZ" altLang="cs-CZ" baseline="-25000" dirty="0">
                <a:solidFill>
                  <a:srgbClr val="D60093"/>
                </a:solidFill>
              </a:rPr>
              <a:t> </a:t>
            </a:r>
            <a:r>
              <a:rPr lang="cs-CZ" altLang="cs-CZ" dirty="0">
                <a:solidFill>
                  <a:srgbClr val="D60093"/>
                </a:solidFill>
              </a:rPr>
              <a:t>) / MSR</a:t>
            </a:r>
            <a:r>
              <a:rPr lang="en-US" altLang="cs-CZ" dirty="0">
                <a:solidFill>
                  <a:srgbClr val="D60093"/>
                </a:solidFill>
              </a:rPr>
              <a:t>}</a:t>
            </a:r>
            <a:r>
              <a:rPr lang="cs-CZ" altLang="cs-CZ" dirty="0">
                <a:solidFill>
                  <a:srgbClr val="D60093"/>
                </a:solidFill>
              </a:rPr>
              <a:t> • 100</a:t>
            </a:r>
          </a:p>
          <a:p>
            <a:pPr marL="0" lvl="2" indent="0">
              <a:defRPr/>
            </a:pPr>
            <a:r>
              <a:rPr lang="en-US" altLang="cs-CZ" dirty="0"/>
              <a:t>		</a:t>
            </a:r>
            <a:r>
              <a:rPr lang="cs-CZ" altLang="cs-CZ" dirty="0">
                <a:solidFill>
                  <a:srgbClr val="FF0000"/>
                </a:solidFill>
              </a:rPr>
              <a:t>MSR = </a:t>
            </a:r>
            <a:r>
              <a:rPr lang="cs-CZ" altLang="cs-CZ" dirty="0" err="1">
                <a:solidFill>
                  <a:srgbClr val="FF0000"/>
                </a:solidFill>
              </a:rPr>
              <a:t>SF</a:t>
            </a:r>
            <a:r>
              <a:rPr lang="cs-CZ" altLang="cs-CZ" baseline="-25000" dirty="0" err="1">
                <a:solidFill>
                  <a:srgbClr val="FF0000"/>
                </a:solidFill>
              </a:rPr>
              <a:t>max</a:t>
            </a:r>
            <a:r>
              <a:rPr lang="cs-CZ" altLang="cs-CZ" baseline="-25000" dirty="0">
                <a:solidFill>
                  <a:srgbClr val="FF0000"/>
                </a:solidFill>
              </a:rPr>
              <a:t> </a:t>
            </a:r>
            <a:r>
              <a:rPr lang="cs-CZ" altLang="cs-CZ" dirty="0">
                <a:solidFill>
                  <a:srgbClr val="FF0000"/>
                </a:solidFill>
              </a:rPr>
              <a:t>- </a:t>
            </a:r>
            <a:r>
              <a:rPr lang="cs-CZ" altLang="cs-CZ" dirty="0" err="1">
                <a:solidFill>
                  <a:srgbClr val="FF0000"/>
                </a:solidFill>
              </a:rPr>
              <a:t>SF</a:t>
            </a:r>
            <a:r>
              <a:rPr lang="cs-CZ" altLang="cs-CZ" baseline="-25000" dirty="0" err="1">
                <a:solidFill>
                  <a:srgbClr val="FF0000"/>
                </a:solidFill>
              </a:rPr>
              <a:t>klid</a:t>
            </a:r>
            <a:r>
              <a:rPr lang="cs-CZ" altLang="cs-CZ" dirty="0"/>
              <a:t>;</a:t>
            </a:r>
            <a:r>
              <a:rPr lang="cs-CZ" altLang="cs-CZ" dirty="0">
                <a:solidFill>
                  <a:srgbClr val="FF0000"/>
                </a:solidFill>
              </a:rPr>
              <a:t> </a:t>
            </a:r>
            <a:r>
              <a:rPr lang="en-US" altLang="cs-CZ" sz="1400" dirty="0"/>
              <a:t>HRR </a:t>
            </a:r>
            <a:r>
              <a:rPr lang="cs-CZ" altLang="cs-CZ" sz="1400" dirty="0"/>
              <a:t>– </a:t>
            </a:r>
            <a:r>
              <a:rPr lang="cs-CZ" altLang="cs-CZ" sz="1400" dirty="0" err="1"/>
              <a:t>heart</a:t>
            </a:r>
            <a:r>
              <a:rPr lang="cs-CZ" altLang="cs-CZ" sz="1400" dirty="0"/>
              <a:t> </a:t>
            </a:r>
            <a:r>
              <a:rPr lang="cs-CZ" altLang="cs-CZ" sz="1400" dirty="0" err="1"/>
              <a:t>rate</a:t>
            </a:r>
            <a:r>
              <a:rPr lang="cs-CZ" altLang="cs-CZ" sz="1400" dirty="0"/>
              <a:t> </a:t>
            </a:r>
            <a:r>
              <a:rPr lang="cs-CZ" altLang="cs-CZ" sz="1400" dirty="0" err="1"/>
              <a:t>reserve</a:t>
            </a:r>
            <a:endParaRPr lang="cs-CZ" altLang="cs-CZ" sz="1400" dirty="0"/>
          </a:p>
          <a:p>
            <a:pPr marL="0" indent="0">
              <a:defRPr/>
            </a:pPr>
            <a:r>
              <a:rPr lang="cs-CZ" altLang="cs-CZ" dirty="0"/>
              <a:t>		respektuje individuální </a:t>
            </a:r>
            <a:r>
              <a:rPr lang="cs-CZ" altLang="cs-CZ" dirty="0" err="1"/>
              <a:t>SF</a:t>
            </a:r>
            <a:r>
              <a:rPr lang="cs-CZ" altLang="cs-CZ" baseline="-25000" dirty="0" err="1"/>
              <a:t>klid</a:t>
            </a:r>
            <a:endParaRPr lang="cs-CZ" altLang="cs-CZ" dirty="0"/>
          </a:p>
          <a:p>
            <a:pPr>
              <a:defRPr/>
            </a:pPr>
            <a:r>
              <a:rPr lang="cs-CZ" altLang="cs-CZ" i="1" u="sng" dirty="0"/>
              <a:t>Příklad</a:t>
            </a:r>
          </a:p>
          <a:p>
            <a:pPr>
              <a:defRPr/>
            </a:pPr>
            <a:r>
              <a:rPr lang="cs-CZ" altLang="cs-CZ" i="1" dirty="0" err="1"/>
              <a:t>SF</a:t>
            </a:r>
            <a:r>
              <a:rPr lang="cs-CZ" altLang="cs-CZ" i="1" baseline="-25000" dirty="0" err="1"/>
              <a:t>max</a:t>
            </a:r>
            <a:r>
              <a:rPr lang="cs-CZ" altLang="cs-CZ" i="1" dirty="0"/>
              <a:t>= 200; </a:t>
            </a:r>
            <a:r>
              <a:rPr lang="cs-CZ" altLang="cs-CZ" i="1" dirty="0" err="1"/>
              <a:t>SF</a:t>
            </a:r>
            <a:r>
              <a:rPr lang="cs-CZ" altLang="cs-CZ" i="1" baseline="-25000" dirty="0" err="1"/>
              <a:t>klid</a:t>
            </a:r>
            <a:r>
              <a:rPr lang="cs-CZ" altLang="cs-CZ" i="1" dirty="0"/>
              <a:t>= 50; </a:t>
            </a:r>
            <a:r>
              <a:rPr lang="cs-CZ" altLang="cs-CZ" i="1" dirty="0" err="1"/>
              <a:t>SF</a:t>
            </a:r>
            <a:r>
              <a:rPr lang="cs-CZ" altLang="cs-CZ" i="1" baseline="-25000" dirty="0" err="1"/>
              <a:t>zátěž</a:t>
            </a:r>
            <a:r>
              <a:rPr lang="cs-CZ" altLang="cs-CZ" i="1" dirty="0"/>
              <a:t>= 160</a:t>
            </a:r>
          </a:p>
          <a:p>
            <a:pPr>
              <a:defRPr/>
            </a:pPr>
            <a:r>
              <a:rPr lang="cs-CZ" altLang="cs-CZ" i="1" dirty="0">
                <a:solidFill>
                  <a:srgbClr val="0000CC"/>
                </a:solidFill>
              </a:rPr>
              <a:t>%</a:t>
            </a:r>
            <a:r>
              <a:rPr lang="cs-CZ" altLang="cs-CZ" i="1" dirty="0" err="1">
                <a:solidFill>
                  <a:srgbClr val="0000CC"/>
                </a:solidFill>
              </a:rPr>
              <a:t>SF</a:t>
            </a:r>
            <a:r>
              <a:rPr lang="cs-CZ" altLang="cs-CZ" i="1" baseline="-25000" dirty="0" err="1">
                <a:solidFill>
                  <a:srgbClr val="0000CC"/>
                </a:solidFill>
              </a:rPr>
              <a:t>max</a:t>
            </a:r>
            <a:r>
              <a:rPr lang="cs-CZ" altLang="cs-CZ" i="1" dirty="0">
                <a:solidFill>
                  <a:srgbClr val="0000CC"/>
                </a:solidFill>
              </a:rPr>
              <a:t> = </a:t>
            </a:r>
            <a:r>
              <a:rPr lang="cs-CZ" altLang="cs-CZ" i="1" dirty="0"/>
              <a:t>(160/200)</a:t>
            </a:r>
            <a:r>
              <a:rPr lang="cs-CZ" altLang="cs-CZ" dirty="0"/>
              <a:t> • </a:t>
            </a:r>
            <a:r>
              <a:rPr lang="cs-CZ" altLang="cs-CZ" i="1" dirty="0"/>
              <a:t>100 = </a:t>
            </a:r>
            <a:r>
              <a:rPr lang="cs-CZ" altLang="cs-CZ" i="1" dirty="0">
                <a:solidFill>
                  <a:srgbClr val="0000CC"/>
                </a:solidFill>
              </a:rPr>
              <a:t>80 %</a:t>
            </a:r>
          </a:p>
          <a:p>
            <a:pPr>
              <a:defRPr/>
            </a:pPr>
            <a:r>
              <a:rPr lang="cs-CZ" altLang="cs-CZ" i="1" dirty="0">
                <a:solidFill>
                  <a:srgbClr val="D60093"/>
                </a:solidFill>
              </a:rPr>
              <a:t>%MSR = </a:t>
            </a:r>
            <a:r>
              <a:rPr lang="en-US" altLang="cs-CZ" i="1" dirty="0"/>
              <a:t>{</a:t>
            </a:r>
            <a:r>
              <a:rPr lang="cs-CZ" altLang="cs-CZ" i="1" dirty="0"/>
              <a:t>(160-50)/(200-50)</a:t>
            </a:r>
            <a:r>
              <a:rPr lang="en-US" altLang="cs-CZ" i="1" dirty="0"/>
              <a:t>}</a:t>
            </a:r>
            <a:r>
              <a:rPr lang="cs-CZ" altLang="cs-CZ" dirty="0">
                <a:solidFill>
                  <a:srgbClr val="0000CC"/>
                </a:solidFill>
              </a:rPr>
              <a:t> </a:t>
            </a:r>
            <a:r>
              <a:rPr lang="cs-CZ" altLang="cs-CZ" dirty="0"/>
              <a:t>• </a:t>
            </a:r>
            <a:r>
              <a:rPr lang="cs-CZ" altLang="cs-CZ" i="1" dirty="0"/>
              <a:t>100 =</a:t>
            </a:r>
            <a:r>
              <a:rPr lang="cs-CZ" altLang="cs-CZ" i="1" dirty="0">
                <a:solidFill>
                  <a:srgbClr val="FF3300"/>
                </a:solidFill>
              </a:rPr>
              <a:t> </a:t>
            </a:r>
            <a:r>
              <a:rPr lang="cs-CZ" altLang="cs-CZ" i="1" dirty="0">
                <a:solidFill>
                  <a:srgbClr val="D60093"/>
                </a:solidFill>
              </a:rPr>
              <a:t>73,3 %</a:t>
            </a:r>
          </a:p>
        </p:txBody>
      </p:sp>
      <p:sp>
        <p:nvSpPr>
          <p:cNvPr id="22531" name="Line 3">
            <a:extLst>
              <a:ext uri="{FF2B5EF4-FFF2-40B4-BE49-F238E27FC236}">
                <a16:creationId xmlns:a16="http://schemas.microsoft.com/office/drawing/2014/main" id="{A30DB597-2305-84C2-666D-D728F90171C5}"/>
              </a:ext>
            </a:extLst>
          </p:cNvPr>
          <p:cNvSpPr>
            <a:spLocks noChangeShapeType="1"/>
          </p:cNvSpPr>
          <p:nvPr/>
        </p:nvSpPr>
        <p:spPr bwMode="auto">
          <a:xfrm>
            <a:off x="8832850" y="1412875"/>
            <a:ext cx="0" cy="3600450"/>
          </a:xfrm>
          <a:prstGeom prst="line">
            <a:avLst/>
          </a:prstGeom>
          <a:noFill/>
          <a:ln w="76200" cmpd="dbl">
            <a:solidFill>
              <a:srgbClr val="302B9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532" name="Line 4">
            <a:extLst>
              <a:ext uri="{FF2B5EF4-FFF2-40B4-BE49-F238E27FC236}">
                <a16:creationId xmlns:a16="http://schemas.microsoft.com/office/drawing/2014/main" id="{CD872432-48DD-4F6C-0D0E-2089807D8576}"/>
              </a:ext>
            </a:extLst>
          </p:cNvPr>
          <p:cNvSpPr>
            <a:spLocks noChangeShapeType="1"/>
          </p:cNvSpPr>
          <p:nvPr/>
        </p:nvSpPr>
        <p:spPr bwMode="auto">
          <a:xfrm>
            <a:off x="8616950" y="1412875"/>
            <a:ext cx="172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533" name="Line 6">
            <a:extLst>
              <a:ext uri="{FF2B5EF4-FFF2-40B4-BE49-F238E27FC236}">
                <a16:creationId xmlns:a16="http://schemas.microsoft.com/office/drawing/2014/main" id="{6E299D8F-4D6C-DEB1-CFFF-B5EDDF0472C0}"/>
              </a:ext>
            </a:extLst>
          </p:cNvPr>
          <p:cNvSpPr>
            <a:spLocks noChangeShapeType="1"/>
          </p:cNvSpPr>
          <p:nvPr/>
        </p:nvSpPr>
        <p:spPr bwMode="auto">
          <a:xfrm>
            <a:off x="8616951" y="2205038"/>
            <a:ext cx="1655763" cy="0"/>
          </a:xfrm>
          <a:prstGeom prst="line">
            <a:avLst/>
          </a:prstGeom>
          <a:noFill/>
          <a:ln w="7620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534" name="Line 7">
            <a:extLst>
              <a:ext uri="{FF2B5EF4-FFF2-40B4-BE49-F238E27FC236}">
                <a16:creationId xmlns:a16="http://schemas.microsoft.com/office/drawing/2014/main" id="{75D9B2B4-5D0F-C7FF-C90D-ABC63CC45899}"/>
              </a:ext>
            </a:extLst>
          </p:cNvPr>
          <p:cNvSpPr>
            <a:spLocks noChangeShapeType="1"/>
          </p:cNvSpPr>
          <p:nvPr/>
        </p:nvSpPr>
        <p:spPr bwMode="auto">
          <a:xfrm flipV="1">
            <a:off x="8616951" y="4354514"/>
            <a:ext cx="1655763" cy="22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535" name="Line 8">
            <a:extLst>
              <a:ext uri="{FF2B5EF4-FFF2-40B4-BE49-F238E27FC236}">
                <a16:creationId xmlns:a16="http://schemas.microsoft.com/office/drawing/2014/main" id="{AF367921-BEB3-3132-77E3-D75A1CB89A90}"/>
              </a:ext>
            </a:extLst>
          </p:cNvPr>
          <p:cNvSpPr>
            <a:spLocks noChangeShapeType="1"/>
          </p:cNvSpPr>
          <p:nvPr/>
        </p:nvSpPr>
        <p:spPr bwMode="auto">
          <a:xfrm>
            <a:off x="8616951" y="5013325"/>
            <a:ext cx="1655763"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536" name="Text Box 9">
            <a:extLst>
              <a:ext uri="{FF2B5EF4-FFF2-40B4-BE49-F238E27FC236}">
                <a16:creationId xmlns:a16="http://schemas.microsoft.com/office/drawing/2014/main" id="{559E7C11-6BCC-FDFB-6F63-EAC6CA226B31}"/>
              </a:ext>
            </a:extLst>
          </p:cNvPr>
          <p:cNvSpPr txBox="1">
            <a:spLocks noChangeArrowheads="1"/>
          </p:cNvSpPr>
          <p:nvPr/>
        </p:nvSpPr>
        <p:spPr bwMode="auto">
          <a:xfrm>
            <a:off x="9128125" y="1046163"/>
            <a:ext cx="1512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SF</a:t>
            </a:r>
            <a:r>
              <a:rPr lang="cs-CZ" altLang="cs-CZ" sz="1800" baseline="-25000"/>
              <a:t>max</a:t>
            </a:r>
            <a:r>
              <a:rPr lang="cs-CZ" altLang="cs-CZ" sz="1800"/>
              <a:t> 200</a:t>
            </a:r>
          </a:p>
        </p:txBody>
      </p:sp>
      <p:sp>
        <p:nvSpPr>
          <p:cNvPr id="22537" name="Text Box 10">
            <a:extLst>
              <a:ext uri="{FF2B5EF4-FFF2-40B4-BE49-F238E27FC236}">
                <a16:creationId xmlns:a16="http://schemas.microsoft.com/office/drawing/2014/main" id="{FBD86E74-F6CA-0EEA-3B7C-A013FF368A65}"/>
              </a:ext>
            </a:extLst>
          </p:cNvPr>
          <p:cNvSpPr txBox="1">
            <a:spLocks noChangeArrowheads="1"/>
          </p:cNvSpPr>
          <p:nvPr/>
        </p:nvSpPr>
        <p:spPr bwMode="auto">
          <a:xfrm>
            <a:off x="9128125" y="1779587"/>
            <a:ext cx="16192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a:solidFill>
                  <a:srgbClr val="0070C0"/>
                </a:solidFill>
              </a:rPr>
              <a:t>SF</a:t>
            </a:r>
            <a:r>
              <a:rPr lang="cs-CZ" altLang="cs-CZ" sz="1800" baseline="-25000" dirty="0">
                <a:solidFill>
                  <a:srgbClr val="0070C0"/>
                </a:solidFill>
              </a:rPr>
              <a:t>zátěž</a:t>
            </a:r>
            <a:r>
              <a:rPr lang="cs-CZ" altLang="cs-CZ" sz="1800" dirty="0">
                <a:solidFill>
                  <a:srgbClr val="0070C0"/>
                </a:solidFill>
              </a:rPr>
              <a:t>160</a:t>
            </a:r>
          </a:p>
        </p:txBody>
      </p:sp>
      <p:sp>
        <p:nvSpPr>
          <p:cNvPr id="22538" name="Text Box 11">
            <a:extLst>
              <a:ext uri="{FF2B5EF4-FFF2-40B4-BE49-F238E27FC236}">
                <a16:creationId xmlns:a16="http://schemas.microsoft.com/office/drawing/2014/main" id="{6D8DD4EB-57E9-F042-544B-97D8274362E4}"/>
              </a:ext>
            </a:extLst>
          </p:cNvPr>
          <p:cNvSpPr txBox="1">
            <a:spLocks noChangeArrowheads="1"/>
          </p:cNvSpPr>
          <p:nvPr/>
        </p:nvSpPr>
        <p:spPr bwMode="auto">
          <a:xfrm>
            <a:off x="9129714" y="3987801"/>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SF</a:t>
            </a:r>
            <a:r>
              <a:rPr lang="cs-CZ" altLang="cs-CZ" sz="1800" baseline="-25000"/>
              <a:t>klid</a:t>
            </a:r>
            <a:r>
              <a:rPr lang="cs-CZ" altLang="cs-CZ" sz="1800"/>
              <a:t> 50</a:t>
            </a:r>
          </a:p>
        </p:txBody>
      </p:sp>
      <p:sp>
        <p:nvSpPr>
          <p:cNvPr id="22539" name="Text Box 12">
            <a:extLst>
              <a:ext uri="{FF2B5EF4-FFF2-40B4-BE49-F238E27FC236}">
                <a16:creationId xmlns:a16="http://schemas.microsoft.com/office/drawing/2014/main" id="{7D4D6646-654A-4D8E-6749-DFEC6080C049}"/>
              </a:ext>
            </a:extLst>
          </p:cNvPr>
          <p:cNvSpPr txBox="1">
            <a:spLocks noChangeArrowheads="1"/>
          </p:cNvSpPr>
          <p:nvPr/>
        </p:nvSpPr>
        <p:spPr bwMode="auto">
          <a:xfrm>
            <a:off x="9209088" y="4622800"/>
            <a:ext cx="48736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„0“</a:t>
            </a:r>
          </a:p>
        </p:txBody>
      </p:sp>
      <p:sp>
        <p:nvSpPr>
          <p:cNvPr id="22540" name="Line 14">
            <a:extLst>
              <a:ext uri="{FF2B5EF4-FFF2-40B4-BE49-F238E27FC236}">
                <a16:creationId xmlns:a16="http://schemas.microsoft.com/office/drawing/2014/main" id="{C4BDDFA5-6261-4CD4-189C-623EE42F520B}"/>
              </a:ext>
            </a:extLst>
          </p:cNvPr>
          <p:cNvSpPr>
            <a:spLocks noChangeShapeType="1"/>
          </p:cNvSpPr>
          <p:nvPr/>
        </p:nvSpPr>
        <p:spPr bwMode="auto">
          <a:xfrm>
            <a:off x="8616950" y="1412875"/>
            <a:ext cx="0" cy="2952750"/>
          </a:xfrm>
          <a:prstGeom prst="line">
            <a:avLst/>
          </a:prstGeom>
          <a:noFill/>
          <a:ln w="76200" cmpd="dbl">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2542" name="Obdélník 17">
            <a:extLst>
              <a:ext uri="{FF2B5EF4-FFF2-40B4-BE49-F238E27FC236}">
                <a16:creationId xmlns:a16="http://schemas.microsoft.com/office/drawing/2014/main" id="{3ECA76B5-A4BD-6F3E-0B30-22A5D77AA1AF}"/>
              </a:ext>
            </a:extLst>
          </p:cNvPr>
          <p:cNvSpPr>
            <a:spLocks noChangeArrowheads="1"/>
          </p:cNvSpPr>
          <p:nvPr/>
        </p:nvSpPr>
        <p:spPr bwMode="auto">
          <a:xfrm>
            <a:off x="3744975" y="347632"/>
            <a:ext cx="43734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b="1" dirty="0">
                <a:solidFill>
                  <a:srgbClr val="002060"/>
                </a:solidFill>
              </a:rPr>
              <a:t>Vyjádření míry zatížení organizmu </a:t>
            </a:r>
            <a:endParaRPr lang="cs-CZ" altLang="cs-CZ" sz="2000"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A6CEBBB-5EEC-24BC-6B03-39E25BA0EAC8}"/>
              </a:ext>
            </a:extLst>
          </p:cNvPr>
          <p:cNvSpPr txBox="1"/>
          <p:nvPr/>
        </p:nvSpPr>
        <p:spPr>
          <a:xfrm>
            <a:off x="2358537" y="373225"/>
            <a:ext cx="7474927" cy="861774"/>
          </a:xfrm>
          <a:prstGeom prst="rect">
            <a:avLst/>
          </a:prstGeom>
          <a:noFill/>
        </p:spPr>
        <p:txBody>
          <a:bodyPr wrap="square" rtlCol="0">
            <a:spAutoFit/>
          </a:bodyPr>
          <a:lstStyle/>
          <a:p>
            <a:pPr algn="ctr"/>
            <a:r>
              <a:rPr lang="cs-CZ" sz="3200" b="1" dirty="0">
                <a:solidFill>
                  <a:schemeClr val="accent5">
                    <a:lumMod val="50000"/>
                  </a:schemeClr>
                </a:solidFill>
              </a:rPr>
              <a:t>Adaptace transportního systému na zátěž</a:t>
            </a:r>
          </a:p>
          <a:p>
            <a:pPr algn="ctr"/>
            <a:r>
              <a:rPr lang="cs-CZ" dirty="0"/>
              <a:t>(Vilikus, 2023)</a:t>
            </a:r>
          </a:p>
        </p:txBody>
      </p:sp>
      <p:graphicFrame>
        <p:nvGraphicFramePr>
          <p:cNvPr id="4" name="Tabulka 4">
            <a:extLst>
              <a:ext uri="{FF2B5EF4-FFF2-40B4-BE49-F238E27FC236}">
                <a16:creationId xmlns:a16="http://schemas.microsoft.com/office/drawing/2014/main" id="{09FF40FA-08A4-7DCA-8FDB-1C029816CE09}"/>
              </a:ext>
            </a:extLst>
          </p:cNvPr>
          <p:cNvGraphicFramePr>
            <a:graphicFrameLocks noGrp="1"/>
          </p:cNvGraphicFramePr>
          <p:nvPr>
            <p:extLst>
              <p:ext uri="{D42A27DB-BD31-4B8C-83A1-F6EECF244321}">
                <p14:modId xmlns:p14="http://schemas.microsoft.com/office/powerpoint/2010/main" val="1821420732"/>
              </p:ext>
            </p:extLst>
          </p:nvPr>
        </p:nvGraphicFramePr>
        <p:xfrm>
          <a:off x="1" y="1478124"/>
          <a:ext cx="12191999" cy="4866693"/>
        </p:xfrm>
        <a:graphic>
          <a:graphicData uri="http://schemas.openxmlformats.org/drawingml/2006/table">
            <a:tbl>
              <a:tblPr firstRow="1" bandRow="1">
                <a:tableStyleId>{5C22544A-7EE6-4342-B048-85BDC9FD1C3A}</a:tableStyleId>
              </a:tblPr>
              <a:tblGrid>
                <a:gridCol w="2164702">
                  <a:extLst>
                    <a:ext uri="{9D8B030D-6E8A-4147-A177-3AD203B41FA5}">
                      <a16:colId xmlns:a16="http://schemas.microsoft.com/office/drawing/2014/main" val="2553570422"/>
                    </a:ext>
                  </a:extLst>
                </a:gridCol>
                <a:gridCol w="6120881">
                  <a:extLst>
                    <a:ext uri="{9D8B030D-6E8A-4147-A177-3AD203B41FA5}">
                      <a16:colId xmlns:a16="http://schemas.microsoft.com/office/drawing/2014/main" val="2945773024"/>
                    </a:ext>
                  </a:extLst>
                </a:gridCol>
                <a:gridCol w="3906416">
                  <a:extLst>
                    <a:ext uri="{9D8B030D-6E8A-4147-A177-3AD203B41FA5}">
                      <a16:colId xmlns:a16="http://schemas.microsoft.com/office/drawing/2014/main" val="2308404182"/>
                    </a:ext>
                  </a:extLst>
                </a:gridCol>
              </a:tblGrid>
              <a:tr h="1022481">
                <a:tc>
                  <a:txBody>
                    <a:bodyPr/>
                    <a:lstStyle/>
                    <a:p>
                      <a:pPr algn="ctr"/>
                      <a:r>
                        <a:rPr lang="cs-CZ" sz="2800" dirty="0"/>
                        <a:t>Stadium (doba)</a:t>
                      </a:r>
                    </a:p>
                  </a:txBody>
                  <a:tcPr/>
                </a:tc>
                <a:tc>
                  <a:txBody>
                    <a:bodyPr/>
                    <a:lstStyle/>
                    <a:p>
                      <a:pPr algn="ctr"/>
                      <a:r>
                        <a:rPr lang="cs-CZ" sz="3600" dirty="0"/>
                        <a:t>Fyziologická změna</a:t>
                      </a:r>
                    </a:p>
                  </a:txBody>
                  <a:tcPr anchor="ctr"/>
                </a:tc>
                <a:tc>
                  <a:txBody>
                    <a:bodyPr/>
                    <a:lstStyle/>
                    <a:p>
                      <a:pPr algn="ctr"/>
                      <a:r>
                        <a:rPr lang="cs-CZ" sz="3600" dirty="0"/>
                        <a:t>Ukazatel</a:t>
                      </a:r>
                    </a:p>
                  </a:txBody>
                  <a:tcPr anchor="ctr"/>
                </a:tc>
                <a:extLst>
                  <a:ext uri="{0D108BD9-81ED-4DB2-BD59-A6C34878D82A}">
                    <a16:rowId xmlns:a16="http://schemas.microsoft.com/office/drawing/2014/main" val="1508635289"/>
                  </a:ext>
                </a:extLst>
              </a:tr>
              <a:tr h="989044">
                <a:tc>
                  <a:txBody>
                    <a:bodyPr/>
                    <a:lstStyle/>
                    <a:p>
                      <a:r>
                        <a:rPr lang="cs-CZ" sz="2800" dirty="0"/>
                        <a:t>Vegetativní</a:t>
                      </a:r>
                    </a:p>
                    <a:p>
                      <a:r>
                        <a:rPr lang="cs-CZ" sz="2800" dirty="0"/>
                        <a:t>(~ týdny)</a:t>
                      </a:r>
                    </a:p>
                  </a:txBody>
                  <a:tcPr/>
                </a:tc>
                <a:tc>
                  <a:txBody>
                    <a:bodyPr/>
                    <a:lstStyle/>
                    <a:p>
                      <a:r>
                        <a:rPr lang="cs-CZ" sz="2800" dirty="0"/>
                        <a:t>Přeladění vegetativního systému</a:t>
                      </a:r>
                    </a:p>
                    <a:p>
                      <a:r>
                        <a:rPr lang="cs-CZ" sz="2800" dirty="0"/>
                        <a:t>Zlepšení periferní svalové pumpy</a:t>
                      </a:r>
                    </a:p>
                  </a:txBody>
                  <a:tcPr/>
                </a:tc>
                <a:tc>
                  <a:txBody>
                    <a:bodyPr/>
                    <a:lstStyle/>
                    <a:p>
                      <a:r>
                        <a:rPr lang="cs-CZ" sz="2800" dirty="0"/>
                        <a:t>Pokles SF</a:t>
                      </a:r>
                    </a:p>
                    <a:p>
                      <a:r>
                        <a:rPr lang="cs-CZ" sz="2800" dirty="0"/>
                        <a:t>EKG: </a:t>
                      </a:r>
                      <a:r>
                        <a:rPr lang="cs-CZ" sz="2800" dirty="0" err="1"/>
                        <a:t>prodl</a:t>
                      </a:r>
                      <a:r>
                        <a:rPr lang="cs-CZ" sz="2800" dirty="0"/>
                        <a:t>. R-R</a:t>
                      </a:r>
                    </a:p>
                  </a:txBody>
                  <a:tcPr/>
                </a:tc>
                <a:extLst>
                  <a:ext uri="{0D108BD9-81ED-4DB2-BD59-A6C34878D82A}">
                    <a16:rowId xmlns:a16="http://schemas.microsoft.com/office/drawing/2014/main" val="3331034514"/>
                  </a:ext>
                </a:extLst>
              </a:tr>
              <a:tr h="1903445">
                <a:tc>
                  <a:txBody>
                    <a:bodyPr/>
                    <a:lstStyle/>
                    <a:p>
                      <a:r>
                        <a:rPr lang="cs-CZ" sz="2800" dirty="0"/>
                        <a:t>Metabolické</a:t>
                      </a:r>
                    </a:p>
                    <a:p>
                      <a:r>
                        <a:rPr lang="cs-CZ" sz="2800" dirty="0"/>
                        <a:t>(~ měsíce)</a:t>
                      </a:r>
                    </a:p>
                  </a:txBody>
                  <a:tcPr/>
                </a:tc>
                <a:tc>
                  <a:txBody>
                    <a:bodyPr/>
                    <a:lstStyle/>
                    <a:p>
                      <a:r>
                        <a:rPr lang="cs-CZ" sz="2800" dirty="0">
                          <a:latin typeface="Calibri" panose="020F0502020204030204" pitchFamily="34" charset="0"/>
                          <a:cs typeface="Calibri" panose="020F0502020204030204" pitchFamily="34" charset="0"/>
                        </a:rPr>
                        <a:t>↑ p</a:t>
                      </a:r>
                      <a:r>
                        <a:rPr lang="cs-CZ" sz="2800" dirty="0"/>
                        <a:t>očtu mitochondrií ve svalech</a:t>
                      </a:r>
                    </a:p>
                    <a:p>
                      <a:r>
                        <a:rPr lang="cs-CZ" sz="2800" dirty="0">
                          <a:latin typeface="Calibri" panose="020F0502020204030204" pitchFamily="34" charset="0"/>
                          <a:cs typeface="Calibri" panose="020F0502020204030204" pitchFamily="34" charset="0"/>
                        </a:rPr>
                        <a:t>↑ aktivity mitochondriálních enzymů</a:t>
                      </a:r>
                    </a:p>
                    <a:p>
                      <a:r>
                        <a:rPr lang="cs-CZ" sz="2800" dirty="0">
                          <a:latin typeface="Calibri" panose="020F0502020204030204" pitchFamily="34" charset="0"/>
                          <a:cs typeface="Calibri" panose="020F0502020204030204" pitchFamily="34" charset="0"/>
                        </a:rPr>
                        <a:t>Omezení zkratového průtoku ve svalech</a:t>
                      </a:r>
                    </a:p>
                    <a:p>
                      <a:r>
                        <a:rPr lang="cs-CZ" sz="2800" dirty="0">
                          <a:latin typeface="Calibri" panose="020F0502020204030204" pitchFamily="34" charset="0"/>
                          <a:cs typeface="Calibri" panose="020F0502020204030204" pitchFamily="34" charset="0"/>
                        </a:rPr>
                        <a:t>Zvýšení kontraktility myokardu při zátěži</a:t>
                      </a:r>
                      <a:endParaRPr lang="cs-CZ" sz="2800" dirty="0"/>
                    </a:p>
                  </a:txBody>
                  <a:tcPr/>
                </a:tc>
                <a:tc>
                  <a:txBody>
                    <a:bodyPr/>
                    <a:lstStyle/>
                    <a:p>
                      <a:r>
                        <a:rPr lang="cs-CZ" sz="2800" dirty="0">
                          <a:latin typeface="Calibri" panose="020F0502020204030204" pitchFamily="34" charset="0"/>
                          <a:cs typeface="Calibri" panose="020F0502020204030204" pitchFamily="34" charset="0"/>
                        </a:rPr>
                        <a:t>↑ VO2max</a:t>
                      </a:r>
                    </a:p>
                    <a:p>
                      <a:r>
                        <a:rPr lang="cs-CZ" sz="2800" dirty="0">
                          <a:latin typeface="Calibri" panose="020F0502020204030204" pitchFamily="34" charset="0"/>
                          <a:cs typeface="Calibri" panose="020F0502020204030204" pitchFamily="34" charset="0"/>
                        </a:rPr>
                        <a:t>↑ max. průtoku krve</a:t>
                      </a:r>
                    </a:p>
                    <a:p>
                      <a:r>
                        <a:rPr lang="cs-CZ" sz="2800" dirty="0">
                          <a:latin typeface="Calibri" panose="020F0502020204030204" pitchFamily="34" charset="0"/>
                          <a:cs typeface="Calibri" panose="020F0502020204030204" pitchFamily="34" charset="0"/>
                        </a:rPr>
                        <a:t>↑ max. tepového kyslíku</a:t>
                      </a:r>
                      <a:endParaRPr lang="cs-CZ" sz="2800" dirty="0"/>
                    </a:p>
                  </a:txBody>
                  <a:tcPr/>
                </a:tc>
                <a:extLst>
                  <a:ext uri="{0D108BD9-81ED-4DB2-BD59-A6C34878D82A}">
                    <a16:rowId xmlns:a16="http://schemas.microsoft.com/office/drawing/2014/main" val="3227283121"/>
                  </a:ext>
                </a:extLst>
              </a:tr>
              <a:tr h="951723">
                <a:tc>
                  <a:txBody>
                    <a:bodyPr/>
                    <a:lstStyle/>
                    <a:p>
                      <a:r>
                        <a:rPr lang="cs-CZ" sz="2800" dirty="0"/>
                        <a:t>Morfologické (~ roky)</a:t>
                      </a:r>
                    </a:p>
                  </a:txBody>
                  <a:tcPr/>
                </a:tc>
                <a:tc>
                  <a:txBody>
                    <a:bodyPr/>
                    <a:lstStyle/>
                    <a:p>
                      <a:r>
                        <a:rPr lang="cs-CZ" sz="2800" dirty="0">
                          <a:latin typeface="Calibri" panose="020F0502020204030204" pitchFamily="34" charset="0"/>
                          <a:cs typeface="Calibri" panose="020F0502020204030204" pitchFamily="34" charset="0"/>
                        </a:rPr>
                        <a:t>↑ systolického a diastolického objemu</a:t>
                      </a:r>
                    </a:p>
                    <a:p>
                      <a:r>
                        <a:rPr lang="cs-CZ" sz="2800" dirty="0">
                          <a:latin typeface="Calibri" panose="020F0502020204030204" pitchFamily="34" charset="0"/>
                          <a:cs typeface="Calibri" panose="020F0502020204030204" pitchFamily="34" charset="0"/>
                        </a:rPr>
                        <a:t>Hypertrofie myokardu, zvětšení srdce</a:t>
                      </a:r>
                      <a:endParaRPr lang="cs-CZ" sz="2800" dirty="0"/>
                    </a:p>
                  </a:txBody>
                  <a:tcPr/>
                </a:tc>
                <a:tc>
                  <a:txBody>
                    <a:bodyPr/>
                    <a:lstStyle/>
                    <a:p>
                      <a:r>
                        <a:rPr lang="cs-CZ" sz="2800" dirty="0">
                          <a:latin typeface="Calibri" panose="020F0502020204030204" pitchFamily="34" charset="0"/>
                          <a:cs typeface="Calibri" panose="020F0502020204030204" pitchFamily="34" charset="0"/>
                        </a:rPr>
                        <a:t>↑ objemů srdce</a:t>
                      </a:r>
                    </a:p>
                    <a:p>
                      <a:r>
                        <a:rPr lang="cs-CZ" sz="2800" dirty="0">
                          <a:latin typeface="Calibri" panose="020F0502020204030204" pitchFamily="34" charset="0"/>
                          <a:cs typeface="Calibri" panose="020F0502020204030204" pitchFamily="34" charset="0"/>
                        </a:rPr>
                        <a:t>Změna tvaru srdce</a:t>
                      </a:r>
                      <a:endParaRPr lang="cs-CZ" sz="2800" dirty="0"/>
                    </a:p>
                  </a:txBody>
                  <a:tcPr/>
                </a:tc>
                <a:extLst>
                  <a:ext uri="{0D108BD9-81ED-4DB2-BD59-A6C34878D82A}">
                    <a16:rowId xmlns:a16="http://schemas.microsoft.com/office/drawing/2014/main" val="2764645114"/>
                  </a:ext>
                </a:extLst>
              </a:tr>
            </a:tbl>
          </a:graphicData>
        </a:graphic>
      </p:graphicFrame>
    </p:spTree>
    <p:extLst>
      <p:ext uri="{BB962C8B-B14F-4D97-AF65-F5344CB8AC3E}">
        <p14:creationId xmlns:p14="http://schemas.microsoft.com/office/powerpoint/2010/main" val="1044988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a:extLst>
              <a:ext uri="{FF2B5EF4-FFF2-40B4-BE49-F238E27FC236}">
                <a16:creationId xmlns:a16="http://schemas.microsoft.com/office/drawing/2014/main" id="{F5CC26C6-05EA-0726-D137-269880156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854076"/>
            <a:ext cx="8713787" cy="5834063"/>
          </a:xfrm>
          <a:prstGeom prst="rect">
            <a:avLst/>
          </a:prstGeom>
          <a:noFill/>
          <a:extLst>
            <a:ext uri="{909E8E84-426E-40DD-AFC4-6F175D3DCCD1}">
              <a14:hiddenFill xmlns:a14="http://schemas.microsoft.com/office/drawing/2010/main">
                <a:solidFill>
                  <a:srgbClr val="FFFFFF"/>
                </a:solidFill>
              </a14:hiddenFill>
            </a:ext>
          </a:extLst>
        </p:spPr>
      </p:pic>
      <p:sp>
        <p:nvSpPr>
          <p:cNvPr id="67589" name="Text Box 5">
            <a:extLst>
              <a:ext uri="{FF2B5EF4-FFF2-40B4-BE49-F238E27FC236}">
                <a16:creationId xmlns:a16="http://schemas.microsoft.com/office/drawing/2014/main" id="{34806EA3-BCEF-B2B1-A2FC-072E13FAB86D}"/>
              </a:ext>
            </a:extLst>
          </p:cNvPr>
          <p:cNvSpPr txBox="1">
            <a:spLocks noChangeArrowheads="1"/>
          </p:cNvSpPr>
          <p:nvPr/>
        </p:nvSpPr>
        <p:spPr bwMode="auto">
          <a:xfrm>
            <a:off x="1641915" y="313091"/>
            <a:ext cx="88367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2400" b="1" dirty="0">
                <a:solidFill>
                  <a:schemeClr val="accent1">
                    <a:lumMod val="75000"/>
                  </a:schemeClr>
                </a:solidFill>
              </a:rPr>
              <a:t>Změna srdeční frekvence po vytrvalostním tréninku</a:t>
            </a:r>
            <a:r>
              <a:rPr lang="cs-CZ" altLang="cs-CZ" sz="2400" dirty="0">
                <a:solidFill>
                  <a:schemeClr val="accent1">
                    <a:lumMod val="75000"/>
                  </a:schemeClr>
                </a:solidFill>
              </a:rPr>
              <a:t> (</a:t>
            </a:r>
            <a:r>
              <a:rPr lang="cs-CZ" altLang="cs-CZ" sz="2400" dirty="0" err="1">
                <a:solidFill>
                  <a:schemeClr val="accent1">
                    <a:lumMod val="75000"/>
                  </a:schemeClr>
                </a:solidFill>
              </a:rPr>
              <a:t>McArdle</a:t>
            </a:r>
            <a:r>
              <a:rPr lang="cs-CZ" altLang="cs-CZ" sz="2400" dirty="0">
                <a:solidFill>
                  <a:schemeClr val="accent1">
                    <a:lumMod val="75000"/>
                  </a:schemeClr>
                </a:solidFill>
              </a:rPr>
              <a:t>, 2007)</a:t>
            </a:r>
          </a:p>
        </p:txBody>
      </p:sp>
      <p:sp>
        <p:nvSpPr>
          <p:cNvPr id="2" name="TextovéPole 1">
            <a:extLst>
              <a:ext uri="{FF2B5EF4-FFF2-40B4-BE49-F238E27FC236}">
                <a16:creationId xmlns:a16="http://schemas.microsoft.com/office/drawing/2014/main" id="{3F83E11D-6AF6-6CB1-28F3-AC40E59A16E5}"/>
              </a:ext>
            </a:extLst>
          </p:cNvPr>
          <p:cNvSpPr txBox="1"/>
          <p:nvPr/>
        </p:nvSpPr>
        <p:spPr>
          <a:xfrm>
            <a:off x="3725333" y="6233825"/>
            <a:ext cx="5159023" cy="400110"/>
          </a:xfrm>
          <a:prstGeom prst="rect">
            <a:avLst/>
          </a:prstGeom>
          <a:solidFill>
            <a:schemeClr val="accent1">
              <a:lumMod val="75000"/>
            </a:schemeClr>
          </a:solidFill>
        </p:spPr>
        <p:txBody>
          <a:bodyPr wrap="square" rtlCol="0">
            <a:spAutoFit/>
          </a:bodyPr>
          <a:lstStyle/>
          <a:p>
            <a:pPr algn="ctr"/>
            <a:r>
              <a:rPr lang="cs-CZ" sz="2000" b="1" dirty="0">
                <a:solidFill>
                  <a:schemeClr val="bg1"/>
                </a:solidFill>
              </a:rPr>
              <a:t>Intenzita zatížení (%VO2max)</a:t>
            </a:r>
          </a:p>
        </p:txBody>
      </p:sp>
      <p:sp>
        <p:nvSpPr>
          <p:cNvPr id="3" name="TextovéPole 2">
            <a:extLst>
              <a:ext uri="{FF2B5EF4-FFF2-40B4-BE49-F238E27FC236}">
                <a16:creationId xmlns:a16="http://schemas.microsoft.com/office/drawing/2014/main" id="{A7BB8C00-5220-1D8A-F42C-25B39DAD2743}"/>
              </a:ext>
            </a:extLst>
          </p:cNvPr>
          <p:cNvSpPr txBox="1"/>
          <p:nvPr/>
        </p:nvSpPr>
        <p:spPr>
          <a:xfrm rot="16200000">
            <a:off x="-502721" y="3397705"/>
            <a:ext cx="4812331" cy="400110"/>
          </a:xfrm>
          <a:prstGeom prst="rect">
            <a:avLst/>
          </a:prstGeom>
          <a:solidFill>
            <a:schemeClr val="accent1">
              <a:lumMod val="75000"/>
            </a:schemeClr>
          </a:solidFill>
        </p:spPr>
        <p:txBody>
          <a:bodyPr wrap="square" rtlCol="0">
            <a:spAutoFit/>
          </a:bodyPr>
          <a:lstStyle/>
          <a:p>
            <a:pPr algn="ctr"/>
            <a:r>
              <a:rPr lang="cs-CZ" sz="2000" b="1" dirty="0">
                <a:solidFill>
                  <a:schemeClr val="bg1"/>
                </a:solidFill>
              </a:rPr>
              <a:t>Srdeční frekvence (t/min)</a:t>
            </a:r>
          </a:p>
        </p:txBody>
      </p:sp>
      <p:sp>
        <p:nvSpPr>
          <p:cNvPr id="4" name="TextovéPole 3">
            <a:extLst>
              <a:ext uri="{FF2B5EF4-FFF2-40B4-BE49-F238E27FC236}">
                <a16:creationId xmlns:a16="http://schemas.microsoft.com/office/drawing/2014/main" id="{46F64506-D1A0-6339-0FC3-5399836AFEF2}"/>
              </a:ext>
            </a:extLst>
          </p:cNvPr>
          <p:cNvSpPr txBox="1"/>
          <p:nvPr/>
        </p:nvSpPr>
        <p:spPr>
          <a:xfrm>
            <a:off x="2918180" y="2412536"/>
            <a:ext cx="2398888" cy="400110"/>
          </a:xfrm>
          <a:prstGeom prst="rect">
            <a:avLst/>
          </a:prstGeom>
          <a:solidFill>
            <a:schemeClr val="accent1">
              <a:lumMod val="75000"/>
            </a:schemeClr>
          </a:solidFill>
        </p:spPr>
        <p:txBody>
          <a:bodyPr wrap="square" rtlCol="0">
            <a:spAutoFit/>
          </a:bodyPr>
          <a:lstStyle/>
          <a:p>
            <a:pPr algn="ctr"/>
            <a:r>
              <a:rPr lang="cs-CZ" sz="2000" b="1" dirty="0">
                <a:solidFill>
                  <a:schemeClr val="bg1"/>
                </a:solidFill>
              </a:rPr>
              <a:t>PŘED TRÉNINKEM</a:t>
            </a:r>
          </a:p>
        </p:txBody>
      </p:sp>
      <p:sp>
        <p:nvSpPr>
          <p:cNvPr id="5" name="TextovéPole 4">
            <a:extLst>
              <a:ext uri="{FF2B5EF4-FFF2-40B4-BE49-F238E27FC236}">
                <a16:creationId xmlns:a16="http://schemas.microsoft.com/office/drawing/2014/main" id="{C6516F7D-503C-0D81-EFF1-D2757D54ABC7}"/>
              </a:ext>
            </a:extLst>
          </p:cNvPr>
          <p:cNvSpPr txBox="1"/>
          <p:nvPr/>
        </p:nvSpPr>
        <p:spPr>
          <a:xfrm>
            <a:off x="5599290" y="3646848"/>
            <a:ext cx="1851376" cy="400110"/>
          </a:xfrm>
          <a:prstGeom prst="rect">
            <a:avLst/>
          </a:prstGeom>
          <a:solidFill>
            <a:schemeClr val="accent1">
              <a:lumMod val="75000"/>
            </a:schemeClr>
          </a:solidFill>
        </p:spPr>
        <p:txBody>
          <a:bodyPr wrap="square" rtlCol="0">
            <a:spAutoFit/>
          </a:bodyPr>
          <a:lstStyle/>
          <a:p>
            <a:pPr algn="ctr"/>
            <a:r>
              <a:rPr lang="cs-CZ" sz="2000" b="1" dirty="0">
                <a:solidFill>
                  <a:schemeClr val="bg1"/>
                </a:solidFill>
              </a:rPr>
              <a:t>PO TRÉNINKU</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Obrázek 4">
            <a:extLst>
              <a:ext uri="{FF2B5EF4-FFF2-40B4-BE49-F238E27FC236}">
                <a16:creationId xmlns:a16="http://schemas.microsoft.com/office/drawing/2014/main" id="{EEDAF8AF-2C65-3598-6969-FBCA007547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0667" y="575734"/>
            <a:ext cx="7478565" cy="5984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19" name="TextovéPole 5">
            <a:extLst>
              <a:ext uri="{FF2B5EF4-FFF2-40B4-BE49-F238E27FC236}">
                <a16:creationId xmlns:a16="http://schemas.microsoft.com/office/drawing/2014/main" id="{73CA33A5-B41E-5CBE-FC07-66BC931B308E}"/>
              </a:ext>
            </a:extLst>
          </p:cNvPr>
          <p:cNvSpPr txBox="1">
            <a:spLocks noChangeArrowheads="1"/>
          </p:cNvSpPr>
          <p:nvPr/>
        </p:nvSpPr>
        <p:spPr bwMode="auto">
          <a:xfrm>
            <a:off x="1577711" y="199277"/>
            <a:ext cx="90365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000" dirty="0">
                <a:solidFill>
                  <a:srgbClr val="002060"/>
                </a:solidFill>
              </a:rPr>
              <a:t>Výkon W při SF 170/min (</a:t>
            </a:r>
            <a:r>
              <a:rPr lang="cs-CZ" altLang="cs-CZ" sz="2000" b="1" dirty="0">
                <a:solidFill>
                  <a:srgbClr val="002060"/>
                </a:solidFill>
              </a:rPr>
              <a:t>W</a:t>
            </a:r>
            <a:r>
              <a:rPr lang="cs-CZ" altLang="cs-CZ" sz="2000" b="1" baseline="-25000" dirty="0">
                <a:solidFill>
                  <a:srgbClr val="002060"/>
                </a:solidFill>
              </a:rPr>
              <a:t>170</a:t>
            </a:r>
            <a:r>
              <a:rPr lang="cs-CZ" altLang="cs-CZ" sz="2000" dirty="0">
                <a:solidFill>
                  <a:srgbClr val="002060"/>
                </a:solidFill>
              </a:rPr>
              <a:t>) – orientační ukazatel vytrvalostní zdatnosti</a:t>
            </a:r>
          </a:p>
          <a:p>
            <a:pPr algn="ctr">
              <a:spcBef>
                <a:spcPct val="0"/>
              </a:spcBef>
              <a:buFontTx/>
              <a:buNone/>
            </a:pPr>
            <a:r>
              <a:rPr lang="cs-CZ" altLang="cs-CZ" sz="1600" dirty="0"/>
              <a:t>(Heller, 2005)</a:t>
            </a:r>
          </a:p>
        </p:txBody>
      </p:sp>
      <p:sp>
        <p:nvSpPr>
          <p:cNvPr id="2" name="TextovéPole 1">
            <a:extLst>
              <a:ext uri="{FF2B5EF4-FFF2-40B4-BE49-F238E27FC236}">
                <a16:creationId xmlns:a16="http://schemas.microsoft.com/office/drawing/2014/main" id="{3C1162A4-10A8-999D-61DB-C5256020D78F}"/>
              </a:ext>
            </a:extLst>
          </p:cNvPr>
          <p:cNvSpPr txBox="1"/>
          <p:nvPr/>
        </p:nvSpPr>
        <p:spPr>
          <a:xfrm>
            <a:off x="2730499" y="690034"/>
            <a:ext cx="1016001" cy="707886"/>
          </a:xfrm>
          <a:prstGeom prst="rect">
            <a:avLst/>
          </a:prstGeom>
          <a:solidFill>
            <a:schemeClr val="bg1"/>
          </a:solidFill>
        </p:spPr>
        <p:txBody>
          <a:bodyPr wrap="square" rtlCol="0">
            <a:spAutoFit/>
          </a:bodyPr>
          <a:lstStyle/>
          <a:p>
            <a:pPr algn="ctr"/>
            <a:r>
              <a:rPr lang="cs-CZ" sz="2000" b="1" dirty="0"/>
              <a:t>SF (t/min)</a:t>
            </a:r>
          </a:p>
        </p:txBody>
      </p:sp>
      <p:sp>
        <p:nvSpPr>
          <p:cNvPr id="3" name="TextovéPole 2">
            <a:extLst>
              <a:ext uri="{FF2B5EF4-FFF2-40B4-BE49-F238E27FC236}">
                <a16:creationId xmlns:a16="http://schemas.microsoft.com/office/drawing/2014/main" id="{8476E89E-DF47-81C9-D939-D55966EA4636}"/>
              </a:ext>
            </a:extLst>
          </p:cNvPr>
          <p:cNvSpPr txBox="1"/>
          <p:nvPr/>
        </p:nvSpPr>
        <p:spPr>
          <a:xfrm>
            <a:off x="4121856" y="6402147"/>
            <a:ext cx="4149989" cy="400110"/>
          </a:xfrm>
          <a:prstGeom prst="rect">
            <a:avLst/>
          </a:prstGeom>
          <a:solidFill>
            <a:schemeClr val="bg1"/>
          </a:solidFill>
        </p:spPr>
        <p:txBody>
          <a:bodyPr wrap="square" rtlCol="0">
            <a:spAutoFit/>
          </a:bodyPr>
          <a:lstStyle/>
          <a:p>
            <a:pPr algn="ctr"/>
            <a:r>
              <a:rPr lang="cs-CZ" sz="2000" b="1" dirty="0"/>
              <a:t>Výkon  (W) na bicyklovém ergometru</a:t>
            </a:r>
          </a:p>
        </p:txBody>
      </p:sp>
      <p:sp>
        <p:nvSpPr>
          <p:cNvPr id="4" name="TextovéPole 3">
            <a:extLst>
              <a:ext uri="{FF2B5EF4-FFF2-40B4-BE49-F238E27FC236}">
                <a16:creationId xmlns:a16="http://schemas.microsoft.com/office/drawing/2014/main" id="{EAFA1CE4-7B86-F5E2-E43F-4E1BDAA5EBB0}"/>
              </a:ext>
            </a:extLst>
          </p:cNvPr>
          <p:cNvSpPr txBox="1"/>
          <p:nvPr/>
        </p:nvSpPr>
        <p:spPr>
          <a:xfrm rot="18922199">
            <a:off x="4176043" y="2917634"/>
            <a:ext cx="1536700" cy="400110"/>
          </a:xfrm>
          <a:prstGeom prst="rect">
            <a:avLst/>
          </a:prstGeom>
          <a:noFill/>
        </p:spPr>
        <p:txBody>
          <a:bodyPr wrap="square" rtlCol="0">
            <a:spAutoFit/>
          </a:bodyPr>
          <a:lstStyle/>
          <a:p>
            <a:pPr algn="ctr"/>
            <a:r>
              <a:rPr lang="cs-CZ" sz="2000" b="1" dirty="0">
                <a:solidFill>
                  <a:schemeClr val="accent1">
                    <a:lumMod val="75000"/>
                  </a:schemeClr>
                </a:solidFill>
              </a:rPr>
              <a:t>netrénovaný</a:t>
            </a:r>
          </a:p>
        </p:txBody>
      </p:sp>
      <p:sp>
        <p:nvSpPr>
          <p:cNvPr id="5" name="TextovéPole 4">
            <a:extLst>
              <a:ext uri="{FF2B5EF4-FFF2-40B4-BE49-F238E27FC236}">
                <a16:creationId xmlns:a16="http://schemas.microsoft.com/office/drawing/2014/main" id="{41D10F6C-8173-4379-D511-12BD05C017B7}"/>
              </a:ext>
            </a:extLst>
          </p:cNvPr>
          <p:cNvSpPr txBox="1"/>
          <p:nvPr/>
        </p:nvSpPr>
        <p:spPr>
          <a:xfrm rot="19640742">
            <a:off x="5137150" y="3500648"/>
            <a:ext cx="1536700" cy="400110"/>
          </a:xfrm>
          <a:prstGeom prst="rect">
            <a:avLst/>
          </a:prstGeom>
          <a:noFill/>
        </p:spPr>
        <p:txBody>
          <a:bodyPr wrap="square" rtlCol="0">
            <a:spAutoFit/>
          </a:bodyPr>
          <a:lstStyle/>
          <a:p>
            <a:pPr algn="ctr"/>
            <a:r>
              <a:rPr lang="cs-CZ" sz="2000" b="1" dirty="0">
                <a:solidFill>
                  <a:schemeClr val="accent6">
                    <a:lumMod val="75000"/>
                  </a:schemeClr>
                </a:solidFill>
              </a:rPr>
              <a:t>trénovaný</a:t>
            </a:r>
          </a:p>
        </p:txBody>
      </p:sp>
      <p:cxnSp>
        <p:nvCxnSpPr>
          <p:cNvPr id="8" name="Přímá spojnice 7">
            <a:extLst>
              <a:ext uri="{FF2B5EF4-FFF2-40B4-BE49-F238E27FC236}">
                <a16:creationId xmlns:a16="http://schemas.microsoft.com/office/drawing/2014/main" id="{E321E924-7266-6407-CE3D-66555472C025}"/>
              </a:ext>
            </a:extLst>
          </p:cNvPr>
          <p:cNvCxnSpPr>
            <a:cxnSpLocks/>
          </p:cNvCxnSpPr>
          <p:nvPr/>
        </p:nvCxnSpPr>
        <p:spPr>
          <a:xfrm>
            <a:off x="3098800" y="1739900"/>
            <a:ext cx="5676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FEA99CBC-05C6-05C2-C5BD-DCB13FAB0A41}"/>
              </a:ext>
            </a:extLst>
          </p:cNvPr>
          <p:cNvCxnSpPr/>
          <p:nvPr/>
        </p:nvCxnSpPr>
        <p:spPr>
          <a:xfrm>
            <a:off x="6660350" y="1739900"/>
            <a:ext cx="0" cy="4267200"/>
          </a:xfrm>
          <a:prstGeom prst="straightConnector1">
            <a:avLst/>
          </a:prstGeom>
          <a:ln w="57150">
            <a:solidFill>
              <a:schemeClr val="accent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5437217E-9375-98FC-438F-4D8AA02A8DF7}"/>
              </a:ext>
            </a:extLst>
          </p:cNvPr>
          <p:cNvCxnSpPr/>
          <p:nvPr/>
        </p:nvCxnSpPr>
        <p:spPr>
          <a:xfrm>
            <a:off x="8636000" y="1739900"/>
            <a:ext cx="0" cy="4267200"/>
          </a:xfrm>
          <a:prstGeom prst="straightConnector1">
            <a:avLst/>
          </a:prstGeom>
          <a:ln w="5715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ECA6C1F-FA99-F442-FA9E-3D8866E16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4" t="9778" r="3735" b="7210"/>
          <a:stretch/>
        </p:blipFill>
        <p:spPr bwMode="auto">
          <a:xfrm>
            <a:off x="2913934" y="1235430"/>
            <a:ext cx="7943816" cy="562257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9AE3857-18A0-EA5D-F502-474BAC0A73DC}"/>
              </a:ext>
            </a:extLst>
          </p:cNvPr>
          <p:cNvSpPr txBox="1"/>
          <p:nvPr/>
        </p:nvSpPr>
        <p:spPr>
          <a:xfrm>
            <a:off x="5801458" y="791506"/>
            <a:ext cx="2168768" cy="369332"/>
          </a:xfrm>
          <a:prstGeom prst="rect">
            <a:avLst/>
          </a:prstGeom>
          <a:noFill/>
        </p:spPr>
        <p:txBody>
          <a:bodyPr wrap="square" rtlCol="0">
            <a:spAutoFit/>
          </a:bodyPr>
          <a:lstStyle/>
          <a:p>
            <a:pPr algn="ctr"/>
            <a:r>
              <a:rPr lang="cs-CZ" dirty="0"/>
              <a:t>(Vilikus, 2023)</a:t>
            </a:r>
          </a:p>
        </p:txBody>
      </p:sp>
      <p:sp>
        <p:nvSpPr>
          <p:cNvPr id="3" name="TextovéPole 2">
            <a:extLst>
              <a:ext uri="{FF2B5EF4-FFF2-40B4-BE49-F238E27FC236}">
                <a16:creationId xmlns:a16="http://schemas.microsoft.com/office/drawing/2014/main" id="{7BE154D0-8C53-6633-DEB5-C9388F1BCF82}"/>
              </a:ext>
            </a:extLst>
          </p:cNvPr>
          <p:cNvSpPr txBox="1"/>
          <p:nvPr/>
        </p:nvSpPr>
        <p:spPr>
          <a:xfrm>
            <a:off x="252413" y="791506"/>
            <a:ext cx="1892910" cy="1077218"/>
          </a:xfrm>
          <a:prstGeom prst="rect">
            <a:avLst/>
          </a:prstGeom>
          <a:noFill/>
        </p:spPr>
        <p:txBody>
          <a:bodyPr wrap="square">
            <a:spAutoFit/>
          </a:bodyPr>
          <a:lstStyle/>
          <a:p>
            <a:pPr algn="ctr"/>
            <a:r>
              <a:rPr lang="cs-CZ" sz="3600" b="1" dirty="0">
                <a:solidFill>
                  <a:srgbClr val="FF0000"/>
                </a:solidFill>
              </a:rPr>
              <a:t>SRDCE</a:t>
            </a:r>
          </a:p>
          <a:p>
            <a:pPr algn="ctr"/>
            <a:r>
              <a:rPr lang="cs-CZ" sz="2800" dirty="0">
                <a:solidFill>
                  <a:srgbClr val="FF0000"/>
                </a:solidFill>
              </a:rPr>
              <a:t>jako pumpa</a:t>
            </a:r>
          </a:p>
        </p:txBody>
      </p:sp>
      <p:sp>
        <p:nvSpPr>
          <p:cNvPr id="4" name="TextovéPole 3">
            <a:extLst>
              <a:ext uri="{FF2B5EF4-FFF2-40B4-BE49-F238E27FC236}">
                <a16:creationId xmlns:a16="http://schemas.microsoft.com/office/drawing/2014/main" id="{D71C5EA4-3D30-CE1C-2986-F76388DEFB0B}"/>
              </a:ext>
            </a:extLst>
          </p:cNvPr>
          <p:cNvSpPr txBox="1"/>
          <p:nvPr/>
        </p:nvSpPr>
        <p:spPr>
          <a:xfrm>
            <a:off x="2760784" y="285750"/>
            <a:ext cx="8250116" cy="584775"/>
          </a:xfrm>
          <a:prstGeom prst="rect">
            <a:avLst/>
          </a:prstGeom>
          <a:noFill/>
        </p:spPr>
        <p:txBody>
          <a:bodyPr wrap="square" rtlCol="0">
            <a:spAutoFit/>
          </a:bodyPr>
          <a:lstStyle/>
          <a:p>
            <a:r>
              <a:rPr lang="cs-CZ" sz="3200" b="1" dirty="0">
                <a:solidFill>
                  <a:srgbClr val="FF0000"/>
                </a:solidFill>
              </a:rPr>
              <a:t>Adaptace levé komory srdce na fyzickou zátěž</a:t>
            </a:r>
          </a:p>
        </p:txBody>
      </p:sp>
    </p:spTree>
    <p:extLst>
      <p:ext uri="{BB962C8B-B14F-4D97-AF65-F5344CB8AC3E}">
        <p14:creationId xmlns:p14="http://schemas.microsoft.com/office/powerpoint/2010/main" val="1068943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Krevní tlak Rober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637" y="823330"/>
            <a:ext cx="6302479" cy="5881527"/>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3B40416-A1E8-8B03-5FC0-2BA66A6C36AE}"/>
              </a:ext>
            </a:extLst>
          </p:cNvPr>
          <p:cNvSpPr txBox="1"/>
          <p:nvPr/>
        </p:nvSpPr>
        <p:spPr>
          <a:xfrm>
            <a:off x="1168524" y="238555"/>
            <a:ext cx="9906000" cy="523220"/>
          </a:xfrm>
          <a:prstGeom prst="rect">
            <a:avLst/>
          </a:prstGeom>
          <a:noFill/>
        </p:spPr>
        <p:txBody>
          <a:bodyPr wrap="square" rtlCol="0">
            <a:spAutoFit/>
          </a:bodyPr>
          <a:lstStyle/>
          <a:p>
            <a:pPr algn="ctr"/>
            <a:r>
              <a:rPr lang="cs-CZ" sz="2800" b="1" dirty="0">
                <a:solidFill>
                  <a:schemeClr val="accent1">
                    <a:lumMod val="75000"/>
                  </a:schemeClr>
                </a:solidFill>
              </a:rPr>
              <a:t>ODEZVA KREVNÍHO TLAKU (TK, BP) NA ZÁTĚŽ</a:t>
            </a:r>
          </a:p>
        </p:txBody>
      </p:sp>
      <p:sp>
        <p:nvSpPr>
          <p:cNvPr id="14" name="Obdélník 13">
            <a:extLst>
              <a:ext uri="{FF2B5EF4-FFF2-40B4-BE49-F238E27FC236}">
                <a16:creationId xmlns:a16="http://schemas.microsoft.com/office/drawing/2014/main" id="{E44C7C4D-E8EC-3C96-F705-51E0521729FA}"/>
              </a:ext>
            </a:extLst>
          </p:cNvPr>
          <p:cNvSpPr/>
          <p:nvPr/>
        </p:nvSpPr>
        <p:spPr>
          <a:xfrm>
            <a:off x="8219587" y="1814623"/>
            <a:ext cx="2355007" cy="2858603"/>
          </a:xfrm>
          <a:prstGeom prst="rect">
            <a:avLst/>
          </a:prstGeom>
          <a:noFill/>
        </p:spPr>
        <p:txBody>
          <a:bodyPr wrap="square">
            <a:spAutoFit/>
          </a:bodyPr>
          <a:lstStyle/>
          <a:p>
            <a:pPr>
              <a:lnSpc>
                <a:spcPct val="80000"/>
              </a:lnSpc>
            </a:pPr>
            <a:r>
              <a:rPr lang="cs-CZ" altLang="cs-CZ" sz="2800" b="1" dirty="0">
                <a:solidFill>
                  <a:schemeClr val="accent2">
                    <a:lumMod val="75000"/>
                  </a:schemeClr>
                </a:solidFill>
              </a:rPr>
              <a:t>Systolický TK</a:t>
            </a:r>
          </a:p>
          <a:p>
            <a:pPr>
              <a:lnSpc>
                <a:spcPct val="80000"/>
              </a:lnSpc>
            </a:pPr>
            <a:endParaRPr lang="cs-CZ" altLang="cs-CZ" sz="2800" b="1" dirty="0">
              <a:solidFill>
                <a:schemeClr val="accent2">
                  <a:lumMod val="75000"/>
                </a:schemeClr>
              </a:solidFill>
            </a:endParaRPr>
          </a:p>
          <a:p>
            <a:pPr>
              <a:lnSpc>
                <a:spcPct val="80000"/>
              </a:lnSpc>
            </a:pPr>
            <a:endParaRPr lang="cs-CZ" altLang="cs-CZ" sz="2800" b="1" dirty="0">
              <a:solidFill>
                <a:schemeClr val="accent2">
                  <a:lumMod val="75000"/>
                </a:schemeClr>
              </a:solidFill>
            </a:endParaRPr>
          </a:p>
          <a:p>
            <a:pPr>
              <a:lnSpc>
                <a:spcPct val="80000"/>
              </a:lnSpc>
            </a:pPr>
            <a:endParaRPr lang="cs-CZ" altLang="cs-CZ" sz="2800" b="1" dirty="0">
              <a:solidFill>
                <a:schemeClr val="accent2">
                  <a:lumMod val="75000"/>
                </a:schemeClr>
              </a:solidFill>
            </a:endParaRPr>
          </a:p>
          <a:p>
            <a:pPr>
              <a:lnSpc>
                <a:spcPct val="80000"/>
              </a:lnSpc>
            </a:pPr>
            <a:r>
              <a:rPr lang="cs-CZ" altLang="cs-CZ" sz="2800" b="1" dirty="0">
                <a:solidFill>
                  <a:schemeClr val="accent2">
                    <a:lumMod val="50000"/>
                  </a:schemeClr>
                </a:solidFill>
              </a:rPr>
              <a:t>Střední TK</a:t>
            </a:r>
          </a:p>
          <a:p>
            <a:pPr>
              <a:lnSpc>
                <a:spcPct val="80000"/>
              </a:lnSpc>
            </a:pPr>
            <a:endParaRPr lang="cs-CZ" altLang="cs-CZ" sz="2800" b="1" dirty="0">
              <a:solidFill>
                <a:schemeClr val="accent2">
                  <a:lumMod val="50000"/>
                </a:schemeClr>
              </a:solidFill>
            </a:endParaRPr>
          </a:p>
          <a:p>
            <a:pPr>
              <a:lnSpc>
                <a:spcPct val="80000"/>
              </a:lnSpc>
            </a:pPr>
            <a:endParaRPr lang="cs-CZ" altLang="cs-CZ" sz="2800" b="1" dirty="0">
              <a:solidFill>
                <a:schemeClr val="accent2">
                  <a:lumMod val="50000"/>
                </a:schemeClr>
              </a:solidFill>
            </a:endParaRPr>
          </a:p>
          <a:p>
            <a:pPr>
              <a:lnSpc>
                <a:spcPct val="80000"/>
              </a:lnSpc>
            </a:pPr>
            <a:r>
              <a:rPr lang="cs-CZ" altLang="cs-CZ" sz="2800" b="1" dirty="0">
                <a:solidFill>
                  <a:schemeClr val="accent6">
                    <a:lumMod val="50000"/>
                  </a:schemeClr>
                </a:solidFill>
              </a:rPr>
              <a:t>Diastolický TK</a:t>
            </a:r>
          </a:p>
        </p:txBody>
      </p:sp>
    </p:spTree>
    <p:extLst>
      <p:ext uri="{BB962C8B-B14F-4D97-AF65-F5344CB8AC3E}">
        <p14:creationId xmlns:p14="http://schemas.microsoft.com/office/powerpoint/2010/main" val="2246475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1D0ED75-E950-94C0-B455-38399F8BFF55}"/>
              </a:ext>
            </a:extLst>
          </p:cNvPr>
          <p:cNvSpPr txBox="1"/>
          <p:nvPr/>
        </p:nvSpPr>
        <p:spPr>
          <a:xfrm>
            <a:off x="1207439" y="595973"/>
            <a:ext cx="9777122" cy="1282402"/>
          </a:xfrm>
          <a:prstGeom prst="rect">
            <a:avLst/>
          </a:prstGeom>
          <a:noFill/>
          <a:ln>
            <a:solidFill>
              <a:schemeClr val="accent1">
                <a:lumMod val="75000"/>
              </a:schemeClr>
            </a:solidFill>
          </a:ln>
        </p:spPr>
        <p:txBody>
          <a:bodyPr wrap="square">
            <a:spAutoFit/>
          </a:bodyPr>
          <a:lstStyle/>
          <a:p>
            <a:pPr>
              <a:spcAft>
                <a:spcPts val="800"/>
              </a:spcAft>
            </a:pP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1. Pohyb vlastního těla v prostoru </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(chůze, běh, plavání apod.)</a:t>
            </a:r>
            <a:endParaRPr lang="cs-CZ"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Okamžitý ukazatel PA:</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a:t>
            </a:r>
            <a:r>
              <a:rPr lang="cs-CZ" sz="2000" b="1" i="1" kern="100" dirty="0">
                <a:effectLst/>
                <a:latin typeface="Calibri" panose="020F0502020204030204" pitchFamily="34" charset="0"/>
                <a:ea typeface="Calibri" panose="020F0502020204030204" pitchFamily="34" charset="0"/>
                <a:cs typeface="Calibri" panose="020F0502020204030204" pitchFamily="34" charset="0"/>
              </a:rPr>
              <a:t>Rychlost</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 Vzdálenost / Čas </a:t>
            </a:r>
            <a:r>
              <a:rPr lang="en-GB" sz="2000" i="1" kern="100" dirty="0">
                <a:effectLst/>
                <a:latin typeface="Calibri" panose="020F0502020204030204" pitchFamily="34" charset="0"/>
                <a:ea typeface="Calibri" panose="020F0502020204030204" pitchFamily="34" charset="0"/>
                <a:cs typeface="Calibri" panose="020F0502020204030204" pitchFamily="34" charset="0"/>
              </a:rPr>
              <a:t>[</a:t>
            </a:r>
            <a:r>
              <a:rPr lang="cs-CZ" sz="2000" i="1" kern="100" dirty="0" err="1">
                <a:effectLst/>
                <a:latin typeface="Calibri" panose="020F0502020204030204" pitchFamily="34" charset="0"/>
                <a:ea typeface="Calibri" panose="020F0502020204030204" pitchFamily="34" charset="0"/>
                <a:cs typeface="Calibri" panose="020F0502020204030204" pitchFamily="34" charset="0"/>
              </a:rPr>
              <a:t>m·s</a:t>
            </a:r>
            <a:r>
              <a:rPr lang="en-GB" sz="2000" i="1" kern="100" dirty="0">
                <a:effectLst/>
                <a:latin typeface="Calibri" panose="020F0502020204030204" pitchFamily="34" charset="0"/>
                <a:ea typeface="Calibri" panose="020F0502020204030204" pitchFamily="34" charset="0"/>
                <a:cs typeface="Calibri" panose="020F0502020204030204" pitchFamily="34" charset="0"/>
              </a:rPr>
              <a:t>]</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Celkový ukazatel PA:</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a:t>
            </a:r>
            <a:r>
              <a:rPr lang="cs-CZ" sz="2000" b="1" i="1" kern="100" dirty="0">
                <a:effectLst/>
                <a:latin typeface="Calibri" panose="020F0502020204030204" pitchFamily="34" charset="0"/>
                <a:ea typeface="Calibri" panose="020F0502020204030204" pitchFamily="34" charset="0"/>
                <a:cs typeface="Calibri" panose="020F0502020204030204" pitchFamily="34" charset="0"/>
              </a:rPr>
              <a:t>Celková vzdálenost </a:t>
            </a:r>
            <a:r>
              <a:rPr lang="cs-CZ" sz="2000" i="1" kern="100" dirty="0">
                <a:effectLst/>
                <a:latin typeface="Calibri" panose="020F0502020204030204" pitchFamily="34" charset="0"/>
                <a:ea typeface="Calibri" panose="020F0502020204030204" pitchFamily="34" charset="0"/>
                <a:cs typeface="Calibri" panose="020F0502020204030204" pitchFamily="34" charset="0"/>
              </a:rPr>
              <a:t>[m]</a:t>
            </a:r>
          </a:p>
        </p:txBody>
      </p:sp>
      <p:sp>
        <p:nvSpPr>
          <p:cNvPr id="11" name="TextovéPole 10">
            <a:extLst>
              <a:ext uri="{FF2B5EF4-FFF2-40B4-BE49-F238E27FC236}">
                <a16:creationId xmlns:a16="http://schemas.microsoft.com/office/drawing/2014/main" id="{DF829C97-0F8A-219A-A2DF-E3268CEC735B}"/>
              </a:ext>
            </a:extLst>
          </p:cNvPr>
          <p:cNvSpPr txBox="1"/>
          <p:nvPr/>
        </p:nvSpPr>
        <p:spPr>
          <a:xfrm>
            <a:off x="1207438" y="2030257"/>
            <a:ext cx="9777123" cy="1282402"/>
          </a:xfrm>
          <a:prstGeom prst="rect">
            <a:avLst/>
          </a:prstGeom>
          <a:noFill/>
          <a:ln>
            <a:solidFill>
              <a:schemeClr val="accent1">
                <a:lumMod val="75000"/>
              </a:schemeClr>
            </a:solidFill>
          </a:ln>
        </p:spPr>
        <p:txBody>
          <a:bodyPr wrap="square">
            <a:spAutoFit/>
          </a:bodyPr>
          <a:lstStyle/>
          <a:p>
            <a:pPr>
              <a:spcAft>
                <a:spcPts val="800"/>
              </a:spcAft>
            </a:pP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2. Působení na jiné těleso </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(trenažery, ergometry, posilovací stroje, činky atd.)</a:t>
            </a:r>
            <a:endParaRPr lang="cs-CZ"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Okamžitý ukazatel tělesné zátěže:</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a:t>
            </a:r>
            <a:r>
              <a:rPr lang="cs-CZ" sz="2000" b="1" i="1" kern="100" dirty="0">
                <a:effectLst/>
                <a:latin typeface="Calibri" panose="020F0502020204030204" pitchFamily="34" charset="0"/>
                <a:ea typeface="Calibri" panose="020F0502020204030204" pitchFamily="34" charset="0"/>
                <a:cs typeface="Calibri" panose="020F0502020204030204" pitchFamily="34" charset="0"/>
              </a:rPr>
              <a:t>Výkon</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 Práce  / Čas</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Celkov</a:t>
            </a:r>
            <a:r>
              <a:rPr lang="cs-CZ" sz="2000" i="1" u="sng" kern="100" dirty="0">
                <a:latin typeface="Calibri" panose="020F0502020204030204" pitchFamily="34" charset="0"/>
                <a:ea typeface="Calibri" panose="020F0502020204030204" pitchFamily="34" charset="0"/>
                <a:cs typeface="Calibri" panose="020F0502020204030204" pitchFamily="34" charset="0"/>
              </a:rPr>
              <a:t>é</a:t>
            </a: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 ukazatele tělesné zátěže:</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a:t>
            </a:r>
            <a:r>
              <a:rPr lang="cs-CZ" sz="2000" b="1" i="1" kern="100" dirty="0">
                <a:effectLst/>
                <a:latin typeface="Calibri" panose="020F0502020204030204" pitchFamily="34" charset="0"/>
                <a:ea typeface="Calibri" panose="020F0502020204030204" pitchFamily="34" charset="0"/>
                <a:cs typeface="Calibri" panose="020F0502020204030204" pitchFamily="34" charset="0"/>
              </a:rPr>
              <a:t>Práce</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 </a:t>
            </a:r>
            <a:r>
              <a:rPr lang="cs-CZ" sz="2000" i="1" kern="100" dirty="0" err="1">
                <a:effectLst/>
                <a:latin typeface="Calibri" panose="020F0502020204030204" pitchFamily="34" charset="0"/>
                <a:ea typeface="Calibri" panose="020F0502020204030204" pitchFamily="34" charset="0"/>
                <a:cs typeface="Calibri" panose="020F0502020204030204" pitchFamily="34" charset="0"/>
              </a:rPr>
              <a:t>Výkon●Čas</a:t>
            </a:r>
            <a:r>
              <a:rPr lang="cs-CZ" sz="2000" i="1" kern="100" dirty="0">
                <a:latin typeface="Calibri" panose="020F0502020204030204" pitchFamily="34" charset="0"/>
                <a:ea typeface="Calibri" panose="020F0502020204030204" pitchFamily="34" charset="0"/>
                <a:cs typeface="Calibri" panose="020F0502020204030204" pitchFamily="34" charset="0"/>
              </a:rPr>
              <a:t>; </a:t>
            </a:r>
            <a:r>
              <a:rPr lang="cs-CZ" sz="2000" i="1" kern="100" dirty="0">
                <a:effectLst/>
                <a:latin typeface="Calibri" panose="020F0502020204030204" pitchFamily="34" charset="0"/>
                <a:ea typeface="Calibri" panose="020F0502020204030204" pitchFamily="34" charset="0"/>
                <a:cs typeface="Calibri" panose="020F0502020204030204" pitchFamily="34" charset="0"/>
              </a:rPr>
              <a:t>Práce = </a:t>
            </a:r>
            <a:r>
              <a:rPr lang="cs-CZ" sz="2000" i="1" kern="100" dirty="0" err="1">
                <a:effectLst/>
                <a:latin typeface="Calibri" panose="020F0502020204030204" pitchFamily="34" charset="0"/>
                <a:ea typeface="Calibri" panose="020F0502020204030204" pitchFamily="34" charset="0"/>
                <a:cs typeface="Calibri" panose="020F0502020204030204" pitchFamily="34" charset="0"/>
              </a:rPr>
              <a:t>Síla●Dráha</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ovéPole 12">
            <a:extLst>
              <a:ext uri="{FF2B5EF4-FFF2-40B4-BE49-F238E27FC236}">
                <a16:creationId xmlns:a16="http://schemas.microsoft.com/office/drawing/2014/main" id="{6466BFA2-2A48-FE1A-FF11-927418495876}"/>
              </a:ext>
            </a:extLst>
          </p:cNvPr>
          <p:cNvSpPr txBox="1"/>
          <p:nvPr/>
        </p:nvSpPr>
        <p:spPr>
          <a:xfrm>
            <a:off x="1207437" y="4596046"/>
            <a:ext cx="9777123" cy="2123658"/>
          </a:xfrm>
          <a:prstGeom prst="rect">
            <a:avLst/>
          </a:prstGeom>
          <a:noFill/>
          <a:ln>
            <a:solidFill>
              <a:schemeClr val="accent1">
                <a:lumMod val="75000"/>
              </a:schemeClr>
            </a:solidFill>
          </a:ln>
        </p:spPr>
        <p:txBody>
          <a:bodyPr wrap="square">
            <a:spAutoFit/>
          </a:bodyPr>
          <a:lstStyle/>
          <a:p>
            <a:pPr algn="ctr"/>
            <a:r>
              <a:rPr lang="cs-CZ" sz="2400" kern="100" dirty="0">
                <a:solidFill>
                  <a:srgbClr val="FF0000"/>
                </a:solidFill>
                <a:latin typeface="Calibri" panose="020F0502020204030204" pitchFamily="34" charset="0"/>
                <a:ea typeface="Calibri" panose="020F0502020204030204" pitchFamily="34" charset="0"/>
                <a:cs typeface="Calibri" panose="020F0502020204030204" pitchFamily="34" charset="0"/>
              </a:rPr>
              <a:t>ČINNOST ORGANIZMU PŘI POHYBU</a:t>
            </a:r>
          </a:p>
          <a:p>
            <a:r>
              <a:rPr lang="cs-CZ" sz="2400" b="1" kern="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Změny v těle –</a:t>
            </a: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ve vnitřním prostředí - v buňkách - v orgánech - systémech</a:t>
            </a:r>
            <a:endParaRPr lang="cs-CZ" sz="2400" b="1" kern="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cs-CZ" sz="2000" i="1" u="sng" kern="100" dirty="0">
                <a:latin typeface="Calibri" panose="020F0502020204030204" pitchFamily="34" charset="0"/>
                <a:ea typeface="Calibri" panose="020F0502020204030204" pitchFamily="34" charset="0"/>
                <a:cs typeface="Calibri" panose="020F0502020204030204" pitchFamily="34" charset="0"/>
              </a:rPr>
              <a:t>Ukazatelé:</a:t>
            </a:r>
            <a:r>
              <a:rPr lang="cs-CZ" sz="2000" i="1" kern="100" dirty="0">
                <a:latin typeface="Calibri" panose="020F0502020204030204" pitchFamily="34" charset="0"/>
                <a:ea typeface="Calibri" panose="020F0502020204030204" pitchFamily="34" charset="0"/>
                <a:cs typeface="Calibri" panose="020F0502020204030204" pitchFamily="34" charset="0"/>
              </a:rPr>
              <a:t> subjektivní pocit (RPE), pH, srdeční frekvence (SF) atd., (viz dále)</a:t>
            </a:r>
          </a:p>
          <a:p>
            <a:pPr eaLnBrk="1" hangingPunct="1">
              <a:spcBef>
                <a:spcPct val="50000"/>
              </a:spcBef>
              <a:buFontTx/>
              <a:buNone/>
            </a:pPr>
            <a:r>
              <a:rPr lang="cs-CZ" altLang="cs-CZ" sz="2000" dirty="0">
                <a:solidFill>
                  <a:schemeClr val="accent2">
                    <a:lumMod val="50000"/>
                  </a:schemeClr>
                </a:solidFill>
              </a:rPr>
              <a:t>Odhad vynaložené E při zatížení organizmu na bicyklovém nebo veslařském ergometru:</a:t>
            </a:r>
          </a:p>
          <a:p>
            <a:pPr eaLnBrk="1" hangingPunct="1">
              <a:spcBef>
                <a:spcPct val="50000"/>
              </a:spcBef>
              <a:buFontTx/>
              <a:buNone/>
            </a:pPr>
            <a:r>
              <a:rPr lang="cs-CZ" altLang="cs-CZ" sz="2000" dirty="0"/>
              <a:t>E </a:t>
            </a:r>
            <a:r>
              <a:rPr lang="en-US" altLang="cs-CZ" sz="2000" dirty="0"/>
              <a:t>[</a:t>
            </a:r>
            <a:r>
              <a:rPr lang="cs-CZ" altLang="cs-CZ" sz="2000" dirty="0"/>
              <a:t>j</a:t>
            </a:r>
            <a:r>
              <a:rPr lang="en-US" altLang="cs-CZ" sz="2000" dirty="0"/>
              <a:t>]</a:t>
            </a:r>
            <a:r>
              <a:rPr lang="cs-CZ" altLang="cs-CZ" sz="2000" dirty="0"/>
              <a:t> = </a:t>
            </a:r>
            <a:r>
              <a:rPr lang="en-US" altLang="cs-CZ" sz="2000" dirty="0"/>
              <a:t>{</a:t>
            </a:r>
            <a:r>
              <a:rPr lang="cs-CZ" altLang="cs-CZ" sz="2000" dirty="0"/>
              <a:t> P(W) * t(s) </a:t>
            </a:r>
            <a:r>
              <a:rPr lang="en-US" altLang="cs-CZ" sz="2000" dirty="0"/>
              <a:t>}</a:t>
            </a:r>
            <a:r>
              <a:rPr lang="cs-CZ" altLang="cs-CZ" sz="2000" dirty="0"/>
              <a:t> * 4  (při 25% účinnosti práce se 75% E přemění na teplo)</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Nadpis 1">
            <a:extLst>
              <a:ext uri="{FF2B5EF4-FFF2-40B4-BE49-F238E27FC236}">
                <a16:creationId xmlns:a16="http://schemas.microsoft.com/office/drawing/2014/main" id="{E17544EF-7F50-50AB-433A-B91783663D95}"/>
              </a:ext>
            </a:extLst>
          </p:cNvPr>
          <p:cNvSpPr txBox="1">
            <a:spLocks/>
          </p:cNvSpPr>
          <p:nvPr/>
        </p:nvSpPr>
        <p:spPr>
          <a:xfrm>
            <a:off x="1524000" y="138296"/>
            <a:ext cx="9144000" cy="4693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algn="ctr">
              <a:lnSpc>
                <a:spcPct val="106000"/>
              </a:lnSpc>
            </a:pPr>
            <a:r>
              <a:rPr lang="cs-CZ" sz="3200" b="1" dirty="0">
                <a:solidFill>
                  <a:schemeClr val="accent1">
                    <a:lumMod val="75000"/>
                  </a:schemeClr>
                </a:solidFill>
              </a:rPr>
              <a:t>Co je POHYBOVÁ AKTIVITA ČLOVĚKA ?</a:t>
            </a:r>
          </a:p>
        </p:txBody>
      </p:sp>
      <p:sp>
        <p:nvSpPr>
          <p:cNvPr id="3" name="TextovéPole 2">
            <a:extLst>
              <a:ext uri="{FF2B5EF4-FFF2-40B4-BE49-F238E27FC236}">
                <a16:creationId xmlns:a16="http://schemas.microsoft.com/office/drawing/2014/main" id="{3247475D-A694-736B-4AF9-557F9BE24560}"/>
              </a:ext>
            </a:extLst>
          </p:cNvPr>
          <p:cNvSpPr txBox="1"/>
          <p:nvPr/>
        </p:nvSpPr>
        <p:spPr>
          <a:xfrm>
            <a:off x="1207437" y="3464541"/>
            <a:ext cx="9777123" cy="872034"/>
          </a:xfrm>
          <a:prstGeom prst="rect">
            <a:avLst/>
          </a:prstGeom>
          <a:noFill/>
          <a:ln>
            <a:solidFill>
              <a:schemeClr val="accent1">
                <a:lumMod val="75000"/>
              </a:schemeClr>
            </a:solidFill>
          </a:ln>
        </p:spPr>
        <p:txBody>
          <a:bodyPr wrap="square">
            <a:spAutoFit/>
          </a:bodyPr>
          <a:lstStyle/>
          <a:p>
            <a:pPr>
              <a:spcAft>
                <a:spcPts val="800"/>
              </a:spcAft>
            </a:pP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3. Kombinace působení na jiné těleso s pohybem vlastního těla v prostoru</a:t>
            </a:r>
          </a:p>
          <a:p>
            <a:pPr>
              <a:spcAft>
                <a:spcPts val="800"/>
              </a:spcAft>
            </a:pPr>
            <a:r>
              <a:rPr lang="cs-CZ" sz="20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(jízda na kole, veslování na vodě atd.)</a:t>
            </a:r>
            <a:endParaRPr lang="cs-CZ" sz="20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5761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2032092" y="449654"/>
            <a:ext cx="8127812" cy="5777241"/>
          </a:xfrm>
          <a:prstGeom prst="rect">
            <a:avLst/>
          </a:prstGeom>
          <a:ln>
            <a:solidFill>
              <a:schemeClr val="tx1"/>
            </a:solidFill>
          </a:ln>
        </p:spPr>
      </p:pic>
      <p:sp>
        <p:nvSpPr>
          <p:cNvPr id="2" name="Rectangle 2"/>
          <p:cNvSpPr txBox="1">
            <a:spLocks noChangeArrowheads="1"/>
          </p:cNvSpPr>
          <p:nvPr/>
        </p:nvSpPr>
        <p:spPr>
          <a:xfrm>
            <a:off x="610394" y="436074"/>
            <a:ext cx="10972800" cy="523482"/>
          </a:xfrm>
          <a:prstGeom prst="rect">
            <a:avLst/>
          </a:prstGeom>
          <a:ln>
            <a:noFill/>
            <a:miter lim="800000"/>
            <a:headEnd/>
            <a:tailEnd/>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altLang="cs-CZ" sz="3200" b="1" dirty="0">
              <a:solidFill>
                <a:srgbClr val="C00000"/>
              </a:solidFill>
            </a:endParaRPr>
          </a:p>
        </p:txBody>
      </p:sp>
      <p:sp>
        <p:nvSpPr>
          <p:cNvPr id="3" name="TextovéPole 2">
            <a:extLst>
              <a:ext uri="{FF2B5EF4-FFF2-40B4-BE49-F238E27FC236}">
                <a16:creationId xmlns:a16="http://schemas.microsoft.com/office/drawing/2014/main" id="{2E384F75-CC5C-4344-E0F1-4114C2674D91}"/>
              </a:ext>
            </a:extLst>
          </p:cNvPr>
          <p:cNvSpPr txBox="1"/>
          <p:nvPr/>
        </p:nvSpPr>
        <p:spPr>
          <a:xfrm>
            <a:off x="2032092" y="627986"/>
            <a:ext cx="1062530" cy="646331"/>
          </a:xfrm>
          <a:prstGeom prst="rect">
            <a:avLst/>
          </a:prstGeom>
          <a:solidFill>
            <a:schemeClr val="bg1"/>
          </a:solidFill>
        </p:spPr>
        <p:txBody>
          <a:bodyPr wrap="square" rtlCol="0">
            <a:spAutoFit/>
          </a:bodyPr>
          <a:lstStyle/>
          <a:p>
            <a:pPr algn="ctr"/>
            <a:r>
              <a:rPr lang="cs-CZ" b="1" dirty="0"/>
              <a:t>STK</a:t>
            </a:r>
          </a:p>
          <a:p>
            <a:pPr algn="ctr"/>
            <a:r>
              <a:rPr lang="cs-CZ" b="1" dirty="0"/>
              <a:t>(mmHg)</a:t>
            </a:r>
          </a:p>
        </p:txBody>
      </p:sp>
      <p:sp>
        <p:nvSpPr>
          <p:cNvPr id="4" name="TextovéPole 3">
            <a:extLst>
              <a:ext uri="{FF2B5EF4-FFF2-40B4-BE49-F238E27FC236}">
                <a16:creationId xmlns:a16="http://schemas.microsoft.com/office/drawing/2014/main" id="{D6756954-7E58-6497-A249-394EEA458925}"/>
              </a:ext>
            </a:extLst>
          </p:cNvPr>
          <p:cNvSpPr txBox="1"/>
          <p:nvPr/>
        </p:nvSpPr>
        <p:spPr>
          <a:xfrm>
            <a:off x="4026082" y="5847364"/>
            <a:ext cx="4394018" cy="369332"/>
          </a:xfrm>
          <a:prstGeom prst="rect">
            <a:avLst/>
          </a:prstGeom>
          <a:solidFill>
            <a:schemeClr val="bg1"/>
          </a:solidFill>
        </p:spPr>
        <p:txBody>
          <a:bodyPr wrap="square" rtlCol="0">
            <a:spAutoFit/>
          </a:bodyPr>
          <a:lstStyle/>
          <a:p>
            <a:pPr algn="ctr"/>
            <a:r>
              <a:rPr lang="cs-CZ" b="1" dirty="0"/>
              <a:t>Výkon na bicyklovém ergometru (W)</a:t>
            </a:r>
          </a:p>
        </p:txBody>
      </p:sp>
      <p:sp>
        <p:nvSpPr>
          <p:cNvPr id="11" name="TextovéPole 10">
            <a:extLst>
              <a:ext uri="{FF2B5EF4-FFF2-40B4-BE49-F238E27FC236}">
                <a16:creationId xmlns:a16="http://schemas.microsoft.com/office/drawing/2014/main" id="{415D1673-99EC-DF56-0C4A-C1DD040BCF23}"/>
              </a:ext>
            </a:extLst>
          </p:cNvPr>
          <p:cNvSpPr txBox="1"/>
          <p:nvPr/>
        </p:nvSpPr>
        <p:spPr>
          <a:xfrm>
            <a:off x="3644898" y="716827"/>
            <a:ext cx="4902200" cy="800219"/>
          </a:xfrm>
          <a:prstGeom prst="rect">
            <a:avLst/>
          </a:prstGeom>
          <a:noFill/>
        </p:spPr>
        <p:txBody>
          <a:bodyPr wrap="square" rtlCol="0">
            <a:spAutoFit/>
          </a:bodyPr>
          <a:lstStyle/>
          <a:p>
            <a:r>
              <a:rPr lang="cs-CZ" sz="2800" b="1" dirty="0">
                <a:solidFill>
                  <a:schemeClr val="accent1">
                    <a:lumMod val="75000"/>
                  </a:schemeClr>
                </a:solidFill>
              </a:rPr>
              <a:t>Referenční hodnoty STK </a:t>
            </a:r>
            <a:r>
              <a:rPr lang="cs-CZ" sz="2800" dirty="0"/>
              <a:t>(</a:t>
            </a:r>
            <a:r>
              <a:rPr lang="cs-CZ" sz="2800" i="0" dirty="0">
                <a:effectLst/>
                <a:latin typeface="Arial" panose="020B0604020202020204" pitchFamily="34" charset="0"/>
              </a:rPr>
              <a:t>♂</a:t>
            </a:r>
            <a:r>
              <a:rPr lang="cs-CZ" sz="2800" dirty="0"/>
              <a:t>,</a:t>
            </a:r>
            <a:r>
              <a:rPr lang="cs-CZ" sz="2800" i="0" dirty="0">
                <a:effectLst/>
                <a:latin typeface="Arial" panose="020B0604020202020204" pitchFamily="34" charset="0"/>
              </a:rPr>
              <a:t> ♀</a:t>
            </a:r>
            <a:r>
              <a:rPr lang="cs-CZ" sz="2800" dirty="0"/>
              <a:t>)</a:t>
            </a:r>
          </a:p>
          <a:p>
            <a:r>
              <a:rPr lang="cs-CZ" sz="1800" dirty="0"/>
              <a:t>(</a:t>
            </a:r>
            <a:r>
              <a:rPr lang="cs-CZ" sz="1800" dirty="0" err="1"/>
              <a:t>Heck</a:t>
            </a:r>
            <a:r>
              <a:rPr lang="cs-CZ" sz="1800" dirty="0"/>
              <a:t> et al., 1984)</a:t>
            </a:r>
          </a:p>
        </p:txBody>
      </p:sp>
    </p:spTree>
    <p:extLst>
      <p:ext uri="{BB962C8B-B14F-4D97-AF65-F5344CB8AC3E}">
        <p14:creationId xmlns:p14="http://schemas.microsoft.com/office/powerpoint/2010/main" val="2194574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416" t="12828" b="61515"/>
          <a:stretch/>
        </p:blipFill>
        <p:spPr>
          <a:xfrm>
            <a:off x="1320921" y="115209"/>
            <a:ext cx="9549122" cy="3635858"/>
          </a:xfrm>
          <a:prstGeom prst="rect">
            <a:avLst/>
          </a:prstGeom>
          <a:ln>
            <a:noFill/>
          </a:ln>
        </p:spPr>
      </p:pic>
      <p:pic>
        <p:nvPicPr>
          <p:cNvPr id="11" name="Obrázek 10"/>
          <p:cNvPicPr>
            <a:picLocks noChangeAspect="1"/>
          </p:cNvPicPr>
          <p:nvPr/>
        </p:nvPicPr>
        <p:blipFill rotWithShape="1">
          <a:blip r:embed="rId2">
            <a:extLst>
              <a:ext uri="{28A0092B-C50C-407E-A947-70E740481C1C}">
                <a14:useLocalDpi xmlns:a14="http://schemas.microsoft.com/office/drawing/2010/main" val="0"/>
              </a:ext>
            </a:extLst>
          </a:blip>
          <a:srcRect l="416" t="41869" b="37408"/>
          <a:stretch/>
        </p:blipFill>
        <p:spPr>
          <a:xfrm>
            <a:off x="999370" y="3623733"/>
            <a:ext cx="10192224" cy="3134431"/>
          </a:xfrm>
          <a:prstGeom prst="rect">
            <a:avLst/>
          </a:prstGeom>
          <a:ln>
            <a:noFill/>
          </a:ln>
        </p:spPr>
      </p:pic>
      <p:sp>
        <p:nvSpPr>
          <p:cNvPr id="12" name="Obdélník 11"/>
          <p:cNvSpPr/>
          <p:nvPr/>
        </p:nvSpPr>
        <p:spPr>
          <a:xfrm rot="16200000">
            <a:off x="9459917" y="4844948"/>
            <a:ext cx="3549433" cy="276999"/>
          </a:xfrm>
          <a:prstGeom prst="rect">
            <a:avLst/>
          </a:prstGeom>
        </p:spPr>
        <p:txBody>
          <a:bodyPr wrap="none">
            <a:spAutoFit/>
          </a:bodyPr>
          <a:lstStyle/>
          <a:p>
            <a:r>
              <a:rPr lang="cs-CZ" sz="1200" dirty="0"/>
              <a:t>http://www.seiva.cz/holter-krevniho-tlaku/tonotrack/</a:t>
            </a:r>
          </a:p>
        </p:txBody>
      </p:sp>
      <p:sp>
        <p:nvSpPr>
          <p:cNvPr id="13" name="Obdélník 12"/>
          <p:cNvSpPr/>
          <p:nvPr/>
        </p:nvSpPr>
        <p:spPr>
          <a:xfrm>
            <a:off x="3917245" y="115209"/>
            <a:ext cx="5170311" cy="690638"/>
          </a:xfrm>
          <a:prstGeom prst="rect">
            <a:avLst/>
          </a:prstGeom>
        </p:spPr>
        <p:txBody>
          <a:bodyPr wrap="square">
            <a:spAutoFit/>
          </a:bodyPr>
          <a:lstStyle/>
          <a:p>
            <a:pPr algn="ctr">
              <a:lnSpc>
                <a:spcPct val="80000"/>
              </a:lnSpc>
            </a:pPr>
            <a:r>
              <a:rPr lang="cs-CZ" altLang="cs-CZ" sz="2400" b="1" dirty="0"/>
              <a:t>24 h monitorování TK</a:t>
            </a:r>
          </a:p>
          <a:p>
            <a:pPr algn="ctr">
              <a:lnSpc>
                <a:spcPct val="80000"/>
              </a:lnSpc>
            </a:pPr>
            <a:r>
              <a:rPr lang="cs-CZ" altLang="cs-CZ" sz="2400" b="1" dirty="0"/>
              <a:t>DEN			NOC</a:t>
            </a:r>
          </a:p>
        </p:txBody>
      </p:sp>
    </p:spTree>
    <p:extLst>
      <p:ext uri="{BB962C8B-B14F-4D97-AF65-F5344CB8AC3E}">
        <p14:creationId xmlns:p14="http://schemas.microsoft.com/office/powerpoint/2010/main" val="4048137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34" y="448394"/>
            <a:ext cx="3681268" cy="2973988"/>
          </a:xfrm>
          <a:prstGeom prst="rect">
            <a:avLst/>
          </a:prstGeom>
          <a:ln>
            <a:solidFill>
              <a:srgbClr val="0033CC"/>
            </a:solidFill>
          </a:ln>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34" y="3784846"/>
            <a:ext cx="3971979" cy="2826933"/>
          </a:xfrm>
          <a:prstGeom prst="rect">
            <a:avLst/>
          </a:prstGeom>
          <a:ln>
            <a:solidFill>
              <a:srgbClr val="0070C0"/>
            </a:solidFill>
          </a:ln>
        </p:spPr>
      </p:pic>
      <p:sp>
        <p:nvSpPr>
          <p:cNvPr id="4" name="Obdélník 3">
            <a:hlinkClick r:id="rId4"/>
          </p:cNvPr>
          <p:cNvSpPr/>
          <p:nvPr/>
        </p:nvSpPr>
        <p:spPr>
          <a:xfrm>
            <a:off x="3798702" y="6611779"/>
            <a:ext cx="4011826" cy="246221"/>
          </a:xfrm>
          <a:prstGeom prst="rect">
            <a:avLst/>
          </a:prstGeom>
          <a:solidFill>
            <a:srgbClr val="FFC000"/>
          </a:solidFill>
          <a:ln>
            <a:solidFill>
              <a:schemeClr val="tx1"/>
            </a:solidFill>
          </a:ln>
        </p:spPr>
        <p:txBody>
          <a:bodyPr wrap="square">
            <a:spAutoFit/>
          </a:bodyPr>
          <a:lstStyle/>
          <a:p>
            <a:r>
              <a:rPr lang="cs-CZ" sz="1000" dirty="0"/>
              <a:t>https://en.wikipedia.org/wiki/Continuous_noninvasive_arterial_pressure</a:t>
            </a:r>
          </a:p>
        </p:txBody>
      </p:sp>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476" y="1966196"/>
            <a:ext cx="5308209" cy="4645583"/>
          </a:xfrm>
          <a:prstGeom prst="rect">
            <a:avLst/>
          </a:prstGeom>
          <a:ln>
            <a:solidFill>
              <a:srgbClr val="0033CC"/>
            </a:solidFill>
          </a:ln>
        </p:spPr>
      </p:pic>
      <p:pic>
        <p:nvPicPr>
          <p:cNvPr id="8" name="Obrázek 7"/>
          <p:cNvPicPr>
            <a:picLocks noChangeAspect="1"/>
          </p:cNvPicPr>
          <p:nvPr/>
        </p:nvPicPr>
        <p:blipFill>
          <a:blip r:embed="rId6"/>
          <a:stretch>
            <a:fillRect/>
          </a:stretch>
        </p:blipFill>
        <p:spPr>
          <a:xfrm>
            <a:off x="3581937" y="1601262"/>
            <a:ext cx="3473250" cy="2426611"/>
          </a:xfrm>
          <a:prstGeom prst="rect">
            <a:avLst/>
          </a:prstGeom>
          <a:ln>
            <a:solidFill>
              <a:srgbClr val="0033CC"/>
            </a:solidFill>
          </a:ln>
        </p:spPr>
      </p:pic>
      <p:sp>
        <p:nvSpPr>
          <p:cNvPr id="7" name="TextovéPole 6"/>
          <p:cNvSpPr txBox="1"/>
          <p:nvPr/>
        </p:nvSpPr>
        <p:spPr>
          <a:xfrm>
            <a:off x="4089413" y="308600"/>
            <a:ext cx="7871928" cy="1323439"/>
          </a:xfrm>
          <a:prstGeom prst="rect">
            <a:avLst/>
          </a:prstGeom>
          <a:noFill/>
        </p:spPr>
        <p:txBody>
          <a:bodyPr wrap="square" rtlCol="0">
            <a:spAutoFit/>
          </a:bodyPr>
          <a:lstStyle/>
          <a:p>
            <a:pPr algn="ctr"/>
            <a:r>
              <a:rPr lang="cs-CZ" sz="2400" dirty="0">
                <a:solidFill>
                  <a:srgbClr val="0033CC"/>
                </a:solidFill>
              </a:rPr>
              <a:t>Kontinuální měření a monitorování krevního tlaku</a:t>
            </a:r>
          </a:p>
          <a:p>
            <a:pPr algn="ctr"/>
            <a:r>
              <a:rPr lang="cs-CZ" sz="2000" b="1" dirty="0">
                <a:solidFill>
                  <a:schemeClr val="accent6">
                    <a:lumMod val="50000"/>
                  </a:schemeClr>
                </a:solidFill>
              </a:rPr>
              <a:t>Jan Peňáz, 1972, LF MU, Brno</a:t>
            </a:r>
          </a:p>
          <a:p>
            <a:pPr algn="ctr"/>
            <a:r>
              <a:rPr lang="cs-CZ" dirty="0"/>
              <a:t>pumpovávání vzduchu do manžety kolem prstu </a:t>
            </a:r>
            <a:r>
              <a:rPr lang="cs-CZ" dirty="0">
                <a:latin typeface="Calibri" panose="020F0502020204030204" pitchFamily="34" charset="0"/>
              </a:rPr>
              <a:t>→ </a:t>
            </a:r>
            <a:r>
              <a:rPr lang="cs-CZ" dirty="0"/>
              <a:t>udržení konstant. objemu prstu</a:t>
            </a:r>
          </a:p>
          <a:p>
            <a:pPr algn="ctr"/>
            <a:r>
              <a:rPr lang="cs-CZ" dirty="0"/>
              <a:t>(kontrola objemu prstu světlem)</a:t>
            </a:r>
          </a:p>
        </p:txBody>
      </p:sp>
    </p:spTree>
    <p:extLst>
      <p:ext uri="{BB962C8B-B14F-4D97-AF65-F5344CB8AC3E}">
        <p14:creationId xmlns:p14="http://schemas.microsoft.com/office/powerpoint/2010/main" val="540779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808D54D-F5E6-59EC-5CAF-2BCD64666D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7" t="2265" r="2399" b="1443"/>
          <a:stretch/>
        </p:blipFill>
        <p:spPr bwMode="auto">
          <a:xfrm>
            <a:off x="4134609" y="2052570"/>
            <a:ext cx="3922782" cy="3624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1">
            <a:extLst>
              <a:ext uri="{FF2B5EF4-FFF2-40B4-BE49-F238E27FC236}">
                <a16:creationId xmlns:a16="http://schemas.microsoft.com/office/drawing/2014/main" id="{23BF5868-D4A9-839A-C841-2F26CE283873}"/>
              </a:ext>
            </a:extLst>
          </p:cNvPr>
          <p:cNvSpPr txBox="1">
            <a:spLocks noChangeArrowheads="1"/>
          </p:cNvSpPr>
          <p:nvPr/>
        </p:nvSpPr>
        <p:spPr bwMode="auto">
          <a:xfrm>
            <a:off x="4076760" y="997518"/>
            <a:ext cx="37456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000" b="1" dirty="0">
                <a:solidFill>
                  <a:srgbClr val="002060"/>
                </a:solidFill>
              </a:rPr>
              <a:t>Adaptace minutové ventilace</a:t>
            </a:r>
          </a:p>
          <a:p>
            <a:pPr algn="ctr">
              <a:spcBef>
                <a:spcPct val="0"/>
              </a:spcBef>
              <a:buFontTx/>
              <a:buNone/>
            </a:pPr>
            <a:r>
              <a:rPr lang="cs-CZ" altLang="cs-CZ" sz="2000" dirty="0">
                <a:solidFill>
                  <a:srgbClr val="0070C0"/>
                </a:solidFill>
              </a:rPr>
              <a:t>- relativně nižší VE u atletů při rostoucí zátěži a příjmu kyslíku</a:t>
            </a:r>
          </a:p>
        </p:txBody>
      </p:sp>
      <p:pic>
        <p:nvPicPr>
          <p:cNvPr id="11" name="Picture 2">
            <a:extLst>
              <a:ext uri="{FF2B5EF4-FFF2-40B4-BE49-F238E27FC236}">
                <a16:creationId xmlns:a16="http://schemas.microsoft.com/office/drawing/2014/main" id="{461C840D-D3DB-A59E-D1E2-B8AF6C892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70"/>
          <a:stretch/>
        </p:blipFill>
        <p:spPr bwMode="auto">
          <a:xfrm>
            <a:off x="111027" y="2052570"/>
            <a:ext cx="3922782" cy="36200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ovéPole 1">
            <a:extLst>
              <a:ext uri="{FF2B5EF4-FFF2-40B4-BE49-F238E27FC236}">
                <a16:creationId xmlns:a16="http://schemas.microsoft.com/office/drawing/2014/main" id="{64988570-36ED-E1DC-A93C-C26E8E0AB96E}"/>
              </a:ext>
            </a:extLst>
          </p:cNvPr>
          <p:cNvSpPr txBox="1">
            <a:spLocks noChangeArrowheads="1"/>
          </p:cNvSpPr>
          <p:nvPr/>
        </p:nvSpPr>
        <p:spPr bwMode="auto">
          <a:xfrm>
            <a:off x="111027" y="997518"/>
            <a:ext cx="39227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000" b="1" dirty="0">
                <a:solidFill>
                  <a:srgbClr val="002060"/>
                </a:solidFill>
              </a:rPr>
              <a:t>Reakce minutové ventilace</a:t>
            </a:r>
          </a:p>
          <a:p>
            <a:pPr algn="ctr">
              <a:spcBef>
                <a:spcPct val="0"/>
              </a:spcBef>
              <a:buNone/>
            </a:pPr>
            <a:r>
              <a:rPr lang="cs-CZ" altLang="cs-CZ" sz="2000" b="1" dirty="0">
                <a:solidFill>
                  <a:srgbClr val="002060"/>
                </a:solidFill>
              </a:rPr>
              <a:t>na různě těžkou fyzickou zátěž</a:t>
            </a:r>
          </a:p>
        </p:txBody>
      </p:sp>
      <p:sp>
        <p:nvSpPr>
          <p:cNvPr id="5" name="TextovéPole 4">
            <a:extLst>
              <a:ext uri="{FF2B5EF4-FFF2-40B4-BE49-F238E27FC236}">
                <a16:creationId xmlns:a16="http://schemas.microsoft.com/office/drawing/2014/main" id="{5D5483FC-3AE3-FEDF-F994-59D92E24FC5F}"/>
              </a:ext>
            </a:extLst>
          </p:cNvPr>
          <p:cNvSpPr txBox="1"/>
          <p:nvPr/>
        </p:nvSpPr>
        <p:spPr>
          <a:xfrm>
            <a:off x="725950" y="287372"/>
            <a:ext cx="10740100" cy="461665"/>
          </a:xfrm>
          <a:prstGeom prst="rect">
            <a:avLst/>
          </a:prstGeom>
          <a:noFill/>
        </p:spPr>
        <p:txBody>
          <a:bodyPr wrap="square">
            <a:spAutoFit/>
          </a:bodyPr>
          <a:lstStyle/>
          <a:p>
            <a:pPr algn="ctr"/>
            <a:r>
              <a:rPr lang="cs-CZ" sz="2400" b="1" dirty="0">
                <a:solidFill>
                  <a:srgbClr val="0033CC"/>
                </a:solidFill>
              </a:rPr>
              <a:t>Reakce ventilačně – respiračních funkcí na pohybovou aktivitu</a:t>
            </a:r>
          </a:p>
        </p:txBody>
      </p:sp>
      <p:pic>
        <p:nvPicPr>
          <p:cNvPr id="4" name="Picture 4" descr="230101">
            <a:extLst>
              <a:ext uri="{FF2B5EF4-FFF2-40B4-BE49-F238E27FC236}">
                <a16:creationId xmlns:a16="http://schemas.microsoft.com/office/drawing/2014/main" id="{AE7D380D-B27D-7F62-F572-8472DB6C04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3" t="2004"/>
          <a:stretch/>
        </p:blipFill>
        <p:spPr>
          <a:xfrm>
            <a:off x="8243959" y="2052570"/>
            <a:ext cx="3837014" cy="45698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3">
            <a:extLst>
              <a:ext uri="{FF2B5EF4-FFF2-40B4-BE49-F238E27FC236}">
                <a16:creationId xmlns:a16="http://schemas.microsoft.com/office/drawing/2014/main" id="{C700D927-ECF5-CB27-BCAF-5A02A09B94E3}"/>
              </a:ext>
            </a:extLst>
          </p:cNvPr>
          <p:cNvSpPr txBox="1">
            <a:spLocks noChangeArrowheads="1"/>
          </p:cNvSpPr>
          <p:nvPr/>
        </p:nvSpPr>
        <p:spPr>
          <a:xfrm>
            <a:off x="8057392" y="997518"/>
            <a:ext cx="4023582" cy="10156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r>
              <a:rPr lang="cs-CZ" altLang="cs-CZ" sz="2000" b="1" dirty="0">
                <a:solidFill>
                  <a:srgbClr val="002060"/>
                </a:solidFill>
                <a:latin typeface="Arial" panose="020B0604020202020204" pitchFamily="34" charset="0"/>
                <a:cs typeface="Arial" panose="020B0604020202020204" pitchFamily="34" charset="0"/>
              </a:rPr>
              <a:t>Dg. </a:t>
            </a:r>
            <a:r>
              <a:rPr lang="cs-CZ" altLang="cs-CZ" sz="2000" b="1" dirty="0" err="1">
                <a:solidFill>
                  <a:srgbClr val="002060"/>
                </a:solidFill>
                <a:latin typeface="Arial" panose="020B0604020202020204" pitchFamily="34" charset="0"/>
                <a:cs typeface="Arial" panose="020B0604020202020204" pitchFamily="34" charset="0"/>
              </a:rPr>
              <a:t>pozátěžového</a:t>
            </a:r>
            <a:r>
              <a:rPr lang="cs-CZ" altLang="cs-CZ" sz="2000" b="1" dirty="0">
                <a:solidFill>
                  <a:srgbClr val="002060"/>
                </a:solidFill>
                <a:latin typeface="Arial" panose="020B0604020202020204" pitchFamily="34" charset="0"/>
                <a:cs typeface="Arial" panose="020B0604020202020204" pitchFamily="34" charset="0"/>
              </a:rPr>
              <a:t> astmatu</a:t>
            </a:r>
          </a:p>
          <a:p>
            <a:pPr marL="0" indent="0">
              <a:lnSpc>
                <a:spcPct val="80000"/>
              </a:lnSpc>
              <a:buFont typeface="Arial" panose="020B0604020202020204" pitchFamily="34" charset="0"/>
              <a:buNone/>
            </a:pPr>
            <a:r>
              <a:rPr lang="cs-CZ" altLang="cs-CZ" sz="2000" dirty="0">
                <a:solidFill>
                  <a:srgbClr val="0070C0"/>
                </a:solidFill>
                <a:latin typeface="Arial" panose="020B0604020202020204" pitchFamily="34" charset="0"/>
                <a:cs typeface="Arial" panose="020B0604020202020204" pitchFamily="34" charset="0"/>
              </a:rPr>
              <a:t>- zhoršení ventilačních funkcí po zátěži</a:t>
            </a:r>
            <a:endParaRPr lang="cs-CZ" altLang="cs-CZ" sz="2000" dirty="0">
              <a:latin typeface="Arial" panose="020B0604020202020204" pitchFamily="34" charset="0"/>
              <a:cs typeface="Arial" panose="020B0604020202020204" pitchFamily="34" charset="0"/>
            </a:endParaRPr>
          </a:p>
        </p:txBody>
      </p:sp>
      <p:sp>
        <p:nvSpPr>
          <p:cNvPr id="7" name="Line 6">
            <a:extLst>
              <a:ext uri="{FF2B5EF4-FFF2-40B4-BE49-F238E27FC236}">
                <a16:creationId xmlns:a16="http://schemas.microsoft.com/office/drawing/2014/main" id="{030ECA04-49D4-7B7F-21DD-8D2A797380B3}"/>
              </a:ext>
            </a:extLst>
          </p:cNvPr>
          <p:cNvSpPr>
            <a:spLocks noChangeShapeType="1"/>
          </p:cNvSpPr>
          <p:nvPr/>
        </p:nvSpPr>
        <p:spPr bwMode="auto">
          <a:xfrm>
            <a:off x="11023934" y="3152743"/>
            <a:ext cx="0" cy="504825"/>
          </a:xfrm>
          <a:prstGeom prst="line">
            <a:avLst/>
          </a:prstGeom>
          <a:noFill/>
          <a:ln w="76200">
            <a:solidFill>
              <a:schemeClr val="accent6">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 name="Line 7">
            <a:extLst>
              <a:ext uri="{FF2B5EF4-FFF2-40B4-BE49-F238E27FC236}">
                <a16:creationId xmlns:a16="http://schemas.microsoft.com/office/drawing/2014/main" id="{5C1CDE44-2495-8D4D-68EE-655A4096FB6C}"/>
              </a:ext>
            </a:extLst>
          </p:cNvPr>
          <p:cNvSpPr>
            <a:spLocks noChangeShapeType="1"/>
          </p:cNvSpPr>
          <p:nvPr/>
        </p:nvSpPr>
        <p:spPr bwMode="auto">
          <a:xfrm>
            <a:off x="11266371" y="3152743"/>
            <a:ext cx="22513" cy="99027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 name="Text Box 8">
            <a:extLst>
              <a:ext uri="{FF2B5EF4-FFF2-40B4-BE49-F238E27FC236}">
                <a16:creationId xmlns:a16="http://schemas.microsoft.com/office/drawing/2014/main" id="{554D0B36-E007-FDAB-1658-F7A1AD00C665}"/>
              </a:ext>
            </a:extLst>
          </p:cNvPr>
          <p:cNvSpPr txBox="1">
            <a:spLocks noChangeArrowheads="1"/>
          </p:cNvSpPr>
          <p:nvPr/>
        </p:nvSpPr>
        <p:spPr bwMode="auto">
          <a:xfrm>
            <a:off x="10499662" y="2764356"/>
            <a:ext cx="17678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cs-CZ" sz="2000" b="1" dirty="0">
                <a:solidFill>
                  <a:schemeClr val="accent6">
                    <a:lumMod val="50000"/>
                  </a:schemeClr>
                </a:solidFill>
              </a:rPr>
              <a:t>FEV1</a:t>
            </a:r>
            <a:r>
              <a:rPr lang="cs-CZ" altLang="cs-CZ" sz="2000" b="1" dirty="0">
                <a:solidFill>
                  <a:schemeClr val="accent6">
                    <a:lumMod val="50000"/>
                  </a:schemeClr>
                </a:solidFill>
              </a:rPr>
              <a:t> </a:t>
            </a:r>
            <a:r>
              <a:rPr lang="cs-CZ" altLang="cs-CZ" sz="2000" b="1" dirty="0">
                <a:solidFill>
                  <a:srgbClr val="FF0000"/>
                </a:solidFill>
              </a:rPr>
              <a:t> MEF50</a:t>
            </a:r>
            <a:endParaRPr lang="en-GB" altLang="cs-CZ" sz="2000" b="1" dirty="0">
              <a:solidFill>
                <a:srgbClr val="FF0000"/>
              </a:solidFill>
            </a:endParaRPr>
          </a:p>
        </p:txBody>
      </p:sp>
    </p:spTree>
    <p:extLst>
      <p:ext uri="{BB962C8B-B14F-4D97-AF65-F5344CB8AC3E}">
        <p14:creationId xmlns:p14="http://schemas.microsoft.com/office/powerpoint/2010/main" val="2049819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22C46428-F68F-100F-2B0C-E2B53E1079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34" t="6838" r="1827" b="7521"/>
          <a:stretch/>
        </p:blipFill>
        <p:spPr bwMode="auto">
          <a:xfrm>
            <a:off x="0" y="479394"/>
            <a:ext cx="12192000" cy="638907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F294B91-9C6A-1830-1116-FDDB1A2533F4}"/>
              </a:ext>
            </a:extLst>
          </p:cNvPr>
          <p:cNvSpPr txBox="1"/>
          <p:nvPr/>
        </p:nvSpPr>
        <p:spPr>
          <a:xfrm>
            <a:off x="1391501" y="476618"/>
            <a:ext cx="472467" cy="400110"/>
          </a:xfrm>
          <a:prstGeom prst="rect">
            <a:avLst/>
          </a:prstGeom>
          <a:solidFill>
            <a:schemeClr val="bg2"/>
          </a:solidFill>
          <a:ln>
            <a:noFill/>
          </a:ln>
        </p:spPr>
        <p:txBody>
          <a:bodyPr wrap="square" rtlCol="0">
            <a:spAutoFit/>
          </a:bodyPr>
          <a:lstStyle/>
          <a:p>
            <a:r>
              <a:rPr lang="cs-CZ" sz="2000" b="1" dirty="0">
                <a:solidFill>
                  <a:schemeClr val="accent2">
                    <a:lumMod val="50000"/>
                  </a:schemeClr>
                </a:solidFill>
              </a:rPr>
              <a:t>VE</a:t>
            </a:r>
          </a:p>
        </p:txBody>
      </p:sp>
      <p:sp>
        <p:nvSpPr>
          <p:cNvPr id="3" name="TextovéPole 2">
            <a:extLst>
              <a:ext uri="{FF2B5EF4-FFF2-40B4-BE49-F238E27FC236}">
                <a16:creationId xmlns:a16="http://schemas.microsoft.com/office/drawing/2014/main" id="{947B0F7F-3550-B8D1-58EC-4A821FAAE958}"/>
              </a:ext>
            </a:extLst>
          </p:cNvPr>
          <p:cNvSpPr txBox="1"/>
          <p:nvPr/>
        </p:nvSpPr>
        <p:spPr>
          <a:xfrm>
            <a:off x="4290645" y="465383"/>
            <a:ext cx="562708" cy="400110"/>
          </a:xfrm>
          <a:prstGeom prst="rect">
            <a:avLst/>
          </a:prstGeom>
          <a:solidFill>
            <a:schemeClr val="bg2"/>
          </a:solidFill>
          <a:ln>
            <a:noFill/>
          </a:ln>
        </p:spPr>
        <p:txBody>
          <a:bodyPr wrap="square" rtlCol="0">
            <a:spAutoFit/>
          </a:bodyPr>
          <a:lstStyle/>
          <a:p>
            <a:r>
              <a:rPr lang="cs-CZ" sz="2000" b="1" dirty="0">
                <a:solidFill>
                  <a:srgbClr val="7030A0"/>
                </a:solidFill>
              </a:rPr>
              <a:t>TF</a:t>
            </a:r>
          </a:p>
        </p:txBody>
      </p:sp>
      <p:sp>
        <p:nvSpPr>
          <p:cNvPr id="4" name="TextovéPole 3">
            <a:extLst>
              <a:ext uri="{FF2B5EF4-FFF2-40B4-BE49-F238E27FC236}">
                <a16:creationId xmlns:a16="http://schemas.microsoft.com/office/drawing/2014/main" id="{847AB0C8-4101-29DE-7216-814F8142D481}"/>
              </a:ext>
            </a:extLst>
          </p:cNvPr>
          <p:cNvSpPr txBox="1"/>
          <p:nvPr/>
        </p:nvSpPr>
        <p:spPr>
          <a:xfrm>
            <a:off x="4853353" y="476618"/>
            <a:ext cx="1406770" cy="400110"/>
          </a:xfrm>
          <a:prstGeom prst="rect">
            <a:avLst/>
          </a:prstGeom>
          <a:solidFill>
            <a:schemeClr val="bg2"/>
          </a:solidFill>
          <a:ln>
            <a:noFill/>
          </a:ln>
        </p:spPr>
        <p:txBody>
          <a:bodyPr wrap="square" rtlCol="0">
            <a:spAutoFit/>
          </a:bodyPr>
          <a:lstStyle/>
          <a:p>
            <a:r>
              <a:rPr lang="cs-CZ" sz="2000" b="1" dirty="0">
                <a:solidFill>
                  <a:srgbClr val="0784B1"/>
                </a:solidFill>
              </a:rPr>
              <a:t>VO2/HR</a:t>
            </a:r>
          </a:p>
        </p:txBody>
      </p:sp>
      <p:sp>
        <p:nvSpPr>
          <p:cNvPr id="5" name="TextovéPole 4">
            <a:extLst>
              <a:ext uri="{FF2B5EF4-FFF2-40B4-BE49-F238E27FC236}">
                <a16:creationId xmlns:a16="http://schemas.microsoft.com/office/drawing/2014/main" id="{1F32E62A-E05F-F079-FF4E-D5B54A8B4C00}"/>
              </a:ext>
            </a:extLst>
          </p:cNvPr>
          <p:cNvSpPr txBox="1"/>
          <p:nvPr/>
        </p:nvSpPr>
        <p:spPr>
          <a:xfrm>
            <a:off x="2165716" y="465383"/>
            <a:ext cx="926122" cy="400110"/>
          </a:xfrm>
          <a:prstGeom prst="rect">
            <a:avLst/>
          </a:prstGeom>
          <a:solidFill>
            <a:schemeClr val="bg2"/>
          </a:solidFill>
          <a:ln>
            <a:noFill/>
          </a:ln>
        </p:spPr>
        <p:txBody>
          <a:bodyPr wrap="square" rtlCol="0">
            <a:spAutoFit/>
          </a:bodyPr>
          <a:lstStyle/>
          <a:p>
            <a:r>
              <a:rPr lang="cs-CZ" sz="2000" b="1" dirty="0">
                <a:solidFill>
                  <a:srgbClr val="4D7830"/>
                </a:solidFill>
              </a:rPr>
              <a:t>%BR</a:t>
            </a:r>
          </a:p>
        </p:txBody>
      </p:sp>
      <p:sp>
        <p:nvSpPr>
          <p:cNvPr id="7" name="TextovéPole 6">
            <a:extLst>
              <a:ext uri="{FF2B5EF4-FFF2-40B4-BE49-F238E27FC236}">
                <a16:creationId xmlns:a16="http://schemas.microsoft.com/office/drawing/2014/main" id="{314FBEDF-F39F-79AC-4235-81593A37ABE5}"/>
              </a:ext>
            </a:extLst>
          </p:cNvPr>
          <p:cNvSpPr txBox="1"/>
          <p:nvPr/>
        </p:nvSpPr>
        <p:spPr>
          <a:xfrm>
            <a:off x="8222997" y="483280"/>
            <a:ext cx="1023996" cy="400110"/>
          </a:xfrm>
          <a:prstGeom prst="rect">
            <a:avLst/>
          </a:prstGeom>
          <a:solidFill>
            <a:schemeClr val="bg2"/>
          </a:solidFill>
          <a:ln>
            <a:noFill/>
          </a:ln>
        </p:spPr>
        <p:txBody>
          <a:bodyPr wrap="square" rtlCol="0">
            <a:spAutoFit/>
          </a:bodyPr>
          <a:lstStyle/>
          <a:p>
            <a:r>
              <a:rPr lang="cs-CZ" sz="2000" b="1" dirty="0">
                <a:solidFill>
                  <a:srgbClr val="FF0000"/>
                </a:solidFill>
              </a:rPr>
              <a:t>VCO</a:t>
            </a:r>
            <a:r>
              <a:rPr lang="cs-CZ" sz="2000" b="1" baseline="-25000" dirty="0">
                <a:solidFill>
                  <a:srgbClr val="FF0000"/>
                </a:solidFill>
              </a:rPr>
              <a:t>2</a:t>
            </a:r>
          </a:p>
        </p:txBody>
      </p:sp>
      <p:sp>
        <p:nvSpPr>
          <p:cNvPr id="12" name="TextovéPole 11">
            <a:extLst>
              <a:ext uri="{FF2B5EF4-FFF2-40B4-BE49-F238E27FC236}">
                <a16:creationId xmlns:a16="http://schemas.microsoft.com/office/drawing/2014/main" id="{EE76713A-6009-323C-35C0-250EB992C84A}"/>
              </a:ext>
            </a:extLst>
          </p:cNvPr>
          <p:cNvSpPr txBox="1"/>
          <p:nvPr/>
        </p:nvSpPr>
        <p:spPr>
          <a:xfrm>
            <a:off x="7923516" y="6440287"/>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14" name="TextovéPole 13">
            <a:extLst>
              <a:ext uri="{FF2B5EF4-FFF2-40B4-BE49-F238E27FC236}">
                <a16:creationId xmlns:a16="http://schemas.microsoft.com/office/drawing/2014/main" id="{DFC390F7-D1A6-DBCB-DF80-8C34ECAC71CA}"/>
              </a:ext>
            </a:extLst>
          </p:cNvPr>
          <p:cNvSpPr txBox="1"/>
          <p:nvPr/>
        </p:nvSpPr>
        <p:spPr>
          <a:xfrm>
            <a:off x="1566066" y="4320141"/>
            <a:ext cx="1023996" cy="400110"/>
          </a:xfrm>
          <a:prstGeom prst="rect">
            <a:avLst/>
          </a:prstGeom>
          <a:solidFill>
            <a:schemeClr val="bg1">
              <a:lumMod val="75000"/>
            </a:schemeClr>
          </a:solidFill>
          <a:ln>
            <a:noFill/>
          </a:ln>
        </p:spPr>
        <p:txBody>
          <a:bodyPr wrap="square" rtlCol="0">
            <a:spAutoFit/>
          </a:bodyPr>
          <a:lstStyle/>
          <a:p>
            <a:r>
              <a:rPr lang="cs-CZ" sz="2000" b="1" dirty="0">
                <a:solidFill>
                  <a:srgbClr val="FF0000"/>
                </a:solidFill>
              </a:rPr>
              <a:t>VCO</a:t>
            </a:r>
            <a:r>
              <a:rPr lang="cs-CZ" sz="2000" b="1" baseline="-25000" dirty="0">
                <a:solidFill>
                  <a:srgbClr val="FF0000"/>
                </a:solidFill>
              </a:rPr>
              <a:t>2</a:t>
            </a:r>
          </a:p>
        </p:txBody>
      </p:sp>
      <p:sp>
        <p:nvSpPr>
          <p:cNvPr id="15" name="TextovéPole 14">
            <a:extLst>
              <a:ext uri="{FF2B5EF4-FFF2-40B4-BE49-F238E27FC236}">
                <a16:creationId xmlns:a16="http://schemas.microsoft.com/office/drawing/2014/main" id="{659B7594-CC2C-36A0-10ED-AE9F579A15C0}"/>
              </a:ext>
            </a:extLst>
          </p:cNvPr>
          <p:cNvSpPr txBox="1"/>
          <p:nvPr/>
        </p:nvSpPr>
        <p:spPr>
          <a:xfrm>
            <a:off x="1636259" y="6481461"/>
            <a:ext cx="726831" cy="400110"/>
          </a:xfrm>
          <a:prstGeom prst="rect">
            <a:avLst/>
          </a:prstGeom>
          <a:solidFill>
            <a:schemeClr val="bg1">
              <a:lumMod val="75000"/>
            </a:schemeClr>
          </a:solidFill>
          <a:ln>
            <a:noFill/>
          </a:ln>
        </p:spPr>
        <p:txBody>
          <a:bodyPr wrap="square" rtlCol="0">
            <a:spAutoFit/>
          </a:bodyPr>
          <a:lstStyle/>
          <a:p>
            <a:r>
              <a:rPr lang="cs-CZ" sz="2000" b="1" dirty="0">
                <a:solidFill>
                  <a:schemeClr val="accent2">
                    <a:lumMod val="50000"/>
                  </a:schemeClr>
                </a:solidFill>
              </a:rPr>
              <a:t>VE</a:t>
            </a:r>
          </a:p>
        </p:txBody>
      </p:sp>
      <p:sp>
        <p:nvSpPr>
          <p:cNvPr id="16" name="TextovéPole 15">
            <a:extLst>
              <a:ext uri="{FF2B5EF4-FFF2-40B4-BE49-F238E27FC236}">
                <a16:creationId xmlns:a16="http://schemas.microsoft.com/office/drawing/2014/main" id="{557F625D-B832-73CA-2686-FD23F5A6E834}"/>
              </a:ext>
            </a:extLst>
          </p:cNvPr>
          <p:cNvSpPr txBox="1"/>
          <p:nvPr/>
        </p:nvSpPr>
        <p:spPr>
          <a:xfrm>
            <a:off x="4711549" y="4341960"/>
            <a:ext cx="879231" cy="400110"/>
          </a:xfrm>
          <a:prstGeom prst="rect">
            <a:avLst/>
          </a:prstGeom>
          <a:solidFill>
            <a:schemeClr val="bg1">
              <a:lumMod val="75000"/>
            </a:schemeClr>
          </a:solidFill>
          <a:ln>
            <a:noFill/>
          </a:ln>
        </p:spPr>
        <p:txBody>
          <a:bodyPr wrap="square" rtlCol="0">
            <a:spAutoFit/>
          </a:bodyPr>
          <a:lstStyle/>
          <a:p>
            <a:r>
              <a:rPr lang="cs-CZ" sz="2000" b="1" dirty="0">
                <a:solidFill>
                  <a:schemeClr val="accent1">
                    <a:lumMod val="75000"/>
                  </a:schemeClr>
                </a:solidFill>
              </a:rPr>
              <a:t>VO</a:t>
            </a:r>
            <a:r>
              <a:rPr lang="cs-CZ" sz="2000" b="1" baseline="-25000" dirty="0">
                <a:solidFill>
                  <a:schemeClr val="accent1">
                    <a:lumMod val="75000"/>
                  </a:schemeClr>
                </a:solidFill>
              </a:rPr>
              <a:t>2</a:t>
            </a:r>
          </a:p>
        </p:txBody>
      </p:sp>
      <p:sp>
        <p:nvSpPr>
          <p:cNvPr id="17" name="TextovéPole 16">
            <a:extLst>
              <a:ext uri="{FF2B5EF4-FFF2-40B4-BE49-F238E27FC236}">
                <a16:creationId xmlns:a16="http://schemas.microsoft.com/office/drawing/2014/main" id="{DEEB3A47-529C-468E-CC3B-64EEEDD42A93}"/>
              </a:ext>
            </a:extLst>
          </p:cNvPr>
          <p:cNvSpPr txBox="1"/>
          <p:nvPr/>
        </p:nvSpPr>
        <p:spPr>
          <a:xfrm>
            <a:off x="7369666" y="479394"/>
            <a:ext cx="879231" cy="400110"/>
          </a:xfrm>
          <a:prstGeom prst="rect">
            <a:avLst/>
          </a:prstGeom>
          <a:solidFill>
            <a:schemeClr val="bg2"/>
          </a:solidFill>
          <a:ln>
            <a:noFill/>
          </a:ln>
        </p:spPr>
        <p:txBody>
          <a:bodyPr wrap="square" rtlCol="0">
            <a:spAutoFit/>
          </a:bodyPr>
          <a:lstStyle/>
          <a:p>
            <a:r>
              <a:rPr lang="cs-CZ" sz="2000" b="1" dirty="0">
                <a:solidFill>
                  <a:schemeClr val="accent1">
                    <a:lumMod val="75000"/>
                  </a:schemeClr>
                </a:solidFill>
              </a:rPr>
              <a:t>VO</a:t>
            </a:r>
            <a:r>
              <a:rPr lang="cs-CZ" sz="2000" b="1" baseline="-25000" dirty="0">
                <a:solidFill>
                  <a:schemeClr val="accent1">
                    <a:lumMod val="75000"/>
                  </a:schemeClr>
                </a:solidFill>
              </a:rPr>
              <a:t>2</a:t>
            </a:r>
          </a:p>
        </p:txBody>
      </p:sp>
      <p:sp>
        <p:nvSpPr>
          <p:cNvPr id="18" name="TextovéPole 17">
            <a:extLst>
              <a:ext uri="{FF2B5EF4-FFF2-40B4-BE49-F238E27FC236}">
                <a16:creationId xmlns:a16="http://schemas.microsoft.com/office/drawing/2014/main" id="{2293B55D-A0B5-EED2-6526-C07EDE25467F}"/>
              </a:ext>
            </a:extLst>
          </p:cNvPr>
          <p:cNvSpPr txBox="1"/>
          <p:nvPr/>
        </p:nvSpPr>
        <p:spPr>
          <a:xfrm>
            <a:off x="4127011" y="2582907"/>
            <a:ext cx="1023996" cy="400110"/>
          </a:xfrm>
          <a:prstGeom prst="rect">
            <a:avLst/>
          </a:prstGeom>
          <a:solidFill>
            <a:schemeClr val="bg2"/>
          </a:solidFill>
          <a:ln>
            <a:noFill/>
          </a:ln>
        </p:spPr>
        <p:txBody>
          <a:bodyPr wrap="square" rtlCol="0">
            <a:spAutoFit/>
          </a:bodyPr>
          <a:lstStyle/>
          <a:p>
            <a:r>
              <a:rPr lang="cs-CZ" sz="2000" b="1" dirty="0">
                <a:solidFill>
                  <a:srgbClr val="FF0000"/>
                </a:solidFill>
              </a:rPr>
              <a:t>VCO</a:t>
            </a:r>
            <a:r>
              <a:rPr lang="cs-CZ" sz="2000" b="1" baseline="-25000" dirty="0">
                <a:solidFill>
                  <a:srgbClr val="FF0000"/>
                </a:solidFill>
              </a:rPr>
              <a:t>2</a:t>
            </a:r>
          </a:p>
        </p:txBody>
      </p:sp>
      <p:sp>
        <p:nvSpPr>
          <p:cNvPr id="19" name="TextovéPole 18">
            <a:extLst>
              <a:ext uri="{FF2B5EF4-FFF2-40B4-BE49-F238E27FC236}">
                <a16:creationId xmlns:a16="http://schemas.microsoft.com/office/drawing/2014/main" id="{14AAF26E-7348-26C8-F5CE-00CC0F2B3063}"/>
              </a:ext>
            </a:extLst>
          </p:cNvPr>
          <p:cNvSpPr txBox="1"/>
          <p:nvPr/>
        </p:nvSpPr>
        <p:spPr>
          <a:xfrm>
            <a:off x="5072015" y="2593851"/>
            <a:ext cx="562708" cy="400110"/>
          </a:xfrm>
          <a:prstGeom prst="rect">
            <a:avLst/>
          </a:prstGeom>
          <a:solidFill>
            <a:schemeClr val="bg2"/>
          </a:solidFill>
          <a:ln>
            <a:noFill/>
          </a:ln>
        </p:spPr>
        <p:txBody>
          <a:bodyPr wrap="square" rtlCol="0">
            <a:spAutoFit/>
          </a:bodyPr>
          <a:lstStyle/>
          <a:p>
            <a:r>
              <a:rPr lang="cs-CZ" sz="2000" b="1" dirty="0">
                <a:solidFill>
                  <a:srgbClr val="7030A0"/>
                </a:solidFill>
              </a:rPr>
              <a:t>TF</a:t>
            </a:r>
          </a:p>
        </p:txBody>
      </p:sp>
      <p:sp>
        <p:nvSpPr>
          <p:cNvPr id="20" name="TextovéPole 19">
            <a:extLst>
              <a:ext uri="{FF2B5EF4-FFF2-40B4-BE49-F238E27FC236}">
                <a16:creationId xmlns:a16="http://schemas.microsoft.com/office/drawing/2014/main" id="{BDC04D16-C992-F6B3-AC64-131C8FBAD74C}"/>
              </a:ext>
            </a:extLst>
          </p:cNvPr>
          <p:cNvSpPr txBox="1"/>
          <p:nvPr/>
        </p:nvSpPr>
        <p:spPr>
          <a:xfrm>
            <a:off x="1146086" y="2607880"/>
            <a:ext cx="717882" cy="400110"/>
          </a:xfrm>
          <a:prstGeom prst="rect">
            <a:avLst/>
          </a:prstGeom>
          <a:solidFill>
            <a:schemeClr val="bg2"/>
          </a:solidFill>
          <a:ln>
            <a:noFill/>
          </a:ln>
        </p:spPr>
        <p:txBody>
          <a:bodyPr wrap="square" rtlCol="0">
            <a:spAutoFit/>
          </a:bodyPr>
          <a:lstStyle/>
          <a:p>
            <a:pPr algn="ctr"/>
            <a:r>
              <a:rPr lang="cs-CZ" sz="2000" b="1" dirty="0">
                <a:solidFill>
                  <a:schemeClr val="accent2">
                    <a:lumMod val="50000"/>
                  </a:schemeClr>
                </a:solidFill>
              </a:rPr>
              <a:t>VE</a:t>
            </a:r>
          </a:p>
        </p:txBody>
      </p:sp>
      <p:sp>
        <p:nvSpPr>
          <p:cNvPr id="21" name="TextovéPole 20">
            <a:extLst>
              <a:ext uri="{FF2B5EF4-FFF2-40B4-BE49-F238E27FC236}">
                <a16:creationId xmlns:a16="http://schemas.microsoft.com/office/drawing/2014/main" id="{DBD232C5-EC24-7C8E-7EB6-70FFA353C570}"/>
              </a:ext>
            </a:extLst>
          </p:cNvPr>
          <p:cNvSpPr txBox="1"/>
          <p:nvPr/>
        </p:nvSpPr>
        <p:spPr>
          <a:xfrm>
            <a:off x="7352029" y="2583091"/>
            <a:ext cx="1058754" cy="400110"/>
          </a:xfrm>
          <a:prstGeom prst="rect">
            <a:avLst/>
          </a:prstGeom>
          <a:solidFill>
            <a:schemeClr val="bg2"/>
          </a:solidFill>
          <a:ln>
            <a:noFill/>
          </a:ln>
        </p:spPr>
        <p:txBody>
          <a:bodyPr wrap="square" rtlCol="0">
            <a:spAutoFit/>
          </a:bodyPr>
          <a:lstStyle/>
          <a:p>
            <a:r>
              <a:rPr lang="cs-CZ" sz="2000" b="1" dirty="0">
                <a:solidFill>
                  <a:schemeClr val="accent1">
                    <a:lumMod val="75000"/>
                  </a:schemeClr>
                </a:solidFill>
              </a:rPr>
              <a:t>VE/VO</a:t>
            </a:r>
            <a:r>
              <a:rPr lang="cs-CZ" sz="2000" b="1" baseline="-25000" dirty="0">
                <a:solidFill>
                  <a:schemeClr val="accent1">
                    <a:lumMod val="75000"/>
                  </a:schemeClr>
                </a:solidFill>
              </a:rPr>
              <a:t>2</a:t>
            </a:r>
          </a:p>
        </p:txBody>
      </p:sp>
      <p:sp>
        <p:nvSpPr>
          <p:cNvPr id="22" name="TextovéPole 21">
            <a:extLst>
              <a:ext uri="{FF2B5EF4-FFF2-40B4-BE49-F238E27FC236}">
                <a16:creationId xmlns:a16="http://schemas.microsoft.com/office/drawing/2014/main" id="{7FE389B9-E61F-5DCB-6D67-1F04AEEF52CF}"/>
              </a:ext>
            </a:extLst>
          </p:cNvPr>
          <p:cNvSpPr txBox="1"/>
          <p:nvPr/>
        </p:nvSpPr>
        <p:spPr>
          <a:xfrm>
            <a:off x="8410783" y="2582168"/>
            <a:ext cx="1178196" cy="400110"/>
          </a:xfrm>
          <a:prstGeom prst="rect">
            <a:avLst/>
          </a:prstGeom>
          <a:solidFill>
            <a:schemeClr val="bg2"/>
          </a:solidFill>
          <a:ln>
            <a:noFill/>
          </a:ln>
        </p:spPr>
        <p:txBody>
          <a:bodyPr wrap="square" rtlCol="0">
            <a:spAutoFit/>
          </a:bodyPr>
          <a:lstStyle/>
          <a:p>
            <a:r>
              <a:rPr lang="cs-CZ" sz="2000" b="1" dirty="0">
                <a:solidFill>
                  <a:srgbClr val="FF0000"/>
                </a:solidFill>
              </a:rPr>
              <a:t>VE/VCO</a:t>
            </a:r>
            <a:r>
              <a:rPr lang="cs-CZ" sz="2000" b="1" baseline="-25000" dirty="0">
                <a:solidFill>
                  <a:srgbClr val="FF0000"/>
                </a:solidFill>
              </a:rPr>
              <a:t>2</a:t>
            </a:r>
          </a:p>
        </p:txBody>
      </p:sp>
      <p:sp>
        <p:nvSpPr>
          <p:cNvPr id="23" name="TextovéPole 22">
            <a:extLst>
              <a:ext uri="{FF2B5EF4-FFF2-40B4-BE49-F238E27FC236}">
                <a16:creationId xmlns:a16="http://schemas.microsoft.com/office/drawing/2014/main" id="{9ADC9B55-4F38-F46A-EADC-D05C7EFCF2AD}"/>
              </a:ext>
            </a:extLst>
          </p:cNvPr>
          <p:cNvSpPr txBox="1"/>
          <p:nvPr/>
        </p:nvSpPr>
        <p:spPr>
          <a:xfrm>
            <a:off x="4639009" y="4741916"/>
            <a:ext cx="773969" cy="400110"/>
          </a:xfrm>
          <a:prstGeom prst="rect">
            <a:avLst/>
          </a:prstGeom>
          <a:solidFill>
            <a:schemeClr val="bg2"/>
          </a:solidFill>
          <a:ln>
            <a:noFill/>
          </a:ln>
        </p:spPr>
        <p:txBody>
          <a:bodyPr wrap="square" rtlCol="0">
            <a:spAutoFit/>
          </a:bodyPr>
          <a:lstStyle/>
          <a:p>
            <a:r>
              <a:rPr lang="cs-CZ" sz="2000" b="1" dirty="0"/>
              <a:t>RER</a:t>
            </a:r>
            <a:endParaRPr lang="cs-CZ" sz="2000" b="1" baseline="-25000" dirty="0"/>
          </a:p>
        </p:txBody>
      </p:sp>
      <p:sp>
        <p:nvSpPr>
          <p:cNvPr id="24" name="TextovéPole 23">
            <a:extLst>
              <a:ext uri="{FF2B5EF4-FFF2-40B4-BE49-F238E27FC236}">
                <a16:creationId xmlns:a16="http://schemas.microsoft.com/office/drawing/2014/main" id="{6D7272BF-7DF5-74FD-5DC8-4DC2627E49EC}"/>
              </a:ext>
            </a:extLst>
          </p:cNvPr>
          <p:cNvSpPr txBox="1"/>
          <p:nvPr/>
        </p:nvSpPr>
        <p:spPr>
          <a:xfrm>
            <a:off x="1229258" y="4754680"/>
            <a:ext cx="726831" cy="400110"/>
          </a:xfrm>
          <a:prstGeom prst="rect">
            <a:avLst/>
          </a:prstGeom>
          <a:solidFill>
            <a:schemeClr val="bg2"/>
          </a:solidFill>
          <a:ln>
            <a:noFill/>
          </a:ln>
        </p:spPr>
        <p:txBody>
          <a:bodyPr wrap="square" rtlCol="0">
            <a:spAutoFit/>
          </a:bodyPr>
          <a:lstStyle/>
          <a:p>
            <a:pPr algn="ctr"/>
            <a:r>
              <a:rPr lang="cs-CZ" sz="2000" b="1" dirty="0">
                <a:solidFill>
                  <a:schemeClr val="accent2">
                    <a:lumMod val="50000"/>
                  </a:schemeClr>
                </a:solidFill>
              </a:rPr>
              <a:t>VT</a:t>
            </a:r>
          </a:p>
        </p:txBody>
      </p:sp>
      <p:sp>
        <p:nvSpPr>
          <p:cNvPr id="25" name="TextovéPole 24">
            <a:extLst>
              <a:ext uri="{FF2B5EF4-FFF2-40B4-BE49-F238E27FC236}">
                <a16:creationId xmlns:a16="http://schemas.microsoft.com/office/drawing/2014/main" id="{22C3EBD9-7741-5391-CB49-08E46D61F528}"/>
              </a:ext>
            </a:extLst>
          </p:cNvPr>
          <p:cNvSpPr txBox="1"/>
          <p:nvPr/>
        </p:nvSpPr>
        <p:spPr>
          <a:xfrm>
            <a:off x="7418419" y="4750591"/>
            <a:ext cx="925974" cy="400110"/>
          </a:xfrm>
          <a:prstGeom prst="rect">
            <a:avLst/>
          </a:prstGeom>
          <a:solidFill>
            <a:schemeClr val="bg2"/>
          </a:solidFill>
          <a:ln>
            <a:noFill/>
          </a:ln>
        </p:spPr>
        <p:txBody>
          <a:bodyPr wrap="square" rtlCol="0">
            <a:spAutoFit/>
          </a:bodyPr>
          <a:lstStyle/>
          <a:p>
            <a:r>
              <a:rPr lang="cs-CZ" sz="2000" b="1" dirty="0">
                <a:solidFill>
                  <a:srgbClr val="0784B1"/>
                </a:solidFill>
              </a:rPr>
              <a:t>PETO</a:t>
            </a:r>
            <a:r>
              <a:rPr lang="cs-CZ" sz="2000" b="1" baseline="-25000" dirty="0">
                <a:solidFill>
                  <a:srgbClr val="0784B1"/>
                </a:solidFill>
              </a:rPr>
              <a:t>2</a:t>
            </a:r>
          </a:p>
        </p:txBody>
      </p:sp>
      <p:sp>
        <p:nvSpPr>
          <p:cNvPr id="26" name="TextovéPole 25">
            <a:extLst>
              <a:ext uri="{FF2B5EF4-FFF2-40B4-BE49-F238E27FC236}">
                <a16:creationId xmlns:a16="http://schemas.microsoft.com/office/drawing/2014/main" id="{0BB94536-B1AB-146F-042B-A77B56882FE6}"/>
              </a:ext>
            </a:extLst>
          </p:cNvPr>
          <p:cNvSpPr txBox="1"/>
          <p:nvPr/>
        </p:nvSpPr>
        <p:spPr>
          <a:xfrm>
            <a:off x="8248897" y="4756796"/>
            <a:ext cx="1220294" cy="400110"/>
          </a:xfrm>
          <a:prstGeom prst="rect">
            <a:avLst/>
          </a:prstGeom>
          <a:solidFill>
            <a:schemeClr val="bg2"/>
          </a:solidFill>
          <a:ln>
            <a:noFill/>
          </a:ln>
        </p:spPr>
        <p:txBody>
          <a:bodyPr wrap="square" rtlCol="0">
            <a:spAutoFit/>
          </a:bodyPr>
          <a:lstStyle/>
          <a:p>
            <a:r>
              <a:rPr lang="cs-CZ" sz="2000" b="1" dirty="0">
                <a:solidFill>
                  <a:srgbClr val="7030A0"/>
                </a:solidFill>
              </a:rPr>
              <a:t>PETCO</a:t>
            </a:r>
            <a:r>
              <a:rPr lang="cs-CZ" sz="2000" b="1" baseline="-25000" dirty="0">
                <a:solidFill>
                  <a:srgbClr val="7030A0"/>
                </a:solidFill>
              </a:rPr>
              <a:t>2</a:t>
            </a:r>
          </a:p>
        </p:txBody>
      </p:sp>
      <p:sp>
        <p:nvSpPr>
          <p:cNvPr id="27" name="TextovéPole 26">
            <a:extLst>
              <a:ext uri="{FF2B5EF4-FFF2-40B4-BE49-F238E27FC236}">
                <a16:creationId xmlns:a16="http://schemas.microsoft.com/office/drawing/2014/main" id="{FD5226D2-464C-5971-EE71-11B034E6A6C8}"/>
              </a:ext>
            </a:extLst>
          </p:cNvPr>
          <p:cNvSpPr txBox="1"/>
          <p:nvPr/>
        </p:nvSpPr>
        <p:spPr>
          <a:xfrm>
            <a:off x="4887238" y="6457890"/>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28" name="TextovéPole 27">
            <a:extLst>
              <a:ext uri="{FF2B5EF4-FFF2-40B4-BE49-F238E27FC236}">
                <a16:creationId xmlns:a16="http://schemas.microsoft.com/office/drawing/2014/main" id="{41B8E81F-99A3-6978-D535-2293D09FD592}"/>
              </a:ext>
            </a:extLst>
          </p:cNvPr>
          <p:cNvSpPr txBox="1"/>
          <p:nvPr/>
        </p:nvSpPr>
        <p:spPr>
          <a:xfrm>
            <a:off x="7923516" y="4336470"/>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29" name="TextovéPole 28">
            <a:extLst>
              <a:ext uri="{FF2B5EF4-FFF2-40B4-BE49-F238E27FC236}">
                <a16:creationId xmlns:a16="http://schemas.microsoft.com/office/drawing/2014/main" id="{4A211311-9E94-AEF5-FE87-046801651533}"/>
              </a:ext>
            </a:extLst>
          </p:cNvPr>
          <p:cNvSpPr txBox="1"/>
          <p:nvPr/>
        </p:nvSpPr>
        <p:spPr>
          <a:xfrm>
            <a:off x="8047368" y="2186211"/>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30" name="TextovéPole 29">
            <a:extLst>
              <a:ext uri="{FF2B5EF4-FFF2-40B4-BE49-F238E27FC236}">
                <a16:creationId xmlns:a16="http://schemas.microsoft.com/office/drawing/2014/main" id="{90CA6E1B-66E5-EAAE-6E9D-9E172367D925}"/>
              </a:ext>
            </a:extLst>
          </p:cNvPr>
          <p:cNvSpPr txBox="1"/>
          <p:nvPr/>
        </p:nvSpPr>
        <p:spPr>
          <a:xfrm>
            <a:off x="4863949" y="2171853"/>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31" name="TextovéPole 30">
            <a:extLst>
              <a:ext uri="{FF2B5EF4-FFF2-40B4-BE49-F238E27FC236}">
                <a16:creationId xmlns:a16="http://schemas.microsoft.com/office/drawing/2014/main" id="{0CCD886E-2523-1067-782F-882D93CC55A0}"/>
              </a:ext>
            </a:extLst>
          </p:cNvPr>
          <p:cNvSpPr txBox="1"/>
          <p:nvPr/>
        </p:nvSpPr>
        <p:spPr>
          <a:xfrm>
            <a:off x="1709554" y="2184355"/>
            <a:ext cx="726831" cy="400110"/>
          </a:xfrm>
          <a:prstGeom prst="rect">
            <a:avLst/>
          </a:prstGeom>
          <a:solidFill>
            <a:schemeClr val="bg1">
              <a:lumMod val="75000"/>
            </a:schemeClr>
          </a:solidFill>
          <a:ln>
            <a:noFill/>
          </a:ln>
        </p:spPr>
        <p:txBody>
          <a:bodyPr wrap="square" rtlCol="0">
            <a:spAutoFit/>
          </a:bodyPr>
          <a:lstStyle/>
          <a:p>
            <a:r>
              <a:rPr lang="cs-CZ" sz="2000" b="1" dirty="0"/>
              <a:t>Čas</a:t>
            </a:r>
            <a:endParaRPr lang="cs-CZ" sz="2000" b="1" baseline="-25000" dirty="0"/>
          </a:p>
        </p:txBody>
      </p:sp>
      <p:sp>
        <p:nvSpPr>
          <p:cNvPr id="28673" name="TextovéPole 28672">
            <a:extLst>
              <a:ext uri="{FF2B5EF4-FFF2-40B4-BE49-F238E27FC236}">
                <a16:creationId xmlns:a16="http://schemas.microsoft.com/office/drawing/2014/main" id="{9C66D658-01F6-B928-CB3B-F9D0B4F2C656}"/>
              </a:ext>
            </a:extLst>
          </p:cNvPr>
          <p:cNvSpPr txBox="1"/>
          <p:nvPr/>
        </p:nvSpPr>
        <p:spPr>
          <a:xfrm>
            <a:off x="1851682" y="49695"/>
            <a:ext cx="8488636" cy="461665"/>
          </a:xfrm>
          <a:prstGeom prst="rect">
            <a:avLst/>
          </a:prstGeom>
          <a:noFill/>
        </p:spPr>
        <p:txBody>
          <a:bodyPr wrap="square">
            <a:spAutoFit/>
          </a:bodyPr>
          <a:lstStyle/>
          <a:p>
            <a:pPr algn="ctr"/>
            <a:r>
              <a:rPr lang="cs-CZ" sz="2400" b="1" dirty="0">
                <a:solidFill>
                  <a:schemeClr val="accent1">
                    <a:lumMod val="75000"/>
                  </a:schemeClr>
                </a:solidFill>
              </a:rPr>
              <a:t>SPIROERGOMETRIE s narůstající zátěží v průběhu času (ramp test)</a:t>
            </a:r>
          </a:p>
        </p:txBody>
      </p:sp>
    </p:spTree>
    <p:extLst>
      <p:ext uri="{BB962C8B-B14F-4D97-AF65-F5344CB8AC3E}">
        <p14:creationId xmlns:p14="http://schemas.microsoft.com/office/powerpoint/2010/main" val="2741442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935E38E0-8718-B7D7-1213-88D30DCB82EB}"/>
                  </a:ext>
                </a:extLst>
              </p:cNvPr>
              <p:cNvSpPr txBox="1"/>
              <p:nvPr/>
            </p:nvSpPr>
            <p:spPr>
              <a:xfrm>
                <a:off x="4597767" y="1746235"/>
                <a:ext cx="5323610" cy="3008516"/>
              </a:xfrm>
              <a:prstGeom prst="rect">
                <a:avLst/>
              </a:prstGeom>
              <a:noFill/>
              <a:ln>
                <a:solidFill>
                  <a:schemeClr val="tx1"/>
                </a:solidFill>
              </a:ln>
            </p:spPr>
            <p:txBody>
              <a:bodyPr wrap="square">
                <a:spAutoFit/>
              </a:bodyPr>
              <a:lstStyle/>
              <a:p>
                <a14:m>
                  <m:oMath xmlns:m="http://schemas.openxmlformats.org/officeDocument/2006/math">
                    <m:acc>
                      <m:accPr>
                        <m:chr m:val="̇"/>
                        <m:ctrlPr>
                          <a:rPr lang="cs-CZ" sz="2400" b="1" i="1" smtClean="0">
                            <a:solidFill>
                              <a:schemeClr val="accent1">
                                <a:lumMod val="75000"/>
                              </a:schemeClr>
                            </a:solidFill>
                            <a:effectLst/>
                            <a:latin typeface="Cambria Math" panose="02040503050406030204" pitchFamily="18" charset="0"/>
                          </a:rPr>
                        </m:ctrlPr>
                      </m:accPr>
                      <m:e>
                        <m:r>
                          <a:rPr lang="en-GB" sz="2400" b="1" i="0">
                            <a:solidFill>
                              <a:schemeClr val="accent1">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𝐕</m:t>
                        </m:r>
                      </m:e>
                    </m:acc>
                  </m:oMath>
                </a14:m>
                <a:r>
                  <a:rPr lang="en-GB" sz="2400" b="1" dirty="0">
                    <a:solidFill>
                      <a:schemeClr val="accent1">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a:t>O</a:t>
                </a:r>
                <a:r>
                  <a:rPr lang="en-GB" sz="2400" b="1" baseline="-25000" dirty="0">
                    <a:solidFill>
                      <a:schemeClr val="accent1">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chemeClr val="accent1">
                        <a:lumMod val="75000"/>
                      </a:schemeClr>
                    </a:solidFill>
                  </a:rPr>
                  <a:t>  </a:t>
                </a:r>
                <a:r>
                  <a:rPr lang="en-GB" sz="2400" b="1" dirty="0">
                    <a:solidFill>
                      <a:schemeClr val="accent1">
                        <a:lumMod val="75000"/>
                      </a:schemeClr>
                    </a:solidFill>
                  </a:rPr>
                  <a:t>[l] </a:t>
                </a:r>
                <a:r>
                  <a:rPr lang="cs-CZ" sz="2400" b="1" dirty="0">
                    <a:solidFill>
                      <a:schemeClr val="accent1">
                        <a:lumMod val="75000"/>
                      </a:schemeClr>
                    </a:solidFill>
                  </a:rPr>
                  <a:t>= </a:t>
                </a:r>
                <a14:m>
                  <m:oMath xmlns:m="http://schemas.openxmlformats.org/officeDocument/2006/math">
                    <m:acc>
                      <m:accPr>
                        <m:chr m:val="̇"/>
                        <m:ctrlPr>
                          <a:rPr lang="cs-CZ" sz="2400" b="1" i="1">
                            <a:solidFill>
                              <a:schemeClr val="accent1">
                                <a:lumMod val="75000"/>
                              </a:schemeClr>
                            </a:solidFill>
                            <a:latin typeface="Cambria Math" panose="02040503050406030204" pitchFamily="18" charset="0"/>
                          </a:rPr>
                        </m:ctrlPr>
                      </m:accPr>
                      <m:e>
                        <m:r>
                          <a:rPr lang="en-GB" sz="2400" b="1" i="0">
                            <a:solidFill>
                              <a:schemeClr val="accent1">
                                <a:lumMod val="75000"/>
                              </a:schemeClr>
                            </a:solidFill>
                            <a:latin typeface="Cambria Math" panose="02040503050406030204" pitchFamily="18" charset="0"/>
                          </a:rPr>
                          <m:t>𝐕</m:t>
                        </m:r>
                      </m:e>
                    </m:acc>
                  </m:oMath>
                </a14:m>
                <a:r>
                  <a:rPr lang="cs-CZ" sz="2400" b="1" dirty="0">
                    <a:solidFill>
                      <a:schemeClr val="accent1">
                        <a:lumMod val="75000"/>
                      </a:schemeClr>
                    </a:solidFill>
                  </a:rPr>
                  <a:t>E * (FIO</a:t>
                </a:r>
                <a:r>
                  <a:rPr lang="en-GB" sz="2400" b="1" baseline="-25000" dirty="0">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chemeClr val="accent1">
                        <a:lumMod val="75000"/>
                      </a:schemeClr>
                    </a:solidFill>
                  </a:rPr>
                  <a:t> - FEO</a:t>
                </a:r>
                <a:r>
                  <a:rPr lang="en-GB" sz="2400" b="1" baseline="-25000" dirty="0">
                    <a:solidFill>
                      <a:schemeClr val="accent1">
                        <a:lumMod val="75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chemeClr val="accent1">
                        <a:lumMod val="75000"/>
                      </a:schemeClr>
                    </a:solidFill>
                  </a:rPr>
                  <a:t>)</a:t>
                </a:r>
              </a:p>
              <a:p>
                <a:r>
                  <a:rPr lang="cs-CZ" sz="2000" dirty="0">
                    <a:solidFill>
                      <a:schemeClr val="accent2">
                        <a:lumMod val="50000"/>
                      </a:schemeClr>
                    </a:solidFill>
                  </a:rPr>
                  <a:t>FIO2 [%] – frakce O</a:t>
                </a:r>
                <a:r>
                  <a:rPr lang="en-GB"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solidFill>
                      <a:schemeClr val="accent2">
                        <a:lumMod val="50000"/>
                      </a:schemeClr>
                    </a:solidFill>
                  </a:rPr>
                  <a:t> v nadechovaném vzduchu</a:t>
                </a:r>
              </a:p>
              <a:p>
                <a:r>
                  <a:rPr lang="cs-CZ" sz="2000" dirty="0">
                    <a:solidFill>
                      <a:schemeClr val="accent2">
                        <a:lumMod val="50000"/>
                      </a:schemeClr>
                    </a:solidFill>
                  </a:rPr>
                  <a:t>FEO2 [%] - frakce O</a:t>
                </a:r>
                <a:r>
                  <a:rPr lang="en-GB"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 </a:t>
                </a:r>
                <a:r>
                  <a:rPr lang="cs-CZ" sz="2000" dirty="0">
                    <a:solidFill>
                      <a:schemeClr val="accent2">
                        <a:lumMod val="50000"/>
                      </a:schemeClr>
                    </a:solidFill>
                  </a:rPr>
                  <a:t> ve vydechovaném vzduchu</a:t>
                </a:r>
              </a:p>
              <a:p>
                <a:r>
                  <a:rPr lang="cs-CZ" sz="2000" dirty="0">
                    <a:solidFill>
                      <a:schemeClr val="accent2">
                        <a:lumMod val="50000"/>
                      </a:schemeClr>
                    </a:solidFill>
                  </a:rPr>
                  <a:t>(FIO2- FEO2) – utilizace kyslíku</a:t>
                </a:r>
              </a:p>
              <a:p>
                <a:r>
                  <a:rPr lang="cs-CZ" sz="2000" dirty="0">
                    <a:solidFill>
                      <a:schemeClr val="accent2">
                        <a:lumMod val="50000"/>
                      </a:schemeClr>
                    </a:solidFill>
                  </a:rPr>
                  <a:t>VE </a:t>
                </a:r>
                <a:r>
                  <a:rPr lang="en-GB" sz="2000" dirty="0">
                    <a:solidFill>
                      <a:schemeClr val="accent2">
                        <a:lumMod val="50000"/>
                      </a:schemeClr>
                    </a:solidFill>
                  </a:rPr>
                  <a:t>[</a:t>
                </a:r>
                <a:r>
                  <a:rPr lang="cs-CZ" sz="2000" dirty="0">
                    <a:solidFill>
                      <a:schemeClr val="accent2">
                        <a:lumMod val="50000"/>
                      </a:schemeClr>
                    </a:solidFill>
                  </a:rPr>
                  <a:t>l</a:t>
                </a:r>
                <a:r>
                  <a:rPr lang="en-GB" sz="2000" dirty="0">
                    <a:solidFill>
                      <a:schemeClr val="accent2">
                        <a:lumMod val="50000"/>
                      </a:schemeClr>
                    </a:solidFill>
                  </a:rPr>
                  <a:t>]</a:t>
                </a:r>
                <a:r>
                  <a:rPr lang="cs-CZ" sz="2000" dirty="0">
                    <a:solidFill>
                      <a:schemeClr val="accent2">
                        <a:lumMod val="50000"/>
                      </a:schemeClr>
                    </a:solidFill>
                  </a:rPr>
                  <a:t> – minutová ventilace vzduchu</a:t>
                </a:r>
                <a:r>
                  <a:rPr lang="en-GB" sz="2000" dirty="0">
                    <a:solidFill>
                      <a:schemeClr val="accent2">
                        <a:lumMod val="50000"/>
                      </a:schemeClr>
                    </a:solidFill>
                  </a:rPr>
                  <a:t> </a:t>
                </a:r>
                <a:endParaRPr lang="cs-CZ" sz="2000" dirty="0">
                  <a:solidFill>
                    <a:schemeClr val="accent2">
                      <a:lumMod val="50000"/>
                    </a:schemeClr>
                  </a:solidFill>
                </a:endParaRPr>
              </a:p>
              <a:p>
                <a:r>
                  <a:rPr lang="cs-CZ" sz="2000" dirty="0"/>
                  <a:t>Objemový podíl plynů v </a:t>
                </a:r>
                <a:r>
                  <a:rPr lang="cs-CZ" sz="2000" dirty="0" err="1"/>
                  <a:t>nadech</a:t>
                </a:r>
                <a:r>
                  <a:rPr lang="cs-CZ" sz="2000" dirty="0"/>
                  <a:t>. vzduchu:</a:t>
                </a:r>
              </a:p>
              <a:p>
                <a:r>
                  <a:rPr lang="cs-CZ" sz="2000" dirty="0"/>
                  <a:t>~ 20% O</a:t>
                </a:r>
                <a:r>
                  <a:rPr lang="en-GB" sz="2000" baseline="-25000" dirty="0">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t> a 5% CO</a:t>
                </a:r>
                <a:r>
                  <a:rPr lang="en-GB" sz="2000" baseline="-25000" dirty="0">
                    <a:latin typeface="Cambria Math" panose="02040503050406030204" pitchFamily="18" charset="0"/>
                    <a:ea typeface="Times New Roman" panose="02020603050405020304" pitchFamily="18" charset="0"/>
                    <a:cs typeface="Times New Roman" panose="02020603050405020304" pitchFamily="18" charset="0"/>
                  </a:rPr>
                  <a:t>2</a:t>
                </a:r>
                <a:endParaRPr lang="cs-CZ" sz="2000" dirty="0"/>
              </a:p>
              <a:p>
                <a:r>
                  <a:rPr lang="cs-CZ" sz="2000" dirty="0"/>
                  <a:t>Př:</a:t>
                </a:r>
              </a:p>
              <a:p>
                <a14:m>
                  <m:oMath xmlns:m="http://schemas.openxmlformats.org/officeDocument/2006/math">
                    <m:acc>
                      <m:accPr>
                        <m:chr m:val="̇"/>
                        <m:ctrlPr>
                          <a:rPr lang="cs-CZ" sz="2400" b="1" i="1" smtClean="0">
                            <a:solidFill>
                              <a:schemeClr val="tx1"/>
                            </a:solidFill>
                            <a:effectLst/>
                            <a:latin typeface="Cambria Math" panose="02040503050406030204" pitchFamily="18" charset="0"/>
                          </a:rPr>
                        </m:ctrlPr>
                      </m:accPr>
                      <m:e>
                        <m:r>
                          <a:rPr lang="en-GB" sz="2400" b="1"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𝐕</m:t>
                        </m:r>
                      </m:e>
                    </m:acc>
                  </m:oMath>
                </a14:m>
                <a:r>
                  <a:rPr lang="en-GB" sz="2400" b="1" dirty="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a:t>O</a:t>
                </a:r>
                <a:r>
                  <a:rPr lang="en-GB" sz="2400" b="1" baseline="-25000" dirty="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a:t>2</a:t>
                </a:r>
                <a:r>
                  <a:rPr lang="cs-CZ" sz="2400" b="1" dirty="0">
                    <a:solidFill>
                      <a:schemeClr val="tx1"/>
                    </a:solidFill>
                  </a:rPr>
                  <a:t> </a:t>
                </a:r>
                <a:r>
                  <a:rPr lang="en-GB" sz="2400" b="1" dirty="0">
                    <a:solidFill>
                      <a:schemeClr val="tx1"/>
                    </a:solidFill>
                  </a:rPr>
                  <a:t>[l]</a:t>
                </a:r>
                <a:r>
                  <a:rPr lang="cs-CZ" sz="2400" b="1" dirty="0">
                    <a:solidFill>
                      <a:schemeClr val="tx1"/>
                    </a:solidFill>
                  </a:rPr>
                  <a:t> = 30*</a:t>
                </a:r>
                <a:r>
                  <a:rPr lang="en-GB" sz="2400" b="1" dirty="0">
                    <a:solidFill>
                      <a:schemeClr val="tx1"/>
                    </a:solidFill>
                  </a:rPr>
                  <a:t>[</a:t>
                </a:r>
                <a:r>
                  <a:rPr lang="cs-CZ" sz="2400" b="1" dirty="0">
                    <a:solidFill>
                      <a:schemeClr val="tx1"/>
                    </a:solidFill>
                  </a:rPr>
                  <a:t>0,20-0,16</a:t>
                </a:r>
                <a:r>
                  <a:rPr lang="en-GB" sz="2400" b="1" dirty="0">
                    <a:solidFill>
                      <a:schemeClr val="tx1"/>
                    </a:solidFill>
                  </a:rPr>
                  <a:t>]</a:t>
                </a:r>
                <a:r>
                  <a:rPr lang="cs-CZ" sz="2400" b="1" dirty="0">
                    <a:solidFill>
                      <a:schemeClr val="tx1"/>
                    </a:solidFill>
                  </a:rPr>
                  <a:t> = 30*0,04 = 1,2</a:t>
                </a:r>
                <a:endParaRPr lang="cs-CZ" sz="2400" b="1" dirty="0"/>
              </a:p>
            </p:txBody>
          </p:sp>
        </mc:Choice>
        <mc:Fallback xmlns="">
          <p:sp>
            <p:nvSpPr>
              <p:cNvPr id="3" name="TextovéPole 2">
                <a:extLst>
                  <a:ext uri="{FF2B5EF4-FFF2-40B4-BE49-F238E27FC236}">
                    <a16:creationId xmlns:a16="http://schemas.microsoft.com/office/drawing/2014/main" id="{935E38E0-8718-B7D7-1213-88D30DCB82EB}"/>
                  </a:ext>
                </a:extLst>
              </p:cNvPr>
              <p:cNvSpPr txBox="1">
                <a:spLocks noRot="1" noChangeAspect="1" noMove="1" noResize="1" noEditPoints="1" noAdjustHandles="1" noChangeArrowheads="1" noChangeShapeType="1" noTextEdit="1"/>
              </p:cNvSpPr>
              <p:nvPr/>
            </p:nvSpPr>
            <p:spPr>
              <a:xfrm>
                <a:off x="4597767" y="1746235"/>
                <a:ext cx="5323610" cy="3008516"/>
              </a:xfrm>
              <a:prstGeom prst="rect">
                <a:avLst/>
              </a:prstGeom>
              <a:blipFill>
                <a:blip r:embed="rId2"/>
                <a:stretch>
                  <a:fillRect l="-1027" t="-1411" b="-3427"/>
                </a:stretch>
              </a:blipFill>
              <a:ln>
                <a:solidFill>
                  <a:schemeClr val="tx1"/>
                </a:solidFill>
              </a:ln>
            </p:spPr>
            <p:txBody>
              <a:bodyPr/>
              <a:lstStyle/>
              <a:p>
                <a:r>
                  <a:rPr lang="cs-CZ">
                    <a:noFill/>
                  </a:rPr>
                  <a:t> </a:t>
                </a:r>
              </a:p>
            </p:txBody>
          </p:sp>
        </mc:Fallback>
      </mc:AlternateContent>
      <p:sp>
        <p:nvSpPr>
          <p:cNvPr id="5" name="TextovéPole 4">
            <a:extLst>
              <a:ext uri="{FF2B5EF4-FFF2-40B4-BE49-F238E27FC236}">
                <a16:creationId xmlns:a16="http://schemas.microsoft.com/office/drawing/2014/main" id="{02000A00-BF61-D026-95B5-6F8140486DCD}"/>
              </a:ext>
            </a:extLst>
          </p:cNvPr>
          <p:cNvSpPr txBox="1"/>
          <p:nvPr/>
        </p:nvSpPr>
        <p:spPr>
          <a:xfrm>
            <a:off x="2399663" y="834472"/>
            <a:ext cx="7392673" cy="769441"/>
          </a:xfrm>
          <a:prstGeom prst="rect">
            <a:avLst/>
          </a:prstGeom>
          <a:noFill/>
        </p:spPr>
        <p:txBody>
          <a:bodyPr wrap="square" rtlCol="0">
            <a:spAutoFit/>
          </a:bodyPr>
          <a:lstStyle/>
          <a:p>
            <a:pPr algn="ctr"/>
            <a:r>
              <a:rPr lang="cs-CZ" sz="2800" dirty="0">
                <a:solidFill>
                  <a:schemeClr val="accent1">
                    <a:lumMod val="75000"/>
                  </a:schemeClr>
                </a:solidFill>
              </a:rPr>
              <a:t>Výpočet příjmu kyslíku a výdeje oxidu uhličitého</a:t>
            </a:r>
          </a:p>
          <a:p>
            <a:pPr algn="ctr"/>
            <a:r>
              <a:rPr lang="cs-CZ" sz="1600" dirty="0"/>
              <a:t>(Máček, Vávra, 1988)</a:t>
            </a:r>
          </a:p>
        </p:txBody>
      </p:sp>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1D5C61C6-A4F7-A05A-5F2C-5DD0344184A0}"/>
                  </a:ext>
                </a:extLst>
              </p:cNvPr>
              <p:cNvSpPr txBox="1"/>
              <p:nvPr/>
            </p:nvSpPr>
            <p:spPr>
              <a:xfrm>
                <a:off x="4597767" y="4897073"/>
                <a:ext cx="5323610" cy="1088760"/>
              </a:xfrm>
              <a:prstGeom prst="rect">
                <a:avLst/>
              </a:prstGeom>
              <a:noFill/>
              <a:ln>
                <a:solidFill>
                  <a:schemeClr val="tx1"/>
                </a:solidFill>
              </a:ln>
            </p:spPr>
            <p:txBody>
              <a:bodyPr wrap="square">
                <a:spAutoFit/>
              </a:bodyPr>
              <a:lstStyle/>
              <a:p>
                <a14:m>
                  <m:oMath xmlns:m="http://schemas.openxmlformats.org/officeDocument/2006/math">
                    <m:acc>
                      <m:accPr>
                        <m:chr m:val="̇"/>
                        <m:ctrlPr>
                          <a:rPr lang="cs-CZ" sz="2400" i="1">
                            <a:solidFill>
                              <a:srgbClr val="FF0000"/>
                            </a:solidFill>
                            <a:latin typeface="Cambria Math" panose="02040503050406030204" pitchFamily="18" charset="0"/>
                          </a:rPr>
                        </m:ctrlPr>
                      </m:accPr>
                      <m:e>
                        <m:r>
                          <m:rPr>
                            <m:sty m:val="p"/>
                          </m:rPr>
                          <a:rPr lang="en-GB" sz="2400" b="0" i="1">
                            <a:solidFill>
                              <a:srgbClr val="FF0000"/>
                            </a:solidFill>
                            <a:latin typeface="Cambria Math" panose="02040503050406030204" pitchFamily="18" charset="0"/>
                          </a:rPr>
                          <m:t>V</m:t>
                        </m:r>
                      </m:e>
                    </m:acc>
                  </m:oMath>
                </a14:m>
                <a:r>
                  <a:rPr lang="cs-CZ" sz="2400" dirty="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a:t>C</a:t>
                </a:r>
                <a:r>
                  <a:rPr lang="en-GB" sz="2400" dirty="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a:t>O</a:t>
                </a:r>
                <a:r>
                  <a:rPr lang="en-GB" sz="2400" baseline="-25000" dirty="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a:t>2</a:t>
                </a:r>
                <a:r>
                  <a:rPr lang="cs-CZ" sz="2400" dirty="0">
                    <a:solidFill>
                      <a:srgbClr val="FF0000"/>
                    </a:solidFill>
                  </a:rPr>
                  <a:t> </a:t>
                </a:r>
                <a:r>
                  <a:rPr lang="en-GB" sz="2400" dirty="0">
                    <a:solidFill>
                      <a:srgbClr val="FF0000"/>
                    </a:solidFill>
                  </a:rPr>
                  <a:t> [l] </a:t>
                </a:r>
                <a:r>
                  <a:rPr lang="cs-CZ" sz="2400" dirty="0">
                    <a:solidFill>
                      <a:srgbClr val="FF0000"/>
                    </a:solidFill>
                  </a:rPr>
                  <a:t>= </a:t>
                </a:r>
                <a14:m>
                  <m:oMath xmlns:m="http://schemas.openxmlformats.org/officeDocument/2006/math">
                    <m:acc>
                      <m:accPr>
                        <m:chr m:val="̇"/>
                        <m:ctrlPr>
                          <a:rPr lang="cs-CZ" sz="2400" i="1">
                            <a:solidFill>
                              <a:srgbClr val="FF0000"/>
                            </a:solidFill>
                            <a:latin typeface="Cambria Math" panose="02040503050406030204" pitchFamily="18" charset="0"/>
                          </a:rPr>
                        </m:ctrlPr>
                      </m:accPr>
                      <m:e>
                        <m:r>
                          <m:rPr>
                            <m:sty m:val="p"/>
                          </m:rPr>
                          <a:rPr lang="en-GB" sz="2400" b="0" i="0">
                            <a:solidFill>
                              <a:srgbClr val="FF0000"/>
                            </a:solidFill>
                            <a:latin typeface="Cambria Math" panose="02040503050406030204" pitchFamily="18" charset="0"/>
                          </a:rPr>
                          <m:t>V</m:t>
                        </m:r>
                      </m:e>
                    </m:acc>
                  </m:oMath>
                </a14:m>
                <a:r>
                  <a:rPr lang="cs-CZ" sz="2400" dirty="0">
                    <a:solidFill>
                      <a:srgbClr val="FF0000"/>
                    </a:solidFill>
                  </a:rPr>
                  <a:t>E * (FECO</a:t>
                </a:r>
                <a:r>
                  <a:rPr lang="en-GB" sz="2400" baseline="-25000"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400" dirty="0">
                    <a:solidFill>
                      <a:srgbClr val="FF0000"/>
                    </a:solidFill>
                  </a:rPr>
                  <a:t> - FICO</a:t>
                </a:r>
                <a:r>
                  <a:rPr lang="en-GB" sz="2400" baseline="-25000"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400" dirty="0">
                    <a:solidFill>
                      <a:srgbClr val="FF0000"/>
                    </a:solidFill>
                  </a:rPr>
                  <a:t>)</a:t>
                </a:r>
              </a:p>
              <a:p>
                <a:r>
                  <a:rPr lang="cs-CZ" sz="2000" dirty="0">
                    <a:solidFill>
                      <a:schemeClr val="accent2">
                        <a:lumMod val="50000"/>
                      </a:schemeClr>
                    </a:solidFill>
                  </a:rPr>
                  <a:t>FICO2[%] – frakce CO</a:t>
                </a:r>
                <a:r>
                  <a:rPr lang="en-GB"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solidFill>
                      <a:schemeClr val="accent2">
                        <a:lumMod val="50000"/>
                      </a:schemeClr>
                    </a:solidFill>
                  </a:rPr>
                  <a:t> v nadechovaném vzduchu</a:t>
                </a:r>
              </a:p>
              <a:p>
                <a:r>
                  <a:rPr lang="cs-CZ" sz="2000" dirty="0">
                    <a:solidFill>
                      <a:schemeClr val="accent2">
                        <a:lumMod val="50000"/>
                      </a:schemeClr>
                    </a:solidFill>
                  </a:rPr>
                  <a:t>FECO2[%] - frakce CO</a:t>
                </a:r>
                <a:r>
                  <a:rPr lang="en-GB" sz="2000" baseline="-25000" dirty="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a:t>2</a:t>
                </a:r>
                <a:r>
                  <a:rPr lang="cs-CZ" sz="2000" dirty="0">
                    <a:solidFill>
                      <a:schemeClr val="accent2">
                        <a:lumMod val="50000"/>
                      </a:schemeClr>
                    </a:solidFill>
                  </a:rPr>
                  <a:t> ve vydechovaném vzduchu </a:t>
                </a:r>
              </a:p>
            </p:txBody>
          </p:sp>
        </mc:Choice>
        <mc:Fallback xmlns="">
          <p:sp>
            <p:nvSpPr>
              <p:cNvPr id="6" name="TextovéPole 5">
                <a:extLst>
                  <a:ext uri="{FF2B5EF4-FFF2-40B4-BE49-F238E27FC236}">
                    <a16:creationId xmlns:a16="http://schemas.microsoft.com/office/drawing/2014/main" id="{1D5C61C6-A4F7-A05A-5F2C-5DD0344184A0}"/>
                  </a:ext>
                </a:extLst>
              </p:cNvPr>
              <p:cNvSpPr txBox="1">
                <a:spLocks noRot="1" noChangeAspect="1" noMove="1" noResize="1" noEditPoints="1" noAdjustHandles="1" noChangeArrowheads="1" noChangeShapeType="1" noTextEdit="1"/>
              </p:cNvSpPr>
              <p:nvPr/>
            </p:nvSpPr>
            <p:spPr>
              <a:xfrm>
                <a:off x="4597767" y="4897073"/>
                <a:ext cx="5323610" cy="1088760"/>
              </a:xfrm>
              <a:prstGeom prst="rect">
                <a:avLst/>
              </a:prstGeom>
              <a:blipFill>
                <a:blip r:embed="rId3"/>
                <a:stretch>
                  <a:fillRect l="-1027" t="-3867" r="-1256" b="-8287"/>
                </a:stretch>
              </a:blipFill>
              <a:ln>
                <a:solidFill>
                  <a:schemeClr val="tx1"/>
                </a:solidFill>
              </a:ln>
            </p:spPr>
            <p:txBody>
              <a:bodyPr/>
              <a:lstStyle/>
              <a:p>
                <a:r>
                  <a:rPr lang="cs-CZ">
                    <a:noFill/>
                  </a:rPr>
                  <a:t> </a:t>
                </a:r>
              </a:p>
            </p:txBody>
          </p:sp>
        </mc:Fallback>
      </mc:AlternateContent>
      <p:pic>
        <p:nvPicPr>
          <p:cNvPr id="2" name="Picture 8">
            <a:extLst>
              <a:ext uri="{FF2B5EF4-FFF2-40B4-BE49-F238E27FC236}">
                <a16:creationId xmlns:a16="http://schemas.microsoft.com/office/drawing/2014/main" id="{DE470034-D710-26C7-38A9-855C0E4471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09" r="37136"/>
          <a:stretch/>
        </p:blipFill>
        <p:spPr bwMode="auto">
          <a:xfrm>
            <a:off x="2200113" y="1746235"/>
            <a:ext cx="2272666" cy="42395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1CC3E5E-23E2-3FD9-A767-042939D58AF6}"/>
              </a:ext>
            </a:extLst>
          </p:cNvPr>
          <p:cNvSpPr txBox="1"/>
          <p:nvPr/>
        </p:nvSpPr>
        <p:spPr>
          <a:xfrm>
            <a:off x="725950" y="287372"/>
            <a:ext cx="10740100" cy="461665"/>
          </a:xfrm>
          <a:prstGeom prst="rect">
            <a:avLst/>
          </a:prstGeom>
          <a:noFill/>
        </p:spPr>
        <p:txBody>
          <a:bodyPr wrap="square">
            <a:spAutoFit/>
          </a:bodyPr>
          <a:lstStyle/>
          <a:p>
            <a:pPr algn="ctr"/>
            <a:r>
              <a:rPr lang="cs-CZ" sz="2400" dirty="0">
                <a:solidFill>
                  <a:srgbClr val="0033CC"/>
                </a:solidFill>
              </a:rPr>
              <a:t>Reakce respiračních funkcí na pohybovou aktivitu</a:t>
            </a:r>
          </a:p>
        </p:txBody>
      </p:sp>
    </p:spTree>
    <p:extLst>
      <p:ext uri="{BB962C8B-B14F-4D97-AF65-F5344CB8AC3E}">
        <p14:creationId xmlns:p14="http://schemas.microsoft.com/office/powerpoint/2010/main" val="1504179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97598C5-B4B9-1C49-B0C5-B587ACF304FB}"/>
              </a:ext>
            </a:extLst>
          </p:cNvPr>
          <p:cNvSpPr>
            <a:spLocks noChangeArrowheads="1"/>
          </p:cNvSpPr>
          <p:nvPr/>
        </p:nvSpPr>
        <p:spPr bwMode="auto">
          <a:xfrm>
            <a:off x="2084389" y="1220788"/>
            <a:ext cx="6334125" cy="427831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u="sng">
                <a:solidFill>
                  <a:srgbClr val="C00000"/>
                </a:solidFill>
              </a:rPr>
              <a:t>Intenzita zatížení aerobního metabolizmu </a:t>
            </a:r>
          </a:p>
          <a:p>
            <a:pPr eaLnBrk="1" hangingPunct="1">
              <a:spcBef>
                <a:spcPct val="0"/>
              </a:spcBef>
              <a:buFontTx/>
              <a:buNone/>
            </a:pPr>
            <a:endParaRPr lang="cs-CZ" altLang="cs-CZ" sz="2000" b="1">
              <a:solidFill>
                <a:srgbClr val="002060"/>
              </a:solidFill>
            </a:endParaRPr>
          </a:p>
          <a:p>
            <a:pPr eaLnBrk="1" hangingPunct="1">
              <a:spcBef>
                <a:spcPct val="0"/>
              </a:spcBef>
              <a:buFontTx/>
              <a:buNone/>
            </a:pPr>
            <a:r>
              <a:rPr lang="cs-CZ" altLang="cs-CZ" sz="2000" b="1">
                <a:solidFill>
                  <a:srgbClr val="0070C0"/>
                </a:solidFill>
              </a:rPr>
              <a:t>a) VO</a:t>
            </a:r>
            <a:r>
              <a:rPr lang="cs-CZ" altLang="cs-CZ" sz="2000" b="1" baseline="-25000">
                <a:solidFill>
                  <a:srgbClr val="0070C0"/>
                </a:solidFill>
              </a:rPr>
              <a:t>2</a:t>
            </a:r>
            <a:r>
              <a:rPr lang="cs-CZ" altLang="cs-CZ" sz="2000" b="1">
                <a:solidFill>
                  <a:srgbClr val="0070C0"/>
                </a:solidFill>
              </a:rPr>
              <a:t> - </a:t>
            </a:r>
            <a:r>
              <a:rPr lang="cs-CZ" altLang="cs-CZ" sz="2000">
                <a:solidFill>
                  <a:srgbClr val="0070C0"/>
                </a:solidFill>
              </a:rPr>
              <a:t>minutový příjem kyslíku </a:t>
            </a:r>
            <a:r>
              <a:rPr lang="en-US" altLang="cs-CZ" sz="2000">
                <a:solidFill>
                  <a:srgbClr val="0070C0"/>
                </a:solidFill>
              </a:rPr>
              <a:t>[</a:t>
            </a:r>
            <a:r>
              <a:rPr lang="cs-CZ" altLang="cs-CZ" sz="2000">
                <a:solidFill>
                  <a:srgbClr val="0070C0"/>
                </a:solidFill>
              </a:rPr>
              <a:t>l/min</a:t>
            </a:r>
            <a:r>
              <a:rPr lang="en-US" altLang="cs-CZ" sz="2000">
                <a:solidFill>
                  <a:srgbClr val="0070C0"/>
                </a:solidFill>
              </a:rPr>
              <a:t>]</a:t>
            </a:r>
            <a:endParaRPr lang="cs-CZ" altLang="cs-CZ" sz="2000">
              <a:solidFill>
                <a:srgbClr val="0070C0"/>
              </a:solidFill>
            </a:endParaRPr>
          </a:p>
          <a:p>
            <a:pPr eaLnBrk="1" hangingPunct="1">
              <a:spcBef>
                <a:spcPct val="0"/>
              </a:spcBef>
              <a:buFontTx/>
              <a:buNone/>
            </a:pPr>
            <a:endParaRPr lang="cs-CZ" altLang="cs-CZ" sz="1800" b="1">
              <a:solidFill>
                <a:srgbClr val="002060"/>
              </a:solidFill>
            </a:endParaRPr>
          </a:p>
          <a:p>
            <a:pPr eaLnBrk="1" hangingPunct="1">
              <a:spcBef>
                <a:spcPct val="0"/>
              </a:spcBef>
              <a:buFontTx/>
              <a:buNone/>
            </a:pPr>
            <a:r>
              <a:rPr lang="cs-CZ" altLang="cs-CZ" sz="1800" b="1">
                <a:solidFill>
                  <a:srgbClr val="0000CC"/>
                </a:solidFill>
              </a:rPr>
              <a:t>b) % VO</a:t>
            </a:r>
            <a:r>
              <a:rPr lang="cs-CZ" altLang="cs-CZ" sz="1800" b="1" baseline="-25000">
                <a:solidFill>
                  <a:srgbClr val="0000CC"/>
                </a:solidFill>
              </a:rPr>
              <a:t>2</a:t>
            </a:r>
            <a:r>
              <a:rPr lang="cs-CZ" altLang="cs-CZ" sz="1800" b="1">
                <a:solidFill>
                  <a:srgbClr val="0000CC"/>
                </a:solidFill>
              </a:rPr>
              <a:t>max</a:t>
            </a:r>
            <a:r>
              <a:rPr lang="cs-CZ" altLang="cs-CZ" sz="1800">
                <a:solidFill>
                  <a:srgbClr val="0000CC"/>
                </a:solidFill>
              </a:rPr>
              <a:t> - % maximálního příjmu kyslíku </a:t>
            </a:r>
            <a:r>
              <a:rPr lang="en-US" altLang="cs-CZ" sz="1800">
                <a:solidFill>
                  <a:srgbClr val="0000CC"/>
                </a:solidFill>
              </a:rPr>
              <a:t>[</a:t>
            </a:r>
            <a:r>
              <a:rPr lang="cs-CZ" altLang="cs-CZ" sz="1800">
                <a:solidFill>
                  <a:srgbClr val="0000CC"/>
                </a:solidFill>
              </a:rPr>
              <a:t>%</a:t>
            </a:r>
            <a:r>
              <a:rPr lang="en-US" altLang="cs-CZ" sz="1800">
                <a:solidFill>
                  <a:srgbClr val="0000CC"/>
                </a:solidFill>
              </a:rPr>
              <a:t>]</a:t>
            </a:r>
            <a:endParaRPr lang="cs-CZ" altLang="cs-CZ" sz="1800">
              <a:solidFill>
                <a:srgbClr val="0000CC"/>
              </a:solidFill>
            </a:endParaRPr>
          </a:p>
          <a:p>
            <a:pPr eaLnBrk="1" hangingPunct="1">
              <a:spcBef>
                <a:spcPct val="0"/>
              </a:spcBef>
              <a:buFontTx/>
              <a:buNone/>
            </a:pPr>
            <a:r>
              <a:rPr lang="cs-CZ" altLang="cs-CZ" sz="1800">
                <a:solidFill>
                  <a:srgbClr val="0000CC"/>
                </a:solidFill>
              </a:rPr>
              <a:t>	= </a:t>
            </a:r>
            <a:r>
              <a:rPr lang="en-US" altLang="cs-CZ" sz="1800">
                <a:solidFill>
                  <a:srgbClr val="0000CC"/>
                </a:solidFill>
              </a:rPr>
              <a:t>{</a:t>
            </a:r>
            <a:r>
              <a:rPr lang="cs-CZ" altLang="cs-CZ" sz="1800">
                <a:solidFill>
                  <a:srgbClr val="0000CC"/>
                </a:solidFill>
              </a:rPr>
              <a:t>(VO</a:t>
            </a:r>
            <a:r>
              <a:rPr lang="cs-CZ" altLang="cs-CZ" sz="1800" baseline="-25000">
                <a:solidFill>
                  <a:srgbClr val="0000CC"/>
                </a:solidFill>
              </a:rPr>
              <a:t>2</a:t>
            </a:r>
            <a:r>
              <a:rPr lang="cs-CZ" altLang="cs-CZ" sz="1800">
                <a:solidFill>
                  <a:srgbClr val="0000CC"/>
                </a:solidFill>
              </a:rPr>
              <a:t>zátěž - VO</a:t>
            </a:r>
            <a:r>
              <a:rPr lang="cs-CZ" altLang="cs-CZ" sz="1800" baseline="-25000">
                <a:solidFill>
                  <a:srgbClr val="0000CC"/>
                </a:solidFill>
              </a:rPr>
              <a:t>2</a:t>
            </a:r>
            <a:r>
              <a:rPr lang="cs-CZ" altLang="cs-CZ" sz="1800">
                <a:solidFill>
                  <a:srgbClr val="0000CC"/>
                </a:solidFill>
              </a:rPr>
              <a:t>klid) / (VO</a:t>
            </a:r>
            <a:r>
              <a:rPr lang="cs-CZ" altLang="cs-CZ" sz="1800" baseline="-25000">
                <a:solidFill>
                  <a:srgbClr val="0000CC"/>
                </a:solidFill>
              </a:rPr>
              <a:t>2</a:t>
            </a:r>
            <a:r>
              <a:rPr lang="cs-CZ" altLang="cs-CZ" sz="1800">
                <a:solidFill>
                  <a:srgbClr val="0000CC"/>
                </a:solidFill>
              </a:rPr>
              <a:t>max - VO</a:t>
            </a:r>
            <a:r>
              <a:rPr lang="cs-CZ" altLang="cs-CZ" sz="1800" baseline="-25000">
                <a:solidFill>
                  <a:srgbClr val="0000CC"/>
                </a:solidFill>
              </a:rPr>
              <a:t>2</a:t>
            </a:r>
            <a:r>
              <a:rPr lang="cs-CZ" altLang="cs-CZ" sz="1800">
                <a:solidFill>
                  <a:srgbClr val="0000CC"/>
                </a:solidFill>
              </a:rPr>
              <a:t>klid)</a:t>
            </a:r>
            <a:r>
              <a:rPr lang="en-US" altLang="cs-CZ" sz="1800">
                <a:solidFill>
                  <a:srgbClr val="0000CC"/>
                </a:solidFill>
              </a:rPr>
              <a:t>}</a:t>
            </a:r>
            <a:r>
              <a:rPr lang="cs-CZ" altLang="cs-CZ" sz="1800">
                <a:solidFill>
                  <a:srgbClr val="0000CC"/>
                </a:solidFill>
              </a:rPr>
              <a:t> • 100 </a:t>
            </a:r>
          </a:p>
          <a:p>
            <a:pPr eaLnBrk="1" hangingPunct="1">
              <a:spcBef>
                <a:spcPct val="0"/>
              </a:spcBef>
              <a:buFontTx/>
              <a:buNone/>
            </a:pPr>
            <a:endParaRPr lang="cs-CZ" altLang="cs-CZ" sz="1800" b="1"/>
          </a:p>
          <a:p>
            <a:pPr eaLnBrk="1" hangingPunct="1">
              <a:spcBef>
                <a:spcPct val="0"/>
              </a:spcBef>
              <a:buFontTx/>
              <a:buNone/>
            </a:pPr>
            <a:r>
              <a:rPr lang="cs-CZ" altLang="cs-CZ" sz="1800" b="1">
                <a:solidFill>
                  <a:srgbClr val="D60093"/>
                </a:solidFill>
              </a:rPr>
              <a:t>c) METs - „mety“</a:t>
            </a:r>
            <a:r>
              <a:rPr lang="cs-CZ" altLang="cs-CZ" sz="1800"/>
              <a:t>	= násobky klidové spotřeby energie při vědomí vsedě (</a:t>
            </a:r>
            <a:r>
              <a:rPr lang="cs-CZ" altLang="cs-CZ" sz="1200"/>
              <a:t>MET = metabolic energy turnover; metabolic multiple) </a:t>
            </a:r>
          </a:p>
          <a:p>
            <a:pPr lvl="2" eaLnBrk="1" hangingPunct="1">
              <a:spcBef>
                <a:spcPct val="0"/>
              </a:spcBef>
              <a:buFontTx/>
              <a:buNone/>
            </a:pPr>
            <a:r>
              <a:rPr lang="cs-CZ" altLang="cs-CZ" sz="1600"/>
              <a:t>1 MET ≈ 75 J</a:t>
            </a:r>
            <a:r>
              <a:rPr lang="cs-CZ" altLang="cs-CZ" sz="1600">
                <a:solidFill>
                  <a:srgbClr val="0000CC"/>
                </a:solidFill>
              </a:rPr>
              <a:t> </a:t>
            </a:r>
            <a:r>
              <a:rPr lang="cs-CZ" altLang="cs-CZ" sz="1600"/>
              <a:t>• min</a:t>
            </a:r>
            <a:r>
              <a:rPr lang="cs-CZ" altLang="cs-CZ" sz="1600" baseline="30000"/>
              <a:t>-1</a:t>
            </a:r>
            <a:r>
              <a:rPr lang="cs-CZ" altLang="cs-CZ" sz="1600"/>
              <a:t> • kg</a:t>
            </a:r>
            <a:r>
              <a:rPr lang="cs-CZ" altLang="cs-CZ" sz="1600" baseline="30000"/>
              <a:t>-1</a:t>
            </a:r>
            <a:r>
              <a:rPr lang="cs-CZ" altLang="cs-CZ" sz="1600"/>
              <a:t> (</a:t>
            </a:r>
            <a:r>
              <a:rPr lang="en-US" altLang="cs-CZ" sz="1600"/>
              <a:t>p</a:t>
            </a:r>
            <a:r>
              <a:rPr lang="cs-CZ" altLang="cs-CZ" sz="1600"/>
              <a:t>ř</a:t>
            </a:r>
            <a:r>
              <a:rPr lang="en-US" altLang="cs-CZ" sz="1600"/>
              <a:t>i </a:t>
            </a:r>
            <a:r>
              <a:rPr lang="cs-CZ" altLang="cs-CZ" sz="1600"/>
              <a:t>VO</a:t>
            </a:r>
            <a:r>
              <a:rPr lang="cs-CZ" altLang="cs-CZ" sz="1600" baseline="-25000"/>
              <a:t>2</a:t>
            </a:r>
            <a:r>
              <a:rPr lang="cs-CZ" altLang="cs-CZ" sz="1600"/>
              <a:t> 3,5 ml•min</a:t>
            </a:r>
            <a:r>
              <a:rPr lang="cs-CZ" altLang="cs-CZ" sz="1600" baseline="30000"/>
              <a:t>-1</a:t>
            </a:r>
            <a:r>
              <a:rPr lang="cs-CZ" altLang="cs-CZ" sz="1600"/>
              <a:t>•kg</a:t>
            </a:r>
            <a:r>
              <a:rPr lang="cs-CZ" altLang="cs-CZ" sz="1600" baseline="30000"/>
              <a:t>-1</a:t>
            </a:r>
            <a:r>
              <a:rPr lang="cs-CZ" altLang="cs-CZ" sz="1600"/>
              <a:t>)</a:t>
            </a:r>
          </a:p>
          <a:p>
            <a:pPr eaLnBrk="1" hangingPunct="1">
              <a:spcBef>
                <a:spcPct val="0"/>
              </a:spcBef>
              <a:buFontTx/>
              <a:buNone/>
            </a:pPr>
            <a:endParaRPr lang="cs-CZ" altLang="cs-CZ" sz="1800" i="1"/>
          </a:p>
          <a:p>
            <a:pPr eaLnBrk="1" hangingPunct="1">
              <a:spcBef>
                <a:spcPct val="0"/>
              </a:spcBef>
              <a:buFontTx/>
              <a:buNone/>
            </a:pPr>
            <a:r>
              <a:rPr lang="cs-CZ" altLang="cs-CZ" sz="1800" i="1" u="sng"/>
              <a:t>Příklad</a:t>
            </a:r>
          </a:p>
          <a:p>
            <a:pPr eaLnBrk="1" hangingPunct="1">
              <a:spcBef>
                <a:spcPct val="0"/>
              </a:spcBef>
              <a:buFontTx/>
              <a:buNone/>
            </a:pPr>
            <a:r>
              <a:rPr lang="cs-CZ" altLang="cs-CZ" sz="1800" i="1">
                <a:solidFill>
                  <a:srgbClr val="0070C0"/>
                </a:solidFill>
              </a:rPr>
              <a:t>VO</a:t>
            </a:r>
            <a:r>
              <a:rPr lang="cs-CZ" altLang="cs-CZ" sz="1800" i="1" baseline="-25000">
                <a:solidFill>
                  <a:srgbClr val="0070C0"/>
                </a:solidFill>
              </a:rPr>
              <a:t>2</a:t>
            </a:r>
            <a:r>
              <a:rPr lang="cs-CZ" altLang="cs-CZ" sz="1800" i="1">
                <a:solidFill>
                  <a:srgbClr val="0070C0"/>
                </a:solidFill>
              </a:rPr>
              <a:t>zátěž= 1,65 l</a:t>
            </a:r>
            <a:r>
              <a:rPr lang="cs-CZ" altLang="cs-CZ" sz="1800" i="1"/>
              <a:t>; VO</a:t>
            </a:r>
            <a:r>
              <a:rPr lang="cs-CZ" altLang="cs-CZ" sz="1800" i="1" baseline="-25000"/>
              <a:t>2</a:t>
            </a:r>
            <a:r>
              <a:rPr lang="cs-CZ" altLang="cs-CZ" sz="1800" i="1"/>
              <a:t>klid= 0,28 l; VO</a:t>
            </a:r>
            <a:r>
              <a:rPr lang="cs-CZ" altLang="cs-CZ" sz="1800" i="1" baseline="-25000"/>
              <a:t>2</a:t>
            </a:r>
            <a:r>
              <a:rPr lang="cs-CZ" altLang="cs-CZ" sz="1800" i="1"/>
              <a:t>max= 3,50 l</a:t>
            </a:r>
          </a:p>
          <a:p>
            <a:pPr eaLnBrk="1" hangingPunct="1">
              <a:spcBef>
                <a:spcPct val="0"/>
              </a:spcBef>
              <a:buFontTx/>
              <a:buNone/>
            </a:pPr>
            <a:r>
              <a:rPr lang="cs-CZ" altLang="cs-CZ" sz="1800" i="1">
                <a:solidFill>
                  <a:srgbClr val="0000CC"/>
                </a:solidFill>
              </a:rPr>
              <a:t>%VO</a:t>
            </a:r>
            <a:r>
              <a:rPr lang="cs-CZ" altLang="cs-CZ" sz="1800" i="1" baseline="-25000">
                <a:solidFill>
                  <a:srgbClr val="0000CC"/>
                </a:solidFill>
              </a:rPr>
              <a:t>2</a:t>
            </a:r>
            <a:r>
              <a:rPr lang="cs-CZ" altLang="cs-CZ" sz="1800" i="1">
                <a:solidFill>
                  <a:srgbClr val="0000CC"/>
                </a:solidFill>
              </a:rPr>
              <a:t>max = </a:t>
            </a:r>
            <a:r>
              <a:rPr lang="en-US" altLang="cs-CZ" sz="1800" i="1"/>
              <a:t>{</a:t>
            </a:r>
            <a:r>
              <a:rPr lang="cs-CZ" altLang="cs-CZ" sz="1800" i="1"/>
              <a:t>(1,65 – 0,28) / (3,50 – 0,28)</a:t>
            </a:r>
            <a:r>
              <a:rPr lang="en-US" altLang="cs-CZ" sz="1800" i="1"/>
              <a:t>}</a:t>
            </a:r>
            <a:r>
              <a:rPr lang="cs-CZ" altLang="cs-CZ" sz="1800" i="1"/>
              <a:t> </a:t>
            </a:r>
            <a:r>
              <a:rPr lang="cs-CZ" altLang="cs-CZ" sz="1800"/>
              <a:t>•</a:t>
            </a:r>
            <a:r>
              <a:rPr lang="cs-CZ" altLang="cs-CZ" sz="1800" i="1"/>
              <a:t> 100 = </a:t>
            </a:r>
            <a:r>
              <a:rPr lang="cs-CZ" altLang="cs-CZ" sz="1800" i="1">
                <a:solidFill>
                  <a:srgbClr val="0000CC"/>
                </a:solidFill>
              </a:rPr>
              <a:t>51,3%</a:t>
            </a:r>
          </a:p>
          <a:p>
            <a:pPr eaLnBrk="1" hangingPunct="1">
              <a:spcBef>
                <a:spcPct val="0"/>
              </a:spcBef>
              <a:buFontTx/>
              <a:buNone/>
            </a:pPr>
            <a:r>
              <a:rPr lang="cs-CZ" altLang="cs-CZ" sz="1800" i="1">
                <a:solidFill>
                  <a:srgbClr val="D60093"/>
                </a:solidFill>
              </a:rPr>
              <a:t>METs =</a:t>
            </a:r>
            <a:r>
              <a:rPr lang="cs-CZ" altLang="cs-CZ" sz="1800" i="1"/>
              <a:t> (1,65/0,28)</a:t>
            </a:r>
            <a:r>
              <a:rPr lang="cs-CZ" altLang="cs-CZ" sz="1800">
                <a:solidFill>
                  <a:srgbClr val="0000CC"/>
                </a:solidFill>
              </a:rPr>
              <a:t> </a:t>
            </a:r>
            <a:r>
              <a:rPr lang="cs-CZ" altLang="cs-CZ" sz="1800"/>
              <a:t>•</a:t>
            </a:r>
            <a:r>
              <a:rPr lang="cs-CZ" altLang="cs-CZ" sz="1800">
                <a:solidFill>
                  <a:srgbClr val="0000CC"/>
                </a:solidFill>
              </a:rPr>
              <a:t> </a:t>
            </a:r>
            <a:r>
              <a:rPr lang="cs-CZ" altLang="cs-CZ" sz="1800" i="1"/>
              <a:t>100 =</a:t>
            </a:r>
            <a:r>
              <a:rPr lang="cs-CZ" altLang="cs-CZ" sz="1800" i="1">
                <a:solidFill>
                  <a:srgbClr val="FF3300"/>
                </a:solidFill>
              </a:rPr>
              <a:t> </a:t>
            </a:r>
            <a:r>
              <a:rPr lang="cs-CZ" altLang="cs-CZ" sz="1800" i="1">
                <a:solidFill>
                  <a:srgbClr val="D60093"/>
                </a:solidFill>
              </a:rPr>
              <a:t>5,89</a:t>
            </a:r>
            <a:endParaRPr lang="cs-CZ" altLang="cs-CZ" sz="1800">
              <a:solidFill>
                <a:srgbClr val="D60093"/>
              </a:solidFill>
            </a:endParaRPr>
          </a:p>
        </p:txBody>
      </p:sp>
      <p:sp>
        <p:nvSpPr>
          <p:cNvPr id="26627" name="Line 3">
            <a:extLst>
              <a:ext uri="{FF2B5EF4-FFF2-40B4-BE49-F238E27FC236}">
                <a16:creationId xmlns:a16="http://schemas.microsoft.com/office/drawing/2014/main" id="{FC8120B4-0DC1-23CD-0EEE-7D6D4F86426B}"/>
              </a:ext>
            </a:extLst>
          </p:cNvPr>
          <p:cNvSpPr>
            <a:spLocks noChangeShapeType="1"/>
          </p:cNvSpPr>
          <p:nvPr/>
        </p:nvSpPr>
        <p:spPr bwMode="auto">
          <a:xfrm>
            <a:off x="8643938" y="1587500"/>
            <a:ext cx="0" cy="3600450"/>
          </a:xfrm>
          <a:prstGeom prst="line">
            <a:avLst/>
          </a:prstGeom>
          <a:noFill/>
          <a:ln w="76200" cmpd="dbl">
            <a:solidFill>
              <a:srgbClr val="302B9B"/>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28" name="Line 4">
            <a:extLst>
              <a:ext uri="{FF2B5EF4-FFF2-40B4-BE49-F238E27FC236}">
                <a16:creationId xmlns:a16="http://schemas.microsoft.com/office/drawing/2014/main" id="{4EA01B67-C25C-2D76-808B-6AB2BE9ED23E}"/>
              </a:ext>
            </a:extLst>
          </p:cNvPr>
          <p:cNvSpPr>
            <a:spLocks noChangeShapeType="1"/>
          </p:cNvSpPr>
          <p:nvPr/>
        </p:nvSpPr>
        <p:spPr bwMode="auto">
          <a:xfrm>
            <a:off x="8643939" y="1587500"/>
            <a:ext cx="15128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29" name="Line 6">
            <a:extLst>
              <a:ext uri="{FF2B5EF4-FFF2-40B4-BE49-F238E27FC236}">
                <a16:creationId xmlns:a16="http://schemas.microsoft.com/office/drawing/2014/main" id="{9DE98188-7CCB-A234-0031-C1F4670582B5}"/>
              </a:ext>
            </a:extLst>
          </p:cNvPr>
          <p:cNvSpPr>
            <a:spLocks noChangeShapeType="1"/>
          </p:cNvSpPr>
          <p:nvPr/>
        </p:nvSpPr>
        <p:spPr bwMode="auto">
          <a:xfrm>
            <a:off x="8643939" y="2379663"/>
            <a:ext cx="1512887" cy="0"/>
          </a:xfrm>
          <a:prstGeom prst="line">
            <a:avLst/>
          </a:prstGeom>
          <a:noFill/>
          <a:ln w="5715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0" name="Line 7">
            <a:extLst>
              <a:ext uri="{FF2B5EF4-FFF2-40B4-BE49-F238E27FC236}">
                <a16:creationId xmlns:a16="http://schemas.microsoft.com/office/drawing/2014/main" id="{53CD86FD-4DAA-C528-C6D7-3EE0E47C8901}"/>
              </a:ext>
            </a:extLst>
          </p:cNvPr>
          <p:cNvSpPr>
            <a:spLocks noChangeShapeType="1"/>
          </p:cNvSpPr>
          <p:nvPr/>
        </p:nvSpPr>
        <p:spPr bwMode="auto">
          <a:xfrm flipV="1">
            <a:off x="8643939" y="4538664"/>
            <a:ext cx="1512887" cy="15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1" name="Line 8">
            <a:extLst>
              <a:ext uri="{FF2B5EF4-FFF2-40B4-BE49-F238E27FC236}">
                <a16:creationId xmlns:a16="http://schemas.microsoft.com/office/drawing/2014/main" id="{0BF9910D-2E7A-4279-F261-CDB326518DB8}"/>
              </a:ext>
            </a:extLst>
          </p:cNvPr>
          <p:cNvSpPr>
            <a:spLocks noChangeShapeType="1"/>
          </p:cNvSpPr>
          <p:nvPr/>
        </p:nvSpPr>
        <p:spPr bwMode="auto">
          <a:xfrm>
            <a:off x="8643939" y="5187950"/>
            <a:ext cx="1512887"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2" name="Text Box 9">
            <a:extLst>
              <a:ext uri="{FF2B5EF4-FFF2-40B4-BE49-F238E27FC236}">
                <a16:creationId xmlns:a16="http://schemas.microsoft.com/office/drawing/2014/main" id="{2BC7384F-9652-E430-5539-48031FEF80A6}"/>
              </a:ext>
            </a:extLst>
          </p:cNvPr>
          <p:cNvSpPr txBox="1">
            <a:spLocks noChangeArrowheads="1"/>
          </p:cNvSpPr>
          <p:nvPr/>
        </p:nvSpPr>
        <p:spPr bwMode="auto">
          <a:xfrm>
            <a:off x="8788399" y="1220788"/>
            <a:ext cx="17892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i="1" dirty="0"/>
              <a:t>VO</a:t>
            </a:r>
            <a:r>
              <a:rPr lang="cs-CZ" altLang="cs-CZ" sz="1800" i="1" baseline="-25000" dirty="0"/>
              <a:t>2</a:t>
            </a:r>
            <a:r>
              <a:rPr lang="cs-CZ" altLang="cs-CZ" sz="1800" i="1" dirty="0"/>
              <a:t>max: 3,50 l</a:t>
            </a:r>
          </a:p>
        </p:txBody>
      </p:sp>
      <p:sp>
        <p:nvSpPr>
          <p:cNvPr id="26633" name="Text Box 10">
            <a:extLst>
              <a:ext uri="{FF2B5EF4-FFF2-40B4-BE49-F238E27FC236}">
                <a16:creationId xmlns:a16="http://schemas.microsoft.com/office/drawing/2014/main" id="{668C6661-3AD6-283A-3CBF-A6700C29F8D5}"/>
              </a:ext>
            </a:extLst>
          </p:cNvPr>
          <p:cNvSpPr txBox="1">
            <a:spLocks noChangeArrowheads="1"/>
          </p:cNvSpPr>
          <p:nvPr/>
        </p:nvSpPr>
        <p:spPr bwMode="auto">
          <a:xfrm>
            <a:off x="8786812" y="2020888"/>
            <a:ext cx="18924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i="1" dirty="0">
                <a:solidFill>
                  <a:srgbClr val="0070C0"/>
                </a:solidFill>
              </a:rPr>
              <a:t>VO</a:t>
            </a:r>
            <a:r>
              <a:rPr lang="cs-CZ" altLang="cs-CZ" sz="1800" i="1" baseline="-25000" dirty="0">
                <a:solidFill>
                  <a:srgbClr val="0070C0"/>
                </a:solidFill>
              </a:rPr>
              <a:t>2</a:t>
            </a:r>
            <a:r>
              <a:rPr lang="cs-CZ" altLang="cs-CZ" sz="1800" i="1" dirty="0">
                <a:solidFill>
                  <a:srgbClr val="0070C0"/>
                </a:solidFill>
              </a:rPr>
              <a:t>zátěž: 1,65 l</a:t>
            </a:r>
            <a:endParaRPr lang="cs-CZ" altLang="cs-CZ" sz="1800" dirty="0">
              <a:solidFill>
                <a:srgbClr val="0070C0"/>
              </a:solidFill>
            </a:endParaRPr>
          </a:p>
        </p:txBody>
      </p:sp>
      <p:sp>
        <p:nvSpPr>
          <p:cNvPr id="26634" name="Text Box 11">
            <a:extLst>
              <a:ext uri="{FF2B5EF4-FFF2-40B4-BE49-F238E27FC236}">
                <a16:creationId xmlns:a16="http://schemas.microsoft.com/office/drawing/2014/main" id="{7EA7CFDB-817D-F62E-D65B-2A3CB34B04BC}"/>
              </a:ext>
            </a:extLst>
          </p:cNvPr>
          <p:cNvSpPr txBox="1">
            <a:spLocks noChangeArrowheads="1"/>
          </p:cNvSpPr>
          <p:nvPr/>
        </p:nvSpPr>
        <p:spPr bwMode="auto">
          <a:xfrm>
            <a:off x="8786814" y="4170364"/>
            <a:ext cx="16666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i="1" dirty="0"/>
              <a:t>VO</a:t>
            </a:r>
            <a:r>
              <a:rPr lang="cs-CZ" altLang="cs-CZ" sz="1800" i="1" baseline="-25000" dirty="0"/>
              <a:t>2</a:t>
            </a:r>
            <a:r>
              <a:rPr lang="cs-CZ" altLang="cs-CZ" sz="1800" i="1" dirty="0"/>
              <a:t>klid: 0,28 l</a:t>
            </a:r>
            <a:endParaRPr lang="cs-CZ" altLang="cs-CZ" sz="1800" dirty="0"/>
          </a:p>
        </p:txBody>
      </p:sp>
      <p:sp>
        <p:nvSpPr>
          <p:cNvPr id="26635" name="Text Box 12">
            <a:extLst>
              <a:ext uri="{FF2B5EF4-FFF2-40B4-BE49-F238E27FC236}">
                <a16:creationId xmlns:a16="http://schemas.microsoft.com/office/drawing/2014/main" id="{A4DAACF4-1783-0312-B8B2-F51AD15338AA}"/>
              </a:ext>
            </a:extLst>
          </p:cNvPr>
          <p:cNvSpPr txBox="1">
            <a:spLocks noChangeArrowheads="1"/>
          </p:cNvSpPr>
          <p:nvPr/>
        </p:nvSpPr>
        <p:spPr bwMode="auto">
          <a:xfrm>
            <a:off x="8880476" y="4803775"/>
            <a:ext cx="5048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„0“</a:t>
            </a:r>
          </a:p>
        </p:txBody>
      </p:sp>
      <p:sp>
        <p:nvSpPr>
          <p:cNvPr id="26636" name="Line 17">
            <a:extLst>
              <a:ext uri="{FF2B5EF4-FFF2-40B4-BE49-F238E27FC236}">
                <a16:creationId xmlns:a16="http://schemas.microsoft.com/office/drawing/2014/main" id="{61D444F0-AD5A-25FA-8F09-C43486639D05}"/>
              </a:ext>
            </a:extLst>
          </p:cNvPr>
          <p:cNvSpPr>
            <a:spLocks noChangeShapeType="1"/>
          </p:cNvSpPr>
          <p:nvPr/>
        </p:nvSpPr>
        <p:spPr bwMode="auto">
          <a:xfrm flipV="1">
            <a:off x="8788400" y="2379664"/>
            <a:ext cx="0" cy="2808287"/>
          </a:xfrm>
          <a:prstGeom prst="line">
            <a:avLst/>
          </a:prstGeom>
          <a:noFill/>
          <a:ln w="762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7" name="Obdélník 1">
            <a:extLst>
              <a:ext uri="{FF2B5EF4-FFF2-40B4-BE49-F238E27FC236}">
                <a16:creationId xmlns:a16="http://schemas.microsoft.com/office/drawing/2014/main" id="{3757DF7F-0F69-2953-E36D-506E1FE29129}"/>
              </a:ext>
            </a:extLst>
          </p:cNvPr>
          <p:cNvSpPr>
            <a:spLocks noChangeArrowheads="1"/>
          </p:cNvSpPr>
          <p:nvPr/>
        </p:nvSpPr>
        <p:spPr bwMode="auto">
          <a:xfrm>
            <a:off x="3750738" y="751979"/>
            <a:ext cx="4060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dirty="0">
                <a:solidFill>
                  <a:srgbClr val="002060"/>
                </a:solidFill>
              </a:rPr>
              <a:t>Vyjádření míry zatížení organizmu</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58525DE-C90E-4490-3074-C64B82D12590}"/>
              </a:ext>
            </a:extLst>
          </p:cNvPr>
          <p:cNvSpPr txBox="1"/>
          <p:nvPr/>
        </p:nvSpPr>
        <p:spPr>
          <a:xfrm>
            <a:off x="316520" y="577276"/>
            <a:ext cx="11558955" cy="2739211"/>
          </a:xfrm>
          <a:prstGeom prst="rect">
            <a:avLst/>
          </a:prstGeom>
          <a:noFill/>
        </p:spPr>
        <p:txBody>
          <a:bodyPr wrap="square">
            <a:spAutoFit/>
          </a:bodyPr>
          <a:lstStyle/>
          <a:p>
            <a:r>
              <a:rPr lang="cs-CZ" sz="2800" b="1" dirty="0">
                <a:solidFill>
                  <a:schemeClr val="accent1">
                    <a:lumMod val="75000"/>
                  </a:schemeClr>
                </a:solidFill>
                <a:effectLst/>
                <a:latin typeface="Times New Roman" panose="02020603050405020304" pitchFamily="18" charset="0"/>
                <a:ea typeface="Times New Roman" panose="02020603050405020304" pitchFamily="18" charset="0"/>
              </a:rPr>
              <a:t>Nepřímá </a:t>
            </a:r>
            <a:r>
              <a:rPr lang="cs-CZ" sz="2800" b="1" dirty="0" err="1">
                <a:solidFill>
                  <a:schemeClr val="accent1">
                    <a:lumMod val="75000"/>
                  </a:schemeClr>
                </a:solidFill>
                <a:effectLst/>
                <a:latin typeface="Times New Roman" panose="02020603050405020304" pitchFamily="18" charset="0"/>
                <a:ea typeface="Times New Roman" panose="02020603050405020304" pitchFamily="18" charset="0"/>
              </a:rPr>
              <a:t>energometrie</a:t>
            </a:r>
            <a:r>
              <a:rPr lang="cs-CZ" sz="28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cs-CZ" sz="2000" dirty="0">
                <a:solidFill>
                  <a:srgbClr val="000000"/>
                </a:solidFill>
                <a:effectLst/>
                <a:latin typeface="Times New Roman" panose="02020603050405020304" pitchFamily="18" charset="0"/>
                <a:ea typeface="Times New Roman" panose="02020603050405020304" pitchFamily="18" charset="0"/>
              </a:rPr>
              <a:t>(Indirektní kalorimetrie, E; J; J.kg</a:t>
            </a:r>
            <a:r>
              <a:rPr lang="cs-CZ" sz="2000" baseline="30000" dirty="0">
                <a:solidFill>
                  <a:srgbClr val="000000"/>
                </a:solidFill>
                <a:effectLst/>
                <a:latin typeface="Times New Roman" panose="02020603050405020304" pitchFamily="18" charset="0"/>
                <a:ea typeface="Times New Roman" panose="02020603050405020304" pitchFamily="18" charset="0"/>
              </a:rPr>
              <a:t>-1</a:t>
            </a:r>
            <a:r>
              <a:rPr lang="cs-CZ" sz="2000" dirty="0">
                <a:solidFill>
                  <a:srgbClr val="000000"/>
                </a:solidFill>
                <a:effectLst/>
                <a:latin typeface="Times New Roman" panose="02020603050405020304" pitchFamily="18" charset="0"/>
                <a:ea typeface="Times New Roman" panose="02020603050405020304" pitchFamily="18" charset="0"/>
              </a:rPr>
              <a:t>).</a:t>
            </a:r>
            <a:endParaRPr lang="cs-CZ" sz="2000" dirty="0">
              <a:effectLst/>
              <a:latin typeface="Times New Roman" panose="02020603050405020304" pitchFamily="18" charset="0"/>
              <a:ea typeface="Times New Roman" panose="02020603050405020304" pitchFamily="18" charset="0"/>
            </a:endParaRPr>
          </a:p>
          <a:p>
            <a:r>
              <a:rPr lang="cs-CZ" sz="2000" dirty="0">
                <a:solidFill>
                  <a:srgbClr val="000000"/>
                </a:solidFill>
                <a:effectLst/>
                <a:latin typeface="Times New Roman" panose="02020603050405020304" pitchFamily="18" charset="0"/>
                <a:ea typeface="Times New Roman" panose="02020603050405020304" pitchFamily="18" charset="0"/>
              </a:rPr>
              <a:t>Energetický výdej v klidu, </a:t>
            </a:r>
            <a:r>
              <a:rPr lang="cs-CZ" sz="2000" u="sng" dirty="0">
                <a:solidFill>
                  <a:srgbClr val="000000"/>
                </a:solidFill>
                <a:effectLst/>
                <a:latin typeface="Times New Roman" panose="02020603050405020304" pitchFamily="18" charset="0"/>
                <a:ea typeface="Times New Roman" panose="02020603050405020304" pitchFamily="18" charset="0"/>
              </a:rPr>
              <a:t>při lehké až střední zátěži</a:t>
            </a:r>
            <a:r>
              <a:rPr lang="cs-CZ" sz="2000" dirty="0">
                <a:solidFill>
                  <a:srgbClr val="000000"/>
                </a:solidFill>
                <a:effectLst/>
                <a:latin typeface="Times New Roman" panose="02020603050405020304" pitchFamily="18" charset="0"/>
                <a:ea typeface="Times New Roman" panose="02020603050405020304" pitchFamily="18" charset="0"/>
              </a:rPr>
              <a:t> (</a:t>
            </a:r>
            <a:r>
              <a:rPr lang="cs-CZ" sz="2000" b="1" i="1" dirty="0">
                <a:solidFill>
                  <a:srgbClr val="000000"/>
                </a:solidFill>
                <a:effectLst/>
                <a:latin typeface="Times New Roman" panose="02020603050405020304" pitchFamily="18" charset="0"/>
                <a:ea typeface="Times New Roman" panose="02020603050405020304" pitchFamily="18" charset="0"/>
              </a:rPr>
              <a:t>převážně aerobní</a:t>
            </a:r>
            <a:r>
              <a:rPr lang="cs-CZ" sz="2000" dirty="0">
                <a:solidFill>
                  <a:srgbClr val="000000"/>
                </a:solidFill>
                <a:effectLst/>
                <a:latin typeface="Times New Roman" panose="02020603050405020304" pitchFamily="18" charset="0"/>
                <a:ea typeface="Times New Roman" panose="02020603050405020304" pitchFamily="18" charset="0"/>
              </a:rPr>
              <a:t>) je odhadnut výpočtem – jako součin minutového příjmu kyslíku (</a:t>
            </a:r>
            <a:r>
              <a:rPr lang="cs-CZ" sz="2000" dirty="0">
                <a:effectLst/>
                <a:latin typeface="Times New Roman" panose="02020603050405020304" pitchFamily="18" charset="0"/>
                <a:ea typeface="Times New Roman" panose="02020603050405020304" pitchFamily="18" charset="0"/>
              </a:rPr>
              <a:t>VO</a:t>
            </a:r>
            <a:r>
              <a:rPr lang="cs-CZ" sz="2000" baseline="-25000" dirty="0">
                <a:effectLst/>
                <a:latin typeface="Times New Roman" panose="02020603050405020304" pitchFamily="18" charset="0"/>
                <a:ea typeface="Times New Roman" panose="02020603050405020304" pitchFamily="18" charset="0"/>
              </a:rPr>
              <a:t>2</a:t>
            </a:r>
            <a:r>
              <a:rPr lang="cs-CZ" sz="2000" dirty="0">
                <a:solidFill>
                  <a:srgbClr val="000000"/>
                </a:solidFill>
                <a:effectLst/>
                <a:latin typeface="Times New Roman" panose="02020603050405020304" pitchFamily="18" charset="0"/>
                <a:ea typeface="Times New Roman" panose="02020603050405020304" pitchFamily="18" charset="0"/>
              </a:rPr>
              <a:t>), energetického ekvivalentu pro kyslík (EEqO</a:t>
            </a:r>
            <a:r>
              <a:rPr lang="cs-CZ" sz="2000" baseline="-25000" dirty="0">
                <a:solidFill>
                  <a:srgbClr val="000000"/>
                </a:solidFill>
                <a:effectLst/>
                <a:latin typeface="Times New Roman" panose="02020603050405020304" pitchFamily="18" charset="0"/>
                <a:ea typeface="Times New Roman" panose="02020603050405020304" pitchFamily="18" charset="0"/>
              </a:rPr>
              <a:t>2</a:t>
            </a:r>
            <a:r>
              <a:rPr lang="cs-CZ" sz="2000" dirty="0">
                <a:solidFill>
                  <a:srgbClr val="000000"/>
                </a:solidFill>
                <a:effectLst/>
                <a:latin typeface="Times New Roman" panose="02020603050405020304" pitchFamily="18" charset="0"/>
                <a:ea typeface="Times New Roman" panose="02020603050405020304" pitchFamily="18" charset="0"/>
              </a:rPr>
              <a:t>) a času (t), po který sledovaný pohyb trvá:</a:t>
            </a:r>
            <a:endParaRPr lang="cs-CZ" sz="2000" dirty="0">
              <a:effectLst/>
              <a:latin typeface="Times New Roman" panose="02020603050405020304" pitchFamily="18" charset="0"/>
              <a:ea typeface="Times New Roman" panose="02020603050405020304" pitchFamily="18" charset="0"/>
            </a:endParaRPr>
          </a:p>
          <a:p>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E [</a:t>
            </a:r>
            <a:r>
              <a:rPr lang="cs-CZ" sz="2400" b="1" dirty="0" err="1">
                <a:solidFill>
                  <a:schemeClr val="accent1">
                    <a:lumMod val="75000"/>
                  </a:schemeClr>
                </a:solidFill>
                <a:effectLst/>
                <a:latin typeface="Times New Roman" panose="02020603050405020304" pitchFamily="18" charset="0"/>
                <a:ea typeface="Times New Roman" panose="02020603050405020304" pitchFamily="18" charset="0"/>
              </a:rPr>
              <a:t>kJ</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 VO</a:t>
            </a:r>
            <a:r>
              <a:rPr lang="cs-CZ" sz="2400" b="1" baseline="-25000" dirty="0">
                <a:solidFill>
                  <a:schemeClr val="accent1">
                    <a:lumMod val="75000"/>
                  </a:schemeClr>
                </a:solidFill>
                <a:effectLst/>
                <a:latin typeface="Times New Roman" panose="02020603050405020304" pitchFamily="18" charset="0"/>
                <a:ea typeface="Times New Roman" panose="02020603050405020304" pitchFamily="18" charset="0"/>
              </a:rPr>
              <a:t>2</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[l] . EEqO</a:t>
            </a:r>
            <a:r>
              <a:rPr lang="cs-CZ" sz="2400" b="1" baseline="-25000" dirty="0">
                <a:solidFill>
                  <a:schemeClr val="accent1">
                    <a:lumMod val="75000"/>
                  </a:schemeClr>
                </a:solidFill>
                <a:effectLst/>
                <a:latin typeface="Times New Roman" panose="02020603050405020304" pitchFamily="18" charset="0"/>
                <a:ea typeface="Times New Roman" panose="02020603050405020304" pitchFamily="18" charset="0"/>
              </a:rPr>
              <a:t>2 </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[kJ.l</a:t>
            </a:r>
            <a:r>
              <a:rPr lang="cs-CZ" sz="2400" b="1" baseline="30000" dirty="0">
                <a:solidFill>
                  <a:schemeClr val="accent1">
                    <a:lumMod val="75000"/>
                  </a:schemeClr>
                </a:solidFill>
                <a:effectLst/>
                <a:latin typeface="Times New Roman" panose="02020603050405020304" pitchFamily="18" charset="0"/>
                <a:ea typeface="Times New Roman" panose="02020603050405020304" pitchFamily="18" charset="0"/>
              </a:rPr>
              <a:t>-1</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 t [min]</a:t>
            </a:r>
          </a:p>
          <a:p>
            <a:r>
              <a:rPr lang="cs-CZ" sz="2000" dirty="0">
                <a:solidFill>
                  <a:srgbClr val="000000"/>
                </a:solidFill>
                <a:latin typeface="Times New Roman" panose="02020603050405020304" pitchFamily="18" charset="0"/>
                <a:ea typeface="Times New Roman" panose="02020603050405020304" pitchFamily="18" charset="0"/>
              </a:rPr>
              <a:t>Příklad: E = 3,5. 20,5. 30 = 2153 [</a:t>
            </a:r>
            <a:r>
              <a:rPr lang="cs-CZ" sz="2000" dirty="0" err="1">
                <a:solidFill>
                  <a:srgbClr val="000000"/>
                </a:solidFill>
                <a:latin typeface="Times New Roman" panose="02020603050405020304" pitchFamily="18" charset="0"/>
                <a:ea typeface="Times New Roman" panose="02020603050405020304" pitchFamily="18" charset="0"/>
              </a:rPr>
              <a:t>kJ</a:t>
            </a:r>
            <a:r>
              <a:rPr lang="cs-CZ" sz="2000" dirty="0">
                <a:solidFill>
                  <a:srgbClr val="000000"/>
                </a:solidFill>
                <a:latin typeface="Times New Roman" panose="02020603050405020304" pitchFamily="18" charset="0"/>
                <a:ea typeface="Times New Roman" panose="02020603050405020304" pitchFamily="18" charset="0"/>
              </a:rPr>
              <a:t>]</a:t>
            </a:r>
            <a:endParaRPr lang="cs-CZ" sz="2000" dirty="0">
              <a:latin typeface="Times New Roman" panose="02020603050405020304" pitchFamily="18" charset="0"/>
              <a:ea typeface="Times New Roman" panose="02020603050405020304" pitchFamily="18" charset="0"/>
            </a:endParaRPr>
          </a:p>
          <a:p>
            <a:r>
              <a:rPr lang="cs-CZ" sz="2000" i="1" dirty="0">
                <a:solidFill>
                  <a:srgbClr val="000000"/>
                </a:solidFill>
                <a:effectLst/>
                <a:latin typeface="Times New Roman" panose="02020603050405020304" pitchFamily="18" charset="0"/>
                <a:ea typeface="Times New Roman" panose="02020603050405020304" pitchFamily="18" charset="0"/>
              </a:rPr>
              <a:t>EEqO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 je množství energie, které je vydáno při příjmu jednoho litru kyslíku. </a:t>
            </a:r>
          </a:p>
          <a:p>
            <a:r>
              <a:rPr lang="cs-CZ" sz="2000" i="1" dirty="0">
                <a:solidFill>
                  <a:srgbClr val="000000"/>
                </a:solidFill>
                <a:effectLst/>
                <a:latin typeface="Times New Roman" panose="02020603050405020304" pitchFamily="18" charset="0"/>
                <a:ea typeface="Times New Roman" panose="02020603050405020304" pitchFamily="18" charset="0"/>
              </a:rPr>
              <a:t>Roste lineárně s intenzitou zatížení a poměrem respirační výměny (R=VCO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/VO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 – </a:t>
            </a:r>
            <a:r>
              <a:rPr lang="cs-CZ" sz="2000" i="1" dirty="0">
                <a:solidFill>
                  <a:srgbClr val="FF00FF"/>
                </a:solidFill>
                <a:effectLst/>
                <a:latin typeface="Times New Roman" panose="02020603050405020304" pitchFamily="18" charset="0"/>
                <a:ea typeface="Times New Roman" panose="02020603050405020304" pitchFamily="18" charset="0"/>
              </a:rPr>
              <a:t>viz graf.</a:t>
            </a:r>
            <a:r>
              <a:rPr lang="cs-CZ" sz="2000" i="1" dirty="0">
                <a:solidFill>
                  <a:srgbClr val="000000"/>
                </a:solidFill>
                <a:effectLst/>
                <a:latin typeface="Times New Roman" panose="02020603050405020304" pitchFamily="18" charset="0"/>
                <a:ea typeface="Times New Roman" panose="02020603050405020304" pitchFamily="18" charset="0"/>
              </a:rPr>
              <a:t> </a:t>
            </a:r>
          </a:p>
        </p:txBody>
      </p:sp>
      <p:sp>
        <p:nvSpPr>
          <p:cNvPr id="2" name="TextovéPole 1">
            <a:extLst>
              <a:ext uri="{FF2B5EF4-FFF2-40B4-BE49-F238E27FC236}">
                <a16:creationId xmlns:a16="http://schemas.microsoft.com/office/drawing/2014/main" id="{169CA285-E6F5-7379-77D1-3EA269F5F902}"/>
              </a:ext>
            </a:extLst>
          </p:cNvPr>
          <p:cNvSpPr txBox="1"/>
          <p:nvPr/>
        </p:nvSpPr>
        <p:spPr>
          <a:xfrm>
            <a:off x="937846" y="3429000"/>
            <a:ext cx="9823135" cy="400110"/>
          </a:xfrm>
          <a:prstGeom prst="rect">
            <a:avLst/>
          </a:prstGeom>
          <a:noFill/>
          <a:ln>
            <a:solidFill>
              <a:srgbClr val="000000"/>
            </a:solidFill>
          </a:ln>
        </p:spPr>
        <p:txBody>
          <a:bodyPr wrap="square" rtlCol="0">
            <a:spAutoFit/>
          </a:bodyPr>
          <a:lstStyle/>
          <a:p>
            <a:pPr algn="ctr"/>
            <a:r>
              <a:rPr lang="cs-CZ" sz="2000" dirty="0"/>
              <a:t>Vztah Energetického ekvivalentu pro kyslík (EEqO2) a poměru respirační výměny (R)</a:t>
            </a:r>
          </a:p>
        </p:txBody>
      </p:sp>
      <p:pic>
        <p:nvPicPr>
          <p:cNvPr id="4" name="Picture 5" descr="skenovat0001">
            <a:extLst>
              <a:ext uri="{FF2B5EF4-FFF2-40B4-BE49-F238E27FC236}">
                <a16:creationId xmlns:a16="http://schemas.microsoft.com/office/drawing/2014/main" id="{4EECB39F-16CC-2808-9123-6DDA579180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61" t="7943" r="22367" b="4827"/>
          <a:stretch/>
        </p:blipFill>
        <p:spPr bwMode="auto">
          <a:xfrm>
            <a:off x="3640920" y="3941622"/>
            <a:ext cx="4910156" cy="27527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Oxy-prol">
            <a:extLst>
              <a:ext uri="{FF2B5EF4-FFF2-40B4-BE49-F238E27FC236}">
                <a16:creationId xmlns:a16="http://schemas.microsoft.com/office/drawing/2014/main" id="{F605FE74-6227-BEBF-82A1-506F7013E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46" y="3939207"/>
            <a:ext cx="2633587" cy="275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xycon_Mo">
            <a:extLst>
              <a:ext uri="{FF2B5EF4-FFF2-40B4-BE49-F238E27FC236}">
                <a16:creationId xmlns:a16="http://schemas.microsoft.com/office/drawing/2014/main" id="{A81B3781-114E-14B7-3977-6DED4E53D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562" y="3941623"/>
            <a:ext cx="2140419" cy="27527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ovéPole 1">
            <a:hlinkClick r:id="rId5"/>
            <a:extLst>
              <a:ext uri="{FF2B5EF4-FFF2-40B4-BE49-F238E27FC236}">
                <a16:creationId xmlns:a16="http://schemas.microsoft.com/office/drawing/2014/main" id="{9E7A1394-A167-BF14-8A84-D673BA57AFB5}"/>
              </a:ext>
            </a:extLst>
          </p:cNvPr>
          <p:cNvSpPr txBox="1">
            <a:spLocks noChangeArrowheads="1"/>
          </p:cNvSpPr>
          <p:nvPr/>
        </p:nvSpPr>
        <p:spPr bwMode="auto">
          <a:xfrm>
            <a:off x="8778262" y="315338"/>
            <a:ext cx="3097213" cy="523875"/>
          </a:xfrm>
          <a:prstGeom prst="rect">
            <a:avLst/>
          </a:prstGeom>
          <a:solidFill>
            <a:srgbClr val="FFFF00"/>
          </a:solidFill>
          <a:ln w="9525">
            <a:solidFill>
              <a:srgbClr val="00B05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dirty="0">
                <a:solidFill>
                  <a:srgbClr val="00B050"/>
                </a:solidFill>
              </a:rPr>
              <a:t>VIDEO: </a:t>
            </a:r>
            <a:r>
              <a:rPr lang="cs-CZ" altLang="cs-CZ" sz="1800" dirty="0" err="1">
                <a:solidFill>
                  <a:srgbClr val="00B050"/>
                </a:solidFill>
              </a:rPr>
              <a:t>Oxycon</a:t>
            </a:r>
            <a:r>
              <a:rPr lang="cs-CZ" altLang="cs-CZ" sz="1800" dirty="0">
                <a:solidFill>
                  <a:srgbClr val="00B050"/>
                </a:solidFill>
              </a:rPr>
              <a:t> Mobile </a:t>
            </a:r>
            <a:r>
              <a:rPr lang="cs-CZ" altLang="cs-CZ" sz="1000" dirty="0">
                <a:solidFill>
                  <a:srgbClr val="00B050"/>
                </a:solidFill>
              </a:rPr>
              <a:t>(https://www.youtube.com/</a:t>
            </a:r>
            <a:r>
              <a:rPr lang="cs-CZ" altLang="cs-CZ" sz="1000" dirty="0" err="1">
                <a:solidFill>
                  <a:srgbClr val="00B050"/>
                </a:solidFill>
              </a:rPr>
              <a:t>watch?v</a:t>
            </a:r>
            <a:r>
              <a:rPr lang="cs-CZ" altLang="cs-CZ" sz="1000" dirty="0">
                <a:solidFill>
                  <a:srgbClr val="00B050"/>
                </a:solidFill>
              </a:rPr>
              <a:t>=JJ7kBxro_L0)</a:t>
            </a:r>
          </a:p>
        </p:txBody>
      </p:sp>
      <p:sp>
        <p:nvSpPr>
          <p:cNvPr id="9" name="TextovéPole 8">
            <a:extLst>
              <a:ext uri="{FF2B5EF4-FFF2-40B4-BE49-F238E27FC236}">
                <a16:creationId xmlns:a16="http://schemas.microsoft.com/office/drawing/2014/main" id="{EB11C783-F2CB-B66E-B33B-F3904025FFBB}"/>
              </a:ext>
            </a:extLst>
          </p:cNvPr>
          <p:cNvSpPr txBox="1"/>
          <p:nvPr/>
        </p:nvSpPr>
        <p:spPr>
          <a:xfrm>
            <a:off x="7624953" y="6325058"/>
            <a:ext cx="926123" cy="400110"/>
          </a:xfrm>
          <a:prstGeom prst="rect">
            <a:avLst/>
          </a:prstGeom>
          <a:noFill/>
        </p:spPr>
        <p:txBody>
          <a:bodyPr wrap="square">
            <a:spAutoFit/>
          </a:bodyPr>
          <a:lstStyle/>
          <a:p>
            <a:r>
              <a:rPr lang="cs-CZ" sz="2000" b="1" dirty="0"/>
              <a:t>EEqO2</a:t>
            </a:r>
          </a:p>
        </p:txBody>
      </p:sp>
      <p:sp>
        <p:nvSpPr>
          <p:cNvPr id="10" name="TextovéPole 9">
            <a:extLst>
              <a:ext uri="{FF2B5EF4-FFF2-40B4-BE49-F238E27FC236}">
                <a16:creationId xmlns:a16="http://schemas.microsoft.com/office/drawing/2014/main" id="{EE6E9E68-EB80-6EE5-06F7-7306B7F3E063}"/>
              </a:ext>
            </a:extLst>
          </p:cNvPr>
          <p:cNvSpPr txBox="1"/>
          <p:nvPr/>
        </p:nvSpPr>
        <p:spPr>
          <a:xfrm>
            <a:off x="3774827" y="4195129"/>
            <a:ext cx="375143" cy="461665"/>
          </a:xfrm>
          <a:prstGeom prst="rect">
            <a:avLst/>
          </a:prstGeom>
          <a:noFill/>
        </p:spPr>
        <p:txBody>
          <a:bodyPr wrap="square">
            <a:spAutoFit/>
          </a:bodyPr>
          <a:lstStyle/>
          <a:p>
            <a:r>
              <a:rPr lang="cs-CZ" sz="2400" b="1" dirty="0"/>
              <a:t>R</a:t>
            </a:r>
          </a:p>
        </p:txBody>
      </p:sp>
    </p:spTree>
    <p:extLst>
      <p:ext uri="{BB962C8B-B14F-4D97-AF65-F5344CB8AC3E}">
        <p14:creationId xmlns:p14="http://schemas.microsoft.com/office/powerpoint/2010/main" val="2437592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6E34A6E-B299-A873-DDFC-7501FB4E80E3}"/>
              </a:ext>
            </a:extLst>
          </p:cNvPr>
          <p:cNvSpPr txBox="1"/>
          <p:nvPr/>
        </p:nvSpPr>
        <p:spPr>
          <a:xfrm>
            <a:off x="1289538" y="755332"/>
            <a:ext cx="9916726" cy="4278094"/>
          </a:xfrm>
          <a:prstGeom prst="rect">
            <a:avLst/>
          </a:prstGeom>
          <a:noFill/>
        </p:spPr>
        <p:txBody>
          <a:bodyPr wrap="square" rtlCol="0">
            <a:spAutoFit/>
          </a:bodyPr>
          <a:lstStyle/>
          <a:p>
            <a:pPr algn="ctr"/>
            <a:r>
              <a:rPr lang="cs-CZ" sz="2800" b="1" dirty="0">
                <a:solidFill>
                  <a:srgbClr val="002060"/>
                </a:solidFill>
              </a:rPr>
              <a:t>Spiroergometrické ukazatele adaptace na PA</a:t>
            </a:r>
          </a:p>
          <a:p>
            <a:endParaRPr lang="cs-CZ" sz="2800" dirty="0"/>
          </a:p>
          <a:p>
            <a:r>
              <a:rPr lang="cs-CZ" sz="2400" u="sng" dirty="0">
                <a:solidFill>
                  <a:srgbClr val="FF0000"/>
                </a:solidFill>
              </a:rPr>
              <a:t>AEROBNÍ SCHOPNOSTI</a:t>
            </a:r>
          </a:p>
          <a:p>
            <a:r>
              <a:rPr lang="cs-CZ" sz="2400" dirty="0">
                <a:solidFill>
                  <a:srgbClr val="FF0000"/>
                </a:solidFill>
              </a:rPr>
              <a:t>VO</a:t>
            </a:r>
            <a:r>
              <a:rPr lang="cs-CZ" sz="2400" baseline="-25000" dirty="0">
                <a:solidFill>
                  <a:srgbClr val="FF0000"/>
                </a:solidFill>
              </a:rPr>
              <a:t>2</a:t>
            </a:r>
            <a:r>
              <a:rPr lang="cs-CZ" sz="2400" dirty="0">
                <a:solidFill>
                  <a:srgbClr val="FF0000"/>
                </a:solidFill>
              </a:rPr>
              <a:t>max - Maximální minutový příjem kyslíku (l/min; ml/min*kg)</a:t>
            </a:r>
          </a:p>
          <a:p>
            <a:r>
              <a:rPr lang="cs-CZ" sz="2400" dirty="0">
                <a:solidFill>
                  <a:srgbClr val="FF0000"/>
                </a:solidFill>
              </a:rPr>
              <a:t>Ventilační práh (rychlost pohybu; %VO</a:t>
            </a:r>
            <a:r>
              <a:rPr lang="cs-CZ" sz="2400" baseline="-25000" dirty="0">
                <a:solidFill>
                  <a:srgbClr val="FF0000"/>
                </a:solidFill>
              </a:rPr>
              <a:t>2</a:t>
            </a:r>
            <a:r>
              <a:rPr lang="cs-CZ" sz="2400" dirty="0">
                <a:solidFill>
                  <a:srgbClr val="FF0000"/>
                </a:solidFill>
              </a:rPr>
              <a:t>max)</a:t>
            </a:r>
          </a:p>
          <a:p>
            <a:r>
              <a:rPr lang="cs-CZ" sz="2400" dirty="0">
                <a:solidFill>
                  <a:srgbClr val="FF0000"/>
                </a:solidFill>
              </a:rPr>
              <a:t>VO</a:t>
            </a:r>
            <a:r>
              <a:rPr lang="cs-CZ" sz="2400" baseline="-25000" dirty="0">
                <a:solidFill>
                  <a:srgbClr val="FF0000"/>
                </a:solidFill>
              </a:rPr>
              <a:t>2</a:t>
            </a:r>
            <a:r>
              <a:rPr lang="cs-CZ" sz="2400" dirty="0">
                <a:solidFill>
                  <a:srgbClr val="FF0000"/>
                </a:solidFill>
              </a:rPr>
              <a:t>t/2 - Kyslíkový poločas (s)</a:t>
            </a:r>
          </a:p>
          <a:p>
            <a:r>
              <a:rPr lang="cs-CZ" sz="2400" b="0" dirty="0">
                <a:solidFill>
                  <a:srgbClr val="FF0000"/>
                </a:solidFill>
                <a:effectLst/>
              </a:rPr>
              <a:t>Tep</a:t>
            </a:r>
            <a:r>
              <a:rPr lang="en-GB" sz="2400" b="0" dirty="0">
                <a:solidFill>
                  <a:srgbClr val="FF0000"/>
                </a:solidFill>
                <a:effectLst/>
              </a:rPr>
              <a:t>O</a:t>
            </a:r>
            <a:r>
              <a:rPr lang="en-GB" sz="2400" b="0" baseline="-25000" dirty="0">
                <a:solidFill>
                  <a:srgbClr val="FF0000"/>
                </a:solidFill>
                <a:effectLst/>
              </a:rPr>
              <a:t>2</a:t>
            </a:r>
            <a:r>
              <a:rPr lang="cs-CZ" sz="2400" dirty="0">
                <a:solidFill>
                  <a:srgbClr val="FF0000"/>
                </a:solidFill>
              </a:rPr>
              <a:t>max – Maximální tepový kyslík (VO</a:t>
            </a:r>
            <a:r>
              <a:rPr lang="cs-CZ" sz="2400" baseline="-25000" dirty="0">
                <a:solidFill>
                  <a:srgbClr val="FF0000"/>
                </a:solidFill>
              </a:rPr>
              <a:t>2</a:t>
            </a:r>
            <a:r>
              <a:rPr lang="cs-CZ" sz="2400" dirty="0">
                <a:solidFill>
                  <a:srgbClr val="FF0000"/>
                </a:solidFill>
              </a:rPr>
              <a:t>max/SF; ml)</a:t>
            </a:r>
          </a:p>
          <a:p>
            <a:endParaRPr lang="cs-CZ" sz="2400" dirty="0"/>
          </a:p>
          <a:p>
            <a:r>
              <a:rPr lang="cs-CZ" sz="2400" u="sng" dirty="0">
                <a:solidFill>
                  <a:schemeClr val="accent6">
                    <a:lumMod val="50000"/>
                  </a:schemeClr>
                </a:solidFill>
              </a:rPr>
              <a:t>ANAEROBNÍ SCHOPNOSTI</a:t>
            </a:r>
          </a:p>
          <a:p>
            <a:r>
              <a:rPr lang="cs-CZ" sz="2400" dirty="0">
                <a:solidFill>
                  <a:schemeClr val="accent6">
                    <a:lumMod val="50000"/>
                  </a:schemeClr>
                </a:solidFill>
              </a:rPr>
              <a:t>Maximální kyslíkový deficit  (l) </a:t>
            </a:r>
            <a:r>
              <a:rPr lang="cs-CZ" sz="2400" dirty="0"/>
              <a:t>(MAOD - </a:t>
            </a:r>
            <a:r>
              <a:rPr lang="cs-CZ" altLang="cs-CZ" sz="2400" dirty="0" err="1"/>
              <a:t>maximal</a:t>
            </a:r>
            <a:r>
              <a:rPr lang="cs-CZ" altLang="cs-CZ" sz="2400" dirty="0"/>
              <a:t> </a:t>
            </a:r>
            <a:r>
              <a:rPr lang="cs-CZ" altLang="cs-CZ" sz="2400" dirty="0" err="1"/>
              <a:t>accumulated</a:t>
            </a:r>
            <a:r>
              <a:rPr lang="cs-CZ" altLang="cs-CZ" sz="2400" dirty="0"/>
              <a:t> oxygen deficit)</a:t>
            </a:r>
            <a:endParaRPr lang="cs-CZ" sz="2400" dirty="0"/>
          </a:p>
          <a:p>
            <a:r>
              <a:rPr lang="cs-CZ" sz="2400" dirty="0">
                <a:solidFill>
                  <a:schemeClr val="accent6">
                    <a:lumMod val="50000"/>
                  </a:schemeClr>
                </a:solidFill>
              </a:rPr>
              <a:t>Maximální kyslíkový dluh (l) </a:t>
            </a:r>
            <a:r>
              <a:rPr lang="cs-CZ" sz="2400" dirty="0"/>
              <a:t>(EPOC - </a:t>
            </a:r>
            <a:r>
              <a:rPr lang="cs-CZ" altLang="cs-CZ" sz="2400" dirty="0" err="1"/>
              <a:t>excess</a:t>
            </a:r>
            <a:r>
              <a:rPr lang="cs-CZ" altLang="cs-CZ" sz="2400" dirty="0"/>
              <a:t> post-</a:t>
            </a:r>
            <a:r>
              <a:rPr lang="cs-CZ" altLang="cs-CZ" sz="2400" dirty="0" err="1"/>
              <a:t>exercise</a:t>
            </a:r>
            <a:r>
              <a:rPr lang="cs-CZ" altLang="cs-CZ" sz="2400" dirty="0"/>
              <a:t> oxygen </a:t>
            </a:r>
            <a:r>
              <a:rPr lang="cs-CZ" altLang="cs-CZ" sz="2400" dirty="0" err="1"/>
              <a:t>consumption</a:t>
            </a:r>
            <a:r>
              <a:rPr lang="cs-CZ" altLang="cs-CZ" sz="2400" dirty="0"/>
              <a:t>)</a:t>
            </a:r>
            <a:endParaRPr lang="cs-CZ"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VO2max02">
            <a:extLst>
              <a:ext uri="{FF2B5EF4-FFF2-40B4-BE49-F238E27FC236}">
                <a16:creationId xmlns:a16="http://schemas.microsoft.com/office/drawing/2014/main" id="{C1615AEA-5725-AACD-2D38-3F05F5E5B0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82" t="2885" r="-335" b="22417"/>
          <a:stretch/>
        </p:blipFill>
        <p:spPr bwMode="auto">
          <a:xfrm>
            <a:off x="1129606" y="1763864"/>
            <a:ext cx="5200856" cy="500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trenova1">
            <a:extLst>
              <a:ext uri="{FF2B5EF4-FFF2-40B4-BE49-F238E27FC236}">
                <a16:creationId xmlns:a16="http://schemas.microsoft.com/office/drawing/2014/main" id="{B7890305-4BC8-CE74-20F1-E79B960B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0" r="1302" b="11611"/>
          <a:stretch/>
        </p:blipFill>
        <p:spPr bwMode="auto">
          <a:xfrm>
            <a:off x="6467910" y="1641172"/>
            <a:ext cx="4657970" cy="521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ovéPole 1">
            <a:extLst>
              <a:ext uri="{FF2B5EF4-FFF2-40B4-BE49-F238E27FC236}">
                <a16:creationId xmlns:a16="http://schemas.microsoft.com/office/drawing/2014/main" id="{9043359C-9064-96B2-A903-88C55D7C3872}"/>
              </a:ext>
            </a:extLst>
          </p:cNvPr>
          <p:cNvSpPr txBox="1">
            <a:spLocks noChangeArrowheads="1"/>
          </p:cNvSpPr>
          <p:nvPr/>
        </p:nvSpPr>
        <p:spPr bwMode="auto">
          <a:xfrm>
            <a:off x="1129606" y="1241062"/>
            <a:ext cx="5200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dirty="0">
                <a:solidFill>
                  <a:srgbClr val="0070C0"/>
                </a:solidFill>
              </a:rPr>
              <a:t>Adaptace VO</a:t>
            </a:r>
            <a:r>
              <a:rPr lang="cs-CZ" altLang="cs-CZ" sz="2000" baseline="-25000" dirty="0">
                <a:solidFill>
                  <a:srgbClr val="0070C0"/>
                </a:solidFill>
              </a:rPr>
              <a:t>2</a:t>
            </a:r>
            <a:r>
              <a:rPr lang="cs-CZ" altLang="cs-CZ" sz="2000" dirty="0">
                <a:solidFill>
                  <a:srgbClr val="0070C0"/>
                </a:solidFill>
              </a:rPr>
              <a:t>max po vytrvalostním tréninku</a:t>
            </a:r>
          </a:p>
        </p:txBody>
      </p:sp>
      <p:sp>
        <p:nvSpPr>
          <p:cNvPr id="8197" name="TextovéPole 4">
            <a:extLst>
              <a:ext uri="{FF2B5EF4-FFF2-40B4-BE49-F238E27FC236}">
                <a16:creationId xmlns:a16="http://schemas.microsoft.com/office/drawing/2014/main" id="{EDC07D77-0004-7749-4626-B839C7A22D80}"/>
              </a:ext>
            </a:extLst>
          </p:cNvPr>
          <p:cNvSpPr txBox="1">
            <a:spLocks noChangeArrowheads="1"/>
          </p:cNvSpPr>
          <p:nvPr/>
        </p:nvSpPr>
        <p:spPr bwMode="auto">
          <a:xfrm>
            <a:off x="7050638" y="1241062"/>
            <a:ext cx="33829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dirty="0">
                <a:solidFill>
                  <a:srgbClr val="0070C0"/>
                </a:solidFill>
              </a:rPr>
              <a:t>Pokles VO</a:t>
            </a:r>
            <a:r>
              <a:rPr lang="cs-CZ" altLang="cs-CZ" sz="2000" baseline="-25000" dirty="0">
                <a:solidFill>
                  <a:srgbClr val="0070C0"/>
                </a:solidFill>
              </a:rPr>
              <a:t>2</a:t>
            </a:r>
            <a:r>
              <a:rPr lang="cs-CZ" altLang="cs-CZ" sz="2000" dirty="0">
                <a:solidFill>
                  <a:srgbClr val="0070C0"/>
                </a:solidFill>
              </a:rPr>
              <a:t>max s věkem</a:t>
            </a:r>
          </a:p>
        </p:txBody>
      </p:sp>
      <p:sp>
        <p:nvSpPr>
          <p:cNvPr id="2" name="TextovéPole 1">
            <a:extLst>
              <a:ext uri="{FF2B5EF4-FFF2-40B4-BE49-F238E27FC236}">
                <a16:creationId xmlns:a16="http://schemas.microsoft.com/office/drawing/2014/main" id="{78742159-5A26-1AF3-C3AE-B965543701E9}"/>
              </a:ext>
            </a:extLst>
          </p:cNvPr>
          <p:cNvSpPr txBox="1"/>
          <p:nvPr/>
        </p:nvSpPr>
        <p:spPr>
          <a:xfrm>
            <a:off x="2571064" y="410065"/>
            <a:ext cx="7049871" cy="830997"/>
          </a:xfrm>
          <a:prstGeom prst="rect">
            <a:avLst/>
          </a:prstGeom>
          <a:noFill/>
        </p:spPr>
        <p:txBody>
          <a:bodyPr wrap="square" rtlCol="0">
            <a:spAutoFit/>
          </a:bodyPr>
          <a:lstStyle/>
          <a:p>
            <a:pPr algn="ctr"/>
            <a:r>
              <a:rPr lang="cs-CZ" sz="2800" b="1" dirty="0">
                <a:solidFill>
                  <a:srgbClr val="002060"/>
                </a:solidFill>
              </a:rPr>
              <a:t>Maximální minutový příjem kyslíku (VO</a:t>
            </a:r>
            <a:r>
              <a:rPr lang="cs-CZ" sz="2800" b="1" baseline="-25000" dirty="0">
                <a:solidFill>
                  <a:srgbClr val="002060"/>
                </a:solidFill>
              </a:rPr>
              <a:t>2</a:t>
            </a:r>
            <a:r>
              <a:rPr lang="cs-CZ" sz="2800" b="1" dirty="0">
                <a:solidFill>
                  <a:srgbClr val="002060"/>
                </a:solidFill>
              </a:rPr>
              <a:t>max)</a:t>
            </a:r>
          </a:p>
          <a:p>
            <a:pPr algn="ctr"/>
            <a:r>
              <a:rPr lang="cs-CZ" sz="2000" dirty="0">
                <a:solidFill>
                  <a:srgbClr val="FF0000"/>
                </a:solidFill>
              </a:rPr>
              <a:t>ukazatel aerobní schopnosti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p:cNvPicPr>
            <a:picLocks noChangeAspect="1"/>
          </p:cNvPicPr>
          <p:nvPr/>
        </p:nvPicPr>
        <p:blipFill rotWithShape="1">
          <a:blip r:embed="rId2">
            <a:extLst>
              <a:ext uri="{28A0092B-C50C-407E-A947-70E740481C1C}">
                <a14:useLocalDpi xmlns:a14="http://schemas.microsoft.com/office/drawing/2010/main" val="0"/>
              </a:ext>
            </a:extLst>
          </a:blip>
          <a:srcRect l="11156" t="2580" r="11252" b="29374"/>
          <a:stretch/>
        </p:blipFill>
        <p:spPr>
          <a:xfrm>
            <a:off x="8626502" y="1235676"/>
            <a:ext cx="2292057" cy="2306594"/>
          </a:xfrm>
          <a:prstGeom prst="rect">
            <a:avLst/>
          </a:prstGeom>
        </p:spPr>
      </p:pic>
      <p:pic>
        <p:nvPicPr>
          <p:cNvPr id="20" name="Obrázek 19"/>
          <p:cNvPicPr>
            <a:picLocks noChangeAspect="1"/>
          </p:cNvPicPr>
          <p:nvPr/>
        </p:nvPicPr>
        <p:blipFill rotWithShape="1">
          <a:blip r:embed="rId3">
            <a:extLst>
              <a:ext uri="{28A0092B-C50C-407E-A947-70E740481C1C}">
                <a14:useLocalDpi xmlns:a14="http://schemas.microsoft.com/office/drawing/2010/main" val="0"/>
              </a:ext>
            </a:extLst>
          </a:blip>
          <a:srcRect t="15596" b="18558"/>
          <a:stretch/>
        </p:blipFill>
        <p:spPr>
          <a:xfrm>
            <a:off x="8892050" y="4716535"/>
            <a:ext cx="2281184" cy="1577173"/>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873" y="1617925"/>
            <a:ext cx="2049032" cy="1720866"/>
          </a:xfrm>
          <a:prstGeom prst="rect">
            <a:avLst/>
          </a:prstGeom>
        </p:spPr>
      </p:pic>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1678" y="4357680"/>
            <a:ext cx="1580390" cy="1580390"/>
          </a:xfrm>
          <a:prstGeom prst="rect">
            <a:avLst/>
          </a:prstGeom>
        </p:spPr>
      </p:pic>
      <p:sp>
        <p:nvSpPr>
          <p:cNvPr id="2" name="Nadpis 1"/>
          <p:cNvSpPr>
            <a:spLocks noGrp="1"/>
          </p:cNvSpPr>
          <p:nvPr>
            <p:ph type="ctrTitle"/>
          </p:nvPr>
        </p:nvSpPr>
        <p:spPr>
          <a:xfrm>
            <a:off x="489397" y="348681"/>
            <a:ext cx="11359166" cy="500375"/>
          </a:xfrm>
          <a:ln>
            <a:solidFill>
              <a:srgbClr val="002060"/>
            </a:solidFill>
          </a:ln>
        </p:spPr>
        <p:txBody>
          <a:bodyPr>
            <a:normAutofit/>
          </a:bodyPr>
          <a:lstStyle/>
          <a:p>
            <a:r>
              <a:rPr lang="cs-CZ" sz="2800" b="1" dirty="0">
                <a:solidFill>
                  <a:srgbClr val="0070C0"/>
                </a:solidFill>
              </a:rPr>
              <a:t>Vztah zdraví a pohybové aktivity </a:t>
            </a:r>
            <a:r>
              <a:rPr lang="cs-CZ" sz="2800" b="1" dirty="0">
                <a:solidFill>
                  <a:srgbClr val="002060"/>
                </a:solidFill>
              </a:rPr>
              <a:t>člověka</a:t>
            </a:r>
          </a:p>
        </p:txBody>
      </p:sp>
      <p:sp>
        <p:nvSpPr>
          <p:cNvPr id="5" name="Ovál 4"/>
          <p:cNvSpPr/>
          <p:nvPr/>
        </p:nvSpPr>
        <p:spPr>
          <a:xfrm>
            <a:off x="5692463" y="1146220"/>
            <a:ext cx="5705340" cy="5331853"/>
          </a:xfrm>
          <a:prstGeom prst="ellipse">
            <a:avLst/>
          </a:prstGeom>
          <a:solidFill>
            <a:srgbClr val="0070C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800" b="1" dirty="0">
              <a:solidFill>
                <a:srgbClr val="0070C0"/>
              </a:solidFill>
            </a:endParaRPr>
          </a:p>
          <a:p>
            <a:pPr algn="ctr"/>
            <a:r>
              <a:rPr lang="cs-CZ" sz="2800" b="1" dirty="0">
                <a:solidFill>
                  <a:srgbClr val="0070C0"/>
                </a:solidFill>
              </a:rPr>
              <a:t>POHYBOVÁ AKTIVITA</a:t>
            </a:r>
          </a:p>
          <a:p>
            <a:pPr algn="ctr"/>
            <a:r>
              <a:rPr lang="cs-CZ" sz="2400" dirty="0">
                <a:solidFill>
                  <a:srgbClr val="0070C0"/>
                </a:solidFill>
              </a:rPr>
              <a:t>habituální, pracovní, </a:t>
            </a:r>
          </a:p>
          <a:p>
            <a:pPr algn="ctr"/>
            <a:r>
              <a:rPr lang="cs-CZ" sz="2400" dirty="0">
                <a:solidFill>
                  <a:srgbClr val="0070C0"/>
                </a:solidFill>
              </a:rPr>
              <a:t>cvičení, hra, sport</a:t>
            </a:r>
          </a:p>
        </p:txBody>
      </p:sp>
      <p:sp>
        <p:nvSpPr>
          <p:cNvPr id="6" name="Šipka doprava 5"/>
          <p:cNvSpPr/>
          <p:nvPr/>
        </p:nvSpPr>
        <p:spPr>
          <a:xfrm>
            <a:off x="4341341" y="2251527"/>
            <a:ext cx="4326140" cy="1150729"/>
          </a:xfrm>
          <a:prstGeom prst="rightArrow">
            <a:avLst>
              <a:gd name="adj1" fmla="val 59524"/>
              <a:gd name="adj2" fmla="val 33940"/>
            </a:avLst>
          </a:prstGeom>
          <a:solidFill>
            <a:srgbClr val="00B050">
              <a:alpha val="11000"/>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cap="all" dirty="0">
                <a:solidFill>
                  <a:srgbClr val="00B050"/>
                </a:solidFill>
                <a:effectLst>
                  <a:outerShdw blurRad="38100" dist="38100" dir="2700000" algn="tl">
                    <a:srgbClr val="000000">
                      <a:alpha val="43137"/>
                    </a:srgbClr>
                  </a:outerShdw>
                </a:effectLst>
              </a:rPr>
              <a:t>ZLEPŠENÍ pohybové schopnosti</a:t>
            </a:r>
          </a:p>
        </p:txBody>
      </p:sp>
      <p:sp>
        <p:nvSpPr>
          <p:cNvPr id="9" name="Šipka doleva 8"/>
          <p:cNvSpPr/>
          <p:nvPr/>
        </p:nvSpPr>
        <p:spPr>
          <a:xfrm>
            <a:off x="3773510" y="1260389"/>
            <a:ext cx="4497279" cy="1128584"/>
          </a:xfrm>
          <a:prstGeom prst="leftArrow">
            <a:avLst>
              <a:gd name="adj1" fmla="val 58928"/>
              <a:gd name="adj2" fmla="val 52105"/>
            </a:avLst>
          </a:prstGeom>
          <a:solidFill>
            <a:srgbClr val="00B050">
              <a:alpha val="6000"/>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rgbClr val="00B050"/>
                </a:solidFill>
                <a:effectLst>
                  <a:outerShdw blurRad="38100" dist="38100" dir="2700000" algn="tl">
                    <a:srgbClr val="000000">
                      <a:alpha val="43137"/>
                    </a:srgbClr>
                  </a:outerShdw>
                </a:effectLst>
              </a:rPr>
              <a:t>ZLEPŠENÍ ZDRAVÍ</a:t>
            </a:r>
          </a:p>
          <a:p>
            <a:pPr algn="ctr"/>
            <a:r>
              <a:rPr lang="cs-CZ" sz="2000" dirty="0">
                <a:solidFill>
                  <a:srgbClr val="00B050"/>
                </a:solidFill>
                <a:effectLst>
                  <a:outerShdw blurRad="38100" dist="38100" dir="2700000" algn="tl">
                    <a:srgbClr val="000000">
                      <a:alpha val="43137"/>
                    </a:srgbClr>
                  </a:outerShdw>
                </a:effectLst>
              </a:rPr>
              <a:t>prevence + léčba nemocí</a:t>
            </a:r>
          </a:p>
        </p:txBody>
      </p:sp>
      <p:sp>
        <p:nvSpPr>
          <p:cNvPr id="10" name="Šipka doleva 9"/>
          <p:cNvSpPr/>
          <p:nvPr/>
        </p:nvSpPr>
        <p:spPr>
          <a:xfrm>
            <a:off x="3802069" y="4354642"/>
            <a:ext cx="4402818" cy="1174772"/>
          </a:xfrm>
          <a:prstGeom prst="leftArrow">
            <a:avLst>
              <a:gd name="adj1" fmla="val 60096"/>
              <a:gd name="adj2" fmla="val 43277"/>
            </a:avLst>
          </a:prstGeom>
          <a:solidFill>
            <a:srgbClr val="7030A0">
              <a:alpha val="11000"/>
            </a:srgbClr>
          </a:solid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rgbClr val="7030A0"/>
                </a:solidFill>
                <a:effectLst>
                  <a:outerShdw blurRad="38100" dist="38100" dir="2700000" algn="tl">
                    <a:srgbClr val="000000">
                      <a:alpha val="43137"/>
                    </a:srgbClr>
                  </a:outerShdw>
                </a:effectLst>
              </a:rPr>
              <a:t>ZHORŠENÍ ZDRAVÍ</a:t>
            </a:r>
          </a:p>
          <a:p>
            <a:pPr algn="ctr"/>
            <a:r>
              <a:rPr lang="cs-CZ" sz="2000" dirty="0">
                <a:solidFill>
                  <a:srgbClr val="7030A0"/>
                </a:solidFill>
                <a:effectLst>
                  <a:outerShdw blurRad="38100" dist="38100" dir="2700000" algn="tl">
                    <a:srgbClr val="000000">
                      <a:alpha val="43137"/>
                    </a:srgbClr>
                  </a:outerShdw>
                </a:effectLst>
              </a:rPr>
              <a:t>poškození, úraz, </a:t>
            </a:r>
            <a:r>
              <a:rPr lang="cs-CZ" sz="2000" dirty="0" err="1">
                <a:solidFill>
                  <a:srgbClr val="7030A0"/>
                </a:solidFill>
                <a:effectLst>
                  <a:outerShdw blurRad="38100" dist="38100" dir="2700000" algn="tl">
                    <a:srgbClr val="000000">
                      <a:alpha val="43137"/>
                    </a:srgbClr>
                  </a:outerShdw>
                </a:effectLst>
              </a:rPr>
              <a:t>mikrotrauma</a:t>
            </a:r>
            <a:endParaRPr lang="cs-CZ" sz="2000" dirty="0">
              <a:solidFill>
                <a:srgbClr val="7030A0"/>
              </a:solidFill>
              <a:effectLst>
                <a:outerShdw blurRad="38100" dist="38100" dir="2700000" algn="tl">
                  <a:srgbClr val="000000">
                    <a:alpha val="43137"/>
                  </a:srgbClr>
                </a:outerShdw>
              </a:effectLst>
            </a:endParaRPr>
          </a:p>
        </p:txBody>
      </p:sp>
      <p:sp>
        <p:nvSpPr>
          <p:cNvPr id="11" name="Šipka doprava 10"/>
          <p:cNvSpPr/>
          <p:nvPr/>
        </p:nvSpPr>
        <p:spPr>
          <a:xfrm>
            <a:off x="4300362" y="5410411"/>
            <a:ext cx="4326140" cy="990006"/>
          </a:xfrm>
          <a:prstGeom prst="rightArrow">
            <a:avLst>
              <a:gd name="adj1" fmla="val 59524"/>
              <a:gd name="adj2" fmla="val 38235"/>
            </a:avLst>
          </a:prstGeom>
          <a:solidFill>
            <a:srgbClr val="7030A0">
              <a:alpha val="9000"/>
            </a:srgbClr>
          </a:solid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cap="all" dirty="0">
                <a:solidFill>
                  <a:srgbClr val="7030A0"/>
                </a:solidFill>
                <a:effectLst>
                  <a:outerShdw blurRad="38100" dist="38100" dir="2700000" algn="tl">
                    <a:srgbClr val="000000">
                      <a:alpha val="43137"/>
                    </a:srgbClr>
                  </a:outerShdw>
                </a:effectLst>
              </a:rPr>
              <a:t>ZHORŠENÍ pohybové schopnosti</a:t>
            </a:r>
          </a:p>
        </p:txBody>
      </p:sp>
      <p:sp>
        <p:nvSpPr>
          <p:cNvPr id="4" name="Ovál 3"/>
          <p:cNvSpPr/>
          <p:nvPr/>
        </p:nvSpPr>
        <p:spPr>
          <a:xfrm>
            <a:off x="946598" y="1146220"/>
            <a:ext cx="5653826" cy="5331853"/>
          </a:xfrm>
          <a:prstGeom prst="ellipse">
            <a:avLst/>
          </a:prstGeom>
          <a:solidFill>
            <a:srgbClr val="0070C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solidFill>
                  <a:srgbClr val="0070C0"/>
                </a:solidFill>
                <a:effectLst>
                  <a:outerShdw blurRad="38100" dist="38100" dir="2700000" algn="tl">
                    <a:srgbClr val="000000">
                      <a:alpha val="43137"/>
                    </a:srgbClr>
                  </a:outerShdw>
                </a:effectLst>
              </a:rPr>
              <a:t>ZDRAVÍ</a:t>
            </a:r>
          </a:p>
          <a:p>
            <a:pPr algn="ctr"/>
            <a:r>
              <a:rPr lang="cs-CZ" sz="2400" dirty="0">
                <a:solidFill>
                  <a:srgbClr val="0070C0"/>
                </a:solidFill>
                <a:effectLst>
                  <a:outerShdw blurRad="38100" dist="38100" dir="2700000" algn="tl">
                    <a:srgbClr val="000000">
                      <a:alpha val="43137"/>
                    </a:srgbClr>
                  </a:outerShdw>
                </a:effectLst>
              </a:rPr>
              <a:t>tělesné - duševní (sociální)</a:t>
            </a:r>
          </a:p>
        </p:txBody>
      </p:sp>
    </p:spTree>
    <p:extLst>
      <p:ext uri="{BB962C8B-B14F-4D97-AF65-F5344CB8AC3E}">
        <p14:creationId xmlns:p14="http://schemas.microsoft.com/office/powerpoint/2010/main" val="2791554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82DE3F4-BB67-D2CB-5D0D-A365821F6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015" y="0"/>
            <a:ext cx="8034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E4D6B662-A0BD-BAE2-D9ED-F0001093CF86}"/>
              </a:ext>
            </a:extLst>
          </p:cNvPr>
          <p:cNvSpPr txBox="1"/>
          <p:nvPr/>
        </p:nvSpPr>
        <p:spPr>
          <a:xfrm rot="16200000">
            <a:off x="9586519" y="4414610"/>
            <a:ext cx="4161693" cy="369332"/>
          </a:xfrm>
          <a:prstGeom prst="rect">
            <a:avLst/>
          </a:prstGeom>
          <a:noFill/>
        </p:spPr>
        <p:txBody>
          <a:bodyPr wrap="square" rtlCol="0">
            <a:spAutoFit/>
          </a:bodyPr>
          <a:lstStyle/>
          <a:p>
            <a:r>
              <a:rPr lang="cs-CZ" dirty="0"/>
              <a:t>(</a:t>
            </a:r>
            <a:r>
              <a:rPr lang="cs-CZ" dirty="0" err="1"/>
              <a:t>Bernaciková</a:t>
            </a:r>
            <a:r>
              <a:rPr lang="cs-CZ" dirty="0"/>
              <a:t> a kol., Fyziologie, MU, 2012)</a:t>
            </a:r>
          </a:p>
        </p:txBody>
      </p:sp>
      <p:sp>
        <p:nvSpPr>
          <p:cNvPr id="2" name="TextovéPole 1">
            <a:extLst>
              <a:ext uri="{FF2B5EF4-FFF2-40B4-BE49-F238E27FC236}">
                <a16:creationId xmlns:a16="http://schemas.microsoft.com/office/drawing/2014/main" id="{B68B5A57-69EB-36F5-DF57-F2B5938FEAE5}"/>
              </a:ext>
            </a:extLst>
          </p:cNvPr>
          <p:cNvSpPr txBox="1"/>
          <p:nvPr/>
        </p:nvSpPr>
        <p:spPr>
          <a:xfrm>
            <a:off x="424642" y="1574721"/>
            <a:ext cx="2769700" cy="2431435"/>
          </a:xfrm>
          <a:prstGeom prst="rect">
            <a:avLst/>
          </a:prstGeom>
          <a:noFill/>
        </p:spPr>
        <p:txBody>
          <a:bodyPr wrap="square" rtlCol="0">
            <a:spAutoFit/>
          </a:bodyPr>
          <a:lstStyle/>
          <a:p>
            <a:r>
              <a:rPr lang="cs-CZ" sz="2800" dirty="0">
                <a:solidFill>
                  <a:schemeClr val="accent5">
                    <a:lumMod val="75000"/>
                  </a:schemeClr>
                </a:solidFill>
              </a:rPr>
              <a:t>Maximální minutový příjem kyslíku</a:t>
            </a:r>
          </a:p>
          <a:p>
            <a:r>
              <a:rPr lang="cs-CZ" sz="2800" dirty="0">
                <a:solidFill>
                  <a:schemeClr val="accent5">
                    <a:lumMod val="75000"/>
                  </a:schemeClr>
                </a:solidFill>
              </a:rPr>
              <a:t>(VO</a:t>
            </a:r>
            <a:r>
              <a:rPr lang="cs-CZ" sz="2800" baseline="-25000" dirty="0">
                <a:solidFill>
                  <a:schemeClr val="accent5">
                    <a:lumMod val="75000"/>
                  </a:schemeClr>
                </a:solidFill>
              </a:rPr>
              <a:t>2</a:t>
            </a:r>
            <a:r>
              <a:rPr lang="cs-CZ" sz="2800" dirty="0">
                <a:solidFill>
                  <a:schemeClr val="accent5">
                    <a:lumMod val="75000"/>
                  </a:schemeClr>
                </a:solidFill>
              </a:rPr>
              <a:t>max)</a:t>
            </a:r>
          </a:p>
          <a:p>
            <a:r>
              <a:rPr lang="cs-CZ" sz="2000" dirty="0">
                <a:solidFill>
                  <a:srgbClr val="FF0000"/>
                </a:solidFill>
              </a:rPr>
              <a:t>ukazatel</a:t>
            </a:r>
          </a:p>
          <a:p>
            <a:r>
              <a:rPr lang="cs-CZ" sz="2000" dirty="0">
                <a:solidFill>
                  <a:srgbClr val="FF0000"/>
                </a:solidFill>
              </a:rPr>
              <a:t>aerobní schopnosti</a:t>
            </a:r>
          </a:p>
        </p:txBody>
      </p:sp>
    </p:spTree>
    <p:extLst>
      <p:ext uri="{BB962C8B-B14F-4D97-AF65-F5344CB8AC3E}">
        <p14:creationId xmlns:p14="http://schemas.microsoft.com/office/powerpoint/2010/main" val="387311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ovéPole 1">
            <a:extLst>
              <a:ext uri="{FF2B5EF4-FFF2-40B4-BE49-F238E27FC236}">
                <a16:creationId xmlns:a16="http://schemas.microsoft.com/office/drawing/2014/main" id="{2438B0BD-0821-29CA-846A-BB6127A3AD49}"/>
              </a:ext>
            </a:extLst>
          </p:cNvPr>
          <p:cNvSpPr txBox="1">
            <a:spLocks noChangeArrowheads="1"/>
          </p:cNvSpPr>
          <p:nvPr/>
        </p:nvSpPr>
        <p:spPr bwMode="auto">
          <a:xfrm>
            <a:off x="1456267" y="3924421"/>
            <a:ext cx="9279466"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a:spcBef>
                <a:spcPct val="20000"/>
              </a:spcBef>
              <a:buChar char="»"/>
              <a:defRPr sz="2000">
                <a:solidFill>
                  <a:schemeClr val="tx1"/>
                </a:solidFill>
                <a:latin typeface="Arial" panose="020B0604020202020204" pitchFamily="34" charset="0"/>
              </a:defRPr>
            </a:lvl5pPr>
            <a:lvl6pPr eaLnBrk="0" fontAlgn="base" hangingPunct="0">
              <a:spcBef>
                <a:spcPct val="20000"/>
              </a:spcBef>
              <a:spcAft>
                <a:spcPct val="0"/>
              </a:spcAft>
              <a:buChar char="»"/>
              <a:defRPr sz="2000">
                <a:solidFill>
                  <a:schemeClr val="tx1"/>
                </a:solidFill>
                <a:latin typeface="Arial" panose="020B0604020202020204" pitchFamily="34" charset="0"/>
              </a:defRPr>
            </a:lvl6pPr>
            <a:lvl7pPr eaLnBrk="0" fontAlgn="base" hangingPunct="0">
              <a:spcBef>
                <a:spcPct val="20000"/>
              </a:spcBef>
              <a:spcAft>
                <a:spcPct val="0"/>
              </a:spcAft>
              <a:buChar char="»"/>
              <a:defRPr sz="2000">
                <a:solidFill>
                  <a:schemeClr val="tx1"/>
                </a:solidFill>
                <a:latin typeface="Arial" panose="020B0604020202020204" pitchFamily="34" charset="0"/>
              </a:defRPr>
            </a:lvl7pPr>
            <a:lvl8pPr eaLnBrk="0" fontAlgn="base" hangingPunct="0">
              <a:spcBef>
                <a:spcPct val="20000"/>
              </a:spcBef>
              <a:spcAft>
                <a:spcPct val="0"/>
              </a:spcAft>
              <a:buChar char="»"/>
              <a:defRPr sz="2000">
                <a:solidFill>
                  <a:schemeClr val="tx1"/>
                </a:solidFill>
                <a:latin typeface="Arial" panose="020B0604020202020204" pitchFamily="34" charset="0"/>
              </a:defRPr>
            </a:lvl8pPr>
            <a:lvl9pPr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400" b="1" dirty="0">
                <a:solidFill>
                  <a:schemeClr val="accent1">
                    <a:lumMod val="75000"/>
                  </a:schemeClr>
                </a:solidFill>
                <a:latin typeface="+mn-lt"/>
              </a:rPr>
              <a:t>Výpočty VO</a:t>
            </a:r>
            <a:r>
              <a:rPr lang="cs-CZ" altLang="cs-CZ" sz="2400" b="1" baseline="-25000" dirty="0">
                <a:solidFill>
                  <a:schemeClr val="accent1">
                    <a:lumMod val="75000"/>
                  </a:schemeClr>
                </a:solidFill>
                <a:latin typeface="+mn-lt"/>
              </a:rPr>
              <a:t>2</a:t>
            </a:r>
            <a:r>
              <a:rPr lang="cs-CZ" altLang="cs-CZ" sz="2400" b="1" dirty="0">
                <a:solidFill>
                  <a:schemeClr val="accent1">
                    <a:lumMod val="75000"/>
                  </a:schemeClr>
                </a:solidFill>
                <a:latin typeface="+mn-lt"/>
              </a:rPr>
              <a:t>max podle běžeckého testu</a:t>
            </a:r>
          </a:p>
          <a:p>
            <a:pPr>
              <a:spcBef>
                <a:spcPct val="0"/>
              </a:spcBef>
              <a:buNone/>
              <a:defRPr/>
            </a:pPr>
            <a:r>
              <a:rPr lang="cs-CZ" altLang="cs-CZ" sz="2000" u="sng" dirty="0" err="1">
                <a:latin typeface="+mn-lt"/>
              </a:rPr>
              <a:t>Cooperův</a:t>
            </a:r>
            <a:r>
              <a:rPr lang="cs-CZ" altLang="cs-CZ" sz="2000" u="sng" dirty="0">
                <a:latin typeface="+mn-lt"/>
              </a:rPr>
              <a:t> test 12 minut běhu (1968)</a:t>
            </a:r>
          </a:p>
          <a:p>
            <a:pPr>
              <a:spcBef>
                <a:spcPct val="0"/>
              </a:spcBef>
              <a:buFontTx/>
              <a:buNone/>
            </a:pPr>
            <a:r>
              <a:rPr lang="da-DK" altLang="cs-CZ" sz="2000" dirty="0">
                <a:latin typeface="+mn-lt"/>
              </a:rPr>
              <a:t>VO</a:t>
            </a:r>
            <a:r>
              <a:rPr lang="da-DK" altLang="cs-CZ" sz="2000" baseline="-25000" dirty="0">
                <a:latin typeface="+mn-lt"/>
              </a:rPr>
              <a:t>2</a:t>
            </a:r>
            <a:r>
              <a:rPr lang="da-DK" altLang="cs-CZ" sz="2000" dirty="0">
                <a:latin typeface="+mn-lt"/>
              </a:rPr>
              <a:t>max = (22.35 x </a:t>
            </a:r>
            <a:r>
              <a:rPr lang="cs-CZ" altLang="cs-CZ" sz="2000" dirty="0">
                <a:latin typeface="+mn-lt"/>
              </a:rPr>
              <a:t>uběhnuté </a:t>
            </a:r>
            <a:r>
              <a:rPr lang="da-DK" altLang="cs-CZ" sz="2000" dirty="0">
                <a:latin typeface="+mn-lt"/>
              </a:rPr>
              <a:t>kilometr</a:t>
            </a:r>
            <a:r>
              <a:rPr lang="cs-CZ" altLang="cs-CZ" sz="2000" dirty="0">
                <a:latin typeface="+mn-lt"/>
              </a:rPr>
              <a:t>y</a:t>
            </a:r>
            <a:r>
              <a:rPr lang="da-DK" altLang="cs-CZ" sz="2000" dirty="0">
                <a:latin typeface="+mn-lt"/>
              </a:rPr>
              <a:t>) - 11.29</a:t>
            </a:r>
            <a:endParaRPr lang="cs-CZ" altLang="cs-CZ" sz="2000" dirty="0">
              <a:latin typeface="+mn-lt"/>
            </a:endParaRPr>
          </a:p>
          <a:p>
            <a:pPr>
              <a:spcBef>
                <a:spcPct val="0"/>
              </a:spcBef>
              <a:buNone/>
            </a:pPr>
            <a:r>
              <a:rPr lang="cs-CZ" altLang="cs-CZ" sz="2000" u="sng" dirty="0">
                <a:latin typeface="+mn-lt"/>
              </a:rPr>
              <a:t>Test 2 km chůze</a:t>
            </a:r>
            <a:r>
              <a:rPr lang="cs-CZ" altLang="cs-CZ" sz="2000" dirty="0">
                <a:latin typeface="+mn-lt"/>
              </a:rPr>
              <a:t> (http://www.mens-fitness-and-health.com/Walking-Test.html)</a:t>
            </a:r>
          </a:p>
          <a:p>
            <a:pPr>
              <a:spcBef>
                <a:spcPct val="0"/>
              </a:spcBef>
              <a:buFontTx/>
              <a:buNone/>
            </a:pPr>
            <a:r>
              <a:rPr lang="cs-CZ" altLang="cs-CZ" sz="2000" dirty="0">
                <a:latin typeface="+mn-lt"/>
              </a:rPr>
              <a:t>Muži: </a:t>
            </a:r>
            <a:r>
              <a:rPr lang="en-US" altLang="cs-CZ" sz="2000" dirty="0">
                <a:latin typeface="+mn-lt"/>
              </a:rPr>
              <a:t>VO</a:t>
            </a:r>
            <a:r>
              <a:rPr lang="cs-CZ" altLang="cs-CZ" sz="2000" baseline="-25000" dirty="0">
                <a:latin typeface="+mn-lt"/>
              </a:rPr>
              <a:t>2</a:t>
            </a:r>
            <a:r>
              <a:rPr lang="en-US" altLang="cs-CZ" sz="2000" dirty="0">
                <a:latin typeface="+mn-lt"/>
              </a:rPr>
              <a:t>max = 189.4 - [(4.65 x min) + (0.22 x HR) + (0.26 x </a:t>
            </a:r>
            <a:r>
              <a:rPr lang="cs-CZ" altLang="cs-CZ" sz="2000" dirty="0">
                <a:latin typeface="+mn-lt"/>
              </a:rPr>
              <a:t>věk</a:t>
            </a:r>
            <a:r>
              <a:rPr lang="en-US" altLang="cs-CZ" sz="2000" dirty="0">
                <a:latin typeface="+mn-lt"/>
              </a:rPr>
              <a:t>) + (1.05 x BMI)]</a:t>
            </a:r>
            <a:endParaRPr lang="cs-CZ" altLang="cs-CZ" sz="2000" dirty="0">
              <a:latin typeface="+mn-lt"/>
            </a:endParaRPr>
          </a:p>
          <a:p>
            <a:pPr>
              <a:spcBef>
                <a:spcPct val="0"/>
              </a:spcBef>
              <a:buFontTx/>
              <a:buNone/>
            </a:pPr>
            <a:r>
              <a:rPr lang="cs-CZ" altLang="cs-CZ" sz="2000" dirty="0">
                <a:latin typeface="+mn-lt"/>
              </a:rPr>
              <a:t>Ženy: </a:t>
            </a:r>
            <a:r>
              <a:rPr lang="en-US" altLang="cs-CZ" sz="2000" dirty="0">
                <a:latin typeface="+mn-lt"/>
              </a:rPr>
              <a:t>VO</a:t>
            </a:r>
            <a:r>
              <a:rPr lang="cs-CZ" altLang="cs-CZ" sz="2000" baseline="-25000" dirty="0">
                <a:latin typeface="+mn-lt"/>
              </a:rPr>
              <a:t>2</a:t>
            </a:r>
            <a:r>
              <a:rPr lang="en-US" altLang="cs-CZ" sz="2000" dirty="0">
                <a:latin typeface="+mn-lt"/>
              </a:rPr>
              <a:t>max = 116.2 - [(2.98 x min) + (0.11 x HR) + (0.14 x </a:t>
            </a:r>
            <a:r>
              <a:rPr lang="cs-CZ" altLang="cs-CZ" sz="2000" dirty="0">
                <a:latin typeface="+mn-lt"/>
              </a:rPr>
              <a:t>věk</a:t>
            </a:r>
            <a:r>
              <a:rPr lang="en-US" altLang="cs-CZ" sz="2000" dirty="0">
                <a:latin typeface="+mn-lt"/>
              </a:rPr>
              <a:t>) + (0.39 x BMI)]</a:t>
            </a:r>
            <a:endParaRPr lang="cs-CZ" altLang="cs-CZ" sz="2000" dirty="0">
              <a:latin typeface="+mn-lt"/>
            </a:endParaRPr>
          </a:p>
        </p:txBody>
      </p:sp>
      <p:sp>
        <p:nvSpPr>
          <p:cNvPr id="5" name="TextovéPole 3">
            <a:extLst>
              <a:ext uri="{FF2B5EF4-FFF2-40B4-BE49-F238E27FC236}">
                <a16:creationId xmlns:a16="http://schemas.microsoft.com/office/drawing/2014/main" id="{85CD06AF-3E4D-4E1D-7A9F-765F112724F5}"/>
              </a:ext>
            </a:extLst>
          </p:cNvPr>
          <p:cNvSpPr txBox="1">
            <a:spLocks noChangeArrowheads="1"/>
          </p:cNvSpPr>
          <p:nvPr/>
        </p:nvSpPr>
        <p:spPr bwMode="auto">
          <a:xfrm>
            <a:off x="1456268" y="664457"/>
            <a:ext cx="9279466"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b="1" dirty="0">
                <a:solidFill>
                  <a:schemeClr val="accent1">
                    <a:lumMod val="75000"/>
                  </a:schemeClr>
                </a:solidFill>
              </a:rPr>
              <a:t>Predikce VO</a:t>
            </a:r>
            <a:r>
              <a:rPr lang="cs-CZ" altLang="cs-CZ" sz="2400" b="1" baseline="-25000" dirty="0">
                <a:solidFill>
                  <a:schemeClr val="accent1">
                    <a:lumMod val="75000"/>
                  </a:schemeClr>
                </a:solidFill>
              </a:rPr>
              <a:t>2</a:t>
            </a:r>
            <a:r>
              <a:rPr lang="cs-CZ" altLang="cs-CZ" sz="2400" b="1" dirty="0">
                <a:solidFill>
                  <a:schemeClr val="accent1">
                    <a:lumMod val="75000"/>
                  </a:schemeClr>
                </a:solidFill>
              </a:rPr>
              <a:t>max</a:t>
            </a:r>
          </a:p>
          <a:p>
            <a:pPr>
              <a:spcBef>
                <a:spcPct val="0"/>
              </a:spcBef>
              <a:buFontTx/>
              <a:buNone/>
            </a:pPr>
            <a:r>
              <a:rPr lang="cs-CZ" altLang="cs-CZ" sz="2000" u="sng" dirty="0">
                <a:latin typeface="+mn-lt"/>
              </a:rPr>
              <a:t>Jones et al., 1975</a:t>
            </a:r>
          </a:p>
          <a:p>
            <a:pPr>
              <a:spcBef>
                <a:spcPct val="0"/>
              </a:spcBef>
              <a:buFontTx/>
              <a:buNone/>
            </a:pPr>
            <a:r>
              <a:rPr lang="cs-CZ" altLang="cs-CZ" sz="2000" dirty="0">
                <a:latin typeface="+mn-lt"/>
              </a:rPr>
              <a:t>Muži: VO</a:t>
            </a:r>
            <a:r>
              <a:rPr lang="cs-CZ" altLang="cs-CZ" sz="2000" baseline="-25000" dirty="0">
                <a:latin typeface="+mn-lt"/>
              </a:rPr>
              <a:t>2</a:t>
            </a:r>
            <a:r>
              <a:rPr lang="cs-CZ" altLang="cs-CZ" sz="2000" dirty="0">
                <a:latin typeface="+mn-lt"/>
              </a:rPr>
              <a:t>max = 4,2- (0,032 </a:t>
            </a:r>
            <a:r>
              <a:rPr lang="cs-CZ" altLang="cs-CZ" sz="2000" dirty="0">
                <a:latin typeface="+mn-lt"/>
                <a:cs typeface="Calibri" panose="020F0502020204030204" pitchFamily="34" charset="0"/>
              </a:rPr>
              <a:t>x V</a:t>
            </a:r>
            <a:r>
              <a:rPr lang="cs-CZ" altLang="cs-CZ" sz="2000" dirty="0">
                <a:latin typeface="+mn-lt"/>
              </a:rPr>
              <a:t>ěk); Ženy: VO</a:t>
            </a:r>
            <a:r>
              <a:rPr lang="cs-CZ" altLang="cs-CZ" sz="2000" baseline="-25000" dirty="0">
                <a:latin typeface="+mn-lt"/>
              </a:rPr>
              <a:t>2</a:t>
            </a:r>
            <a:r>
              <a:rPr lang="cs-CZ" altLang="cs-CZ" sz="2000" dirty="0">
                <a:latin typeface="+mn-lt"/>
              </a:rPr>
              <a:t>max = 2,6- (0,014 x Věk)</a:t>
            </a:r>
          </a:p>
          <a:p>
            <a:pPr>
              <a:spcBef>
                <a:spcPct val="0"/>
              </a:spcBef>
              <a:buFontTx/>
              <a:buNone/>
            </a:pPr>
            <a:r>
              <a:rPr lang="cs-CZ" altLang="cs-CZ" sz="2000" u="sng" dirty="0">
                <a:latin typeface="+mn-lt"/>
              </a:rPr>
              <a:t>Bruce et al., 1973</a:t>
            </a:r>
          </a:p>
          <a:p>
            <a:pPr>
              <a:spcBef>
                <a:spcPct val="0"/>
              </a:spcBef>
              <a:buFontTx/>
              <a:buNone/>
            </a:pPr>
            <a:r>
              <a:rPr lang="cs-CZ" altLang="cs-CZ" sz="2000" dirty="0">
                <a:latin typeface="+mn-lt"/>
              </a:rPr>
              <a:t>Muži: VO</a:t>
            </a:r>
            <a:r>
              <a:rPr lang="cs-CZ" altLang="cs-CZ" sz="2000" baseline="-25000" dirty="0">
                <a:latin typeface="+mn-lt"/>
              </a:rPr>
              <a:t>2</a:t>
            </a:r>
            <a:r>
              <a:rPr lang="cs-CZ" altLang="cs-CZ" sz="2000" dirty="0">
                <a:latin typeface="+mn-lt"/>
              </a:rPr>
              <a:t>max = 57,8 - (0,445 x Věk); Ženy: VO</a:t>
            </a:r>
            <a:r>
              <a:rPr lang="cs-CZ" altLang="cs-CZ" sz="2000" baseline="-25000" dirty="0">
                <a:latin typeface="+mn-lt"/>
              </a:rPr>
              <a:t>2</a:t>
            </a:r>
            <a:r>
              <a:rPr lang="cs-CZ" altLang="cs-CZ" sz="2000" dirty="0">
                <a:latin typeface="+mn-lt"/>
              </a:rPr>
              <a:t>max = 41,2 - (0,343 x Věk)</a:t>
            </a:r>
          </a:p>
          <a:p>
            <a:pPr>
              <a:spcBef>
                <a:spcPct val="0"/>
              </a:spcBef>
              <a:buFontTx/>
              <a:buNone/>
            </a:pPr>
            <a:r>
              <a:rPr lang="cs-CZ" altLang="cs-CZ" sz="2000" u="sng" dirty="0" err="1">
                <a:latin typeface="+mn-lt"/>
              </a:rPr>
              <a:t>Wasserman</a:t>
            </a:r>
            <a:r>
              <a:rPr lang="cs-CZ" altLang="cs-CZ" sz="2000" u="sng" dirty="0">
                <a:latin typeface="+mn-lt"/>
              </a:rPr>
              <a:t> et al., 1986</a:t>
            </a:r>
          </a:p>
          <a:p>
            <a:pPr>
              <a:spcBef>
                <a:spcPct val="0"/>
              </a:spcBef>
              <a:buFontTx/>
              <a:buNone/>
            </a:pPr>
            <a:r>
              <a:rPr lang="cs-CZ" altLang="cs-CZ" sz="2000" dirty="0">
                <a:latin typeface="+mn-lt"/>
              </a:rPr>
              <a:t>Muži: VO</a:t>
            </a:r>
            <a:r>
              <a:rPr lang="cs-CZ" altLang="cs-CZ" sz="2000" baseline="-25000" dirty="0">
                <a:latin typeface="+mn-lt"/>
              </a:rPr>
              <a:t>2</a:t>
            </a:r>
            <a:r>
              <a:rPr lang="cs-CZ" altLang="cs-CZ" sz="2000" dirty="0">
                <a:latin typeface="+mn-lt"/>
              </a:rPr>
              <a:t>max = kg x </a:t>
            </a:r>
            <a:r>
              <a:rPr lang="en-GB" altLang="cs-CZ" sz="2000" dirty="0">
                <a:latin typeface="+mn-lt"/>
              </a:rPr>
              <a:t>[</a:t>
            </a:r>
            <a:r>
              <a:rPr lang="cs-CZ" altLang="cs-CZ" sz="2000" dirty="0">
                <a:latin typeface="+mn-lt"/>
              </a:rPr>
              <a:t>56,36 - (0,413 x Věk)</a:t>
            </a:r>
            <a:r>
              <a:rPr lang="en-GB" altLang="cs-CZ" sz="2000" dirty="0">
                <a:latin typeface="+mn-lt"/>
              </a:rPr>
              <a:t>]</a:t>
            </a:r>
            <a:r>
              <a:rPr lang="cs-CZ" altLang="cs-CZ" sz="2000" dirty="0">
                <a:latin typeface="+mn-lt"/>
              </a:rPr>
              <a:t>; Ženy: VO</a:t>
            </a:r>
            <a:r>
              <a:rPr lang="cs-CZ" altLang="cs-CZ" sz="2000" baseline="-25000" dirty="0">
                <a:latin typeface="+mn-lt"/>
              </a:rPr>
              <a:t>2</a:t>
            </a:r>
            <a:r>
              <a:rPr lang="cs-CZ" altLang="cs-CZ" sz="2000" dirty="0">
                <a:latin typeface="+mn-lt"/>
              </a:rPr>
              <a:t>max = kg x </a:t>
            </a:r>
            <a:r>
              <a:rPr lang="en-GB" altLang="cs-CZ" sz="2000" dirty="0">
                <a:latin typeface="+mn-lt"/>
              </a:rPr>
              <a:t>[</a:t>
            </a:r>
            <a:r>
              <a:rPr lang="cs-CZ" altLang="cs-CZ" sz="2000" dirty="0">
                <a:latin typeface="+mn-lt"/>
              </a:rPr>
              <a:t>44,37 - (0,413 x Věk)</a:t>
            </a:r>
            <a:r>
              <a:rPr lang="en-GB" altLang="cs-CZ" sz="2000" dirty="0">
                <a:latin typeface="+mn-lt"/>
              </a:rPr>
              <a:t>]</a:t>
            </a:r>
            <a:endParaRPr lang="cs-CZ" altLang="cs-CZ" sz="2000" dirty="0">
              <a:latin typeface="+mn-lt"/>
            </a:endParaRPr>
          </a:p>
          <a:p>
            <a:pPr>
              <a:spcBef>
                <a:spcPct val="0"/>
              </a:spcBef>
              <a:buFontTx/>
              <a:buNone/>
            </a:pPr>
            <a:r>
              <a:rPr lang="cs-CZ" altLang="cs-CZ" sz="2000" u="sng" dirty="0">
                <a:latin typeface="+mn-lt"/>
              </a:rPr>
              <a:t>Vilikus, 2004</a:t>
            </a:r>
          </a:p>
          <a:p>
            <a:pPr>
              <a:spcBef>
                <a:spcPct val="0"/>
              </a:spcBef>
              <a:buFontTx/>
              <a:buNone/>
            </a:pPr>
            <a:r>
              <a:rPr lang="cs-CZ" altLang="cs-CZ" sz="2000" dirty="0">
                <a:latin typeface="+mn-lt"/>
              </a:rPr>
              <a:t>Muži: VO</a:t>
            </a:r>
            <a:r>
              <a:rPr lang="cs-CZ" altLang="cs-CZ" sz="2000" baseline="-25000" dirty="0">
                <a:latin typeface="+mn-lt"/>
              </a:rPr>
              <a:t>2</a:t>
            </a:r>
            <a:r>
              <a:rPr lang="cs-CZ" altLang="cs-CZ" sz="2000" dirty="0">
                <a:latin typeface="+mn-lt"/>
              </a:rPr>
              <a:t>max/kg = -0,691 x Věk + 51,2; Ženy: VO</a:t>
            </a:r>
            <a:r>
              <a:rPr lang="cs-CZ" altLang="cs-CZ" sz="2000" baseline="-25000" dirty="0">
                <a:latin typeface="+mn-lt"/>
              </a:rPr>
              <a:t>2</a:t>
            </a:r>
            <a:r>
              <a:rPr lang="cs-CZ" altLang="cs-CZ" sz="2000" dirty="0">
                <a:latin typeface="+mn-lt"/>
              </a:rPr>
              <a:t>max/kg = -0,556 x Věk + 40,7</a:t>
            </a:r>
            <a:endParaRPr lang="cs-CZ" altLang="cs-CZ" sz="2000" dirty="0">
              <a:solidFill>
                <a:srgbClr val="FF0000"/>
              </a:solidFill>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yslik04">
            <a:extLst>
              <a:ext uri="{FF2B5EF4-FFF2-40B4-BE49-F238E27FC236}">
                <a16:creationId xmlns:a16="http://schemas.microsoft.com/office/drawing/2014/main" id="{0DBAE3D6-1373-0E28-8EA1-27F415FFFE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76" t="9859" r="8483" b="5427"/>
          <a:stretch/>
        </p:blipFill>
        <p:spPr bwMode="auto">
          <a:xfrm>
            <a:off x="2417503" y="1374025"/>
            <a:ext cx="7356994" cy="54113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ovéPole 2">
            <a:extLst>
              <a:ext uri="{FF2B5EF4-FFF2-40B4-BE49-F238E27FC236}">
                <a16:creationId xmlns:a16="http://schemas.microsoft.com/office/drawing/2014/main" id="{F8C43BBF-1977-AA57-0C5B-0BB4718E3981}"/>
              </a:ext>
            </a:extLst>
          </p:cNvPr>
          <p:cNvSpPr txBox="1">
            <a:spLocks noChangeArrowheads="1"/>
          </p:cNvSpPr>
          <p:nvPr/>
        </p:nvSpPr>
        <p:spPr bwMode="auto">
          <a:xfrm>
            <a:off x="378177" y="235252"/>
            <a:ext cx="1143564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800" b="1" dirty="0">
                <a:solidFill>
                  <a:schemeClr val="accent1">
                    <a:lumMod val="75000"/>
                  </a:schemeClr>
                </a:solidFill>
                <a:cs typeface="Arial" panose="020B0604020202020204" pitchFamily="34" charset="0"/>
              </a:rPr>
              <a:t>↑ Kyslíkový poločas (VO</a:t>
            </a:r>
            <a:r>
              <a:rPr lang="cs-CZ" altLang="cs-CZ" sz="2800" b="1" baseline="-25000" dirty="0">
                <a:solidFill>
                  <a:schemeClr val="accent1">
                    <a:lumMod val="75000"/>
                  </a:schemeClr>
                </a:solidFill>
                <a:cs typeface="Arial" panose="020B0604020202020204" pitchFamily="34" charset="0"/>
              </a:rPr>
              <a:t>2</a:t>
            </a:r>
            <a:r>
              <a:rPr lang="cs-CZ" altLang="cs-CZ" sz="2800" b="1" dirty="0">
                <a:solidFill>
                  <a:schemeClr val="accent1">
                    <a:lumMod val="75000"/>
                  </a:schemeClr>
                </a:solidFill>
                <a:cs typeface="Arial" panose="020B0604020202020204" pitchFamily="34" charset="0"/>
              </a:rPr>
              <a:t>t/2) </a:t>
            </a:r>
            <a:r>
              <a:rPr lang="cs-CZ" altLang="cs-CZ" sz="2000" b="1" dirty="0">
                <a:solidFill>
                  <a:srgbClr val="FF0000"/>
                </a:solidFill>
                <a:cs typeface="Arial" panose="020B0604020202020204" pitchFamily="34" charset="0"/>
              </a:rPr>
              <a:t>- </a:t>
            </a:r>
            <a:r>
              <a:rPr lang="cs-CZ" sz="2000" dirty="0">
                <a:solidFill>
                  <a:srgbClr val="FF0000"/>
                </a:solidFill>
              </a:rPr>
              <a:t>ukazatel aerobní schopnosti</a:t>
            </a:r>
            <a:endParaRPr lang="cs-CZ" altLang="cs-CZ" sz="2000" b="1" dirty="0">
              <a:solidFill>
                <a:schemeClr val="accent1">
                  <a:lumMod val="75000"/>
                </a:schemeClr>
              </a:solidFill>
              <a:cs typeface="Arial" panose="020B0604020202020204" pitchFamily="34" charset="0"/>
            </a:endParaRPr>
          </a:p>
          <a:p>
            <a:pPr algn="ctr">
              <a:spcBef>
                <a:spcPct val="0"/>
              </a:spcBef>
              <a:buFontTx/>
              <a:buNone/>
            </a:pPr>
            <a:r>
              <a:rPr lang="cs-CZ" altLang="cs-CZ" sz="2000" dirty="0">
                <a:solidFill>
                  <a:srgbClr val="FF0000"/>
                </a:solidFill>
                <a:cs typeface="Arial" panose="020B0604020202020204" pitchFamily="34" charset="0"/>
              </a:rPr>
              <a:t>A</a:t>
            </a:r>
            <a:r>
              <a:rPr lang="cs-CZ" altLang="cs-CZ" sz="2000" dirty="0">
                <a:solidFill>
                  <a:schemeClr val="accent2"/>
                </a:solidFill>
                <a:cs typeface="Arial" panose="020B0604020202020204" pitchFamily="34" charset="0"/>
              </a:rPr>
              <a:t> </a:t>
            </a:r>
            <a:r>
              <a:rPr lang="cs-CZ" altLang="cs-CZ" sz="2000" dirty="0">
                <a:solidFill>
                  <a:srgbClr val="FF0000"/>
                </a:solidFill>
                <a:cs typeface="Arial" panose="020B0604020202020204" pitchFamily="34" charset="0"/>
              </a:rPr>
              <a:t>– strmější – lepší nárůst VO</a:t>
            </a:r>
            <a:r>
              <a:rPr lang="cs-CZ" altLang="cs-CZ" sz="2000" baseline="-25000" dirty="0">
                <a:solidFill>
                  <a:srgbClr val="FF0000"/>
                </a:solidFill>
                <a:cs typeface="Arial" panose="020B0604020202020204" pitchFamily="34" charset="0"/>
              </a:rPr>
              <a:t>2</a:t>
            </a:r>
            <a:r>
              <a:rPr lang="cs-CZ" altLang="cs-CZ" sz="2000" dirty="0">
                <a:solidFill>
                  <a:srgbClr val="FF0000"/>
                </a:solidFill>
                <a:cs typeface="Arial" panose="020B0604020202020204" pitchFamily="34" charset="0"/>
              </a:rPr>
              <a:t> </a:t>
            </a:r>
            <a:r>
              <a:rPr lang="cs-CZ" altLang="cs-CZ" sz="2000" b="1" dirty="0">
                <a:solidFill>
                  <a:srgbClr val="302B9B"/>
                </a:solidFill>
                <a:cs typeface="Arial" panose="020B0604020202020204" pitchFamily="34" charset="0"/>
              </a:rPr>
              <a:t>(↓ VO</a:t>
            </a:r>
            <a:r>
              <a:rPr lang="cs-CZ" altLang="cs-CZ" sz="2000" b="1" baseline="-25000" dirty="0">
                <a:solidFill>
                  <a:srgbClr val="302B9B"/>
                </a:solidFill>
                <a:cs typeface="Arial" panose="020B0604020202020204" pitchFamily="34" charset="0"/>
              </a:rPr>
              <a:t>2</a:t>
            </a:r>
            <a:r>
              <a:rPr lang="cs-CZ" altLang="cs-CZ" sz="2000" b="1" dirty="0">
                <a:solidFill>
                  <a:srgbClr val="302B9B"/>
                </a:solidFill>
                <a:cs typeface="Arial" panose="020B0604020202020204" pitchFamily="34" charset="0"/>
              </a:rPr>
              <a:t>t/2); </a:t>
            </a:r>
            <a:r>
              <a:rPr lang="cs-CZ" altLang="cs-CZ" sz="2000" dirty="0">
                <a:solidFill>
                  <a:schemeClr val="accent2">
                    <a:lumMod val="50000"/>
                  </a:schemeClr>
                </a:solidFill>
                <a:cs typeface="Arial" panose="020B0604020202020204" pitchFamily="34" charset="0"/>
              </a:rPr>
              <a:t>B – pozvolnější – horší nárůst VO</a:t>
            </a:r>
            <a:r>
              <a:rPr lang="cs-CZ" altLang="cs-CZ" sz="2000" baseline="-25000" dirty="0">
                <a:solidFill>
                  <a:schemeClr val="accent2">
                    <a:lumMod val="50000"/>
                  </a:schemeClr>
                </a:solidFill>
                <a:cs typeface="Arial" panose="020B0604020202020204" pitchFamily="34" charset="0"/>
              </a:rPr>
              <a:t>2</a:t>
            </a:r>
            <a:r>
              <a:rPr lang="cs-CZ" altLang="cs-CZ" sz="2000" dirty="0">
                <a:solidFill>
                  <a:schemeClr val="accent2">
                    <a:lumMod val="50000"/>
                  </a:schemeClr>
                </a:solidFill>
                <a:cs typeface="Arial" panose="020B0604020202020204" pitchFamily="34" charset="0"/>
              </a:rPr>
              <a:t> </a:t>
            </a:r>
            <a:r>
              <a:rPr lang="cs-CZ" altLang="cs-CZ" sz="2000" b="1" dirty="0">
                <a:solidFill>
                  <a:srgbClr val="302B9B"/>
                </a:solidFill>
                <a:cs typeface="Arial" panose="020B0604020202020204" pitchFamily="34" charset="0"/>
              </a:rPr>
              <a:t>(↑ VO</a:t>
            </a:r>
            <a:r>
              <a:rPr lang="cs-CZ" altLang="cs-CZ" sz="2000" b="1" baseline="-25000" dirty="0">
                <a:solidFill>
                  <a:srgbClr val="302B9B"/>
                </a:solidFill>
                <a:cs typeface="Arial" panose="020B0604020202020204" pitchFamily="34" charset="0"/>
              </a:rPr>
              <a:t>2</a:t>
            </a:r>
            <a:r>
              <a:rPr lang="cs-CZ" altLang="cs-CZ" sz="2000" b="1" dirty="0">
                <a:solidFill>
                  <a:srgbClr val="302B9B"/>
                </a:solidFill>
                <a:cs typeface="Arial" panose="020B0604020202020204" pitchFamily="34" charset="0"/>
              </a:rPr>
              <a:t>t/2)</a:t>
            </a:r>
          </a:p>
          <a:p>
            <a:pPr algn="ctr">
              <a:spcBef>
                <a:spcPct val="0"/>
              </a:spcBef>
              <a:buNone/>
            </a:pPr>
            <a:r>
              <a:rPr lang="cs-CZ" sz="2000" dirty="0"/>
              <a:t>Rychlejší - lepší využití VO</a:t>
            </a:r>
            <a:r>
              <a:rPr lang="cs-CZ" sz="2000" baseline="-25000" dirty="0"/>
              <a:t>2</a:t>
            </a:r>
            <a:r>
              <a:rPr lang="cs-CZ" sz="2000" dirty="0"/>
              <a:t> na začátku zátěže je známkou lepší adaptace na aerobní zatížení</a:t>
            </a:r>
            <a:endParaRPr lang="cs-CZ" altLang="cs-CZ" sz="2000" dirty="0">
              <a:solidFill>
                <a:srgbClr val="FF0000"/>
              </a:solidFill>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89A2F7-FDAF-47F6-8F63-3E5A80E38C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0" t="4838" r="2976" b="11563"/>
          <a:stretch/>
        </p:blipFill>
        <p:spPr bwMode="auto">
          <a:xfrm>
            <a:off x="234460" y="1849463"/>
            <a:ext cx="6611817" cy="46368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EE7F2CB-9136-9AC9-B2C2-DE74419825A3}"/>
              </a:ext>
            </a:extLst>
          </p:cNvPr>
          <p:cNvSpPr txBox="1"/>
          <p:nvPr/>
        </p:nvSpPr>
        <p:spPr>
          <a:xfrm>
            <a:off x="2713891" y="6486322"/>
            <a:ext cx="1652954" cy="369332"/>
          </a:xfrm>
          <a:prstGeom prst="rect">
            <a:avLst/>
          </a:prstGeom>
          <a:noFill/>
        </p:spPr>
        <p:txBody>
          <a:bodyPr wrap="square" rtlCol="0">
            <a:spAutoFit/>
          </a:bodyPr>
          <a:lstStyle/>
          <a:p>
            <a:r>
              <a:rPr lang="cs-CZ" dirty="0"/>
              <a:t>(Vilikus, 2023)</a:t>
            </a:r>
          </a:p>
        </p:txBody>
      </p:sp>
      <p:pic>
        <p:nvPicPr>
          <p:cNvPr id="3" name="Picture 5" descr="Raven2013_1">
            <a:extLst>
              <a:ext uri="{FF2B5EF4-FFF2-40B4-BE49-F238E27FC236}">
                <a16:creationId xmlns:a16="http://schemas.microsoft.com/office/drawing/2014/main" id="{A75E69A7-7A9E-9538-48BE-795E29D8A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5" t="-549" r="1864" b="42674"/>
          <a:stretch/>
        </p:blipFill>
        <p:spPr bwMode="auto">
          <a:xfrm>
            <a:off x="7069016" y="371678"/>
            <a:ext cx="4818186" cy="61146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A8CE9048-B82A-DF8A-5382-18C8BA063584}"/>
              </a:ext>
            </a:extLst>
          </p:cNvPr>
          <p:cNvSpPr txBox="1"/>
          <p:nvPr/>
        </p:nvSpPr>
        <p:spPr>
          <a:xfrm>
            <a:off x="234461" y="1295465"/>
            <a:ext cx="6611816" cy="461665"/>
          </a:xfrm>
          <a:prstGeom prst="rect">
            <a:avLst/>
          </a:prstGeom>
          <a:noFill/>
        </p:spPr>
        <p:txBody>
          <a:bodyPr wrap="square">
            <a:spAutoFit/>
          </a:bodyPr>
          <a:lstStyle/>
          <a:p>
            <a:pPr algn="ctr"/>
            <a:r>
              <a:rPr lang="cs-CZ" sz="2400" cap="all" dirty="0">
                <a:solidFill>
                  <a:srgbClr val="FF0000"/>
                </a:solidFill>
              </a:rPr>
              <a:t>ukazatel aerobní schopnosti</a:t>
            </a:r>
          </a:p>
        </p:txBody>
      </p:sp>
    </p:spTree>
    <p:extLst>
      <p:ext uri="{BB962C8B-B14F-4D97-AF65-F5344CB8AC3E}">
        <p14:creationId xmlns:p14="http://schemas.microsoft.com/office/powerpoint/2010/main" val="2032710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VE_EQ0001"/>
          <p:cNvPicPr>
            <a:picLocks noChangeAspect="1" noChangeArrowheads="1"/>
          </p:cNvPicPr>
          <p:nvPr/>
        </p:nvPicPr>
        <p:blipFill rotWithShape="1">
          <a:blip r:embed="rId2">
            <a:extLst>
              <a:ext uri="{28A0092B-C50C-407E-A947-70E740481C1C}">
                <a14:useLocalDpi xmlns:a14="http://schemas.microsoft.com/office/drawing/2010/main" val="0"/>
              </a:ext>
            </a:extLst>
          </a:blip>
          <a:srcRect l="3903" t="2426" r="983"/>
          <a:stretch/>
        </p:blipFill>
        <p:spPr bwMode="auto">
          <a:xfrm>
            <a:off x="4306774" y="300130"/>
            <a:ext cx="5301503" cy="60927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5"/>
          <p:cNvSpPr txBox="1">
            <a:spLocks noChangeArrowheads="1"/>
          </p:cNvSpPr>
          <p:nvPr/>
        </p:nvSpPr>
        <p:spPr bwMode="auto">
          <a:xfrm>
            <a:off x="6800850" y="288926"/>
            <a:ext cx="2520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Kraemer et al., 2012</a:t>
            </a:r>
          </a:p>
        </p:txBody>
      </p:sp>
      <p:sp>
        <p:nvSpPr>
          <p:cNvPr id="30732" name="Text Box 16"/>
          <p:cNvSpPr txBox="1">
            <a:spLocks noChangeArrowheads="1"/>
          </p:cNvSpPr>
          <p:nvPr/>
        </p:nvSpPr>
        <p:spPr bwMode="auto">
          <a:xfrm>
            <a:off x="272420" y="1131880"/>
            <a:ext cx="3911353" cy="2308324"/>
          </a:xfrm>
          <a:prstGeom prst="rect">
            <a:avLst/>
          </a:prstGeom>
          <a:solidFill>
            <a:schemeClr val="bg1"/>
          </a:solidFill>
          <a:ln w="9525">
            <a:solidFill>
              <a:srgbClr val="2D9AD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cs-CZ" altLang="cs-CZ" sz="2400" dirty="0"/>
              <a:t>„Současné“</a:t>
            </a:r>
          </a:p>
          <a:p>
            <a:pPr algn="ctr" eaLnBrk="1" hangingPunct="1">
              <a:spcBef>
                <a:spcPts val="0"/>
              </a:spcBef>
              <a:buFontTx/>
              <a:buNone/>
            </a:pPr>
            <a:r>
              <a:rPr lang="cs-CZ" altLang="cs-CZ" sz="2400" b="1" dirty="0">
                <a:solidFill>
                  <a:srgbClr val="FF0000"/>
                </a:solidFill>
              </a:rPr>
              <a:t>stanovení dvou ventilačních prahů </a:t>
            </a:r>
          </a:p>
          <a:p>
            <a:pPr algn="ctr" eaLnBrk="1" hangingPunct="1">
              <a:spcBef>
                <a:spcPts val="0"/>
              </a:spcBef>
              <a:buFontTx/>
              <a:buNone/>
            </a:pPr>
            <a:r>
              <a:rPr lang="cs-CZ" altLang="cs-CZ" sz="2400" b="1" dirty="0"/>
              <a:t>zlom a nárůst</a:t>
            </a:r>
          </a:p>
          <a:p>
            <a:pPr algn="ctr" eaLnBrk="1" hangingPunct="1">
              <a:spcBef>
                <a:spcPts val="0"/>
              </a:spcBef>
              <a:buFontTx/>
              <a:buNone/>
            </a:pPr>
            <a:r>
              <a:rPr lang="cs-CZ" altLang="cs-CZ" sz="2400" b="1" dirty="0"/>
              <a:t>ventilačních ekvivalentů</a:t>
            </a:r>
          </a:p>
          <a:p>
            <a:pPr algn="ctr" eaLnBrk="1" hangingPunct="1">
              <a:spcBef>
                <a:spcPts val="0"/>
              </a:spcBef>
              <a:buFontTx/>
              <a:buNone/>
            </a:pPr>
            <a:r>
              <a:rPr lang="cs-CZ" altLang="cs-CZ" sz="2400" b="1" dirty="0"/>
              <a:t>pro</a:t>
            </a:r>
            <a:r>
              <a:rPr lang="cs-CZ" altLang="cs-CZ" sz="2400" b="1" dirty="0">
                <a:solidFill>
                  <a:srgbClr val="3609F5"/>
                </a:solidFill>
              </a:rPr>
              <a:t> </a:t>
            </a:r>
            <a:r>
              <a:rPr lang="cs-CZ" altLang="cs-CZ" sz="2400" b="1" dirty="0">
                <a:solidFill>
                  <a:srgbClr val="0070C0"/>
                </a:solidFill>
              </a:rPr>
              <a:t>O</a:t>
            </a:r>
            <a:r>
              <a:rPr lang="cs-CZ" altLang="cs-CZ" sz="2400" b="1" baseline="-25000" dirty="0">
                <a:solidFill>
                  <a:srgbClr val="0070C0"/>
                </a:solidFill>
              </a:rPr>
              <a:t>2</a:t>
            </a:r>
            <a:r>
              <a:rPr lang="cs-CZ" altLang="cs-CZ" sz="2400" b="1" dirty="0">
                <a:solidFill>
                  <a:srgbClr val="3609F5"/>
                </a:solidFill>
              </a:rPr>
              <a:t> </a:t>
            </a:r>
            <a:r>
              <a:rPr lang="cs-CZ" altLang="cs-CZ" sz="2400" b="1" dirty="0"/>
              <a:t>a</a:t>
            </a:r>
            <a:r>
              <a:rPr lang="cs-CZ" altLang="cs-CZ" sz="2400" b="1" dirty="0">
                <a:solidFill>
                  <a:srgbClr val="3609F5"/>
                </a:solidFill>
              </a:rPr>
              <a:t> </a:t>
            </a:r>
            <a:r>
              <a:rPr lang="cs-CZ" altLang="cs-CZ" sz="2400" b="1" dirty="0">
                <a:solidFill>
                  <a:srgbClr val="669900"/>
                </a:solidFill>
              </a:rPr>
              <a:t>CO</a:t>
            </a:r>
            <a:r>
              <a:rPr lang="cs-CZ" altLang="cs-CZ" sz="2400" b="1" baseline="-25000" dirty="0">
                <a:solidFill>
                  <a:srgbClr val="669900"/>
                </a:solidFill>
              </a:rPr>
              <a:t>2</a:t>
            </a:r>
          </a:p>
        </p:txBody>
      </p:sp>
      <p:sp>
        <p:nvSpPr>
          <p:cNvPr id="30724" name="Text Box 11"/>
          <p:cNvSpPr txBox="1">
            <a:spLocks noChangeArrowheads="1"/>
          </p:cNvSpPr>
          <p:nvPr/>
        </p:nvSpPr>
        <p:spPr bwMode="auto">
          <a:xfrm>
            <a:off x="4380746" y="1020555"/>
            <a:ext cx="1512887" cy="140038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dirty="0">
                <a:solidFill>
                  <a:schemeClr val="accent6">
                    <a:lumMod val="75000"/>
                  </a:schemeClr>
                </a:solidFill>
              </a:rPr>
              <a:t>VE/CO</a:t>
            </a:r>
            <a:r>
              <a:rPr lang="cs-CZ" altLang="cs-CZ" sz="2800" b="1" baseline="-25000" dirty="0">
                <a:solidFill>
                  <a:schemeClr val="accent6">
                    <a:lumMod val="75000"/>
                  </a:schemeClr>
                </a:solidFill>
              </a:rPr>
              <a:t>2</a:t>
            </a:r>
          </a:p>
          <a:p>
            <a:pPr eaLnBrk="1" hangingPunct="1">
              <a:spcBef>
                <a:spcPct val="50000"/>
              </a:spcBef>
              <a:buFontTx/>
              <a:buNone/>
            </a:pPr>
            <a:endParaRPr lang="cs-CZ" altLang="cs-CZ" sz="1000" b="1" dirty="0">
              <a:solidFill>
                <a:srgbClr val="2D9AD1"/>
              </a:solidFill>
            </a:endParaRPr>
          </a:p>
          <a:p>
            <a:pPr eaLnBrk="1" hangingPunct="1">
              <a:spcBef>
                <a:spcPct val="50000"/>
              </a:spcBef>
              <a:buFontTx/>
              <a:buNone/>
            </a:pPr>
            <a:r>
              <a:rPr lang="cs-CZ" altLang="cs-CZ" sz="2800" b="1" dirty="0">
                <a:solidFill>
                  <a:srgbClr val="2D9AD1"/>
                </a:solidFill>
              </a:rPr>
              <a:t>VE/O</a:t>
            </a:r>
            <a:r>
              <a:rPr lang="cs-CZ" altLang="cs-CZ" sz="2800" b="1" baseline="-25000" dirty="0">
                <a:solidFill>
                  <a:srgbClr val="2D9AD1"/>
                </a:solidFill>
              </a:rPr>
              <a:t>2</a:t>
            </a:r>
          </a:p>
        </p:txBody>
      </p:sp>
      <p:sp>
        <p:nvSpPr>
          <p:cNvPr id="4" name="Šipka: doleva 3">
            <a:extLst>
              <a:ext uri="{FF2B5EF4-FFF2-40B4-BE49-F238E27FC236}">
                <a16:creationId xmlns:a16="http://schemas.microsoft.com/office/drawing/2014/main" id="{79AC6E48-B141-3CF7-784D-90B826240EF1}"/>
              </a:ext>
            </a:extLst>
          </p:cNvPr>
          <p:cNvSpPr/>
          <p:nvPr/>
        </p:nvSpPr>
        <p:spPr>
          <a:xfrm>
            <a:off x="8612073" y="1850576"/>
            <a:ext cx="3482242" cy="1163131"/>
          </a:xfrm>
          <a:prstGeom prst="leftArrow">
            <a:avLst>
              <a:gd name="adj1" fmla="val 59429"/>
              <a:gd name="adj2"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spcBef>
                <a:spcPts val="0"/>
              </a:spcBef>
              <a:buFontTx/>
              <a:buNone/>
            </a:pPr>
            <a:r>
              <a:rPr lang="cs-CZ" altLang="cs-CZ" sz="2400" b="1" dirty="0">
                <a:solidFill>
                  <a:srgbClr val="FF0000"/>
                </a:solidFill>
              </a:rPr>
              <a:t>RCP(VT2)</a:t>
            </a:r>
          </a:p>
          <a:p>
            <a:pPr eaLnBrk="1" hangingPunct="1">
              <a:spcBef>
                <a:spcPts val="0"/>
              </a:spcBef>
              <a:buFontTx/>
              <a:buNone/>
            </a:pPr>
            <a:r>
              <a:rPr lang="cs-CZ" altLang="cs-CZ" sz="1800" dirty="0" err="1">
                <a:solidFill>
                  <a:schemeClr val="tx1"/>
                </a:solidFill>
              </a:rPr>
              <a:t>respiratory</a:t>
            </a:r>
            <a:r>
              <a:rPr lang="cs-CZ" altLang="cs-CZ" sz="1800" dirty="0">
                <a:solidFill>
                  <a:schemeClr val="tx1"/>
                </a:solidFill>
              </a:rPr>
              <a:t> </a:t>
            </a:r>
            <a:r>
              <a:rPr lang="cs-CZ" altLang="cs-CZ" sz="1800" dirty="0" err="1">
                <a:solidFill>
                  <a:schemeClr val="tx1"/>
                </a:solidFill>
              </a:rPr>
              <a:t>compensation</a:t>
            </a:r>
            <a:r>
              <a:rPr lang="cs-CZ" altLang="cs-CZ" sz="1800" dirty="0">
                <a:solidFill>
                  <a:schemeClr val="tx1"/>
                </a:solidFill>
              </a:rPr>
              <a:t> point</a:t>
            </a:r>
          </a:p>
        </p:txBody>
      </p:sp>
      <p:sp>
        <p:nvSpPr>
          <p:cNvPr id="5" name="Šipka: doleva 4">
            <a:extLst>
              <a:ext uri="{FF2B5EF4-FFF2-40B4-BE49-F238E27FC236}">
                <a16:creationId xmlns:a16="http://schemas.microsoft.com/office/drawing/2014/main" id="{E8F3591E-8BA2-D3DC-AAB2-63C5BFABD05C}"/>
              </a:ext>
            </a:extLst>
          </p:cNvPr>
          <p:cNvSpPr/>
          <p:nvPr/>
        </p:nvSpPr>
        <p:spPr>
          <a:xfrm>
            <a:off x="6957525" y="3196283"/>
            <a:ext cx="4960690" cy="487842"/>
          </a:xfrm>
          <a:prstGeom prst="leftArrow">
            <a:avLst>
              <a:gd name="adj1" fmla="val 59429"/>
              <a:gd name="adj2"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spcBef>
                <a:spcPts val="0"/>
              </a:spcBef>
              <a:buFontTx/>
              <a:buNone/>
            </a:pPr>
            <a:r>
              <a:rPr lang="cs-CZ" altLang="cs-CZ" sz="2400" b="1" dirty="0">
                <a:solidFill>
                  <a:srgbClr val="FF0000"/>
                </a:solidFill>
              </a:rPr>
              <a:t>VT(VT2) </a:t>
            </a:r>
            <a:r>
              <a:rPr lang="cs-CZ" altLang="cs-CZ" dirty="0" err="1">
                <a:solidFill>
                  <a:schemeClr val="tx1"/>
                </a:solidFill>
              </a:rPr>
              <a:t>v</a:t>
            </a:r>
            <a:r>
              <a:rPr lang="cs-CZ" altLang="cs-CZ" sz="1800" dirty="0" err="1">
                <a:solidFill>
                  <a:schemeClr val="tx1"/>
                </a:solidFill>
              </a:rPr>
              <a:t>entilatory</a:t>
            </a:r>
            <a:r>
              <a:rPr lang="cs-CZ" altLang="cs-CZ" sz="1800" dirty="0">
                <a:solidFill>
                  <a:schemeClr val="tx1"/>
                </a:solidFill>
              </a:rPr>
              <a:t> </a:t>
            </a:r>
            <a:r>
              <a:rPr lang="cs-CZ" altLang="cs-CZ" sz="1800" dirty="0" err="1">
                <a:solidFill>
                  <a:schemeClr val="tx1"/>
                </a:solidFill>
              </a:rPr>
              <a:t>threshold</a:t>
            </a:r>
            <a:endParaRPr lang="cs-CZ" altLang="cs-CZ" sz="1800"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VT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1125538"/>
            <a:ext cx="7632700" cy="55927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4819" name="Text Box 6"/>
          <p:cNvSpPr txBox="1">
            <a:spLocks noChangeArrowheads="1"/>
          </p:cNvSpPr>
          <p:nvPr/>
        </p:nvSpPr>
        <p:spPr bwMode="auto">
          <a:xfrm>
            <a:off x="1703389" y="188913"/>
            <a:ext cx="8713787" cy="81915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000" b="1" u="sng">
                <a:solidFill>
                  <a:srgbClr val="3609F5"/>
                </a:solidFill>
              </a:rPr>
              <a:t>Naše zkušenosti se stanovením ventilačně-respiračního prahu</a:t>
            </a:r>
          </a:p>
          <a:p>
            <a:pPr algn="ctr" eaLnBrk="1" hangingPunct="1">
              <a:spcBef>
                <a:spcPct val="50000"/>
              </a:spcBef>
              <a:buFontTx/>
              <a:buNone/>
            </a:pPr>
            <a:r>
              <a:rPr lang="cs-CZ" altLang="cs-CZ" sz="1800"/>
              <a:t>Laboratoř sportovní medicíny FSpS MU - Cortex (Novotný, 2012)</a:t>
            </a:r>
          </a:p>
        </p:txBody>
      </p:sp>
      <p:sp>
        <p:nvSpPr>
          <p:cNvPr id="34820" name="Rectangle 7"/>
          <p:cNvSpPr>
            <a:spLocks noChangeArrowheads="1"/>
          </p:cNvSpPr>
          <p:nvPr/>
        </p:nvSpPr>
        <p:spPr bwMode="auto">
          <a:xfrm>
            <a:off x="3216275" y="4437063"/>
            <a:ext cx="122713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3609F5"/>
                </a:solidFill>
              </a:rPr>
              <a:t>VE/VO</a:t>
            </a:r>
            <a:r>
              <a:rPr lang="cs-CZ" altLang="cs-CZ" sz="2400" b="1" baseline="-25000">
                <a:solidFill>
                  <a:srgbClr val="3609F5"/>
                </a:solidFill>
              </a:rPr>
              <a:t>2</a:t>
            </a:r>
            <a:endParaRPr lang="cs-CZ" altLang="cs-CZ" sz="2400" b="1" baseline="-25000">
              <a:solidFill>
                <a:srgbClr val="FF0000"/>
              </a:solidFill>
            </a:endParaRPr>
          </a:p>
        </p:txBody>
      </p:sp>
      <p:sp>
        <p:nvSpPr>
          <p:cNvPr id="34821" name="Rectangle 8"/>
          <p:cNvSpPr>
            <a:spLocks noChangeArrowheads="1"/>
          </p:cNvSpPr>
          <p:nvPr/>
        </p:nvSpPr>
        <p:spPr bwMode="auto">
          <a:xfrm>
            <a:off x="3287713" y="1773238"/>
            <a:ext cx="1447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VE/VCO</a:t>
            </a:r>
            <a:r>
              <a:rPr lang="cs-CZ" altLang="cs-CZ" sz="2400" b="1" baseline="-25000">
                <a:solidFill>
                  <a:srgbClr val="FF0000"/>
                </a:solidFill>
              </a:rPr>
              <a:t>2</a:t>
            </a:r>
          </a:p>
        </p:txBody>
      </p:sp>
      <p:sp>
        <p:nvSpPr>
          <p:cNvPr id="34822" name="Text Box 9"/>
          <p:cNvSpPr txBox="1">
            <a:spLocks noChangeArrowheads="1"/>
          </p:cNvSpPr>
          <p:nvPr/>
        </p:nvSpPr>
        <p:spPr bwMode="auto">
          <a:xfrm>
            <a:off x="5591175" y="1916113"/>
            <a:ext cx="15128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777777"/>
                </a:solidFill>
              </a:rPr>
              <a:t>Rychlost</a:t>
            </a:r>
          </a:p>
        </p:txBody>
      </p:sp>
      <p:sp>
        <p:nvSpPr>
          <p:cNvPr id="34823" name="Line 8"/>
          <p:cNvSpPr>
            <a:spLocks noChangeShapeType="1"/>
          </p:cNvSpPr>
          <p:nvPr/>
        </p:nvSpPr>
        <p:spPr bwMode="auto">
          <a:xfrm flipV="1">
            <a:off x="5951538" y="4005263"/>
            <a:ext cx="0" cy="1547812"/>
          </a:xfrm>
          <a:prstGeom prst="line">
            <a:avLst/>
          </a:prstGeom>
          <a:noFill/>
          <a:ln w="76200">
            <a:solidFill>
              <a:srgbClr val="FF0000"/>
            </a:solidFill>
            <a:prstDash val="sysDot"/>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4824" name="Line 9"/>
          <p:cNvSpPr>
            <a:spLocks noChangeShapeType="1"/>
          </p:cNvSpPr>
          <p:nvPr/>
        </p:nvSpPr>
        <p:spPr bwMode="auto">
          <a:xfrm flipV="1">
            <a:off x="7518401" y="3051175"/>
            <a:ext cx="17463" cy="2501900"/>
          </a:xfrm>
          <a:prstGeom prst="line">
            <a:avLst/>
          </a:prstGeom>
          <a:noFill/>
          <a:ln w="76200">
            <a:solidFill>
              <a:srgbClr val="FF0000"/>
            </a:solidFill>
            <a:prstDash val="sysDot"/>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4825" name="Text Box 10"/>
          <p:cNvSpPr txBox="1">
            <a:spLocks noChangeArrowheads="1"/>
          </p:cNvSpPr>
          <p:nvPr/>
        </p:nvSpPr>
        <p:spPr bwMode="auto">
          <a:xfrm>
            <a:off x="5591175" y="4302125"/>
            <a:ext cx="647700" cy="5286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FF0000"/>
                </a:solidFill>
              </a:rPr>
              <a:t>VT</a:t>
            </a:r>
          </a:p>
        </p:txBody>
      </p:sp>
      <p:sp>
        <p:nvSpPr>
          <p:cNvPr id="34826" name="Text Box 11"/>
          <p:cNvSpPr txBox="1">
            <a:spLocks noChangeArrowheads="1"/>
          </p:cNvSpPr>
          <p:nvPr/>
        </p:nvSpPr>
        <p:spPr bwMode="auto">
          <a:xfrm>
            <a:off x="7032626" y="4303714"/>
            <a:ext cx="1008063" cy="528637"/>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FF0000"/>
                </a:solidFill>
              </a:rPr>
              <a:t>RCP</a:t>
            </a:r>
          </a:p>
        </p:txBody>
      </p:sp>
      <p:sp>
        <p:nvSpPr>
          <p:cNvPr id="34827" name="Text Box 10"/>
          <p:cNvSpPr txBox="1">
            <a:spLocks noChangeArrowheads="1"/>
          </p:cNvSpPr>
          <p:nvPr/>
        </p:nvSpPr>
        <p:spPr bwMode="auto">
          <a:xfrm>
            <a:off x="5735638" y="4895851"/>
            <a:ext cx="2159000" cy="366713"/>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t>manuální korekce</a:t>
            </a:r>
          </a:p>
        </p:txBody>
      </p:sp>
      <p:sp>
        <p:nvSpPr>
          <p:cNvPr id="34828" name="TextovéPole 11"/>
          <p:cNvSpPr txBox="1">
            <a:spLocks noChangeArrowheads="1"/>
          </p:cNvSpPr>
          <p:nvPr/>
        </p:nvSpPr>
        <p:spPr bwMode="auto">
          <a:xfrm>
            <a:off x="8399464" y="5949950"/>
            <a:ext cx="1081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Čas </a:t>
            </a:r>
            <a:r>
              <a:rPr lang="en-US" altLang="cs-CZ" sz="1600"/>
              <a:t>[</a:t>
            </a:r>
            <a:r>
              <a:rPr lang="cs-CZ" altLang="cs-CZ" sz="1600"/>
              <a:t>min</a:t>
            </a:r>
            <a:r>
              <a:rPr lang="en-US" altLang="cs-CZ" sz="1600"/>
              <a:t>]</a:t>
            </a:r>
            <a:endParaRPr lang="cs-CZ" altLang="cs-CZ" sz="1600"/>
          </a:p>
        </p:txBody>
      </p:sp>
      <p:sp>
        <p:nvSpPr>
          <p:cNvPr id="34829" name="TextovéPole 12"/>
          <p:cNvSpPr txBox="1">
            <a:spLocks noChangeArrowheads="1"/>
          </p:cNvSpPr>
          <p:nvPr/>
        </p:nvSpPr>
        <p:spPr bwMode="auto">
          <a:xfrm>
            <a:off x="4691063" y="1371600"/>
            <a:ext cx="29892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solidFill>
                  <a:srgbClr val="669900"/>
                </a:solidFill>
              </a:rPr>
              <a:t>AT</a:t>
            </a:r>
            <a:r>
              <a:rPr lang="cs-CZ" altLang="cs-CZ" sz="1800" b="1"/>
              <a:t>	       	       </a:t>
            </a:r>
            <a:r>
              <a:rPr lang="cs-CZ" altLang="cs-CZ" sz="1800" b="1">
                <a:solidFill>
                  <a:srgbClr val="006600"/>
                </a:solidFill>
              </a:rPr>
              <a:t>RCP</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5">
            <a:extLst>
              <a:ext uri="{FF2B5EF4-FFF2-40B4-BE49-F238E27FC236}">
                <a16:creationId xmlns:a16="http://schemas.microsoft.com/office/drawing/2014/main" id="{B677025A-1A6D-4AB1-59A1-D6EA08D555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222500"/>
            <a:ext cx="917257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Obdélník 6">
            <a:extLst>
              <a:ext uri="{FF2B5EF4-FFF2-40B4-BE49-F238E27FC236}">
                <a16:creationId xmlns:a16="http://schemas.microsoft.com/office/drawing/2014/main" id="{0363CF7B-10E8-884B-B0FA-A21CB3AF181C}"/>
              </a:ext>
            </a:extLst>
          </p:cNvPr>
          <p:cNvSpPr>
            <a:spLocks noChangeArrowheads="1"/>
          </p:cNvSpPr>
          <p:nvPr/>
        </p:nvSpPr>
        <p:spPr bwMode="auto">
          <a:xfrm>
            <a:off x="4289426" y="6516688"/>
            <a:ext cx="3641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http://www.ib.bioninja.com.au/_Media/oxygen_debt_med.jpeg</a:t>
            </a:r>
          </a:p>
        </p:txBody>
      </p:sp>
      <p:sp>
        <p:nvSpPr>
          <p:cNvPr id="28676" name="Obdélník 7">
            <a:extLst>
              <a:ext uri="{FF2B5EF4-FFF2-40B4-BE49-F238E27FC236}">
                <a16:creationId xmlns:a16="http://schemas.microsoft.com/office/drawing/2014/main" id="{324C7D45-E219-687A-8344-78419FD067B0}"/>
              </a:ext>
            </a:extLst>
          </p:cNvPr>
          <p:cNvSpPr>
            <a:spLocks noChangeArrowheads="1"/>
          </p:cNvSpPr>
          <p:nvPr/>
        </p:nvSpPr>
        <p:spPr bwMode="auto">
          <a:xfrm>
            <a:off x="6366051" y="742960"/>
            <a:ext cx="5487281" cy="150810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b="1" i="1" dirty="0">
                <a:solidFill>
                  <a:schemeClr val="accent6">
                    <a:lumMod val="75000"/>
                  </a:schemeClr>
                </a:solidFill>
              </a:rPr>
              <a:t>Maximální kyslíkový dluh</a:t>
            </a:r>
          </a:p>
          <a:p>
            <a:pPr eaLnBrk="1" hangingPunct="1">
              <a:spcBef>
                <a:spcPct val="0"/>
              </a:spcBef>
              <a:buFontTx/>
              <a:buNone/>
            </a:pPr>
            <a:r>
              <a:rPr lang="cs-CZ" altLang="cs-CZ" sz="1800" i="1" dirty="0"/>
              <a:t>- po max. vyčerpávajícím výkonu se splácí </a:t>
            </a:r>
            <a:r>
              <a:rPr lang="en-US" altLang="cs-CZ" sz="1800" i="1" dirty="0"/>
              <a:t>~</a:t>
            </a:r>
            <a:r>
              <a:rPr lang="cs-CZ" altLang="cs-CZ" sz="1800" i="1" dirty="0"/>
              <a:t> 30 min</a:t>
            </a:r>
          </a:p>
          <a:p>
            <a:pPr eaLnBrk="1" hangingPunct="1">
              <a:spcBef>
                <a:spcPct val="0"/>
              </a:spcBef>
              <a:buFontTx/>
              <a:buNone/>
            </a:pPr>
            <a:r>
              <a:rPr lang="cs-CZ" altLang="cs-CZ" sz="1800" i="1" dirty="0"/>
              <a:t>- např. 3-8 l VO</a:t>
            </a:r>
            <a:r>
              <a:rPr lang="cs-CZ" altLang="cs-CZ" sz="1800" i="1" baseline="-25000" dirty="0"/>
              <a:t>2</a:t>
            </a:r>
            <a:r>
              <a:rPr lang="cs-CZ" altLang="cs-CZ" sz="1800" i="1" dirty="0"/>
              <a:t> (100-150 ml/kg)</a:t>
            </a:r>
          </a:p>
          <a:p>
            <a:pPr eaLnBrk="1" hangingPunct="1">
              <a:spcBef>
                <a:spcPct val="0"/>
              </a:spcBef>
              <a:buFontTx/>
              <a:buNone/>
            </a:pPr>
            <a:r>
              <a:rPr lang="cs-CZ" altLang="cs-CZ" sz="1800" dirty="0">
                <a:solidFill>
                  <a:srgbClr val="00B050"/>
                </a:solidFill>
              </a:rPr>
              <a:t>(O</a:t>
            </a:r>
            <a:r>
              <a:rPr lang="cs-CZ" altLang="cs-CZ" sz="1800" baseline="-25000" dirty="0">
                <a:solidFill>
                  <a:srgbClr val="00B050"/>
                </a:solidFill>
              </a:rPr>
              <a:t>2</a:t>
            </a:r>
            <a:r>
              <a:rPr lang="cs-CZ" altLang="cs-CZ" sz="1800" dirty="0">
                <a:solidFill>
                  <a:srgbClr val="00B050"/>
                </a:solidFill>
              </a:rPr>
              <a:t>-debt, EPOC – </a:t>
            </a:r>
            <a:r>
              <a:rPr lang="cs-CZ" altLang="cs-CZ" sz="1800" dirty="0" err="1">
                <a:solidFill>
                  <a:srgbClr val="00B050"/>
                </a:solidFill>
              </a:rPr>
              <a:t>excess</a:t>
            </a:r>
            <a:r>
              <a:rPr lang="cs-CZ" altLang="cs-CZ" sz="1800" dirty="0">
                <a:solidFill>
                  <a:srgbClr val="00B050"/>
                </a:solidFill>
              </a:rPr>
              <a:t> post-</a:t>
            </a:r>
            <a:r>
              <a:rPr lang="cs-CZ" altLang="cs-CZ" sz="1800" dirty="0" err="1">
                <a:solidFill>
                  <a:srgbClr val="00B050"/>
                </a:solidFill>
              </a:rPr>
              <a:t>exercise</a:t>
            </a:r>
            <a:r>
              <a:rPr lang="cs-CZ" altLang="cs-CZ" sz="1800" dirty="0">
                <a:solidFill>
                  <a:srgbClr val="00B050"/>
                </a:solidFill>
              </a:rPr>
              <a:t> oxygen </a:t>
            </a:r>
            <a:r>
              <a:rPr lang="cs-CZ" altLang="cs-CZ" sz="1800" dirty="0" err="1">
                <a:solidFill>
                  <a:srgbClr val="00B050"/>
                </a:solidFill>
              </a:rPr>
              <a:t>consumption</a:t>
            </a:r>
            <a:r>
              <a:rPr lang="cs-CZ" altLang="cs-CZ" sz="1800" dirty="0">
                <a:solidFill>
                  <a:srgbClr val="00B050"/>
                </a:solidFill>
              </a:rPr>
              <a:t>)</a:t>
            </a:r>
          </a:p>
        </p:txBody>
      </p:sp>
      <p:sp>
        <p:nvSpPr>
          <p:cNvPr id="28677" name="Obdélník 8">
            <a:extLst>
              <a:ext uri="{FF2B5EF4-FFF2-40B4-BE49-F238E27FC236}">
                <a16:creationId xmlns:a16="http://schemas.microsoft.com/office/drawing/2014/main" id="{C583C16F-0EC0-51A0-6824-23B08810EB6D}"/>
              </a:ext>
            </a:extLst>
          </p:cNvPr>
          <p:cNvSpPr>
            <a:spLocks noChangeArrowheads="1"/>
          </p:cNvSpPr>
          <p:nvPr/>
        </p:nvSpPr>
        <p:spPr bwMode="auto">
          <a:xfrm>
            <a:off x="1140178" y="744381"/>
            <a:ext cx="5105048" cy="150810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b="1" i="1" dirty="0">
                <a:solidFill>
                  <a:srgbClr val="0070C0"/>
                </a:solidFill>
              </a:rPr>
              <a:t>Maximální kyslíkový deficit</a:t>
            </a:r>
          </a:p>
          <a:p>
            <a:pPr eaLnBrk="1" hangingPunct="1">
              <a:spcBef>
                <a:spcPct val="0"/>
              </a:spcBef>
              <a:buFontTx/>
              <a:buNone/>
            </a:pPr>
            <a:endParaRPr lang="cs-CZ" altLang="cs-CZ" sz="1800" b="1" i="1" u="sng" dirty="0">
              <a:solidFill>
                <a:srgbClr val="0070C0"/>
              </a:solidFill>
            </a:endParaRPr>
          </a:p>
          <a:p>
            <a:pPr algn="ctr" eaLnBrk="1" hangingPunct="1">
              <a:spcBef>
                <a:spcPct val="0"/>
              </a:spcBef>
              <a:buFontTx/>
              <a:buNone/>
            </a:pPr>
            <a:r>
              <a:rPr lang="cs-CZ" altLang="cs-CZ" sz="1800" i="1" dirty="0"/>
              <a:t>… čeká na využití?</a:t>
            </a:r>
          </a:p>
          <a:p>
            <a:pPr eaLnBrk="1" hangingPunct="1">
              <a:spcBef>
                <a:spcPct val="0"/>
              </a:spcBef>
              <a:buFontTx/>
              <a:buNone/>
            </a:pPr>
            <a:endParaRPr lang="cs-CZ" altLang="cs-CZ" sz="1800" dirty="0">
              <a:solidFill>
                <a:srgbClr val="0070C0"/>
              </a:solidFill>
            </a:endParaRPr>
          </a:p>
          <a:p>
            <a:pPr eaLnBrk="1" hangingPunct="1">
              <a:spcBef>
                <a:spcPct val="0"/>
              </a:spcBef>
              <a:buFontTx/>
              <a:buNone/>
            </a:pPr>
            <a:r>
              <a:rPr lang="cs-CZ" altLang="cs-CZ" sz="1800" dirty="0">
                <a:solidFill>
                  <a:srgbClr val="0070C0"/>
                </a:solidFill>
              </a:rPr>
              <a:t>(MAOD – </a:t>
            </a:r>
            <a:r>
              <a:rPr lang="cs-CZ" altLang="cs-CZ" sz="1800" dirty="0" err="1">
                <a:solidFill>
                  <a:srgbClr val="0070C0"/>
                </a:solidFill>
              </a:rPr>
              <a:t>maximal</a:t>
            </a:r>
            <a:r>
              <a:rPr lang="cs-CZ" altLang="cs-CZ" sz="1800" dirty="0">
                <a:solidFill>
                  <a:srgbClr val="0070C0"/>
                </a:solidFill>
              </a:rPr>
              <a:t> </a:t>
            </a:r>
            <a:r>
              <a:rPr lang="cs-CZ" altLang="cs-CZ" sz="1800" dirty="0" err="1">
                <a:solidFill>
                  <a:srgbClr val="0070C0"/>
                </a:solidFill>
              </a:rPr>
              <a:t>accumulated</a:t>
            </a:r>
            <a:r>
              <a:rPr lang="cs-CZ" altLang="cs-CZ" sz="1800" dirty="0">
                <a:solidFill>
                  <a:srgbClr val="0070C0"/>
                </a:solidFill>
              </a:rPr>
              <a:t> oxygen deficit)</a:t>
            </a:r>
            <a:endParaRPr lang="cs-CZ" altLang="cs-CZ" sz="1800" dirty="0"/>
          </a:p>
        </p:txBody>
      </p:sp>
      <p:sp>
        <p:nvSpPr>
          <p:cNvPr id="28678" name="TextovéPole 1">
            <a:extLst>
              <a:ext uri="{FF2B5EF4-FFF2-40B4-BE49-F238E27FC236}">
                <a16:creationId xmlns:a16="http://schemas.microsoft.com/office/drawing/2014/main" id="{8F197138-4DA4-55C8-297D-D031B92F7B0F}"/>
              </a:ext>
            </a:extLst>
          </p:cNvPr>
          <p:cNvSpPr txBox="1">
            <a:spLocks noChangeArrowheads="1"/>
          </p:cNvSpPr>
          <p:nvPr/>
        </p:nvSpPr>
        <p:spPr bwMode="auto">
          <a:xfrm>
            <a:off x="6919560" y="2333625"/>
            <a:ext cx="28899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dirty="0"/>
              <a:t>Dluh </a:t>
            </a:r>
            <a:r>
              <a:rPr lang="en-US" altLang="cs-CZ" sz="2000" dirty="0"/>
              <a:t>&gt;</a:t>
            </a:r>
            <a:r>
              <a:rPr lang="cs-CZ" altLang="cs-CZ" sz="2000" dirty="0"/>
              <a:t> Deficit</a:t>
            </a:r>
          </a:p>
          <a:p>
            <a:pPr algn="ctr">
              <a:spcBef>
                <a:spcPct val="0"/>
              </a:spcBef>
              <a:buFontTx/>
              <a:buNone/>
            </a:pPr>
            <a:r>
              <a:rPr lang="cs-CZ" altLang="cs-CZ" sz="2000" dirty="0"/>
              <a:t>(vč. </a:t>
            </a:r>
            <a:r>
              <a:rPr lang="cs-CZ" altLang="cs-CZ" sz="2000" dirty="0" err="1"/>
              <a:t>aerob</a:t>
            </a:r>
            <a:r>
              <a:rPr lang="cs-CZ" altLang="cs-CZ" sz="2000" dirty="0"/>
              <a:t>. regenerace)</a:t>
            </a:r>
          </a:p>
        </p:txBody>
      </p:sp>
      <p:sp>
        <p:nvSpPr>
          <p:cNvPr id="3" name="TextovéPole 2">
            <a:extLst>
              <a:ext uri="{FF2B5EF4-FFF2-40B4-BE49-F238E27FC236}">
                <a16:creationId xmlns:a16="http://schemas.microsoft.com/office/drawing/2014/main" id="{9B497653-0F88-CE48-3992-4939D62246C5}"/>
              </a:ext>
            </a:extLst>
          </p:cNvPr>
          <p:cNvSpPr txBox="1"/>
          <p:nvPr/>
        </p:nvSpPr>
        <p:spPr>
          <a:xfrm>
            <a:off x="3197226" y="198735"/>
            <a:ext cx="6096000" cy="461665"/>
          </a:xfrm>
          <a:prstGeom prst="rect">
            <a:avLst/>
          </a:prstGeom>
          <a:noFill/>
        </p:spPr>
        <p:txBody>
          <a:bodyPr wrap="square">
            <a:spAutoFit/>
          </a:bodyPr>
          <a:lstStyle/>
          <a:p>
            <a:pPr algn="ctr"/>
            <a:r>
              <a:rPr lang="cs-CZ" sz="2400" b="1" dirty="0">
                <a:solidFill>
                  <a:schemeClr val="accent6">
                    <a:lumMod val="50000"/>
                  </a:schemeClr>
                </a:solidFill>
              </a:rPr>
              <a:t>Ukazatelé anaerobní schopnosti</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noChangeArrowheads="1"/>
          </p:cNvSpPr>
          <p:nvPr>
            <p:ph type="body" sz="half" idx="1"/>
          </p:nvPr>
        </p:nvSpPr>
        <p:spPr>
          <a:xfrm>
            <a:off x="1114585" y="565871"/>
            <a:ext cx="10404383" cy="1463335"/>
          </a:xfrm>
        </p:spPr>
        <p:txBody>
          <a:bodyPr>
            <a:noAutofit/>
          </a:bodyPr>
          <a:lstStyle/>
          <a:p>
            <a:pPr marL="0" indent="0" algn="ctr">
              <a:lnSpc>
                <a:spcPct val="80000"/>
              </a:lnSpc>
              <a:buNone/>
            </a:pPr>
            <a:r>
              <a:rPr lang="cs-CZ" altLang="cs-CZ" b="1" dirty="0">
                <a:solidFill>
                  <a:srgbClr val="FF0000"/>
                </a:solidFill>
              </a:rPr>
              <a:t>Pulzní </a:t>
            </a:r>
            <a:r>
              <a:rPr lang="cs-CZ" altLang="cs-CZ" b="1" dirty="0" err="1">
                <a:solidFill>
                  <a:srgbClr val="FF0000"/>
                </a:solidFill>
              </a:rPr>
              <a:t>oxymetrie</a:t>
            </a:r>
            <a:endParaRPr lang="cs-CZ" altLang="cs-CZ" b="1" dirty="0">
              <a:solidFill>
                <a:srgbClr val="FF0000"/>
              </a:solidFill>
            </a:endParaRPr>
          </a:p>
          <a:p>
            <a:pPr marL="0" indent="0" algn="ctr">
              <a:buNone/>
            </a:pPr>
            <a:r>
              <a:rPr lang="cs-CZ" sz="2800" b="1" dirty="0">
                <a:solidFill>
                  <a:schemeClr val="accent1">
                    <a:lumMod val="75000"/>
                  </a:schemeClr>
                </a:solidFill>
              </a:rPr>
              <a:t>Saturace hemoglobinu kyslíkem (SatHbO</a:t>
            </a:r>
            <a:r>
              <a:rPr lang="cs-CZ" sz="2800" b="1" baseline="-25000" dirty="0">
                <a:solidFill>
                  <a:schemeClr val="accent1">
                    <a:lumMod val="75000"/>
                  </a:schemeClr>
                </a:solidFill>
              </a:rPr>
              <a:t>2</a:t>
            </a:r>
            <a:r>
              <a:rPr lang="cs-CZ" sz="2800" b="1" dirty="0">
                <a:solidFill>
                  <a:schemeClr val="accent1">
                    <a:lumMod val="75000"/>
                  </a:schemeClr>
                </a:solidFill>
              </a:rPr>
              <a:t>,%): </a:t>
            </a:r>
            <a:r>
              <a:rPr lang="cs-CZ" sz="2400" dirty="0">
                <a:solidFill>
                  <a:schemeClr val="accent1">
                    <a:lumMod val="75000"/>
                  </a:schemeClr>
                </a:solidFill>
              </a:rPr>
              <a:t>(</a:t>
            </a:r>
            <a:r>
              <a:rPr lang="cs-CZ" sz="2400" dirty="0" err="1">
                <a:solidFill>
                  <a:schemeClr val="accent1">
                    <a:lumMod val="75000"/>
                  </a:schemeClr>
                </a:solidFill>
              </a:rPr>
              <a:t>OxyHb</a:t>
            </a:r>
            <a:r>
              <a:rPr lang="cs-CZ" sz="2400" dirty="0">
                <a:solidFill>
                  <a:schemeClr val="accent1">
                    <a:lumMod val="75000"/>
                  </a:schemeClr>
                </a:solidFill>
              </a:rPr>
              <a:t> / </a:t>
            </a:r>
            <a:r>
              <a:rPr lang="cs-CZ" sz="2400" dirty="0" err="1">
                <a:solidFill>
                  <a:schemeClr val="accent1">
                    <a:lumMod val="75000"/>
                  </a:schemeClr>
                </a:solidFill>
              </a:rPr>
              <a:t>Deoxy</a:t>
            </a:r>
            <a:r>
              <a:rPr lang="cs-CZ" sz="2400" dirty="0">
                <a:solidFill>
                  <a:schemeClr val="accent1">
                    <a:lumMod val="75000"/>
                  </a:schemeClr>
                </a:solidFill>
              </a:rPr>
              <a:t> </a:t>
            </a:r>
            <a:r>
              <a:rPr lang="cs-CZ" sz="2400" dirty="0" err="1">
                <a:solidFill>
                  <a:schemeClr val="accent1">
                    <a:lumMod val="75000"/>
                  </a:schemeClr>
                </a:solidFill>
              </a:rPr>
              <a:t>Hb</a:t>
            </a:r>
            <a:r>
              <a:rPr lang="cs-CZ" sz="2400" dirty="0">
                <a:solidFill>
                  <a:schemeClr val="accent1">
                    <a:lumMod val="75000"/>
                  </a:schemeClr>
                </a:solidFill>
              </a:rPr>
              <a:t>) * 100</a:t>
            </a:r>
          </a:p>
          <a:p>
            <a:pPr marL="0" indent="0" algn="ctr">
              <a:buNone/>
            </a:pPr>
            <a:r>
              <a:rPr lang="cs-CZ" altLang="cs-CZ" sz="2400" b="1" dirty="0">
                <a:solidFill>
                  <a:schemeClr val="accent6">
                    <a:lumMod val="50000"/>
                  </a:schemeClr>
                </a:solidFill>
              </a:rPr>
              <a:t>pro kontrolu SatHb0</a:t>
            </a:r>
            <a:r>
              <a:rPr lang="cs-CZ" altLang="cs-CZ" sz="2400" b="1" baseline="-25000" dirty="0">
                <a:solidFill>
                  <a:schemeClr val="accent6">
                    <a:lumMod val="50000"/>
                  </a:schemeClr>
                </a:solidFill>
              </a:rPr>
              <a:t>2</a:t>
            </a:r>
            <a:r>
              <a:rPr lang="cs-CZ" altLang="cs-CZ" sz="2400" b="1" dirty="0">
                <a:solidFill>
                  <a:schemeClr val="accent6">
                    <a:lumMod val="50000"/>
                  </a:schemeClr>
                </a:solidFill>
              </a:rPr>
              <a:t> při hypoxickém tréninku </a:t>
            </a:r>
            <a:r>
              <a:rPr lang="cs-CZ" altLang="cs-CZ" sz="2400" dirty="0">
                <a:solidFill>
                  <a:schemeClr val="accent6">
                    <a:lumMod val="50000"/>
                  </a:schemeClr>
                </a:solidFill>
              </a:rPr>
              <a:t>(10 min na kole)</a:t>
            </a:r>
          </a:p>
        </p:txBody>
      </p:sp>
      <p:sp>
        <p:nvSpPr>
          <p:cNvPr id="10" name="TextovéPole 9">
            <a:extLst>
              <a:ext uri="{FF2B5EF4-FFF2-40B4-BE49-F238E27FC236}">
                <a16:creationId xmlns:a16="http://schemas.microsoft.com/office/drawing/2014/main" id="{95BDCF2F-A327-F71F-7FAC-C01525ED0BC8}"/>
              </a:ext>
            </a:extLst>
          </p:cNvPr>
          <p:cNvSpPr txBox="1"/>
          <p:nvPr/>
        </p:nvSpPr>
        <p:spPr>
          <a:xfrm>
            <a:off x="725950" y="206026"/>
            <a:ext cx="10740100" cy="461665"/>
          </a:xfrm>
          <a:prstGeom prst="rect">
            <a:avLst/>
          </a:prstGeom>
          <a:noFill/>
        </p:spPr>
        <p:txBody>
          <a:bodyPr wrap="square">
            <a:spAutoFit/>
          </a:bodyPr>
          <a:lstStyle/>
          <a:p>
            <a:pPr algn="ctr"/>
            <a:r>
              <a:rPr lang="cs-CZ" sz="2400" dirty="0">
                <a:solidFill>
                  <a:srgbClr val="0033CC"/>
                </a:solidFill>
              </a:rPr>
              <a:t>Reakce respiračních funkcí na pohybovou aktivitu</a:t>
            </a:r>
          </a:p>
        </p:txBody>
      </p:sp>
      <p:pic>
        <p:nvPicPr>
          <p:cNvPr id="1028" name="Picture 4" descr="Figure 1">
            <a:extLst>
              <a:ext uri="{FF2B5EF4-FFF2-40B4-BE49-F238E27FC236}">
                <a16:creationId xmlns:a16="http://schemas.microsoft.com/office/drawing/2014/main" id="{63B95430-1CD8-A2AF-11E2-CB4AA8A72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24" r="49074"/>
          <a:stretch/>
        </p:blipFill>
        <p:spPr bwMode="auto">
          <a:xfrm>
            <a:off x="2773989" y="2314222"/>
            <a:ext cx="7085577" cy="44167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88E3952-13CB-2353-4B79-4260F21225D1}"/>
              </a:ext>
            </a:extLst>
          </p:cNvPr>
          <p:cNvSpPr txBox="1"/>
          <p:nvPr/>
        </p:nvSpPr>
        <p:spPr>
          <a:xfrm>
            <a:off x="9859566" y="4828794"/>
            <a:ext cx="2080617" cy="1631216"/>
          </a:xfrm>
          <a:prstGeom prst="rect">
            <a:avLst/>
          </a:prstGeom>
          <a:noFill/>
        </p:spPr>
        <p:txBody>
          <a:bodyPr wrap="square" rtlCol="0">
            <a:spAutoFit/>
          </a:bodyPr>
          <a:lstStyle/>
          <a:p>
            <a:r>
              <a:rPr lang="cs-CZ" sz="2000" b="1" dirty="0">
                <a:solidFill>
                  <a:schemeClr val="accent1">
                    <a:lumMod val="75000"/>
                  </a:schemeClr>
                </a:solidFill>
              </a:rPr>
              <a:t>HE – vysoce hypoxický vzduch</a:t>
            </a:r>
          </a:p>
          <a:p>
            <a:r>
              <a:rPr lang="cs-CZ" sz="2000" b="1" dirty="0">
                <a:solidFill>
                  <a:srgbClr val="FF0000"/>
                </a:solidFill>
              </a:rPr>
              <a:t>ME – středně hypoxický vzduch</a:t>
            </a:r>
          </a:p>
          <a:p>
            <a:r>
              <a:rPr lang="cs-CZ" sz="1600" dirty="0"/>
              <a:t>(</a:t>
            </a:r>
            <a:r>
              <a:rPr lang="cs-CZ" sz="1600" dirty="0" err="1"/>
              <a:t>Ochi</a:t>
            </a:r>
            <a:r>
              <a:rPr lang="cs-CZ" sz="1600" dirty="0"/>
              <a:t> et al., 2022)</a:t>
            </a:r>
          </a:p>
        </p:txBody>
      </p:sp>
      <p:pic>
        <p:nvPicPr>
          <p:cNvPr id="1030" name="Picture 6" descr="What is Oxygen Saturation?">
            <a:extLst>
              <a:ext uri="{FF2B5EF4-FFF2-40B4-BE49-F238E27FC236}">
                <a16:creationId xmlns:a16="http://schemas.microsoft.com/office/drawing/2014/main" id="{6BF5D63C-A4EC-246B-16C5-CA950E842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23" y="2029206"/>
            <a:ext cx="2454748" cy="16340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84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noChangeArrowheads="1"/>
          </p:cNvSpPr>
          <p:nvPr>
            <p:ph type="body" sz="half" idx="1"/>
          </p:nvPr>
        </p:nvSpPr>
        <p:spPr>
          <a:xfrm>
            <a:off x="4019063" y="922944"/>
            <a:ext cx="7080111" cy="1449848"/>
          </a:xfrm>
        </p:spPr>
        <p:txBody>
          <a:bodyPr>
            <a:noAutofit/>
          </a:bodyPr>
          <a:lstStyle/>
          <a:p>
            <a:pPr marL="0" indent="0" algn="ctr">
              <a:lnSpc>
                <a:spcPct val="80000"/>
              </a:lnSpc>
              <a:buNone/>
            </a:pPr>
            <a:r>
              <a:rPr lang="cs-CZ" altLang="cs-CZ" b="1" dirty="0">
                <a:solidFill>
                  <a:srgbClr val="FF0000"/>
                </a:solidFill>
              </a:rPr>
              <a:t>Pulzní </a:t>
            </a:r>
            <a:r>
              <a:rPr lang="cs-CZ" altLang="cs-CZ" b="1" dirty="0" err="1">
                <a:solidFill>
                  <a:srgbClr val="FF0000"/>
                </a:solidFill>
              </a:rPr>
              <a:t>oxymetrie</a:t>
            </a:r>
            <a:endParaRPr lang="cs-CZ" altLang="cs-CZ" b="1" dirty="0">
              <a:solidFill>
                <a:srgbClr val="FF0000"/>
              </a:solidFill>
            </a:endParaRPr>
          </a:p>
          <a:p>
            <a:pPr marL="0" indent="0" algn="ctr">
              <a:buNone/>
            </a:pPr>
            <a:r>
              <a:rPr lang="cs-CZ" sz="2800" b="1" dirty="0">
                <a:solidFill>
                  <a:schemeClr val="accent1">
                    <a:lumMod val="75000"/>
                  </a:schemeClr>
                </a:solidFill>
              </a:rPr>
              <a:t>Saturace hemoglobinu kyslíkem (SatHbO</a:t>
            </a:r>
            <a:r>
              <a:rPr lang="cs-CZ" sz="2800" b="1" baseline="-25000" dirty="0">
                <a:solidFill>
                  <a:schemeClr val="accent1">
                    <a:lumMod val="75000"/>
                  </a:schemeClr>
                </a:solidFill>
              </a:rPr>
              <a:t>2</a:t>
            </a:r>
            <a:r>
              <a:rPr lang="cs-CZ" sz="2800" b="1" dirty="0">
                <a:solidFill>
                  <a:schemeClr val="accent1">
                    <a:lumMod val="75000"/>
                  </a:schemeClr>
                </a:solidFill>
              </a:rPr>
              <a:t>,%):</a:t>
            </a:r>
          </a:p>
          <a:p>
            <a:pPr marL="0" indent="0" algn="ctr">
              <a:buNone/>
            </a:pPr>
            <a:r>
              <a:rPr lang="cs-CZ" sz="2400" dirty="0">
                <a:solidFill>
                  <a:schemeClr val="accent1">
                    <a:lumMod val="75000"/>
                  </a:schemeClr>
                </a:solidFill>
              </a:rPr>
              <a:t>(</a:t>
            </a:r>
            <a:r>
              <a:rPr lang="cs-CZ" sz="2400" dirty="0" err="1">
                <a:solidFill>
                  <a:schemeClr val="accent1">
                    <a:lumMod val="75000"/>
                  </a:schemeClr>
                </a:solidFill>
              </a:rPr>
              <a:t>OxyHb</a:t>
            </a:r>
            <a:r>
              <a:rPr lang="cs-CZ" sz="2400" dirty="0">
                <a:solidFill>
                  <a:schemeClr val="accent1">
                    <a:lumMod val="75000"/>
                  </a:schemeClr>
                </a:solidFill>
              </a:rPr>
              <a:t> / </a:t>
            </a:r>
            <a:r>
              <a:rPr lang="cs-CZ" sz="2400" dirty="0" err="1">
                <a:solidFill>
                  <a:schemeClr val="accent1">
                    <a:lumMod val="75000"/>
                  </a:schemeClr>
                </a:solidFill>
              </a:rPr>
              <a:t>Deoxy</a:t>
            </a:r>
            <a:r>
              <a:rPr lang="cs-CZ" sz="2400" dirty="0">
                <a:solidFill>
                  <a:schemeClr val="accent1">
                    <a:lumMod val="75000"/>
                  </a:schemeClr>
                </a:solidFill>
              </a:rPr>
              <a:t> </a:t>
            </a:r>
            <a:r>
              <a:rPr lang="cs-CZ" sz="2400" dirty="0" err="1">
                <a:solidFill>
                  <a:schemeClr val="accent1">
                    <a:lumMod val="75000"/>
                  </a:schemeClr>
                </a:solidFill>
              </a:rPr>
              <a:t>Hb</a:t>
            </a:r>
            <a:r>
              <a:rPr lang="cs-CZ" sz="2400" dirty="0">
                <a:solidFill>
                  <a:schemeClr val="accent1">
                    <a:lumMod val="75000"/>
                  </a:schemeClr>
                </a:solidFill>
              </a:rPr>
              <a:t>) * 100</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345" y="3725401"/>
            <a:ext cx="10283310" cy="3069050"/>
          </a:xfrm>
          <a:prstGeom prst="rect">
            <a:avLst/>
          </a:prstGeom>
          <a:ln>
            <a:solidFill>
              <a:schemeClr val="tx1"/>
            </a:solidFill>
          </a:ln>
        </p:spPr>
      </p:pic>
      <p:sp>
        <p:nvSpPr>
          <p:cNvPr id="4" name="Obdélník 3"/>
          <p:cNvSpPr/>
          <p:nvPr/>
        </p:nvSpPr>
        <p:spPr>
          <a:xfrm>
            <a:off x="3621026" y="2272653"/>
            <a:ext cx="7876183" cy="1378839"/>
          </a:xfrm>
          <a:prstGeom prst="rect">
            <a:avLst/>
          </a:prstGeom>
        </p:spPr>
        <p:txBody>
          <a:bodyPr wrap="square">
            <a:spAutoFit/>
          </a:bodyPr>
          <a:lstStyle/>
          <a:p>
            <a:pPr>
              <a:lnSpc>
                <a:spcPct val="80000"/>
              </a:lnSpc>
            </a:pPr>
            <a:endParaRPr lang="cs-CZ" altLang="cs-CZ" sz="2000" dirty="0"/>
          </a:p>
          <a:p>
            <a:pPr>
              <a:lnSpc>
                <a:spcPct val="80000"/>
              </a:lnSpc>
            </a:pPr>
            <a:r>
              <a:rPr lang="cs-CZ" altLang="cs-CZ" sz="2400" b="1" dirty="0">
                <a:solidFill>
                  <a:schemeClr val="accent6">
                    <a:lumMod val="50000"/>
                  </a:schemeClr>
                </a:solidFill>
              </a:rPr>
              <a:t>pro kontrolu SatHb0</a:t>
            </a:r>
            <a:r>
              <a:rPr lang="cs-CZ" altLang="cs-CZ" sz="2400" b="1" baseline="-25000" dirty="0">
                <a:solidFill>
                  <a:schemeClr val="accent6">
                    <a:lumMod val="50000"/>
                  </a:schemeClr>
                </a:solidFill>
              </a:rPr>
              <a:t>2</a:t>
            </a:r>
            <a:r>
              <a:rPr lang="cs-CZ" altLang="cs-CZ" sz="2400" b="1" dirty="0">
                <a:solidFill>
                  <a:schemeClr val="accent6">
                    <a:lumMod val="50000"/>
                  </a:schemeClr>
                </a:solidFill>
              </a:rPr>
              <a:t> při PA, zvl. ve vysoké nadmořské výšce</a:t>
            </a:r>
          </a:p>
          <a:p>
            <a:pPr>
              <a:lnSpc>
                <a:spcPct val="80000"/>
              </a:lnSpc>
            </a:pPr>
            <a:endParaRPr lang="cs-CZ" altLang="cs-CZ" sz="2000" dirty="0"/>
          </a:p>
          <a:p>
            <a:pPr>
              <a:lnSpc>
                <a:spcPct val="80000"/>
              </a:lnSpc>
            </a:pPr>
            <a:r>
              <a:rPr lang="cs-CZ" altLang="cs-CZ" sz="2000" dirty="0"/>
              <a:t>Pití </a:t>
            </a:r>
            <a:r>
              <a:rPr lang="cs-CZ" altLang="cs-CZ" sz="2000" dirty="0" err="1"/>
              <a:t>oxygenované</a:t>
            </a:r>
            <a:r>
              <a:rPr lang="cs-CZ" altLang="cs-CZ" sz="2000" dirty="0"/>
              <a:t> vody – doping pro zlepšení vytrvalostního výkonu ?</a:t>
            </a:r>
          </a:p>
          <a:p>
            <a:pPr>
              <a:lnSpc>
                <a:spcPct val="80000"/>
              </a:lnSpc>
            </a:pPr>
            <a:r>
              <a:rPr lang="cs-CZ" altLang="cs-CZ" sz="2000" dirty="0">
                <a:latin typeface="Calibri" panose="020F0502020204030204" pitchFamily="34" charset="0"/>
              </a:rPr>
              <a:t>→ </a:t>
            </a:r>
            <a:r>
              <a:rPr lang="cs-CZ" altLang="cs-CZ" sz="2000" b="1" dirty="0">
                <a:latin typeface="Calibri" panose="020F0502020204030204" pitchFamily="34" charset="0"/>
                <a:cs typeface="Calibri" panose="020F0502020204030204" pitchFamily="34" charset="0"/>
              </a:rPr>
              <a:t>↑</a:t>
            </a:r>
            <a:r>
              <a:rPr lang="cs-CZ" altLang="cs-CZ" sz="2000" b="1" dirty="0"/>
              <a:t> saturace hemoglobinu kyslíkem.</a:t>
            </a:r>
          </a:p>
        </p:txBody>
      </p:sp>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07" y="918783"/>
            <a:ext cx="2956449" cy="2217337"/>
          </a:xfrm>
          <a:prstGeom prst="rect">
            <a:avLst/>
          </a:prstGeom>
          <a:ln>
            <a:solidFill>
              <a:srgbClr val="0033CC"/>
            </a:solidFill>
          </a:ln>
        </p:spPr>
      </p:pic>
      <p:sp>
        <p:nvSpPr>
          <p:cNvPr id="10" name="TextovéPole 9">
            <a:extLst>
              <a:ext uri="{FF2B5EF4-FFF2-40B4-BE49-F238E27FC236}">
                <a16:creationId xmlns:a16="http://schemas.microsoft.com/office/drawing/2014/main" id="{95BDCF2F-A327-F71F-7FAC-C01525ED0BC8}"/>
              </a:ext>
            </a:extLst>
          </p:cNvPr>
          <p:cNvSpPr txBox="1"/>
          <p:nvPr/>
        </p:nvSpPr>
        <p:spPr>
          <a:xfrm>
            <a:off x="725950" y="287372"/>
            <a:ext cx="10740100" cy="461665"/>
          </a:xfrm>
          <a:prstGeom prst="rect">
            <a:avLst/>
          </a:prstGeom>
          <a:noFill/>
        </p:spPr>
        <p:txBody>
          <a:bodyPr wrap="square">
            <a:spAutoFit/>
          </a:bodyPr>
          <a:lstStyle/>
          <a:p>
            <a:pPr algn="ctr"/>
            <a:r>
              <a:rPr lang="cs-CZ" sz="2400" dirty="0">
                <a:solidFill>
                  <a:srgbClr val="0033CC"/>
                </a:solidFill>
              </a:rPr>
              <a:t>Reakce respiračních funkcí</a:t>
            </a:r>
          </a:p>
        </p:txBody>
      </p:sp>
    </p:spTree>
    <p:extLst>
      <p:ext uri="{BB962C8B-B14F-4D97-AF65-F5344CB8AC3E}">
        <p14:creationId xmlns:p14="http://schemas.microsoft.com/office/powerpoint/2010/main" val="3030662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10394" y="261225"/>
            <a:ext cx="10972800" cy="619002"/>
          </a:xfrm>
          <a:ln>
            <a:solidFill>
              <a:schemeClr val="tx1"/>
            </a:solidFill>
            <a:miter lim="800000"/>
            <a:headEnd/>
            <a:tailEnd/>
          </a:ln>
        </p:spPr>
        <p:txBody>
          <a:bodyPr/>
          <a:lstStyle/>
          <a:p>
            <a:pPr algn="ctr"/>
            <a:r>
              <a:rPr lang="cs-CZ" altLang="cs-CZ" sz="3200" dirty="0"/>
              <a:t>MONITOROVÁNÍ TRANSPORT. SYSTÉMU PRO KYSLÍK</a:t>
            </a:r>
            <a:endParaRPr lang="en-GB" altLang="cs-CZ" sz="3200" dirty="0"/>
          </a:p>
        </p:txBody>
      </p:sp>
      <p:sp>
        <p:nvSpPr>
          <p:cNvPr id="9" name="Rectangle 3"/>
          <p:cNvSpPr>
            <a:spLocks noGrp="1" noChangeArrowheads="1"/>
          </p:cNvSpPr>
          <p:nvPr>
            <p:ph type="body" sz="half" idx="1"/>
          </p:nvPr>
        </p:nvSpPr>
        <p:spPr>
          <a:xfrm>
            <a:off x="4746484" y="966734"/>
            <a:ext cx="6837504" cy="756621"/>
          </a:xfrm>
        </p:spPr>
        <p:txBody>
          <a:bodyPr>
            <a:noAutofit/>
          </a:bodyPr>
          <a:lstStyle/>
          <a:p>
            <a:pPr marL="0" indent="0" algn="ctr">
              <a:lnSpc>
                <a:spcPct val="80000"/>
              </a:lnSpc>
              <a:buNone/>
            </a:pPr>
            <a:r>
              <a:rPr lang="cs-CZ" altLang="cs-CZ" b="1" dirty="0">
                <a:solidFill>
                  <a:srgbClr val="FF0000"/>
                </a:solidFill>
              </a:rPr>
              <a:t>Pulzní </a:t>
            </a:r>
            <a:r>
              <a:rPr lang="cs-CZ" altLang="cs-CZ" b="1" dirty="0" err="1">
                <a:solidFill>
                  <a:srgbClr val="FF0000"/>
                </a:solidFill>
              </a:rPr>
              <a:t>oxymetrie</a:t>
            </a:r>
            <a:endParaRPr lang="cs-CZ" altLang="cs-CZ" b="1" dirty="0">
              <a:solidFill>
                <a:srgbClr val="FF0000"/>
              </a:solidFill>
            </a:endParaRPr>
          </a:p>
          <a:p>
            <a:pPr marL="0" indent="0" algn="ctr">
              <a:lnSpc>
                <a:spcPct val="80000"/>
              </a:lnSpc>
              <a:buNone/>
            </a:pPr>
            <a:r>
              <a:rPr lang="cs-CZ" altLang="cs-CZ" sz="2200" dirty="0">
                <a:solidFill>
                  <a:srgbClr val="7030A0"/>
                </a:solidFill>
              </a:rPr>
              <a:t>k posouzení funkce transportního systému pro kyslík</a:t>
            </a:r>
            <a:endParaRPr lang="cs-CZ" altLang="cs-CZ" sz="2200" dirty="0">
              <a:solidFill>
                <a:srgbClr val="FF0000"/>
              </a:solidFill>
            </a:endParaRPr>
          </a:p>
        </p:txBody>
      </p:sp>
      <p:sp>
        <p:nvSpPr>
          <p:cNvPr id="16" name="Obdélník 15"/>
          <p:cNvSpPr/>
          <p:nvPr/>
        </p:nvSpPr>
        <p:spPr>
          <a:xfrm>
            <a:off x="5151548" y="1994125"/>
            <a:ext cx="6431646" cy="707886"/>
          </a:xfrm>
          <a:prstGeom prst="rect">
            <a:avLst/>
          </a:prstGeom>
        </p:spPr>
        <p:txBody>
          <a:bodyPr wrap="square">
            <a:spAutoFit/>
          </a:bodyPr>
          <a:lstStyle/>
          <a:p>
            <a:pPr algn="ctr"/>
            <a:r>
              <a:rPr lang="cs-CZ" sz="2000" dirty="0">
                <a:solidFill>
                  <a:schemeClr val="accent1">
                    <a:lumMod val="75000"/>
                  </a:schemeClr>
                </a:solidFill>
              </a:rPr>
              <a:t>Hemoglobin absorbuje červené a infračervené záření různě – podle míry saturace kyslíkem</a:t>
            </a:r>
          </a:p>
        </p:txBody>
      </p:sp>
      <p:pic>
        <p:nvPicPr>
          <p:cNvPr id="19" name="Obráze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1738" y="2702011"/>
            <a:ext cx="7266536" cy="4098326"/>
          </a:xfrm>
          <a:prstGeom prst="rect">
            <a:avLst/>
          </a:prstGeom>
          <a:ln>
            <a:solidFill>
              <a:srgbClr val="0033CC"/>
            </a:solidFill>
          </a:ln>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1" y="955951"/>
            <a:ext cx="4671549" cy="5844386"/>
          </a:xfrm>
          <a:prstGeom prst="rect">
            <a:avLst/>
          </a:prstGeom>
          <a:ln>
            <a:solidFill>
              <a:srgbClr val="0070C0"/>
            </a:solidFill>
          </a:ln>
        </p:spPr>
      </p:pic>
      <p:sp>
        <p:nvSpPr>
          <p:cNvPr id="4" name="Obdélník 3"/>
          <p:cNvSpPr/>
          <p:nvPr/>
        </p:nvSpPr>
        <p:spPr>
          <a:xfrm>
            <a:off x="5487194" y="6554116"/>
            <a:ext cx="6096000" cy="246221"/>
          </a:xfrm>
          <a:prstGeom prst="rect">
            <a:avLst/>
          </a:prstGeom>
        </p:spPr>
        <p:txBody>
          <a:bodyPr>
            <a:spAutoFit/>
          </a:bodyPr>
          <a:lstStyle/>
          <a:p>
            <a:pPr algn="ctr"/>
            <a:r>
              <a:rPr lang="cs-CZ" sz="1000" dirty="0"/>
              <a:t>https://energymicroblog.wordpress.com/2012/11/21/create-a-simple-pulse-oximeter-with-tiny-gecko/</a:t>
            </a:r>
          </a:p>
        </p:txBody>
      </p:sp>
      <p:sp>
        <p:nvSpPr>
          <p:cNvPr id="5" name="Obdélník 4"/>
          <p:cNvSpPr/>
          <p:nvPr/>
        </p:nvSpPr>
        <p:spPr>
          <a:xfrm rot="16200000">
            <a:off x="-1694008" y="3429044"/>
            <a:ext cx="3657600" cy="246221"/>
          </a:xfrm>
          <a:prstGeom prst="rect">
            <a:avLst/>
          </a:prstGeom>
        </p:spPr>
        <p:txBody>
          <a:bodyPr wrap="square">
            <a:spAutoFit/>
          </a:bodyPr>
          <a:lstStyle/>
          <a:p>
            <a:r>
              <a:rPr lang="cs-CZ" sz="1000" dirty="0"/>
              <a:t>http://www.sunrom.com/p/spo2-sensor-probe-for-pulse-oximetry</a:t>
            </a:r>
          </a:p>
        </p:txBody>
      </p:sp>
    </p:spTree>
    <p:extLst>
      <p:ext uri="{BB962C8B-B14F-4D97-AF65-F5344CB8AC3E}">
        <p14:creationId xmlns:p14="http://schemas.microsoft.com/office/powerpoint/2010/main" val="2683291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lance">
            <a:extLst>
              <a:ext uri="{FF2B5EF4-FFF2-40B4-BE49-F238E27FC236}">
                <a16:creationId xmlns:a16="http://schemas.microsoft.com/office/drawing/2014/main" id="{6E03E8F1-C386-02AD-FD7E-9BD51FF48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3" y="0"/>
            <a:ext cx="7563556" cy="6858000"/>
          </a:xfrm>
          <a:prstGeom prst="rect">
            <a:avLst/>
          </a:prstGeom>
          <a:solidFill>
            <a:schemeClr val="accent1"/>
          </a:solidFill>
          <a:ln w="9525">
            <a:solidFill>
              <a:schemeClr val="tx1">
                <a:alpha val="74901"/>
              </a:schemeClr>
            </a:solidFill>
            <a:miter lim="800000"/>
            <a:headEnd/>
            <a:tailEnd/>
          </a:ln>
        </p:spPr>
      </p:pic>
      <p:sp>
        <p:nvSpPr>
          <p:cNvPr id="2" name="Nadpis 1">
            <a:extLst>
              <a:ext uri="{FF2B5EF4-FFF2-40B4-BE49-F238E27FC236}">
                <a16:creationId xmlns:a16="http://schemas.microsoft.com/office/drawing/2014/main" id="{27977DA0-8001-78B6-F11D-C1E2B15D6CED}"/>
              </a:ext>
            </a:extLst>
          </p:cNvPr>
          <p:cNvSpPr txBox="1">
            <a:spLocks/>
          </p:cNvSpPr>
          <p:nvPr/>
        </p:nvSpPr>
        <p:spPr>
          <a:xfrm>
            <a:off x="8444089" y="869245"/>
            <a:ext cx="3454955" cy="993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200" b="1" dirty="0" err="1">
                <a:solidFill>
                  <a:schemeClr val="accent1">
                    <a:lumMod val="75000"/>
                  </a:schemeClr>
                </a:solidFill>
              </a:rPr>
              <a:t>Zjistitit</a:t>
            </a:r>
            <a:r>
              <a:rPr lang="cs-CZ" sz="2200" b="1" dirty="0">
                <a:solidFill>
                  <a:schemeClr val="accent1">
                    <a:lumMod val="75000"/>
                  </a:schemeClr>
                </a:solidFill>
              </a:rPr>
              <a:t> vhodnou intenzitu PA lze při zátěžovém testu u TV lékaře.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610394" y="261225"/>
            <a:ext cx="10972800" cy="619002"/>
          </a:xfrm>
          <a:ln>
            <a:solidFill>
              <a:schemeClr val="tx1"/>
            </a:solidFill>
            <a:miter lim="800000"/>
            <a:headEnd/>
            <a:tailEnd/>
          </a:ln>
        </p:spPr>
        <p:txBody>
          <a:bodyPr/>
          <a:lstStyle/>
          <a:p>
            <a:pPr algn="ctr"/>
            <a:r>
              <a:rPr lang="cs-CZ" altLang="cs-CZ" sz="3200" dirty="0"/>
              <a:t>MONITOROVÁNÍ TRANSPORT. SYSTÉMU PRO KYSLÍK</a:t>
            </a:r>
            <a:endParaRPr lang="en-GB" altLang="cs-CZ" sz="3200" dirty="0"/>
          </a:p>
        </p:txBody>
      </p:sp>
      <p:sp>
        <p:nvSpPr>
          <p:cNvPr id="16" name="Obdélník 15"/>
          <p:cNvSpPr/>
          <p:nvPr/>
        </p:nvSpPr>
        <p:spPr>
          <a:xfrm>
            <a:off x="4186788" y="937264"/>
            <a:ext cx="7054030" cy="1138773"/>
          </a:xfrm>
          <a:prstGeom prst="rect">
            <a:avLst/>
          </a:prstGeom>
        </p:spPr>
        <p:txBody>
          <a:bodyPr wrap="square">
            <a:spAutoFit/>
          </a:bodyPr>
          <a:lstStyle/>
          <a:p>
            <a:pPr algn="ctr"/>
            <a:r>
              <a:rPr lang="cs-CZ" sz="2800" b="1" dirty="0">
                <a:solidFill>
                  <a:schemeClr val="accent1">
                    <a:lumMod val="75000"/>
                  </a:schemeClr>
                </a:solidFill>
              </a:rPr>
              <a:t>Saturace svalu kyslíkem (SmO</a:t>
            </a:r>
            <a:r>
              <a:rPr lang="cs-CZ" sz="2800" b="1" baseline="-25000" dirty="0">
                <a:solidFill>
                  <a:schemeClr val="accent1">
                    <a:lumMod val="75000"/>
                  </a:schemeClr>
                </a:solidFill>
              </a:rPr>
              <a:t>2</a:t>
            </a:r>
            <a:r>
              <a:rPr lang="cs-CZ" sz="2800" b="1" dirty="0">
                <a:solidFill>
                  <a:schemeClr val="accent1">
                    <a:lumMod val="75000"/>
                  </a:schemeClr>
                </a:solidFill>
              </a:rPr>
              <a:t>,%)</a:t>
            </a:r>
          </a:p>
          <a:p>
            <a:pPr algn="ctr"/>
            <a:r>
              <a:rPr lang="cs-CZ" sz="2000" dirty="0">
                <a:solidFill>
                  <a:srgbClr val="0070C0"/>
                </a:solidFill>
              </a:rPr>
              <a:t>Myoglobin a Hemoglobin absorbují červené a infračervené záření podle míry saturace kyslíkem</a:t>
            </a:r>
          </a:p>
        </p:txBody>
      </p:sp>
      <p:pic>
        <p:nvPicPr>
          <p:cNvPr id="11" name="Obrázek 10"/>
          <p:cNvPicPr>
            <a:picLocks noChangeAspect="1"/>
          </p:cNvPicPr>
          <p:nvPr/>
        </p:nvPicPr>
        <p:blipFill>
          <a:blip r:embed="rId2"/>
          <a:stretch>
            <a:fillRect/>
          </a:stretch>
        </p:blipFill>
        <p:spPr>
          <a:xfrm>
            <a:off x="610394" y="966734"/>
            <a:ext cx="3101311" cy="2534347"/>
          </a:xfrm>
          <a:prstGeom prst="rect">
            <a:avLst/>
          </a:prstGeom>
        </p:spPr>
      </p:pic>
      <p:pic>
        <p:nvPicPr>
          <p:cNvPr id="3" name="Obrázek 2"/>
          <p:cNvPicPr>
            <a:picLocks noChangeAspect="1"/>
          </p:cNvPicPr>
          <p:nvPr/>
        </p:nvPicPr>
        <p:blipFill>
          <a:blip r:embed="rId3"/>
          <a:stretch>
            <a:fillRect/>
          </a:stretch>
        </p:blipFill>
        <p:spPr>
          <a:xfrm>
            <a:off x="5755447" y="3669273"/>
            <a:ext cx="5828510" cy="3046578"/>
          </a:xfrm>
          <a:prstGeom prst="rect">
            <a:avLst/>
          </a:prstGeom>
          <a:ln>
            <a:solidFill>
              <a:srgbClr val="0070C0"/>
            </a:solidFill>
          </a:ln>
        </p:spPr>
      </p:pic>
      <p:pic>
        <p:nvPicPr>
          <p:cNvPr id="4" name="Obrázek 3"/>
          <p:cNvPicPr>
            <a:picLocks noChangeAspect="1"/>
          </p:cNvPicPr>
          <p:nvPr/>
        </p:nvPicPr>
        <p:blipFill>
          <a:blip r:embed="rId4"/>
          <a:stretch>
            <a:fillRect/>
          </a:stretch>
        </p:blipFill>
        <p:spPr>
          <a:xfrm>
            <a:off x="3844413" y="2130676"/>
            <a:ext cx="7738781" cy="1390775"/>
          </a:xfrm>
          <a:prstGeom prst="rect">
            <a:avLst/>
          </a:prstGeom>
          <a:ln>
            <a:solidFill>
              <a:srgbClr val="0033CC"/>
            </a:solidFill>
          </a:ln>
        </p:spPr>
      </p:pic>
      <p:sp>
        <p:nvSpPr>
          <p:cNvPr id="5" name="Obdélník 4">
            <a:hlinkClick r:id="rId5"/>
          </p:cNvPr>
          <p:cNvSpPr/>
          <p:nvPr/>
        </p:nvSpPr>
        <p:spPr>
          <a:xfrm>
            <a:off x="4301619" y="3131749"/>
            <a:ext cx="2980752" cy="369332"/>
          </a:xfrm>
          <a:prstGeom prst="rect">
            <a:avLst/>
          </a:prstGeom>
        </p:spPr>
        <p:txBody>
          <a:bodyPr wrap="none">
            <a:spAutoFit/>
          </a:bodyPr>
          <a:lstStyle/>
          <a:p>
            <a:r>
              <a:rPr lang="cs-CZ" dirty="0">
                <a:solidFill>
                  <a:srgbClr val="2680FF"/>
                </a:solidFill>
                <a:latin typeface="Verdana,Bold"/>
              </a:rPr>
              <a:t>www.moxymonitor.com </a:t>
            </a:r>
            <a:endParaRPr lang="cs-CZ" dirty="0"/>
          </a:p>
        </p:txBody>
      </p:sp>
      <p:pic>
        <p:nvPicPr>
          <p:cNvPr id="6" name="Picture 2" descr="Moxy Monitor - Muscle Oxygen Monitor">
            <a:extLst>
              <a:ext uri="{FF2B5EF4-FFF2-40B4-BE49-F238E27FC236}">
                <a16:creationId xmlns:a16="http://schemas.microsoft.com/office/drawing/2014/main" id="{986454D2-C81F-22CD-CFC0-438F8800C1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966" t="18342" r="4488" b="11771"/>
          <a:stretch/>
        </p:blipFill>
        <p:spPr bwMode="auto">
          <a:xfrm>
            <a:off x="608043" y="3660624"/>
            <a:ext cx="4681706" cy="305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810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03580" y="338667"/>
            <a:ext cx="11315657" cy="769441"/>
          </a:xfrm>
          <a:prstGeom prst="rect">
            <a:avLst/>
          </a:prstGeom>
          <a:noFill/>
        </p:spPr>
        <p:txBody>
          <a:bodyPr wrap="square">
            <a:spAutoFit/>
          </a:bodyPr>
          <a:lstStyle/>
          <a:p>
            <a:pPr algn="ctr"/>
            <a:r>
              <a:rPr lang="cs-CZ" sz="2000" dirty="0">
                <a:solidFill>
                  <a:srgbClr val="2680FF"/>
                </a:solidFill>
                <a:latin typeface="Verdana,Bold"/>
                <a:hlinkClick r:id="rId2"/>
              </a:rPr>
              <a:t>www.moxymonitor.com</a:t>
            </a:r>
            <a:r>
              <a:rPr lang="cs-CZ" sz="2000" dirty="0">
                <a:solidFill>
                  <a:srgbClr val="2680FF"/>
                </a:solidFill>
                <a:latin typeface="Verdana,Bold"/>
              </a:rPr>
              <a:t>:</a:t>
            </a:r>
          </a:p>
          <a:p>
            <a:pPr algn="ctr"/>
            <a:r>
              <a:rPr lang="cs-CZ" sz="2400" b="1" dirty="0">
                <a:solidFill>
                  <a:schemeClr val="accent6">
                    <a:lumMod val="75000"/>
                  </a:schemeClr>
                </a:solidFill>
                <a:latin typeface="Verdana,Bold"/>
              </a:rPr>
              <a:t>Saturace svalu kyslíkem (SmO</a:t>
            </a:r>
            <a:r>
              <a:rPr lang="cs-CZ" sz="2400" b="1" baseline="-25000" dirty="0">
                <a:solidFill>
                  <a:schemeClr val="accent6">
                    <a:lumMod val="75000"/>
                  </a:schemeClr>
                </a:solidFill>
                <a:latin typeface="Verdana,Bold"/>
              </a:rPr>
              <a:t>2</a:t>
            </a:r>
            <a:r>
              <a:rPr lang="cs-CZ" sz="2400" b="1" dirty="0">
                <a:solidFill>
                  <a:schemeClr val="accent6">
                    <a:lumMod val="75000"/>
                  </a:schemeClr>
                </a:solidFill>
                <a:latin typeface="Verdana,Bold"/>
              </a:rPr>
              <a:t>,%) </a:t>
            </a:r>
            <a:r>
              <a:rPr lang="cs-CZ" sz="2400" dirty="0">
                <a:latin typeface="Verdana,Bold"/>
              </a:rPr>
              <a:t>při běhu 11 km/h</a:t>
            </a:r>
          </a:p>
        </p:txBody>
      </p:sp>
      <p:pic>
        <p:nvPicPr>
          <p:cNvPr id="5" name="Obrázek 4"/>
          <p:cNvPicPr>
            <a:picLocks noChangeAspect="1"/>
          </p:cNvPicPr>
          <p:nvPr/>
        </p:nvPicPr>
        <p:blipFill>
          <a:blip r:embed="rId3"/>
          <a:stretch>
            <a:fillRect/>
          </a:stretch>
        </p:blipFill>
        <p:spPr>
          <a:xfrm>
            <a:off x="1172775" y="1298222"/>
            <a:ext cx="9846450" cy="5559778"/>
          </a:xfrm>
          <a:prstGeom prst="rect">
            <a:avLst/>
          </a:prstGeom>
        </p:spPr>
      </p:pic>
      <p:sp>
        <p:nvSpPr>
          <p:cNvPr id="3" name="TextovéPole 2">
            <a:extLst>
              <a:ext uri="{FF2B5EF4-FFF2-40B4-BE49-F238E27FC236}">
                <a16:creationId xmlns:a16="http://schemas.microsoft.com/office/drawing/2014/main" id="{87CA4765-ECF2-D00A-8935-C9F29DD36662}"/>
              </a:ext>
            </a:extLst>
          </p:cNvPr>
          <p:cNvSpPr txBox="1"/>
          <p:nvPr/>
        </p:nvSpPr>
        <p:spPr>
          <a:xfrm>
            <a:off x="5241363" y="5858933"/>
            <a:ext cx="1840089" cy="369332"/>
          </a:xfrm>
          <a:prstGeom prst="rect">
            <a:avLst/>
          </a:prstGeom>
          <a:solidFill>
            <a:schemeClr val="bg1"/>
          </a:solidFill>
        </p:spPr>
        <p:txBody>
          <a:bodyPr wrap="square" rtlCol="0">
            <a:spAutoFit/>
          </a:bodyPr>
          <a:lstStyle/>
          <a:p>
            <a:pPr algn="ctr"/>
            <a:r>
              <a:rPr lang="cs-CZ" dirty="0"/>
              <a:t>Čas (min)</a:t>
            </a:r>
          </a:p>
        </p:txBody>
      </p:sp>
      <p:sp>
        <p:nvSpPr>
          <p:cNvPr id="6" name="TextovéPole 5">
            <a:extLst>
              <a:ext uri="{FF2B5EF4-FFF2-40B4-BE49-F238E27FC236}">
                <a16:creationId xmlns:a16="http://schemas.microsoft.com/office/drawing/2014/main" id="{A9A2B8D6-95DB-44A0-57A8-CA1AAD4FFADE}"/>
              </a:ext>
            </a:extLst>
          </p:cNvPr>
          <p:cNvSpPr txBox="1"/>
          <p:nvPr/>
        </p:nvSpPr>
        <p:spPr>
          <a:xfrm rot="16200000">
            <a:off x="794101" y="3187727"/>
            <a:ext cx="1563836" cy="369332"/>
          </a:xfrm>
          <a:prstGeom prst="rect">
            <a:avLst/>
          </a:prstGeom>
          <a:solidFill>
            <a:schemeClr val="bg1"/>
          </a:solidFill>
        </p:spPr>
        <p:txBody>
          <a:bodyPr wrap="square">
            <a:spAutoFit/>
          </a:bodyPr>
          <a:lstStyle/>
          <a:p>
            <a:r>
              <a:rPr lang="cs-CZ" sz="1800" b="1" dirty="0">
                <a:solidFill>
                  <a:schemeClr val="accent6">
                    <a:lumMod val="75000"/>
                  </a:schemeClr>
                </a:solidFill>
                <a:latin typeface="Verdana,Bold"/>
              </a:rPr>
              <a:t>SmO</a:t>
            </a:r>
            <a:r>
              <a:rPr lang="cs-CZ" sz="1800" b="1" baseline="-25000" dirty="0">
                <a:solidFill>
                  <a:schemeClr val="accent6">
                    <a:lumMod val="75000"/>
                  </a:schemeClr>
                </a:solidFill>
                <a:latin typeface="Verdana,Bold"/>
              </a:rPr>
              <a:t>2</a:t>
            </a:r>
            <a:r>
              <a:rPr lang="cs-CZ" sz="1800" b="1" dirty="0">
                <a:solidFill>
                  <a:schemeClr val="accent6">
                    <a:lumMod val="75000"/>
                  </a:schemeClr>
                </a:solidFill>
                <a:latin typeface="Verdana,Bold"/>
              </a:rPr>
              <a:t>(%)</a:t>
            </a:r>
            <a:endParaRPr lang="cs-CZ" dirty="0"/>
          </a:p>
        </p:txBody>
      </p:sp>
      <p:sp>
        <p:nvSpPr>
          <p:cNvPr id="2" name="TextovéPole 1">
            <a:extLst>
              <a:ext uri="{FF2B5EF4-FFF2-40B4-BE49-F238E27FC236}">
                <a16:creationId xmlns:a16="http://schemas.microsoft.com/office/drawing/2014/main" id="{0612763D-4CDD-5593-DE14-DEE04A2C63C3}"/>
              </a:ext>
            </a:extLst>
          </p:cNvPr>
          <p:cNvSpPr txBox="1"/>
          <p:nvPr/>
        </p:nvSpPr>
        <p:spPr>
          <a:xfrm rot="16200000">
            <a:off x="9266235" y="3326411"/>
            <a:ext cx="2739009" cy="369332"/>
          </a:xfrm>
          <a:prstGeom prst="rect">
            <a:avLst/>
          </a:prstGeom>
          <a:solidFill>
            <a:schemeClr val="bg1"/>
          </a:solidFill>
        </p:spPr>
        <p:txBody>
          <a:bodyPr wrap="square">
            <a:spAutoFit/>
          </a:bodyPr>
          <a:lstStyle/>
          <a:p>
            <a:r>
              <a:rPr lang="cs-CZ" sz="1800" dirty="0">
                <a:latin typeface="Verdana,Bold"/>
              </a:rPr>
              <a:t>Rychlost běhu (km/h)</a:t>
            </a:r>
            <a:endParaRPr lang="cs-CZ" dirty="0"/>
          </a:p>
        </p:txBody>
      </p:sp>
    </p:spTree>
    <p:extLst>
      <p:ext uri="{BB962C8B-B14F-4D97-AF65-F5344CB8AC3E}">
        <p14:creationId xmlns:p14="http://schemas.microsoft.com/office/powerpoint/2010/main" val="993793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536713" y="359082"/>
            <a:ext cx="11118574" cy="1138773"/>
          </a:xfrm>
          <a:prstGeom prst="rect">
            <a:avLst/>
          </a:prstGeom>
          <a:solidFill>
            <a:schemeClr val="accent1">
              <a:lumMod val="40000"/>
              <a:lumOff val="60000"/>
            </a:schemeClr>
          </a:solidFill>
          <a:ln>
            <a:solidFill>
              <a:srgbClr val="0070C0"/>
            </a:solidFill>
          </a:ln>
        </p:spPr>
        <p:txBody>
          <a:bodyPr wrap="square">
            <a:spAutoFit/>
          </a:bodyPr>
          <a:lstStyle/>
          <a:p>
            <a:pPr algn="ctr"/>
            <a:r>
              <a:rPr lang="cs-CZ" sz="2000" dirty="0">
                <a:solidFill>
                  <a:srgbClr val="2680FF"/>
                </a:solidFill>
                <a:latin typeface="Verdana,Bold"/>
                <a:hlinkClick r:id="rId2"/>
              </a:rPr>
              <a:t>www.moxymonitor.com</a:t>
            </a:r>
            <a:r>
              <a:rPr lang="cs-CZ" sz="2000" dirty="0">
                <a:solidFill>
                  <a:srgbClr val="2680FF"/>
                </a:solidFill>
                <a:latin typeface="Verdana,Bold"/>
              </a:rPr>
              <a:t>:</a:t>
            </a:r>
          </a:p>
          <a:p>
            <a:pPr algn="ctr"/>
            <a:r>
              <a:rPr lang="cs-CZ" sz="2400" b="1" dirty="0">
                <a:solidFill>
                  <a:schemeClr val="accent6">
                    <a:lumMod val="75000"/>
                  </a:schemeClr>
                </a:solidFill>
                <a:latin typeface="Verdana,Bold"/>
              </a:rPr>
              <a:t>Saturace svalu kyslíkem (SmO</a:t>
            </a:r>
            <a:r>
              <a:rPr lang="cs-CZ" sz="2400" b="1" baseline="-25000" dirty="0">
                <a:solidFill>
                  <a:schemeClr val="accent6">
                    <a:lumMod val="75000"/>
                  </a:schemeClr>
                </a:solidFill>
                <a:latin typeface="Verdana,Bold"/>
              </a:rPr>
              <a:t>2</a:t>
            </a:r>
            <a:r>
              <a:rPr lang="cs-CZ" sz="2400" b="1" dirty="0">
                <a:solidFill>
                  <a:schemeClr val="accent6">
                    <a:lumMod val="75000"/>
                  </a:schemeClr>
                </a:solidFill>
                <a:latin typeface="Verdana,Bold"/>
              </a:rPr>
              <a:t>,%)</a:t>
            </a:r>
          </a:p>
          <a:p>
            <a:pPr algn="ctr"/>
            <a:r>
              <a:rPr lang="cs-CZ" sz="2400" dirty="0">
                <a:latin typeface="Verdana,Bold"/>
              </a:rPr>
              <a:t>při běhu se zvyšující se rychlostí</a:t>
            </a:r>
            <a:endParaRPr lang="cs-CZ" sz="2400" dirty="0">
              <a:solidFill>
                <a:srgbClr val="FF0000"/>
              </a:solidFill>
            </a:endParaRPr>
          </a:p>
        </p:txBody>
      </p:sp>
      <p:pic>
        <p:nvPicPr>
          <p:cNvPr id="4" name="Obrázek 3"/>
          <p:cNvPicPr>
            <a:picLocks noChangeAspect="1"/>
          </p:cNvPicPr>
          <p:nvPr/>
        </p:nvPicPr>
        <p:blipFill rotWithShape="1">
          <a:blip r:embed="rId3"/>
          <a:srcRect l="2272" r="1463" b="20578"/>
          <a:stretch/>
        </p:blipFill>
        <p:spPr>
          <a:xfrm>
            <a:off x="1244598" y="1578074"/>
            <a:ext cx="9543988" cy="4567254"/>
          </a:xfrm>
          <a:prstGeom prst="rect">
            <a:avLst/>
          </a:prstGeom>
        </p:spPr>
      </p:pic>
      <p:sp>
        <p:nvSpPr>
          <p:cNvPr id="2" name="TextovéPole 1">
            <a:extLst>
              <a:ext uri="{FF2B5EF4-FFF2-40B4-BE49-F238E27FC236}">
                <a16:creationId xmlns:a16="http://schemas.microsoft.com/office/drawing/2014/main" id="{53E19AFC-0F23-1190-4398-7D870C5585F5}"/>
              </a:ext>
            </a:extLst>
          </p:cNvPr>
          <p:cNvSpPr txBox="1"/>
          <p:nvPr/>
        </p:nvSpPr>
        <p:spPr>
          <a:xfrm>
            <a:off x="5175955" y="5745218"/>
            <a:ext cx="1840089" cy="400110"/>
          </a:xfrm>
          <a:prstGeom prst="rect">
            <a:avLst/>
          </a:prstGeom>
          <a:solidFill>
            <a:schemeClr val="bg1"/>
          </a:solidFill>
        </p:spPr>
        <p:txBody>
          <a:bodyPr wrap="square" rtlCol="0">
            <a:spAutoFit/>
          </a:bodyPr>
          <a:lstStyle/>
          <a:p>
            <a:pPr algn="ctr"/>
            <a:r>
              <a:rPr lang="cs-CZ" sz="2000" dirty="0"/>
              <a:t>Čas (min)</a:t>
            </a:r>
          </a:p>
        </p:txBody>
      </p:sp>
      <p:sp>
        <p:nvSpPr>
          <p:cNvPr id="5" name="TextovéPole 4">
            <a:extLst>
              <a:ext uri="{FF2B5EF4-FFF2-40B4-BE49-F238E27FC236}">
                <a16:creationId xmlns:a16="http://schemas.microsoft.com/office/drawing/2014/main" id="{384A04B4-4849-BC57-35E3-F091318DF4DE}"/>
              </a:ext>
            </a:extLst>
          </p:cNvPr>
          <p:cNvSpPr txBox="1"/>
          <p:nvPr/>
        </p:nvSpPr>
        <p:spPr>
          <a:xfrm rot="16200000">
            <a:off x="496546" y="2864339"/>
            <a:ext cx="1563836" cy="369332"/>
          </a:xfrm>
          <a:prstGeom prst="rect">
            <a:avLst/>
          </a:prstGeom>
          <a:solidFill>
            <a:schemeClr val="bg1"/>
          </a:solidFill>
        </p:spPr>
        <p:txBody>
          <a:bodyPr wrap="square">
            <a:spAutoFit/>
          </a:bodyPr>
          <a:lstStyle/>
          <a:p>
            <a:r>
              <a:rPr lang="cs-CZ" sz="1800" b="1" dirty="0">
                <a:solidFill>
                  <a:schemeClr val="accent6">
                    <a:lumMod val="75000"/>
                  </a:schemeClr>
                </a:solidFill>
                <a:latin typeface="Verdana,Bold"/>
              </a:rPr>
              <a:t>SmO</a:t>
            </a:r>
            <a:r>
              <a:rPr lang="cs-CZ" sz="1800" b="1" baseline="-25000" dirty="0">
                <a:solidFill>
                  <a:schemeClr val="accent6">
                    <a:lumMod val="75000"/>
                  </a:schemeClr>
                </a:solidFill>
                <a:latin typeface="Verdana,Bold"/>
              </a:rPr>
              <a:t>2</a:t>
            </a:r>
            <a:r>
              <a:rPr lang="cs-CZ" sz="1800" b="1" dirty="0">
                <a:solidFill>
                  <a:schemeClr val="accent6">
                    <a:lumMod val="75000"/>
                  </a:schemeClr>
                </a:solidFill>
                <a:latin typeface="Verdana,Bold"/>
              </a:rPr>
              <a:t>(%)</a:t>
            </a:r>
            <a:endParaRPr lang="cs-CZ" dirty="0"/>
          </a:p>
        </p:txBody>
      </p:sp>
      <p:sp>
        <p:nvSpPr>
          <p:cNvPr id="6" name="TextovéPole 5">
            <a:extLst>
              <a:ext uri="{FF2B5EF4-FFF2-40B4-BE49-F238E27FC236}">
                <a16:creationId xmlns:a16="http://schemas.microsoft.com/office/drawing/2014/main" id="{DD3658CA-3E05-43FE-C33B-8BCE5441F463}"/>
              </a:ext>
            </a:extLst>
          </p:cNvPr>
          <p:cNvSpPr txBox="1"/>
          <p:nvPr/>
        </p:nvSpPr>
        <p:spPr>
          <a:xfrm rot="16200000">
            <a:off x="9234415" y="3337700"/>
            <a:ext cx="2739009" cy="369332"/>
          </a:xfrm>
          <a:prstGeom prst="rect">
            <a:avLst/>
          </a:prstGeom>
          <a:solidFill>
            <a:schemeClr val="bg1"/>
          </a:solidFill>
        </p:spPr>
        <p:txBody>
          <a:bodyPr wrap="square">
            <a:spAutoFit/>
          </a:bodyPr>
          <a:lstStyle/>
          <a:p>
            <a:r>
              <a:rPr lang="cs-CZ" sz="1800" dirty="0">
                <a:latin typeface="Verdana,Bold"/>
              </a:rPr>
              <a:t>Rychlost běhu (km/h)</a:t>
            </a:r>
            <a:endParaRPr lang="cs-CZ" dirty="0"/>
          </a:p>
        </p:txBody>
      </p:sp>
    </p:spTree>
    <p:extLst>
      <p:ext uri="{BB962C8B-B14F-4D97-AF65-F5344CB8AC3E}">
        <p14:creationId xmlns:p14="http://schemas.microsoft.com/office/powerpoint/2010/main" val="967346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42386" y="433590"/>
            <a:ext cx="11707227" cy="1446550"/>
          </a:xfrm>
          <a:prstGeom prst="rect">
            <a:avLst/>
          </a:prstGeom>
          <a:noFill/>
          <a:ln>
            <a:solidFill>
              <a:schemeClr val="accent1"/>
            </a:solidFill>
          </a:ln>
        </p:spPr>
        <p:txBody>
          <a:bodyPr wrap="square">
            <a:spAutoFit/>
          </a:bodyPr>
          <a:lstStyle/>
          <a:p>
            <a:pPr algn="ctr"/>
            <a:r>
              <a:rPr lang="cs-CZ" sz="2000" dirty="0">
                <a:solidFill>
                  <a:srgbClr val="2680FF"/>
                </a:solidFill>
                <a:latin typeface="Verdana,Bold"/>
                <a:hlinkClick r:id="rId2"/>
              </a:rPr>
              <a:t>www.moxymonitor.com</a:t>
            </a:r>
            <a:r>
              <a:rPr lang="cs-CZ" sz="2000" dirty="0">
                <a:solidFill>
                  <a:srgbClr val="2680FF"/>
                </a:solidFill>
                <a:latin typeface="Verdana,Bold"/>
              </a:rPr>
              <a:t>:</a:t>
            </a:r>
          </a:p>
          <a:p>
            <a:pPr algn="ctr"/>
            <a:r>
              <a:rPr lang="cs-CZ" sz="2000" b="1" dirty="0">
                <a:solidFill>
                  <a:schemeClr val="accent6">
                    <a:lumMod val="75000"/>
                  </a:schemeClr>
                </a:solidFill>
                <a:latin typeface="Verdana,Bold"/>
              </a:rPr>
              <a:t>Saturace svalu kyslíkem (SmO</a:t>
            </a:r>
            <a:r>
              <a:rPr lang="cs-CZ" sz="2000" b="1" baseline="-25000" dirty="0">
                <a:solidFill>
                  <a:schemeClr val="accent6">
                    <a:lumMod val="75000"/>
                  </a:schemeClr>
                </a:solidFill>
                <a:latin typeface="Verdana,Bold"/>
              </a:rPr>
              <a:t>2</a:t>
            </a:r>
            <a:r>
              <a:rPr lang="cs-CZ" sz="2000" b="1" dirty="0">
                <a:solidFill>
                  <a:schemeClr val="accent6">
                    <a:lumMod val="75000"/>
                  </a:schemeClr>
                </a:solidFill>
                <a:latin typeface="Verdana,Bold"/>
              </a:rPr>
              <a:t>,%) </a:t>
            </a:r>
            <a:r>
              <a:rPr lang="cs-CZ" sz="2000" dirty="0">
                <a:latin typeface="Verdana,Bold"/>
              </a:rPr>
              <a:t>při intervalovém tréninku běhu</a:t>
            </a:r>
          </a:p>
          <a:p>
            <a:pPr algn="ctr"/>
            <a:r>
              <a:rPr lang="cs-CZ" sz="2400" dirty="0">
                <a:solidFill>
                  <a:schemeClr val="accent6">
                    <a:lumMod val="75000"/>
                  </a:schemeClr>
                </a:solidFill>
                <a:latin typeface="Verdana" panose="020B0604030504040204" pitchFamily="34" charset="0"/>
              </a:rPr>
              <a:t>90s zátěže s nízkou intenzitou</a:t>
            </a:r>
            <a:endParaRPr lang="cs-CZ" sz="2400" dirty="0">
              <a:solidFill>
                <a:srgbClr val="000000"/>
              </a:solidFill>
              <a:latin typeface="Verdana" panose="020B0604030504040204" pitchFamily="34" charset="0"/>
            </a:endParaRPr>
          </a:p>
          <a:p>
            <a:pPr algn="ctr"/>
            <a:r>
              <a:rPr lang="cs-CZ" sz="2400" dirty="0">
                <a:solidFill>
                  <a:srgbClr val="FF0000"/>
                </a:solidFill>
                <a:latin typeface="Verdana" panose="020B0604030504040204" pitchFamily="34" charset="0"/>
              </a:rPr>
              <a:t>30s zátěže s vysokou intenzitou</a:t>
            </a:r>
          </a:p>
        </p:txBody>
      </p:sp>
      <p:pic>
        <p:nvPicPr>
          <p:cNvPr id="5" name="Obrázek 4"/>
          <p:cNvPicPr>
            <a:picLocks noChangeAspect="1"/>
          </p:cNvPicPr>
          <p:nvPr/>
        </p:nvPicPr>
        <p:blipFill rotWithShape="1">
          <a:blip r:embed="rId3"/>
          <a:srcRect l="1932" t="1474" r="1426" b="13022"/>
          <a:stretch/>
        </p:blipFill>
        <p:spPr>
          <a:xfrm>
            <a:off x="1745401" y="1903290"/>
            <a:ext cx="10446599" cy="4694280"/>
          </a:xfrm>
          <a:prstGeom prst="rect">
            <a:avLst/>
          </a:prstGeom>
        </p:spPr>
      </p:pic>
      <p:sp>
        <p:nvSpPr>
          <p:cNvPr id="2" name="TextovéPole 1">
            <a:extLst>
              <a:ext uri="{FF2B5EF4-FFF2-40B4-BE49-F238E27FC236}">
                <a16:creationId xmlns:a16="http://schemas.microsoft.com/office/drawing/2014/main" id="{9932689B-15C3-C0D1-62C6-2BF38FBAABFC}"/>
              </a:ext>
            </a:extLst>
          </p:cNvPr>
          <p:cNvSpPr txBox="1"/>
          <p:nvPr/>
        </p:nvSpPr>
        <p:spPr>
          <a:xfrm>
            <a:off x="5789089" y="6205088"/>
            <a:ext cx="1840089" cy="400110"/>
          </a:xfrm>
          <a:prstGeom prst="rect">
            <a:avLst/>
          </a:prstGeom>
          <a:solidFill>
            <a:schemeClr val="bg1"/>
          </a:solidFill>
        </p:spPr>
        <p:txBody>
          <a:bodyPr wrap="square" rtlCol="0">
            <a:spAutoFit/>
          </a:bodyPr>
          <a:lstStyle/>
          <a:p>
            <a:pPr algn="ctr"/>
            <a:r>
              <a:rPr lang="cs-CZ" sz="2000" dirty="0"/>
              <a:t>Čas (min)</a:t>
            </a:r>
          </a:p>
        </p:txBody>
      </p:sp>
      <p:sp>
        <p:nvSpPr>
          <p:cNvPr id="6" name="TextovéPole 5">
            <a:extLst>
              <a:ext uri="{FF2B5EF4-FFF2-40B4-BE49-F238E27FC236}">
                <a16:creationId xmlns:a16="http://schemas.microsoft.com/office/drawing/2014/main" id="{7A068392-4D53-6B43-693F-4185C4C7C81D}"/>
              </a:ext>
            </a:extLst>
          </p:cNvPr>
          <p:cNvSpPr txBox="1"/>
          <p:nvPr/>
        </p:nvSpPr>
        <p:spPr>
          <a:xfrm rot="16200000">
            <a:off x="2073603" y="3638188"/>
            <a:ext cx="1563836" cy="369332"/>
          </a:xfrm>
          <a:prstGeom prst="rect">
            <a:avLst/>
          </a:prstGeom>
          <a:solidFill>
            <a:schemeClr val="bg1"/>
          </a:solidFill>
        </p:spPr>
        <p:txBody>
          <a:bodyPr wrap="square">
            <a:spAutoFit/>
          </a:bodyPr>
          <a:lstStyle/>
          <a:p>
            <a:r>
              <a:rPr lang="cs-CZ" sz="1800" b="1" dirty="0">
                <a:solidFill>
                  <a:schemeClr val="accent6">
                    <a:lumMod val="75000"/>
                  </a:schemeClr>
                </a:solidFill>
                <a:latin typeface="Verdana,Bold"/>
              </a:rPr>
              <a:t>SmO</a:t>
            </a:r>
            <a:r>
              <a:rPr lang="cs-CZ" sz="1800" b="1" baseline="-25000" dirty="0">
                <a:solidFill>
                  <a:schemeClr val="accent6">
                    <a:lumMod val="75000"/>
                  </a:schemeClr>
                </a:solidFill>
                <a:latin typeface="Verdana,Bold"/>
              </a:rPr>
              <a:t>2</a:t>
            </a:r>
            <a:r>
              <a:rPr lang="cs-CZ" sz="1800" b="1" dirty="0">
                <a:solidFill>
                  <a:schemeClr val="accent6">
                    <a:lumMod val="75000"/>
                  </a:schemeClr>
                </a:solidFill>
                <a:latin typeface="Verdana,Bold"/>
              </a:rPr>
              <a:t>(%)</a:t>
            </a:r>
            <a:endParaRPr lang="cs-CZ" dirty="0"/>
          </a:p>
        </p:txBody>
      </p:sp>
      <p:pic>
        <p:nvPicPr>
          <p:cNvPr id="4" name="Picture 2" descr="Moxy Monitor - Muscle Oxygen Monitor">
            <a:extLst>
              <a:ext uri="{FF2B5EF4-FFF2-40B4-BE49-F238E27FC236}">
                <a16:creationId xmlns:a16="http://schemas.microsoft.com/office/drawing/2014/main" id="{277E7CE3-8DBC-7F49-6E56-CB8986805D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310"/>
          <a:stretch/>
        </p:blipFill>
        <p:spPr bwMode="auto">
          <a:xfrm>
            <a:off x="242383" y="2112587"/>
            <a:ext cx="1829739" cy="342053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0719238-9BD9-0731-3923-3669F5CEC923}"/>
              </a:ext>
            </a:extLst>
          </p:cNvPr>
          <p:cNvSpPr txBox="1"/>
          <p:nvPr/>
        </p:nvSpPr>
        <p:spPr>
          <a:xfrm rot="16200000">
            <a:off x="10637829" y="3677709"/>
            <a:ext cx="2739009" cy="369332"/>
          </a:xfrm>
          <a:prstGeom prst="rect">
            <a:avLst/>
          </a:prstGeom>
          <a:solidFill>
            <a:schemeClr val="bg1"/>
          </a:solidFill>
        </p:spPr>
        <p:txBody>
          <a:bodyPr wrap="square">
            <a:spAutoFit/>
          </a:bodyPr>
          <a:lstStyle/>
          <a:p>
            <a:r>
              <a:rPr lang="cs-CZ" sz="1800" dirty="0">
                <a:latin typeface="Verdana,Bold"/>
              </a:rPr>
              <a:t>Rychlost běhu (km/h)</a:t>
            </a:r>
            <a:endParaRPr lang="cs-CZ" dirty="0"/>
          </a:p>
        </p:txBody>
      </p:sp>
    </p:spTree>
    <p:extLst>
      <p:ext uri="{BB962C8B-B14F-4D97-AF65-F5344CB8AC3E}">
        <p14:creationId xmlns:p14="http://schemas.microsoft.com/office/powerpoint/2010/main" val="1973424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35239"/>
            <a:ext cx="91440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ovéPole 2"/>
          <p:cNvSpPr txBox="1">
            <a:spLocks noChangeArrowheads="1"/>
          </p:cNvSpPr>
          <p:nvPr/>
        </p:nvSpPr>
        <p:spPr bwMode="auto">
          <a:xfrm>
            <a:off x="1666876" y="1484313"/>
            <a:ext cx="9001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kratší R-R interval		delší R-R interval		kratší R-R interval</a:t>
            </a:r>
          </a:p>
          <a:p>
            <a:pPr eaLnBrk="1" hangingPunct="1">
              <a:spcBef>
                <a:spcPct val="0"/>
              </a:spcBef>
              <a:buFontTx/>
              <a:buNone/>
            </a:pPr>
            <a:r>
              <a:rPr lang="cs-CZ" altLang="cs-CZ" sz="1800"/>
              <a:t>vyšší SF				nižší SF			vyšší SF</a:t>
            </a:r>
          </a:p>
          <a:p>
            <a:pPr eaLnBrk="1" hangingPunct="1">
              <a:spcBef>
                <a:spcPct val="0"/>
              </a:spcBef>
              <a:buFontTx/>
              <a:buNone/>
            </a:pPr>
            <a:endParaRPr lang="cs-CZ" altLang="cs-CZ" sz="1800"/>
          </a:p>
          <a:p>
            <a:pPr eaLnBrk="1" hangingPunct="1">
              <a:spcBef>
                <a:spcPct val="0"/>
              </a:spcBef>
              <a:buFontTx/>
              <a:buNone/>
            </a:pPr>
            <a:r>
              <a:rPr lang="cs-CZ" altLang="cs-CZ" sz="1800"/>
              <a:t>  R	    R 	            R	        R		   R	       R	        R	      R</a:t>
            </a:r>
          </a:p>
        </p:txBody>
      </p:sp>
      <p:sp>
        <p:nvSpPr>
          <p:cNvPr id="5" name="Zaoblený obdélník 4"/>
          <p:cNvSpPr/>
          <p:nvPr/>
        </p:nvSpPr>
        <p:spPr>
          <a:xfrm>
            <a:off x="2640014" y="3357564"/>
            <a:ext cx="3024187" cy="3095625"/>
          </a:xfrm>
          <a:prstGeom prst="roundRect">
            <a:avLst/>
          </a:prstGeom>
          <a:solidFill>
            <a:srgbClr val="FFC0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2000" b="1" dirty="0">
                <a:solidFill>
                  <a:srgbClr val="FF0000"/>
                </a:solidFill>
                <a:effectLst>
                  <a:outerShdw blurRad="38100" dist="38100" dir="2700000" algn="tl">
                    <a:srgbClr val="000000">
                      <a:alpha val="43137"/>
                    </a:srgbClr>
                  </a:outerShdw>
                </a:effectLst>
              </a:rPr>
              <a:t>zpomalování SF</a:t>
            </a:r>
          </a:p>
          <a:p>
            <a:pPr algn="ctr" eaLnBrk="1" hangingPunct="1">
              <a:defRPr/>
            </a:pPr>
            <a:endParaRPr lang="cs-CZ" sz="2000" b="1" dirty="0">
              <a:solidFill>
                <a:schemeClr val="tx1"/>
              </a:solidFill>
              <a:effectLst>
                <a:outerShdw blurRad="38100" dist="38100" dir="2700000" algn="tl">
                  <a:srgbClr val="000000">
                    <a:alpha val="43137"/>
                  </a:srgbClr>
                </a:outerShdw>
              </a:effectLst>
            </a:endParaRPr>
          </a:p>
          <a:p>
            <a:pPr algn="ctr" eaLnBrk="1" hangingPunct="1">
              <a:defRPr/>
            </a:pPr>
            <a:endParaRPr lang="cs-CZ" sz="2000" b="1" dirty="0">
              <a:solidFill>
                <a:schemeClr val="tx1"/>
              </a:solidFill>
              <a:effectLst>
                <a:outerShdw blurRad="38100" dist="38100" dir="2700000" algn="tl">
                  <a:srgbClr val="000000">
                    <a:alpha val="43137"/>
                  </a:srgbClr>
                </a:outerShdw>
              </a:effectLst>
            </a:endParaRPr>
          </a:p>
          <a:p>
            <a:pPr algn="ctr" eaLnBrk="1" hangingPunct="1">
              <a:defRPr/>
            </a:pPr>
            <a:r>
              <a:rPr lang="cs-CZ" sz="2000" b="1" dirty="0">
                <a:solidFill>
                  <a:schemeClr val="tx1"/>
                </a:solidFill>
                <a:effectLst>
                  <a:outerShdw blurRad="38100" dist="38100" dir="2700000" algn="tl">
                    <a:srgbClr val="000000">
                      <a:alpha val="43137"/>
                    </a:srgbClr>
                  </a:outerShdw>
                </a:effectLst>
              </a:rPr>
              <a:t>↑</a:t>
            </a:r>
          </a:p>
          <a:p>
            <a:pPr algn="ctr" eaLnBrk="1" hangingPunct="1">
              <a:defRPr/>
            </a:pPr>
            <a:endParaRPr lang="cs-CZ" sz="2000" b="1" dirty="0">
              <a:solidFill>
                <a:srgbClr val="0000FF"/>
              </a:solidFill>
              <a:effectLst>
                <a:outerShdw blurRad="38100" dist="38100" dir="2700000" algn="tl">
                  <a:srgbClr val="000000">
                    <a:alpha val="43137"/>
                  </a:srgbClr>
                </a:outerShdw>
              </a:effectLst>
            </a:endParaRPr>
          </a:p>
          <a:p>
            <a:pPr algn="ctr" eaLnBrk="1" hangingPunct="1">
              <a:defRPr/>
            </a:pPr>
            <a:r>
              <a:rPr lang="cs-CZ" sz="2000" b="1" dirty="0">
                <a:solidFill>
                  <a:srgbClr val="FF0000"/>
                </a:solidFill>
                <a:effectLst>
                  <a:outerShdw blurRad="38100" dist="38100" dir="2700000" algn="tl">
                    <a:srgbClr val="000000">
                      <a:alpha val="43137"/>
                    </a:srgbClr>
                  </a:outerShdw>
                </a:effectLst>
              </a:rPr>
              <a:t>(+) </a:t>
            </a:r>
            <a:r>
              <a:rPr lang="cs-CZ" sz="2000" b="1" dirty="0">
                <a:solidFill>
                  <a:schemeClr val="tx1"/>
                </a:solidFill>
                <a:effectLst>
                  <a:outerShdw blurRad="38100" dist="38100" dir="2700000" algn="tl">
                    <a:srgbClr val="000000">
                      <a:alpha val="43137"/>
                    </a:srgbClr>
                  </a:outerShdw>
                </a:effectLst>
              </a:rPr>
              <a:t>PARA-SYMPATIKUS</a:t>
            </a:r>
          </a:p>
          <a:p>
            <a:pPr algn="ctr" eaLnBrk="1" hangingPunct="1">
              <a:defRPr/>
            </a:pPr>
            <a:r>
              <a:rPr lang="cs-CZ" sz="2000" b="1" dirty="0">
                <a:solidFill>
                  <a:schemeClr val="tx1"/>
                </a:solidFill>
                <a:effectLst>
                  <a:outerShdw blurRad="38100" dist="38100" dir="2700000" algn="tl">
                    <a:srgbClr val="000000">
                      <a:alpha val="43137"/>
                    </a:srgbClr>
                  </a:outerShdw>
                </a:effectLst>
              </a:rPr>
              <a:t>↑</a:t>
            </a:r>
          </a:p>
          <a:p>
            <a:pPr algn="ctr" eaLnBrk="1" hangingPunct="1">
              <a:defRPr/>
            </a:pPr>
            <a:r>
              <a:rPr lang="cs-CZ" sz="2000" b="1" dirty="0">
                <a:solidFill>
                  <a:srgbClr val="FF0000"/>
                </a:solidFill>
                <a:effectLst>
                  <a:outerShdw blurRad="38100" dist="38100" dir="2700000" algn="tl">
                    <a:srgbClr val="000000">
                      <a:alpha val="43137"/>
                    </a:srgbClr>
                  </a:outerShdw>
                </a:effectLst>
              </a:rPr>
              <a:t>↑</a:t>
            </a:r>
            <a:r>
              <a:rPr lang="cs-CZ" sz="2000" b="1" dirty="0">
                <a:solidFill>
                  <a:srgbClr val="0000FF"/>
                </a:solidFill>
                <a:effectLst>
                  <a:outerShdw blurRad="38100" dist="38100" dir="2700000" algn="tl">
                    <a:srgbClr val="000000">
                      <a:alpha val="43137"/>
                    </a:srgbClr>
                  </a:outerShdw>
                </a:effectLst>
              </a:rPr>
              <a:t> </a:t>
            </a:r>
            <a:r>
              <a:rPr lang="cs-CZ" sz="2000" b="1" dirty="0">
                <a:solidFill>
                  <a:schemeClr val="tx1"/>
                </a:solidFill>
                <a:effectLst>
                  <a:outerShdw blurRad="38100" dist="38100" dir="2700000" algn="tl">
                    <a:srgbClr val="000000">
                      <a:alpha val="43137"/>
                    </a:srgbClr>
                  </a:outerShdw>
                </a:effectLst>
              </a:rPr>
              <a:t>nitrohrudního tlaku</a:t>
            </a:r>
          </a:p>
          <a:p>
            <a:pPr algn="ctr" eaLnBrk="1" hangingPunct="1">
              <a:defRPr/>
            </a:pPr>
            <a:r>
              <a:rPr lang="cs-CZ" sz="2000" b="1" dirty="0">
                <a:solidFill>
                  <a:schemeClr val="tx1"/>
                </a:solidFill>
                <a:effectLst>
                  <a:outerShdw blurRad="38100" dist="38100" dir="2700000" algn="tl">
                    <a:srgbClr val="000000">
                      <a:alpha val="43137"/>
                    </a:srgbClr>
                  </a:outerShdw>
                </a:effectLst>
              </a:rPr>
              <a:t>↑</a:t>
            </a:r>
          </a:p>
          <a:p>
            <a:pPr algn="ctr" eaLnBrk="1" hangingPunct="1">
              <a:defRPr/>
            </a:pPr>
            <a:r>
              <a:rPr lang="cs-CZ" sz="2000" b="1" dirty="0">
                <a:solidFill>
                  <a:srgbClr val="FF0000"/>
                </a:solidFill>
                <a:effectLst>
                  <a:outerShdw blurRad="38100" dist="38100" dir="2700000" algn="tl">
                    <a:srgbClr val="000000">
                      <a:alpha val="43137"/>
                    </a:srgbClr>
                  </a:outerShdw>
                </a:effectLst>
              </a:rPr>
              <a:t>VÝDECH</a:t>
            </a:r>
          </a:p>
        </p:txBody>
      </p:sp>
      <p:sp>
        <p:nvSpPr>
          <p:cNvPr id="8" name="Zaoblený obdélník 7"/>
          <p:cNvSpPr/>
          <p:nvPr/>
        </p:nvSpPr>
        <p:spPr>
          <a:xfrm>
            <a:off x="5880101" y="3357564"/>
            <a:ext cx="2951163" cy="3095625"/>
          </a:xfrm>
          <a:prstGeom prst="roundRect">
            <a:avLst/>
          </a:prstGeom>
          <a:solidFill>
            <a:srgbClr val="33CC33">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2000" b="1" dirty="0">
                <a:solidFill>
                  <a:srgbClr val="0000FF"/>
                </a:solidFill>
                <a:effectLst>
                  <a:outerShdw blurRad="38100" dist="38100" dir="2700000" algn="tl">
                    <a:srgbClr val="000000">
                      <a:alpha val="43137"/>
                    </a:srgbClr>
                  </a:outerShdw>
                </a:effectLst>
              </a:rPr>
              <a:t>zrychlování SF</a:t>
            </a:r>
          </a:p>
          <a:p>
            <a:pPr algn="ctr" eaLnBrk="1" hangingPunct="1">
              <a:defRPr/>
            </a:pPr>
            <a:endParaRPr lang="cs-CZ" sz="2000" b="1" dirty="0">
              <a:solidFill>
                <a:schemeClr val="tx1"/>
              </a:solidFill>
              <a:effectLst>
                <a:outerShdw blurRad="38100" dist="38100" dir="2700000" algn="tl">
                  <a:srgbClr val="000000">
                    <a:alpha val="43137"/>
                  </a:srgbClr>
                </a:outerShdw>
              </a:effectLst>
            </a:endParaRPr>
          </a:p>
          <a:p>
            <a:pPr algn="ctr" eaLnBrk="1" hangingPunct="1">
              <a:defRPr/>
            </a:pPr>
            <a:endParaRPr lang="cs-CZ" sz="2000" b="1" dirty="0">
              <a:solidFill>
                <a:schemeClr val="tx1"/>
              </a:solidFill>
              <a:effectLst>
                <a:outerShdw blurRad="38100" dist="38100" dir="2700000" algn="tl">
                  <a:srgbClr val="000000">
                    <a:alpha val="43137"/>
                  </a:srgbClr>
                </a:outerShdw>
              </a:effectLst>
            </a:endParaRPr>
          </a:p>
          <a:p>
            <a:pPr algn="ctr" eaLnBrk="1" hangingPunct="1">
              <a:defRPr/>
            </a:pPr>
            <a:r>
              <a:rPr lang="cs-CZ" sz="2000" b="1" dirty="0">
                <a:solidFill>
                  <a:schemeClr val="tx1"/>
                </a:solidFill>
                <a:effectLst>
                  <a:outerShdw blurRad="38100" dist="38100" dir="2700000" algn="tl">
                    <a:srgbClr val="000000">
                      <a:alpha val="43137"/>
                    </a:srgbClr>
                  </a:outerShdw>
                </a:effectLst>
              </a:rPr>
              <a:t>↑</a:t>
            </a:r>
          </a:p>
          <a:p>
            <a:pPr algn="ctr" eaLnBrk="1" hangingPunct="1">
              <a:defRPr/>
            </a:pPr>
            <a:endParaRPr lang="cs-CZ" sz="2000" b="1" dirty="0">
              <a:solidFill>
                <a:srgbClr val="0000FF"/>
              </a:solidFill>
              <a:effectLst>
                <a:outerShdw blurRad="38100" dist="38100" dir="2700000" algn="tl">
                  <a:srgbClr val="000000">
                    <a:alpha val="43137"/>
                  </a:srgbClr>
                </a:outerShdw>
              </a:effectLst>
            </a:endParaRPr>
          </a:p>
          <a:p>
            <a:pPr algn="ctr" eaLnBrk="1" hangingPunct="1">
              <a:defRPr/>
            </a:pPr>
            <a:r>
              <a:rPr lang="cs-CZ" sz="2000" b="1" dirty="0">
                <a:solidFill>
                  <a:srgbClr val="0000FF"/>
                </a:solidFill>
                <a:effectLst>
                  <a:outerShdw blurRad="38100" dist="38100" dir="2700000" algn="tl">
                    <a:srgbClr val="000000">
                      <a:alpha val="43137"/>
                    </a:srgbClr>
                  </a:outerShdw>
                </a:effectLst>
              </a:rPr>
              <a:t>(-) </a:t>
            </a:r>
            <a:r>
              <a:rPr lang="cs-CZ" sz="2000" b="1" dirty="0">
                <a:solidFill>
                  <a:schemeClr val="tx1"/>
                </a:solidFill>
                <a:effectLst>
                  <a:outerShdw blurRad="38100" dist="38100" dir="2700000" algn="tl">
                    <a:srgbClr val="000000">
                      <a:alpha val="43137"/>
                    </a:srgbClr>
                  </a:outerShdw>
                </a:effectLst>
              </a:rPr>
              <a:t>PARA-SYMPATIKUS</a:t>
            </a:r>
          </a:p>
          <a:p>
            <a:pPr algn="ctr" eaLnBrk="1" hangingPunct="1">
              <a:defRPr/>
            </a:pPr>
            <a:r>
              <a:rPr lang="cs-CZ" sz="2000" b="1" dirty="0">
                <a:solidFill>
                  <a:schemeClr val="tx1"/>
                </a:solidFill>
                <a:effectLst>
                  <a:outerShdw blurRad="38100" dist="38100" dir="2700000" algn="tl">
                    <a:srgbClr val="000000">
                      <a:alpha val="43137"/>
                    </a:srgbClr>
                  </a:outerShdw>
                </a:effectLst>
              </a:rPr>
              <a:t>↑</a:t>
            </a:r>
          </a:p>
          <a:p>
            <a:pPr algn="ctr" eaLnBrk="1" hangingPunct="1">
              <a:defRPr/>
            </a:pPr>
            <a:r>
              <a:rPr lang="cs-CZ" sz="2000" b="1" dirty="0">
                <a:solidFill>
                  <a:srgbClr val="0000FF"/>
                </a:solidFill>
                <a:effectLst>
                  <a:outerShdw blurRad="38100" dist="38100" dir="2700000" algn="tl">
                    <a:srgbClr val="000000">
                      <a:alpha val="43137"/>
                    </a:srgbClr>
                  </a:outerShdw>
                </a:effectLst>
              </a:rPr>
              <a:t>↓ </a:t>
            </a:r>
            <a:r>
              <a:rPr lang="cs-CZ" sz="2000" b="1" dirty="0">
                <a:solidFill>
                  <a:schemeClr val="tx1"/>
                </a:solidFill>
                <a:effectLst>
                  <a:outerShdw blurRad="38100" dist="38100" dir="2700000" algn="tl">
                    <a:srgbClr val="000000">
                      <a:alpha val="43137"/>
                    </a:srgbClr>
                  </a:outerShdw>
                </a:effectLst>
              </a:rPr>
              <a:t>nitrohrudního tlaku</a:t>
            </a:r>
          </a:p>
          <a:p>
            <a:pPr algn="ctr" eaLnBrk="1" hangingPunct="1">
              <a:defRPr/>
            </a:pPr>
            <a:r>
              <a:rPr lang="cs-CZ" sz="2000" b="1" dirty="0">
                <a:solidFill>
                  <a:schemeClr val="tx1"/>
                </a:solidFill>
                <a:effectLst>
                  <a:outerShdw blurRad="38100" dist="38100" dir="2700000" algn="tl">
                    <a:srgbClr val="000000">
                      <a:alpha val="43137"/>
                    </a:srgbClr>
                  </a:outerShdw>
                </a:effectLst>
              </a:rPr>
              <a:t>↑</a:t>
            </a:r>
          </a:p>
          <a:p>
            <a:pPr algn="ctr" eaLnBrk="1" hangingPunct="1">
              <a:defRPr/>
            </a:pPr>
            <a:r>
              <a:rPr lang="cs-CZ" sz="2000" b="1" dirty="0">
                <a:solidFill>
                  <a:srgbClr val="0000FF"/>
                </a:solidFill>
                <a:effectLst>
                  <a:outerShdw blurRad="38100" dist="38100" dir="2700000" algn="tl">
                    <a:srgbClr val="000000">
                      <a:alpha val="43137"/>
                    </a:srgbClr>
                  </a:outerShdw>
                </a:effectLst>
              </a:rPr>
              <a:t>NÁDECH</a:t>
            </a:r>
          </a:p>
        </p:txBody>
      </p:sp>
      <p:sp>
        <p:nvSpPr>
          <p:cNvPr id="2" name="TextovéPole 1">
            <a:extLst>
              <a:ext uri="{FF2B5EF4-FFF2-40B4-BE49-F238E27FC236}">
                <a16:creationId xmlns:a16="http://schemas.microsoft.com/office/drawing/2014/main" id="{77580CC5-E7ED-CBCC-B8C4-907F94D8DDC0}"/>
              </a:ext>
            </a:extLst>
          </p:cNvPr>
          <p:cNvSpPr txBox="1"/>
          <p:nvPr/>
        </p:nvSpPr>
        <p:spPr>
          <a:xfrm>
            <a:off x="426685" y="2776345"/>
            <a:ext cx="1456267" cy="1569660"/>
          </a:xfrm>
          <a:prstGeom prst="rect">
            <a:avLst/>
          </a:prstGeom>
          <a:noFill/>
        </p:spPr>
        <p:txBody>
          <a:bodyPr wrap="square" rtlCol="0">
            <a:spAutoFit/>
          </a:bodyPr>
          <a:lstStyle/>
          <a:p>
            <a:pPr algn="ctr"/>
            <a:r>
              <a:rPr lang="cs-CZ" sz="2400" b="1" dirty="0"/>
              <a:t>EKG</a:t>
            </a:r>
          </a:p>
          <a:p>
            <a:pPr algn="ctr"/>
            <a:endParaRPr lang="cs-CZ" sz="2400" b="1" dirty="0"/>
          </a:p>
          <a:p>
            <a:pPr algn="ctr"/>
            <a:r>
              <a:rPr lang="cs-CZ" sz="2400" b="1" dirty="0"/>
              <a:t>DECHOVÁ VLNA</a:t>
            </a:r>
          </a:p>
        </p:txBody>
      </p:sp>
      <p:sp>
        <p:nvSpPr>
          <p:cNvPr id="4" name="TextovéPole 3">
            <a:extLst>
              <a:ext uri="{FF2B5EF4-FFF2-40B4-BE49-F238E27FC236}">
                <a16:creationId xmlns:a16="http://schemas.microsoft.com/office/drawing/2014/main" id="{115F8069-80F3-14D9-9E65-DA76210E7C3B}"/>
              </a:ext>
            </a:extLst>
          </p:cNvPr>
          <p:cNvSpPr txBox="1"/>
          <p:nvPr/>
        </p:nvSpPr>
        <p:spPr>
          <a:xfrm>
            <a:off x="709613" y="378321"/>
            <a:ext cx="10915650" cy="769441"/>
          </a:xfrm>
          <a:prstGeom prst="rect">
            <a:avLst/>
          </a:prstGeom>
          <a:noFill/>
        </p:spPr>
        <p:txBody>
          <a:bodyPr wrap="square">
            <a:spAutoFit/>
          </a:bodyPr>
          <a:lstStyle/>
          <a:p>
            <a:pPr lvl="1" algn="ctr">
              <a:lnSpc>
                <a:spcPct val="100000"/>
              </a:lnSpc>
            </a:pPr>
            <a:r>
              <a:rPr lang="cs-CZ" altLang="cs-CZ" sz="2400" b="1" i="1" dirty="0">
                <a:solidFill>
                  <a:srgbClr val="D60093"/>
                </a:solidFill>
              </a:rPr>
              <a:t>Spektrální analýza variability srdeční frekvence</a:t>
            </a:r>
            <a:r>
              <a:rPr lang="cs-CZ" altLang="cs-CZ" sz="2400" b="1" dirty="0"/>
              <a:t> (VSF, HRV) pro diagnostiku únavy</a:t>
            </a:r>
          </a:p>
          <a:p>
            <a:pPr lvl="1" algn="ctr">
              <a:lnSpc>
                <a:spcPct val="100000"/>
              </a:lnSpc>
            </a:pPr>
            <a:r>
              <a:rPr lang="cs-CZ" altLang="cs-CZ" sz="2000" u="sng" dirty="0">
                <a:solidFill>
                  <a:schemeClr val="accent1">
                    <a:lumMod val="75000"/>
                  </a:schemeClr>
                </a:solidFill>
              </a:rPr>
              <a:t>Neuro-vegetativní stav:</a:t>
            </a:r>
            <a:r>
              <a:rPr lang="cs-CZ" altLang="cs-CZ" sz="2000" dirty="0">
                <a:solidFill>
                  <a:schemeClr val="accent1">
                    <a:lumMod val="75000"/>
                  </a:schemeClr>
                </a:solidFill>
              </a:rPr>
              <a:t> Sympatikotonie (tachykardie) - 2. </a:t>
            </a:r>
            <a:r>
              <a:rPr lang="cs-CZ" altLang="cs-CZ" sz="2000" dirty="0" err="1">
                <a:solidFill>
                  <a:schemeClr val="accent1">
                    <a:lumMod val="75000"/>
                  </a:schemeClr>
                </a:solidFill>
              </a:rPr>
              <a:t>Parasympatikotonie</a:t>
            </a:r>
            <a:r>
              <a:rPr lang="cs-CZ" altLang="cs-CZ" sz="2000" dirty="0">
                <a:solidFill>
                  <a:schemeClr val="accent1">
                    <a:lumMod val="75000"/>
                  </a:schemeClr>
                </a:solidFill>
              </a:rPr>
              <a:t> (bradykardie)</a:t>
            </a:r>
            <a:endParaRPr lang="cs-CZ" sz="2000" dirty="0">
              <a:solidFill>
                <a:schemeClr val="accent1">
                  <a:lumMod val="75000"/>
                </a:schemeClr>
              </a:solidFill>
            </a:endParaRPr>
          </a:p>
        </p:txBody>
      </p:sp>
    </p:spTree>
    <p:extLst>
      <p:ext uri="{BB962C8B-B14F-4D97-AF65-F5344CB8AC3E}">
        <p14:creationId xmlns:p14="http://schemas.microsoft.com/office/powerpoint/2010/main" val="3894787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2CBEF3B-7EED-B96E-0F7D-2D9AFBBAE0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48" r="41927" b="4960"/>
          <a:stretch/>
        </p:blipFill>
        <p:spPr bwMode="auto">
          <a:xfrm>
            <a:off x="1043353" y="2334052"/>
            <a:ext cx="4642339" cy="3352802"/>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ázek 1"/>
          <p:cNvPicPr>
            <a:picLocks noChangeAspect="1"/>
          </p:cNvPicPr>
          <p:nvPr/>
        </p:nvPicPr>
        <p:blipFill rotWithShape="1">
          <a:blip r:embed="rId3">
            <a:extLst>
              <a:ext uri="{28A0092B-C50C-407E-A947-70E740481C1C}">
                <a14:useLocalDpi xmlns:a14="http://schemas.microsoft.com/office/drawing/2010/main" val="0"/>
              </a:ext>
            </a:extLst>
          </a:blip>
          <a:srcRect l="17702" t="38528" r="12360" b="5405"/>
          <a:stretch/>
        </p:blipFill>
        <p:spPr>
          <a:xfrm>
            <a:off x="5767755" y="2310606"/>
            <a:ext cx="5580184" cy="3352802"/>
          </a:xfrm>
          <a:prstGeom prst="rect">
            <a:avLst/>
          </a:prstGeom>
          <a:ln>
            <a:solidFill>
              <a:schemeClr val="tx1"/>
            </a:solidFill>
          </a:ln>
        </p:spPr>
      </p:pic>
      <p:sp>
        <p:nvSpPr>
          <p:cNvPr id="15363" name="Text Box 4"/>
          <p:cNvSpPr txBox="1">
            <a:spLocks noChangeArrowheads="1"/>
          </p:cNvSpPr>
          <p:nvPr/>
        </p:nvSpPr>
        <p:spPr bwMode="auto">
          <a:xfrm>
            <a:off x="4841630" y="3183517"/>
            <a:ext cx="3915509"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cs-CZ" altLang="cs-CZ" sz="3500" b="1" dirty="0">
                <a:latin typeface="Times New Roman" panose="02020603050405020304" pitchFamily="18" charset="0"/>
              </a:rPr>
              <a:t>…LE</a:t>
            </a:r>
            <a:r>
              <a:rPr lang="en-GB" altLang="cs-CZ" sz="3500" b="1" dirty="0">
                <a:latin typeface="Times New Roman" panose="02020603050405020304" pitchFamily="18" charset="0"/>
              </a:rPr>
              <a:t>H</a:t>
            </a:r>
            <a:r>
              <a:rPr lang="cs-CZ" altLang="cs-CZ" sz="3500" b="1" dirty="0">
                <a:latin typeface="Times New Roman" panose="02020603050405020304" pitchFamily="18" charset="0"/>
              </a:rPr>
              <a:t>	STOJ</a:t>
            </a:r>
            <a:r>
              <a:rPr lang="en-GB" altLang="cs-CZ" sz="3500" b="1" dirty="0">
                <a:latin typeface="Times New Roman" panose="02020603050405020304" pitchFamily="18" charset="0"/>
              </a:rPr>
              <a:t> ..</a:t>
            </a:r>
            <a:endParaRPr lang="cs-CZ" altLang="cs-CZ" sz="3500" b="1" dirty="0">
              <a:latin typeface="Times New Roman" panose="02020603050405020304" pitchFamily="18" charset="0"/>
            </a:endParaRPr>
          </a:p>
        </p:txBody>
      </p:sp>
      <p:sp>
        <p:nvSpPr>
          <p:cNvPr id="15365" name="Rectangle 4"/>
          <p:cNvSpPr>
            <a:spLocks noGrp="1" noChangeArrowheads="1"/>
          </p:cNvSpPr>
          <p:nvPr>
            <p:ph type="title"/>
          </p:nvPr>
        </p:nvSpPr>
        <p:spPr>
          <a:xfrm>
            <a:off x="2195333" y="1202316"/>
            <a:ext cx="7801333" cy="609600"/>
          </a:xfrm>
          <a:solidFill>
            <a:srgbClr val="002060"/>
          </a:solidFill>
        </p:spPr>
        <p:txBody>
          <a:bodyPr>
            <a:normAutofit fontScale="90000"/>
          </a:bodyPr>
          <a:lstStyle/>
          <a:p>
            <a:pPr eaLnBrk="1" hangingPunct="1"/>
            <a:r>
              <a:rPr lang="cs-CZ" altLang="cs-CZ" sz="2800" b="1" dirty="0">
                <a:solidFill>
                  <a:schemeClr val="bg1"/>
                </a:solidFill>
              </a:rPr>
              <a:t>Variabilita srdeční frekvence (</a:t>
            </a:r>
            <a:r>
              <a:rPr lang="en-GB" altLang="cs-CZ" sz="2800" b="1" dirty="0">
                <a:solidFill>
                  <a:schemeClr val="bg1"/>
                </a:solidFill>
              </a:rPr>
              <a:t>VSF, </a:t>
            </a:r>
            <a:r>
              <a:rPr lang="cs-CZ" altLang="cs-CZ" sz="2800" b="1" dirty="0">
                <a:solidFill>
                  <a:schemeClr val="bg1"/>
                </a:solidFill>
              </a:rPr>
              <a:t>HRV</a:t>
            </a:r>
            <a:r>
              <a:rPr lang="en-GB" altLang="cs-CZ" sz="2800" b="1" dirty="0">
                <a:solidFill>
                  <a:schemeClr val="bg1"/>
                </a:solidFill>
              </a:rPr>
              <a:t> </a:t>
            </a:r>
            <a:r>
              <a:rPr lang="cs-CZ" altLang="cs-CZ" sz="2800" b="1" dirty="0">
                <a:solidFill>
                  <a:schemeClr val="bg1"/>
                </a:solidFill>
              </a:rPr>
              <a:t>-</a:t>
            </a:r>
            <a:r>
              <a:rPr lang="en-GB" altLang="cs-CZ" sz="2800" b="1" dirty="0">
                <a:solidFill>
                  <a:schemeClr val="bg1"/>
                </a:solidFill>
              </a:rPr>
              <a:t> heart rate </a:t>
            </a:r>
            <a:r>
              <a:rPr lang="en-GB" altLang="cs-CZ" sz="2800" b="1" dirty="0" err="1">
                <a:solidFill>
                  <a:schemeClr val="bg1"/>
                </a:solidFill>
              </a:rPr>
              <a:t>variabilit</a:t>
            </a:r>
            <a:r>
              <a:rPr lang="cs-CZ" altLang="cs-CZ" sz="2800" b="1" dirty="0">
                <a:solidFill>
                  <a:schemeClr val="bg1"/>
                </a:solidFill>
              </a:rPr>
              <a:t>y)</a:t>
            </a:r>
          </a:p>
        </p:txBody>
      </p:sp>
      <p:cxnSp>
        <p:nvCxnSpPr>
          <p:cNvPr id="5" name="Přímá spojnice 4">
            <a:extLst>
              <a:ext uri="{FF2B5EF4-FFF2-40B4-BE49-F238E27FC236}">
                <a16:creationId xmlns:a16="http://schemas.microsoft.com/office/drawing/2014/main" id="{0EB63FAF-D838-1CE3-6EC9-5FDCAE3E1643}"/>
              </a:ext>
            </a:extLst>
          </p:cNvPr>
          <p:cNvCxnSpPr/>
          <p:nvPr/>
        </p:nvCxnSpPr>
        <p:spPr>
          <a:xfrm>
            <a:off x="6764216" y="2310606"/>
            <a:ext cx="0" cy="33528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4604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1"/>
          <p:cNvPicPr>
            <a:picLocks noChangeAspect="1"/>
          </p:cNvPicPr>
          <p:nvPr/>
        </p:nvPicPr>
        <p:blipFill rotWithShape="1">
          <a:blip r:embed="rId2">
            <a:extLst>
              <a:ext uri="{28A0092B-C50C-407E-A947-70E740481C1C}">
                <a14:useLocalDpi xmlns:a14="http://schemas.microsoft.com/office/drawing/2010/main" val="0"/>
              </a:ext>
            </a:extLst>
          </a:blip>
          <a:srcRect l="5118" t="2122" r="5639" b="17055"/>
          <a:stretch/>
        </p:blipFill>
        <p:spPr bwMode="auto">
          <a:xfrm>
            <a:off x="-983" y="0"/>
            <a:ext cx="9199496"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8658577" y="1034923"/>
            <a:ext cx="3338471" cy="3170099"/>
          </a:xfrm>
          <a:prstGeom prst="rect">
            <a:avLst/>
          </a:prstGeom>
          <a:solidFill>
            <a:schemeClr val="bg1"/>
          </a:solidFill>
          <a:ln>
            <a:solidFill>
              <a:schemeClr val="accent1">
                <a:lumMod val="75000"/>
              </a:schemeClr>
            </a:solidFill>
          </a:ln>
        </p:spPr>
        <p:txBody>
          <a:bodyPr wrap="square" rtlCol="0">
            <a:spAutoFit/>
          </a:bodyPr>
          <a:lstStyle/>
          <a:p>
            <a:pPr algn="ctr"/>
            <a:endParaRPr lang="cs-CZ" sz="2000" dirty="0"/>
          </a:p>
          <a:p>
            <a:pPr algn="ctr"/>
            <a:r>
              <a:rPr lang="cs-CZ" sz="2000" dirty="0"/>
              <a:t>dýchání, krevní tlak,</a:t>
            </a:r>
          </a:p>
          <a:p>
            <a:pPr algn="ctr"/>
            <a:r>
              <a:rPr lang="cs-CZ" sz="2000" dirty="0"/>
              <a:t>duševní stav, stres, teplota, stav srdce, ..</a:t>
            </a:r>
          </a:p>
          <a:p>
            <a:pPr algn="ctr"/>
            <a:r>
              <a:rPr lang="cs-CZ" sz="2000" b="1" dirty="0">
                <a:solidFill>
                  <a:schemeClr val="accent2">
                    <a:lumMod val="50000"/>
                  </a:schemeClr>
                </a:solidFill>
                <a:latin typeface="Calibri" panose="020F0502020204030204" pitchFamily="34" charset="0"/>
                <a:cs typeface="Calibri" panose="020F0502020204030204" pitchFamily="34" charset="0"/>
              </a:rPr>
              <a:t>↓</a:t>
            </a:r>
          </a:p>
          <a:p>
            <a:pPr algn="ctr"/>
            <a:r>
              <a:rPr lang="cs-CZ" sz="2000" b="1" dirty="0">
                <a:solidFill>
                  <a:schemeClr val="accent1">
                    <a:lumMod val="75000"/>
                  </a:schemeClr>
                </a:solidFill>
              </a:rPr>
              <a:t>ŘÍDÍCÍ NEUROVEGETATIVNÍ SYSTÉM</a:t>
            </a:r>
          </a:p>
          <a:p>
            <a:pPr algn="ctr"/>
            <a:r>
              <a:rPr lang="cs-CZ" sz="2000" dirty="0">
                <a:solidFill>
                  <a:schemeClr val="accent1">
                    <a:lumMod val="75000"/>
                  </a:schemeClr>
                </a:solidFill>
              </a:rPr>
              <a:t>(CNS a PNS)</a:t>
            </a:r>
          </a:p>
          <a:p>
            <a:pPr algn="ctr"/>
            <a:r>
              <a:rPr lang="cs-CZ" sz="2000" b="1" dirty="0">
                <a:solidFill>
                  <a:schemeClr val="accent1">
                    <a:lumMod val="75000"/>
                  </a:schemeClr>
                </a:solidFill>
              </a:rPr>
              <a:t>Sympatikus - Parasympatikus</a:t>
            </a:r>
          </a:p>
          <a:p>
            <a:pPr algn="ctr"/>
            <a:endParaRPr lang="cs-CZ" sz="2000" b="1" dirty="0">
              <a:solidFill>
                <a:schemeClr val="accent2">
                  <a:lumMod val="50000"/>
                </a:schemeClr>
              </a:solidFill>
            </a:endParaRPr>
          </a:p>
        </p:txBody>
      </p:sp>
      <p:sp>
        <p:nvSpPr>
          <p:cNvPr id="5" name="TextovéPole 4">
            <a:extLst>
              <a:ext uri="{FF2B5EF4-FFF2-40B4-BE49-F238E27FC236}">
                <a16:creationId xmlns:a16="http://schemas.microsoft.com/office/drawing/2014/main" id="{D3819479-5DA9-AA2D-93FD-DE686C1AD5EA}"/>
              </a:ext>
            </a:extLst>
          </p:cNvPr>
          <p:cNvSpPr txBox="1"/>
          <p:nvPr/>
        </p:nvSpPr>
        <p:spPr>
          <a:xfrm>
            <a:off x="8658577" y="5163324"/>
            <a:ext cx="3338472" cy="1015663"/>
          </a:xfrm>
          <a:prstGeom prst="rect">
            <a:avLst/>
          </a:prstGeom>
          <a:noFill/>
          <a:ln>
            <a:solidFill>
              <a:srgbClr val="FF0000"/>
            </a:solidFill>
          </a:ln>
        </p:spPr>
        <p:txBody>
          <a:bodyPr wrap="square">
            <a:spAutoFit/>
          </a:bodyPr>
          <a:lstStyle/>
          <a:p>
            <a:pPr algn="ctr"/>
            <a:r>
              <a:rPr lang="cs-CZ" sz="2000" b="1" dirty="0">
                <a:solidFill>
                  <a:srgbClr val="FF0000"/>
                </a:solidFill>
              </a:rPr>
              <a:t>SRDCE</a:t>
            </a:r>
          </a:p>
          <a:p>
            <a:pPr algn="ctr"/>
            <a:r>
              <a:rPr lang="cs-CZ" sz="2000" dirty="0">
                <a:solidFill>
                  <a:srgbClr val="FF0000"/>
                </a:solidFill>
              </a:rPr>
              <a:t>Sinusový uzel</a:t>
            </a:r>
          </a:p>
          <a:p>
            <a:pPr algn="ctr"/>
            <a:r>
              <a:rPr lang="cs-CZ" sz="2000" dirty="0">
                <a:solidFill>
                  <a:srgbClr val="FF0000"/>
                </a:solidFill>
              </a:rPr>
              <a:t>Atrioventrikulární uzel</a:t>
            </a:r>
          </a:p>
        </p:txBody>
      </p:sp>
      <p:cxnSp>
        <p:nvCxnSpPr>
          <p:cNvPr id="8" name="Přímá spojnice se šipkou 7">
            <a:extLst>
              <a:ext uri="{FF2B5EF4-FFF2-40B4-BE49-F238E27FC236}">
                <a16:creationId xmlns:a16="http://schemas.microsoft.com/office/drawing/2014/main" id="{DBDED0D1-488A-E23C-004B-7B041AD1A051}"/>
              </a:ext>
            </a:extLst>
          </p:cNvPr>
          <p:cNvCxnSpPr>
            <a:cxnSpLocks/>
          </p:cNvCxnSpPr>
          <p:nvPr/>
        </p:nvCxnSpPr>
        <p:spPr>
          <a:xfrm>
            <a:off x="10249361" y="4205022"/>
            <a:ext cx="0" cy="958302"/>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4">
            <a:extLst>
              <a:ext uri="{FF2B5EF4-FFF2-40B4-BE49-F238E27FC236}">
                <a16:creationId xmlns:a16="http://schemas.microsoft.com/office/drawing/2014/main" id="{87539C16-280F-E939-D832-C390B9479EAE}"/>
              </a:ext>
            </a:extLst>
          </p:cNvPr>
          <p:cNvSpPr txBox="1">
            <a:spLocks noChangeArrowheads="1"/>
          </p:cNvSpPr>
          <p:nvPr/>
        </p:nvSpPr>
        <p:spPr>
          <a:xfrm>
            <a:off x="8658577" y="212661"/>
            <a:ext cx="3338471" cy="8222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2800" b="1" dirty="0">
                <a:solidFill>
                  <a:srgbClr val="0033CC"/>
                </a:solidFill>
              </a:rPr>
              <a:t>Řízení srdeční frekvence</a:t>
            </a:r>
          </a:p>
        </p:txBody>
      </p:sp>
    </p:spTree>
    <p:extLst>
      <p:ext uri="{BB962C8B-B14F-4D97-AF65-F5344CB8AC3E}">
        <p14:creationId xmlns:p14="http://schemas.microsoft.com/office/powerpoint/2010/main" val="33977751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HRV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468"/>
          <a:stretch/>
        </p:blipFill>
        <p:spPr>
          <a:xfrm>
            <a:off x="8462109" y="4614351"/>
            <a:ext cx="3606355" cy="209552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Rectangle 2"/>
          <p:cNvSpPr>
            <a:spLocks noGrp="1" noChangeArrowheads="1"/>
          </p:cNvSpPr>
          <p:nvPr>
            <p:ph type="title"/>
          </p:nvPr>
        </p:nvSpPr>
        <p:spPr>
          <a:xfrm>
            <a:off x="8462108" y="6385121"/>
            <a:ext cx="1654907" cy="346075"/>
          </a:xfrm>
          <a:noFill/>
        </p:spPr>
        <p:txBody>
          <a:bodyPr vert="horz" lIns="92075" tIns="46038" rIns="92075" bIns="46038" rtlCol="0" anchor="ctr">
            <a:normAutofit/>
          </a:bodyPr>
          <a:lstStyle/>
          <a:p>
            <a:pPr algn="ctr" eaLnBrk="1" hangingPunct="1"/>
            <a:r>
              <a:rPr lang="cs-CZ" altLang="cs-CZ" sz="1800" b="1" dirty="0" err="1"/>
              <a:t>VariaCardio</a:t>
            </a:r>
            <a:r>
              <a:rPr lang="cs-CZ" altLang="cs-CZ" sz="1800" b="1" dirty="0"/>
              <a:t> TF4</a:t>
            </a:r>
          </a:p>
        </p:txBody>
      </p:sp>
      <p:sp>
        <p:nvSpPr>
          <p:cNvPr id="2" name="TextovéPole 1">
            <a:extLst>
              <a:ext uri="{FF2B5EF4-FFF2-40B4-BE49-F238E27FC236}">
                <a16:creationId xmlns:a16="http://schemas.microsoft.com/office/drawing/2014/main" id="{2949EAC6-1B0B-A081-79FE-920831FE8E73}"/>
              </a:ext>
            </a:extLst>
          </p:cNvPr>
          <p:cNvSpPr txBox="1"/>
          <p:nvPr/>
        </p:nvSpPr>
        <p:spPr>
          <a:xfrm>
            <a:off x="1315655" y="482624"/>
            <a:ext cx="10079176" cy="4093428"/>
          </a:xfrm>
          <a:prstGeom prst="rect">
            <a:avLst/>
          </a:prstGeom>
          <a:noFill/>
        </p:spPr>
        <p:txBody>
          <a:bodyPr wrap="square">
            <a:spAutoFit/>
          </a:bodyPr>
          <a:lstStyle/>
          <a:p>
            <a:pPr algn="ctr"/>
            <a:r>
              <a:rPr lang="cs-CZ" sz="2000" b="1" i="0" u="none" strike="noStrike" baseline="0" dirty="0">
                <a:solidFill>
                  <a:schemeClr val="accent1">
                    <a:lumMod val="75000"/>
                  </a:schemeClr>
                </a:solidFill>
                <a:latin typeface="Times New Roman" panose="02020603050405020304" pitchFamily="18" charset="0"/>
              </a:rPr>
              <a:t>UKAZATELE VARIABILITY SRDEČNÍ FREKVENCE</a:t>
            </a:r>
          </a:p>
          <a:p>
            <a:pPr algn="ctr"/>
            <a:endParaRPr lang="cs-CZ" sz="2000" b="1" i="0" u="none" strike="noStrike" baseline="0" dirty="0">
              <a:solidFill>
                <a:schemeClr val="accent1">
                  <a:lumMod val="75000"/>
                </a:schemeClr>
              </a:solidFill>
              <a:latin typeface="Times New Roman" panose="02020603050405020304" pitchFamily="18" charset="0"/>
            </a:endParaRPr>
          </a:p>
          <a:p>
            <a:r>
              <a:rPr lang="cs-CZ" sz="2000" i="0" u="sng" strike="noStrike" baseline="0" dirty="0">
                <a:latin typeface="Times New Roman" panose="02020603050405020304" pitchFamily="18" charset="0"/>
              </a:rPr>
              <a:t>Časová analýza</a:t>
            </a:r>
          </a:p>
          <a:p>
            <a:pPr marL="342900" indent="-342900">
              <a:buFont typeface="Arial" panose="020B0604020202020204" pitchFamily="34" charset="0"/>
              <a:buChar char="•"/>
            </a:pPr>
            <a:r>
              <a:rPr lang="cs-CZ" sz="2000" b="1" i="0" u="none" strike="noStrike" baseline="0" dirty="0">
                <a:solidFill>
                  <a:schemeClr val="accent1">
                    <a:lumMod val="75000"/>
                  </a:schemeClr>
                </a:solidFill>
                <a:latin typeface="Times New Roman" panose="02020603050405020304" pitchFamily="18" charset="0"/>
              </a:rPr>
              <a:t>SDRR</a:t>
            </a:r>
            <a:r>
              <a:rPr lang="cs-CZ" sz="2000" b="1" i="0" u="none" strike="noStrike" baseline="0" dirty="0">
                <a:latin typeface="Times New Roman" panose="02020603050405020304" pitchFamily="18" charset="0"/>
              </a:rPr>
              <a:t> </a:t>
            </a:r>
            <a:r>
              <a:rPr lang="cs-CZ" sz="2000" i="0" u="none" strike="noStrike" baseline="0" dirty="0">
                <a:latin typeface="Times New Roman" panose="02020603050405020304" pitchFamily="18" charset="0"/>
              </a:rPr>
              <a:t>(Standard </a:t>
            </a:r>
            <a:r>
              <a:rPr lang="cs-CZ" sz="2000" i="0" u="none" strike="noStrike" baseline="0" dirty="0" err="1">
                <a:latin typeface="Times New Roman" panose="02020603050405020304" pitchFamily="18" charset="0"/>
              </a:rPr>
              <a:t>Deviation</a:t>
            </a:r>
            <a:r>
              <a:rPr lang="cs-CZ" sz="2000" i="0" u="none" strike="noStrike" baseline="0" dirty="0">
                <a:latin typeface="Times New Roman" panose="02020603050405020304" pitchFamily="18" charset="0"/>
              </a:rPr>
              <a:t> </a:t>
            </a:r>
            <a:r>
              <a:rPr lang="cs-CZ" sz="2000" i="0" u="none" strike="noStrike" baseline="0" dirty="0" err="1">
                <a:latin typeface="Times New Roman" panose="02020603050405020304" pitchFamily="18" charset="0"/>
              </a:rPr>
              <a:t>of</a:t>
            </a:r>
            <a:r>
              <a:rPr lang="cs-CZ" sz="2000" i="0" u="none" strike="noStrike" baseline="0" dirty="0">
                <a:latin typeface="Times New Roman" panose="02020603050405020304" pitchFamily="18" charset="0"/>
              </a:rPr>
              <a:t> </a:t>
            </a:r>
            <a:r>
              <a:rPr lang="cs-CZ" sz="2000" i="0" u="none" strike="noStrike" baseline="0" dirty="0" err="1">
                <a:latin typeface="Times New Roman" panose="02020603050405020304" pitchFamily="18" charset="0"/>
              </a:rPr>
              <a:t>the</a:t>
            </a:r>
            <a:r>
              <a:rPr lang="cs-CZ" sz="2000" i="0" u="none" strike="noStrike" baseline="0" dirty="0">
                <a:latin typeface="Times New Roman" panose="02020603050405020304" pitchFamily="18" charset="0"/>
              </a:rPr>
              <a:t> RR </a:t>
            </a:r>
            <a:r>
              <a:rPr lang="cs-CZ" sz="2000" i="0" u="none" strike="noStrike" baseline="0" dirty="0" err="1">
                <a:latin typeface="Times New Roman" panose="02020603050405020304" pitchFamily="18" charset="0"/>
              </a:rPr>
              <a:t>intervals</a:t>
            </a:r>
            <a:r>
              <a:rPr lang="cs-CZ" sz="2000" i="0" u="none" strike="noStrike" baseline="0" dirty="0">
                <a:latin typeface="Times New Roman" panose="02020603050405020304" pitchFamily="18" charset="0"/>
              </a:rPr>
              <a:t>) - směrodatná odchylka RR intervalů</a:t>
            </a:r>
          </a:p>
          <a:p>
            <a:r>
              <a:rPr lang="cs-CZ" sz="2000" b="1" i="0" u="none" strike="noStrike" baseline="0" dirty="0">
                <a:solidFill>
                  <a:schemeClr val="accent2">
                    <a:lumMod val="50000"/>
                  </a:schemeClr>
                </a:solidFill>
                <a:latin typeface="Times New Roman" panose="02020603050405020304" pitchFamily="18" charset="0"/>
              </a:rPr>
              <a:t>	– variabilita celého monitorovaného intervalu</a:t>
            </a:r>
          </a:p>
          <a:p>
            <a:pPr marL="342900" indent="-342900">
              <a:buFont typeface="Arial" panose="020B0604020202020204" pitchFamily="34" charset="0"/>
              <a:buChar char="•"/>
            </a:pPr>
            <a:r>
              <a:rPr lang="cs-CZ" sz="2000" b="1" dirty="0">
                <a:solidFill>
                  <a:schemeClr val="accent1">
                    <a:lumMod val="75000"/>
                  </a:schemeClr>
                </a:solidFill>
                <a:latin typeface="Times New Roman" panose="02020603050405020304" pitchFamily="18" charset="0"/>
              </a:rPr>
              <a:t>MSSD</a:t>
            </a:r>
            <a:r>
              <a:rPr lang="cs-CZ" sz="2000" b="1" dirty="0">
                <a:latin typeface="Times New Roman" panose="02020603050405020304" pitchFamily="18" charset="0"/>
              </a:rPr>
              <a:t> </a:t>
            </a:r>
            <a:r>
              <a:rPr lang="cs-CZ" sz="2000" dirty="0">
                <a:latin typeface="Times New Roman" panose="02020603050405020304" pitchFamily="18" charset="0"/>
              </a:rPr>
              <a:t>(</a:t>
            </a:r>
            <a:r>
              <a:rPr lang="cs-CZ" sz="2000" dirty="0" err="1">
                <a:latin typeface="Times New Roman" panose="02020603050405020304" pitchFamily="18" charset="0"/>
              </a:rPr>
              <a:t>Mean</a:t>
            </a:r>
            <a:r>
              <a:rPr lang="cs-CZ" sz="2000" dirty="0">
                <a:latin typeface="Times New Roman" panose="02020603050405020304" pitchFamily="18" charset="0"/>
              </a:rPr>
              <a:t> Square </a:t>
            </a:r>
            <a:r>
              <a:rPr lang="cs-CZ" sz="2000" dirty="0" err="1">
                <a:latin typeface="Times New Roman" panose="02020603050405020304" pitchFamily="18" charset="0"/>
              </a:rPr>
              <a:t>of</a:t>
            </a:r>
            <a:r>
              <a:rPr lang="cs-CZ" sz="2000" dirty="0">
                <a:latin typeface="Times New Roman" panose="02020603050405020304" pitchFamily="18" charset="0"/>
              </a:rPr>
              <a:t> </a:t>
            </a:r>
            <a:r>
              <a:rPr lang="cs-CZ" sz="2000" dirty="0" err="1">
                <a:latin typeface="Times New Roman" panose="02020603050405020304" pitchFamily="18" charset="0"/>
              </a:rPr>
              <a:t>Succesive</a:t>
            </a:r>
            <a:r>
              <a:rPr lang="cs-CZ" sz="2000" dirty="0">
                <a:latin typeface="Times New Roman" panose="02020603050405020304" pitchFamily="18" charset="0"/>
              </a:rPr>
              <a:t> </a:t>
            </a:r>
            <a:r>
              <a:rPr lang="cs-CZ" sz="2000" dirty="0" err="1">
                <a:latin typeface="Times New Roman" panose="02020603050405020304" pitchFamily="18" charset="0"/>
              </a:rPr>
              <a:t>Differences</a:t>
            </a:r>
            <a:r>
              <a:rPr lang="cs-CZ" sz="2000" dirty="0">
                <a:latin typeface="Times New Roman" panose="02020603050405020304" pitchFamily="18" charset="0"/>
              </a:rPr>
              <a:t> </a:t>
            </a:r>
            <a:r>
              <a:rPr lang="cs-CZ" sz="2000" dirty="0" err="1">
                <a:latin typeface="Times New Roman" panose="02020603050405020304" pitchFamily="18" charset="0"/>
              </a:rPr>
              <a:t>between</a:t>
            </a:r>
            <a:r>
              <a:rPr lang="cs-CZ" sz="2000" dirty="0">
                <a:latin typeface="Times New Roman" panose="02020603050405020304" pitchFamily="18" charset="0"/>
              </a:rPr>
              <a:t> </a:t>
            </a:r>
            <a:r>
              <a:rPr lang="cs-CZ" sz="2000" dirty="0" err="1">
                <a:latin typeface="Times New Roman" panose="02020603050405020304" pitchFamily="18" charset="0"/>
              </a:rPr>
              <a:t>adjacent</a:t>
            </a:r>
            <a:r>
              <a:rPr lang="cs-CZ" sz="2000" dirty="0">
                <a:latin typeface="Times New Roman" panose="02020603050405020304" pitchFamily="18" charset="0"/>
              </a:rPr>
              <a:t> RR </a:t>
            </a:r>
            <a:r>
              <a:rPr lang="cs-CZ" sz="2000" dirty="0" err="1">
                <a:latin typeface="Times New Roman" panose="02020603050405020304" pitchFamily="18" charset="0"/>
              </a:rPr>
              <a:t>intervals</a:t>
            </a:r>
            <a:r>
              <a:rPr lang="cs-CZ" sz="2000" dirty="0">
                <a:latin typeface="Times New Roman" panose="02020603050405020304" pitchFamily="18" charset="0"/>
              </a:rPr>
              <a:t>) – průměr druhých mocnin rozdílů po sobě jdoucích R-R intervalů</a:t>
            </a:r>
          </a:p>
          <a:p>
            <a:r>
              <a:rPr lang="cs-CZ" sz="2000" b="1" dirty="0">
                <a:solidFill>
                  <a:schemeClr val="accent2">
                    <a:lumMod val="50000"/>
                  </a:schemeClr>
                </a:solidFill>
                <a:latin typeface="Times New Roman" panose="02020603050405020304" pitchFamily="18" charset="0"/>
              </a:rPr>
              <a:t>	– variabilita sousedních RR intervalů</a:t>
            </a:r>
          </a:p>
          <a:p>
            <a:r>
              <a:rPr lang="cs-CZ" sz="2000" i="0" u="sng" strike="noStrike" baseline="0" dirty="0">
                <a:latin typeface="Times New Roman" panose="02020603050405020304" pitchFamily="18" charset="0"/>
              </a:rPr>
              <a:t>Frekvenční analýza</a:t>
            </a:r>
          </a:p>
          <a:p>
            <a:pPr marL="342900" indent="-342900">
              <a:buFont typeface="Arial" panose="020B0604020202020204" pitchFamily="34" charset="0"/>
              <a:buChar char="•"/>
            </a:pPr>
            <a:r>
              <a:rPr lang="cs-CZ" sz="2000" b="1" i="0" u="none" strike="noStrike" baseline="0" dirty="0">
                <a:solidFill>
                  <a:schemeClr val="accent1">
                    <a:lumMod val="75000"/>
                  </a:schemeClr>
                </a:solidFill>
                <a:latin typeface="Times New Roman" panose="02020603050405020304" pitchFamily="18" charset="0"/>
              </a:rPr>
              <a:t>Spektrální výkon </a:t>
            </a:r>
            <a:r>
              <a:rPr lang="cs-CZ" sz="2000" b="0" i="0" u="none" strike="noStrike" baseline="0" dirty="0">
                <a:solidFill>
                  <a:srgbClr val="000000"/>
                </a:solidFill>
                <a:latin typeface="Times New Roman" panose="02020603050405020304" pitchFamily="18" charset="0"/>
              </a:rPr>
              <a:t>(P – </a:t>
            </a:r>
            <a:r>
              <a:rPr lang="cs-CZ" sz="2000" b="0" i="0" u="none" strike="noStrike" baseline="0" dirty="0" err="1">
                <a:solidFill>
                  <a:srgbClr val="000000"/>
                </a:solidFill>
                <a:latin typeface="Times New Roman" panose="02020603050405020304" pitchFamily="18" charset="0"/>
              </a:rPr>
              <a:t>spectral</a:t>
            </a:r>
            <a:r>
              <a:rPr lang="cs-CZ" sz="2000" b="0" i="0" u="none" strike="noStrike" baseline="0" dirty="0">
                <a:solidFill>
                  <a:srgbClr val="000000"/>
                </a:solidFill>
                <a:latin typeface="Times New Roman" panose="02020603050405020304" pitchFamily="18" charset="0"/>
              </a:rPr>
              <a:t> </a:t>
            </a:r>
            <a:r>
              <a:rPr lang="cs-CZ" sz="2000" b="0" i="0" u="none" strike="noStrike" baseline="0" dirty="0" err="1">
                <a:solidFill>
                  <a:srgbClr val="000000"/>
                </a:solidFill>
                <a:latin typeface="Times New Roman" panose="02020603050405020304" pitchFamily="18" charset="0"/>
              </a:rPr>
              <a:t>power</a:t>
            </a:r>
            <a:r>
              <a:rPr lang="cs-CZ" sz="2000" b="0" i="0" u="none" strike="noStrike" baseline="0" dirty="0">
                <a:solidFill>
                  <a:srgbClr val="000000"/>
                </a:solidFill>
                <a:latin typeface="Times New Roman" panose="02020603050405020304" pitchFamily="18" charset="0"/>
              </a:rPr>
              <a:t>; ms</a:t>
            </a:r>
            <a:r>
              <a:rPr lang="cs-CZ" sz="2000" b="0" i="0" u="none" strike="noStrike" baseline="30000" dirty="0">
                <a:solidFill>
                  <a:srgbClr val="000000"/>
                </a:solidFill>
                <a:latin typeface="Times New Roman" panose="02020603050405020304" pitchFamily="18" charset="0"/>
              </a:rPr>
              <a:t>2</a:t>
            </a:r>
            <a:r>
              <a:rPr lang="cs-CZ" sz="2000" dirty="0">
                <a:solidFill>
                  <a:srgbClr val="000000"/>
                </a:solidFill>
                <a:latin typeface="Times New Roman" panose="02020603050405020304" pitchFamily="18" charset="0"/>
              </a:rPr>
              <a:t>)</a:t>
            </a:r>
          </a:p>
          <a:p>
            <a:r>
              <a:rPr lang="cs-CZ" sz="2000" dirty="0">
                <a:solidFill>
                  <a:srgbClr val="000000"/>
                </a:solidFill>
                <a:latin typeface="Times New Roman" panose="02020603050405020304" pitchFamily="18" charset="0"/>
              </a:rPr>
              <a:t>	- Celkový výkon (TP)</a:t>
            </a:r>
          </a:p>
          <a:p>
            <a:r>
              <a:rPr lang="cs-CZ" sz="2000" dirty="0">
                <a:solidFill>
                  <a:srgbClr val="000000"/>
                </a:solidFill>
                <a:latin typeface="Times New Roman" panose="02020603050405020304" pitchFamily="18" charset="0"/>
              </a:rPr>
              <a:t>	- Výkon velmi nízkých, nízkých a vysokých frekvencí (VLF, LF, HF; </a:t>
            </a:r>
            <a:r>
              <a:rPr lang="cs-CZ" sz="2000" b="0" i="0" u="none" strike="noStrike" baseline="0" dirty="0">
                <a:solidFill>
                  <a:srgbClr val="000000"/>
                </a:solidFill>
                <a:latin typeface="Times New Roman" panose="02020603050405020304" pitchFamily="18" charset="0"/>
              </a:rPr>
              <a:t>ms</a:t>
            </a:r>
            <a:r>
              <a:rPr lang="cs-CZ" sz="2000" b="0" i="0" u="none" strike="noStrike" baseline="30000" dirty="0">
                <a:solidFill>
                  <a:srgbClr val="000000"/>
                </a:solidFill>
                <a:latin typeface="Times New Roman" panose="02020603050405020304" pitchFamily="18" charset="0"/>
              </a:rPr>
              <a:t>2</a:t>
            </a:r>
            <a:r>
              <a:rPr lang="cs-CZ" sz="2000" dirty="0">
                <a:solidFill>
                  <a:srgbClr val="000000"/>
                </a:solidFill>
                <a:latin typeface="Times New Roman" panose="02020603050405020304" pitchFamily="18" charset="0"/>
              </a:rPr>
              <a:t>, %, </a:t>
            </a:r>
            <a:r>
              <a:rPr lang="cs-CZ" sz="2000" dirty="0" err="1">
                <a:solidFill>
                  <a:srgbClr val="000000"/>
                </a:solidFill>
                <a:latin typeface="Times New Roman" panose="02020603050405020304" pitchFamily="18" charset="0"/>
              </a:rPr>
              <a:t>n.u</a:t>
            </a:r>
            <a:r>
              <a:rPr lang="cs-CZ" sz="2000" dirty="0">
                <a:solidFill>
                  <a:srgbClr val="000000"/>
                </a:solidFill>
                <a:latin typeface="Times New Roman" panose="02020603050405020304" pitchFamily="18" charset="0"/>
              </a:rPr>
              <a:t>.)</a:t>
            </a:r>
          </a:p>
          <a:p>
            <a:pPr marL="342900" indent="-342900">
              <a:buFont typeface="Arial" panose="020B0604020202020204" pitchFamily="34" charset="0"/>
              <a:buChar char="•"/>
            </a:pPr>
            <a:r>
              <a:rPr lang="cs-CZ" sz="2000" b="1" i="0" u="none" strike="noStrike" baseline="0" dirty="0">
                <a:solidFill>
                  <a:schemeClr val="accent1">
                    <a:lumMod val="75000"/>
                  </a:schemeClr>
                </a:solidFill>
                <a:latin typeface="Times New Roman" panose="02020603050405020304" pitchFamily="18" charset="0"/>
              </a:rPr>
              <a:t>Výkonová spektrální hustota </a:t>
            </a:r>
            <a:r>
              <a:rPr lang="cs-CZ" sz="2000" b="0" i="0" u="none" strike="noStrike" baseline="0" dirty="0">
                <a:solidFill>
                  <a:srgbClr val="000000"/>
                </a:solidFill>
                <a:latin typeface="Times New Roman" panose="02020603050405020304" pitchFamily="18" charset="0"/>
              </a:rPr>
              <a:t>(PSD – </a:t>
            </a:r>
            <a:r>
              <a:rPr lang="cs-CZ" sz="2000" b="0" i="0" u="none" strike="noStrike" baseline="0" dirty="0" err="1">
                <a:solidFill>
                  <a:srgbClr val="000000"/>
                </a:solidFill>
                <a:latin typeface="Times New Roman" panose="02020603050405020304" pitchFamily="18" charset="0"/>
              </a:rPr>
              <a:t>power</a:t>
            </a:r>
            <a:r>
              <a:rPr lang="cs-CZ" sz="2000" b="0" i="0" u="none" strike="noStrike" baseline="0" dirty="0">
                <a:solidFill>
                  <a:srgbClr val="000000"/>
                </a:solidFill>
                <a:latin typeface="Times New Roman" panose="02020603050405020304" pitchFamily="18" charset="0"/>
              </a:rPr>
              <a:t> </a:t>
            </a:r>
            <a:r>
              <a:rPr lang="cs-CZ" sz="2000" b="0" i="0" u="none" strike="noStrike" baseline="0" dirty="0" err="1">
                <a:solidFill>
                  <a:srgbClr val="000000"/>
                </a:solidFill>
                <a:latin typeface="Times New Roman" panose="02020603050405020304" pitchFamily="18" charset="0"/>
              </a:rPr>
              <a:t>spectral</a:t>
            </a:r>
            <a:r>
              <a:rPr lang="cs-CZ" sz="2000" b="0" i="0" u="none" strike="noStrike" baseline="0" dirty="0">
                <a:solidFill>
                  <a:srgbClr val="000000"/>
                </a:solidFill>
                <a:latin typeface="Times New Roman" panose="02020603050405020304" pitchFamily="18" charset="0"/>
              </a:rPr>
              <a:t> </a:t>
            </a:r>
            <a:r>
              <a:rPr lang="cs-CZ" sz="2000" b="0" i="0" u="none" strike="noStrike" baseline="0" dirty="0" err="1">
                <a:solidFill>
                  <a:srgbClr val="000000"/>
                </a:solidFill>
                <a:latin typeface="Times New Roman" panose="02020603050405020304" pitchFamily="18" charset="0"/>
              </a:rPr>
              <a:t>density</a:t>
            </a:r>
            <a:r>
              <a:rPr lang="cs-CZ" sz="2000" b="0" i="0" u="none" strike="noStrike" baseline="0" dirty="0">
                <a:solidFill>
                  <a:srgbClr val="000000"/>
                </a:solidFill>
                <a:latin typeface="Times New Roman" panose="02020603050405020304" pitchFamily="18" charset="0"/>
              </a:rPr>
              <a:t>; ms</a:t>
            </a:r>
            <a:r>
              <a:rPr lang="cs-CZ" sz="2000" b="0" i="0" u="none" strike="noStrike" baseline="30000" dirty="0">
                <a:solidFill>
                  <a:srgbClr val="000000"/>
                </a:solidFill>
                <a:latin typeface="Times New Roman" panose="02020603050405020304" pitchFamily="18" charset="0"/>
              </a:rPr>
              <a:t>2</a:t>
            </a:r>
            <a:r>
              <a:rPr lang="cs-CZ" sz="2000" b="0" i="0" u="none" strike="noStrike" baseline="0" dirty="0">
                <a:solidFill>
                  <a:srgbClr val="000000"/>
                </a:solidFill>
                <a:latin typeface="Times New Roman" panose="02020603050405020304" pitchFamily="18" charset="0"/>
              </a:rPr>
              <a:t>.Hz</a:t>
            </a:r>
            <a:r>
              <a:rPr lang="cs-CZ" sz="2000" b="0" i="0" u="none" strike="noStrike" baseline="30000" dirty="0">
                <a:solidFill>
                  <a:srgbClr val="000000"/>
                </a:solidFill>
                <a:latin typeface="Times New Roman" panose="02020603050405020304" pitchFamily="18" charset="0"/>
              </a:rPr>
              <a:t>-1</a:t>
            </a:r>
            <a:r>
              <a:rPr lang="cs-CZ" sz="2000" b="0" i="0" u="none" strike="noStrike" baseline="0" dirty="0">
                <a:solidFill>
                  <a:srgbClr val="000000"/>
                </a:solidFill>
                <a:latin typeface="Times New Roman" panose="02020603050405020304" pitchFamily="18" charset="0"/>
              </a:rPr>
              <a:t>) pro VLF, LF, HF</a:t>
            </a:r>
            <a:endParaRPr lang="cs-CZ" sz="2000" dirty="0"/>
          </a:p>
        </p:txBody>
      </p:sp>
    </p:spTree>
    <p:extLst>
      <p:ext uri="{BB962C8B-B14F-4D97-AF65-F5344CB8AC3E}">
        <p14:creationId xmlns:p14="http://schemas.microsoft.com/office/powerpoint/2010/main" val="67663175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GAVEND01"/>
          <p:cNvPicPr>
            <a:picLocks noChangeAspect="1" noChangeArrowheads="1"/>
          </p:cNvPicPr>
          <p:nvPr/>
        </p:nvPicPr>
        <p:blipFill rotWithShape="1">
          <a:blip r:embed="rId2">
            <a:extLst>
              <a:ext uri="{28A0092B-C50C-407E-A947-70E740481C1C}">
                <a14:useLocalDpi xmlns:a14="http://schemas.microsoft.com/office/drawing/2010/main" val="0"/>
              </a:ext>
            </a:extLst>
          </a:blip>
          <a:srcRect t="10445"/>
          <a:stretch/>
        </p:blipFill>
        <p:spPr bwMode="auto">
          <a:xfrm>
            <a:off x="2959803" y="1453033"/>
            <a:ext cx="5726170" cy="41207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8" name="Text Box 8"/>
          <p:cNvSpPr txBox="1">
            <a:spLocks noChangeArrowheads="1"/>
          </p:cNvSpPr>
          <p:nvPr/>
        </p:nvSpPr>
        <p:spPr bwMode="auto">
          <a:xfrm>
            <a:off x="5239130" y="1818056"/>
            <a:ext cx="567600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kumimoji="1" lang="cs-CZ" altLang="cs-CZ" sz="2000" dirty="0">
                <a:solidFill>
                  <a:srgbClr val="D6061A"/>
                </a:solidFill>
                <a:latin typeface="Times New Roman" panose="02020603050405020304" pitchFamily="18" charset="0"/>
              </a:rPr>
              <a:t>VLF: 0,01-0,05 Hz </a:t>
            </a:r>
            <a:r>
              <a:rPr kumimoji="1" lang="en-US" altLang="cs-CZ" sz="2000" dirty="0">
                <a:solidFill>
                  <a:srgbClr val="D6061A"/>
                </a:solidFill>
                <a:latin typeface="Times New Roman" panose="02020603050405020304" pitchFamily="18" charset="0"/>
              </a:rPr>
              <a:t>[</a:t>
            </a:r>
            <a:r>
              <a:rPr kumimoji="1" lang="cs-CZ" altLang="cs-CZ" sz="2000" dirty="0">
                <a:solidFill>
                  <a:srgbClr val="D6061A"/>
                </a:solidFill>
                <a:latin typeface="Times New Roman" panose="02020603050405020304" pitchFamily="18" charset="0"/>
              </a:rPr>
              <a:t>0,6-3/min</a:t>
            </a:r>
            <a:r>
              <a:rPr kumimoji="1" lang="en-US" altLang="cs-CZ" sz="2000" dirty="0">
                <a:solidFill>
                  <a:srgbClr val="D6061A"/>
                </a:solidFill>
                <a:latin typeface="Times New Roman" panose="02020603050405020304" pitchFamily="18" charset="0"/>
              </a:rPr>
              <a:t>]</a:t>
            </a:r>
            <a:r>
              <a:rPr kumimoji="1" lang="cs-CZ" altLang="cs-CZ" sz="2000" dirty="0">
                <a:solidFill>
                  <a:srgbClr val="D6061A"/>
                </a:solidFill>
                <a:latin typeface="Times New Roman" panose="02020603050405020304" pitchFamily="18" charset="0"/>
              </a:rPr>
              <a:t> (</a:t>
            </a:r>
            <a:r>
              <a:rPr kumimoji="1" lang="cs-CZ" altLang="cs-CZ" sz="2000" dirty="0">
                <a:solidFill>
                  <a:srgbClr val="C00000"/>
                </a:solidFill>
                <a:latin typeface="Times New Roman" panose="02020603050405020304" pitchFamily="18" charset="0"/>
              </a:rPr>
              <a:t>←</a:t>
            </a:r>
            <a:r>
              <a:rPr kumimoji="1" lang="cs-CZ" altLang="cs-CZ" sz="2000" dirty="0">
                <a:solidFill>
                  <a:srgbClr val="FF0000"/>
                </a:solidFill>
                <a:latin typeface="Times New Roman" panose="02020603050405020304" pitchFamily="18" charset="0"/>
              </a:rPr>
              <a:t> </a:t>
            </a:r>
            <a:r>
              <a:rPr kumimoji="1" lang="cs-CZ" altLang="cs-CZ" sz="2000" dirty="0">
                <a:solidFill>
                  <a:srgbClr val="D6061A"/>
                </a:solidFill>
                <a:latin typeface="Times New Roman" panose="02020603050405020304" pitchFamily="18" charset="0"/>
              </a:rPr>
              <a:t>vnitřní prostředí)</a:t>
            </a:r>
          </a:p>
          <a:p>
            <a:pPr algn="r">
              <a:spcBef>
                <a:spcPct val="50000"/>
              </a:spcBef>
              <a:buFontTx/>
              <a:buNone/>
            </a:pPr>
            <a:r>
              <a:rPr kumimoji="1" lang="cs-CZ" altLang="cs-CZ" sz="2000" dirty="0">
                <a:solidFill>
                  <a:srgbClr val="FF3300"/>
                </a:solidFill>
                <a:latin typeface="Times New Roman" panose="02020603050405020304" pitchFamily="18" charset="0"/>
              </a:rPr>
              <a:t>LF: 0,05-0,15 Hz </a:t>
            </a:r>
            <a:r>
              <a:rPr kumimoji="1" lang="en-US" altLang="cs-CZ" sz="2000" dirty="0">
                <a:solidFill>
                  <a:srgbClr val="FF3300"/>
                </a:solidFill>
                <a:latin typeface="Times New Roman" panose="02020603050405020304" pitchFamily="18" charset="0"/>
              </a:rPr>
              <a:t>[</a:t>
            </a:r>
            <a:r>
              <a:rPr kumimoji="1" lang="cs-CZ" altLang="cs-CZ" sz="2000" dirty="0">
                <a:solidFill>
                  <a:srgbClr val="FF3300"/>
                </a:solidFill>
                <a:latin typeface="Times New Roman" panose="02020603050405020304" pitchFamily="18" charset="0"/>
              </a:rPr>
              <a:t>3-9/min</a:t>
            </a:r>
            <a:r>
              <a:rPr kumimoji="1" lang="en-US" altLang="cs-CZ" sz="2000" dirty="0">
                <a:solidFill>
                  <a:srgbClr val="FF3300"/>
                </a:solidFill>
                <a:latin typeface="Times New Roman" panose="02020603050405020304" pitchFamily="18" charset="0"/>
              </a:rPr>
              <a:t>]</a:t>
            </a:r>
            <a:r>
              <a:rPr kumimoji="1" lang="cs-CZ" altLang="cs-CZ" sz="2000" dirty="0">
                <a:solidFill>
                  <a:srgbClr val="FF3300"/>
                </a:solidFill>
                <a:latin typeface="Times New Roman" panose="02020603050405020304" pitchFamily="18" charset="0"/>
              </a:rPr>
              <a:t> (</a:t>
            </a:r>
            <a:r>
              <a:rPr kumimoji="1" lang="cs-CZ" altLang="cs-CZ" sz="2000" dirty="0">
                <a:solidFill>
                  <a:srgbClr val="FF0000"/>
                </a:solidFill>
                <a:latin typeface="Times New Roman" panose="02020603050405020304" pitchFamily="18" charset="0"/>
              </a:rPr>
              <a:t>← </a:t>
            </a:r>
            <a:r>
              <a:rPr kumimoji="1" lang="cs-CZ" altLang="cs-CZ" sz="2000" dirty="0" err="1">
                <a:solidFill>
                  <a:srgbClr val="FF3300"/>
                </a:solidFill>
                <a:latin typeface="Times New Roman" panose="02020603050405020304" pitchFamily="18" charset="0"/>
              </a:rPr>
              <a:t>baroreflex</a:t>
            </a:r>
            <a:r>
              <a:rPr kumimoji="1" lang="cs-CZ" altLang="cs-CZ" sz="2000" dirty="0">
                <a:solidFill>
                  <a:srgbClr val="FF3300"/>
                </a:solidFill>
                <a:latin typeface="Times New Roman" panose="02020603050405020304" pitchFamily="18" charset="0"/>
              </a:rPr>
              <a:t>)</a:t>
            </a:r>
          </a:p>
          <a:p>
            <a:pPr algn="r">
              <a:spcBef>
                <a:spcPct val="50000"/>
              </a:spcBef>
              <a:buFontTx/>
              <a:buNone/>
            </a:pPr>
            <a:r>
              <a:rPr kumimoji="1" lang="cs-CZ" altLang="cs-CZ" sz="2000" dirty="0">
                <a:solidFill>
                  <a:srgbClr val="FF9900"/>
                </a:solidFill>
                <a:latin typeface="Times New Roman" panose="02020603050405020304" pitchFamily="18" charset="0"/>
              </a:rPr>
              <a:t>HF: 0,15-0,5 Hz </a:t>
            </a:r>
            <a:r>
              <a:rPr kumimoji="1" lang="en-US" altLang="cs-CZ" sz="2000" dirty="0">
                <a:solidFill>
                  <a:srgbClr val="FF9900"/>
                </a:solidFill>
                <a:latin typeface="Times New Roman" panose="02020603050405020304" pitchFamily="18" charset="0"/>
              </a:rPr>
              <a:t>[</a:t>
            </a:r>
            <a:r>
              <a:rPr kumimoji="1" lang="cs-CZ" altLang="cs-CZ" sz="2000" dirty="0">
                <a:solidFill>
                  <a:srgbClr val="FF9900"/>
                </a:solidFill>
                <a:latin typeface="Times New Roman" panose="02020603050405020304" pitchFamily="18" charset="0"/>
              </a:rPr>
              <a:t>9-30/min</a:t>
            </a:r>
            <a:r>
              <a:rPr kumimoji="1" lang="en-US" altLang="cs-CZ" sz="2000" dirty="0">
                <a:solidFill>
                  <a:srgbClr val="FF9900"/>
                </a:solidFill>
                <a:latin typeface="Times New Roman" panose="02020603050405020304" pitchFamily="18" charset="0"/>
              </a:rPr>
              <a:t>]</a:t>
            </a:r>
            <a:r>
              <a:rPr kumimoji="1" lang="cs-CZ" altLang="cs-CZ" sz="2000" dirty="0">
                <a:solidFill>
                  <a:srgbClr val="FF9900"/>
                </a:solidFill>
                <a:latin typeface="Times New Roman" panose="02020603050405020304" pitchFamily="18" charset="0"/>
              </a:rPr>
              <a:t> (← dýchání)</a:t>
            </a:r>
          </a:p>
        </p:txBody>
      </p:sp>
      <p:sp>
        <p:nvSpPr>
          <p:cNvPr id="10250" name="Line 10"/>
          <p:cNvSpPr>
            <a:spLocks noChangeShapeType="1"/>
          </p:cNvSpPr>
          <p:nvPr/>
        </p:nvSpPr>
        <p:spPr bwMode="auto">
          <a:xfrm>
            <a:off x="3451614" y="5524710"/>
            <a:ext cx="310439" cy="2868"/>
          </a:xfrm>
          <a:prstGeom prst="line">
            <a:avLst/>
          </a:prstGeom>
          <a:noFill/>
          <a:ln w="76200" cap="sq">
            <a:solidFill>
              <a:srgbClr val="D6061A"/>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1" name="Line 11"/>
          <p:cNvSpPr>
            <a:spLocks noChangeShapeType="1"/>
          </p:cNvSpPr>
          <p:nvPr/>
        </p:nvSpPr>
        <p:spPr bwMode="auto">
          <a:xfrm flipV="1">
            <a:off x="3871012" y="5535464"/>
            <a:ext cx="540594" cy="0"/>
          </a:xfrm>
          <a:prstGeom prst="line">
            <a:avLst/>
          </a:prstGeom>
          <a:noFill/>
          <a:ln w="76200" cap="sq">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2" name="Line 12"/>
          <p:cNvSpPr>
            <a:spLocks noChangeShapeType="1"/>
          </p:cNvSpPr>
          <p:nvPr/>
        </p:nvSpPr>
        <p:spPr bwMode="auto">
          <a:xfrm flipV="1">
            <a:off x="4523400" y="5516719"/>
            <a:ext cx="2024087" cy="18745"/>
          </a:xfrm>
          <a:prstGeom prst="line">
            <a:avLst/>
          </a:prstGeom>
          <a:noFill/>
          <a:ln w="76200" cap="sq">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3" name="Line 13"/>
          <p:cNvSpPr>
            <a:spLocks noChangeShapeType="1"/>
          </p:cNvSpPr>
          <p:nvPr/>
        </p:nvSpPr>
        <p:spPr bwMode="auto">
          <a:xfrm flipH="1">
            <a:off x="3714583" y="2143441"/>
            <a:ext cx="1837720" cy="3334939"/>
          </a:xfrm>
          <a:prstGeom prst="line">
            <a:avLst/>
          </a:prstGeom>
          <a:noFill/>
          <a:ln w="28575" cap="rnd">
            <a:solidFill>
              <a:srgbClr val="D6061A"/>
            </a:solidFill>
            <a:prstDash val="sysDot"/>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4" name="Line 14"/>
          <p:cNvSpPr>
            <a:spLocks noChangeShapeType="1"/>
          </p:cNvSpPr>
          <p:nvPr/>
        </p:nvSpPr>
        <p:spPr bwMode="auto">
          <a:xfrm flipH="1">
            <a:off x="4306529" y="2644346"/>
            <a:ext cx="2055593" cy="2852779"/>
          </a:xfrm>
          <a:prstGeom prst="line">
            <a:avLst/>
          </a:prstGeom>
          <a:noFill/>
          <a:ln w="28575" cap="rnd">
            <a:solidFill>
              <a:srgbClr val="FF3300"/>
            </a:solidFill>
            <a:prstDash val="sysDot"/>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55" name="Line 15"/>
          <p:cNvSpPr>
            <a:spLocks noChangeShapeType="1"/>
          </p:cNvSpPr>
          <p:nvPr/>
        </p:nvSpPr>
        <p:spPr bwMode="auto">
          <a:xfrm flipH="1">
            <a:off x="5673212" y="3141495"/>
            <a:ext cx="1006022" cy="2336885"/>
          </a:xfrm>
          <a:prstGeom prst="line">
            <a:avLst/>
          </a:prstGeom>
          <a:noFill/>
          <a:ln w="28575" cap="rnd">
            <a:solidFill>
              <a:srgbClr val="FF9900"/>
            </a:solidFill>
            <a:prstDash val="sysDot"/>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 name="TextovéPole 1"/>
          <p:cNvSpPr txBox="1"/>
          <p:nvPr/>
        </p:nvSpPr>
        <p:spPr>
          <a:xfrm>
            <a:off x="3195724" y="6176371"/>
            <a:ext cx="5592984" cy="646331"/>
          </a:xfrm>
          <a:prstGeom prst="rect">
            <a:avLst/>
          </a:prstGeom>
          <a:noFill/>
        </p:spPr>
        <p:txBody>
          <a:bodyPr wrap="square">
            <a:spAutoFit/>
          </a:bodyPr>
          <a:lstStyle/>
          <a:p>
            <a:pPr eaLnBrk="1" hangingPunct="1">
              <a:defRPr/>
            </a:pPr>
            <a:r>
              <a:rPr lang="cs-CZ" b="1" dirty="0"/>
              <a:t>		</a:t>
            </a:r>
            <a:r>
              <a:rPr lang="cs-CZ" b="1" dirty="0">
                <a:solidFill>
                  <a:srgbClr val="FFCC00"/>
                </a:solidFill>
                <a:effectLst>
                  <a:outerShdw blurRad="38100" dist="38100" dir="2700000" algn="tl">
                    <a:srgbClr val="000000">
                      <a:alpha val="43137"/>
                    </a:srgbClr>
                  </a:outerShdw>
                </a:effectLst>
              </a:rPr>
              <a:t>PARASYMPATIKUS → zpomalení SF</a:t>
            </a:r>
          </a:p>
          <a:p>
            <a:pPr eaLnBrk="1" hangingPunct="1">
              <a:defRPr/>
            </a:pPr>
            <a:r>
              <a:rPr lang="cs-CZ" b="1" dirty="0">
                <a:solidFill>
                  <a:srgbClr val="FF0000"/>
                </a:solidFill>
              </a:rPr>
              <a:t>SYMPATIKUS → zrychlení SF</a:t>
            </a:r>
          </a:p>
        </p:txBody>
      </p:sp>
      <p:sp>
        <p:nvSpPr>
          <p:cNvPr id="3" name="Šipka nahoru 2"/>
          <p:cNvSpPr/>
          <p:nvPr/>
        </p:nvSpPr>
        <p:spPr>
          <a:xfrm>
            <a:off x="4713132" y="5623854"/>
            <a:ext cx="1634006" cy="558540"/>
          </a:xfrm>
          <a:prstGeom prst="up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Šipka nahoru 20"/>
          <p:cNvSpPr/>
          <p:nvPr/>
        </p:nvSpPr>
        <p:spPr>
          <a:xfrm>
            <a:off x="3451614" y="5623896"/>
            <a:ext cx="1261518" cy="80528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5" name="Rectangle 3"/>
          <p:cNvSpPr txBox="1">
            <a:spLocks noChangeArrowheads="1"/>
          </p:cNvSpPr>
          <p:nvPr/>
        </p:nvSpPr>
        <p:spPr>
          <a:xfrm>
            <a:off x="2251233" y="384383"/>
            <a:ext cx="7143310" cy="7933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r>
              <a:rPr lang="cs-CZ" altLang="cs-CZ" sz="2200" dirty="0">
                <a:solidFill>
                  <a:schemeClr val="accent1">
                    <a:lumMod val="75000"/>
                  </a:schemeClr>
                </a:solidFill>
              </a:rPr>
              <a:t>Spektrální (frekvenční) analýza variability srdeční frekvence</a:t>
            </a:r>
          </a:p>
          <a:p>
            <a:pPr marL="0" indent="0" algn="ctr">
              <a:lnSpc>
                <a:spcPct val="80000"/>
              </a:lnSpc>
              <a:buFont typeface="Arial" panose="020B0604020202020204" pitchFamily="34" charset="0"/>
              <a:buNone/>
            </a:pPr>
            <a:r>
              <a:rPr lang="cs-CZ" altLang="cs-CZ" sz="2200" dirty="0"/>
              <a:t>PSD – </a:t>
            </a:r>
            <a:r>
              <a:rPr lang="cs-CZ" altLang="cs-CZ" sz="2200" dirty="0" err="1"/>
              <a:t>power</a:t>
            </a:r>
            <a:r>
              <a:rPr lang="cs-CZ" altLang="cs-CZ" sz="2200" dirty="0"/>
              <a:t> </a:t>
            </a:r>
            <a:r>
              <a:rPr lang="cs-CZ" altLang="cs-CZ" sz="2200" dirty="0" err="1"/>
              <a:t>spectral</a:t>
            </a:r>
            <a:r>
              <a:rPr lang="cs-CZ" altLang="cs-CZ" sz="2200" dirty="0"/>
              <a:t> </a:t>
            </a:r>
            <a:r>
              <a:rPr lang="cs-CZ" altLang="cs-CZ" sz="2200" dirty="0" err="1"/>
              <a:t>density</a:t>
            </a:r>
            <a:endParaRPr lang="cs-CZ" altLang="cs-CZ" sz="2200" dirty="0"/>
          </a:p>
        </p:txBody>
      </p:sp>
      <p:sp>
        <p:nvSpPr>
          <p:cNvPr id="27" name="Line 12"/>
          <p:cNvSpPr>
            <a:spLocks noChangeShapeType="1"/>
          </p:cNvSpPr>
          <p:nvPr/>
        </p:nvSpPr>
        <p:spPr bwMode="auto">
          <a:xfrm flipV="1">
            <a:off x="7002176" y="4575168"/>
            <a:ext cx="666287" cy="668996"/>
          </a:xfrm>
          <a:prstGeom prst="line">
            <a:avLst/>
          </a:prstGeom>
          <a:noFill/>
          <a:ln w="7620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8" name="Line 12"/>
          <p:cNvSpPr>
            <a:spLocks noChangeShapeType="1"/>
          </p:cNvSpPr>
          <p:nvPr/>
        </p:nvSpPr>
        <p:spPr bwMode="auto">
          <a:xfrm flipV="1">
            <a:off x="7700526" y="3941892"/>
            <a:ext cx="607992" cy="613170"/>
          </a:xfrm>
          <a:prstGeom prst="line">
            <a:avLst/>
          </a:prstGeom>
          <a:noFill/>
          <a:ln w="76200" cap="sq">
            <a:solidFill>
              <a:schemeClr val="accent6">
                <a:lumMod val="7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 name="Šipka doleva 4"/>
          <p:cNvSpPr/>
          <p:nvPr/>
        </p:nvSpPr>
        <p:spPr>
          <a:xfrm>
            <a:off x="8308518" y="3843791"/>
            <a:ext cx="1366684" cy="787203"/>
          </a:xfrm>
          <a:prstGeom prst="lef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STOJ</a:t>
            </a:r>
          </a:p>
        </p:txBody>
      </p:sp>
      <p:sp>
        <p:nvSpPr>
          <p:cNvPr id="30" name="Šipka doleva 29"/>
          <p:cNvSpPr/>
          <p:nvPr/>
        </p:nvSpPr>
        <p:spPr>
          <a:xfrm>
            <a:off x="7668464" y="4575168"/>
            <a:ext cx="1366684" cy="750712"/>
          </a:xfrm>
          <a:prstGeom prst="leftArrow">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LEH</a:t>
            </a:r>
          </a:p>
        </p:txBody>
      </p:sp>
      <p:sp>
        <p:nvSpPr>
          <p:cNvPr id="6" name="Obdélník 5"/>
          <p:cNvSpPr/>
          <p:nvPr/>
        </p:nvSpPr>
        <p:spPr>
          <a:xfrm>
            <a:off x="656223" y="1487588"/>
            <a:ext cx="2295496" cy="757130"/>
          </a:xfrm>
          <a:prstGeom prst="rect">
            <a:avLst/>
          </a:prstGeom>
        </p:spPr>
        <p:txBody>
          <a:bodyPr wrap="square">
            <a:spAutoFit/>
          </a:bodyPr>
          <a:lstStyle/>
          <a:p>
            <a:pPr algn="ctr">
              <a:lnSpc>
                <a:spcPct val="80000"/>
              </a:lnSpc>
            </a:pPr>
            <a:r>
              <a:rPr lang="cs-CZ" altLang="cs-CZ" dirty="0">
                <a:solidFill>
                  <a:srgbClr val="0070C0"/>
                </a:solidFill>
              </a:rPr>
              <a:t>krátkodobý záznam </a:t>
            </a:r>
            <a:r>
              <a:rPr lang="cs-CZ" altLang="cs-CZ" dirty="0">
                <a:solidFill>
                  <a:srgbClr val="FF0000"/>
                </a:solidFill>
              </a:rPr>
              <a:t>polohový test </a:t>
            </a:r>
            <a:r>
              <a:rPr lang="cs-CZ" altLang="cs-CZ" dirty="0"/>
              <a:t>2x5 min (leh-stoj)</a:t>
            </a:r>
          </a:p>
        </p:txBody>
      </p:sp>
      <p:sp>
        <p:nvSpPr>
          <p:cNvPr id="8" name="TextovéPole 7">
            <a:extLst>
              <a:ext uri="{FF2B5EF4-FFF2-40B4-BE49-F238E27FC236}">
                <a16:creationId xmlns:a16="http://schemas.microsoft.com/office/drawing/2014/main" id="{B04253B2-A9A2-4EF3-56A2-49588D2AABAE}"/>
              </a:ext>
            </a:extLst>
          </p:cNvPr>
          <p:cNvSpPr txBox="1"/>
          <p:nvPr/>
        </p:nvSpPr>
        <p:spPr>
          <a:xfrm>
            <a:off x="2959803" y="1448724"/>
            <a:ext cx="1746971" cy="707886"/>
          </a:xfrm>
          <a:prstGeom prst="rect">
            <a:avLst/>
          </a:prstGeom>
          <a:solidFill>
            <a:schemeClr val="bg1"/>
          </a:solidFill>
        </p:spPr>
        <p:txBody>
          <a:bodyPr wrap="square" rtlCol="0">
            <a:spAutoFit/>
          </a:bodyPr>
          <a:lstStyle/>
          <a:p>
            <a:pPr algn="ctr"/>
            <a:r>
              <a:rPr lang="cs-CZ" sz="2400" b="1" dirty="0"/>
              <a:t>PSD</a:t>
            </a:r>
          </a:p>
          <a:p>
            <a:pPr algn="ctr"/>
            <a:r>
              <a:rPr lang="cs-CZ" sz="1600" dirty="0"/>
              <a:t>(1000*ms2/Hz)</a:t>
            </a:r>
          </a:p>
        </p:txBody>
      </p:sp>
      <p:sp>
        <p:nvSpPr>
          <p:cNvPr id="9" name="TextovéPole 8">
            <a:extLst>
              <a:ext uri="{FF2B5EF4-FFF2-40B4-BE49-F238E27FC236}">
                <a16:creationId xmlns:a16="http://schemas.microsoft.com/office/drawing/2014/main" id="{E229E03B-C459-6DB3-9517-89E46B16A719}"/>
              </a:ext>
            </a:extLst>
          </p:cNvPr>
          <p:cNvSpPr txBox="1"/>
          <p:nvPr/>
        </p:nvSpPr>
        <p:spPr>
          <a:xfrm>
            <a:off x="8731419" y="5524955"/>
            <a:ext cx="2904504" cy="1323439"/>
          </a:xfrm>
          <a:prstGeom prst="rect">
            <a:avLst/>
          </a:prstGeom>
          <a:noFill/>
        </p:spPr>
        <p:txBody>
          <a:bodyPr wrap="square" rtlCol="0">
            <a:spAutoFit/>
          </a:bodyPr>
          <a:lstStyle/>
          <a:p>
            <a:r>
              <a:rPr lang="cs-CZ" sz="2000" dirty="0"/>
              <a:t>VLF – very </a:t>
            </a:r>
            <a:r>
              <a:rPr lang="cs-CZ" sz="2000" dirty="0" err="1"/>
              <a:t>low</a:t>
            </a:r>
            <a:r>
              <a:rPr lang="cs-CZ" sz="2000" dirty="0"/>
              <a:t> </a:t>
            </a:r>
            <a:r>
              <a:rPr lang="cs-CZ" sz="2000" dirty="0" err="1"/>
              <a:t>frequency</a:t>
            </a:r>
            <a:endParaRPr lang="cs-CZ" sz="2000" dirty="0"/>
          </a:p>
          <a:p>
            <a:r>
              <a:rPr lang="cs-CZ" sz="2000" dirty="0"/>
              <a:t>LF – </a:t>
            </a:r>
            <a:r>
              <a:rPr lang="cs-CZ" sz="2000" dirty="0" err="1"/>
              <a:t>low</a:t>
            </a:r>
            <a:r>
              <a:rPr lang="cs-CZ" sz="2000" dirty="0"/>
              <a:t> </a:t>
            </a:r>
            <a:r>
              <a:rPr lang="cs-CZ" sz="2000" dirty="0" err="1"/>
              <a:t>frequency</a:t>
            </a:r>
            <a:endParaRPr lang="cs-CZ" sz="2000" dirty="0"/>
          </a:p>
          <a:p>
            <a:r>
              <a:rPr lang="cs-CZ" sz="2000" dirty="0"/>
              <a:t>HF – </a:t>
            </a:r>
            <a:r>
              <a:rPr lang="cs-CZ" sz="2000" dirty="0" err="1"/>
              <a:t>high</a:t>
            </a:r>
            <a:r>
              <a:rPr lang="cs-CZ" sz="2000" dirty="0"/>
              <a:t> </a:t>
            </a:r>
            <a:r>
              <a:rPr lang="cs-CZ" sz="2000" dirty="0" err="1"/>
              <a:t>frequency</a:t>
            </a:r>
            <a:endParaRPr lang="cs-CZ" sz="2000" dirty="0"/>
          </a:p>
          <a:p>
            <a:endParaRPr lang="cs-CZ" sz="2000" dirty="0"/>
          </a:p>
        </p:txBody>
      </p:sp>
    </p:spTree>
    <p:extLst>
      <p:ext uri="{BB962C8B-B14F-4D97-AF65-F5344CB8AC3E}">
        <p14:creationId xmlns:p14="http://schemas.microsoft.com/office/powerpoint/2010/main" val="3239987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dissolve">
                                      <p:cBhvr>
                                        <p:cTn id="7" dur="500"/>
                                        <p:tgtEl>
                                          <p:spTgt spid="1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8">
                                            <p:txEl>
                                              <p:pRg st="0" end="0"/>
                                            </p:txEl>
                                          </p:spTgt>
                                        </p:tgtEl>
                                        <p:attrNameLst>
                                          <p:attrName>style.visibility</p:attrName>
                                        </p:attrNameLst>
                                      </p:cBhvr>
                                      <p:to>
                                        <p:strVal val="visible"/>
                                      </p:to>
                                    </p:set>
                                    <p:animEffect transition="in" filter="dissolve">
                                      <p:cBhvr>
                                        <p:cTn id="12" dur="500"/>
                                        <p:tgtEl>
                                          <p:spTgt spid="10248">
                                            <p:txEl>
                                              <p:pRg st="0" end="0"/>
                                            </p:txEl>
                                          </p:spTgt>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253"/>
                                        </p:tgtEl>
                                        <p:attrNameLst>
                                          <p:attrName>style.visibility</p:attrName>
                                        </p:attrNameLst>
                                      </p:cBhvr>
                                      <p:to>
                                        <p:strVal val="visible"/>
                                      </p:to>
                                    </p:set>
                                    <p:animEffect transition="in" filter="wipe(up)">
                                      <p:cBhvr>
                                        <p:cTn id="16" dur="500"/>
                                        <p:tgtEl>
                                          <p:spTgt spid="10253"/>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250"/>
                                        </p:tgtEl>
                                        <p:attrNameLst>
                                          <p:attrName>style.visibility</p:attrName>
                                        </p:attrNameLst>
                                      </p:cBhvr>
                                      <p:to>
                                        <p:strVal val="visible"/>
                                      </p:to>
                                    </p:set>
                                    <p:animEffect transition="in" filter="wipe(left)">
                                      <p:cBhvr>
                                        <p:cTn id="20" dur="500"/>
                                        <p:tgtEl>
                                          <p:spTgt spid="102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0248">
                                            <p:txEl>
                                              <p:pRg st="1" end="1"/>
                                            </p:txEl>
                                          </p:spTgt>
                                        </p:tgtEl>
                                        <p:attrNameLst>
                                          <p:attrName>style.visibility</p:attrName>
                                        </p:attrNameLst>
                                      </p:cBhvr>
                                      <p:to>
                                        <p:strVal val="visible"/>
                                      </p:to>
                                    </p:set>
                                    <p:animEffect transition="in" filter="dissolve">
                                      <p:cBhvr>
                                        <p:cTn id="25" dur="500"/>
                                        <p:tgtEl>
                                          <p:spTgt spid="10248">
                                            <p:txEl>
                                              <p:pRg st="1" end="1"/>
                                            </p:txEl>
                                          </p:spTgt>
                                        </p:tgtEl>
                                      </p:cBhvr>
                                    </p:animEffec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0254"/>
                                        </p:tgtEl>
                                        <p:attrNameLst>
                                          <p:attrName>style.visibility</p:attrName>
                                        </p:attrNameLst>
                                      </p:cBhvr>
                                      <p:to>
                                        <p:strVal val="visible"/>
                                      </p:to>
                                    </p:set>
                                    <p:animEffect transition="in" filter="wipe(up)">
                                      <p:cBhvr>
                                        <p:cTn id="29" dur="500"/>
                                        <p:tgtEl>
                                          <p:spTgt spid="10254"/>
                                        </p:tgtEl>
                                      </p:cBhvr>
                                    </p:animEffect>
                                  </p:childTnLst>
                                </p:cTn>
                              </p:par>
                            </p:childTnLst>
                          </p:cTn>
                        </p:par>
                        <p:par>
                          <p:cTn id="30" fill="hold" nodeType="after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0251"/>
                                        </p:tgtEl>
                                        <p:attrNameLst>
                                          <p:attrName>style.visibility</p:attrName>
                                        </p:attrNameLst>
                                      </p:cBhvr>
                                      <p:to>
                                        <p:strVal val="visible"/>
                                      </p:to>
                                    </p:set>
                                    <p:animEffect transition="in" filter="wipe(left)">
                                      <p:cBhvr>
                                        <p:cTn id="33" dur="500"/>
                                        <p:tgtEl>
                                          <p:spTgt spid="102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10248">
                                            <p:txEl>
                                              <p:pRg st="2" end="2"/>
                                            </p:txEl>
                                          </p:spTgt>
                                        </p:tgtEl>
                                        <p:attrNameLst>
                                          <p:attrName>style.visibility</p:attrName>
                                        </p:attrNameLst>
                                      </p:cBhvr>
                                      <p:to>
                                        <p:strVal val="visible"/>
                                      </p:to>
                                    </p:set>
                                    <p:animEffect transition="in" filter="dissolve">
                                      <p:cBhvr>
                                        <p:cTn id="38" dur="500"/>
                                        <p:tgtEl>
                                          <p:spTgt spid="10248">
                                            <p:txEl>
                                              <p:pRg st="2" end="2"/>
                                            </p:txEl>
                                          </p:spTgt>
                                        </p:tgtEl>
                                      </p:cBhvr>
                                    </p:animEffect>
                                  </p:childTnLst>
                                </p:cTn>
                              </p:par>
                            </p:childTnLst>
                          </p:cTn>
                        </p:par>
                        <p:par>
                          <p:cTn id="39" fill="hold" nodeType="afterGroup">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0255"/>
                                        </p:tgtEl>
                                        <p:attrNameLst>
                                          <p:attrName>style.visibility</p:attrName>
                                        </p:attrNameLst>
                                      </p:cBhvr>
                                      <p:to>
                                        <p:strVal val="visible"/>
                                      </p:to>
                                    </p:set>
                                    <p:animEffect transition="in" filter="wipe(up)">
                                      <p:cBhvr>
                                        <p:cTn id="42" dur="500"/>
                                        <p:tgtEl>
                                          <p:spTgt spid="10255"/>
                                        </p:tgtEl>
                                      </p:cBhvr>
                                    </p:animEffect>
                                  </p:childTnLst>
                                </p:cTn>
                              </p:par>
                            </p:childTnLst>
                          </p:cTn>
                        </p:par>
                        <p:par>
                          <p:cTn id="43" fill="hold" nodeType="after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252"/>
                                        </p:tgtEl>
                                        <p:attrNameLst>
                                          <p:attrName>style.visibility</p:attrName>
                                        </p:attrNameLst>
                                      </p:cBhvr>
                                      <p:to>
                                        <p:strVal val="visible"/>
                                      </p:to>
                                    </p:set>
                                    <p:animEffect transition="in" filter="wipe(left)">
                                      <p:cBhvr>
                                        <p:cTn id="46" dur="500"/>
                                        <p:tgtEl>
                                          <p:spTgt spid="1025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nimBg="1"/>
      <p:bldP spid="10251" grpId="0" animBg="1"/>
      <p:bldP spid="10252" grpId="0" animBg="1"/>
      <p:bldP spid="10253" grpId="0" animBg="1"/>
      <p:bldP spid="10254" grpId="0" animBg="1"/>
      <p:bldP spid="10255" grpId="0" animBg="1"/>
      <p:bldP spid="27" grpId="0" animBg="1"/>
      <p:bldP spid="28" grpId="0" animBg="1"/>
      <p:bldP spid="5" grpId="0" animBg="1"/>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 7">
            <a:extLst>
              <a:ext uri="{FF2B5EF4-FFF2-40B4-BE49-F238E27FC236}">
                <a16:creationId xmlns:a16="http://schemas.microsoft.com/office/drawing/2014/main" id="{5EF7E893-77DE-9A1E-9E47-B3D636841A74}"/>
              </a:ext>
            </a:extLst>
          </p:cNvPr>
          <p:cNvGraphicFramePr/>
          <p:nvPr>
            <p:extLst>
              <p:ext uri="{D42A27DB-BD31-4B8C-83A1-F6EECF244321}">
                <p14:modId xmlns:p14="http://schemas.microsoft.com/office/powerpoint/2010/main" val="2048397712"/>
              </p:ext>
            </p:extLst>
          </p:nvPr>
        </p:nvGraphicFramePr>
        <p:xfrm>
          <a:off x="926749" y="634087"/>
          <a:ext cx="5011208" cy="2901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 9">
            <a:extLst>
              <a:ext uri="{FF2B5EF4-FFF2-40B4-BE49-F238E27FC236}">
                <a16:creationId xmlns:a16="http://schemas.microsoft.com/office/drawing/2014/main" id="{30387F00-5DC5-05D0-B973-35B74F18200D}"/>
              </a:ext>
            </a:extLst>
          </p:cNvPr>
          <p:cNvGraphicFramePr/>
          <p:nvPr>
            <p:extLst>
              <p:ext uri="{D42A27DB-BD31-4B8C-83A1-F6EECF244321}">
                <p14:modId xmlns:p14="http://schemas.microsoft.com/office/powerpoint/2010/main" val="1096609872"/>
              </p:ext>
            </p:extLst>
          </p:nvPr>
        </p:nvGraphicFramePr>
        <p:xfrm>
          <a:off x="6483631" y="634086"/>
          <a:ext cx="5146674" cy="29012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f 10">
            <a:extLst>
              <a:ext uri="{FF2B5EF4-FFF2-40B4-BE49-F238E27FC236}">
                <a16:creationId xmlns:a16="http://schemas.microsoft.com/office/drawing/2014/main" id="{19C0F95F-DCF2-02F6-7CB9-85B738B51315}"/>
              </a:ext>
            </a:extLst>
          </p:cNvPr>
          <p:cNvGraphicFramePr/>
          <p:nvPr>
            <p:extLst>
              <p:ext uri="{D42A27DB-BD31-4B8C-83A1-F6EECF244321}">
                <p14:modId xmlns:p14="http://schemas.microsoft.com/office/powerpoint/2010/main" val="2173408794"/>
              </p:ext>
            </p:extLst>
          </p:nvPr>
        </p:nvGraphicFramePr>
        <p:xfrm>
          <a:off x="6483631" y="3618090"/>
          <a:ext cx="5146674" cy="31721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f 11">
            <a:extLst>
              <a:ext uri="{FF2B5EF4-FFF2-40B4-BE49-F238E27FC236}">
                <a16:creationId xmlns:a16="http://schemas.microsoft.com/office/drawing/2014/main" id="{918D50DA-C8E5-EAAB-C1F4-2D2AE7D27A35}"/>
              </a:ext>
            </a:extLst>
          </p:cNvPr>
          <p:cNvGraphicFramePr/>
          <p:nvPr>
            <p:extLst>
              <p:ext uri="{D42A27DB-BD31-4B8C-83A1-F6EECF244321}">
                <p14:modId xmlns:p14="http://schemas.microsoft.com/office/powerpoint/2010/main" val="3398744809"/>
              </p:ext>
            </p:extLst>
          </p:nvPr>
        </p:nvGraphicFramePr>
        <p:xfrm>
          <a:off x="926747" y="3623733"/>
          <a:ext cx="5011208" cy="3166533"/>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ovéPole 12">
            <a:extLst>
              <a:ext uri="{FF2B5EF4-FFF2-40B4-BE49-F238E27FC236}">
                <a16:creationId xmlns:a16="http://schemas.microsoft.com/office/drawing/2014/main" id="{B085A076-59EB-8C96-DDC9-B349BF3CC62C}"/>
              </a:ext>
            </a:extLst>
          </p:cNvPr>
          <p:cNvSpPr txBox="1"/>
          <p:nvPr/>
        </p:nvSpPr>
        <p:spPr>
          <a:xfrm>
            <a:off x="181681" y="158998"/>
            <a:ext cx="11828638" cy="430887"/>
          </a:xfrm>
          <a:prstGeom prst="rect">
            <a:avLst/>
          </a:prstGeom>
          <a:noFill/>
        </p:spPr>
        <p:txBody>
          <a:bodyPr wrap="square" rtlCol="0">
            <a:spAutoFit/>
          </a:bodyPr>
          <a:lstStyle/>
          <a:p>
            <a:pPr algn="ctr"/>
            <a:r>
              <a:rPr lang="cs-CZ" sz="2200" b="1" dirty="0">
                <a:solidFill>
                  <a:schemeClr val="accent1">
                    <a:lumMod val="75000"/>
                  </a:schemeClr>
                </a:solidFill>
              </a:rPr>
              <a:t>Variabilita srdeční frekvence u dětí v klidu vleže - SDRR (časová analýza), TP (frekvenční analýza)</a:t>
            </a:r>
          </a:p>
        </p:txBody>
      </p:sp>
    </p:spTree>
    <p:extLst>
      <p:ext uri="{BB962C8B-B14F-4D97-AF65-F5344CB8AC3E}">
        <p14:creationId xmlns:p14="http://schemas.microsoft.com/office/powerpoint/2010/main" val="2685716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1D0ED75-E950-94C0-B455-38399F8BFF55}"/>
              </a:ext>
            </a:extLst>
          </p:cNvPr>
          <p:cNvSpPr txBox="1"/>
          <p:nvPr/>
        </p:nvSpPr>
        <p:spPr>
          <a:xfrm>
            <a:off x="1213022" y="1298465"/>
            <a:ext cx="9883956" cy="1569660"/>
          </a:xfrm>
          <a:prstGeom prst="rect">
            <a:avLst/>
          </a:prstGeom>
          <a:noFill/>
          <a:ln>
            <a:solidFill>
              <a:schemeClr val="accent1">
                <a:lumMod val="75000"/>
              </a:schemeClr>
            </a:solidFill>
          </a:ln>
        </p:spPr>
        <p:txBody>
          <a:bodyPr wrap="square">
            <a:spAutoFit/>
          </a:bodyPr>
          <a:lstStyle/>
          <a:p>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Reakce organizmu na PA</a:t>
            </a:r>
            <a:r>
              <a:rPr lang="cs-CZ" sz="2400" b="1" kern="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okamžitá změna ve vnitřním prostředí, v tělesných orgánech a</a:t>
            </a:r>
            <a:r>
              <a:rPr lang="cs-CZ" sz="2400" kern="1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cs-CZ" sz="2400" kern="1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systémech; v průběhu a těsně po PA</a:t>
            </a:r>
          </a:p>
          <a:p>
            <a:r>
              <a:rPr lang="cs-CZ" sz="2400" u="sng" kern="100" dirty="0">
                <a:latin typeface="Calibri" panose="020F0502020204030204" pitchFamily="34" charset="0"/>
                <a:ea typeface="Calibri" panose="020F0502020204030204" pitchFamily="34" charset="0"/>
                <a:cs typeface="Calibri" panose="020F0502020204030204" pitchFamily="34" charset="0"/>
              </a:rPr>
              <a:t>Ukazatelé:</a:t>
            </a:r>
            <a:r>
              <a:rPr lang="cs-CZ" sz="2400" kern="100" dirty="0">
                <a:latin typeface="Calibri" panose="020F0502020204030204" pitchFamily="34" charset="0"/>
                <a:ea typeface="Calibri" panose="020F0502020204030204" pitchFamily="34" charset="0"/>
                <a:cs typeface="Calibri" panose="020F0502020204030204" pitchFamily="34" charset="0"/>
              </a:rPr>
              <a:t> v krvi - </a:t>
            </a:r>
            <a:r>
              <a:rPr lang="cs-CZ" sz="2400" kern="100" dirty="0">
                <a:effectLst/>
                <a:latin typeface="Calibri" panose="020F0502020204030204" pitchFamily="34" charset="0"/>
                <a:ea typeface="Calibri" panose="020F0502020204030204" pitchFamily="34" charset="0"/>
                <a:cs typeface="Calibri" panose="020F0502020204030204" pitchFamily="34" charset="0"/>
              </a:rPr>
              <a:t>pH, laktát, glukóza, urea; saturace krve a svalů kyslíkem,</a:t>
            </a:r>
            <a:r>
              <a:rPr lang="cs-CZ" sz="2400" kern="100" dirty="0">
                <a:latin typeface="Calibri" panose="020F0502020204030204" pitchFamily="34" charset="0"/>
                <a:ea typeface="Calibri" panose="020F0502020204030204" pitchFamily="34" charset="0"/>
                <a:cs typeface="Calibri" panose="020F0502020204030204" pitchFamily="34" charset="0"/>
              </a:rPr>
              <a:t> SF, vnitřní a povrchová teplota aj.</a:t>
            </a:r>
          </a:p>
        </p:txBody>
      </p:sp>
      <p:sp>
        <p:nvSpPr>
          <p:cNvPr id="3" name="TextovéPole 2">
            <a:extLst>
              <a:ext uri="{FF2B5EF4-FFF2-40B4-BE49-F238E27FC236}">
                <a16:creationId xmlns:a16="http://schemas.microsoft.com/office/drawing/2014/main" id="{0789BC38-690B-29C1-592D-6E21C87EC079}"/>
              </a:ext>
            </a:extLst>
          </p:cNvPr>
          <p:cNvSpPr txBox="1"/>
          <p:nvPr/>
        </p:nvSpPr>
        <p:spPr>
          <a:xfrm>
            <a:off x="1211991" y="3032068"/>
            <a:ext cx="9884987" cy="3046988"/>
          </a:xfrm>
          <a:prstGeom prst="rect">
            <a:avLst/>
          </a:prstGeom>
          <a:noFill/>
          <a:ln>
            <a:solidFill>
              <a:schemeClr val="accent1">
                <a:lumMod val="75000"/>
              </a:schemeClr>
            </a:solidFill>
          </a:ln>
        </p:spPr>
        <p:txBody>
          <a:bodyPr wrap="square">
            <a:spAutoFit/>
          </a:bodyPr>
          <a:lstStyle/>
          <a:p>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Adaptace organizmu na PA </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dlouhodobá změna - zlepšení pracovní kapacity, odolnosti vůči PA;  po sérii opakovaných PA</a:t>
            </a:r>
            <a:endParaRPr lang="cs-CZ"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cs-CZ" sz="2400" u="sng" kern="100" dirty="0">
                <a:effectLst/>
                <a:latin typeface="Calibri" panose="020F0502020204030204" pitchFamily="34" charset="0"/>
                <a:ea typeface="Calibri" panose="020F0502020204030204" pitchFamily="34" charset="0"/>
                <a:cs typeface="Calibri" panose="020F0502020204030204" pitchFamily="34" charset="0"/>
              </a:rPr>
              <a:t>Ukazatelé:</a:t>
            </a:r>
            <a:r>
              <a:rPr lang="cs-CZ" sz="2400" kern="100" dirty="0">
                <a:effectLst/>
                <a:latin typeface="Calibri" panose="020F0502020204030204" pitchFamily="34" charset="0"/>
                <a:ea typeface="Calibri" panose="020F0502020204030204" pitchFamily="34" charset="0"/>
                <a:cs typeface="Calibri" panose="020F0502020204030204" pitchFamily="34" charset="0"/>
              </a:rPr>
              <a:t> SF v klidu; výkon při SF 170/min, Maximální minutový příjem kyslíku (VO</a:t>
            </a:r>
            <a:r>
              <a:rPr lang="cs-CZ" sz="2400" kern="100" baseline="-25000" dirty="0">
                <a:effectLst/>
                <a:latin typeface="Calibri" panose="020F0502020204030204" pitchFamily="34" charset="0"/>
                <a:ea typeface="Calibri" panose="020F0502020204030204" pitchFamily="34" charset="0"/>
                <a:cs typeface="Calibri" panose="020F0502020204030204" pitchFamily="34" charset="0"/>
              </a:rPr>
              <a:t>2</a:t>
            </a:r>
            <a:r>
              <a:rPr lang="cs-CZ" sz="2400" kern="100" dirty="0">
                <a:effectLst/>
                <a:latin typeface="Calibri" panose="020F0502020204030204" pitchFamily="34" charset="0"/>
                <a:ea typeface="Calibri" panose="020F0502020204030204" pitchFamily="34" charset="0"/>
                <a:cs typeface="Calibri" panose="020F0502020204030204" pitchFamily="34" charset="0"/>
              </a:rPr>
              <a:t>max) aj.</a:t>
            </a:r>
          </a:p>
          <a:p>
            <a:r>
              <a:rPr lang="cs-CZ" sz="2400" b="1" kern="100" dirty="0" err="1">
                <a:solidFill>
                  <a:srgbClr val="7030A0"/>
                </a:solidFill>
                <a:latin typeface="Calibri" panose="020F0502020204030204" pitchFamily="34" charset="0"/>
                <a:ea typeface="Calibri" panose="020F0502020204030204" pitchFamily="34" charset="0"/>
                <a:cs typeface="Calibri" panose="020F0502020204030204" pitchFamily="34" charset="0"/>
              </a:rPr>
              <a:t>Desadaptace</a:t>
            </a:r>
            <a:r>
              <a:rPr lang="cs-CZ" sz="2400" kern="100" dirty="0">
                <a:solidFill>
                  <a:srgbClr val="7030A0"/>
                </a:solidFill>
                <a:latin typeface="Calibri" panose="020F0502020204030204" pitchFamily="34" charset="0"/>
                <a:ea typeface="Calibri" panose="020F0502020204030204" pitchFamily="34" charset="0"/>
                <a:cs typeface="Calibri" panose="020F0502020204030204" pitchFamily="34" charset="0"/>
              </a:rPr>
              <a:t> = snížení pracovní kapacity – odolnosti vůči PA po období</a:t>
            </a:r>
          </a:p>
          <a:p>
            <a:r>
              <a:rPr lang="cs-CZ" sz="2400" kern="100" dirty="0">
                <a:solidFill>
                  <a:srgbClr val="7030A0"/>
                </a:solidFill>
                <a:latin typeface="Calibri" panose="020F0502020204030204" pitchFamily="34" charset="0"/>
                <a:ea typeface="Calibri" panose="020F0502020204030204" pitchFamily="34" charset="0"/>
                <a:cs typeface="Calibri" panose="020F0502020204030204" pitchFamily="34" charset="0"/>
              </a:rPr>
              <a:t>bez dostatečné PA</a:t>
            </a:r>
          </a:p>
          <a:p>
            <a:r>
              <a:rPr lang="cs-CZ" sz="2400" b="1"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Maladaptace</a:t>
            </a:r>
            <a:r>
              <a:rPr lang="cs-CZ" sz="2400"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 porucha funkce orgánu, systému; poškozen</a:t>
            </a:r>
            <a:r>
              <a:rPr lang="cs-CZ" sz="2400" kern="100" dirty="0">
                <a:solidFill>
                  <a:srgbClr val="7030A0"/>
                </a:solidFill>
                <a:latin typeface="Calibri" panose="020F0502020204030204" pitchFamily="34" charset="0"/>
                <a:ea typeface="Calibri" panose="020F0502020204030204" pitchFamily="34" charset="0"/>
                <a:cs typeface="Calibri" panose="020F0502020204030204" pitchFamily="34" charset="0"/>
              </a:rPr>
              <a:t>í v důsledku nepřiměřeně velké zátěže při PA</a:t>
            </a:r>
            <a:endParaRPr lang="cs-CZ" sz="2400"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Nadpis 1">
            <a:extLst>
              <a:ext uri="{FF2B5EF4-FFF2-40B4-BE49-F238E27FC236}">
                <a16:creationId xmlns:a16="http://schemas.microsoft.com/office/drawing/2014/main" id="{8CC73D0B-7D96-D595-EA25-B363E3C6A757}"/>
              </a:ext>
            </a:extLst>
          </p:cNvPr>
          <p:cNvSpPr txBox="1">
            <a:spLocks/>
          </p:cNvSpPr>
          <p:nvPr/>
        </p:nvSpPr>
        <p:spPr>
          <a:xfrm>
            <a:off x="1626972" y="530712"/>
            <a:ext cx="9144000" cy="5135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algn="ctr">
              <a:lnSpc>
                <a:spcPct val="106000"/>
              </a:lnSpc>
            </a:pPr>
            <a:r>
              <a:rPr lang="cs-CZ" sz="3200" b="1" dirty="0">
                <a:solidFill>
                  <a:schemeClr val="accent1">
                    <a:lumMod val="75000"/>
                  </a:schemeClr>
                </a:solidFill>
              </a:rPr>
              <a:t>Co je reakce a adaptace člověka na PA?</a:t>
            </a:r>
          </a:p>
        </p:txBody>
      </p:sp>
    </p:spTree>
    <p:extLst>
      <p:ext uri="{BB962C8B-B14F-4D97-AF65-F5344CB8AC3E}">
        <p14:creationId xmlns:p14="http://schemas.microsoft.com/office/powerpoint/2010/main" val="416799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t="2304"/>
          <a:stretch/>
        </p:blipFill>
        <p:spPr>
          <a:xfrm>
            <a:off x="6168008" y="0"/>
            <a:ext cx="5030570" cy="6858000"/>
          </a:xfrm>
          <a:prstGeom prst="rect">
            <a:avLst/>
          </a:prstGeom>
        </p:spPr>
      </p:pic>
      <p:sp>
        <p:nvSpPr>
          <p:cNvPr id="4" name="Obdélník 3"/>
          <p:cNvSpPr/>
          <p:nvPr/>
        </p:nvSpPr>
        <p:spPr>
          <a:xfrm>
            <a:off x="230053" y="861156"/>
            <a:ext cx="5937955" cy="3908762"/>
          </a:xfrm>
          <a:prstGeom prst="rect">
            <a:avLst/>
          </a:prstGeom>
        </p:spPr>
        <p:txBody>
          <a:bodyPr wrap="square">
            <a:spAutoFit/>
          </a:bodyPr>
          <a:lstStyle/>
          <a:p>
            <a:pPr algn="ctr"/>
            <a:r>
              <a:rPr lang="cs-CZ" sz="2400" b="1" dirty="0">
                <a:solidFill>
                  <a:srgbClr val="3609F5"/>
                </a:solidFill>
                <a:latin typeface="Calibri" panose="020F0502020204030204" pitchFamily="34" charset="0"/>
              </a:rPr>
              <a:t>Vztah</a:t>
            </a:r>
          </a:p>
          <a:p>
            <a:pPr algn="ctr"/>
            <a:r>
              <a:rPr lang="cs-CZ" sz="2400" b="1" dirty="0">
                <a:solidFill>
                  <a:srgbClr val="3609F5"/>
                </a:solidFill>
                <a:latin typeface="Calibri" panose="020F0502020204030204" pitchFamily="34" charset="0"/>
              </a:rPr>
              <a:t>prahu variability srdeční frekvence</a:t>
            </a:r>
          </a:p>
          <a:p>
            <a:pPr algn="ctr"/>
            <a:r>
              <a:rPr lang="cs-CZ" sz="2400" b="1" dirty="0">
                <a:solidFill>
                  <a:srgbClr val="3609F5"/>
                </a:solidFill>
                <a:latin typeface="Calibri" panose="020F0502020204030204" pitchFamily="34" charset="0"/>
              </a:rPr>
              <a:t>a laktátového prahu</a:t>
            </a:r>
          </a:p>
          <a:p>
            <a:pPr algn="ctr"/>
            <a:r>
              <a:rPr lang="cs-CZ" sz="2000" b="1" dirty="0">
                <a:latin typeface="Calibri" panose="020F0502020204030204" pitchFamily="34" charset="0"/>
              </a:rPr>
              <a:t>při rostoucí intenzitě PA</a:t>
            </a:r>
          </a:p>
          <a:p>
            <a:r>
              <a:rPr lang="cs-CZ" sz="1200" dirty="0" err="1">
                <a:solidFill>
                  <a:srgbClr val="000000"/>
                </a:solidFill>
                <a:latin typeface="Calibri" panose="020F0502020204030204" pitchFamily="34" charset="0"/>
              </a:rPr>
              <a:t>Simões</a:t>
            </a:r>
            <a:r>
              <a:rPr lang="cs-CZ" sz="1200" dirty="0">
                <a:solidFill>
                  <a:srgbClr val="000000"/>
                </a:solidFill>
                <a:latin typeface="Calibri" panose="020F0502020204030204" pitchFamily="34" charset="0"/>
              </a:rPr>
              <a:t> et al. </a:t>
            </a:r>
            <a:r>
              <a:rPr lang="en-US" sz="1200" dirty="0">
                <a:latin typeface="Calibri" panose="020F0502020204030204" pitchFamily="34" charset="0"/>
              </a:rPr>
              <a:t>Use of Heart Rate Variability to Estimate Lactate Threshold in Coronary Artery Disease Patients during Resistance Exercise</a:t>
            </a:r>
            <a:r>
              <a:rPr lang="cs-CZ" sz="1200" dirty="0">
                <a:latin typeface="Calibri" panose="020F0502020204030204" pitchFamily="34" charset="0"/>
              </a:rPr>
              <a:t>. </a:t>
            </a:r>
            <a:r>
              <a:rPr lang="en-US" sz="1200" dirty="0">
                <a:latin typeface="Calibri" panose="020F0502020204030204" pitchFamily="34" charset="0"/>
              </a:rPr>
              <a:t>Journal of Sports Science and Medicine (2016) 15, 649-657</a:t>
            </a:r>
            <a:r>
              <a:rPr lang="cs-CZ" sz="1200" dirty="0">
                <a:latin typeface="Calibri" panose="020F0502020204030204" pitchFamily="34" charset="0"/>
              </a:rPr>
              <a:t>.</a:t>
            </a:r>
            <a:r>
              <a:rPr lang="en-US" sz="1200" dirty="0">
                <a:latin typeface="Calibri" panose="020F0502020204030204" pitchFamily="34" charset="0"/>
              </a:rPr>
              <a:t> </a:t>
            </a:r>
            <a:endParaRPr lang="cs-CZ" sz="1200" dirty="0">
              <a:solidFill>
                <a:srgbClr val="000000"/>
              </a:solidFill>
              <a:latin typeface="Calibri" panose="020F0502020204030204" pitchFamily="34" charset="0"/>
            </a:endParaRPr>
          </a:p>
          <a:p>
            <a:r>
              <a:rPr lang="en-US" sz="1200" b="1" dirty="0">
                <a:solidFill>
                  <a:srgbClr val="000000"/>
                </a:solidFill>
                <a:latin typeface="Times New Roman" panose="02020603050405020304" pitchFamily="18" charset="0"/>
              </a:rPr>
              <a:t>Graphics representation of threshold </a:t>
            </a:r>
            <a:r>
              <a:rPr lang="en-US" sz="1200" b="1" dirty="0" err="1">
                <a:solidFill>
                  <a:srgbClr val="000000"/>
                </a:solidFill>
                <a:latin typeface="Times New Roman" panose="02020603050405020304" pitchFamily="18" charset="0"/>
              </a:rPr>
              <a:t>determina-tion</a:t>
            </a:r>
            <a:r>
              <a:rPr lang="en-US" sz="1200" b="1" dirty="0">
                <a:solidFill>
                  <a:srgbClr val="000000"/>
                </a:solidFill>
                <a:latin typeface="Times New Roman" panose="02020603050405020304" pitchFamily="18" charset="0"/>
              </a:rPr>
              <a:t> applied to blood lactate concentration (top); </a:t>
            </a:r>
            <a:r>
              <a:rPr lang="en-US" sz="1200" b="1" dirty="0" err="1">
                <a:solidFill>
                  <a:srgbClr val="000000"/>
                </a:solidFill>
                <a:latin typeface="Times New Roman" panose="02020603050405020304" pitchFamily="18" charset="0"/>
              </a:rPr>
              <a:t>rMSSD</a:t>
            </a:r>
            <a:r>
              <a:rPr lang="en-US" sz="1200" b="1" dirty="0">
                <a:solidFill>
                  <a:srgbClr val="000000"/>
                </a:solidFill>
                <a:latin typeface="Times New Roman" panose="02020603050405020304" pitchFamily="18" charset="0"/>
              </a:rPr>
              <a:t> (middle) and SD1 (bottom), signals of one representative volunteer (coronary artery disease patient).</a:t>
            </a:r>
            <a:endParaRPr lang="cs-CZ" sz="1200" b="1" dirty="0">
              <a:solidFill>
                <a:srgbClr val="000000"/>
              </a:solidFill>
              <a:latin typeface="Times New Roman" panose="02020603050405020304" pitchFamily="18" charset="0"/>
            </a:endParaRPr>
          </a:p>
          <a:p>
            <a:r>
              <a:rPr lang="en-US" sz="1200" dirty="0">
                <a:solidFill>
                  <a:srgbClr val="000000"/>
                </a:solidFill>
                <a:latin typeface="Times New Roman" panose="02020603050405020304" pitchFamily="18" charset="0"/>
              </a:rPr>
              <a:t>The arrow indicates the point where the threshold has been identified. LT1 = first lactate threshold; </a:t>
            </a:r>
            <a:r>
              <a:rPr lang="en-US" sz="1200" dirty="0" err="1">
                <a:solidFill>
                  <a:srgbClr val="000000"/>
                </a:solidFill>
                <a:latin typeface="Times New Roman" panose="02020603050405020304" pitchFamily="18" charset="0"/>
              </a:rPr>
              <a:t>rMSSDT</a:t>
            </a:r>
            <a:r>
              <a:rPr lang="en-US" sz="1200" dirty="0">
                <a:solidFill>
                  <a:srgbClr val="000000"/>
                </a:solidFill>
                <a:latin typeface="Times New Roman" panose="02020603050405020304" pitchFamily="18" charset="0"/>
              </a:rPr>
              <a:t> = </a:t>
            </a:r>
            <a:r>
              <a:rPr lang="en-US" sz="1200" dirty="0" err="1">
                <a:solidFill>
                  <a:srgbClr val="000000"/>
                </a:solidFill>
                <a:latin typeface="Times New Roman" panose="02020603050405020304" pitchFamily="18" charset="0"/>
              </a:rPr>
              <a:t>rMSSD</a:t>
            </a:r>
            <a:r>
              <a:rPr lang="en-US" sz="1200" dirty="0">
                <a:solidFill>
                  <a:srgbClr val="000000"/>
                </a:solidFill>
                <a:latin typeface="Times New Roman" panose="02020603050405020304" pitchFamily="18" charset="0"/>
              </a:rPr>
              <a:t> threshold (</a:t>
            </a:r>
            <a:r>
              <a:rPr lang="en-US" sz="1200" dirty="0" err="1">
                <a:solidFill>
                  <a:srgbClr val="000000"/>
                </a:solidFill>
                <a:latin typeface="Times New Roman" panose="02020603050405020304" pitchFamily="18" charset="0"/>
              </a:rPr>
              <a:t>rMSSD</a:t>
            </a:r>
            <a:r>
              <a:rPr lang="en-US" sz="1200" dirty="0">
                <a:solidFill>
                  <a:srgbClr val="000000"/>
                </a:solidFill>
                <a:latin typeface="Times New Roman" panose="02020603050405020304" pitchFamily="18" charset="0"/>
              </a:rPr>
              <a:t> = square root of the mean squared differences of successive RR intervals; SD1T = SD1 threshold (SD1 = standard deviation of </a:t>
            </a:r>
            <a:r>
              <a:rPr lang="en-US" sz="1200" dirty="0" err="1">
                <a:solidFill>
                  <a:srgbClr val="000000"/>
                </a:solidFill>
                <a:latin typeface="Times New Roman" panose="02020603050405020304" pitchFamily="18" charset="0"/>
              </a:rPr>
              <a:t>Poincaré</a:t>
            </a:r>
            <a:r>
              <a:rPr lang="en-US" sz="1200" dirty="0">
                <a:solidFill>
                  <a:srgbClr val="000000"/>
                </a:solidFill>
                <a:latin typeface="Times New Roman" panose="02020603050405020304" pitchFamily="18" charset="0"/>
              </a:rPr>
              <a:t> plot perpendicular to the line of identify).</a:t>
            </a:r>
            <a:endParaRPr lang="cs-CZ" sz="1200" dirty="0">
              <a:solidFill>
                <a:srgbClr val="000000"/>
              </a:solidFill>
              <a:latin typeface="Times New Roman" panose="02020603050405020304" pitchFamily="18" charset="0"/>
            </a:endParaRPr>
          </a:p>
          <a:p>
            <a:endParaRPr lang="cs-CZ" sz="1200" dirty="0">
              <a:solidFill>
                <a:srgbClr val="000000"/>
              </a:solidFill>
              <a:latin typeface="Times New Roman" panose="02020603050405020304" pitchFamily="18" charset="0"/>
            </a:endParaRPr>
          </a:p>
          <a:p>
            <a:r>
              <a:rPr lang="cs-CZ" sz="2000" b="1" dirty="0">
                <a:solidFill>
                  <a:schemeClr val="accent2">
                    <a:lumMod val="50000"/>
                  </a:schemeClr>
                </a:solidFill>
                <a:latin typeface="Times New Roman" panose="02020603050405020304" pitchFamily="18" charset="0"/>
              </a:rPr>
              <a:t>… pro posouzení intenzity zatížení organizmu při PA</a:t>
            </a:r>
            <a:endParaRPr lang="cs-CZ" sz="2000" b="1" dirty="0">
              <a:solidFill>
                <a:schemeClr val="accent2">
                  <a:lumMod val="50000"/>
                </a:schemeClr>
              </a:solidFill>
            </a:endParaRPr>
          </a:p>
        </p:txBody>
      </p:sp>
    </p:spTree>
    <p:extLst>
      <p:ext uri="{BB962C8B-B14F-4D97-AF65-F5344CB8AC3E}">
        <p14:creationId xmlns:p14="http://schemas.microsoft.com/office/powerpoint/2010/main" val="3900524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EEBAA53-0285-20A0-8D1A-84556A7BE571}"/>
              </a:ext>
            </a:extLst>
          </p:cNvPr>
          <p:cNvPicPr>
            <a:picLocks noChangeAspect="1"/>
          </p:cNvPicPr>
          <p:nvPr/>
        </p:nvPicPr>
        <p:blipFill>
          <a:blip r:embed="rId2"/>
          <a:stretch>
            <a:fillRect/>
          </a:stretch>
        </p:blipFill>
        <p:spPr>
          <a:xfrm>
            <a:off x="2133600" y="716031"/>
            <a:ext cx="8341998" cy="5989389"/>
          </a:xfrm>
          <a:prstGeom prst="rect">
            <a:avLst/>
          </a:prstGeom>
        </p:spPr>
      </p:pic>
      <p:sp>
        <p:nvSpPr>
          <p:cNvPr id="8" name="TextovéPole 7">
            <a:extLst>
              <a:ext uri="{FF2B5EF4-FFF2-40B4-BE49-F238E27FC236}">
                <a16:creationId xmlns:a16="http://schemas.microsoft.com/office/drawing/2014/main" id="{85F44F2B-DB40-118E-4BDD-91B98041402B}"/>
              </a:ext>
            </a:extLst>
          </p:cNvPr>
          <p:cNvSpPr txBox="1"/>
          <p:nvPr/>
        </p:nvSpPr>
        <p:spPr>
          <a:xfrm>
            <a:off x="2133600" y="254366"/>
            <a:ext cx="8341998" cy="461665"/>
          </a:xfrm>
          <a:prstGeom prst="rect">
            <a:avLst/>
          </a:prstGeom>
          <a:noFill/>
        </p:spPr>
        <p:txBody>
          <a:bodyPr wrap="square" rtlCol="0">
            <a:spAutoFit/>
          </a:bodyPr>
          <a:lstStyle/>
          <a:p>
            <a:pPr algn="ctr"/>
            <a:r>
              <a:rPr lang="cs-CZ" sz="2400" b="1" dirty="0">
                <a:solidFill>
                  <a:schemeClr val="accent1">
                    <a:lumMod val="75000"/>
                  </a:schemeClr>
                </a:solidFill>
              </a:rPr>
              <a:t>TEPLOTA TĚLA, TERMOREGULACE A POHYBOVÁ AKTIVITA</a:t>
            </a:r>
          </a:p>
        </p:txBody>
      </p:sp>
    </p:spTree>
    <p:extLst>
      <p:ext uri="{BB962C8B-B14F-4D97-AF65-F5344CB8AC3E}">
        <p14:creationId xmlns:p14="http://schemas.microsoft.com/office/powerpoint/2010/main" val="248225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5" name="Rectangle 5"/>
          <p:cNvSpPr>
            <a:spLocks noChangeArrowheads="1"/>
          </p:cNvSpPr>
          <p:nvPr/>
        </p:nvSpPr>
        <p:spPr bwMode="auto">
          <a:xfrm>
            <a:off x="3055939" y="248602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220166" name="Rectangle 6"/>
          <p:cNvSpPr>
            <a:spLocks noChangeArrowheads="1"/>
          </p:cNvSpPr>
          <p:nvPr/>
        </p:nvSpPr>
        <p:spPr bwMode="auto">
          <a:xfrm>
            <a:off x="3055939" y="248602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220184" name="AutoShape 24" descr="ATIR-M303 Medical Infrared thermographic Radiometry System for swine flu">
            <a:hlinkClick r:id="rId2"/>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1026" name="Picture 2">
            <a:extLst>
              <a:ext uri="{FF2B5EF4-FFF2-40B4-BE49-F238E27FC236}">
                <a16:creationId xmlns:a16="http://schemas.microsoft.com/office/drawing/2014/main" id="{A372EA3A-39AE-35DA-0E5B-1218CD50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5" y="1933375"/>
            <a:ext cx="8785226" cy="2991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3DE0893-4BAD-1E5C-1AF7-9A420133CED8}"/>
              </a:ext>
            </a:extLst>
          </p:cNvPr>
          <p:cNvSpPr txBox="1"/>
          <p:nvPr/>
        </p:nvSpPr>
        <p:spPr>
          <a:xfrm>
            <a:off x="2962242" y="963205"/>
            <a:ext cx="6267511" cy="830997"/>
          </a:xfrm>
          <a:prstGeom prst="rect">
            <a:avLst/>
          </a:prstGeom>
          <a:noFill/>
        </p:spPr>
        <p:txBody>
          <a:bodyPr wrap="square" rtlCol="0">
            <a:spAutoFit/>
          </a:bodyPr>
          <a:lstStyle/>
          <a:p>
            <a:pPr algn="ctr"/>
            <a:r>
              <a:rPr lang="cs-CZ" sz="2400" b="1" dirty="0">
                <a:solidFill>
                  <a:schemeClr val="accent1">
                    <a:lumMod val="75000"/>
                  </a:schemeClr>
                </a:solidFill>
              </a:rPr>
              <a:t>TĚLESNÁ TEPLOTA</a:t>
            </a:r>
          </a:p>
          <a:p>
            <a:pPr algn="ctr"/>
            <a:r>
              <a:rPr lang="cs-CZ" sz="2400" b="1" dirty="0">
                <a:solidFill>
                  <a:schemeClr val="accent1">
                    <a:lumMod val="75000"/>
                  </a:schemeClr>
                </a:solidFill>
              </a:rPr>
              <a:t>kolísání teploty jádra lidského těla během dne</a:t>
            </a:r>
          </a:p>
        </p:txBody>
      </p:sp>
    </p:spTree>
    <p:extLst>
      <p:ext uri="{BB962C8B-B14F-4D97-AF65-F5344CB8AC3E}">
        <p14:creationId xmlns:p14="http://schemas.microsoft.com/office/powerpoint/2010/main" val="2218812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27F61B9-1DED-55DB-93C1-B4E20AE31303}"/>
              </a:ext>
            </a:extLst>
          </p:cNvPr>
          <p:cNvSpPr txBox="1"/>
          <p:nvPr/>
        </p:nvSpPr>
        <p:spPr>
          <a:xfrm>
            <a:off x="391240" y="564070"/>
            <a:ext cx="4806461" cy="6247864"/>
          </a:xfrm>
          <a:prstGeom prst="rect">
            <a:avLst/>
          </a:prstGeom>
          <a:noFill/>
        </p:spPr>
        <p:txBody>
          <a:bodyPr wrap="square" rtlCol="0">
            <a:spAutoFit/>
          </a:bodyPr>
          <a:lstStyle/>
          <a:p>
            <a:r>
              <a:rPr lang="cs-CZ" sz="2000" b="1" dirty="0"/>
              <a:t>Svaly mění chemickou energii</a:t>
            </a:r>
          </a:p>
          <a:p>
            <a:r>
              <a:rPr lang="cs-CZ" sz="2000" dirty="0">
                <a:solidFill>
                  <a:schemeClr val="accent1">
                    <a:lumMod val="75000"/>
                  </a:schemeClr>
                </a:solidFill>
                <a:latin typeface="Calibri" panose="020F0502020204030204" pitchFamily="34" charset="0"/>
                <a:cs typeface="Calibri" panose="020F0502020204030204" pitchFamily="34" charset="0"/>
              </a:rPr>
              <a:t>z ~ 25 % na p</a:t>
            </a:r>
            <a:r>
              <a:rPr lang="cs-CZ" sz="2000" dirty="0">
                <a:solidFill>
                  <a:schemeClr val="accent1">
                    <a:lumMod val="75000"/>
                  </a:schemeClr>
                </a:solidFill>
              </a:rPr>
              <a:t>ohyb</a:t>
            </a:r>
          </a:p>
          <a:p>
            <a:r>
              <a:rPr lang="cs-CZ" sz="2000" dirty="0">
                <a:solidFill>
                  <a:srgbClr val="C00000"/>
                </a:solidFill>
                <a:latin typeface="Calibri" panose="020F0502020204030204" pitchFamily="34" charset="0"/>
                <a:cs typeface="Calibri" panose="020F0502020204030204" pitchFamily="34" charset="0"/>
              </a:rPr>
              <a:t>z</a:t>
            </a:r>
            <a:r>
              <a:rPr lang="cs-CZ" sz="2000" dirty="0">
                <a:latin typeface="Calibri" panose="020F0502020204030204" pitchFamily="34" charset="0"/>
                <a:cs typeface="Calibri" panose="020F0502020204030204" pitchFamily="34" charset="0"/>
              </a:rPr>
              <a:t> </a:t>
            </a:r>
            <a:r>
              <a:rPr lang="cs-CZ" sz="2000" dirty="0">
                <a:solidFill>
                  <a:srgbClr val="C00000"/>
                </a:solidFill>
                <a:latin typeface="Calibri" panose="020F0502020204030204" pitchFamily="34" charset="0"/>
                <a:cs typeface="Calibri" panose="020F0502020204030204" pitchFamily="34" charset="0"/>
              </a:rPr>
              <a:t>~ 75 % na </a:t>
            </a:r>
            <a:r>
              <a:rPr lang="cs-CZ" sz="2000" b="1" dirty="0">
                <a:solidFill>
                  <a:srgbClr val="C00000"/>
                </a:solidFill>
              </a:rPr>
              <a:t>teplo</a:t>
            </a:r>
          </a:p>
          <a:p>
            <a:r>
              <a:rPr lang="cs-CZ" sz="2000" b="1" dirty="0">
                <a:latin typeface="Calibri" panose="020F0502020204030204" pitchFamily="34" charset="0"/>
                <a:cs typeface="Calibri" panose="020F0502020204030204" pitchFamily="34" charset="0"/>
              </a:rPr>
              <a:t>→</a:t>
            </a:r>
            <a:r>
              <a:rPr lang="cs-CZ" sz="2000" b="1" dirty="0">
                <a:solidFill>
                  <a:srgbClr val="C00000"/>
                </a:solidFill>
                <a:latin typeface="Calibri" panose="020F0502020204030204" pitchFamily="34" charset="0"/>
                <a:cs typeface="Calibri" panose="020F0502020204030204" pitchFamily="34" charset="0"/>
              </a:rPr>
              <a:t> ↑TĚLESNÉ TEPLOTY</a:t>
            </a:r>
          </a:p>
          <a:p>
            <a:r>
              <a:rPr lang="cs-CZ" sz="2000" dirty="0">
                <a:latin typeface="Calibri" panose="020F0502020204030204" pitchFamily="34" charset="0"/>
                <a:cs typeface="Calibri" panose="020F0502020204030204" pitchFamily="34" charset="0"/>
              </a:rPr>
              <a:t>→ aktivace mechanizmů ke zbavování se nadbytečného tepla:</a:t>
            </a:r>
          </a:p>
          <a:p>
            <a:r>
              <a:rPr lang="cs-CZ" sz="2000" b="1" dirty="0">
                <a:solidFill>
                  <a:schemeClr val="accent1">
                    <a:lumMod val="75000"/>
                  </a:schemeClr>
                </a:solidFill>
                <a:latin typeface="Calibri" panose="020F0502020204030204" pitchFamily="34" charset="0"/>
                <a:cs typeface="Calibri" panose="020F0502020204030204" pitchFamily="34" charset="0"/>
              </a:rPr>
              <a:t>- kožní vazodilatace </a:t>
            </a:r>
            <a:r>
              <a:rPr lang="cs-CZ" sz="2000" dirty="0">
                <a:solidFill>
                  <a:schemeClr val="accent1">
                    <a:lumMod val="75000"/>
                  </a:schemeClr>
                </a:solidFill>
                <a:latin typeface="Calibri" panose="020F0502020204030204" pitchFamily="34" charset="0"/>
                <a:cs typeface="Calibri" panose="020F0502020204030204" pitchFamily="34" charset="0"/>
              </a:rPr>
              <a:t>→ </a:t>
            </a:r>
            <a:r>
              <a:rPr lang="cs-CZ" sz="2000" b="1" dirty="0">
                <a:solidFill>
                  <a:schemeClr val="accent1">
                    <a:lumMod val="75000"/>
                  </a:schemeClr>
                </a:solidFill>
                <a:latin typeface="Calibri" panose="020F0502020204030204" pitchFamily="34" charset="0"/>
                <a:cs typeface="Calibri" panose="020F0502020204030204" pitchFamily="34" charset="0"/>
              </a:rPr>
              <a:t>sálání</a:t>
            </a:r>
          </a:p>
          <a:p>
            <a:r>
              <a:rPr lang="cs-CZ" sz="2000" b="1" dirty="0">
                <a:solidFill>
                  <a:schemeClr val="accent1">
                    <a:lumMod val="75000"/>
                  </a:schemeClr>
                </a:solidFill>
                <a:latin typeface="Calibri" panose="020F0502020204030204" pitchFamily="34" charset="0"/>
                <a:cs typeface="Calibri" panose="020F0502020204030204" pitchFamily="34" charset="0"/>
              </a:rPr>
              <a:t>- tvorba potu na kůži </a:t>
            </a:r>
            <a:r>
              <a:rPr lang="cs-CZ" sz="2000" dirty="0">
                <a:solidFill>
                  <a:schemeClr val="accent1">
                    <a:lumMod val="75000"/>
                  </a:schemeClr>
                </a:solidFill>
                <a:latin typeface="Calibri" panose="020F0502020204030204" pitchFamily="34" charset="0"/>
                <a:cs typeface="Calibri" panose="020F0502020204030204" pitchFamily="34" charset="0"/>
              </a:rPr>
              <a:t>→ </a:t>
            </a:r>
            <a:r>
              <a:rPr lang="cs-CZ" sz="2000" b="1" dirty="0">
                <a:solidFill>
                  <a:schemeClr val="accent1">
                    <a:lumMod val="75000"/>
                  </a:schemeClr>
                </a:solidFill>
                <a:latin typeface="Calibri" panose="020F0502020204030204" pitchFamily="34" charset="0"/>
                <a:cs typeface="Calibri" panose="020F0502020204030204" pitchFamily="34" charset="0"/>
              </a:rPr>
              <a:t>odpařování</a:t>
            </a:r>
          </a:p>
          <a:p>
            <a:r>
              <a:rPr lang="cs-CZ" sz="2000" b="1" dirty="0">
                <a:solidFill>
                  <a:schemeClr val="accent1">
                    <a:lumMod val="75000"/>
                  </a:schemeClr>
                </a:solidFill>
                <a:latin typeface="Calibri" panose="020F0502020204030204" pitchFamily="34" charset="0"/>
                <a:cs typeface="Calibri" panose="020F0502020204030204" pitchFamily="34" charset="0"/>
              </a:rPr>
              <a:t>- hyperventilace → odpařování z </a:t>
            </a:r>
            <a:r>
              <a:rPr lang="cs-CZ" sz="2000" b="1" dirty="0" err="1">
                <a:solidFill>
                  <a:schemeClr val="accent1">
                    <a:lumMod val="75000"/>
                  </a:schemeClr>
                </a:solidFill>
                <a:latin typeface="Calibri" panose="020F0502020204030204" pitchFamily="34" charset="0"/>
                <a:cs typeface="Calibri" panose="020F0502020204030204" pitchFamily="34" charset="0"/>
              </a:rPr>
              <a:t>dých</a:t>
            </a:r>
            <a:r>
              <a:rPr lang="cs-CZ" sz="2000" b="1" dirty="0">
                <a:solidFill>
                  <a:schemeClr val="accent1">
                    <a:lumMod val="75000"/>
                  </a:schemeClr>
                </a:solidFill>
                <a:latin typeface="Calibri" panose="020F0502020204030204" pitchFamily="34" charset="0"/>
                <a:cs typeface="Calibri" panose="020F0502020204030204" pitchFamily="34" charset="0"/>
              </a:rPr>
              <a:t>. cest</a:t>
            </a:r>
          </a:p>
          <a:p>
            <a:endParaRPr lang="cs-CZ" sz="2000" dirty="0">
              <a:solidFill>
                <a:schemeClr val="accent6">
                  <a:lumMod val="75000"/>
                </a:schemeClr>
              </a:solidFill>
              <a:latin typeface="Calibri" panose="020F0502020204030204" pitchFamily="34" charset="0"/>
              <a:cs typeface="Calibri" panose="020F0502020204030204" pitchFamily="34" charset="0"/>
            </a:endParaRPr>
          </a:p>
          <a:p>
            <a:r>
              <a:rPr lang="cs-CZ" sz="2000" dirty="0">
                <a:solidFill>
                  <a:schemeClr val="accent6">
                    <a:lumMod val="75000"/>
                  </a:schemeClr>
                </a:solidFill>
                <a:latin typeface="Calibri" panose="020F0502020204030204" pitchFamily="34" charset="0"/>
                <a:cs typeface="Calibri" panose="020F0502020204030204" pitchFamily="34" charset="0"/>
              </a:rPr>
              <a:t>→</a:t>
            </a:r>
            <a:r>
              <a:rPr lang="cs-CZ" sz="2000" b="1" dirty="0">
                <a:solidFill>
                  <a:schemeClr val="accent6">
                    <a:lumMod val="75000"/>
                  </a:schemeClr>
                </a:solidFill>
                <a:latin typeface="Calibri" panose="020F0502020204030204" pitchFamily="34" charset="0"/>
                <a:cs typeface="Calibri" panose="020F0502020204030204" pitchFamily="34" charset="0"/>
              </a:rPr>
              <a:t> ztráty H2O a </a:t>
            </a:r>
            <a:r>
              <a:rPr lang="cs-CZ" sz="2000" b="1" dirty="0" err="1">
                <a:solidFill>
                  <a:schemeClr val="accent6">
                    <a:lumMod val="75000"/>
                  </a:schemeClr>
                </a:solidFill>
                <a:latin typeface="Calibri" panose="020F0502020204030204" pitchFamily="34" charset="0"/>
                <a:cs typeface="Calibri" panose="020F0502020204030204" pitchFamily="34" charset="0"/>
              </a:rPr>
              <a:t>NaCl</a:t>
            </a:r>
            <a:r>
              <a:rPr lang="cs-CZ" sz="2000" b="1" dirty="0">
                <a:solidFill>
                  <a:schemeClr val="accent6">
                    <a:lumMod val="75000"/>
                  </a:schemeClr>
                </a:solidFill>
                <a:latin typeface="Calibri" panose="020F0502020204030204" pitchFamily="34" charset="0"/>
                <a:cs typeface="Calibri" panose="020F0502020204030204" pitchFamily="34" charset="0"/>
              </a:rPr>
              <a:t> </a:t>
            </a:r>
            <a:r>
              <a:rPr lang="cs-CZ" sz="2000" dirty="0">
                <a:solidFill>
                  <a:schemeClr val="accent6">
                    <a:lumMod val="75000"/>
                  </a:schemeClr>
                </a:solidFill>
                <a:latin typeface="Calibri" panose="020F0502020204030204" pitchFamily="34" charset="0"/>
                <a:cs typeface="Calibri" panose="020F0502020204030204" pitchFamily="34" charset="0"/>
              </a:rPr>
              <a:t>(+Mg) </a:t>
            </a:r>
            <a:r>
              <a:rPr lang="cs-CZ" sz="2000" dirty="0">
                <a:solidFill>
                  <a:schemeClr val="accent2">
                    <a:lumMod val="50000"/>
                  </a:schemeClr>
                </a:solidFill>
                <a:latin typeface="Calibri" panose="020F0502020204030204" pitchFamily="34" charset="0"/>
                <a:cs typeface="Calibri" panose="020F0502020204030204" pitchFamily="34" charset="0"/>
              </a:rPr>
              <a:t>→</a:t>
            </a:r>
            <a:r>
              <a:rPr lang="cs-CZ" sz="2000" b="1" dirty="0">
                <a:solidFill>
                  <a:schemeClr val="accent2">
                    <a:lumMod val="50000"/>
                  </a:schemeClr>
                </a:solidFill>
                <a:latin typeface="Calibri" panose="020F0502020204030204" pitchFamily="34" charset="0"/>
                <a:cs typeface="Calibri" panose="020F0502020204030204" pitchFamily="34" charset="0"/>
              </a:rPr>
              <a:t> doplňovat !</a:t>
            </a:r>
          </a:p>
          <a:p>
            <a:r>
              <a:rPr lang="cs-CZ" sz="2000" b="1" dirty="0">
                <a:latin typeface="Calibri" panose="020F0502020204030204" pitchFamily="34" charset="0"/>
                <a:cs typeface="Calibri" panose="020F0502020204030204" pitchFamily="34" charset="0"/>
              </a:rPr>
              <a:t>→  ↑ únava, ↓ TK, ↑  SF, křeče, ..</a:t>
            </a:r>
            <a:endParaRPr lang="cs-CZ" sz="2000" b="1" dirty="0">
              <a:solidFill>
                <a:schemeClr val="accent1">
                  <a:lumMod val="75000"/>
                </a:schemeClr>
              </a:solidFill>
              <a:latin typeface="Calibri" panose="020F0502020204030204" pitchFamily="34" charset="0"/>
              <a:cs typeface="Calibri" panose="020F0502020204030204" pitchFamily="34" charset="0"/>
            </a:endParaRPr>
          </a:p>
          <a:p>
            <a:endParaRPr lang="cs-CZ" sz="2000" dirty="0">
              <a:solidFill>
                <a:schemeClr val="accent1">
                  <a:lumMod val="75000"/>
                </a:schemeClr>
              </a:solidFill>
              <a:latin typeface="Calibri" panose="020F0502020204030204" pitchFamily="34" charset="0"/>
              <a:cs typeface="Calibri" panose="020F0502020204030204" pitchFamily="34" charset="0"/>
            </a:endParaRPr>
          </a:p>
          <a:p>
            <a:r>
              <a:rPr lang="cs-CZ" sz="2000" dirty="0">
                <a:solidFill>
                  <a:schemeClr val="accent2">
                    <a:lumMod val="75000"/>
                  </a:schemeClr>
                </a:solidFill>
                <a:latin typeface="Calibri" panose="020F0502020204030204" pitchFamily="34" charset="0"/>
                <a:cs typeface="Calibri" panose="020F0502020204030204" pitchFamily="34" charset="0"/>
              </a:rPr>
              <a:t>Horké prostředí stav problém zvětšuje.</a:t>
            </a:r>
          </a:p>
          <a:p>
            <a:r>
              <a:rPr lang="cs-CZ" sz="2000" dirty="0">
                <a:solidFill>
                  <a:schemeClr val="accent2">
                    <a:lumMod val="75000"/>
                  </a:schemeClr>
                </a:solidFill>
                <a:latin typeface="Calibri" panose="020F0502020204030204" pitchFamily="34" charset="0"/>
                <a:cs typeface="Calibri" panose="020F0502020204030204" pitchFamily="34" charset="0"/>
              </a:rPr>
              <a:t>- vzduch, voda, proudění.</a:t>
            </a:r>
          </a:p>
          <a:p>
            <a:r>
              <a:rPr lang="cs-CZ" sz="2000" dirty="0">
                <a:solidFill>
                  <a:schemeClr val="accent2">
                    <a:lumMod val="50000"/>
                  </a:schemeClr>
                </a:solidFill>
                <a:latin typeface="Calibri" panose="020F0502020204030204" pitchFamily="34" charset="0"/>
                <a:cs typeface="Calibri" panose="020F0502020204030204" pitchFamily="34" charset="0"/>
              </a:rPr>
              <a:t>Opatření:</a:t>
            </a:r>
          </a:p>
          <a:p>
            <a:r>
              <a:rPr lang="cs-CZ" sz="2000" dirty="0">
                <a:solidFill>
                  <a:schemeClr val="accent2">
                    <a:lumMod val="50000"/>
                  </a:schemeClr>
                </a:solidFill>
                <a:latin typeface="Calibri" panose="020F0502020204030204" pitchFamily="34" charset="0"/>
                <a:cs typeface="Calibri" panose="020F0502020204030204" pitchFamily="34" charset="0"/>
              </a:rPr>
              <a:t>- do chladného prostředí,</a:t>
            </a:r>
          </a:p>
          <a:p>
            <a:r>
              <a:rPr lang="cs-CZ" sz="2000" dirty="0">
                <a:solidFill>
                  <a:schemeClr val="accent2">
                    <a:lumMod val="50000"/>
                  </a:schemeClr>
                </a:solidFill>
                <a:latin typeface="Calibri" panose="020F0502020204030204" pitchFamily="34" charset="0"/>
                <a:cs typeface="Calibri" panose="020F0502020204030204" pitchFamily="34" charset="0"/>
              </a:rPr>
              <a:t>- omezení zátěže, poloha vleže,</a:t>
            </a:r>
          </a:p>
          <a:p>
            <a:r>
              <a:rPr lang="cs-CZ" sz="2000" dirty="0">
                <a:solidFill>
                  <a:schemeClr val="accent2">
                    <a:lumMod val="50000"/>
                  </a:schemeClr>
                </a:solidFill>
                <a:latin typeface="Calibri" panose="020F0502020204030204" pitchFamily="34" charset="0"/>
                <a:cs typeface="Calibri" panose="020F0502020204030204" pitchFamily="34" charset="0"/>
              </a:rPr>
              <a:t>- chladné nápoje</a:t>
            </a:r>
          </a:p>
          <a:p>
            <a:r>
              <a:rPr lang="cs-CZ" sz="2000" dirty="0">
                <a:solidFill>
                  <a:schemeClr val="accent5">
                    <a:lumMod val="50000"/>
                  </a:schemeClr>
                </a:solidFill>
                <a:latin typeface="Calibri" panose="020F0502020204030204" pitchFamily="34" charset="0"/>
                <a:cs typeface="Calibri" panose="020F0502020204030204" pitchFamily="34" charset="0"/>
              </a:rPr>
              <a:t>Adaptace: rychlejší pocení při zátěži</a:t>
            </a:r>
            <a:endParaRPr lang="cs-CZ" sz="2000" dirty="0">
              <a:solidFill>
                <a:schemeClr val="accent5">
                  <a:lumMod val="50000"/>
                </a:schemeClr>
              </a:solidFill>
            </a:endParaRPr>
          </a:p>
        </p:txBody>
      </p:sp>
      <p:pic>
        <p:nvPicPr>
          <p:cNvPr id="10" name="Obrázek 9">
            <a:extLst>
              <a:ext uri="{FF2B5EF4-FFF2-40B4-BE49-F238E27FC236}">
                <a16:creationId xmlns:a16="http://schemas.microsoft.com/office/drawing/2014/main" id="{40BDF0BF-B9C5-B9A5-C835-E9DBC3116A39}"/>
              </a:ext>
            </a:extLst>
          </p:cNvPr>
          <p:cNvPicPr>
            <a:picLocks noChangeAspect="1"/>
          </p:cNvPicPr>
          <p:nvPr/>
        </p:nvPicPr>
        <p:blipFill rotWithShape="1">
          <a:blip r:embed="rId2"/>
          <a:srcRect t="6473" r="13722"/>
          <a:stretch/>
        </p:blipFill>
        <p:spPr>
          <a:xfrm>
            <a:off x="7258964" y="1001762"/>
            <a:ext cx="4761519" cy="5334819"/>
          </a:xfrm>
          <a:prstGeom prst="rect">
            <a:avLst/>
          </a:prstGeom>
          <a:ln>
            <a:solidFill>
              <a:schemeClr val="tx1"/>
            </a:solidFill>
          </a:ln>
        </p:spPr>
      </p:pic>
      <p:pic>
        <p:nvPicPr>
          <p:cNvPr id="11" name="Picture 2">
            <a:extLst>
              <a:ext uri="{FF2B5EF4-FFF2-40B4-BE49-F238E27FC236}">
                <a16:creationId xmlns:a16="http://schemas.microsoft.com/office/drawing/2014/main" id="{CD4174EF-F432-B35E-5E31-077924728B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0" t="7437" r="49205" b="7719"/>
          <a:stretch/>
        </p:blipFill>
        <p:spPr bwMode="auto">
          <a:xfrm>
            <a:off x="5197701" y="974112"/>
            <a:ext cx="1835663" cy="253803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FFEEF3F-2619-6DA8-7A75-07C87280D174}"/>
              </a:ext>
            </a:extLst>
          </p:cNvPr>
          <p:cNvSpPr txBox="1"/>
          <p:nvPr/>
        </p:nvSpPr>
        <p:spPr>
          <a:xfrm>
            <a:off x="3866445" y="290586"/>
            <a:ext cx="7411155" cy="461665"/>
          </a:xfrm>
          <a:prstGeom prst="rect">
            <a:avLst/>
          </a:prstGeom>
          <a:noFill/>
        </p:spPr>
        <p:txBody>
          <a:bodyPr wrap="square" rtlCol="0">
            <a:spAutoFit/>
          </a:bodyPr>
          <a:lstStyle/>
          <a:p>
            <a:pPr algn="ctr"/>
            <a:r>
              <a:rPr lang="cs-CZ" sz="2400" b="1" dirty="0">
                <a:solidFill>
                  <a:schemeClr val="accent1">
                    <a:lumMod val="75000"/>
                  </a:schemeClr>
                </a:solidFill>
              </a:rPr>
              <a:t>TEPLOTA TĚLA, TERMOREGULACE A POHYBOVÁ AKTIVITA</a:t>
            </a:r>
          </a:p>
        </p:txBody>
      </p:sp>
    </p:spTree>
    <p:extLst>
      <p:ext uri="{BB962C8B-B14F-4D97-AF65-F5344CB8AC3E}">
        <p14:creationId xmlns:p14="http://schemas.microsoft.com/office/powerpoint/2010/main" val="1211877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A63B306-84FF-D880-0E32-978F75AE64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3" t="2256" r="1239"/>
          <a:stretch/>
        </p:blipFill>
        <p:spPr bwMode="auto">
          <a:xfrm>
            <a:off x="3996267" y="-16375"/>
            <a:ext cx="8184974" cy="6874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7859C62-31AC-FB95-C7A8-3A23AC58D14B}"/>
              </a:ext>
            </a:extLst>
          </p:cNvPr>
          <p:cNvSpPr txBox="1"/>
          <p:nvPr/>
        </p:nvSpPr>
        <p:spPr>
          <a:xfrm>
            <a:off x="9296400" y="6333935"/>
            <a:ext cx="2688927" cy="369332"/>
          </a:xfrm>
          <a:prstGeom prst="rect">
            <a:avLst/>
          </a:prstGeom>
          <a:noFill/>
        </p:spPr>
        <p:txBody>
          <a:bodyPr wrap="square" rtlCol="0">
            <a:spAutoFit/>
          </a:bodyPr>
          <a:lstStyle/>
          <a:p>
            <a:r>
              <a:rPr lang="cs-CZ" dirty="0"/>
              <a:t>(</a:t>
            </a:r>
            <a:r>
              <a:rPr lang="cs-CZ" dirty="0" err="1"/>
              <a:t>Bernaciková</a:t>
            </a:r>
            <a:r>
              <a:rPr lang="cs-CZ" dirty="0"/>
              <a:t> a kol., 2012)</a:t>
            </a:r>
          </a:p>
        </p:txBody>
      </p:sp>
      <p:sp>
        <p:nvSpPr>
          <p:cNvPr id="4" name="TextovéPole 3">
            <a:extLst>
              <a:ext uri="{FF2B5EF4-FFF2-40B4-BE49-F238E27FC236}">
                <a16:creationId xmlns:a16="http://schemas.microsoft.com/office/drawing/2014/main" id="{8D62757E-57E8-0E47-16A9-164D33A64D3D}"/>
              </a:ext>
            </a:extLst>
          </p:cNvPr>
          <p:cNvSpPr txBox="1"/>
          <p:nvPr/>
        </p:nvSpPr>
        <p:spPr>
          <a:xfrm>
            <a:off x="524139" y="1132511"/>
            <a:ext cx="4081463" cy="5201424"/>
          </a:xfrm>
          <a:prstGeom prst="rect">
            <a:avLst/>
          </a:prstGeom>
          <a:noFill/>
        </p:spPr>
        <p:txBody>
          <a:bodyPr wrap="square" rtlCol="0">
            <a:spAutoFit/>
          </a:bodyPr>
          <a:lstStyle/>
          <a:p>
            <a:r>
              <a:rPr lang="cs-CZ" sz="2400" i="1" dirty="0">
                <a:solidFill>
                  <a:schemeClr val="accent1">
                    <a:lumMod val="75000"/>
                  </a:schemeClr>
                </a:solidFill>
              </a:rPr>
              <a:t>Fyzická zátěž v chladném prostředí:</a:t>
            </a:r>
          </a:p>
          <a:p>
            <a:r>
              <a:rPr lang="cs-CZ" sz="2400" dirty="0"/>
              <a:t>- vzduch, voda, proudění</a:t>
            </a:r>
          </a:p>
          <a:p>
            <a:r>
              <a:rPr lang="cs-CZ" sz="2000" b="1" dirty="0">
                <a:latin typeface="Calibri" panose="020F0502020204030204" pitchFamily="34" charset="0"/>
                <a:cs typeface="Calibri" panose="020F0502020204030204" pitchFamily="34" charset="0"/>
              </a:rPr>
              <a:t>→</a:t>
            </a:r>
            <a:r>
              <a:rPr lang="cs-CZ" sz="2000" b="1" dirty="0">
                <a:solidFill>
                  <a:schemeClr val="accent1">
                    <a:lumMod val="75000"/>
                  </a:schemeClr>
                </a:solidFill>
                <a:latin typeface="Calibri" panose="020F0502020204030204" pitchFamily="34" charset="0"/>
                <a:cs typeface="Calibri" panose="020F0502020204030204" pitchFamily="34" charset="0"/>
              </a:rPr>
              <a:t> ↓</a:t>
            </a:r>
            <a:r>
              <a:rPr lang="cs-CZ" sz="2000" b="1" dirty="0">
                <a:solidFill>
                  <a:schemeClr val="accent1">
                    <a:lumMod val="75000"/>
                  </a:schemeClr>
                </a:solidFill>
              </a:rPr>
              <a:t> TEPLOTY TĚLA</a:t>
            </a:r>
          </a:p>
          <a:p>
            <a:r>
              <a:rPr lang="cs-CZ" sz="2000" dirty="0">
                <a:latin typeface="Calibri" panose="020F0502020204030204" pitchFamily="34" charset="0"/>
                <a:cs typeface="Calibri" panose="020F0502020204030204" pitchFamily="34" charset="0"/>
              </a:rPr>
              <a:t>→ aktivace mechanizmů k omezení ztrát tepla:</a:t>
            </a:r>
          </a:p>
          <a:p>
            <a:r>
              <a:rPr lang="cs-CZ" sz="2000" b="1" dirty="0">
                <a:solidFill>
                  <a:srgbClr val="FF0000"/>
                </a:solidFill>
                <a:latin typeface="Calibri" panose="020F0502020204030204" pitchFamily="34" charset="0"/>
                <a:cs typeface="Calibri" panose="020F0502020204030204" pitchFamily="34" charset="0"/>
              </a:rPr>
              <a:t>- kožní vazokonstrikce → ↓</a:t>
            </a:r>
            <a:r>
              <a:rPr lang="cs-CZ" sz="2000" b="1" dirty="0">
                <a:solidFill>
                  <a:srgbClr val="FF0000"/>
                </a:solidFill>
              </a:rPr>
              <a:t> sálání</a:t>
            </a:r>
          </a:p>
          <a:p>
            <a:r>
              <a:rPr lang="cs-CZ" sz="2000" dirty="0">
                <a:solidFill>
                  <a:srgbClr val="FF0000"/>
                </a:solidFill>
                <a:latin typeface="Calibri" panose="020F0502020204030204" pitchFamily="34" charset="0"/>
                <a:cs typeface="Calibri" panose="020F0502020204030204" pitchFamily="34" charset="0"/>
              </a:rPr>
              <a:t>- </a:t>
            </a:r>
            <a:r>
              <a:rPr lang="cs-CZ" sz="2000" b="1" dirty="0">
                <a:solidFill>
                  <a:srgbClr val="FF0000"/>
                </a:solidFill>
                <a:latin typeface="Calibri" panose="020F0502020204030204" pitchFamily="34" charset="0"/>
                <a:cs typeface="Calibri" panose="020F0502020204030204" pitchFamily="34" charset="0"/>
              </a:rPr>
              <a:t>svalový třes → ↑</a:t>
            </a:r>
            <a:r>
              <a:rPr lang="cs-CZ" sz="2000" b="1" dirty="0">
                <a:latin typeface="Calibri" panose="020F0502020204030204" pitchFamily="34" charset="0"/>
                <a:cs typeface="Calibri" panose="020F0502020204030204" pitchFamily="34" charset="0"/>
              </a:rPr>
              <a:t> </a:t>
            </a:r>
            <a:r>
              <a:rPr lang="cs-CZ" sz="2000" b="1" dirty="0">
                <a:solidFill>
                  <a:srgbClr val="FF0000"/>
                </a:solidFill>
                <a:latin typeface="Calibri" panose="020F0502020204030204" pitchFamily="34" charset="0"/>
                <a:cs typeface="Calibri" panose="020F0502020204030204" pitchFamily="34" charset="0"/>
              </a:rPr>
              <a:t>produkce tepla</a:t>
            </a:r>
            <a:endParaRPr lang="cs-CZ" sz="2000" dirty="0">
              <a:solidFill>
                <a:srgbClr val="FF0000"/>
              </a:solidFill>
              <a:latin typeface="Calibri" panose="020F0502020204030204" pitchFamily="34" charset="0"/>
              <a:cs typeface="Calibri" panose="020F0502020204030204" pitchFamily="34" charset="0"/>
            </a:endParaRPr>
          </a:p>
          <a:p>
            <a:r>
              <a:rPr lang="cs-CZ" sz="2000" b="1" dirty="0">
                <a:latin typeface="Calibri" panose="020F0502020204030204" pitchFamily="34" charset="0"/>
                <a:cs typeface="Calibri" panose="020F0502020204030204" pitchFamily="34" charset="0"/>
              </a:rPr>
              <a:t>→ aktivace sympatiku</a:t>
            </a:r>
          </a:p>
          <a:p>
            <a:r>
              <a:rPr lang="cs-CZ" sz="2000" b="1" dirty="0">
                <a:latin typeface="Calibri" panose="020F0502020204030204" pitchFamily="34" charset="0"/>
                <a:cs typeface="Calibri" panose="020F0502020204030204" pitchFamily="34" charset="0"/>
              </a:rPr>
              <a:t>→ ↑ vyčerpání energie, ↑ únava,</a:t>
            </a:r>
          </a:p>
          <a:p>
            <a:r>
              <a:rPr lang="cs-CZ" sz="2000" b="1" dirty="0">
                <a:latin typeface="Calibri" panose="020F0502020204030204" pitchFamily="34" charset="0"/>
                <a:cs typeface="Calibri" panose="020F0502020204030204" pitchFamily="34" charset="0"/>
              </a:rPr>
              <a:t>↑ TK, křeče, ..</a:t>
            </a:r>
          </a:p>
          <a:p>
            <a:endParaRPr lang="cs-CZ" sz="2000" b="1" dirty="0">
              <a:latin typeface="Calibri" panose="020F0502020204030204" pitchFamily="34" charset="0"/>
              <a:cs typeface="Calibri" panose="020F0502020204030204" pitchFamily="34" charset="0"/>
            </a:endParaRPr>
          </a:p>
          <a:p>
            <a:r>
              <a:rPr lang="cs-CZ" sz="2000" b="1" dirty="0">
                <a:solidFill>
                  <a:schemeClr val="accent2">
                    <a:lumMod val="50000"/>
                  </a:schemeClr>
                </a:solidFill>
                <a:latin typeface="Calibri" panose="020F0502020204030204" pitchFamily="34" charset="0"/>
                <a:cs typeface="Calibri" panose="020F0502020204030204" pitchFamily="34" charset="0"/>
              </a:rPr>
              <a:t>Opatření:</a:t>
            </a:r>
          </a:p>
          <a:p>
            <a:r>
              <a:rPr lang="cs-CZ" sz="2000" dirty="0">
                <a:solidFill>
                  <a:schemeClr val="accent2">
                    <a:lumMod val="50000"/>
                  </a:schemeClr>
                </a:solidFill>
                <a:latin typeface="Calibri" panose="020F0502020204030204" pitchFamily="34" charset="0"/>
                <a:cs typeface="Calibri" panose="020F0502020204030204" pitchFamily="34" charset="0"/>
              </a:rPr>
              <a:t>- do teplého prostředí, teplé oblečení,</a:t>
            </a:r>
          </a:p>
          <a:p>
            <a:r>
              <a:rPr lang="cs-CZ" sz="2000" dirty="0">
                <a:solidFill>
                  <a:schemeClr val="accent2">
                    <a:lumMod val="50000"/>
                  </a:schemeClr>
                </a:solidFill>
                <a:latin typeface="Calibri" panose="020F0502020204030204" pitchFamily="34" charset="0"/>
                <a:cs typeface="Calibri" panose="020F0502020204030204" pitchFamily="34" charset="0"/>
              </a:rPr>
              <a:t>- teplé nápoje, zdroje energie</a:t>
            </a:r>
            <a:endParaRPr lang="cs-CZ" sz="2000" dirty="0">
              <a:solidFill>
                <a:schemeClr val="accent2">
                  <a:lumMod val="50000"/>
                </a:schemeClr>
              </a:solidFill>
            </a:endParaRPr>
          </a:p>
        </p:txBody>
      </p:sp>
      <p:sp>
        <p:nvSpPr>
          <p:cNvPr id="5" name="TextovéPole 4">
            <a:extLst>
              <a:ext uri="{FF2B5EF4-FFF2-40B4-BE49-F238E27FC236}">
                <a16:creationId xmlns:a16="http://schemas.microsoft.com/office/drawing/2014/main" id="{A7326704-0AF0-5D01-4FE0-39B82F9A3264}"/>
              </a:ext>
            </a:extLst>
          </p:cNvPr>
          <p:cNvSpPr txBox="1"/>
          <p:nvPr/>
        </p:nvSpPr>
        <p:spPr>
          <a:xfrm>
            <a:off x="1298222" y="140799"/>
            <a:ext cx="4470400" cy="834539"/>
          </a:xfrm>
          <a:prstGeom prst="rect">
            <a:avLst/>
          </a:prstGeom>
          <a:noFill/>
        </p:spPr>
        <p:txBody>
          <a:bodyPr wrap="square" rtlCol="0">
            <a:spAutoFit/>
          </a:bodyPr>
          <a:lstStyle/>
          <a:p>
            <a:pPr algn="ctr"/>
            <a:r>
              <a:rPr lang="cs-CZ" sz="2400" b="1" dirty="0">
                <a:solidFill>
                  <a:schemeClr val="accent1">
                    <a:lumMod val="75000"/>
                  </a:schemeClr>
                </a:solidFill>
              </a:rPr>
              <a:t>TEPLOTA TĚLA, TERMOREGULACE</a:t>
            </a:r>
          </a:p>
          <a:p>
            <a:pPr algn="ctr"/>
            <a:r>
              <a:rPr lang="cs-CZ" sz="2400" b="1" dirty="0">
                <a:solidFill>
                  <a:schemeClr val="accent1">
                    <a:lumMod val="75000"/>
                  </a:schemeClr>
                </a:solidFill>
              </a:rPr>
              <a:t>A POHYBOVÁ AKTIVITA</a:t>
            </a:r>
          </a:p>
        </p:txBody>
      </p:sp>
    </p:spTree>
    <p:extLst>
      <p:ext uri="{BB962C8B-B14F-4D97-AF65-F5344CB8AC3E}">
        <p14:creationId xmlns:p14="http://schemas.microsoft.com/office/powerpoint/2010/main" val="37247905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F8597B6-BBF0-1E86-2ABF-460E401D5AD5}"/>
              </a:ext>
            </a:extLst>
          </p:cNvPr>
          <p:cNvSpPr txBox="1"/>
          <p:nvPr/>
        </p:nvSpPr>
        <p:spPr>
          <a:xfrm>
            <a:off x="665972" y="1017739"/>
            <a:ext cx="5068783" cy="5078313"/>
          </a:xfrm>
          <a:prstGeom prst="rect">
            <a:avLst/>
          </a:prstGeom>
          <a:noFill/>
        </p:spPr>
        <p:txBody>
          <a:bodyPr wrap="square" rtlCol="0">
            <a:spAutoFit/>
          </a:bodyPr>
          <a:lstStyle/>
          <a:p>
            <a:r>
              <a:rPr lang="cs-CZ" sz="2400" b="1" dirty="0">
                <a:solidFill>
                  <a:schemeClr val="accent1">
                    <a:lumMod val="75000"/>
                  </a:schemeClr>
                </a:solidFill>
              </a:rPr>
              <a:t>Měření teploty těla</a:t>
            </a:r>
          </a:p>
          <a:p>
            <a:r>
              <a:rPr lang="cs-CZ" sz="2000" dirty="0"/>
              <a:t>- </a:t>
            </a:r>
            <a:r>
              <a:rPr lang="cs-CZ" sz="2000" b="1" dirty="0"/>
              <a:t>centrální teplota </a:t>
            </a:r>
            <a:r>
              <a:rPr lang="cs-CZ" sz="2000" dirty="0"/>
              <a:t>(jádro) – v konečníku,</a:t>
            </a:r>
          </a:p>
          <a:p>
            <a:r>
              <a:rPr lang="cs-CZ" sz="2000" dirty="0"/>
              <a:t>v podpažní jamce, ve zvukovodu, v koutku oka</a:t>
            </a:r>
          </a:p>
          <a:p>
            <a:r>
              <a:rPr lang="cs-CZ" sz="2000" i="1" dirty="0"/>
              <a:t>- na vybraných oblastech kůže</a:t>
            </a:r>
          </a:p>
          <a:p>
            <a:endParaRPr lang="cs-CZ" sz="2000" u="sng" dirty="0">
              <a:solidFill>
                <a:schemeClr val="accent2">
                  <a:lumMod val="50000"/>
                </a:schemeClr>
              </a:solidFill>
            </a:endParaRPr>
          </a:p>
          <a:p>
            <a:r>
              <a:rPr lang="cs-CZ" sz="2000" u="sng" dirty="0">
                <a:solidFill>
                  <a:schemeClr val="accent2">
                    <a:lumMod val="50000"/>
                  </a:schemeClr>
                </a:solidFill>
              </a:rPr>
              <a:t>Kontaktní teploměr</a:t>
            </a:r>
          </a:p>
          <a:p>
            <a:r>
              <a:rPr lang="cs-CZ" sz="2000" dirty="0"/>
              <a:t>- lékařský (roztažitelnost kapaliny/kovu)</a:t>
            </a:r>
          </a:p>
          <a:p>
            <a:r>
              <a:rPr lang="cs-CZ" sz="2000" dirty="0"/>
              <a:t>- termometr (změna el. odporu/proudu)</a:t>
            </a:r>
          </a:p>
          <a:p>
            <a:endParaRPr lang="cs-CZ" sz="2000" dirty="0"/>
          </a:p>
          <a:p>
            <a:endParaRPr lang="cs-CZ" sz="2000" dirty="0"/>
          </a:p>
          <a:p>
            <a:endParaRPr lang="cs-CZ" sz="2000" dirty="0"/>
          </a:p>
          <a:p>
            <a:endParaRPr lang="cs-CZ" sz="2000" dirty="0"/>
          </a:p>
          <a:p>
            <a:endParaRPr lang="cs-CZ" sz="2000" u="sng" dirty="0">
              <a:solidFill>
                <a:schemeClr val="accent2">
                  <a:lumMod val="50000"/>
                </a:schemeClr>
              </a:solidFill>
            </a:endParaRPr>
          </a:p>
          <a:p>
            <a:r>
              <a:rPr lang="cs-CZ" sz="2000" u="sng" dirty="0">
                <a:solidFill>
                  <a:schemeClr val="accent2">
                    <a:lumMod val="50000"/>
                  </a:schemeClr>
                </a:solidFill>
              </a:rPr>
              <a:t>Bezkontaktní teploměr</a:t>
            </a:r>
          </a:p>
          <a:p>
            <a:r>
              <a:rPr lang="cs-CZ" sz="2000" dirty="0"/>
              <a:t>- infračervená termometrie</a:t>
            </a:r>
          </a:p>
          <a:p>
            <a:r>
              <a:rPr lang="cs-CZ" sz="2000" dirty="0"/>
              <a:t>- infračervená termografie, termovize</a:t>
            </a:r>
          </a:p>
        </p:txBody>
      </p:sp>
      <p:pic>
        <p:nvPicPr>
          <p:cNvPr id="2058" name="Picture 10" descr="Medisana TM A79 Bezkontaktní infračervený teploměr">
            <a:extLst>
              <a:ext uri="{FF2B5EF4-FFF2-40B4-BE49-F238E27FC236}">
                <a16:creationId xmlns:a16="http://schemas.microsoft.com/office/drawing/2014/main" id="{1FC462EA-EDE4-B8E6-2B99-62E6C059F8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17" t="2572" r="23162" b="2572"/>
          <a:stretch/>
        </p:blipFill>
        <p:spPr bwMode="auto">
          <a:xfrm>
            <a:off x="5615549" y="4076410"/>
            <a:ext cx="1529532" cy="274673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58F8EC2-1D04-E0AA-219C-296DAC51D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29" t="29914" r="9487" b="31632"/>
          <a:stretch/>
        </p:blipFill>
        <p:spPr bwMode="auto">
          <a:xfrm>
            <a:off x="3048436" y="3793506"/>
            <a:ext cx="2260446" cy="107731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Teploměry - Mediskont">
            <a:extLst>
              <a:ext uri="{FF2B5EF4-FFF2-40B4-BE49-F238E27FC236}">
                <a16:creationId xmlns:a16="http://schemas.microsoft.com/office/drawing/2014/main" id="{930E57E4-2C0C-F066-7186-605BDB185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65" t="24484" b="7473"/>
          <a:stretch/>
        </p:blipFill>
        <p:spPr bwMode="auto">
          <a:xfrm>
            <a:off x="127929" y="3671079"/>
            <a:ext cx="3044451" cy="661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descr="FlukeTi30">
            <a:extLst>
              <a:ext uri="{FF2B5EF4-FFF2-40B4-BE49-F238E27FC236}">
                <a16:creationId xmlns:a16="http://schemas.microsoft.com/office/drawing/2014/main" id="{61E4872D-1370-40E1-9DD9-F5E2593954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898" y="4527440"/>
            <a:ext cx="1620770" cy="1931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2B55E60C-D0A3-EFDD-0DDB-3AF3092D550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2" t="8432" r="12625" b="5174"/>
          <a:stretch/>
        </p:blipFill>
        <p:spPr bwMode="auto">
          <a:xfrm>
            <a:off x="8974668" y="4332162"/>
            <a:ext cx="2834736" cy="2321686"/>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No alt text provided for this image">
            <a:extLst>
              <a:ext uri="{FF2B5EF4-FFF2-40B4-BE49-F238E27FC236}">
                <a16:creationId xmlns:a16="http://schemas.microsoft.com/office/drawing/2014/main" id="{5308302E-57EA-BBD4-E7BF-62CA54FF8E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530" r="20191"/>
          <a:stretch/>
        </p:blipFill>
        <p:spPr bwMode="auto">
          <a:xfrm>
            <a:off x="9725201" y="1049385"/>
            <a:ext cx="1926157" cy="2333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alt text provided for this image">
            <a:extLst>
              <a:ext uri="{FF2B5EF4-FFF2-40B4-BE49-F238E27FC236}">
                <a16:creationId xmlns:a16="http://schemas.microsoft.com/office/drawing/2014/main" id="{3E6D04F4-AF51-D9E4-CE4D-38FC751BF6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481" t="37202" r="35833" b="30700"/>
          <a:stretch/>
        </p:blipFill>
        <p:spPr bwMode="auto">
          <a:xfrm>
            <a:off x="6096000" y="1049385"/>
            <a:ext cx="3578224"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677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62114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268588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hidden="1"/>
          <p:cNvSpPr>
            <a:spLocks noGrp="1"/>
          </p:cNvSpPr>
          <p:nvPr>
            <p:ph type="title"/>
          </p:nvPr>
        </p:nvSpPr>
        <p:spPr/>
        <p:txBody>
          <a:bodyPr/>
          <a:lstStyle/>
          <a:p>
            <a:endParaRPr lang="cs-CZ"/>
          </a:p>
        </p:txBody>
      </p:sp>
      <p:pic>
        <p:nvPicPr>
          <p:cNvPr id="3" name="Obrázek 2"/>
          <p:cNvPicPr/>
          <p:nvPr/>
        </p:nvPicPr>
        <p:blipFill>
          <a:blip r:embed="rId2"/>
          <a:stretch>
            <a:fillRect/>
          </a:stretch>
        </p:blipFill>
        <p:spPr>
          <a:xfrm>
            <a:off x="1524000" y="0"/>
            <a:ext cx="9144000" cy="6858000"/>
          </a:xfrm>
          <a:prstGeom prst="rect">
            <a:avLst/>
          </a:prstGeom>
        </p:spPr>
      </p:pic>
      <p:sp>
        <p:nvSpPr>
          <p:cNvPr id="4" name="TextovéPole 3">
            <a:extLst>
              <a:ext uri="{FF2B5EF4-FFF2-40B4-BE49-F238E27FC236}">
                <a16:creationId xmlns:a16="http://schemas.microsoft.com/office/drawing/2014/main" id="{287511F5-99F7-75FA-1663-5CCF2C5C7F1A}"/>
              </a:ext>
            </a:extLst>
          </p:cNvPr>
          <p:cNvSpPr txBox="1"/>
          <p:nvPr/>
        </p:nvSpPr>
        <p:spPr>
          <a:xfrm>
            <a:off x="1840089" y="1557867"/>
            <a:ext cx="3409244" cy="707886"/>
          </a:xfrm>
          <a:prstGeom prst="rect">
            <a:avLst/>
          </a:prstGeom>
          <a:solidFill>
            <a:schemeClr val="bg1"/>
          </a:solidFill>
        </p:spPr>
        <p:txBody>
          <a:bodyPr wrap="square" rtlCol="0">
            <a:spAutoFit/>
          </a:bodyPr>
          <a:lstStyle/>
          <a:p>
            <a:pPr algn="ctr"/>
            <a:r>
              <a:rPr lang="cs-CZ" sz="2000" dirty="0"/>
              <a:t>Porucha prokrvení nohy</a:t>
            </a:r>
          </a:p>
          <a:p>
            <a:pPr algn="ctr"/>
            <a:r>
              <a:rPr lang="cs-CZ" sz="2000" dirty="0"/>
              <a:t>po cvičení v těsné obuvi </a:t>
            </a:r>
          </a:p>
        </p:txBody>
      </p:sp>
    </p:spTree>
    <p:extLst>
      <p:ext uri="{BB962C8B-B14F-4D97-AF65-F5344CB8AC3E}">
        <p14:creationId xmlns:p14="http://schemas.microsoft.com/office/powerpoint/2010/main" val="2800856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l="5872" t="70308" r="34522" b="12750"/>
          <a:stretch/>
        </p:blipFill>
        <p:spPr>
          <a:xfrm>
            <a:off x="1266040" y="129348"/>
            <a:ext cx="9659920" cy="1037602"/>
          </a:xfrm>
          <a:prstGeom prst="rect">
            <a:avLst/>
          </a:prstGeom>
        </p:spPr>
      </p:pic>
      <p:sp>
        <p:nvSpPr>
          <p:cNvPr id="7" name="TextovéPole 6"/>
          <p:cNvSpPr txBox="1"/>
          <p:nvPr/>
        </p:nvSpPr>
        <p:spPr>
          <a:xfrm>
            <a:off x="285750" y="1017592"/>
            <a:ext cx="11620500" cy="4401205"/>
          </a:xfrm>
          <a:prstGeom prst="rect">
            <a:avLst/>
          </a:prstGeom>
          <a:noFill/>
        </p:spPr>
        <p:txBody>
          <a:bodyPr wrap="square" rtlCol="0">
            <a:spAutoFit/>
          </a:bodyPr>
          <a:lstStyle/>
          <a:p>
            <a:pPr algn="ctr"/>
            <a:r>
              <a:rPr lang="cs-CZ" sz="3200" i="1" dirty="0">
                <a:solidFill>
                  <a:srgbClr val="0070C0"/>
                </a:solidFill>
              </a:rPr>
              <a:t>CESTA DO PRÁCE –    PRÁCE    –   CESTA Z PRÁCE   -  VOLNÝ ČAS</a:t>
            </a:r>
          </a:p>
          <a:p>
            <a:pPr algn="ctr"/>
            <a:r>
              <a:rPr lang="cs-CZ" sz="3200" b="1" dirty="0"/>
              <a:t>↓</a:t>
            </a:r>
          </a:p>
          <a:p>
            <a:pPr algn="ctr"/>
            <a:r>
              <a:rPr lang="cs-CZ" sz="3200" dirty="0">
                <a:solidFill>
                  <a:srgbClr val="FF0000"/>
                </a:solidFill>
              </a:rPr>
              <a:t>PROBLÉM</a:t>
            </a:r>
          </a:p>
          <a:p>
            <a:pPr algn="ctr"/>
            <a:r>
              <a:rPr lang="cs-CZ" sz="2800" dirty="0">
                <a:solidFill>
                  <a:srgbClr val="FF0000"/>
                </a:solidFill>
              </a:rPr>
              <a:t>Rozpor mezi </a:t>
            </a:r>
            <a:r>
              <a:rPr lang="cs-CZ" sz="2800" dirty="0">
                <a:solidFill>
                  <a:schemeClr val="accent6">
                    <a:lumMod val="75000"/>
                  </a:schemeClr>
                </a:solidFill>
              </a:rPr>
              <a:t>milióny let fixovaným </a:t>
            </a:r>
            <a:r>
              <a:rPr lang="cs-CZ" sz="2800" b="1" dirty="0">
                <a:solidFill>
                  <a:schemeClr val="accent6">
                    <a:lumMod val="75000"/>
                  </a:schemeClr>
                </a:solidFill>
              </a:rPr>
              <a:t>GENETICKÝM VLOHÁM K POHYBU</a:t>
            </a:r>
          </a:p>
          <a:p>
            <a:pPr algn="ctr"/>
            <a:r>
              <a:rPr lang="cs-CZ" sz="2800" dirty="0">
                <a:solidFill>
                  <a:srgbClr val="FF0000"/>
                </a:solidFill>
              </a:rPr>
              <a:t>a současným </a:t>
            </a:r>
            <a:r>
              <a:rPr lang="cs-CZ" sz="2800" b="1" dirty="0">
                <a:solidFill>
                  <a:srgbClr val="FF0000"/>
                </a:solidFill>
              </a:rPr>
              <a:t>NEDOSTATKEM POHYBU </a:t>
            </a:r>
            <a:r>
              <a:rPr lang="cs-CZ" sz="2800" dirty="0">
                <a:solidFill>
                  <a:srgbClr val="FF0000"/>
                </a:solidFill>
              </a:rPr>
              <a:t>(v posledních asi 50-100 letech) </a:t>
            </a:r>
            <a:endParaRPr lang="cs-CZ" sz="2800" b="1" dirty="0">
              <a:solidFill>
                <a:srgbClr val="FF0000"/>
              </a:solidFill>
            </a:endParaRPr>
          </a:p>
          <a:p>
            <a:pPr algn="ctr"/>
            <a:r>
              <a:rPr lang="cs-CZ" sz="3200" b="1" dirty="0">
                <a:solidFill>
                  <a:srgbClr val="7030A0"/>
                </a:solidFill>
              </a:rPr>
              <a:t>↓</a:t>
            </a:r>
          </a:p>
          <a:p>
            <a:pPr algn="ctr"/>
            <a:r>
              <a:rPr lang="cs-CZ" sz="3200" b="1" dirty="0">
                <a:solidFill>
                  <a:srgbClr val="7030A0"/>
                </a:solidFill>
              </a:rPr>
              <a:t>SLABOST a PORUCHY ZDRAVÍ</a:t>
            </a:r>
          </a:p>
          <a:p>
            <a:pPr algn="ctr"/>
            <a:r>
              <a:rPr lang="cs-CZ" sz="3200" i="1" dirty="0">
                <a:solidFill>
                  <a:srgbClr val="7030A0"/>
                </a:solidFill>
              </a:rPr>
              <a:t>z nedostatku pohybu (hypokineze), ze sedavého způsobu života</a:t>
            </a:r>
          </a:p>
          <a:p>
            <a:pPr algn="ctr"/>
            <a:r>
              <a:rPr lang="cs-CZ" sz="3200" b="1" dirty="0">
                <a:solidFill>
                  <a:srgbClr val="7030A0"/>
                </a:solidFill>
              </a:rPr>
              <a:t>(součást civilizačních nemocí)</a:t>
            </a:r>
          </a:p>
        </p:txBody>
      </p:sp>
      <p:pic>
        <p:nvPicPr>
          <p:cNvPr id="2" name="Obrázek 1">
            <a:extLst>
              <a:ext uri="{FF2B5EF4-FFF2-40B4-BE49-F238E27FC236}">
                <a16:creationId xmlns:a16="http://schemas.microsoft.com/office/drawing/2014/main" id="{6F056DC9-821E-1ACE-FF99-E2C57A3CA1B6}"/>
              </a:ext>
            </a:extLst>
          </p:cNvPr>
          <p:cNvPicPr>
            <a:picLocks noChangeAspect="1"/>
          </p:cNvPicPr>
          <p:nvPr/>
        </p:nvPicPr>
        <p:blipFill rotWithShape="1">
          <a:blip r:embed="rId2">
            <a:extLst>
              <a:ext uri="{28A0092B-C50C-407E-A947-70E740481C1C}">
                <a14:useLocalDpi xmlns:a14="http://schemas.microsoft.com/office/drawing/2010/main" val="0"/>
              </a:ext>
            </a:extLst>
          </a:blip>
          <a:srcRect l="5872" t="70308" r="34522" b="12750"/>
          <a:stretch/>
        </p:blipFill>
        <p:spPr>
          <a:xfrm>
            <a:off x="174744" y="5558305"/>
            <a:ext cx="8785393" cy="748736"/>
          </a:xfrm>
          <a:prstGeom prst="rect">
            <a:avLst/>
          </a:prstGeom>
        </p:spPr>
      </p:pic>
      <p:sp>
        <p:nvSpPr>
          <p:cNvPr id="3" name="Šipka doprava 6">
            <a:extLst>
              <a:ext uri="{FF2B5EF4-FFF2-40B4-BE49-F238E27FC236}">
                <a16:creationId xmlns:a16="http://schemas.microsoft.com/office/drawing/2014/main" id="{F1372D5B-A8AB-1A4F-4A8B-2A7E2101B6D5}"/>
              </a:ext>
            </a:extLst>
          </p:cNvPr>
          <p:cNvSpPr/>
          <p:nvPr/>
        </p:nvSpPr>
        <p:spPr>
          <a:xfrm>
            <a:off x="9166427" y="5659905"/>
            <a:ext cx="69850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3">
            <a:extLst>
              <a:ext uri="{FF2B5EF4-FFF2-40B4-BE49-F238E27FC236}">
                <a16:creationId xmlns:a16="http://schemas.microsoft.com/office/drawing/2014/main" id="{025BCA8A-16FE-FF4C-95F0-06A7467D3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1217" y="4847105"/>
            <a:ext cx="1835033" cy="1625600"/>
          </a:xfrm>
          <a:prstGeom prst="rect">
            <a:avLst/>
          </a:prstGeom>
        </p:spPr>
      </p:pic>
    </p:spTree>
    <p:extLst>
      <p:ext uri="{BB962C8B-B14F-4D97-AF65-F5344CB8AC3E}">
        <p14:creationId xmlns:p14="http://schemas.microsoft.com/office/powerpoint/2010/main" val="1631693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8A65B33-0E7B-EC67-A4AC-B59193990D6F}"/>
              </a:ext>
            </a:extLst>
          </p:cNvPr>
          <p:cNvPicPr>
            <a:picLocks noChangeAspect="1"/>
          </p:cNvPicPr>
          <p:nvPr/>
        </p:nvPicPr>
        <p:blipFill rotWithShape="1">
          <a:blip r:embed="rId2">
            <a:extLst>
              <a:ext uri="{28A0092B-C50C-407E-A947-70E740481C1C}">
                <a14:useLocalDpi xmlns:a14="http://schemas.microsoft.com/office/drawing/2010/main" val="0"/>
              </a:ext>
            </a:extLst>
          </a:blip>
          <a:srcRect l="4622"/>
          <a:stretch/>
        </p:blipFill>
        <p:spPr>
          <a:xfrm>
            <a:off x="6226628" y="2694258"/>
            <a:ext cx="5850451" cy="4094807"/>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21" y="174172"/>
            <a:ext cx="3692576" cy="2964544"/>
          </a:xfrm>
          <a:prstGeom prst="rect">
            <a:avLst/>
          </a:prstGeom>
        </p:spPr>
      </p:pic>
      <p:sp>
        <p:nvSpPr>
          <p:cNvPr id="6" name="TextovéPole 5"/>
          <p:cNvSpPr txBox="1"/>
          <p:nvPr/>
        </p:nvSpPr>
        <p:spPr>
          <a:xfrm>
            <a:off x="3342655" y="671939"/>
            <a:ext cx="8734424" cy="2308324"/>
          </a:xfrm>
          <a:prstGeom prst="rect">
            <a:avLst/>
          </a:prstGeom>
          <a:solidFill>
            <a:schemeClr val="bg1">
              <a:alpha val="78000"/>
            </a:schemeClr>
          </a:solidFill>
          <a:ln>
            <a:solidFill>
              <a:srgbClr val="0070C0"/>
            </a:solidFill>
          </a:ln>
        </p:spPr>
        <p:txBody>
          <a:bodyPr wrap="square" rtlCol="0">
            <a:spAutoFit/>
          </a:bodyPr>
          <a:lstStyle/>
          <a:p>
            <a:pPr algn="ctr"/>
            <a:r>
              <a:rPr lang="cs-CZ" sz="2400" b="1" dirty="0">
                <a:solidFill>
                  <a:schemeClr val="accent1">
                    <a:lumMod val="75000"/>
                  </a:schemeClr>
                </a:solidFill>
              </a:rPr>
              <a:t>ŘEŠENÍ PROBLÉMŮ S PORUCHAMI ZDRAVÍ Z NEDOSTATKU POHYBU:</a:t>
            </a:r>
          </a:p>
          <a:p>
            <a:r>
              <a:rPr lang="cs-CZ" sz="2400" b="1" cap="all" dirty="0">
                <a:solidFill>
                  <a:schemeClr val="accent2">
                    <a:lumMod val="50000"/>
                  </a:schemeClr>
                </a:solidFill>
              </a:rPr>
              <a:t>ČAS A </a:t>
            </a:r>
            <a:r>
              <a:rPr lang="cs-CZ" sz="2400" b="1" cap="all" dirty="0" err="1">
                <a:solidFill>
                  <a:schemeClr val="accent2">
                    <a:lumMod val="50000"/>
                  </a:schemeClr>
                </a:solidFill>
              </a:rPr>
              <a:t>VůLE</a:t>
            </a:r>
            <a:r>
              <a:rPr lang="cs-CZ" sz="2400" b="1" cap="all" dirty="0">
                <a:solidFill>
                  <a:schemeClr val="accent2">
                    <a:lumMod val="50000"/>
                  </a:schemeClr>
                </a:solidFill>
              </a:rPr>
              <a:t> K POHYBU</a:t>
            </a:r>
          </a:p>
          <a:p>
            <a:r>
              <a:rPr lang="cs-CZ" sz="2400" i="1" dirty="0"/>
              <a:t>Člověk - rodina, škola, kamarádi, práce - zaměstnavatel</a:t>
            </a:r>
          </a:p>
          <a:p>
            <a:r>
              <a:rPr lang="cs-CZ" sz="2400" b="1" cap="all" dirty="0">
                <a:solidFill>
                  <a:schemeClr val="accent2">
                    <a:lumMod val="75000"/>
                  </a:schemeClr>
                </a:solidFill>
              </a:rPr>
              <a:t>radost – uspokojení z pohybu</a:t>
            </a:r>
          </a:p>
          <a:p>
            <a:r>
              <a:rPr lang="cs-CZ" sz="2400" i="1" dirty="0"/>
              <a:t>cesta do a ze školy - práce, volný čas (pohybové hry, cvičení, sport, …)</a:t>
            </a:r>
          </a:p>
          <a:p>
            <a:r>
              <a:rPr lang="cs-CZ" sz="2400" b="1" cap="all" dirty="0">
                <a:solidFill>
                  <a:schemeClr val="accent2">
                    <a:lumMod val="50000"/>
                  </a:schemeClr>
                </a:solidFill>
              </a:rPr>
              <a:t>Návrat k přirozenému pohybu,</a:t>
            </a:r>
            <a:r>
              <a:rPr lang="cs-CZ" sz="2400" b="1" cap="all" dirty="0">
                <a:solidFill>
                  <a:srgbClr val="0070C0"/>
                </a:solidFill>
              </a:rPr>
              <a:t> </a:t>
            </a:r>
            <a:r>
              <a:rPr lang="cs-CZ" sz="2400" b="1" cap="all" dirty="0">
                <a:solidFill>
                  <a:schemeClr val="accent6">
                    <a:lumMod val="75000"/>
                  </a:schemeClr>
                </a:solidFill>
                <a:effectLst>
                  <a:outerShdw blurRad="38100" dist="38100" dir="2700000" algn="tl">
                    <a:srgbClr val="000000">
                      <a:alpha val="43137"/>
                    </a:srgbClr>
                  </a:outerShdw>
                </a:effectLst>
              </a:rPr>
              <a:t>Návrat k přírodě</a:t>
            </a:r>
          </a:p>
        </p:txBody>
      </p:sp>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067" y="3266267"/>
            <a:ext cx="4798563" cy="2699191"/>
          </a:xfrm>
          <a:prstGeom prst="rect">
            <a:avLst/>
          </a:prstGeom>
          <a:ln w="12700">
            <a:solidFill>
              <a:schemeClr val="accent6">
                <a:lumMod val="75000"/>
              </a:schemeClr>
            </a:solidFill>
          </a:ln>
        </p:spPr>
      </p:pic>
    </p:spTree>
    <p:extLst>
      <p:ext uri="{BB962C8B-B14F-4D97-AF65-F5344CB8AC3E}">
        <p14:creationId xmlns:p14="http://schemas.microsoft.com/office/powerpoint/2010/main" val="412039307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2070</TotalTime>
  <Words>5053</Words>
  <Application>Microsoft Office PowerPoint</Application>
  <PresentationFormat>Širokoúhlá obrazovka</PresentationFormat>
  <Paragraphs>833</Paragraphs>
  <Slides>78</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78</vt:i4>
      </vt:variant>
    </vt:vector>
  </HeadingPairs>
  <TitlesOfParts>
    <vt:vector size="88" baseType="lpstr">
      <vt:lpstr>Arial</vt:lpstr>
      <vt:lpstr>Calibri</vt:lpstr>
      <vt:lpstr>Calibri Light</vt:lpstr>
      <vt:lpstr>Cambria Math</vt:lpstr>
      <vt:lpstr>Symbol</vt:lpstr>
      <vt:lpstr>Times New Roman</vt:lpstr>
      <vt:lpstr>Verdana</vt:lpstr>
      <vt:lpstr>Verdana,Bold</vt:lpstr>
      <vt:lpstr>Wingdings</vt:lpstr>
      <vt:lpstr>Motiv Office</vt:lpstr>
      <vt:lpstr>Prezentace aplikace PowerPoint</vt:lpstr>
      <vt:lpstr>Prezentace aplikace PowerPoint</vt:lpstr>
      <vt:lpstr>Prezentace aplikace PowerPoint</vt:lpstr>
      <vt:lpstr>Prezentace aplikace PowerPoint</vt:lpstr>
      <vt:lpstr>Vztah zdraví a pohybové aktivity člověka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MONITOROVÁNÍ TRANSPORT. SYSTÉMU PRO KYSLÍK</vt:lpstr>
      <vt:lpstr>MONITOROVÁNÍ TRANSPORT. SYSTÉMU PRO KYSLÍK</vt:lpstr>
      <vt:lpstr>Prezentace aplikace PowerPoint</vt:lpstr>
      <vt:lpstr>Prezentace aplikace PowerPoint</vt:lpstr>
      <vt:lpstr>Prezentace aplikace PowerPoint</vt:lpstr>
      <vt:lpstr>Prezentace aplikace PowerPoint</vt:lpstr>
      <vt:lpstr>Variabilita srdeční frekvence (VSF, HRV - heart rate variability)</vt:lpstr>
      <vt:lpstr>Prezentace aplikace PowerPoint</vt:lpstr>
      <vt:lpstr>VariaCardio TF4</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U3V P2/2</dc:title>
  <dc:creator>Jan Novotný</dc:creator>
  <cp:lastModifiedBy>Jan Novotný</cp:lastModifiedBy>
  <cp:revision>305</cp:revision>
  <dcterms:created xsi:type="dcterms:W3CDTF">2023-09-30T08:30:53Z</dcterms:created>
  <dcterms:modified xsi:type="dcterms:W3CDTF">2023-10-21T04:06:34Z</dcterms:modified>
</cp:coreProperties>
</file>