
<file path=[Content_Types].xml><?xml version="1.0" encoding="utf-8"?>
<Types xmlns="http://schemas.openxmlformats.org/package/2006/content-types">
  <Default Extension="3GP" ContentType="video/3gpp"/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93" r:id="rId3"/>
    <p:sldId id="308" r:id="rId4"/>
    <p:sldId id="307" r:id="rId5"/>
    <p:sldId id="262" r:id="rId6"/>
    <p:sldId id="259" r:id="rId7"/>
    <p:sldId id="263" r:id="rId8"/>
    <p:sldId id="260" r:id="rId9"/>
    <p:sldId id="265" r:id="rId10"/>
    <p:sldId id="266" r:id="rId11"/>
    <p:sldId id="292" r:id="rId12"/>
    <p:sldId id="284" r:id="rId13"/>
    <p:sldId id="295" r:id="rId14"/>
    <p:sldId id="296" r:id="rId15"/>
    <p:sldId id="315" r:id="rId16"/>
    <p:sldId id="314" r:id="rId17"/>
    <p:sldId id="350" r:id="rId18"/>
    <p:sldId id="359" r:id="rId19"/>
    <p:sldId id="503" r:id="rId20"/>
    <p:sldId id="360" r:id="rId21"/>
    <p:sldId id="504" r:id="rId22"/>
    <p:sldId id="311" r:id="rId23"/>
    <p:sldId id="312" r:id="rId24"/>
    <p:sldId id="303" r:id="rId25"/>
    <p:sldId id="283" r:id="rId26"/>
    <p:sldId id="277" r:id="rId27"/>
    <p:sldId id="275" r:id="rId28"/>
    <p:sldId id="269" r:id="rId29"/>
    <p:sldId id="364" r:id="rId30"/>
    <p:sldId id="271" r:id="rId31"/>
    <p:sldId id="367" r:id="rId32"/>
    <p:sldId id="366" r:id="rId33"/>
    <p:sldId id="318" r:id="rId34"/>
    <p:sldId id="463" r:id="rId35"/>
    <p:sldId id="371" r:id="rId36"/>
    <p:sldId id="270" r:id="rId37"/>
    <p:sldId id="372" r:id="rId38"/>
    <p:sldId id="272" r:id="rId39"/>
    <p:sldId id="301" r:id="rId40"/>
    <p:sldId id="497" r:id="rId41"/>
    <p:sldId id="502" r:id="rId42"/>
    <p:sldId id="363" r:id="rId43"/>
    <p:sldId id="501" r:id="rId44"/>
    <p:sldId id="268" r:id="rId45"/>
    <p:sldId id="492" r:id="rId46"/>
    <p:sldId id="319" r:id="rId47"/>
    <p:sldId id="362" r:id="rId48"/>
    <p:sldId id="340" r:id="rId49"/>
    <p:sldId id="382" r:id="rId50"/>
    <p:sldId id="287" r:id="rId51"/>
    <p:sldId id="345" r:id="rId52"/>
    <p:sldId id="346" r:id="rId53"/>
    <p:sldId id="351" r:id="rId54"/>
    <p:sldId id="355" r:id="rId55"/>
    <p:sldId id="356" r:id="rId56"/>
    <p:sldId id="380" r:id="rId57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20026" autoAdjust="0"/>
    <p:restoredTop sz="94660"/>
  </p:normalViewPr>
  <p:slideViewPr>
    <p:cSldViewPr snapToGrid="0">
      <p:cViewPr varScale="1">
        <p:scale>
          <a:sx n="80" d="100"/>
          <a:sy n="80" d="100"/>
        </p:scale>
        <p:origin x="96" y="12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58" d="100"/>
        <a:sy n="158" d="100"/>
      </p:scale>
      <p:origin x="0" y="-5293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C032740-13B6-7F23-301C-8643F8DA06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F250F84D-83E2-DBA8-FEFA-07E4098BA7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8796562-724B-2E87-27A8-8D7B797892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A2B9FC-88E0-4609-863C-A7237BB07BB3}" type="datetimeFigureOut">
              <a:rPr lang="cs-CZ" smtClean="0"/>
              <a:t>10.03.2024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240FE500-0608-1102-996E-A0252A3603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2450D4D9-2057-102D-C859-5F831D8EAB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1C6F0-68F7-4698-9575-63DA617CB79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035298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E216701-08E6-78D3-E743-F2BE67D70D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B2C852FC-55B0-8E85-35BA-BBA462F039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D64DC57B-F81C-628A-DECC-DAB2F8266B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A2B9FC-88E0-4609-863C-A7237BB07BB3}" type="datetimeFigureOut">
              <a:rPr lang="cs-CZ" smtClean="0"/>
              <a:t>10.03.2024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D944A150-07DA-2F38-1895-6866D6B917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76D85F7-7DAC-3F78-70F5-A5AEC7459C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1C6F0-68F7-4698-9575-63DA617CB79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69196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4FCF5985-D743-04A1-7D61-28846AA2449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9897BE5F-0DA8-C7EB-8E33-E3CEE37D3E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764188A-9657-790E-4575-0AF15D6E54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A2B9FC-88E0-4609-863C-A7237BB07BB3}" type="datetimeFigureOut">
              <a:rPr lang="cs-CZ" smtClean="0"/>
              <a:t>10.03.2024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6F1849C2-E21F-C691-845F-4BA89EE45C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4F7F07C-876A-DEB5-BAC0-8CBA9665D7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1C6F0-68F7-4698-9575-63DA617CB79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468313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Nadpis, text a 2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277813"/>
            <a:ext cx="10972800" cy="1143000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30725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6197600" y="1600201"/>
            <a:ext cx="5384800" cy="2189163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6197600" y="3941763"/>
            <a:ext cx="5384800" cy="2189162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datum 5"/>
          <p:cNvSpPr>
            <a:spLocks noGrp="1"/>
          </p:cNvSpPr>
          <p:nvPr>
            <p:ph type="dt" sz="half" idx="10"/>
          </p:nvPr>
        </p:nvSpPr>
        <p:spPr>
          <a:xfrm>
            <a:off x="609600" y="6243638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endParaRPr lang="en-GB" altLang="cs-CZ"/>
          </a:p>
        </p:txBody>
      </p:sp>
      <p:sp>
        <p:nvSpPr>
          <p:cNvPr id="7" name="Zástupný symbol pro zápatí 6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endParaRPr lang="en-GB" altLang="cs-CZ"/>
          </a:p>
        </p:txBody>
      </p:sp>
      <p:sp>
        <p:nvSpPr>
          <p:cNvPr id="8" name="Zástupný symbol pro číslo snímku 7"/>
          <p:cNvSpPr>
            <a:spLocks noGrp="1"/>
          </p:cNvSpPr>
          <p:nvPr>
            <p:ph type="sldNum" sz="quarter" idx="12"/>
          </p:nvPr>
        </p:nvSpPr>
        <p:spPr>
          <a:xfrm>
            <a:off x="8737600" y="6243638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fld id="{6168C9B7-7009-4EE4-B349-06C2EDDF9F3F}" type="slidenum">
              <a:rPr lang="en-GB" altLang="cs-CZ"/>
              <a:pPr/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25351509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F16AAF3-F1A5-5A85-5A74-9A20E65841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BB8A4B1-9781-0B78-7A09-B5B1B0DA73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906096CB-216C-FD64-F5DD-6C19FEBEC9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A2B9FC-88E0-4609-863C-A7237BB07BB3}" type="datetimeFigureOut">
              <a:rPr lang="cs-CZ" smtClean="0"/>
              <a:t>10.03.2024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D3DEC828-86D3-95B5-E42B-A91DA72091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E592E3A-415C-48BF-F2A9-3173C6D92F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1C6F0-68F7-4698-9575-63DA617CB79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274653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14C6D19-A423-7243-6653-3EF7898282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CF3B4B36-BC1D-901F-C831-097D3CC76E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13C16455-F3D6-D48A-6EDA-A70053AC03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A2B9FC-88E0-4609-863C-A7237BB07BB3}" type="datetimeFigureOut">
              <a:rPr lang="cs-CZ" smtClean="0"/>
              <a:t>10.03.2024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B756F64-8531-11D8-B3D9-AF1EC3D74E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47597F3-9C51-AF58-CF36-0A61B57C76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1C6F0-68F7-4698-9575-63DA617CB79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100358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963F2C7-9D04-8F33-5441-7601A179CA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69CA1BC-A99E-4ED2-19DE-7675EB7B4C5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CC644F75-4A4E-10A0-5702-CB9DB96009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C5701B57-3A50-7502-969C-7FA8372AE0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A2B9FC-88E0-4609-863C-A7237BB07BB3}" type="datetimeFigureOut">
              <a:rPr lang="cs-CZ" smtClean="0"/>
              <a:t>10.03.2024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F3A0A9B9-1ADB-1A53-B785-48E98A83C5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C95AED3E-006F-9571-05EF-023798E304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1C6F0-68F7-4698-9575-63DA617CB79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427266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D10AA02-D72A-3B5D-7A31-E6D054F219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A7B3DAD1-0DBD-C86D-7D39-BD7FB734E3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F63653CD-D7B2-247A-CDA5-650C6D6BE3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FDED4972-7CFB-0932-A481-C0DF1E8DB8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50442F25-66CE-11BD-A94E-854E154DC71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3B6A3500-4840-0B84-960B-3B8FF91A5B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A2B9FC-88E0-4609-863C-A7237BB07BB3}" type="datetimeFigureOut">
              <a:rPr lang="cs-CZ" smtClean="0"/>
              <a:t>10.03.2024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90EA25A4-F4DB-DE0C-F6D1-F1FF9421E5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83249031-0990-0193-7356-636AC9E6D2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1C6F0-68F7-4698-9575-63DA617CB79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187865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2690D5E-B704-321D-4FDD-94632F0AAD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95765411-D883-0785-B3F2-86853A28FF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A2B9FC-88E0-4609-863C-A7237BB07BB3}" type="datetimeFigureOut">
              <a:rPr lang="cs-CZ" smtClean="0"/>
              <a:t>10.03.2024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C20064D3-E834-6BA7-2230-71DD289685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28767FAF-82D0-B07E-4DBB-C88578EE0C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1C6F0-68F7-4698-9575-63DA617CB79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897609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B73DDD49-2FB4-7B62-AA98-BF3AF49B9D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A2B9FC-88E0-4609-863C-A7237BB07BB3}" type="datetimeFigureOut">
              <a:rPr lang="cs-CZ" smtClean="0"/>
              <a:t>10.03.2024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B9CB8012-8F0D-DD7F-1D23-AF915D4ED0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1680D1BC-AFE7-E71B-C729-C9465D128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1C6F0-68F7-4698-9575-63DA617CB79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23667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904DBA7-3151-AA0C-864C-E9CF0430CC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0A8C29F-6212-9E12-6535-37BEECAD68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AE6D11C5-09EC-103D-636D-268C151E56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FC93B675-C417-87F0-7A8C-117B9C1A7B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A2B9FC-88E0-4609-863C-A7237BB07BB3}" type="datetimeFigureOut">
              <a:rPr lang="cs-CZ" smtClean="0"/>
              <a:t>10.03.2024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221E9DF3-5A7A-A96F-BE36-9F9EE26457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B225A8AD-B097-7DD5-7AF4-F8E7B50D21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1C6F0-68F7-4698-9575-63DA617CB79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775703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D3A855E-DF3F-7C27-9D02-8CE3B19BA5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83CD8ED7-BD33-1A57-20BB-F202A861427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000AE637-F101-2DBC-35D2-25FB417B6B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B443B4C7-7E8B-CC4A-967F-AB969C66E1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A2B9FC-88E0-4609-863C-A7237BB07BB3}" type="datetimeFigureOut">
              <a:rPr lang="cs-CZ" smtClean="0"/>
              <a:t>10.03.2024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C02A37A7-1F34-85B1-40FE-08C7547296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359367F6-67E9-6F18-4B59-8A7AFEFC41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1C6F0-68F7-4698-9575-63DA617CB79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766352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6D4AD307-1E4F-C404-F9B7-03702A0D51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1084F9D7-B1DB-5F79-1FB8-4C27813A41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DCD4BE3-DAE1-D85D-27A7-4F688A2F92A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A2B9FC-88E0-4609-863C-A7237BB07BB3}" type="datetimeFigureOut">
              <a:rPr lang="cs-CZ" smtClean="0"/>
              <a:t>10.03.2024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8D24ED62-447C-2EAC-A5C9-C014AEF1B3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D6A2CDD-9671-2D28-1E3C-9EF269FA83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B1C6F0-68F7-4698-9575-63DA617CB79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419539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e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is.muni.cz/elportal/?id=866491" TargetMode="External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ZTUtVEb8GWE" TargetMode="External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gi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amos.cz/amos/kbf/modules/low/kurz_text.php?id_kap=1&amp;kod_kurzu=kbf_1526;%203.2.2012" TargetMode="External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gif"/><Relationship Id="rId4" Type="http://schemas.openxmlformats.org/officeDocument/2006/relationships/image" Target="../media/image5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gi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1.gif"/><Relationship Id="rId5" Type="http://schemas.openxmlformats.org/officeDocument/2006/relationships/hyperlink" Target="https://www.youtube.com/watch?v=y3Zq4n3WSyc" TargetMode="External"/><Relationship Id="rId4" Type="http://schemas.openxmlformats.org/officeDocument/2006/relationships/image" Target="../media/image60.jp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3" Type="http://schemas.openxmlformats.org/officeDocument/2006/relationships/hyperlink" Target="//upload.wikimedia.org/wikipedia/commons/1/19/BTL-Elektroda_L_leve_zapesti.jpg" TargetMode="External"/><Relationship Id="rId7" Type="http://schemas.openxmlformats.org/officeDocument/2006/relationships/hyperlink" Target="http://cs.wikiversity.org/wiki/Soubor:BTL-Umisteni_hrudnich_elektrod.jpg" TargetMode="External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jpeg"/><Relationship Id="rId11" Type="http://schemas.openxmlformats.org/officeDocument/2006/relationships/image" Target="../media/image68.jpg"/><Relationship Id="rId5" Type="http://schemas.openxmlformats.org/officeDocument/2006/relationships/hyperlink" Target="http://cs.wikiversity.org/wiki/Soubor:BTL-Elektroda_F_leva_noha.jpg" TargetMode="External"/><Relationship Id="rId10" Type="http://schemas.openxmlformats.org/officeDocument/2006/relationships/image" Target="../media/image67.jpg"/><Relationship Id="rId4" Type="http://schemas.openxmlformats.org/officeDocument/2006/relationships/image" Target="../media/image63.jpeg"/><Relationship Id="rId9" Type="http://schemas.openxmlformats.org/officeDocument/2006/relationships/image" Target="../media/image66.jp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em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emf"/><Relationship Id="rId2" Type="http://schemas.openxmlformats.org/officeDocument/2006/relationships/image" Target="../media/image70.emf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png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www.eamos.cz/amos/kbf/modules/low/kurz_text.php?id_kap=1&amp;kod_kurzu=kbf_1526;%203.2.2012" TargetMode="Externa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2.jpg"/><Relationship Id="rId4" Type="http://schemas.openxmlformats.org/officeDocument/2006/relationships/hyperlink" Target="https://www.youtube.com/watch?v=e9EDqOs3Nq0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g"/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g"/><Relationship Id="rId2" Type="http://schemas.openxmlformats.org/officeDocument/2006/relationships/image" Target="../media/image86.gif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fblt.cz/skripta/" TargetMode="Externa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S4_ERXqx9QE" TargetMode="External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1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emf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7" Type="http://schemas.openxmlformats.org/officeDocument/2006/relationships/hyperlink" Target="https://www.youtube.com/watch?v=1B27lCrv6xg" TargetMode="External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8.jpg"/><Relationship Id="rId5" Type="http://schemas.openxmlformats.org/officeDocument/2006/relationships/image" Target="../media/image97.gif"/><Relationship Id="rId4" Type="http://schemas.openxmlformats.org/officeDocument/2006/relationships/image" Target="../media/image96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g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g"/><Relationship Id="rId2" Type="http://schemas.openxmlformats.org/officeDocument/2006/relationships/image" Target="../media/image100.jp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youtube.com/watch?v=E5bES9REdiA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g"/><Relationship Id="rId3" Type="http://schemas.openxmlformats.org/officeDocument/2006/relationships/image" Target="../media/image6.jpeg"/><Relationship Id="rId7" Type="http://schemas.openxmlformats.org/officeDocument/2006/relationships/image" Target="../media/image10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11" Type="http://schemas.openxmlformats.org/officeDocument/2006/relationships/image" Target="../media/image14.jpeg"/><Relationship Id="rId5" Type="http://schemas.openxmlformats.org/officeDocument/2006/relationships/image" Target="../media/image8.jpeg"/><Relationship Id="rId10" Type="http://schemas.openxmlformats.org/officeDocument/2006/relationships/image" Target="../media/image13.jpeg"/><Relationship Id="rId4" Type="http://schemas.openxmlformats.org/officeDocument/2006/relationships/image" Target="../media/image7.jpg"/><Relationship Id="rId9" Type="http://schemas.openxmlformats.org/officeDocument/2006/relationships/image" Target="../media/image12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5.jpeg"/><Relationship Id="rId4" Type="http://schemas.openxmlformats.org/officeDocument/2006/relationships/image" Target="../media/image104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1.jpeg"/><Relationship Id="rId5" Type="http://schemas.openxmlformats.org/officeDocument/2006/relationships/image" Target="../media/image110.jpeg"/><Relationship Id="rId4" Type="http://schemas.openxmlformats.org/officeDocument/2006/relationships/image" Target="../media/image109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1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g"/><Relationship Id="rId5" Type="http://schemas.openxmlformats.org/officeDocument/2006/relationships/image" Target="../media/image18.jpeg"/><Relationship Id="rId4" Type="http://schemas.openxmlformats.org/officeDocument/2006/relationships/image" Target="../media/image17.jp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g"/><Relationship Id="rId2" Type="http://schemas.openxmlformats.org/officeDocument/2006/relationships/image" Target="../media/image121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24.jpeg"/><Relationship Id="rId4" Type="http://schemas.openxmlformats.org/officeDocument/2006/relationships/image" Target="../media/image123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emf"/><Relationship Id="rId2" Type="http://schemas.openxmlformats.org/officeDocument/2006/relationships/image" Target="../media/image125.emf"/><Relationship Id="rId1" Type="http://schemas.openxmlformats.org/officeDocument/2006/relationships/slideLayout" Target="../slideLayouts/slideLayout12.xml"/><Relationship Id="rId6" Type="http://schemas.openxmlformats.org/officeDocument/2006/relationships/hyperlink" Target="http://www.moxymonitor.com/" TargetMode="External"/><Relationship Id="rId5" Type="http://schemas.openxmlformats.org/officeDocument/2006/relationships/image" Target="../media/image128.emf"/><Relationship Id="rId4" Type="http://schemas.openxmlformats.org/officeDocument/2006/relationships/image" Target="../media/image127.emf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emf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5.png"/><Relationship Id="rId5" Type="http://schemas.openxmlformats.org/officeDocument/2006/relationships/image" Target="../media/image134.png"/><Relationship Id="rId4" Type="http://schemas.openxmlformats.org/officeDocument/2006/relationships/hyperlink" Target="http://www.detskydiabetes.cz/" TargetMode="Externa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etskydiabetes.cz/" TargetMode="External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eg"/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g"/><Relationship Id="rId3" Type="http://schemas.openxmlformats.org/officeDocument/2006/relationships/image" Target="../media/image20.jpeg"/><Relationship Id="rId7" Type="http://schemas.openxmlformats.org/officeDocument/2006/relationships/image" Target="../media/image23.jpeg"/><Relationship Id="rId12" Type="http://schemas.openxmlformats.org/officeDocument/2006/relationships/image" Target="../media/image28.jpg"/><Relationship Id="rId2" Type="http://schemas.openxmlformats.org/officeDocument/2006/relationships/hyperlink" Target="http://www.google.cz/url?sa=i&amp;rct=j&amp;q=&amp;esrc=s&amp;source=images&amp;cd=&amp;cad=rja&amp;uact=8&amp;ved=0ahUKEwjJ0d39ibfPAhVGVxQKHer_AIMQjRwIBw&amp;url=http://www.fitnessmarkt.com/article/uno-cross-trainer-ergometer-ctx-3000-motive-204049&amp;psig=AFQjCNEiBr5yO95BItosGXZxkqPHzXDd8A&amp;ust=1475323874239929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11" Type="http://schemas.openxmlformats.org/officeDocument/2006/relationships/image" Target="../media/image27.jpg"/><Relationship Id="rId5" Type="http://schemas.openxmlformats.org/officeDocument/2006/relationships/image" Target="../media/image21.jpg"/><Relationship Id="rId10" Type="http://schemas.openxmlformats.org/officeDocument/2006/relationships/image" Target="../media/image26.jpg"/><Relationship Id="rId4" Type="http://schemas.openxmlformats.org/officeDocument/2006/relationships/hyperlink" Target="https://www.youtube.com/watch?v=G1rx3LKoqHE" TargetMode="External"/><Relationship Id="rId9" Type="http://schemas.openxmlformats.org/officeDocument/2006/relationships/image" Target="../media/image25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YrL1UFXw2Qs" TargetMode="External"/><Relationship Id="rId3" Type="http://schemas.openxmlformats.org/officeDocument/2006/relationships/image" Target="../media/image30.jpg"/><Relationship Id="rId7" Type="http://schemas.openxmlformats.org/officeDocument/2006/relationships/image" Target="../media/image32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youtube.com/watch?v=w-iQgnuYFNQ" TargetMode="External"/><Relationship Id="rId5" Type="http://schemas.openxmlformats.org/officeDocument/2006/relationships/image" Target="../media/image31.jpg"/><Relationship Id="rId10" Type="http://schemas.openxmlformats.org/officeDocument/2006/relationships/hyperlink" Target="https://www.youtube.com/watch?v=XDExIaqz2Ow" TargetMode="External"/><Relationship Id="rId4" Type="http://schemas.openxmlformats.org/officeDocument/2006/relationships/hyperlink" Target="https://www.youtube.com/watch?v=E52L3Ds5-DQ" TargetMode="External"/><Relationship Id="rId9" Type="http://schemas.openxmlformats.org/officeDocument/2006/relationships/hyperlink" Target="https://www.youtube.com/watch?v=RmaZqHlFGKs" TargetMode="Externa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Ox6DQWmHB58" TargetMode="External"/><Relationship Id="rId3" Type="http://schemas.openxmlformats.org/officeDocument/2006/relationships/slideLayout" Target="../slideLayouts/slideLayout7.xml"/><Relationship Id="rId7" Type="http://schemas.openxmlformats.org/officeDocument/2006/relationships/hyperlink" Target="https://www.youtube.com/watch?v=-Lr5kclsUD4" TargetMode="External"/><Relationship Id="rId2" Type="http://schemas.openxmlformats.org/officeDocument/2006/relationships/video" Target="../media/media1.3GP"/><Relationship Id="rId1" Type="http://schemas.microsoft.com/office/2007/relationships/media" Target="../media/media1.3GP"/><Relationship Id="rId6" Type="http://schemas.openxmlformats.org/officeDocument/2006/relationships/hyperlink" Target="https://www.youtube.com/watch?v=feUhyCklHL0" TargetMode="External"/><Relationship Id="rId5" Type="http://schemas.openxmlformats.org/officeDocument/2006/relationships/image" Target="../media/image34.jpg"/><Relationship Id="rId4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jpeg"/><Relationship Id="rId4" Type="http://schemas.openxmlformats.org/officeDocument/2006/relationships/image" Target="../media/image3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>
            <a:extLst>
              <a:ext uri="{FF2B5EF4-FFF2-40B4-BE49-F238E27FC236}">
                <a16:creationId xmlns:a16="http://schemas.microsoft.com/office/drawing/2014/main" id="{F7DC9577-B20E-E815-7778-D81C0D424F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54369" y="2191350"/>
            <a:ext cx="4574377" cy="1237650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cs-CZ" sz="3200" b="1" dirty="0">
                <a:solidFill>
                  <a:schemeClr val="accent1">
                    <a:lumMod val="75000"/>
                  </a:schemeClr>
                </a:solidFill>
              </a:rPr>
              <a:t>ZÁTĚŽOVÁ DIAGNOSTIKA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cs-CZ" dirty="0"/>
              <a:t>Univerzita třetího věku MU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cs-CZ" sz="1800" dirty="0"/>
              <a:t>Jan Novotný, 2024</a:t>
            </a:r>
          </a:p>
        </p:txBody>
      </p:sp>
      <p:pic>
        <p:nvPicPr>
          <p:cNvPr id="1030" name="Picture 6" descr="Cardio-respiratory stress test equipment - ec5000 - custo med GmbH - with exercise  bike">
            <a:extLst>
              <a:ext uri="{FF2B5EF4-FFF2-40B4-BE49-F238E27FC236}">
                <a16:creationId xmlns:a16="http://schemas.microsoft.com/office/drawing/2014/main" id="{2B37A374-6A3E-17BE-7CE9-B1663B5995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93" t="2071" r="7651"/>
          <a:stretch/>
        </p:blipFill>
        <p:spPr bwMode="auto">
          <a:xfrm>
            <a:off x="6590482" y="762530"/>
            <a:ext cx="5188434" cy="6095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62809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1415442" y="312531"/>
            <a:ext cx="10058400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2400" b="1" u="sng" cap="all" dirty="0">
                <a:solidFill>
                  <a:schemeClr val="accent1">
                    <a:lumMod val="50000"/>
                  </a:schemeClr>
                </a:solidFill>
              </a:rPr>
              <a:t>Důvody neprovedení testu (kontraindikace)</a:t>
            </a:r>
          </a:p>
          <a:p>
            <a:endParaRPr lang="cs-CZ" dirty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cs-CZ" sz="2000" b="1" dirty="0">
                <a:solidFill>
                  <a:srgbClr val="0070C0"/>
                </a:solidFill>
              </a:rPr>
              <a:t>Bolesti, dušnost, závratě, křeče, poruchy vědomí, porucha motoriky, nespolupráce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cs-CZ" sz="2000" b="1" dirty="0">
                <a:solidFill>
                  <a:srgbClr val="0070C0"/>
                </a:solidFill>
              </a:rPr>
              <a:t>Poruchy pohybového aparátu (po úrazech, neurologická a metabolická onemocnění)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cs-CZ" sz="2000" b="1" dirty="0">
                <a:solidFill>
                  <a:srgbClr val="0070C0"/>
                </a:solidFill>
              </a:rPr>
              <a:t>Akutní infekční onemocnění (chřipka, angína, viróza, ..)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cs-CZ" sz="2000" b="1" dirty="0">
                <a:solidFill>
                  <a:srgbClr val="0070C0"/>
                </a:solidFill>
              </a:rPr>
              <a:t>Floridní stádium zhoubných nádorů, metastázy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cs-CZ" sz="2000" b="1" dirty="0">
                <a:solidFill>
                  <a:srgbClr val="0070C0"/>
                </a:solidFill>
              </a:rPr>
              <a:t>Selhávání funkcí vnitřních orgánů a systémů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sz="2000" dirty="0"/>
              <a:t>Selhávání krevního oběhu (poruchy srdce, výrazná hypertenze nebo hypotenze)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sz="2000" dirty="0"/>
              <a:t>Vážná porucha metabolizmu (dekompenzace diabetu, acidóza, alkalóza, ..)</a:t>
            </a:r>
          </a:p>
          <a:p>
            <a:endParaRPr lang="cs-CZ" dirty="0"/>
          </a:p>
          <a:p>
            <a:pPr algn="ctr"/>
            <a:r>
              <a:rPr lang="cs-CZ" sz="2400" b="1" u="sng" cap="all" dirty="0">
                <a:solidFill>
                  <a:schemeClr val="accent1">
                    <a:lumMod val="50000"/>
                  </a:schemeClr>
                </a:solidFill>
              </a:rPr>
              <a:t>Důvody přerušení testu (ZÁTĚŽE)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cs-CZ" sz="2000" b="1" dirty="0">
                <a:solidFill>
                  <a:srgbClr val="0070C0"/>
                </a:solidFill>
              </a:rPr>
              <a:t>Subjektivní potíže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000" dirty="0"/>
              <a:t>Bolesti hrudníku, hlavy, břicha, kloubů, svalů, křeče, …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000" dirty="0"/>
              <a:t>Dušnost, závratě, křeče, poruchy vědomí, nespolupráce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000" dirty="0"/>
              <a:t>Vyčerpání – únava, neschopnost pokračovat v práci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cs-CZ" sz="2000" b="1" dirty="0">
                <a:solidFill>
                  <a:srgbClr val="0070C0"/>
                </a:solidFill>
              </a:rPr>
              <a:t>Objektivní poruchy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000" dirty="0"/>
              <a:t>Poruchy motoriky a udržení polohy těla, poruchy vědomí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000" dirty="0"/>
              <a:t>Akutní selhání srdce </a:t>
            </a:r>
            <a:r>
              <a:rPr lang="cs-CZ" sz="2000" b="1" dirty="0">
                <a:solidFill>
                  <a:srgbClr val="7030A0"/>
                </a:solidFill>
              </a:rPr>
              <a:t>(EKG)</a:t>
            </a:r>
            <a:r>
              <a:rPr lang="cs-CZ" sz="2000" dirty="0"/>
              <a:t> a krevního oběhu (</a:t>
            </a:r>
            <a:r>
              <a:rPr lang="en-US" sz="2000" dirty="0"/>
              <a:t>S</a:t>
            </a:r>
            <a:r>
              <a:rPr lang="cs-CZ" sz="2000" b="1" dirty="0">
                <a:solidFill>
                  <a:srgbClr val="7030A0"/>
                </a:solidFill>
              </a:rPr>
              <a:t>TK</a:t>
            </a:r>
            <a:r>
              <a:rPr lang="en-US" sz="2000" b="1" dirty="0">
                <a:solidFill>
                  <a:srgbClr val="7030A0"/>
                </a:solidFill>
              </a:rPr>
              <a:t> </a:t>
            </a:r>
            <a:r>
              <a:rPr lang="en-US" sz="2000" dirty="0"/>
              <a:t>&gt; 240</a:t>
            </a:r>
            <a:r>
              <a:rPr lang="cs-CZ" sz="2000" dirty="0"/>
              <a:t>?</a:t>
            </a:r>
            <a:r>
              <a:rPr lang="en-US" sz="2000" dirty="0"/>
              <a:t> mmHg</a:t>
            </a:r>
            <a:r>
              <a:rPr lang="cs-CZ" sz="2000" dirty="0"/>
              <a:t>)</a:t>
            </a:r>
            <a:r>
              <a:rPr lang="en-US" sz="2000" dirty="0"/>
              <a:t>,</a:t>
            </a:r>
            <a:r>
              <a:rPr lang="cs-CZ" sz="2000" dirty="0"/>
              <a:t> kolapsový stav</a:t>
            </a:r>
            <a:endParaRPr lang="cs-CZ" sz="2400" cap="all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4793" y="3697343"/>
            <a:ext cx="1047750" cy="1057275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8615" y="4283769"/>
            <a:ext cx="807587" cy="1164926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4941" y="4502178"/>
            <a:ext cx="927985" cy="927985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6202" y="4228457"/>
            <a:ext cx="1201706" cy="1201706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204"/>
          <a:stretch/>
        </p:blipFill>
        <p:spPr>
          <a:xfrm>
            <a:off x="8902357" y="3378583"/>
            <a:ext cx="3289643" cy="905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03995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650"/>
          <a:stretch/>
        </p:blipFill>
        <p:spPr>
          <a:xfrm>
            <a:off x="1696995" y="4917631"/>
            <a:ext cx="5527589" cy="181780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Obrázek 3">
            <a:hlinkClick r:id="rId3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5632" y="2273643"/>
            <a:ext cx="3197905" cy="4461796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</p:pic>
      <p:sp>
        <p:nvSpPr>
          <p:cNvPr id="2" name="TextovéPole 1"/>
          <p:cNvSpPr txBox="1"/>
          <p:nvPr/>
        </p:nvSpPr>
        <p:spPr>
          <a:xfrm>
            <a:off x="1696995" y="349739"/>
            <a:ext cx="8342272" cy="4431983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2400" b="1" u="sng" cap="all" dirty="0">
                <a:solidFill>
                  <a:schemeClr val="accent1">
                    <a:lumMod val="50000"/>
                  </a:schemeClr>
                </a:solidFill>
              </a:rPr>
              <a:t>První pomoc při akutní komplikaci zátěžového testu</a:t>
            </a:r>
          </a:p>
          <a:p>
            <a:endParaRPr lang="cs-CZ" b="1" dirty="0">
              <a:solidFill>
                <a:srgbClr val="0070C0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cs-CZ" sz="2000" dirty="0">
                <a:solidFill>
                  <a:srgbClr val="0070C0"/>
                </a:solidFill>
              </a:rPr>
              <a:t>Přerušení zátěže </a:t>
            </a:r>
            <a:r>
              <a:rPr lang="cs-CZ" sz="2000" dirty="0"/>
              <a:t>při subjektivních potížích nebo objektivních příznacích zhoršení stavu</a:t>
            </a:r>
          </a:p>
          <a:p>
            <a:pPr lvl="1"/>
            <a:r>
              <a:rPr lang="cs-CZ" sz="2000" dirty="0"/>
              <a:t>(viz výše „Důvody přerušení testu“)</a:t>
            </a:r>
          </a:p>
          <a:p>
            <a:pPr marL="342900" indent="-342900">
              <a:buFont typeface="+mj-lt"/>
              <a:buAutoNum type="arabicPeriod"/>
            </a:pPr>
            <a:r>
              <a:rPr lang="cs-CZ" sz="2000" dirty="0">
                <a:solidFill>
                  <a:srgbClr val="0070C0"/>
                </a:solidFill>
              </a:rPr>
              <a:t>Diagnostika </a:t>
            </a:r>
            <a:r>
              <a:rPr lang="cs-CZ" sz="2000" dirty="0"/>
              <a:t>- zjištění příčiny potíží a stavu pacienta, pro volbu vhodné první pomoci</a:t>
            </a:r>
          </a:p>
          <a:p>
            <a:pPr marL="342900" indent="-342900">
              <a:buFont typeface="+mj-lt"/>
              <a:buAutoNum type="arabicPeriod"/>
            </a:pPr>
            <a:r>
              <a:rPr lang="cs-CZ" sz="2000" dirty="0">
                <a:solidFill>
                  <a:srgbClr val="0070C0"/>
                </a:solidFill>
              </a:rPr>
              <a:t>První pomoc </a:t>
            </a:r>
            <a:r>
              <a:rPr lang="cs-CZ" sz="2000" dirty="0"/>
              <a:t>podle diagnózy – stavu pacienta </a:t>
            </a:r>
          </a:p>
          <a:p>
            <a:pPr marL="742950" lvl="1" indent="-285750">
              <a:buFont typeface="Calibri" panose="020F0502020204030204" pitchFamily="34" charset="0"/>
              <a:buChar char="‒"/>
            </a:pPr>
            <a:r>
              <a:rPr lang="cs-CZ" sz="2000" b="1" dirty="0">
                <a:solidFill>
                  <a:srgbClr val="7030A0"/>
                </a:solidFill>
              </a:rPr>
              <a:t>Uvedení do vhodné polohy </a:t>
            </a:r>
            <a:r>
              <a:rPr lang="cs-CZ" sz="2000" dirty="0"/>
              <a:t>(sed, leh, zvýšená poloha dolních končetin)</a:t>
            </a:r>
          </a:p>
          <a:p>
            <a:pPr marL="742950" lvl="1" indent="-285750">
              <a:buFont typeface="Calibri" panose="020F0502020204030204" pitchFamily="34" charset="0"/>
              <a:buChar char="‒"/>
            </a:pPr>
            <a:r>
              <a:rPr lang="cs-CZ" sz="2000" b="1" dirty="0">
                <a:solidFill>
                  <a:srgbClr val="7030A0"/>
                </a:solidFill>
              </a:rPr>
              <a:t>Zavolání pomoci </a:t>
            </a:r>
            <a:r>
              <a:rPr lang="cs-CZ" sz="2000" dirty="0">
                <a:solidFill>
                  <a:srgbClr val="7030A0"/>
                </a:solidFill>
              </a:rPr>
              <a:t>(kolegové, Záchranná služba –  tel: 155), přinesení AED</a:t>
            </a:r>
          </a:p>
          <a:p>
            <a:pPr marL="742950" lvl="1" indent="-285750">
              <a:buFont typeface="Calibri" panose="020F0502020204030204" pitchFamily="34" charset="0"/>
              <a:buChar char="‒"/>
            </a:pPr>
            <a:r>
              <a:rPr lang="cs-CZ" sz="2000" b="1" dirty="0">
                <a:solidFill>
                  <a:srgbClr val="7030A0"/>
                </a:solidFill>
              </a:rPr>
              <a:t>Ošetření</a:t>
            </a:r>
            <a:r>
              <a:rPr lang="cs-CZ" sz="2000" dirty="0">
                <a:solidFill>
                  <a:srgbClr val="7030A0"/>
                </a:solidFill>
              </a:rPr>
              <a:t> </a:t>
            </a:r>
            <a:r>
              <a:rPr lang="cs-CZ" sz="2000" dirty="0"/>
              <a:t>při poranění (fixace, aj.)</a:t>
            </a:r>
          </a:p>
          <a:p>
            <a:pPr marL="742950" lvl="1" indent="-285750">
              <a:buFont typeface="Calibri" panose="020F0502020204030204" pitchFamily="34" charset="0"/>
              <a:buChar char="‒"/>
            </a:pPr>
            <a:r>
              <a:rPr lang="cs-CZ" sz="2000" b="1" dirty="0">
                <a:solidFill>
                  <a:srgbClr val="7030A0"/>
                </a:solidFill>
              </a:rPr>
              <a:t>Zajištění čerstvého vzduchu </a:t>
            </a:r>
            <a:r>
              <a:rPr lang="cs-CZ" sz="2000" dirty="0"/>
              <a:t>při nevolnosti, dušnosti</a:t>
            </a:r>
          </a:p>
          <a:p>
            <a:pPr marL="742950" lvl="1" indent="-285750">
              <a:buFont typeface="Calibri" panose="020F0502020204030204" pitchFamily="34" charset="0"/>
              <a:buChar char="‒"/>
            </a:pPr>
            <a:r>
              <a:rPr lang="cs-CZ" sz="2000" b="1" dirty="0">
                <a:solidFill>
                  <a:srgbClr val="7030A0"/>
                </a:solidFill>
              </a:rPr>
              <a:t>Kardiopulmonální resuscitace </a:t>
            </a:r>
            <a:r>
              <a:rPr lang="cs-CZ" sz="2000" dirty="0"/>
              <a:t>při selhání základ. životních funkcí </a:t>
            </a:r>
            <a:r>
              <a:rPr lang="cs-CZ" sz="2000" dirty="0">
                <a:solidFill>
                  <a:srgbClr val="C00000"/>
                </a:solidFill>
              </a:rPr>
              <a:t>(</a:t>
            </a:r>
            <a:r>
              <a:rPr lang="cs-CZ" sz="2000" b="1" dirty="0">
                <a:solidFill>
                  <a:srgbClr val="C00000"/>
                </a:solidFill>
              </a:rPr>
              <a:t>zajištění dýchacích cest</a:t>
            </a:r>
            <a:r>
              <a:rPr lang="cs-CZ" sz="2000" dirty="0">
                <a:solidFill>
                  <a:srgbClr val="C00000"/>
                </a:solidFill>
              </a:rPr>
              <a:t>, 30 </a:t>
            </a:r>
            <a:r>
              <a:rPr lang="cs-CZ" sz="2000" b="1" dirty="0">
                <a:solidFill>
                  <a:srgbClr val="C00000"/>
                </a:solidFill>
              </a:rPr>
              <a:t>stlačení hrudníku 100/min </a:t>
            </a:r>
            <a:r>
              <a:rPr lang="cs-CZ" sz="2000" dirty="0">
                <a:solidFill>
                  <a:srgbClr val="C00000"/>
                </a:solidFill>
              </a:rPr>
              <a:t>: 2 dechy)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7562329" y="5250749"/>
            <a:ext cx="28845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600" dirty="0">
                <a:solidFill>
                  <a:srgbClr val="002060"/>
                </a:solidFill>
              </a:rPr>
              <a:t>Zuchová a kol., FSpS MU, 2008</a:t>
            </a:r>
          </a:p>
        </p:txBody>
      </p:sp>
    </p:spTree>
    <p:extLst>
      <p:ext uri="{BB962C8B-B14F-4D97-AF65-F5344CB8AC3E}">
        <p14:creationId xmlns:p14="http://schemas.microsoft.com/office/powerpoint/2010/main" val="6084988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Text Box 5"/>
          <p:cNvSpPr txBox="1">
            <a:spLocks noChangeArrowheads="1"/>
          </p:cNvSpPr>
          <p:nvPr/>
        </p:nvSpPr>
        <p:spPr bwMode="auto">
          <a:xfrm>
            <a:off x="3073265" y="461757"/>
            <a:ext cx="572560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cs-CZ" altLang="cs-CZ" sz="2400" b="1" dirty="0">
                <a:solidFill>
                  <a:srgbClr val="0070C0"/>
                </a:solidFill>
              </a:rPr>
              <a:t>Automatický externí defibrilátor (AED)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5452" y="856881"/>
            <a:ext cx="6471913" cy="5217980"/>
          </a:xfrm>
          <a:prstGeom prst="rect">
            <a:avLst/>
          </a:prstGeom>
        </p:spPr>
      </p:pic>
      <p:sp>
        <p:nvSpPr>
          <p:cNvPr id="4" name="TextovéPole 3">
            <a:hlinkClick r:id="rId3"/>
          </p:cNvPr>
          <p:cNvSpPr txBox="1"/>
          <p:nvPr/>
        </p:nvSpPr>
        <p:spPr>
          <a:xfrm>
            <a:off x="7232371" y="4746956"/>
            <a:ext cx="2553729" cy="646331"/>
          </a:xfrm>
          <a:prstGeom prst="rect">
            <a:avLst/>
          </a:prstGeom>
          <a:solidFill>
            <a:srgbClr val="FFFF00"/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VIDEO</a:t>
            </a:r>
          </a:p>
          <a:p>
            <a:pPr algn="ctr"/>
            <a:r>
              <a:rPr lang="cs-CZ" dirty="0"/>
              <a:t>Použití AED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5191432" y="1440321"/>
            <a:ext cx="663378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cs-CZ" sz="2000" dirty="0">
                <a:solidFill>
                  <a:srgbClr val="C00000"/>
                </a:solidFill>
              </a:rPr>
              <a:t>Po otevření vydává silné zvukové pokyny k jeho použití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sz="2000" dirty="0"/>
              <a:t>Vyjmout elektrody z obalů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sz="2000" dirty="0"/>
              <a:t>Přilepit elektrody na hrudník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sz="2000" dirty="0"/>
              <a:t>Nedotýkat se pacienta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sz="2000" dirty="0"/>
              <a:t>Provádí analýzu stavu srdce pacienta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rgbClr val="0070C0"/>
                </a:solidFill>
              </a:rPr>
              <a:t>Podle stavu srdce dává pokyny k provedení defibrilace </a:t>
            </a:r>
            <a:r>
              <a:rPr lang="cs-CZ" sz="2000" dirty="0"/>
              <a:t>(elektrický výboj k oživení srdce) a kardiopulmonální resuscitace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cs-CZ" sz="2000" dirty="0">
                <a:solidFill>
                  <a:srgbClr val="C00000"/>
                </a:solidFill>
              </a:rPr>
              <a:t>Je umístěn na recepci u vchodu do budovy A34 FSpS MU</a:t>
            </a:r>
          </a:p>
        </p:txBody>
      </p:sp>
      <p:cxnSp>
        <p:nvCxnSpPr>
          <p:cNvPr id="8" name="Přímá spojnice se šipkou 7"/>
          <p:cNvCxnSpPr/>
          <p:nvPr/>
        </p:nvCxnSpPr>
        <p:spPr>
          <a:xfrm flipH="1">
            <a:off x="3539613" y="3175819"/>
            <a:ext cx="2104103" cy="580104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691007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2911642" y="282371"/>
            <a:ext cx="8963526" cy="62786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b="1" u="sng" dirty="0">
                <a:solidFill>
                  <a:schemeClr val="accent1">
                    <a:lumMod val="75000"/>
                  </a:schemeClr>
                </a:solidFill>
              </a:rPr>
              <a:t>UKAZATELE ODEZVY ORGANIZMU NA ZÁTĚŽ</a:t>
            </a:r>
          </a:p>
          <a:p>
            <a:endParaRPr lang="cs-CZ" dirty="0"/>
          </a:p>
          <a:p>
            <a:r>
              <a:rPr lang="cs-CZ" sz="2400" dirty="0">
                <a:solidFill>
                  <a:srgbClr val="C00000"/>
                </a:solidFill>
              </a:rPr>
              <a:t>SUBJEKTIVNÍ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cs-CZ" sz="2400" dirty="0">
                <a:solidFill>
                  <a:srgbClr val="0070C0"/>
                </a:solidFill>
              </a:rPr>
              <a:t>Pocit zátěže (RPE – </a:t>
            </a:r>
            <a:r>
              <a:rPr lang="en-GB" sz="2400" dirty="0">
                <a:solidFill>
                  <a:srgbClr val="0070C0"/>
                </a:solidFill>
              </a:rPr>
              <a:t>rating of perceived exertion</a:t>
            </a:r>
            <a:r>
              <a:rPr lang="cs-CZ" sz="2400" dirty="0">
                <a:solidFill>
                  <a:srgbClr val="0070C0"/>
                </a:solidFill>
              </a:rPr>
              <a:t>, </a:t>
            </a:r>
            <a:r>
              <a:rPr lang="cs-CZ" sz="2400" dirty="0" err="1">
                <a:solidFill>
                  <a:srgbClr val="0070C0"/>
                </a:solidFill>
              </a:rPr>
              <a:t>Borg</a:t>
            </a:r>
            <a:r>
              <a:rPr lang="cs-CZ" sz="2400" dirty="0">
                <a:solidFill>
                  <a:srgbClr val="0070C0"/>
                </a:solidFill>
              </a:rPr>
              <a:t> 1962)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cs-CZ" sz="2400" dirty="0">
                <a:solidFill>
                  <a:srgbClr val="0070C0"/>
                </a:solidFill>
              </a:rPr>
              <a:t>Bolest, dušnost</a:t>
            </a:r>
          </a:p>
          <a:p>
            <a:endParaRPr lang="cs-CZ" sz="2400" dirty="0">
              <a:solidFill>
                <a:srgbClr val="0070C0"/>
              </a:solidFill>
            </a:endParaRPr>
          </a:p>
          <a:p>
            <a:r>
              <a:rPr lang="cs-CZ" sz="2400" dirty="0">
                <a:solidFill>
                  <a:srgbClr val="C00000"/>
                </a:solidFill>
              </a:rPr>
              <a:t>OBJEKTIVNÍ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cs-CZ" sz="2400" dirty="0">
                <a:solidFill>
                  <a:srgbClr val="0070C0"/>
                </a:solidFill>
              </a:rPr>
              <a:t>Antropometrické – hmotnost, složení těla (voda), ..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cs-CZ" sz="2400" dirty="0">
                <a:solidFill>
                  <a:srgbClr val="0070C0"/>
                </a:solidFill>
              </a:rPr>
              <a:t>Dynamometrické – síla, výkon, práce, …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cs-CZ" sz="2400" dirty="0">
                <a:solidFill>
                  <a:srgbClr val="0070C0"/>
                </a:solidFill>
              </a:rPr>
              <a:t>Kardiovaskulární – SF, HRV, TK, EKG, …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cs-CZ" sz="2400" dirty="0">
                <a:solidFill>
                  <a:srgbClr val="0070C0"/>
                </a:solidFill>
              </a:rPr>
              <a:t>Ventilačně-respirační – VE, VO</a:t>
            </a:r>
            <a:r>
              <a:rPr lang="cs-CZ" sz="2400" baseline="-25000" dirty="0">
                <a:solidFill>
                  <a:srgbClr val="0070C0"/>
                </a:solidFill>
              </a:rPr>
              <a:t>2</a:t>
            </a:r>
            <a:r>
              <a:rPr lang="cs-CZ" sz="2400" dirty="0">
                <a:solidFill>
                  <a:srgbClr val="0070C0"/>
                </a:solidFill>
              </a:rPr>
              <a:t>, VCO</a:t>
            </a:r>
            <a:r>
              <a:rPr lang="cs-CZ" sz="2400" baseline="-25000" dirty="0">
                <a:solidFill>
                  <a:srgbClr val="0070C0"/>
                </a:solidFill>
              </a:rPr>
              <a:t>2</a:t>
            </a:r>
            <a:r>
              <a:rPr lang="cs-CZ" sz="2400" dirty="0">
                <a:solidFill>
                  <a:srgbClr val="0070C0"/>
                </a:solidFill>
              </a:rPr>
              <a:t>, RER, …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cs-CZ" sz="2400" dirty="0">
                <a:solidFill>
                  <a:srgbClr val="0070C0"/>
                </a:solidFill>
              </a:rPr>
              <a:t>Biochemické (krev, moč, sliny) – </a:t>
            </a:r>
            <a:r>
              <a:rPr lang="cs-CZ" sz="2400" dirty="0" err="1">
                <a:solidFill>
                  <a:srgbClr val="0070C0"/>
                </a:solidFill>
              </a:rPr>
              <a:t>Glu</a:t>
            </a:r>
            <a:r>
              <a:rPr lang="cs-CZ" sz="2400" dirty="0">
                <a:solidFill>
                  <a:srgbClr val="0070C0"/>
                </a:solidFill>
              </a:rPr>
              <a:t>, La, ABR, CK, LDH, </a:t>
            </a:r>
            <a:r>
              <a:rPr lang="cs-CZ" sz="2400" dirty="0" err="1">
                <a:solidFill>
                  <a:srgbClr val="0070C0"/>
                </a:solidFill>
              </a:rPr>
              <a:t>Cortisol</a:t>
            </a:r>
            <a:r>
              <a:rPr lang="cs-CZ" sz="2400" dirty="0">
                <a:solidFill>
                  <a:srgbClr val="0070C0"/>
                </a:solidFill>
              </a:rPr>
              <a:t>, …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cs-CZ" sz="2400" dirty="0">
                <a:solidFill>
                  <a:srgbClr val="0070C0"/>
                </a:solidFill>
              </a:rPr>
              <a:t>Hematologické (krev) – Ery, Leu, </a:t>
            </a:r>
            <a:r>
              <a:rPr lang="cs-CZ" sz="2400" dirty="0" err="1">
                <a:solidFill>
                  <a:srgbClr val="0070C0"/>
                </a:solidFill>
              </a:rPr>
              <a:t>Hb</a:t>
            </a:r>
            <a:r>
              <a:rPr lang="cs-CZ" sz="2400" dirty="0">
                <a:solidFill>
                  <a:srgbClr val="0070C0"/>
                </a:solidFill>
              </a:rPr>
              <a:t>, </a:t>
            </a:r>
            <a:r>
              <a:rPr lang="cs-CZ" sz="2400" dirty="0" err="1">
                <a:solidFill>
                  <a:srgbClr val="0070C0"/>
                </a:solidFill>
              </a:rPr>
              <a:t>Hct</a:t>
            </a:r>
            <a:r>
              <a:rPr lang="cs-CZ" sz="2400" dirty="0">
                <a:solidFill>
                  <a:srgbClr val="0070C0"/>
                </a:solidFill>
              </a:rPr>
              <a:t>, …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cs-CZ" sz="2400" dirty="0">
                <a:solidFill>
                  <a:srgbClr val="0070C0"/>
                </a:solidFill>
              </a:rPr>
              <a:t>Imunologické (krev, sliny) – Imunoglobuliny (</a:t>
            </a:r>
            <a:r>
              <a:rPr lang="cs-CZ" sz="2400" dirty="0" err="1">
                <a:solidFill>
                  <a:srgbClr val="0070C0"/>
                </a:solidFill>
              </a:rPr>
              <a:t>Pl</a:t>
            </a:r>
            <a:r>
              <a:rPr lang="cs-CZ" sz="2400" dirty="0">
                <a:solidFill>
                  <a:srgbClr val="0070C0"/>
                </a:solidFill>
              </a:rPr>
              <a:t>), …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cs-CZ" sz="2400" dirty="0">
                <a:solidFill>
                  <a:srgbClr val="0070C0"/>
                </a:solidFill>
              </a:rPr>
              <a:t>Indikátory oxidačního stresu (MDA, ..) a antioxidační aktivity (SOD, ..)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cs-CZ" sz="2400" dirty="0">
                <a:solidFill>
                  <a:srgbClr val="0070C0"/>
                </a:solidFill>
              </a:rPr>
              <a:t>Termodynamické – teplota (termometry, infračervená termografie)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cs-CZ" sz="2400" dirty="0">
                <a:solidFill>
                  <a:srgbClr val="0070C0"/>
                </a:solidFill>
              </a:rPr>
              <a:t>…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97" b="21249"/>
          <a:stretch/>
        </p:blipFill>
        <p:spPr>
          <a:xfrm>
            <a:off x="316832" y="2529124"/>
            <a:ext cx="2530775" cy="1557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5090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ulka 2"/>
          <p:cNvGraphicFramePr>
            <a:graphicFrameLocks noGrp="1"/>
          </p:cNvGraphicFramePr>
          <p:nvPr/>
        </p:nvGraphicFramePr>
        <p:xfrm>
          <a:off x="8158754" y="1152246"/>
          <a:ext cx="3036467" cy="5347468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{93296810-A885-4BE3-A3E7-6D5BEEA58F35}</a:tableStyleId>
              </a:tblPr>
              <a:tblGrid>
                <a:gridCol w="100995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265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8196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2000" dirty="0">
                          <a:solidFill>
                            <a:srgbClr val="FFFF00"/>
                          </a:solidFill>
                          <a:effectLst/>
                        </a:rPr>
                        <a:t>Číslo</a:t>
                      </a:r>
                      <a:endParaRPr lang="cs-CZ" sz="2000" b="0" dirty="0">
                        <a:solidFill>
                          <a:srgbClr val="FFFF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2000" dirty="0">
                          <a:solidFill>
                            <a:srgbClr val="FFFF00"/>
                          </a:solidFill>
                          <a:effectLst/>
                        </a:rPr>
                        <a:t>Slovní hodnota</a:t>
                      </a:r>
                      <a:endParaRPr lang="cs-CZ" sz="2000" b="0" dirty="0">
                        <a:solidFill>
                          <a:srgbClr val="FFFF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96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2000" b="0" dirty="0">
                          <a:effectLst/>
                        </a:rPr>
                        <a:t>0</a:t>
                      </a:r>
                      <a:endParaRPr lang="cs-CZ" sz="20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000" b="0">
                          <a:effectLst/>
                        </a:rPr>
                        <a:t>žádná</a:t>
                      </a:r>
                      <a:endParaRPr lang="cs-CZ" sz="20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196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2000" b="0" dirty="0">
                          <a:effectLst/>
                        </a:rPr>
                        <a:t>0,5</a:t>
                      </a:r>
                      <a:endParaRPr lang="cs-CZ" sz="20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000" b="0">
                          <a:effectLst/>
                        </a:rPr>
                        <a:t>velmi velmi slabá</a:t>
                      </a:r>
                      <a:endParaRPr lang="cs-CZ" sz="20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196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2000" b="0" dirty="0">
                          <a:effectLst/>
                        </a:rPr>
                        <a:t>1</a:t>
                      </a:r>
                      <a:endParaRPr lang="cs-CZ" sz="20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000" b="0">
                          <a:effectLst/>
                        </a:rPr>
                        <a:t>velmi slabá</a:t>
                      </a:r>
                      <a:endParaRPr lang="cs-CZ" sz="20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196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2000" b="0" dirty="0">
                          <a:effectLst/>
                        </a:rPr>
                        <a:t>2</a:t>
                      </a:r>
                      <a:endParaRPr lang="cs-CZ" sz="20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000" b="0" dirty="0">
                          <a:effectLst/>
                        </a:rPr>
                        <a:t>lehká</a:t>
                      </a:r>
                      <a:endParaRPr lang="cs-CZ" sz="20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196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2000" b="0">
                          <a:effectLst/>
                        </a:rPr>
                        <a:t>3</a:t>
                      </a:r>
                      <a:endParaRPr lang="cs-CZ" sz="20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000" b="0" dirty="0">
                          <a:effectLst/>
                        </a:rPr>
                        <a:t>střední</a:t>
                      </a:r>
                      <a:endParaRPr lang="cs-CZ" sz="20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8196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2000" b="0">
                          <a:effectLst/>
                        </a:rPr>
                        <a:t>4</a:t>
                      </a:r>
                      <a:endParaRPr lang="cs-CZ" sz="20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000" b="0" dirty="0">
                          <a:effectLst/>
                        </a:rPr>
                        <a:t>poněkud silná</a:t>
                      </a:r>
                      <a:endParaRPr lang="cs-CZ" sz="20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8196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2000" b="0">
                          <a:effectLst/>
                        </a:rPr>
                        <a:t>5</a:t>
                      </a:r>
                      <a:endParaRPr lang="cs-CZ" sz="20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000" b="0" dirty="0">
                          <a:effectLst/>
                        </a:rPr>
                        <a:t>silná</a:t>
                      </a:r>
                      <a:endParaRPr lang="cs-CZ" sz="20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8196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2000" b="0" dirty="0">
                          <a:effectLst/>
                        </a:rPr>
                        <a:t>6</a:t>
                      </a:r>
                      <a:endParaRPr lang="cs-CZ" sz="20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000" b="0" dirty="0">
                          <a:effectLst/>
                        </a:rPr>
                        <a:t> </a:t>
                      </a:r>
                      <a:endParaRPr lang="cs-CZ" sz="20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8196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2000" b="0">
                          <a:effectLst/>
                        </a:rPr>
                        <a:t>7</a:t>
                      </a:r>
                      <a:endParaRPr lang="cs-CZ" sz="20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000" b="0" dirty="0">
                          <a:effectLst/>
                        </a:rPr>
                        <a:t>velmi silná</a:t>
                      </a:r>
                      <a:endParaRPr lang="cs-CZ" sz="20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8196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2000" b="0">
                          <a:effectLst/>
                        </a:rPr>
                        <a:t>8</a:t>
                      </a:r>
                      <a:endParaRPr lang="cs-CZ" sz="20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000" b="0" dirty="0">
                          <a:effectLst/>
                        </a:rPr>
                        <a:t> </a:t>
                      </a:r>
                      <a:endParaRPr lang="cs-CZ" sz="20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8196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2000" b="0">
                          <a:effectLst/>
                        </a:rPr>
                        <a:t>9</a:t>
                      </a:r>
                      <a:endParaRPr lang="cs-CZ" sz="20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000" b="0" dirty="0">
                          <a:effectLst/>
                        </a:rPr>
                        <a:t> </a:t>
                      </a:r>
                      <a:endParaRPr lang="cs-CZ" sz="20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8196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2000" b="0">
                          <a:effectLst/>
                        </a:rPr>
                        <a:t>10</a:t>
                      </a:r>
                      <a:endParaRPr lang="cs-CZ" sz="20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000" b="0" dirty="0">
                          <a:effectLst/>
                        </a:rPr>
                        <a:t>velmi </a:t>
                      </a:r>
                      <a:r>
                        <a:rPr lang="cs-CZ" sz="2000" b="0" dirty="0" err="1">
                          <a:effectLst/>
                        </a:rPr>
                        <a:t>velmi</a:t>
                      </a:r>
                      <a:r>
                        <a:rPr lang="cs-CZ" sz="2000" b="0" dirty="0">
                          <a:effectLst/>
                        </a:rPr>
                        <a:t> silná</a:t>
                      </a:r>
                      <a:endParaRPr lang="cs-CZ" sz="20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8196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2000" b="0">
                          <a:effectLst/>
                        </a:rPr>
                        <a:t>*</a:t>
                      </a:r>
                      <a:endParaRPr lang="cs-CZ" sz="20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000" b="0" dirty="0">
                          <a:effectLst/>
                        </a:rPr>
                        <a:t>maximální</a:t>
                      </a:r>
                      <a:endParaRPr lang="cs-CZ" sz="20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7123274" y="600444"/>
            <a:ext cx="462966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2000" b="0" i="0" u="none" strike="noStrike" cap="none" normalizeH="0" baseline="0" dirty="0" err="1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Borgova</a:t>
            </a:r>
            <a:r>
              <a:rPr kumimoji="0" lang="cs-CZ" altLang="cs-CZ" sz="2000" b="0" i="0" u="none" strike="noStrike" cap="none" normalizeH="0" baseline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škála pocitu bolesti a dušnosti</a:t>
            </a:r>
            <a:endParaRPr kumimoji="0" lang="cs-CZ" altLang="cs-CZ" sz="2000" b="0" i="0" u="none" strike="noStrike" cap="none" normalizeH="0" baseline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5" name="Group 58"/>
          <p:cNvGraphicFramePr>
            <a:graphicFrameLocks noGrp="1"/>
          </p:cNvGraphicFramePr>
          <p:nvPr/>
        </p:nvGraphicFramePr>
        <p:xfrm>
          <a:off x="2320411" y="1143932"/>
          <a:ext cx="3742636" cy="5364096"/>
        </p:xfrm>
        <a:graphic>
          <a:graphicData uri="http://schemas.openxmlformats.org/drawingml/2006/table">
            <a:tbl>
              <a:tblPr>
                <a:tableStyleId>{21E4AEA4-8DFA-4A89-87EB-49C32662AFE0}</a:tableStyleId>
              </a:tblPr>
              <a:tblGrid>
                <a:gridCol w="9020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4063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303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1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</a:rPr>
                        <a:t>Číslo</a:t>
                      </a:r>
                      <a:endParaRPr kumimoji="0" lang="en-GB" altLang="cs-CZ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08" marB="45708" anchor="ctr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1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</a:rPr>
                        <a:t>Slovní hodnota</a:t>
                      </a:r>
                      <a:endParaRPr kumimoji="0" lang="en-GB" altLang="cs-CZ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08" marB="45708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303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cs-CZ" sz="16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6</a:t>
                      </a:r>
                      <a:endParaRPr kumimoji="0" lang="en-GB" altLang="cs-CZ" sz="1600" b="0" i="0" u="none" strike="noStrike" cap="none" normalizeH="0" baseline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08" marB="45708" anchor="ctr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08" marB="45708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303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cs-CZ" sz="16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7</a:t>
                      </a:r>
                      <a:endParaRPr kumimoji="0" lang="en-GB" altLang="cs-CZ" sz="1600" b="0" i="0" u="none" strike="noStrike" cap="none" normalizeH="0" baseline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08" marB="45708" anchor="ctr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VELMI </a:t>
                      </a:r>
                      <a:r>
                        <a:rPr kumimoji="0" lang="cs-CZ" altLang="cs-CZ" sz="1600" u="none" strike="noStrike" cap="none" normalizeH="0" baseline="0" dirty="0" err="1">
                          <a:ln>
                            <a:noFill/>
                          </a:ln>
                          <a:effectLst/>
                        </a:rPr>
                        <a:t>VELMI</a:t>
                      </a:r>
                      <a:r>
                        <a:rPr kumimoji="0" lang="cs-CZ" altLang="cs-CZ" sz="16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 LEHKÁ</a:t>
                      </a:r>
                      <a:endParaRPr kumimoji="0" lang="en-GB" altLang="cs-CZ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08" marB="45708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303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cs-CZ" sz="16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8</a:t>
                      </a:r>
                      <a:endParaRPr kumimoji="0" lang="en-GB" altLang="cs-CZ" sz="1600" b="0" i="0" u="none" strike="noStrike" cap="none" normalizeH="0" baseline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08" marB="45708" anchor="ctr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08" marB="45708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303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cs-CZ" sz="16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9</a:t>
                      </a:r>
                      <a:endParaRPr kumimoji="0" lang="en-GB" altLang="cs-CZ" sz="1600" b="0" i="0" u="none" strike="noStrike" cap="none" normalizeH="0" baseline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08" marB="45708" anchor="ctr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VELMI LEHKÁ</a:t>
                      </a:r>
                      <a:endParaRPr kumimoji="0" lang="en-GB" altLang="cs-CZ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08" marB="45708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3303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cs-CZ" sz="16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10</a:t>
                      </a:r>
                      <a:endParaRPr kumimoji="0" lang="en-GB" altLang="cs-CZ" sz="1600" b="0" i="0" u="none" strike="noStrike" cap="none" normalizeH="0" baseline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08" marB="45708" anchor="ctr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08" marB="45708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303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cs-CZ" sz="16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11</a:t>
                      </a:r>
                      <a:endParaRPr kumimoji="0" lang="en-GB" altLang="cs-CZ" sz="1600" b="0" i="0" u="none" strike="noStrike" cap="none" normalizeH="0" baseline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08" marB="45708" anchor="ctr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LEHKÁ</a:t>
                      </a:r>
                      <a:endParaRPr kumimoji="0" lang="en-GB" altLang="cs-CZ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08" marB="45708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303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cs-CZ" sz="16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12</a:t>
                      </a:r>
                      <a:endParaRPr kumimoji="0" lang="en-GB" altLang="cs-CZ" sz="1600" b="0" i="0" u="none" strike="noStrike" cap="none" normalizeH="0" baseline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08" marB="45708" anchor="ctr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08" marB="45708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3303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cs-CZ" sz="16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13</a:t>
                      </a:r>
                      <a:endParaRPr kumimoji="0" lang="en-GB" altLang="cs-CZ" sz="1600" b="0" i="0" u="none" strike="noStrike" cap="none" normalizeH="0" baseline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08" marB="45708" anchor="ctr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 PONĚKUD NAMAHÁVÁ</a:t>
                      </a:r>
                      <a:endParaRPr kumimoji="0" lang="en-GB" altLang="cs-CZ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08" marB="45708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3303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cs-CZ" sz="16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14</a:t>
                      </a:r>
                      <a:endParaRPr kumimoji="0" lang="en-GB" altLang="cs-CZ" sz="1600" b="0" i="0" u="none" strike="noStrike" cap="none" normalizeH="0" baseline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08" marB="45708" anchor="ctr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08" marB="45708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3303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cs-CZ" sz="16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15</a:t>
                      </a:r>
                      <a:endParaRPr kumimoji="0" lang="en-GB" altLang="cs-CZ" sz="1600" b="0" i="0" u="none" strike="noStrike" cap="none" normalizeH="0" baseline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08" marB="45708" anchor="ctr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NAMAHÁVÁ</a:t>
                      </a:r>
                      <a:endParaRPr kumimoji="0" lang="en-GB" altLang="cs-CZ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08" marB="45708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3303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cs-CZ" sz="16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16</a:t>
                      </a:r>
                      <a:endParaRPr kumimoji="0" lang="en-GB" altLang="cs-CZ" sz="1600" b="0" i="0" u="none" strike="noStrike" cap="none" normalizeH="0" baseline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08" marB="45708" anchor="ctr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08" marB="45708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3303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cs-CZ" sz="16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17</a:t>
                      </a:r>
                      <a:endParaRPr kumimoji="0" lang="en-GB" altLang="cs-CZ" sz="1600" b="0" i="0" u="none" strike="noStrike" cap="none" normalizeH="0" baseline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08" marB="45708" anchor="ctr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VELMI NAMAHÁVÁ</a:t>
                      </a:r>
                      <a:endParaRPr kumimoji="0" lang="en-GB" altLang="cs-CZ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08" marB="45708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3303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cs-CZ" sz="16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18</a:t>
                      </a:r>
                      <a:endParaRPr kumimoji="0" lang="en-GB" altLang="cs-CZ" sz="1600" b="0" i="0" u="none" strike="noStrike" cap="none" normalizeH="0" baseline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08" marB="45708" anchor="ctr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08" marB="45708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3303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cs-CZ" sz="16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19</a:t>
                      </a:r>
                      <a:endParaRPr kumimoji="0" lang="en-GB" altLang="cs-CZ" sz="1600" b="0" i="0" u="none" strike="noStrike" cap="none" normalizeH="0" baseline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08" marB="45708" anchor="ctr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VELMI </a:t>
                      </a:r>
                      <a:r>
                        <a:rPr kumimoji="0" lang="cs-CZ" altLang="cs-CZ" sz="1600" u="none" strike="noStrike" cap="none" normalizeH="0" baseline="0" dirty="0" err="1">
                          <a:ln>
                            <a:noFill/>
                          </a:ln>
                          <a:effectLst/>
                        </a:rPr>
                        <a:t>VELMI</a:t>
                      </a:r>
                      <a:r>
                        <a:rPr kumimoji="0" lang="cs-CZ" altLang="cs-CZ" sz="16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 NAMAHÁVÁ</a:t>
                      </a:r>
                      <a:endParaRPr kumimoji="0" lang="en-GB" altLang="cs-CZ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08" marB="45708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33303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cs-CZ" sz="16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20</a:t>
                      </a:r>
                      <a:endParaRPr kumimoji="0" lang="en-GB" altLang="cs-CZ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08" marB="45708" anchor="ctr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08" marB="45708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</a:tbl>
          </a:graphicData>
        </a:graphic>
      </p:graphicFrame>
      <p:sp>
        <p:nvSpPr>
          <p:cNvPr id="6" name="Text Box 56"/>
          <p:cNvSpPr txBox="1">
            <a:spLocks noChangeArrowheads="1"/>
          </p:cNvSpPr>
          <p:nvPr/>
        </p:nvSpPr>
        <p:spPr bwMode="auto">
          <a:xfrm>
            <a:off x="2596505" y="600444"/>
            <a:ext cx="335945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cs-CZ" altLang="cs-CZ" sz="2000" dirty="0" err="1">
                <a:solidFill>
                  <a:srgbClr val="C00000"/>
                </a:solidFill>
              </a:rPr>
              <a:t>Borgova</a:t>
            </a:r>
            <a:r>
              <a:rPr lang="cs-CZ" altLang="cs-CZ" sz="2000" dirty="0">
                <a:solidFill>
                  <a:srgbClr val="C00000"/>
                </a:solidFill>
              </a:rPr>
              <a:t> škála pocitu zátěže</a:t>
            </a:r>
            <a:endParaRPr lang="en-GB" altLang="cs-CZ" sz="2000" dirty="0">
              <a:solidFill>
                <a:srgbClr val="C00000"/>
              </a:solidFill>
            </a:endParaRPr>
          </a:p>
        </p:txBody>
      </p:sp>
      <p:sp>
        <p:nvSpPr>
          <p:cNvPr id="7" name="Obdélník 6"/>
          <p:cNvSpPr/>
          <p:nvPr/>
        </p:nvSpPr>
        <p:spPr>
          <a:xfrm>
            <a:off x="3402225" y="6581001"/>
            <a:ext cx="510746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Aft>
                <a:spcPts val="0"/>
              </a:spcAft>
              <a:tabLst>
                <a:tab pos="228600" algn="l"/>
              </a:tabLst>
            </a:pPr>
            <a:r>
              <a:rPr lang="cs-CZ" sz="1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Borg</a:t>
            </a:r>
            <a:r>
              <a:rPr lang="cs-CZ" sz="1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G. (2012). </a:t>
            </a:r>
            <a:r>
              <a:rPr lang="cs-CZ" sz="12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Physical</a:t>
            </a:r>
            <a:r>
              <a:rPr lang="cs-CZ" sz="1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performance and </a:t>
            </a:r>
            <a:r>
              <a:rPr lang="cs-CZ" sz="12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perceived</a:t>
            </a:r>
            <a:r>
              <a:rPr lang="cs-CZ" sz="1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2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exertion</a:t>
            </a:r>
            <a:r>
              <a:rPr lang="cs-CZ" sz="1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cs-CZ" sz="1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Gleerup</a:t>
            </a:r>
            <a:r>
              <a:rPr lang="cs-CZ" sz="1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: Lund.</a:t>
            </a:r>
            <a:endParaRPr lang="cs-CZ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991" y="2530198"/>
            <a:ext cx="1932566" cy="2591564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293" y="4779746"/>
            <a:ext cx="2086925" cy="1392483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545" y="2122229"/>
            <a:ext cx="2058422" cy="1530951"/>
          </a:xfrm>
          <a:prstGeom prst="rect">
            <a:avLst/>
          </a:prstGeom>
        </p:spPr>
      </p:pic>
      <p:sp>
        <p:nvSpPr>
          <p:cNvPr id="2" name="Obdélník 1"/>
          <p:cNvSpPr/>
          <p:nvPr/>
        </p:nvSpPr>
        <p:spPr>
          <a:xfrm>
            <a:off x="3280242" y="146907"/>
            <a:ext cx="575349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cs-CZ" sz="2400" b="1" u="sng" dirty="0">
                <a:solidFill>
                  <a:schemeClr val="accent1">
                    <a:lumMod val="50000"/>
                  </a:schemeClr>
                </a:solidFill>
              </a:rPr>
              <a:t>UKAZATELE ODEZVY ORGANIZMU NA ZÁTĚŽ</a:t>
            </a:r>
          </a:p>
        </p:txBody>
      </p:sp>
    </p:spTree>
    <p:extLst>
      <p:ext uri="{BB962C8B-B14F-4D97-AF65-F5344CB8AC3E}">
        <p14:creationId xmlns:p14="http://schemas.microsoft.com/office/powerpoint/2010/main" val="27279928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4" descr="Antrop6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25" y="549276"/>
            <a:ext cx="8713788" cy="6189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1" name="Text Box 5"/>
          <p:cNvSpPr txBox="1">
            <a:spLocks noChangeArrowheads="1"/>
          </p:cNvSpPr>
          <p:nvPr/>
        </p:nvSpPr>
        <p:spPr bwMode="auto">
          <a:xfrm>
            <a:off x="1774824" y="188913"/>
            <a:ext cx="8715375" cy="400110"/>
          </a:xfrm>
          <a:prstGeom prst="rect">
            <a:avLst/>
          </a:prstGeom>
          <a:solidFill>
            <a:schemeClr val="bg1"/>
          </a:solidFill>
          <a:ln w="31750">
            <a:solidFill>
              <a:srgbClr val="00206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cs-CZ" altLang="cs-CZ" sz="2000" b="1" dirty="0">
                <a:solidFill>
                  <a:srgbClr val="002060"/>
                </a:solidFill>
              </a:rPr>
              <a:t>DYNAMOMETRIE</a:t>
            </a:r>
            <a:r>
              <a:rPr lang="cs-CZ" altLang="cs-CZ" sz="2000" b="1" dirty="0">
                <a:solidFill>
                  <a:schemeClr val="accent2"/>
                </a:solidFill>
              </a:rPr>
              <a:t> </a:t>
            </a:r>
            <a:r>
              <a:rPr lang="cs-CZ" altLang="cs-CZ" sz="2000" dirty="0"/>
              <a:t>- FUNKČNÍ DIAGNOSTIKA </a:t>
            </a:r>
            <a:r>
              <a:rPr lang="cs-CZ" altLang="cs-CZ" sz="2000" dirty="0" err="1"/>
              <a:t>SVAL</a:t>
            </a:r>
            <a:r>
              <a:rPr lang="cs-CZ" altLang="cs-CZ" sz="2000" cap="all" dirty="0" err="1"/>
              <a:t>ů</a:t>
            </a:r>
            <a:endParaRPr lang="en-GB" altLang="cs-CZ" sz="2000" cap="all" dirty="0"/>
          </a:p>
        </p:txBody>
      </p:sp>
    </p:spTree>
    <p:extLst>
      <p:ext uri="{BB962C8B-B14F-4D97-AF65-F5344CB8AC3E}">
        <p14:creationId xmlns:p14="http://schemas.microsoft.com/office/powerpoint/2010/main" val="20510140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7764E5-F913-4390-BCBE-B202C5B997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0B9CB20B-6CC9-0035-A7A5-674C7A9FA37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303373" y="4032"/>
          <a:ext cx="6888627" cy="40654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f" r:id="rId2" imgW="6277051" imgH="3438449" progId="Excel.Chart.8">
                  <p:embed/>
                </p:oleObj>
              </mc:Choice>
              <mc:Fallback>
                <p:oleObj name="Graf" r:id="rId2" imgW="6277051" imgH="3438449" progId="Excel.Chart.8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545B2BCE-4F4A-32EC-0ADD-3F2522B196E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03373" y="4032"/>
                        <a:ext cx="6888627" cy="406546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5716" name="Picture 4">
            <a:extLst>
              <a:ext uri="{FF2B5EF4-FFF2-40B4-BE49-F238E27FC236}">
                <a16:creationId xmlns:a16="http://schemas.microsoft.com/office/drawing/2014/main" id="{54A073BA-5AB8-7B11-994F-99ED2ABF04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54450"/>
            <a:ext cx="9144000" cy="300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5717" name="Rectangle 5">
            <a:extLst>
              <a:ext uri="{FF2B5EF4-FFF2-40B4-BE49-F238E27FC236}">
                <a16:creationId xmlns:a16="http://schemas.microsoft.com/office/drawing/2014/main" id="{7728C788-8EA8-7391-D5D1-C51A4164D8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4443" y="3994923"/>
            <a:ext cx="7479957" cy="3117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cs-CZ" altLang="cs-CZ" sz="1800" dirty="0">
                <a:solidFill>
                  <a:srgbClr val="C00000"/>
                </a:solidFill>
                <a:latin typeface="+mn-lt"/>
              </a:rPr>
              <a:t>Síla a čas </a:t>
            </a:r>
            <a:r>
              <a:rPr lang="cs-CZ" altLang="cs-CZ" sz="1800" dirty="0">
                <a:latin typeface="+mn-lt"/>
              </a:rPr>
              <a:t>dosažení 30%, 50% a 100% maximální síly u </a:t>
            </a:r>
            <a:r>
              <a:rPr lang="cs-CZ" altLang="cs-CZ" sz="1800" dirty="0">
                <a:solidFill>
                  <a:srgbClr val="7030A0"/>
                </a:solidFill>
                <a:latin typeface="+mn-lt"/>
              </a:rPr>
              <a:t>sprinterů</a:t>
            </a:r>
            <a:r>
              <a:rPr lang="cs-CZ" altLang="cs-CZ" sz="1800" dirty="0">
                <a:latin typeface="+mn-lt"/>
              </a:rPr>
              <a:t> a </a:t>
            </a:r>
            <a:r>
              <a:rPr lang="cs-CZ" altLang="cs-CZ" sz="1800" dirty="0">
                <a:solidFill>
                  <a:srgbClr val="FF0000"/>
                </a:solidFill>
                <a:latin typeface="+mn-lt"/>
              </a:rPr>
              <a:t>vytrvalců</a:t>
            </a:r>
            <a:endParaRPr lang="cs-CZ" altLang="cs-CZ" sz="1800" dirty="0">
              <a:latin typeface="+mn-lt"/>
            </a:endParaRPr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136E0C5B-CB59-C9CF-5E36-EA98A6A76D86}"/>
              </a:ext>
            </a:extLst>
          </p:cNvPr>
          <p:cNvSpPr/>
          <p:nvPr/>
        </p:nvSpPr>
        <p:spPr>
          <a:xfrm>
            <a:off x="1437669" y="1079411"/>
            <a:ext cx="2428037" cy="153888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cs-CZ" altLang="cs-CZ" sz="2800" b="1" u="sng" dirty="0">
                <a:solidFill>
                  <a:srgbClr val="002060"/>
                </a:solidFill>
              </a:rPr>
              <a:t>Dynamometrie</a:t>
            </a:r>
          </a:p>
          <a:p>
            <a:pPr algn="ctr"/>
            <a:endParaRPr lang="cs-CZ" altLang="cs-CZ" dirty="0">
              <a:solidFill>
                <a:srgbClr val="C00000"/>
              </a:solidFill>
            </a:endParaRPr>
          </a:p>
          <a:p>
            <a:pPr algn="ctr"/>
            <a:r>
              <a:rPr lang="cs-CZ" altLang="cs-CZ" sz="2400" dirty="0"/>
              <a:t>SÍLA / ČAS</a:t>
            </a:r>
          </a:p>
          <a:p>
            <a:pPr algn="ctr"/>
            <a:r>
              <a:rPr lang="cs-CZ" altLang="cs-CZ" sz="2400" dirty="0"/>
              <a:t>(N/s) 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2214927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57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157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157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157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2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57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57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57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57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 tmFilter="0,0; .5, 1; 1, 1"/>
                                        <p:tgtEl>
                                          <p:spTgt spid="1157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571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extovéPole 1">
            <a:extLst>
              <a:ext uri="{FF2B5EF4-FFF2-40B4-BE49-F238E27FC236}">
                <a16:creationId xmlns:a16="http://schemas.microsoft.com/office/drawing/2014/main" id="{84A5B5B1-3704-9EEB-0562-1074DC88C7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8214" y="404814"/>
            <a:ext cx="7775575" cy="6217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2400" b="1" dirty="0">
                <a:solidFill>
                  <a:srgbClr val="C00000"/>
                </a:solidFill>
              </a:rPr>
              <a:t>Test 2 km chůze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2000" b="1" dirty="0">
                <a:solidFill>
                  <a:schemeClr val="accent5">
                    <a:lumMod val="50000"/>
                  </a:schemeClr>
                </a:solidFill>
              </a:rPr>
              <a:t>Ukazatel vytrvalostní tělesné zdatnosti (fitness index)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2000" dirty="0"/>
              <a:t>Muži</a:t>
            </a:r>
            <a:r>
              <a:rPr lang="en-US" altLang="cs-CZ" sz="2000" dirty="0"/>
              <a:t>:</a:t>
            </a:r>
            <a:br>
              <a:rPr lang="en-US" altLang="cs-CZ" sz="2000" dirty="0">
                <a:solidFill>
                  <a:schemeClr val="accent2"/>
                </a:solidFill>
              </a:rPr>
            </a:br>
            <a:r>
              <a:rPr lang="en-US" altLang="cs-CZ" sz="2000" dirty="0">
                <a:solidFill>
                  <a:schemeClr val="accent1">
                    <a:lumMod val="75000"/>
                  </a:schemeClr>
                </a:solidFill>
              </a:rPr>
              <a:t>FI = 420 - [(11.6 x min) + (0.56 x HR) + (2.6 x BMI) + (0.2 x </a:t>
            </a:r>
            <a:r>
              <a:rPr lang="cs-CZ" altLang="cs-CZ" sz="2000" dirty="0">
                <a:solidFill>
                  <a:schemeClr val="accent1">
                    <a:lumMod val="75000"/>
                  </a:schemeClr>
                </a:solidFill>
              </a:rPr>
              <a:t>věk</a:t>
            </a:r>
            <a:r>
              <a:rPr lang="en-US" altLang="cs-CZ" sz="2000" dirty="0">
                <a:solidFill>
                  <a:schemeClr val="accent1">
                    <a:lumMod val="75000"/>
                  </a:schemeClr>
                </a:solidFill>
              </a:rPr>
              <a:t>)]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2000" dirty="0"/>
              <a:t>Ženy</a:t>
            </a:r>
            <a:r>
              <a:rPr lang="en-US" altLang="cs-CZ" sz="2000" dirty="0"/>
              <a:t>:</a:t>
            </a:r>
            <a:br>
              <a:rPr lang="en-US" altLang="cs-CZ" sz="2000" dirty="0">
                <a:solidFill>
                  <a:schemeClr val="accent2"/>
                </a:solidFill>
              </a:rPr>
            </a:br>
            <a:r>
              <a:rPr lang="en-US" altLang="cs-CZ" sz="2000" dirty="0">
                <a:solidFill>
                  <a:schemeClr val="accent1">
                    <a:lumMod val="75000"/>
                  </a:schemeClr>
                </a:solidFill>
              </a:rPr>
              <a:t>FI = 304 - [(8.5 x min) + (0.32 x HR) + (1.1 x BMI) + (0.4 x </a:t>
            </a:r>
            <a:r>
              <a:rPr lang="cs-CZ" altLang="cs-CZ" sz="2000" dirty="0">
                <a:solidFill>
                  <a:schemeClr val="accent1">
                    <a:lumMod val="75000"/>
                  </a:schemeClr>
                </a:solidFill>
              </a:rPr>
              <a:t>věk</a:t>
            </a:r>
            <a:r>
              <a:rPr lang="en-US" altLang="cs-CZ" sz="2000" dirty="0">
                <a:solidFill>
                  <a:schemeClr val="accent1">
                    <a:lumMod val="75000"/>
                  </a:schemeClr>
                </a:solidFill>
              </a:rPr>
              <a:t>)]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altLang="cs-CZ" sz="2000" dirty="0">
              <a:solidFill>
                <a:schemeClr val="accent2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cs-CZ" sz="1800" dirty="0"/>
              <a:t>Min = </a:t>
            </a:r>
            <a:r>
              <a:rPr lang="cs-CZ" altLang="cs-CZ" sz="1800" dirty="0"/>
              <a:t>čas chůze </a:t>
            </a:r>
            <a:r>
              <a:rPr lang="en-US" altLang="cs-CZ" sz="1800" dirty="0"/>
              <a:t>(</a:t>
            </a:r>
            <a:r>
              <a:rPr lang="cs-CZ" altLang="cs-CZ" sz="1800" dirty="0"/>
              <a:t>např.</a:t>
            </a:r>
            <a:r>
              <a:rPr lang="en-US" altLang="cs-CZ" sz="1800" dirty="0"/>
              <a:t> 15 min 13 sec = (15 + 13/60) = 15.22 min)</a:t>
            </a:r>
            <a:br>
              <a:rPr lang="en-US" altLang="cs-CZ" sz="1800" dirty="0"/>
            </a:br>
            <a:r>
              <a:rPr lang="en-US" altLang="cs-CZ" sz="1800" dirty="0"/>
              <a:t>HR = </a:t>
            </a:r>
            <a:r>
              <a:rPr lang="cs-CZ" altLang="cs-CZ" sz="1800" dirty="0"/>
              <a:t>minutová srdeční frekvence na konci chůze</a:t>
            </a:r>
            <a:br>
              <a:rPr lang="en-US" altLang="cs-CZ" sz="1800" dirty="0"/>
            </a:br>
            <a:endParaRPr lang="cs-CZ" altLang="cs-CZ" sz="1800" dirty="0"/>
          </a:p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2000" b="1" u="sng" dirty="0">
                <a:solidFill>
                  <a:schemeClr val="accent1">
                    <a:lumMod val="75000"/>
                  </a:schemeClr>
                </a:solidFill>
              </a:rPr>
              <a:t>Hodnocení</a:t>
            </a:r>
          </a:p>
          <a:p>
            <a:pPr lvl="4">
              <a:spcBef>
                <a:spcPct val="0"/>
              </a:spcBef>
              <a:buFontTx/>
              <a:buNone/>
            </a:pPr>
            <a:r>
              <a:rPr lang="en-US" altLang="cs-CZ" dirty="0">
                <a:solidFill>
                  <a:schemeClr val="accent1">
                    <a:lumMod val="75000"/>
                  </a:schemeClr>
                </a:solidFill>
              </a:rPr>
              <a:t>&gt; 130: </a:t>
            </a:r>
            <a:r>
              <a:rPr lang="cs-CZ" altLang="cs-CZ" dirty="0">
                <a:solidFill>
                  <a:schemeClr val="accent1">
                    <a:lumMod val="75000"/>
                  </a:schemeClr>
                </a:solidFill>
              </a:rPr>
              <a:t>	  výrazně nadprůměrný</a:t>
            </a:r>
            <a:endParaRPr lang="en-US" altLang="cs-CZ" dirty="0">
              <a:solidFill>
                <a:schemeClr val="accent1">
                  <a:lumMod val="75000"/>
                </a:schemeClr>
              </a:solidFill>
            </a:endParaRPr>
          </a:p>
          <a:p>
            <a:pPr lvl="4">
              <a:spcBef>
                <a:spcPct val="0"/>
              </a:spcBef>
              <a:buFontTx/>
              <a:buNone/>
            </a:pPr>
            <a:r>
              <a:rPr lang="en-US" altLang="cs-CZ" dirty="0">
                <a:solidFill>
                  <a:schemeClr val="accent1">
                    <a:lumMod val="75000"/>
                  </a:schemeClr>
                </a:solidFill>
              </a:rPr>
              <a:t>111-130:</a:t>
            </a:r>
            <a:r>
              <a:rPr lang="cs-CZ" altLang="cs-CZ" dirty="0">
                <a:solidFill>
                  <a:schemeClr val="accent1">
                    <a:lumMod val="75000"/>
                  </a:schemeClr>
                </a:solidFill>
              </a:rPr>
              <a:t> poněkud nadprůměrný</a:t>
            </a:r>
            <a:endParaRPr lang="en-US" altLang="cs-CZ" dirty="0">
              <a:solidFill>
                <a:schemeClr val="accent1">
                  <a:lumMod val="75000"/>
                </a:schemeClr>
              </a:solidFill>
            </a:endParaRPr>
          </a:p>
          <a:p>
            <a:pPr lvl="4">
              <a:spcBef>
                <a:spcPct val="0"/>
              </a:spcBef>
              <a:buFontTx/>
              <a:buNone/>
            </a:pPr>
            <a:r>
              <a:rPr lang="en-US" altLang="cs-CZ" dirty="0">
                <a:solidFill>
                  <a:schemeClr val="accent1">
                    <a:lumMod val="75000"/>
                  </a:schemeClr>
                </a:solidFill>
              </a:rPr>
              <a:t>90-110: </a:t>
            </a:r>
            <a:r>
              <a:rPr lang="cs-CZ" altLang="cs-CZ" dirty="0">
                <a:solidFill>
                  <a:schemeClr val="accent1">
                    <a:lumMod val="75000"/>
                  </a:schemeClr>
                </a:solidFill>
              </a:rPr>
              <a:t>	  průměrný</a:t>
            </a:r>
            <a:endParaRPr lang="en-US" altLang="cs-CZ" dirty="0">
              <a:solidFill>
                <a:schemeClr val="accent1">
                  <a:lumMod val="75000"/>
                </a:schemeClr>
              </a:solidFill>
            </a:endParaRPr>
          </a:p>
          <a:p>
            <a:pPr lvl="4">
              <a:spcBef>
                <a:spcPct val="0"/>
              </a:spcBef>
              <a:buFontTx/>
              <a:buNone/>
            </a:pPr>
            <a:r>
              <a:rPr lang="en-US" altLang="cs-CZ" dirty="0">
                <a:solidFill>
                  <a:schemeClr val="accent1">
                    <a:lumMod val="75000"/>
                  </a:schemeClr>
                </a:solidFill>
              </a:rPr>
              <a:t>70-89: </a:t>
            </a:r>
            <a:r>
              <a:rPr lang="cs-CZ" altLang="cs-CZ" dirty="0">
                <a:solidFill>
                  <a:schemeClr val="accent1">
                    <a:lumMod val="75000"/>
                  </a:schemeClr>
                </a:solidFill>
              </a:rPr>
              <a:t>	  poněkud podprůměrný</a:t>
            </a:r>
            <a:endParaRPr lang="en-US" altLang="cs-CZ" dirty="0">
              <a:solidFill>
                <a:schemeClr val="accent1">
                  <a:lumMod val="75000"/>
                </a:schemeClr>
              </a:solidFill>
            </a:endParaRPr>
          </a:p>
          <a:p>
            <a:pPr lvl="4">
              <a:spcBef>
                <a:spcPct val="0"/>
              </a:spcBef>
              <a:buFontTx/>
              <a:buNone/>
            </a:pPr>
            <a:r>
              <a:rPr lang="en-US" altLang="cs-CZ" dirty="0">
                <a:solidFill>
                  <a:schemeClr val="accent1">
                    <a:lumMod val="75000"/>
                  </a:schemeClr>
                </a:solidFill>
              </a:rPr>
              <a:t>&lt; 70: </a:t>
            </a:r>
            <a:r>
              <a:rPr lang="cs-CZ" altLang="cs-CZ" dirty="0">
                <a:solidFill>
                  <a:schemeClr val="accent1">
                    <a:lumMod val="75000"/>
                  </a:schemeClr>
                </a:solidFill>
              </a:rPr>
              <a:t>	  výrazně podprůměrný</a:t>
            </a:r>
            <a:endParaRPr lang="en-US" altLang="cs-CZ" dirty="0">
              <a:solidFill>
                <a:schemeClr val="accent1">
                  <a:lumMod val="75000"/>
                </a:schemeClr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cs-CZ" sz="2000" dirty="0"/>
              <a:t> </a:t>
            </a:r>
            <a:endParaRPr lang="cs-CZ" altLang="cs-CZ" sz="2000" dirty="0"/>
          </a:p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2000" u="sng" dirty="0"/>
              <a:t>Odhad VO</a:t>
            </a:r>
            <a:r>
              <a:rPr lang="cs-CZ" altLang="cs-CZ" sz="2000" baseline="-25000" dirty="0"/>
              <a:t>2</a:t>
            </a:r>
            <a:r>
              <a:rPr lang="cs-CZ" altLang="cs-CZ" sz="2000" u="sng" dirty="0"/>
              <a:t>max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2000" dirty="0"/>
              <a:t>Muži: </a:t>
            </a:r>
            <a:r>
              <a:rPr lang="en-US" altLang="cs-CZ" sz="1600" dirty="0">
                <a:solidFill>
                  <a:schemeClr val="accent2"/>
                </a:solidFill>
              </a:rPr>
              <a:t>VO2max = 189.4 - [(4.65 x min) + (0.22 x HR) + (0.26 x </a:t>
            </a:r>
            <a:r>
              <a:rPr lang="cs-CZ" altLang="cs-CZ" sz="1600" dirty="0">
                <a:solidFill>
                  <a:schemeClr val="accent2"/>
                </a:solidFill>
              </a:rPr>
              <a:t>věk</a:t>
            </a:r>
            <a:r>
              <a:rPr lang="en-US" altLang="cs-CZ" sz="1600" dirty="0">
                <a:solidFill>
                  <a:schemeClr val="accent2"/>
                </a:solidFill>
              </a:rPr>
              <a:t>) + (1.05 x BMI)]</a:t>
            </a:r>
            <a:endParaRPr lang="cs-CZ" altLang="cs-CZ" sz="1600" dirty="0"/>
          </a:p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2000" dirty="0"/>
              <a:t>Ženy: </a:t>
            </a:r>
            <a:r>
              <a:rPr lang="en-US" altLang="cs-CZ" sz="1600" dirty="0">
                <a:solidFill>
                  <a:schemeClr val="accent2"/>
                </a:solidFill>
              </a:rPr>
              <a:t>VO2max = 116.2 - [(2.98 x min) + (0.11 x HR) + (0.14 x </a:t>
            </a:r>
            <a:r>
              <a:rPr lang="cs-CZ" altLang="cs-CZ" sz="1600" dirty="0">
                <a:solidFill>
                  <a:schemeClr val="accent2"/>
                </a:solidFill>
              </a:rPr>
              <a:t>věk</a:t>
            </a:r>
            <a:r>
              <a:rPr lang="en-US" altLang="cs-CZ" sz="1600" dirty="0">
                <a:solidFill>
                  <a:schemeClr val="accent2"/>
                </a:solidFill>
              </a:rPr>
              <a:t>) + (0.39 x BMI)]</a:t>
            </a:r>
            <a:endParaRPr lang="cs-CZ" altLang="cs-CZ" sz="1600" dirty="0"/>
          </a:p>
        </p:txBody>
      </p:sp>
      <p:sp>
        <p:nvSpPr>
          <p:cNvPr id="43011" name="Obdélník 2">
            <a:extLst>
              <a:ext uri="{FF2B5EF4-FFF2-40B4-BE49-F238E27FC236}">
                <a16:creationId xmlns:a16="http://schemas.microsoft.com/office/drawing/2014/main" id="{CA73A20B-04AE-7D83-B01D-9C2DED9BE4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68789" y="6611938"/>
            <a:ext cx="3654425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1000"/>
              <a:t>http://www.mens-fitness-and-health.com/Walking-Test.html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6A35A8-55B7-A024-C1ED-0F6D6964F7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>
            <a:extLst>
              <a:ext uri="{FF2B5EF4-FFF2-40B4-BE49-F238E27FC236}">
                <a16:creationId xmlns:a16="http://schemas.microsoft.com/office/drawing/2014/main" id="{A48BF931-3243-76DF-907F-432D440B8FD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10394" y="436073"/>
            <a:ext cx="10972800" cy="906951"/>
          </a:xfrm>
          <a:ln>
            <a:solidFill>
              <a:schemeClr val="tx1"/>
            </a:solidFill>
            <a:miter lim="800000"/>
            <a:headEnd/>
            <a:tailEnd/>
          </a:ln>
        </p:spPr>
        <p:txBody>
          <a:bodyPr>
            <a:normAutofit fontScale="90000"/>
          </a:bodyPr>
          <a:lstStyle/>
          <a:p>
            <a:pPr algn="ctr"/>
            <a:r>
              <a:rPr lang="cs-CZ" altLang="cs-CZ" sz="3200" dirty="0"/>
              <a:t>ZÁTĚŽOVÁ DIAGNOSTIKA SRDCE</a:t>
            </a:r>
            <a:br>
              <a:rPr lang="cs-CZ" altLang="cs-CZ" sz="3200" dirty="0"/>
            </a:br>
            <a:r>
              <a:rPr lang="cs-CZ" altLang="cs-CZ" sz="2200" dirty="0"/>
              <a:t>ischemická choroba srdeční (angina pectoris, infarkt myokardu), kardiomyopatie, srdeční vady a jiné</a:t>
            </a:r>
            <a:endParaRPr lang="en-GB" altLang="cs-CZ" sz="2200" dirty="0"/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1CD520F2-F04D-7221-A51C-FDD648BE39B8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610394" y="1432425"/>
            <a:ext cx="10972800" cy="5292225"/>
          </a:xfrm>
        </p:spPr>
        <p:txBody>
          <a:bodyPr>
            <a:noAutofit/>
          </a:bodyPr>
          <a:lstStyle/>
          <a:p>
            <a:pPr marL="0" indent="0" algn="ctr">
              <a:lnSpc>
                <a:spcPct val="80000"/>
              </a:lnSpc>
              <a:buNone/>
            </a:pPr>
            <a:r>
              <a:rPr lang="cs-CZ" altLang="cs-CZ" sz="2200" b="1" dirty="0">
                <a:solidFill>
                  <a:srgbClr val="FF0000"/>
                </a:solidFill>
              </a:rPr>
              <a:t>ERGOMETRIE</a:t>
            </a:r>
            <a:r>
              <a:rPr lang="cs-CZ" altLang="cs-CZ" sz="2200" b="1" dirty="0">
                <a:solidFill>
                  <a:srgbClr val="0070C0"/>
                </a:solidFill>
              </a:rPr>
              <a:t> - TESTY S PŘESNĚ NASTAVITELNOU FYZICKOU ZÁTĚŽÍ</a:t>
            </a:r>
          </a:p>
          <a:p>
            <a:pPr>
              <a:lnSpc>
                <a:spcPct val="80000"/>
              </a:lnSpc>
            </a:pPr>
            <a:r>
              <a:rPr lang="en-GB" altLang="cs-CZ" sz="2200" b="1" dirty="0" err="1">
                <a:solidFill>
                  <a:schemeClr val="accent6">
                    <a:lumMod val="75000"/>
                  </a:schemeClr>
                </a:solidFill>
              </a:rPr>
              <a:t>Indikace</a:t>
            </a:r>
            <a:r>
              <a:rPr lang="cs-CZ" altLang="cs-CZ" sz="2200" b="1" dirty="0">
                <a:solidFill>
                  <a:schemeClr val="accent6">
                    <a:lumMod val="75000"/>
                  </a:schemeClr>
                </a:solidFill>
              </a:rPr>
              <a:t> (cíl, smysl, důvod testu)</a:t>
            </a:r>
          </a:p>
          <a:p>
            <a:pPr lvl="1">
              <a:lnSpc>
                <a:spcPct val="80000"/>
              </a:lnSpc>
            </a:pPr>
            <a:r>
              <a:rPr lang="cs-CZ" altLang="cs-CZ" sz="2200" b="1" dirty="0">
                <a:solidFill>
                  <a:schemeClr val="accent6">
                    <a:lumMod val="75000"/>
                  </a:schemeClr>
                </a:solidFill>
              </a:rPr>
              <a:t>Diagnostika onemocnění</a:t>
            </a:r>
            <a:r>
              <a:rPr lang="cs-CZ" altLang="cs-CZ" sz="2200" b="1" dirty="0"/>
              <a:t> </a:t>
            </a:r>
            <a:r>
              <a:rPr lang="cs-CZ" altLang="cs-CZ" sz="2200" dirty="0">
                <a:solidFill>
                  <a:schemeClr val="accent6">
                    <a:lumMod val="75000"/>
                  </a:schemeClr>
                </a:solidFill>
              </a:rPr>
              <a:t>- zpřesnění Dg, doplnění hlavních vyšetřovacích postupů </a:t>
            </a:r>
            <a:r>
              <a:rPr lang="cs-CZ" altLang="cs-CZ" sz="2200" dirty="0"/>
              <a:t>(anamnéza, klinické vyšetření, RTG, echokardiografie, </a:t>
            </a:r>
            <a:r>
              <a:rPr lang="cs-CZ" altLang="cs-CZ" sz="2200" dirty="0" err="1"/>
              <a:t>koronarografie</a:t>
            </a:r>
            <a:r>
              <a:rPr lang="cs-CZ" altLang="cs-CZ" sz="2200" dirty="0"/>
              <a:t>, biochemické testy, atd.)</a:t>
            </a:r>
          </a:p>
          <a:p>
            <a:pPr lvl="1">
              <a:lnSpc>
                <a:spcPct val="80000"/>
              </a:lnSpc>
            </a:pPr>
            <a:r>
              <a:rPr lang="cs-CZ" altLang="cs-CZ" sz="2200" b="1" dirty="0">
                <a:solidFill>
                  <a:schemeClr val="accent6">
                    <a:lumMod val="75000"/>
                  </a:schemeClr>
                </a:solidFill>
              </a:rPr>
              <a:t>Posouzení rizika selhání srdce </a:t>
            </a:r>
            <a:r>
              <a:rPr lang="cs-CZ" altLang="cs-CZ" sz="2200" dirty="0"/>
              <a:t>- krevního oběhu</a:t>
            </a:r>
          </a:p>
          <a:p>
            <a:pPr lvl="1">
              <a:lnSpc>
                <a:spcPct val="80000"/>
              </a:lnSpc>
            </a:pPr>
            <a:r>
              <a:rPr lang="cs-CZ" altLang="cs-CZ" sz="2200" b="1" dirty="0">
                <a:solidFill>
                  <a:schemeClr val="accent6">
                    <a:lumMod val="75000"/>
                  </a:schemeClr>
                </a:solidFill>
              </a:rPr>
              <a:t>P</a:t>
            </a:r>
            <a:r>
              <a:rPr lang="en-GB" altLang="cs-CZ" sz="2200" b="1" dirty="0" err="1">
                <a:solidFill>
                  <a:schemeClr val="accent6">
                    <a:lumMod val="75000"/>
                  </a:schemeClr>
                </a:solidFill>
              </a:rPr>
              <a:t>lánování</a:t>
            </a:r>
            <a:r>
              <a:rPr lang="cs-CZ" altLang="cs-CZ" sz="2200" b="1" dirty="0">
                <a:solidFill>
                  <a:schemeClr val="accent6">
                    <a:lumMod val="75000"/>
                  </a:schemeClr>
                </a:solidFill>
              </a:rPr>
              <a:t> a kontrola (řízení)</a:t>
            </a:r>
            <a:r>
              <a:rPr lang="en-GB" altLang="cs-CZ" sz="22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cs-CZ" altLang="cs-CZ" sz="2200" b="1" dirty="0">
                <a:solidFill>
                  <a:schemeClr val="accent6">
                    <a:lumMod val="75000"/>
                  </a:schemeClr>
                </a:solidFill>
              </a:rPr>
              <a:t>pohybové léčby</a:t>
            </a:r>
            <a:r>
              <a:rPr lang="en-GB" altLang="cs-CZ" sz="22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cs-CZ" altLang="cs-CZ" sz="2200" dirty="0"/>
              <a:t>- bezpečná a optimální intenzita zatížení</a:t>
            </a:r>
          </a:p>
          <a:p>
            <a:pPr>
              <a:lnSpc>
                <a:spcPct val="80000"/>
              </a:lnSpc>
            </a:pPr>
            <a:r>
              <a:rPr lang="en-GB" altLang="cs-CZ" sz="2200" b="1" dirty="0" err="1">
                <a:solidFill>
                  <a:srgbClr val="7030A0"/>
                </a:solidFill>
              </a:rPr>
              <a:t>Kontraindikace</a:t>
            </a:r>
            <a:r>
              <a:rPr lang="cs-CZ" altLang="cs-CZ" sz="2200" b="1" dirty="0">
                <a:solidFill>
                  <a:srgbClr val="7030A0"/>
                </a:solidFill>
              </a:rPr>
              <a:t> (důvod k neprovedení testu)</a:t>
            </a:r>
          </a:p>
          <a:p>
            <a:pPr lvl="1">
              <a:lnSpc>
                <a:spcPct val="80000"/>
              </a:lnSpc>
            </a:pPr>
            <a:r>
              <a:rPr lang="cs-CZ" altLang="cs-CZ" sz="2200" dirty="0">
                <a:solidFill>
                  <a:schemeClr val="accent6">
                    <a:lumMod val="75000"/>
                  </a:schemeClr>
                </a:solidFill>
              </a:rPr>
              <a:t>Známky akutního selhávání srdce – krevního oběhu</a:t>
            </a:r>
          </a:p>
          <a:p>
            <a:pPr lvl="1">
              <a:lnSpc>
                <a:spcPct val="80000"/>
              </a:lnSpc>
            </a:pPr>
            <a:r>
              <a:rPr lang="cs-CZ" altLang="cs-CZ" sz="2200" dirty="0"/>
              <a:t>Jiné důvody (respirační, infekční, ortopedické, neurologické atd.), jako u ostatních osob.</a:t>
            </a:r>
          </a:p>
          <a:p>
            <a:pPr>
              <a:lnSpc>
                <a:spcPct val="80000"/>
              </a:lnSpc>
            </a:pPr>
            <a:r>
              <a:rPr lang="cs-CZ" altLang="cs-CZ" sz="2200" dirty="0">
                <a:solidFill>
                  <a:srgbClr val="FF0000"/>
                </a:solidFill>
              </a:rPr>
              <a:t>Důvody přerušení zátěže</a:t>
            </a:r>
          </a:p>
          <a:p>
            <a:pPr lvl="1">
              <a:lnSpc>
                <a:spcPct val="80000"/>
              </a:lnSpc>
            </a:pPr>
            <a:r>
              <a:rPr lang="cs-CZ" altLang="cs-CZ" sz="2200" dirty="0"/>
              <a:t>Subjektivní – výrazná </a:t>
            </a:r>
            <a:r>
              <a:rPr lang="cs-CZ" altLang="cs-CZ" sz="2200" dirty="0">
                <a:solidFill>
                  <a:srgbClr val="FF0000"/>
                </a:solidFill>
              </a:rPr>
              <a:t>dušnost nebo bolest na hrudníku </a:t>
            </a:r>
            <a:r>
              <a:rPr lang="cs-CZ" altLang="cs-CZ" sz="2200" dirty="0"/>
              <a:t>(</a:t>
            </a:r>
            <a:r>
              <a:rPr lang="cs-CZ" altLang="cs-CZ" sz="2200" dirty="0" err="1"/>
              <a:t>Borgova</a:t>
            </a:r>
            <a:r>
              <a:rPr lang="cs-CZ" altLang="cs-CZ" sz="2200" dirty="0"/>
              <a:t> škála 0-10), závratě, slabost, nevolnost, aj.</a:t>
            </a:r>
          </a:p>
          <a:p>
            <a:pPr lvl="1">
              <a:lnSpc>
                <a:spcPct val="80000"/>
              </a:lnSpc>
            </a:pPr>
            <a:r>
              <a:rPr lang="cs-CZ" altLang="cs-CZ" sz="2200" dirty="0"/>
              <a:t>Objektivní – známky závažné </a:t>
            </a:r>
            <a:r>
              <a:rPr lang="cs-CZ" altLang="cs-CZ" sz="2200" dirty="0">
                <a:solidFill>
                  <a:srgbClr val="FF0000"/>
                </a:solidFill>
              </a:rPr>
              <a:t>poruchy srdeční činnosti – krevního oběhu</a:t>
            </a:r>
          </a:p>
          <a:p>
            <a:pPr lvl="2">
              <a:lnSpc>
                <a:spcPct val="80000"/>
              </a:lnSpc>
              <a:buFont typeface="Calibri" panose="020F0502020204030204" pitchFamily="34" charset="0"/>
              <a:buChar char="‐"/>
            </a:pPr>
            <a:r>
              <a:rPr lang="cs-CZ" altLang="cs-CZ" sz="2200" dirty="0"/>
              <a:t>EKG – poruchy rytmu a </a:t>
            </a:r>
            <a:r>
              <a:rPr lang="cs-CZ" altLang="cs-CZ" sz="2200" dirty="0" err="1"/>
              <a:t>repolarizace</a:t>
            </a:r>
            <a:endParaRPr lang="cs-CZ" altLang="cs-CZ" sz="2200" dirty="0"/>
          </a:p>
          <a:p>
            <a:pPr lvl="2">
              <a:lnSpc>
                <a:spcPct val="80000"/>
              </a:lnSpc>
              <a:buFont typeface="Calibri" panose="020F0502020204030204" pitchFamily="34" charset="0"/>
              <a:buChar char="‐"/>
            </a:pPr>
            <a:r>
              <a:rPr lang="cs-CZ" altLang="cs-CZ" sz="2200" dirty="0"/>
              <a:t>Pokles STK</a:t>
            </a:r>
          </a:p>
        </p:txBody>
      </p:sp>
    </p:spTree>
    <p:extLst>
      <p:ext uri="{BB962C8B-B14F-4D97-AF65-F5344CB8AC3E}">
        <p14:creationId xmlns:p14="http://schemas.microsoft.com/office/powerpoint/2010/main" val="1008434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EABC0B-0D6A-3265-47D5-63BBEF9C51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>
            <a:extLst>
              <a:ext uri="{FF2B5EF4-FFF2-40B4-BE49-F238E27FC236}">
                <a16:creationId xmlns:a16="http://schemas.microsoft.com/office/drawing/2014/main" id="{5B023974-048C-260D-87D1-927CD73E1EE9}"/>
              </a:ext>
            </a:extLst>
          </p:cNvPr>
          <p:cNvSpPr/>
          <p:nvPr/>
        </p:nvSpPr>
        <p:spPr>
          <a:xfrm>
            <a:off x="502920" y="0"/>
            <a:ext cx="11125200" cy="70891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1125" marR="38100" indent="-6350" algn="ctr">
              <a:lnSpc>
                <a:spcPct val="112000"/>
              </a:lnSpc>
              <a:spcAft>
                <a:spcPts val="25"/>
              </a:spcAft>
            </a:pPr>
            <a:r>
              <a:rPr lang="cs-CZ" sz="2400" b="1" u="sng" dirty="0">
                <a:solidFill>
                  <a:schemeClr val="accent1">
                    <a:lumMod val="50000"/>
                  </a:schemeClr>
                </a:solidFill>
                <a:effectLst/>
                <a:uFill>
                  <a:solidFill>
                    <a:srgbClr val="000000"/>
                  </a:solidFill>
                </a:uFill>
                <a:ea typeface="Times New Roman" panose="02020603050405020304" pitchFamily="18" charset="0"/>
              </a:rPr>
              <a:t>HLEDANÁ INTENZITA ZÁTĚŽE PRO POHYBOVOU TERAPII</a:t>
            </a:r>
          </a:p>
          <a:p>
            <a:pPr marL="111125" marR="38100" indent="-6350" algn="ctr">
              <a:lnSpc>
                <a:spcPct val="112000"/>
              </a:lnSpc>
              <a:spcAft>
                <a:spcPts val="25"/>
              </a:spcAft>
            </a:pPr>
            <a:endParaRPr lang="cs-CZ" sz="900" b="1" u="sng" dirty="0"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ea typeface="Times New Roman" panose="02020603050405020304" pitchFamily="18" charset="0"/>
            </a:endParaRPr>
          </a:p>
          <a:p>
            <a:pPr marL="111125" marR="38100" indent="-6350">
              <a:lnSpc>
                <a:spcPct val="112000"/>
              </a:lnSpc>
              <a:spcAft>
                <a:spcPts val="25"/>
              </a:spcAft>
            </a:pPr>
            <a:r>
              <a:rPr lang="cs-CZ" sz="2400" b="1" u="sng" dirty="0">
                <a:solidFill>
                  <a:srgbClr val="C00000"/>
                </a:solidFill>
                <a:effectLst/>
                <a:uFill>
                  <a:solidFill>
                    <a:srgbClr val="000000"/>
                  </a:solidFill>
                </a:uFill>
                <a:ea typeface="Times New Roman" panose="02020603050405020304" pitchFamily="18" charset="0"/>
              </a:rPr>
              <a:t>Horním bezpečnostní limit </a:t>
            </a:r>
            <a:r>
              <a:rPr lang="cs-CZ" sz="2400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- maximální povolená intenzita</a:t>
            </a:r>
            <a:r>
              <a:rPr lang="cs-CZ" sz="24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- nad níž se projevují</a:t>
            </a:r>
          </a:p>
          <a:p>
            <a:pPr marL="447675" marR="38100" lvl="1" indent="-342900">
              <a:lnSpc>
                <a:spcPct val="112000"/>
              </a:lnSpc>
              <a:spcAft>
                <a:spcPts val="25"/>
              </a:spcAft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srgbClr val="7030A0"/>
                </a:solidFill>
                <a:effectLst/>
                <a:ea typeface="Times New Roman" panose="02020603050405020304" pitchFamily="18" charset="0"/>
              </a:rPr>
              <a:t>velká zátěž krevního oběhu </a:t>
            </a:r>
            <a:r>
              <a:rPr lang="cs-CZ" sz="24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(hypertenze), </a:t>
            </a:r>
            <a:r>
              <a:rPr lang="cs-CZ" sz="2400" b="1" dirty="0">
                <a:solidFill>
                  <a:srgbClr val="7030A0"/>
                </a:solidFill>
                <a:effectLst/>
                <a:ea typeface="Times New Roman" panose="02020603050405020304" pitchFamily="18" charset="0"/>
              </a:rPr>
              <a:t>poruchy srdečního rytmu </a:t>
            </a:r>
            <a:r>
              <a:rPr lang="cs-CZ" sz="24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(EKG </a:t>
            </a:r>
            <a:r>
              <a:rPr lang="cs-CZ" sz="2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dysrytmie</a:t>
            </a:r>
            <a:r>
              <a:rPr lang="cs-CZ" sz="24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, bolest na hrudníku, dušnost atd.) – </a:t>
            </a:r>
            <a:r>
              <a:rPr lang="cs-CZ" sz="2400" dirty="0">
                <a:solidFill>
                  <a:srgbClr val="7030A0"/>
                </a:solidFill>
                <a:effectLst/>
                <a:ea typeface="Times New Roman" panose="02020603050405020304" pitchFamily="18" charset="0"/>
              </a:rPr>
              <a:t>ÚROVEŇ PRACOVNÍ KAPACITY</a:t>
            </a:r>
          </a:p>
          <a:p>
            <a:pPr marL="561975" marR="38100" lvl="1">
              <a:lnSpc>
                <a:spcPct val="112000"/>
              </a:lnSpc>
              <a:spcAft>
                <a:spcPts val="25"/>
              </a:spcAft>
            </a:pPr>
            <a:r>
              <a:rPr lang="cs-CZ" sz="24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→</a:t>
            </a:r>
            <a:r>
              <a:rPr lang="cs-CZ" sz="2400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 riziko přetížení srdce </a:t>
            </a:r>
            <a:r>
              <a:rPr lang="cs-CZ" sz="24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→</a:t>
            </a:r>
            <a:r>
              <a:rPr lang="cs-CZ" sz="2400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 srdeční nedostatečnost/selhání</a:t>
            </a:r>
          </a:p>
          <a:p>
            <a:pPr marL="904875" marR="38100" lvl="1" indent="-342900">
              <a:lnSpc>
                <a:spcPct val="112000"/>
              </a:lnSpc>
              <a:spcAft>
                <a:spcPts val="25"/>
              </a:spcAft>
              <a:buFont typeface="Calibri" panose="020F0502020204030204" pitchFamily="34" charset="0"/>
              <a:buChar char="‐"/>
            </a:pPr>
            <a:r>
              <a:rPr lang="cs-CZ" sz="2400" dirty="0">
                <a:solidFill>
                  <a:srgbClr val="000000"/>
                </a:solidFill>
                <a:ea typeface="Times New Roman" panose="02020603050405020304" pitchFamily="18" charset="0"/>
              </a:rPr>
              <a:t>Tlak krve: </a:t>
            </a:r>
            <a:r>
              <a:rPr lang="en-US" sz="2400" dirty="0">
                <a:solidFill>
                  <a:srgbClr val="000000"/>
                </a:solidFill>
                <a:ea typeface="Times New Roman" panose="02020603050405020304" pitchFamily="18" charset="0"/>
              </a:rPr>
              <a:t>STK&gt;220, DTK&gt;120, </a:t>
            </a:r>
            <a:r>
              <a:rPr lang="cs-CZ" sz="2400" dirty="0">
                <a:solidFill>
                  <a:srgbClr val="000000"/>
                </a:solidFill>
                <a:ea typeface="Times New Roman" panose="02020603050405020304" pitchFamily="18" charset="0"/>
              </a:rPr>
              <a:t>nezvyšování STK se zátěží</a:t>
            </a:r>
          </a:p>
          <a:p>
            <a:pPr marL="904875" marR="38100" lvl="1" indent="-342900">
              <a:lnSpc>
                <a:spcPct val="112000"/>
              </a:lnSpc>
              <a:spcAft>
                <a:spcPts val="25"/>
              </a:spcAft>
              <a:buFont typeface="Calibri" panose="020F0502020204030204" pitchFamily="34" charset="0"/>
              <a:buChar char="‐"/>
            </a:pPr>
            <a:r>
              <a:rPr lang="cs-CZ" sz="2400" dirty="0">
                <a:solidFill>
                  <a:srgbClr val="000000"/>
                </a:solidFill>
                <a:ea typeface="Times New Roman" panose="02020603050405020304" pitchFamily="18" charset="0"/>
              </a:rPr>
              <a:t>Zatížení cirkulace: ≥ 80% maximální srdeční rezervy (MSR)</a:t>
            </a:r>
          </a:p>
          <a:p>
            <a:pPr marL="447675" marR="38100" indent="-342900">
              <a:lnSpc>
                <a:spcPct val="112000"/>
              </a:lnSpc>
              <a:spcAft>
                <a:spcPts val="25"/>
              </a:spcAft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srgbClr val="7030A0"/>
                </a:solidFill>
                <a:effectLst/>
                <a:ea typeface="Times New Roman" panose="02020603050405020304" pitchFamily="18" charset="0"/>
              </a:rPr>
              <a:t>rozvoj metabolické acidózy a oxidačního stresu</a:t>
            </a:r>
          </a:p>
          <a:p>
            <a:pPr marL="904875" marR="38100" lvl="1" indent="-342900">
              <a:lnSpc>
                <a:spcPct val="112000"/>
              </a:lnSpc>
              <a:spcAft>
                <a:spcPts val="25"/>
              </a:spcAft>
              <a:buFont typeface="Calibri" panose="020F0502020204030204" pitchFamily="34" charset="0"/>
              <a:buChar char="‐"/>
            </a:pPr>
            <a:r>
              <a:rPr lang="cs-CZ" sz="2400" dirty="0" err="1">
                <a:solidFill>
                  <a:srgbClr val="000000"/>
                </a:solidFill>
                <a:ea typeface="Times New Roman" panose="02020603050405020304" pitchFamily="18" charset="0"/>
              </a:rPr>
              <a:t>Aerometabolický</a:t>
            </a:r>
            <a:r>
              <a:rPr lang="cs-CZ" sz="2400" dirty="0">
                <a:solidFill>
                  <a:srgbClr val="000000"/>
                </a:solidFill>
                <a:ea typeface="Times New Roman" panose="02020603050405020304" pitchFamily="18" charset="0"/>
              </a:rPr>
              <a:t> obrat </a:t>
            </a:r>
            <a:r>
              <a:rPr lang="en-US" sz="2400" dirty="0">
                <a:solidFill>
                  <a:srgbClr val="000000"/>
                </a:solidFill>
                <a:ea typeface="Times New Roman" panose="02020603050405020304" pitchFamily="18" charset="0"/>
              </a:rPr>
              <a:t>&gt;</a:t>
            </a:r>
            <a:r>
              <a:rPr lang="cs-CZ" sz="2400" dirty="0">
                <a:solidFill>
                  <a:srgbClr val="000000"/>
                </a:solidFill>
                <a:ea typeface="Times New Roman" panose="02020603050405020304" pitchFamily="18" charset="0"/>
              </a:rPr>
              <a:t>75% VO</a:t>
            </a:r>
            <a:r>
              <a:rPr lang="cs-CZ" sz="2400" baseline="-25000" dirty="0">
                <a:solidFill>
                  <a:srgbClr val="000000"/>
                </a:solidFill>
                <a:ea typeface="Times New Roman" panose="02020603050405020304" pitchFamily="18" charset="0"/>
              </a:rPr>
              <a:t>2</a:t>
            </a:r>
            <a:r>
              <a:rPr lang="cs-CZ" sz="2400" dirty="0">
                <a:solidFill>
                  <a:srgbClr val="000000"/>
                </a:solidFill>
                <a:ea typeface="Times New Roman" panose="02020603050405020304" pitchFamily="18" charset="0"/>
              </a:rPr>
              <a:t>max</a:t>
            </a:r>
          </a:p>
          <a:p>
            <a:pPr marL="904875" marR="38100" lvl="1" indent="-342900">
              <a:lnSpc>
                <a:spcPct val="112000"/>
              </a:lnSpc>
              <a:spcAft>
                <a:spcPts val="25"/>
              </a:spcAft>
              <a:buFont typeface="Calibri" panose="020F0502020204030204" pitchFamily="34" charset="0"/>
              <a:buChar char="‐"/>
            </a:pPr>
            <a:r>
              <a:rPr lang="cs-CZ" sz="24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Pocit zátěže </a:t>
            </a:r>
            <a:r>
              <a:rPr lang="en-US" sz="2400" dirty="0">
                <a:solidFill>
                  <a:srgbClr val="000000"/>
                </a:solidFill>
                <a:ea typeface="Times New Roman" panose="02020603050405020304" pitchFamily="18" charset="0"/>
              </a:rPr>
              <a:t>&gt;</a:t>
            </a:r>
            <a:r>
              <a:rPr lang="cs-CZ" sz="24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„namáhavá“ (15 dle </a:t>
            </a:r>
            <a:r>
              <a:rPr lang="cs-CZ" sz="2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Borga</a:t>
            </a:r>
            <a:r>
              <a:rPr lang="cs-CZ" sz="24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ve škále 6-20)</a:t>
            </a:r>
          </a:p>
          <a:p>
            <a:pPr marL="111125" marR="38100" indent="-6350">
              <a:lnSpc>
                <a:spcPct val="112000"/>
              </a:lnSpc>
              <a:spcAft>
                <a:spcPts val="25"/>
              </a:spcAft>
            </a:pPr>
            <a:r>
              <a:rPr lang="cs-CZ" sz="2400" b="1" u="sng" dirty="0">
                <a:solidFill>
                  <a:schemeClr val="accent1">
                    <a:lumMod val="75000"/>
                  </a:schemeClr>
                </a:solidFill>
                <a:ea typeface="Times New Roman" panose="02020603050405020304" pitchFamily="18" charset="0"/>
              </a:rPr>
              <a:t>Dolní limit</a:t>
            </a:r>
            <a:r>
              <a:rPr lang="cs-CZ" sz="2400" b="1" dirty="0">
                <a:solidFill>
                  <a:schemeClr val="accent1">
                    <a:lumMod val="75000"/>
                  </a:schemeClr>
                </a:solidFill>
                <a:ea typeface="Times New Roman" panose="02020603050405020304" pitchFamily="18" charset="0"/>
              </a:rPr>
              <a:t> </a:t>
            </a:r>
            <a:r>
              <a:rPr lang="cs-CZ" sz="2400" dirty="0">
                <a:solidFill>
                  <a:srgbClr val="0070C0"/>
                </a:solidFill>
                <a:ea typeface="Times New Roman" panose="02020603050405020304" pitchFamily="18" charset="0"/>
              </a:rPr>
              <a:t>– minimální  doporučená intenzita pro efektivní stimulaci</a:t>
            </a:r>
            <a:endParaRPr lang="cs-CZ" sz="2400" dirty="0">
              <a:solidFill>
                <a:srgbClr val="0070C0"/>
              </a:solidFill>
              <a:effectLst/>
              <a:ea typeface="Times New Roman" panose="02020603050405020304" pitchFamily="18" charset="0"/>
            </a:endParaRPr>
          </a:p>
          <a:p>
            <a:pPr marL="447675" marR="38100" indent="-342900">
              <a:lnSpc>
                <a:spcPct val="112000"/>
              </a:lnSpc>
              <a:spcAft>
                <a:spcPts val="25"/>
              </a:spcAft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Pocit zátěže </a:t>
            </a:r>
            <a:r>
              <a:rPr lang="cs-CZ" sz="2400" dirty="0">
                <a:solidFill>
                  <a:srgbClr val="000000"/>
                </a:solidFill>
                <a:ea typeface="Times New Roman" panose="02020603050405020304" pitchFamily="18" charset="0"/>
              </a:rPr>
              <a:t>≈ </a:t>
            </a:r>
            <a:r>
              <a:rPr lang="cs-CZ" sz="24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„lehká“ (11)</a:t>
            </a:r>
          </a:p>
          <a:p>
            <a:pPr marL="447675" marR="38100" lvl="1" indent="-342900">
              <a:lnSpc>
                <a:spcPct val="112000"/>
              </a:lnSpc>
              <a:spcAft>
                <a:spcPts val="25"/>
              </a:spcAft>
              <a:buFont typeface="Arial" panose="020B0604020202020204" pitchFamily="34" charset="0"/>
              <a:buChar char="•"/>
            </a:pPr>
            <a:r>
              <a:rPr lang="cs-CZ" sz="2400" dirty="0" err="1">
                <a:solidFill>
                  <a:srgbClr val="000000"/>
                </a:solidFill>
                <a:ea typeface="Times New Roman" panose="02020603050405020304" pitchFamily="18" charset="0"/>
              </a:rPr>
              <a:t>Aerometabolický</a:t>
            </a:r>
            <a:r>
              <a:rPr lang="cs-CZ" sz="2400" dirty="0">
                <a:solidFill>
                  <a:srgbClr val="000000"/>
                </a:solidFill>
                <a:ea typeface="Times New Roman" panose="02020603050405020304" pitchFamily="18" charset="0"/>
              </a:rPr>
              <a:t> obrat ≈ 50% VO</a:t>
            </a:r>
            <a:r>
              <a:rPr lang="cs-CZ" sz="2400" baseline="-25000" dirty="0">
                <a:solidFill>
                  <a:srgbClr val="000000"/>
                </a:solidFill>
                <a:ea typeface="Times New Roman" panose="02020603050405020304" pitchFamily="18" charset="0"/>
              </a:rPr>
              <a:t>2</a:t>
            </a:r>
            <a:r>
              <a:rPr lang="cs-CZ" sz="2400" dirty="0">
                <a:solidFill>
                  <a:srgbClr val="000000"/>
                </a:solidFill>
                <a:ea typeface="Times New Roman" panose="02020603050405020304" pitchFamily="18" charset="0"/>
              </a:rPr>
              <a:t>max</a:t>
            </a:r>
          </a:p>
          <a:p>
            <a:pPr marL="447675" marR="38100" lvl="1" indent="-342900">
              <a:lnSpc>
                <a:spcPct val="112000"/>
              </a:lnSpc>
              <a:spcAft>
                <a:spcPts val="25"/>
              </a:spcAft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rgbClr val="000000"/>
                </a:solidFill>
                <a:ea typeface="Times New Roman" panose="02020603050405020304" pitchFamily="18" charset="0"/>
              </a:rPr>
              <a:t>Zatížení cirkulace ≈ 50% MSR</a:t>
            </a:r>
          </a:p>
          <a:p>
            <a:pPr marL="111125" marR="3810" indent="-6350">
              <a:lnSpc>
                <a:spcPct val="110000"/>
              </a:lnSpc>
              <a:spcAft>
                <a:spcPts val="20"/>
              </a:spcAft>
            </a:pPr>
            <a:r>
              <a:rPr lang="cs-CZ" sz="2400" dirty="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ea typeface="Times New Roman" panose="02020603050405020304" pitchFamily="18" charset="0"/>
              </a:rPr>
              <a:t>ZAHŘÁTÍ - postupný nárůst intenzity na začátku </a:t>
            </a:r>
            <a:r>
              <a:rPr lang="cs-CZ" sz="24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ea typeface="Times New Roman" panose="02020603050405020304" pitchFamily="18" charset="0"/>
              </a:rPr>
              <a:t>cvičební jednotky</a:t>
            </a:r>
            <a:endParaRPr lang="cs-CZ" sz="2400" dirty="0"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ea typeface="Times New Roman" panose="02020603050405020304" pitchFamily="18" charset="0"/>
            </a:endParaRPr>
          </a:p>
          <a:p>
            <a:pPr marL="111125" marR="3810" indent="-6350">
              <a:lnSpc>
                <a:spcPct val="110000"/>
              </a:lnSpc>
              <a:spcAft>
                <a:spcPts val="20"/>
              </a:spcAft>
            </a:pPr>
            <a:r>
              <a:rPr lang="cs-CZ" sz="2400" dirty="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ea typeface="Times New Roman" panose="02020603050405020304" pitchFamily="18" charset="0"/>
              </a:rPr>
              <a:t>ZCHLAZENÍ - </a:t>
            </a:r>
            <a:r>
              <a:rPr lang="cs-CZ" sz="24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ea typeface="Times New Roman" panose="02020603050405020304" pitchFamily="18" charset="0"/>
              </a:rPr>
              <a:t>postupné snižování intenzity na konci cvičební jednotky</a:t>
            </a:r>
          </a:p>
        </p:txBody>
      </p:sp>
    </p:spTree>
    <p:extLst>
      <p:ext uri="{BB962C8B-B14F-4D97-AF65-F5344CB8AC3E}">
        <p14:creationId xmlns:p14="http://schemas.microsoft.com/office/powerpoint/2010/main" val="25403618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ázek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4813" y="2994537"/>
            <a:ext cx="2211046" cy="2549578"/>
          </a:xfrm>
          <a:prstGeom prst="rect">
            <a:avLst/>
          </a:prstGeom>
        </p:spPr>
      </p:pic>
      <p:sp>
        <p:nvSpPr>
          <p:cNvPr id="2" name="TextovéPole 1"/>
          <p:cNvSpPr txBox="1"/>
          <p:nvPr/>
        </p:nvSpPr>
        <p:spPr>
          <a:xfrm>
            <a:off x="1238865" y="443467"/>
            <a:ext cx="10514025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>
                <a:solidFill>
                  <a:srgbClr val="002060"/>
                </a:solidFill>
              </a:rPr>
              <a:t>CÍLE A PODSTATA ZÁTĚŽOVÝCH </a:t>
            </a:r>
            <a:r>
              <a:rPr lang="cs-CZ" sz="2400" b="1" cap="all" dirty="0" err="1">
                <a:solidFill>
                  <a:srgbClr val="002060"/>
                </a:solidFill>
              </a:rPr>
              <a:t>TESTů</a:t>
            </a:r>
            <a:endParaRPr lang="cs-CZ" sz="2400" b="1" cap="all" dirty="0">
              <a:solidFill>
                <a:srgbClr val="002060"/>
              </a:solidFill>
            </a:endParaRPr>
          </a:p>
          <a:p>
            <a:pPr algn="ctr"/>
            <a:endParaRPr lang="cs-CZ" sz="2000" b="1" dirty="0">
              <a:solidFill>
                <a:srgbClr val="002060"/>
              </a:solidFill>
            </a:endParaRPr>
          </a:p>
          <a:p>
            <a:pPr marL="342900" lvl="0" indent="-342900">
              <a:buFont typeface="+mj-lt"/>
              <a:buAutoNum type="alphaUcPeriod"/>
            </a:pPr>
            <a:r>
              <a:rPr lang="cs-CZ" sz="2000" b="1" i="1" dirty="0">
                <a:solidFill>
                  <a:srgbClr val="C00000"/>
                </a:solidFill>
              </a:rPr>
              <a:t>Zjistit funkční schopnost člověka a</a:t>
            </a:r>
            <a:r>
              <a:rPr lang="cs-CZ" sz="2000" dirty="0"/>
              <a:t> </a:t>
            </a:r>
            <a:r>
              <a:rPr lang="cs-CZ" sz="2000" b="1" i="1" dirty="0">
                <a:solidFill>
                  <a:srgbClr val="C00000"/>
                </a:solidFill>
              </a:rPr>
              <a:t>posoudit připravenost k pohybovému (sportovnímu) výkonu</a:t>
            </a:r>
            <a:r>
              <a:rPr lang="cs-CZ" sz="2000" dirty="0"/>
              <a:t>. </a:t>
            </a:r>
          </a:p>
          <a:p>
            <a:pPr marL="1257300" lvl="2" indent="-342900">
              <a:buFont typeface="Courier New" panose="02070309020205020404" pitchFamily="49" charset="0"/>
              <a:buChar char="o"/>
            </a:pPr>
            <a:r>
              <a:rPr lang="cs-CZ" sz="2000" b="1" dirty="0">
                <a:solidFill>
                  <a:srgbClr val="0070C0"/>
                </a:solidFill>
              </a:rPr>
              <a:t>vyhledávání talentů </a:t>
            </a:r>
            <a:r>
              <a:rPr lang="cs-CZ" sz="2000" dirty="0">
                <a:solidFill>
                  <a:srgbClr val="0070C0"/>
                </a:solidFill>
              </a:rPr>
              <a:t>pro sport</a:t>
            </a:r>
          </a:p>
          <a:p>
            <a:pPr marL="1257300" lvl="2" indent="-342900">
              <a:buFont typeface="Courier New" panose="02070309020205020404" pitchFamily="49" charset="0"/>
              <a:buChar char="o"/>
            </a:pPr>
            <a:r>
              <a:rPr lang="cs-CZ" sz="2000" b="1" dirty="0">
                <a:solidFill>
                  <a:srgbClr val="0070C0"/>
                </a:solidFill>
              </a:rPr>
              <a:t>posouzení efektivity tréninku</a:t>
            </a:r>
            <a:endParaRPr lang="cs-CZ" sz="2000" dirty="0">
              <a:solidFill>
                <a:srgbClr val="0070C0"/>
              </a:solidFill>
            </a:endParaRPr>
          </a:p>
          <a:p>
            <a:pPr marL="342900" lvl="0" indent="-342900">
              <a:buFont typeface="+mj-lt"/>
              <a:buAutoNum type="alphaUcPeriod"/>
            </a:pPr>
            <a:r>
              <a:rPr lang="cs-CZ" sz="2000" b="1" i="1" dirty="0">
                <a:solidFill>
                  <a:srgbClr val="C00000"/>
                </a:solidFill>
              </a:rPr>
              <a:t>Získat</a:t>
            </a:r>
            <a:r>
              <a:rPr lang="cs-CZ" sz="2000" dirty="0">
                <a:solidFill>
                  <a:srgbClr val="C00000"/>
                </a:solidFill>
              </a:rPr>
              <a:t> </a:t>
            </a:r>
            <a:r>
              <a:rPr lang="cs-CZ" sz="2000" b="1" i="1" dirty="0">
                <a:solidFill>
                  <a:srgbClr val="C00000"/>
                </a:solidFill>
              </a:rPr>
              <a:t>vodítka pro řízení intenzity tréninkové zátěže nebo pohybové léčby</a:t>
            </a:r>
            <a:r>
              <a:rPr lang="cs-CZ" sz="2000" dirty="0">
                <a:solidFill>
                  <a:srgbClr val="C00000"/>
                </a:solidFill>
              </a:rPr>
              <a:t>.</a:t>
            </a:r>
          </a:p>
          <a:p>
            <a:pPr marL="342900" lvl="0" indent="-342900">
              <a:buFont typeface="+mj-lt"/>
              <a:buAutoNum type="alphaUcPeriod"/>
            </a:pPr>
            <a:r>
              <a:rPr lang="cs-CZ" sz="2000" b="1" i="1" dirty="0">
                <a:solidFill>
                  <a:srgbClr val="C00000"/>
                </a:solidFill>
              </a:rPr>
              <a:t>Odhalit skryté oslabení organizmu (poruchy, nemoci),</a:t>
            </a:r>
          </a:p>
          <a:p>
            <a:pPr marL="342900" lvl="0" indent="-342900">
              <a:buFont typeface="+mj-lt"/>
              <a:buAutoNum type="alphaUcPeriod"/>
            </a:pPr>
            <a:r>
              <a:rPr lang="cs-CZ" sz="2000" b="1" i="1" dirty="0">
                <a:solidFill>
                  <a:srgbClr val="C00000"/>
                </a:solidFill>
              </a:rPr>
              <a:t>Posoudit druh a míru poškození a dysfunkce orgánů a systémů</a:t>
            </a:r>
            <a:r>
              <a:rPr lang="cs-CZ" sz="2000" i="1" dirty="0">
                <a:solidFill>
                  <a:srgbClr val="C00000"/>
                </a:solidFill>
              </a:rPr>
              <a:t>.</a:t>
            </a:r>
          </a:p>
          <a:p>
            <a:endParaRPr lang="cs-CZ" sz="2000" b="1" dirty="0">
              <a:solidFill>
                <a:srgbClr val="002060"/>
              </a:solidFill>
            </a:endParaRPr>
          </a:p>
        </p:txBody>
      </p:sp>
      <p:sp>
        <p:nvSpPr>
          <p:cNvPr id="3" name="Bublinový popisek se šipkou dolů 2"/>
          <p:cNvSpPr/>
          <p:nvPr/>
        </p:nvSpPr>
        <p:spPr>
          <a:xfrm>
            <a:off x="2265406" y="3338837"/>
            <a:ext cx="1952368" cy="843590"/>
          </a:xfrm>
          <a:prstGeom prst="downArrowCallou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dirty="0"/>
              <a:t>ZÁTĚŽ</a:t>
            </a:r>
          </a:p>
        </p:txBody>
      </p:sp>
      <p:sp>
        <p:nvSpPr>
          <p:cNvPr id="8" name="Bublinový popisek se šipkou doprava 7"/>
          <p:cNvSpPr/>
          <p:nvPr/>
        </p:nvSpPr>
        <p:spPr>
          <a:xfrm>
            <a:off x="5856393" y="5120770"/>
            <a:ext cx="2874481" cy="1235676"/>
          </a:xfrm>
          <a:prstGeom prst="rightArrowCallou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dirty="0"/>
              <a:t>REAKCE</a:t>
            </a:r>
          </a:p>
          <a:p>
            <a:pPr algn="ctr"/>
            <a:r>
              <a:rPr lang="cs-CZ" sz="2400" dirty="0"/>
              <a:t>ORGANIZMU</a:t>
            </a:r>
          </a:p>
        </p:txBody>
      </p:sp>
      <p:sp>
        <p:nvSpPr>
          <p:cNvPr id="9" name="Zaoblený obdélník 8"/>
          <p:cNvSpPr/>
          <p:nvPr/>
        </p:nvSpPr>
        <p:spPr>
          <a:xfrm>
            <a:off x="8730874" y="5120770"/>
            <a:ext cx="1969553" cy="1235676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dirty="0"/>
              <a:t>ADAPTACE ORGANIZMU</a:t>
            </a:r>
          </a:p>
        </p:txBody>
      </p:sp>
      <p:sp>
        <p:nvSpPr>
          <p:cNvPr id="11" name="Šipka doprava 10"/>
          <p:cNvSpPr/>
          <p:nvPr/>
        </p:nvSpPr>
        <p:spPr>
          <a:xfrm>
            <a:off x="4687330" y="5446641"/>
            <a:ext cx="1169063" cy="583933"/>
          </a:xfrm>
          <a:prstGeom prst="rightArrow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13" name="Přímá spojnice se šipkou 12"/>
          <p:cNvCxnSpPr/>
          <p:nvPr/>
        </p:nvCxnSpPr>
        <p:spPr>
          <a:xfrm flipH="1" flipV="1">
            <a:off x="5127528" y="3171568"/>
            <a:ext cx="1367481" cy="1886464"/>
          </a:xfrm>
          <a:prstGeom prst="straightConnector1">
            <a:avLst/>
          </a:prstGeom>
          <a:ln w="38100">
            <a:solidFill>
              <a:srgbClr val="92D05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Přímá spojnice se šipkou 13"/>
          <p:cNvCxnSpPr/>
          <p:nvPr/>
        </p:nvCxnSpPr>
        <p:spPr>
          <a:xfrm flipH="1" flipV="1">
            <a:off x="5315254" y="3171568"/>
            <a:ext cx="1367481" cy="1886464"/>
          </a:xfrm>
          <a:prstGeom prst="straightConnector1">
            <a:avLst/>
          </a:prstGeom>
          <a:ln w="38100">
            <a:solidFill>
              <a:srgbClr val="92D05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Přímá spojnice se šipkou 14"/>
          <p:cNvCxnSpPr/>
          <p:nvPr/>
        </p:nvCxnSpPr>
        <p:spPr>
          <a:xfrm flipH="1" flipV="1">
            <a:off x="5502980" y="3171568"/>
            <a:ext cx="1367481" cy="1886464"/>
          </a:xfrm>
          <a:prstGeom prst="straightConnector1">
            <a:avLst/>
          </a:prstGeom>
          <a:ln w="38100">
            <a:solidFill>
              <a:srgbClr val="92D05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Přímá spojnice se šipkou 15"/>
          <p:cNvCxnSpPr/>
          <p:nvPr/>
        </p:nvCxnSpPr>
        <p:spPr>
          <a:xfrm flipH="1" flipV="1">
            <a:off x="5687033" y="3171568"/>
            <a:ext cx="1367481" cy="1886464"/>
          </a:xfrm>
          <a:prstGeom prst="straightConnector1">
            <a:avLst/>
          </a:prstGeom>
          <a:ln w="38100">
            <a:solidFill>
              <a:srgbClr val="92D05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Přímá spojnice se šipkou 16"/>
          <p:cNvCxnSpPr/>
          <p:nvPr/>
        </p:nvCxnSpPr>
        <p:spPr>
          <a:xfrm flipH="1" flipV="1">
            <a:off x="8068437" y="3171568"/>
            <a:ext cx="1367481" cy="1886464"/>
          </a:xfrm>
          <a:prstGeom prst="straightConnector1">
            <a:avLst/>
          </a:prstGeom>
          <a:ln w="38100">
            <a:solidFill>
              <a:srgbClr val="00B05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Přímá spojnice se šipkou 17"/>
          <p:cNvCxnSpPr/>
          <p:nvPr/>
        </p:nvCxnSpPr>
        <p:spPr>
          <a:xfrm flipH="1" flipV="1">
            <a:off x="8256163" y="3171568"/>
            <a:ext cx="1367481" cy="1886464"/>
          </a:xfrm>
          <a:prstGeom prst="straightConnector1">
            <a:avLst/>
          </a:prstGeom>
          <a:ln w="38100">
            <a:solidFill>
              <a:srgbClr val="00B05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Přímá spojnice se šipkou 18"/>
          <p:cNvCxnSpPr/>
          <p:nvPr/>
        </p:nvCxnSpPr>
        <p:spPr>
          <a:xfrm flipH="1" flipV="1">
            <a:off x="8443889" y="3171568"/>
            <a:ext cx="1367481" cy="1886464"/>
          </a:xfrm>
          <a:prstGeom prst="straightConnector1">
            <a:avLst/>
          </a:prstGeom>
          <a:ln w="38100">
            <a:solidFill>
              <a:srgbClr val="00B05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Přímá spojnice se šipkou 19"/>
          <p:cNvCxnSpPr/>
          <p:nvPr/>
        </p:nvCxnSpPr>
        <p:spPr>
          <a:xfrm flipH="1" flipV="1">
            <a:off x="8627942" y="3171568"/>
            <a:ext cx="1367481" cy="1886464"/>
          </a:xfrm>
          <a:prstGeom prst="straightConnector1">
            <a:avLst/>
          </a:prstGeom>
          <a:ln w="38100">
            <a:solidFill>
              <a:srgbClr val="00B05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Obrázek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090" y="4182427"/>
            <a:ext cx="3371240" cy="2408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55661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BE0EBA-AF22-9A64-4509-4A188BD702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C430D75A-6B3E-EB9B-A4A3-11CCD6CA63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3610" y="2642468"/>
            <a:ext cx="4036542" cy="2825580"/>
          </a:xfrm>
          <a:prstGeom prst="rect">
            <a:avLst/>
          </a:prstGeom>
          <a:ln>
            <a:solidFill>
              <a:srgbClr val="0070C0"/>
            </a:solidFill>
          </a:ln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DD381058-F8CD-1147-242F-72EED3A79DA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10394" y="436074"/>
            <a:ext cx="10972800" cy="619002"/>
          </a:xfrm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cs-CZ" altLang="cs-CZ" sz="3200" dirty="0"/>
              <a:t>ZÁTĚŽOVÁ DIAGNOSTIKA SRDCE</a:t>
            </a:r>
            <a:endParaRPr lang="en-GB" altLang="cs-CZ" sz="3200" dirty="0"/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39CD59A7-8158-AC51-0654-72F50A0EB1E0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97708" y="1237012"/>
            <a:ext cx="8328454" cy="4801324"/>
          </a:xfrm>
        </p:spPr>
        <p:txBody>
          <a:bodyPr>
            <a:normAutofit/>
          </a:bodyPr>
          <a:lstStyle/>
          <a:p>
            <a:pPr marL="0" indent="0" algn="ctr">
              <a:lnSpc>
                <a:spcPct val="80000"/>
              </a:lnSpc>
              <a:buNone/>
            </a:pPr>
            <a:r>
              <a:rPr lang="cs-CZ" altLang="cs-CZ" b="1" dirty="0">
                <a:solidFill>
                  <a:srgbClr val="FF0000"/>
                </a:solidFill>
              </a:rPr>
              <a:t>Zátěžový EKG test </a:t>
            </a:r>
            <a:r>
              <a:rPr lang="cs-CZ" altLang="cs-CZ" sz="2200" dirty="0"/>
              <a:t>–</a:t>
            </a:r>
            <a:r>
              <a:rPr lang="cs-CZ" altLang="cs-CZ" sz="2200" dirty="0">
                <a:solidFill>
                  <a:srgbClr val="FF0000"/>
                </a:solidFill>
              </a:rPr>
              <a:t> </a:t>
            </a:r>
            <a:r>
              <a:rPr lang="cs-CZ" altLang="cs-CZ" sz="2200" dirty="0"/>
              <a:t>ergometrie</a:t>
            </a:r>
            <a:r>
              <a:rPr lang="cs-CZ" altLang="cs-CZ" sz="2200" dirty="0">
                <a:solidFill>
                  <a:srgbClr val="FF0000"/>
                </a:solidFill>
              </a:rPr>
              <a:t> </a:t>
            </a:r>
            <a:r>
              <a:rPr lang="cs-CZ" altLang="cs-CZ" sz="2200" dirty="0"/>
              <a:t>se stupňovanou zátěží</a:t>
            </a:r>
          </a:p>
          <a:p>
            <a:pPr>
              <a:lnSpc>
                <a:spcPct val="80000"/>
              </a:lnSpc>
              <a:buClr>
                <a:srgbClr val="7030A0"/>
              </a:buClr>
              <a:buFont typeface="Wingdings" panose="05000000000000000000" pitchFamily="2" charset="2"/>
              <a:buChar char="Ø"/>
            </a:pPr>
            <a:r>
              <a:rPr lang="cs-CZ" altLang="cs-CZ" sz="2200" dirty="0">
                <a:solidFill>
                  <a:srgbClr val="FF0000"/>
                </a:solidFill>
              </a:rPr>
              <a:t>Hodnocení EKG projevů poruch srdeční činnosti - rytmu, repolarizace </a:t>
            </a:r>
            <a:r>
              <a:rPr lang="cs-CZ" altLang="cs-CZ" sz="2200" dirty="0"/>
              <a:t>při určitém výkonu (W) a zátěži srdce (SF); pozor na falešně pozitivní nebo negativní nálezy</a:t>
            </a:r>
          </a:p>
          <a:p>
            <a:pPr>
              <a:lnSpc>
                <a:spcPct val="80000"/>
              </a:lnSpc>
              <a:buClr>
                <a:srgbClr val="7030A0"/>
              </a:buClr>
              <a:buFont typeface="Wingdings" panose="05000000000000000000" pitchFamily="2" charset="2"/>
              <a:buChar char="Ø"/>
            </a:pPr>
            <a:r>
              <a:rPr lang="cs-CZ" altLang="cs-CZ" sz="2200" dirty="0">
                <a:solidFill>
                  <a:srgbClr val="7030A0"/>
                </a:solidFill>
              </a:rPr>
              <a:t>Hodnocení odezvy TK</a:t>
            </a:r>
            <a:r>
              <a:rPr lang="cs-CZ" altLang="cs-CZ" sz="2200" dirty="0"/>
              <a:t>, především STK – </a:t>
            </a:r>
            <a:r>
              <a:rPr lang="cs-CZ" altLang="cs-CZ" sz="2200" dirty="0">
                <a:solidFill>
                  <a:srgbClr val="7030A0"/>
                </a:solidFill>
              </a:rPr>
              <a:t>stavu krevní cirkulace</a:t>
            </a:r>
            <a:r>
              <a:rPr lang="cs-CZ" altLang="cs-CZ" sz="2200" dirty="0"/>
              <a:t>, včetně srdce 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cs-CZ" altLang="cs-CZ" sz="2200" dirty="0"/>
              <a:t>Stanovení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Char char="Ø"/>
            </a:pPr>
            <a:r>
              <a:rPr lang="cs-CZ" altLang="cs-CZ" sz="2200" dirty="0">
                <a:solidFill>
                  <a:srgbClr val="7030A0"/>
                </a:solidFill>
              </a:rPr>
              <a:t>PRACOVNÍ KAPACITY </a:t>
            </a:r>
            <a:r>
              <a:rPr lang="cs-CZ" altLang="cs-CZ" sz="2200" dirty="0"/>
              <a:t>– nejvyšší výkon, SF a RPE, kdy ještě nejsou závažné poruchy srdce – krevního oběhu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Char char="Ø"/>
            </a:pPr>
            <a:r>
              <a:rPr lang="cs-CZ" altLang="cs-CZ" sz="2200" dirty="0">
                <a:solidFill>
                  <a:srgbClr val="7030A0"/>
                </a:solidFill>
              </a:rPr>
              <a:t>PRACOVNÍ TOLERANCE </a:t>
            </a:r>
            <a:r>
              <a:rPr lang="cs-CZ" altLang="cs-CZ" sz="2200" dirty="0"/>
              <a:t>– nejvyšší výkon, SF a RPE, který byl organizmus schopen tolerovat, před přerušením / ukončením zátěže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Char char="Ø"/>
            </a:pPr>
            <a:r>
              <a:rPr lang="cs-CZ" altLang="cs-CZ" sz="2200" dirty="0">
                <a:solidFill>
                  <a:srgbClr val="7030A0"/>
                </a:solidFill>
              </a:rPr>
              <a:t>Ukazatele míry adaptace cirkulace na vytrvalostní zatížení - </a:t>
            </a:r>
            <a:r>
              <a:rPr lang="cs-CZ" altLang="cs-CZ" sz="2200" dirty="0"/>
              <a:t>W</a:t>
            </a:r>
            <a:r>
              <a:rPr lang="cs-CZ" altLang="cs-CZ" sz="2200" baseline="-25000" dirty="0"/>
              <a:t>170</a:t>
            </a:r>
            <a:r>
              <a:rPr lang="cs-CZ" altLang="cs-CZ" sz="2200" dirty="0"/>
              <a:t>, W</a:t>
            </a:r>
            <a:r>
              <a:rPr lang="cs-CZ" altLang="cs-CZ" sz="2200" baseline="-25000" dirty="0"/>
              <a:t>150</a:t>
            </a:r>
            <a:r>
              <a:rPr lang="cs-CZ" altLang="cs-CZ" sz="2200" dirty="0"/>
              <a:t>, W</a:t>
            </a:r>
            <a:r>
              <a:rPr lang="cs-CZ" altLang="cs-CZ" sz="2200" baseline="-25000" dirty="0"/>
              <a:t>130</a:t>
            </a:r>
            <a:endParaRPr lang="cs-CZ" altLang="cs-CZ" sz="2200" dirty="0">
              <a:solidFill>
                <a:srgbClr val="7030A0"/>
              </a:solidFill>
            </a:endParaRPr>
          </a:p>
        </p:txBody>
      </p:sp>
      <p:sp>
        <p:nvSpPr>
          <p:cNvPr id="3" name="Obdélník 2">
            <a:extLst>
              <a:ext uri="{FF2B5EF4-FFF2-40B4-BE49-F238E27FC236}">
                <a16:creationId xmlns:a16="http://schemas.microsoft.com/office/drawing/2014/main" id="{D2C9EBFE-0204-3C54-A2A9-36F9FDB77BBA}"/>
              </a:ext>
            </a:extLst>
          </p:cNvPr>
          <p:cNvSpPr/>
          <p:nvPr/>
        </p:nvSpPr>
        <p:spPr>
          <a:xfrm>
            <a:off x="8246076" y="5468048"/>
            <a:ext cx="3311610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700" dirty="0"/>
              <a:t>http://hmatter.blogspot.cz/2006/02/heart-tests-stress-electrocardiography_22.html</a:t>
            </a:r>
          </a:p>
        </p:txBody>
      </p:sp>
    </p:spTree>
    <p:extLst>
      <p:ext uri="{BB962C8B-B14F-4D97-AF65-F5344CB8AC3E}">
        <p14:creationId xmlns:p14="http://schemas.microsoft.com/office/powerpoint/2010/main" val="412213870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4" descr="obr_017">
            <a:extLst>
              <a:ext uri="{FF2B5EF4-FFF2-40B4-BE49-F238E27FC236}">
                <a16:creationId xmlns:a16="http://schemas.microsoft.com/office/drawing/2014/main" id="{39BAF3C6-5357-326E-A35E-D23F15FC38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38" y="1320755"/>
            <a:ext cx="4969034" cy="37784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Text Box 5">
            <a:extLst>
              <a:ext uri="{FF2B5EF4-FFF2-40B4-BE49-F238E27FC236}">
                <a16:creationId xmlns:a16="http://schemas.microsoft.com/office/drawing/2014/main" id="{57145A8D-3EF7-35EE-7365-F3A821A67B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898" y="5121746"/>
            <a:ext cx="497973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200" dirty="0"/>
              <a:t>(Jihočeská univerzita. Mechanické a elektrické projevy kardiovaskulárního systému. In: </a:t>
            </a:r>
            <a:r>
              <a:rPr lang="cs-CZ" altLang="cs-CZ" sz="1200" dirty="0" err="1"/>
              <a:t>eAMOS</a:t>
            </a:r>
            <a:r>
              <a:rPr lang="cs-CZ" altLang="cs-CZ" sz="1200" dirty="0"/>
              <a:t>. </a:t>
            </a:r>
            <a:r>
              <a:rPr lang="cs-CZ" altLang="cs-CZ" sz="1200" dirty="0">
                <a:hlinkClick r:id="rId3"/>
              </a:rPr>
              <a:t>http://www.eamos.cz/</a:t>
            </a:r>
            <a:r>
              <a:rPr lang="cs-CZ" altLang="cs-CZ" sz="1200" dirty="0" err="1">
                <a:hlinkClick r:id="rId3"/>
              </a:rPr>
              <a:t>amos</a:t>
            </a:r>
            <a:r>
              <a:rPr lang="cs-CZ" altLang="cs-CZ" sz="1200" dirty="0">
                <a:hlinkClick r:id="rId3"/>
              </a:rPr>
              <a:t>/</a:t>
            </a:r>
            <a:r>
              <a:rPr lang="cs-CZ" altLang="cs-CZ" sz="1200" dirty="0" err="1">
                <a:hlinkClick r:id="rId3"/>
              </a:rPr>
              <a:t>kbf</a:t>
            </a:r>
            <a:r>
              <a:rPr lang="cs-CZ" altLang="cs-CZ" sz="1200" dirty="0">
                <a:hlinkClick r:id="rId3"/>
              </a:rPr>
              <a:t>/</a:t>
            </a:r>
            <a:r>
              <a:rPr lang="cs-CZ" altLang="cs-CZ" sz="1200" dirty="0" err="1">
                <a:hlinkClick r:id="rId3"/>
              </a:rPr>
              <a:t>modules</a:t>
            </a:r>
            <a:r>
              <a:rPr lang="cs-CZ" altLang="cs-CZ" sz="1200" dirty="0">
                <a:hlinkClick r:id="rId3"/>
              </a:rPr>
              <a:t>/</a:t>
            </a:r>
            <a:r>
              <a:rPr lang="cs-CZ" altLang="cs-CZ" sz="1200" dirty="0" err="1">
                <a:hlinkClick r:id="rId3"/>
              </a:rPr>
              <a:t>low</a:t>
            </a:r>
            <a:r>
              <a:rPr lang="cs-CZ" altLang="cs-CZ" sz="1200" dirty="0">
                <a:hlinkClick r:id="rId3"/>
              </a:rPr>
              <a:t>/</a:t>
            </a:r>
            <a:r>
              <a:rPr lang="cs-CZ" altLang="cs-CZ" sz="1200" dirty="0" err="1">
                <a:hlinkClick r:id="rId3"/>
              </a:rPr>
              <a:t>kurz_text.php?id_kap</a:t>
            </a:r>
            <a:r>
              <a:rPr lang="cs-CZ" altLang="cs-CZ" sz="1200" dirty="0">
                <a:hlinkClick r:id="rId3"/>
              </a:rPr>
              <a:t>=1&amp;kod_kurzu=kbf_1526; 3.2.2012</a:t>
            </a:r>
            <a:r>
              <a:rPr lang="cs-CZ" altLang="cs-CZ" sz="1200" dirty="0"/>
              <a:t>)</a:t>
            </a:r>
          </a:p>
        </p:txBody>
      </p:sp>
      <p:sp>
        <p:nvSpPr>
          <p:cNvPr id="6148" name="Text Box 6">
            <a:extLst>
              <a:ext uri="{FF2B5EF4-FFF2-40B4-BE49-F238E27FC236}">
                <a16:creationId xmlns:a16="http://schemas.microsoft.com/office/drawing/2014/main" id="{B281F3F7-5FA4-03B6-109F-5784AC925C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5558" y="595130"/>
            <a:ext cx="322792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cs-CZ" altLang="cs-CZ" sz="2000" dirty="0">
                <a:solidFill>
                  <a:schemeClr val="accent1">
                    <a:lumMod val="75000"/>
                  </a:schemeClr>
                </a:solidFill>
              </a:rPr>
              <a:t>EKG - Končetinové svody ve frontální rovině</a:t>
            </a:r>
          </a:p>
        </p:txBody>
      </p:sp>
      <p:pic>
        <p:nvPicPr>
          <p:cNvPr id="7171" name="Picture 7" descr="skenovat0001">
            <a:extLst>
              <a:ext uri="{FF2B5EF4-FFF2-40B4-BE49-F238E27FC236}">
                <a16:creationId xmlns:a16="http://schemas.microsoft.com/office/drawing/2014/main" id="{C0E23E6A-1E14-D14A-74E3-5B6EEAD5E3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14"/>
          <a:stretch/>
        </p:blipFill>
        <p:spPr bwMode="auto">
          <a:xfrm>
            <a:off x="5784393" y="4615897"/>
            <a:ext cx="2550472" cy="2141207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7" descr="skenovat0001">
            <a:extLst>
              <a:ext uri="{FF2B5EF4-FFF2-40B4-BE49-F238E27FC236}">
                <a16:creationId xmlns:a16="http://schemas.microsoft.com/office/drawing/2014/main" id="{7F86E79A-6422-E661-20CE-93683802F4D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614"/>
          <a:stretch/>
        </p:blipFill>
        <p:spPr bwMode="auto">
          <a:xfrm>
            <a:off x="5157663" y="1320755"/>
            <a:ext cx="3924967" cy="3295142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8">
            <a:extLst>
              <a:ext uri="{FF2B5EF4-FFF2-40B4-BE49-F238E27FC236}">
                <a16:creationId xmlns:a16="http://schemas.microsoft.com/office/drawing/2014/main" id="{8CABF167-9C2A-53ED-0542-21CB7D669A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18354" y="602020"/>
            <a:ext cx="3020091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0"/>
              </a:spcBef>
              <a:buFontTx/>
              <a:buNone/>
            </a:pPr>
            <a:r>
              <a:rPr lang="cs-CZ" altLang="cs-CZ" sz="2000" dirty="0">
                <a:solidFill>
                  <a:schemeClr val="accent1">
                    <a:lumMod val="75000"/>
                  </a:schemeClr>
                </a:solidFill>
              </a:rPr>
              <a:t>EKG - Hrudní svody</a:t>
            </a:r>
          </a:p>
          <a:p>
            <a:pPr algn="ctr" eaLnBrk="1" hangingPunct="1">
              <a:spcBef>
                <a:spcPts val="0"/>
              </a:spcBef>
              <a:buFontTx/>
              <a:buNone/>
            </a:pPr>
            <a:r>
              <a:rPr lang="cs-CZ" altLang="cs-CZ" sz="2000" dirty="0">
                <a:solidFill>
                  <a:schemeClr val="accent1">
                    <a:lumMod val="75000"/>
                  </a:schemeClr>
                </a:solidFill>
              </a:rPr>
              <a:t>v transversální rovině</a:t>
            </a:r>
          </a:p>
        </p:txBody>
      </p:sp>
      <p:sp>
        <p:nvSpPr>
          <p:cNvPr id="7170" name="Text Box 5">
            <a:extLst>
              <a:ext uri="{FF2B5EF4-FFF2-40B4-BE49-F238E27FC236}">
                <a16:creationId xmlns:a16="http://schemas.microsoft.com/office/drawing/2014/main" id="{5D3ADF7D-846C-3229-D033-BFE2FC4524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1060" y="6295439"/>
            <a:ext cx="300530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200" dirty="0"/>
              <a:t>(</a:t>
            </a:r>
            <a:r>
              <a:rPr lang="cs-CZ" altLang="cs-CZ" sz="1200" dirty="0" err="1"/>
              <a:t>Silbernagl</a:t>
            </a:r>
            <a:r>
              <a:rPr lang="cs-CZ" altLang="cs-CZ" sz="1200" dirty="0"/>
              <a:t> S, </a:t>
            </a:r>
            <a:r>
              <a:rPr lang="cs-CZ" altLang="cs-CZ" sz="1200" dirty="0" err="1"/>
              <a:t>Despopoulos</a:t>
            </a:r>
            <a:r>
              <a:rPr lang="cs-CZ" altLang="cs-CZ" sz="1200" dirty="0"/>
              <a:t> A. Atlas fyziologie člověka. Grada, Praha 2004.)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16410D3B-40DB-029A-4BBE-8EC9FA0D9B69}"/>
              </a:ext>
            </a:extLst>
          </p:cNvPr>
          <p:cNvSpPr txBox="1"/>
          <p:nvPr/>
        </p:nvSpPr>
        <p:spPr>
          <a:xfrm>
            <a:off x="8430306" y="384262"/>
            <a:ext cx="36395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b="1" dirty="0">
                <a:solidFill>
                  <a:schemeClr val="accent1">
                    <a:lumMod val="75000"/>
                  </a:schemeClr>
                </a:solidFill>
              </a:rPr>
              <a:t>ELEKTROKARDIOGRAM</a:t>
            </a:r>
          </a:p>
          <a:p>
            <a:pPr algn="ctr"/>
            <a:r>
              <a:rPr lang="cs-CZ" sz="2800" b="1" dirty="0">
                <a:solidFill>
                  <a:schemeClr val="accent1">
                    <a:lumMod val="75000"/>
                  </a:schemeClr>
                </a:solidFill>
              </a:rPr>
              <a:t>(EKG)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D2D3D155-E27D-EF54-1BE6-EB052792DD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08" t="3462" r="8111" b="1731"/>
          <a:stretch/>
        </p:blipFill>
        <p:spPr bwMode="auto">
          <a:xfrm>
            <a:off x="9166121" y="1320755"/>
            <a:ext cx="2687735" cy="3752188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0946" y="3295127"/>
            <a:ext cx="3118686" cy="3453685"/>
          </a:xfrm>
          <a:prstGeom prst="rect">
            <a:avLst/>
          </a:prstGeom>
          <a:ln>
            <a:solidFill>
              <a:srgbClr val="0070C0"/>
            </a:solidFill>
          </a:ln>
        </p:spPr>
      </p:pic>
      <p:sp>
        <p:nvSpPr>
          <p:cNvPr id="7" name="Obdélník 6"/>
          <p:cNvSpPr/>
          <p:nvPr/>
        </p:nvSpPr>
        <p:spPr>
          <a:xfrm>
            <a:off x="8791921" y="3247507"/>
            <a:ext cx="2356735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000" dirty="0"/>
              <a:t>http://flylib.com/books/en/2.569.1.21/1/</a:t>
            </a:r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0266" y="1744131"/>
            <a:ext cx="3550905" cy="3231324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317" y="1744131"/>
            <a:ext cx="3639492" cy="3231324"/>
          </a:xfrm>
          <a:prstGeom prst="rect">
            <a:avLst/>
          </a:prstGeom>
          <a:ln>
            <a:solidFill>
              <a:srgbClr val="0070C0"/>
            </a:solidFill>
          </a:ln>
        </p:spPr>
      </p:pic>
      <p:sp>
        <p:nvSpPr>
          <p:cNvPr id="11" name="TextovéPole 10">
            <a:hlinkClick r:id="rId5"/>
          </p:cNvPr>
          <p:cNvSpPr txBox="1"/>
          <p:nvPr/>
        </p:nvSpPr>
        <p:spPr>
          <a:xfrm>
            <a:off x="524317" y="5734702"/>
            <a:ext cx="3639493" cy="830997"/>
          </a:xfrm>
          <a:prstGeom prst="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dirty="0">
                <a:solidFill>
                  <a:srgbClr val="00B050"/>
                </a:solidFill>
              </a:rPr>
              <a:t>VIDEO: Zátěžový EKG test</a:t>
            </a:r>
          </a:p>
          <a:p>
            <a:pPr algn="ctr"/>
            <a:r>
              <a:rPr lang="cs-CZ" dirty="0">
                <a:solidFill>
                  <a:srgbClr val="00B050"/>
                </a:solidFill>
              </a:rPr>
              <a:t>na běhátku</a:t>
            </a:r>
          </a:p>
          <a:p>
            <a:pPr algn="ctr"/>
            <a:r>
              <a:rPr lang="cs-CZ" sz="1200" dirty="0">
                <a:solidFill>
                  <a:srgbClr val="00B050"/>
                </a:solidFill>
              </a:rPr>
              <a:t>https://www.youtube.com/watch?v=y3Zq4n3WSyc</a:t>
            </a:r>
          </a:p>
        </p:txBody>
      </p:sp>
      <p:pic>
        <p:nvPicPr>
          <p:cNvPr id="12" name="Obrázek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5620" y="-38947"/>
            <a:ext cx="4249335" cy="3185894"/>
          </a:xfrm>
          <a:prstGeom prst="rect">
            <a:avLst/>
          </a:prstGeom>
        </p:spPr>
      </p:pic>
      <p:sp>
        <p:nvSpPr>
          <p:cNvPr id="13" name="Obdélník 12"/>
          <p:cNvSpPr/>
          <p:nvPr/>
        </p:nvSpPr>
        <p:spPr>
          <a:xfrm>
            <a:off x="8530126" y="3005593"/>
            <a:ext cx="2880322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800" dirty="0"/>
              <a:t>https://courses.kcumb.edu/physio/ecg%20primer/ecgleads.htm</a:t>
            </a:r>
          </a:p>
        </p:txBody>
      </p:sp>
      <p:sp>
        <p:nvSpPr>
          <p:cNvPr id="15" name="Obdélník 14"/>
          <p:cNvSpPr/>
          <p:nvPr/>
        </p:nvSpPr>
        <p:spPr>
          <a:xfrm>
            <a:off x="4432145" y="834969"/>
            <a:ext cx="281371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altLang="cs-CZ" sz="2800" b="1" dirty="0">
                <a:solidFill>
                  <a:srgbClr val="C00000"/>
                </a:solidFill>
              </a:rPr>
              <a:t>Zátěžový EKG test</a:t>
            </a:r>
            <a:endParaRPr lang="cs-CZ" sz="2800" b="1" dirty="0">
              <a:solidFill>
                <a:srgbClr val="C00000"/>
              </a:solidFill>
            </a:endParaRPr>
          </a:p>
        </p:txBody>
      </p:sp>
      <p:sp>
        <p:nvSpPr>
          <p:cNvPr id="16" name="Obdélník 15"/>
          <p:cNvSpPr/>
          <p:nvPr/>
        </p:nvSpPr>
        <p:spPr>
          <a:xfrm>
            <a:off x="8945711" y="0"/>
            <a:ext cx="204915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altLang="cs-CZ" sz="2000" u="sng" dirty="0">
                <a:solidFill>
                  <a:srgbClr val="0033CC"/>
                </a:solidFill>
              </a:rPr>
              <a:t>Umístění elektrod</a:t>
            </a:r>
            <a:endParaRPr lang="cs-CZ" sz="2000" u="sng" dirty="0">
              <a:solidFill>
                <a:srgbClr val="0033CC"/>
              </a:solidFill>
            </a:endParaRPr>
          </a:p>
        </p:txBody>
      </p:sp>
      <p:sp>
        <p:nvSpPr>
          <p:cNvPr id="17" name="TextovéPole 16"/>
          <p:cNvSpPr txBox="1"/>
          <p:nvPr/>
        </p:nvSpPr>
        <p:spPr>
          <a:xfrm>
            <a:off x="9121789" y="2260781"/>
            <a:ext cx="16969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rgbClr val="0033CC"/>
                </a:solidFill>
              </a:rPr>
              <a:t>N	        F</a:t>
            </a:r>
          </a:p>
        </p:txBody>
      </p:sp>
      <p:sp>
        <p:nvSpPr>
          <p:cNvPr id="18" name="Obdélník 17"/>
          <p:cNvSpPr/>
          <p:nvPr/>
        </p:nvSpPr>
        <p:spPr>
          <a:xfrm>
            <a:off x="757264" y="4975455"/>
            <a:ext cx="3173598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800" dirty="0"/>
              <a:t>http://www.medscope.co.uk/Welch_Allyn_ECG_Machines~mfl~2.htm</a:t>
            </a:r>
          </a:p>
        </p:txBody>
      </p:sp>
      <p:sp>
        <p:nvSpPr>
          <p:cNvPr id="19" name="Obdélník 18"/>
          <p:cNvSpPr/>
          <p:nvPr/>
        </p:nvSpPr>
        <p:spPr>
          <a:xfrm>
            <a:off x="5170931" y="4975455"/>
            <a:ext cx="1949573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800" dirty="0"/>
              <a:t>http://www.norav.com/en/stressecg.html</a:t>
            </a:r>
          </a:p>
        </p:txBody>
      </p:sp>
    </p:spTree>
    <p:extLst>
      <p:ext uri="{BB962C8B-B14F-4D97-AF65-F5344CB8AC3E}">
        <p14:creationId xmlns:p14="http://schemas.microsoft.com/office/powerpoint/2010/main" val="264602501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8863" y="1898432"/>
            <a:ext cx="3171774" cy="4773518"/>
          </a:xfrm>
          <a:prstGeom prst="rect">
            <a:avLst/>
          </a:prstGeom>
        </p:spPr>
      </p:pic>
      <p:pic>
        <p:nvPicPr>
          <p:cNvPr id="8195" name="Picture 7" descr="Soubor:BTL-Elektroda L leve zapesti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94" y="2000481"/>
            <a:ext cx="2144735" cy="14293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9" descr="220px-BTL-Elektroda_F_leva_noha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7469" y="1993860"/>
            <a:ext cx="2140170" cy="1429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11" descr="220px-BTL-Umisteni_hrudnich_elektrod">
            <a:hlinkClick r:id="rId7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95" y="3519100"/>
            <a:ext cx="4423074" cy="2752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9" name="Text Box 14"/>
          <p:cNvSpPr txBox="1">
            <a:spLocks noChangeArrowheads="1"/>
          </p:cNvSpPr>
          <p:nvPr/>
        </p:nvSpPr>
        <p:spPr bwMode="auto">
          <a:xfrm>
            <a:off x="32644" y="1223052"/>
            <a:ext cx="460898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cs-CZ" altLang="cs-CZ" sz="2000" dirty="0">
                <a:latin typeface="+mn-lt"/>
              </a:rPr>
              <a:t>ELEKTRODY pro klidové podmínky</a:t>
            </a:r>
          </a:p>
        </p:txBody>
      </p:sp>
      <p:sp>
        <p:nvSpPr>
          <p:cNvPr id="8200" name="Text Box 15"/>
          <p:cNvSpPr txBox="1">
            <a:spLocks noChangeArrowheads="1"/>
          </p:cNvSpPr>
          <p:nvPr/>
        </p:nvSpPr>
        <p:spPr bwMode="auto">
          <a:xfrm>
            <a:off x="6116444" y="543786"/>
            <a:ext cx="4094079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cs-CZ" altLang="cs-CZ" sz="2000" b="1" dirty="0">
                <a:solidFill>
                  <a:srgbClr val="C00000"/>
                </a:solidFill>
                <a:latin typeface="+mn-lt"/>
              </a:rPr>
              <a:t>ELEKTRODY pro zátěžové testy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305404" y="1102056"/>
            <a:ext cx="1434459" cy="1913737"/>
          </a:xfrm>
          <a:prstGeom prst="rect">
            <a:avLst/>
          </a:prstGeom>
        </p:spPr>
      </p:pic>
      <p:sp>
        <p:nvSpPr>
          <p:cNvPr id="15" name="TextovéPole 14"/>
          <p:cNvSpPr txBox="1"/>
          <p:nvPr/>
        </p:nvSpPr>
        <p:spPr>
          <a:xfrm>
            <a:off x="5304335" y="943202"/>
            <a:ext cx="57182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b="1" dirty="0">
                <a:solidFill>
                  <a:srgbClr val="00B050"/>
                </a:solidFill>
              </a:rPr>
              <a:t>SAMOLEPÍCÍ		PŘISÁVACÍ - VAKUOVÉ</a:t>
            </a: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7128" y="1344929"/>
            <a:ext cx="1522246" cy="1838461"/>
          </a:xfrm>
          <a:prstGeom prst="rect">
            <a:avLst/>
          </a:prstGeom>
        </p:spPr>
      </p:pic>
      <p:sp>
        <p:nvSpPr>
          <p:cNvPr id="7" name="AutoShape 4" descr="Výsledek obrázku pro electrodes stress tests ecg"/>
          <p:cNvSpPr>
            <a:spLocks noChangeAspect="1" noChangeArrowheads="1"/>
          </p:cNvSpPr>
          <p:nvPr/>
        </p:nvSpPr>
        <p:spPr bwMode="auto">
          <a:xfrm>
            <a:off x="-3175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11" name="Obrázek 1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1746" y="3258854"/>
            <a:ext cx="3013011" cy="3013011"/>
          </a:xfrm>
          <a:prstGeom prst="rect">
            <a:avLst/>
          </a:prstGeom>
        </p:spPr>
      </p:pic>
      <p:sp>
        <p:nvSpPr>
          <p:cNvPr id="14" name="Obdélník 13"/>
          <p:cNvSpPr/>
          <p:nvPr/>
        </p:nvSpPr>
        <p:spPr>
          <a:xfrm>
            <a:off x="4199890" y="146907"/>
            <a:ext cx="391421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cs-CZ" sz="2400" b="1" dirty="0">
                <a:solidFill>
                  <a:srgbClr val="0070C0"/>
                </a:solidFill>
              </a:rPr>
              <a:t>ELEKTROKARDIOGRAM (EKG)</a:t>
            </a:r>
          </a:p>
        </p:txBody>
      </p:sp>
    </p:spTree>
    <p:extLst>
      <p:ext uri="{BB962C8B-B14F-4D97-AF65-F5344CB8AC3E}">
        <p14:creationId xmlns:p14="http://schemas.microsoft.com/office/powerpoint/2010/main" val="73537080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0072" y="1310991"/>
            <a:ext cx="6713838" cy="5328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délník 3"/>
          <p:cNvSpPr/>
          <p:nvPr/>
        </p:nvSpPr>
        <p:spPr>
          <a:xfrm>
            <a:off x="2304615" y="794852"/>
            <a:ext cx="786952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cs-CZ" altLang="cs-CZ" sz="2400" b="1" dirty="0">
                <a:solidFill>
                  <a:schemeClr val="accent1">
                    <a:lumMod val="50000"/>
                  </a:schemeClr>
                </a:solidFill>
              </a:rPr>
              <a:t>Dynamika</a:t>
            </a:r>
            <a:r>
              <a:rPr lang="cs-CZ" altLang="cs-CZ" sz="2400" b="1" dirty="0">
                <a:solidFill>
                  <a:srgbClr val="C00000"/>
                </a:solidFill>
              </a:rPr>
              <a:t> SRDEČNÍ FREKVENCE </a:t>
            </a:r>
            <a:r>
              <a:rPr lang="cs-CZ" altLang="cs-CZ" sz="2400" b="1" dirty="0">
                <a:solidFill>
                  <a:schemeClr val="accent1">
                    <a:lumMod val="50000"/>
                  </a:schemeClr>
                </a:solidFill>
              </a:rPr>
              <a:t>při rostoucí intenzitě zátěže</a:t>
            </a:r>
            <a:endParaRPr lang="cs-CZ" sz="2400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167581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A23731-421F-0F34-05BD-BFC3CC6EF1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4">
            <a:extLst>
              <a:ext uri="{FF2B5EF4-FFF2-40B4-BE49-F238E27FC236}">
                <a16:creationId xmlns:a16="http://schemas.microsoft.com/office/drawing/2014/main" id="{63EDEC15-3537-1A05-9BC8-E702C5D6C3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7593" y="252515"/>
            <a:ext cx="10272407" cy="60631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cs-CZ" altLang="cs-CZ" sz="2800" b="1" dirty="0">
                <a:solidFill>
                  <a:srgbClr val="FF0000"/>
                </a:solidFill>
              </a:rPr>
              <a:t>EKG při zátěži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400" b="1" u="sng" dirty="0">
                <a:solidFill>
                  <a:srgbClr val="C00000"/>
                </a:solidFill>
              </a:rPr>
              <a:t>Při zátěži</a:t>
            </a:r>
            <a:r>
              <a:rPr lang="cs-CZ" altLang="cs-CZ" sz="2400" dirty="0">
                <a:solidFill>
                  <a:srgbClr val="C00000"/>
                </a:solidFill>
              </a:rPr>
              <a:t> by neměly být přítomny poruchy rytmu ani </a:t>
            </a:r>
            <a:r>
              <a:rPr lang="cs-CZ" altLang="cs-CZ" sz="2400" dirty="0" err="1">
                <a:solidFill>
                  <a:srgbClr val="C00000"/>
                </a:solidFill>
              </a:rPr>
              <a:t>repolarizace</a:t>
            </a:r>
            <a:r>
              <a:rPr lang="cs-CZ" altLang="cs-CZ" sz="2400" dirty="0">
                <a:solidFill>
                  <a:srgbClr val="C00000"/>
                </a:solidFill>
              </a:rPr>
              <a:t>.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400" dirty="0">
                <a:solidFill>
                  <a:srgbClr val="C00000"/>
                </a:solidFill>
              </a:rPr>
              <a:t>Měla by být přítomna pravidelná sinusová tachykardie, přiměřená zátěži.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cs-CZ" altLang="cs-CZ" sz="2400" b="1" u="sng" dirty="0">
              <a:solidFill>
                <a:srgbClr val="0070C0"/>
              </a:solidFill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cs-CZ" altLang="cs-CZ" sz="2400" b="1" u="sng" dirty="0">
              <a:solidFill>
                <a:srgbClr val="0070C0"/>
              </a:solidFill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400" b="1" u="sng" dirty="0">
                <a:solidFill>
                  <a:srgbClr val="0070C0"/>
                </a:solidFill>
              </a:rPr>
              <a:t>V klidu</a:t>
            </a:r>
            <a:r>
              <a:rPr lang="cs-CZ" altLang="cs-CZ" sz="2400" dirty="0">
                <a:solidFill>
                  <a:srgbClr val="0070C0"/>
                </a:solidFill>
              </a:rPr>
              <a:t> mohou být některé </a:t>
            </a:r>
            <a:r>
              <a:rPr lang="cs-CZ" altLang="cs-CZ" sz="2400" dirty="0" err="1">
                <a:solidFill>
                  <a:srgbClr val="0070C0"/>
                </a:solidFill>
              </a:rPr>
              <a:t>dysrytmie</a:t>
            </a:r>
            <a:r>
              <a:rPr lang="cs-CZ" altLang="cs-CZ" sz="2400" dirty="0">
                <a:solidFill>
                  <a:srgbClr val="0070C0"/>
                </a:solidFill>
              </a:rPr>
              <a:t> projevem</a:t>
            </a:r>
          </a:p>
          <a:p>
            <a:pPr eaLnBrk="1" hangingPunct="1">
              <a:spcBef>
                <a:spcPct val="50000"/>
              </a:spcBef>
            </a:pPr>
            <a:r>
              <a:rPr lang="cs-CZ" altLang="cs-CZ" sz="2400" dirty="0">
                <a:solidFill>
                  <a:srgbClr val="0070C0"/>
                </a:solidFill>
              </a:rPr>
              <a:t> </a:t>
            </a:r>
            <a:r>
              <a:rPr lang="cs-CZ" altLang="cs-CZ" sz="2400" i="1" dirty="0">
                <a:solidFill>
                  <a:srgbClr val="0070C0"/>
                </a:solidFill>
              </a:rPr>
              <a:t>výraznější </a:t>
            </a:r>
            <a:r>
              <a:rPr lang="cs-CZ" altLang="cs-CZ" sz="2400" b="1" dirty="0">
                <a:solidFill>
                  <a:srgbClr val="0070C0"/>
                </a:solidFill>
              </a:rPr>
              <a:t>neurovegetativní aktivity</a:t>
            </a:r>
          </a:p>
          <a:p>
            <a:pPr lvl="1">
              <a:spcBef>
                <a:spcPct val="50000"/>
              </a:spcBef>
              <a:buFontTx/>
              <a:buChar char="-"/>
            </a:pPr>
            <a:r>
              <a:rPr lang="cs-CZ" altLang="cs-CZ" sz="2400" dirty="0">
                <a:solidFill>
                  <a:srgbClr val="008000"/>
                </a:solidFill>
              </a:rPr>
              <a:t>sinusová respirační </a:t>
            </a:r>
            <a:r>
              <a:rPr lang="cs-CZ" altLang="cs-CZ" sz="2400" dirty="0" err="1">
                <a:solidFill>
                  <a:srgbClr val="008000"/>
                </a:solidFill>
              </a:rPr>
              <a:t>dysrytmie</a:t>
            </a:r>
            <a:r>
              <a:rPr lang="cs-CZ" altLang="cs-CZ" sz="2400" dirty="0">
                <a:solidFill>
                  <a:srgbClr val="008000"/>
                </a:solidFill>
              </a:rPr>
              <a:t> (variabilita srdeční frekvence).</a:t>
            </a:r>
          </a:p>
          <a:p>
            <a:pPr lvl="1">
              <a:spcBef>
                <a:spcPct val="50000"/>
              </a:spcBef>
              <a:buFontTx/>
              <a:buChar char="-"/>
            </a:pPr>
            <a:endParaRPr lang="cs-CZ" altLang="cs-CZ" sz="2400" dirty="0">
              <a:solidFill>
                <a:srgbClr val="008000"/>
              </a:solidFill>
            </a:endParaRPr>
          </a:p>
          <a:p>
            <a:pPr lvl="1">
              <a:spcBef>
                <a:spcPct val="50000"/>
              </a:spcBef>
              <a:buFontTx/>
              <a:buChar char="-"/>
            </a:pPr>
            <a:endParaRPr lang="cs-CZ" altLang="cs-CZ" sz="2400" dirty="0">
              <a:solidFill>
                <a:srgbClr val="008000"/>
              </a:solidFill>
            </a:endParaRPr>
          </a:p>
          <a:p>
            <a:pPr>
              <a:spcBef>
                <a:spcPct val="50000"/>
              </a:spcBef>
              <a:buClr>
                <a:srgbClr val="0070C0"/>
              </a:buClr>
            </a:pPr>
            <a:r>
              <a:rPr lang="cs-CZ" altLang="cs-CZ" sz="2400" dirty="0">
                <a:solidFill>
                  <a:srgbClr val="008000"/>
                </a:solidFill>
              </a:rPr>
              <a:t> </a:t>
            </a:r>
            <a:r>
              <a:rPr lang="cs-CZ" altLang="cs-CZ" sz="2400" i="1" dirty="0">
                <a:solidFill>
                  <a:srgbClr val="0070C0"/>
                </a:solidFill>
              </a:rPr>
              <a:t>vrozené nebo adaptační </a:t>
            </a:r>
            <a:r>
              <a:rPr lang="cs-CZ" altLang="cs-CZ" sz="2400" b="1" dirty="0">
                <a:solidFill>
                  <a:srgbClr val="0070C0"/>
                </a:solidFill>
              </a:rPr>
              <a:t>vagotonie</a:t>
            </a:r>
            <a:r>
              <a:rPr lang="cs-CZ" altLang="cs-CZ" sz="2400" dirty="0">
                <a:solidFill>
                  <a:srgbClr val="0070C0"/>
                </a:solidFill>
              </a:rPr>
              <a:t> </a:t>
            </a:r>
            <a:r>
              <a:rPr lang="cs-CZ" altLang="cs-CZ" sz="2400" dirty="0">
                <a:solidFill>
                  <a:srgbClr val="008000"/>
                </a:solidFill>
              </a:rPr>
              <a:t>- bradykardie.  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EC435954-6E4B-6406-EF31-4FA47D9604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5413" y="4660713"/>
            <a:ext cx="9824936" cy="1065257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93D8897E-93FE-2E2C-F657-7D77A78E23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5413" y="1956965"/>
            <a:ext cx="9824936" cy="1027304"/>
          </a:xfrm>
          <a:prstGeom prst="rect">
            <a:avLst/>
          </a:prstGeom>
          <a:ln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98605993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5415C9-013C-DA8F-6585-92A51ED944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4" descr="EKG10006">
            <a:extLst>
              <a:ext uri="{FF2B5EF4-FFF2-40B4-BE49-F238E27FC236}">
                <a16:creationId xmlns:a16="http://schemas.microsoft.com/office/drawing/2014/main" id="{9C248EA9-AF4A-F5D3-C300-CB3F5A7A1E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289" y="476251"/>
            <a:ext cx="3881437" cy="1755775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315" name="Text Box 5">
            <a:extLst>
              <a:ext uri="{FF2B5EF4-FFF2-40B4-BE49-F238E27FC236}">
                <a16:creationId xmlns:a16="http://schemas.microsoft.com/office/drawing/2014/main" id="{6D2E5EEB-C320-5B18-F0AF-BD49DA6AB4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66989" y="6538914"/>
            <a:ext cx="72723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cs-CZ" altLang="cs-CZ" sz="1200"/>
              <a:t>(Chaloupka V a kol. Základy funkčního vyšetření srdce a krevního oběhu. IDVPZ, Brno 1999.)</a:t>
            </a:r>
          </a:p>
        </p:txBody>
      </p:sp>
      <p:pic>
        <p:nvPicPr>
          <p:cNvPr id="13316" name="Picture 6" descr="EKG10007">
            <a:extLst>
              <a:ext uri="{FF2B5EF4-FFF2-40B4-BE49-F238E27FC236}">
                <a16:creationId xmlns:a16="http://schemas.microsoft.com/office/drawing/2014/main" id="{A2D24379-D054-8CBF-4DAF-CAFE75C964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289" y="2609851"/>
            <a:ext cx="3881437" cy="1755775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7" name="Picture 7" descr="EKG10008">
            <a:extLst>
              <a:ext uri="{FF2B5EF4-FFF2-40B4-BE49-F238E27FC236}">
                <a16:creationId xmlns:a16="http://schemas.microsoft.com/office/drawing/2014/main" id="{30BBFD12-4FA8-7F67-6E77-DFB81575F8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289" y="4784726"/>
            <a:ext cx="3889375" cy="1692275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9" descr="EKG10014">
            <a:extLst>
              <a:ext uri="{FF2B5EF4-FFF2-40B4-BE49-F238E27FC236}">
                <a16:creationId xmlns:a16="http://schemas.microsoft.com/office/drawing/2014/main" id="{ADD48A02-EE78-FCE6-9935-CFD1CD948F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2414" y="2852739"/>
            <a:ext cx="3557587" cy="3571875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9" name="Picture 10" descr="Ekg">
            <a:extLst>
              <a:ext uri="{FF2B5EF4-FFF2-40B4-BE49-F238E27FC236}">
                <a16:creationId xmlns:a16="http://schemas.microsoft.com/office/drawing/2014/main" id="{B588E2AB-ADC3-95E8-3864-8B38A3FDF4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0826" y="1557338"/>
            <a:ext cx="3554413" cy="2565400"/>
          </a:xfrm>
          <a:prstGeom prst="rect">
            <a:avLst/>
          </a:prstGeom>
          <a:noFill/>
          <a:ln w="12700">
            <a:solidFill>
              <a:srgbClr val="3333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320" name="Text Box 11">
            <a:extLst>
              <a:ext uri="{FF2B5EF4-FFF2-40B4-BE49-F238E27FC236}">
                <a16:creationId xmlns:a16="http://schemas.microsoft.com/office/drawing/2014/main" id="{C74F5CF4-D661-E5E8-A1D6-CC42F5414F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0" y="303510"/>
            <a:ext cx="51181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cs-CZ" altLang="cs-CZ" sz="2400" b="1" dirty="0">
                <a:solidFill>
                  <a:srgbClr val="FF0000"/>
                </a:solidFill>
              </a:rPr>
              <a:t>PORUCHY SRDEČNÍHO RYTMU</a:t>
            </a:r>
          </a:p>
        </p:txBody>
      </p:sp>
      <p:sp>
        <p:nvSpPr>
          <p:cNvPr id="13321" name="Text Box 12">
            <a:extLst>
              <a:ext uri="{FF2B5EF4-FFF2-40B4-BE49-F238E27FC236}">
                <a16:creationId xmlns:a16="http://schemas.microsoft.com/office/drawing/2014/main" id="{E52BB5FE-49BF-A41E-15FB-616C62610A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2889" y="4430713"/>
            <a:ext cx="223202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cs-CZ" altLang="cs-CZ" sz="1800"/>
              <a:t>Fibrilace komor</a:t>
            </a:r>
          </a:p>
        </p:txBody>
      </p:sp>
      <p:sp>
        <p:nvSpPr>
          <p:cNvPr id="13322" name="Text Box 13">
            <a:extLst>
              <a:ext uri="{FF2B5EF4-FFF2-40B4-BE49-F238E27FC236}">
                <a16:creationId xmlns:a16="http://schemas.microsoft.com/office/drawing/2014/main" id="{4057FF2F-2C2E-463B-15F9-896E82D003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40013" y="2270126"/>
            <a:ext cx="2735262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/>
              <a:t>Komorová tachykardie</a:t>
            </a:r>
          </a:p>
        </p:txBody>
      </p:sp>
      <p:sp>
        <p:nvSpPr>
          <p:cNvPr id="13323" name="Text Box 14">
            <a:extLst>
              <a:ext uri="{FF2B5EF4-FFF2-40B4-BE49-F238E27FC236}">
                <a16:creationId xmlns:a16="http://schemas.microsoft.com/office/drawing/2014/main" id="{6F6FD167-3C13-2A00-C62B-53A19D1294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38425" y="115888"/>
            <a:ext cx="2520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/>
              <a:t>Komorová extrasystola</a:t>
            </a:r>
          </a:p>
        </p:txBody>
      </p:sp>
      <p:sp>
        <p:nvSpPr>
          <p:cNvPr id="13324" name="Text Box 15">
            <a:extLst>
              <a:ext uri="{FF2B5EF4-FFF2-40B4-BE49-F238E27FC236}">
                <a16:creationId xmlns:a16="http://schemas.microsoft.com/office/drawing/2014/main" id="{B1067B85-29D9-1447-2EEF-203A4EB1F0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43700" y="765175"/>
            <a:ext cx="3455988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/>
              <a:t>Komorové extrasystoly, kuplety, triplety, salvy až tachykardie</a:t>
            </a:r>
          </a:p>
        </p:txBody>
      </p:sp>
    </p:spTree>
    <p:extLst>
      <p:ext uri="{BB962C8B-B14F-4D97-AF65-F5344CB8AC3E}">
        <p14:creationId xmlns:p14="http://schemas.microsoft.com/office/powerpoint/2010/main" val="297750381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E74BE1-9E2E-CC6C-1467-8605F933ED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4" descr="EKG10001">
            <a:extLst>
              <a:ext uri="{FF2B5EF4-FFF2-40B4-BE49-F238E27FC236}">
                <a16:creationId xmlns:a16="http://schemas.microsoft.com/office/drawing/2014/main" id="{0B9CE39C-9D94-A1FC-66A2-C660777AD8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51" y="1085851"/>
            <a:ext cx="5545137" cy="51958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435" name="Text Box 6">
            <a:extLst>
              <a:ext uri="{FF2B5EF4-FFF2-40B4-BE49-F238E27FC236}">
                <a16:creationId xmlns:a16="http://schemas.microsoft.com/office/drawing/2014/main" id="{3B282870-2CE5-4DF0-8175-F36A2C03F5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37285" y="188914"/>
            <a:ext cx="457484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cs-CZ" altLang="cs-CZ" sz="2400" b="1" dirty="0">
                <a:solidFill>
                  <a:srgbClr val="C00000"/>
                </a:solidFill>
              </a:rPr>
              <a:t>PORUCHY REPOLARIZACE</a:t>
            </a:r>
          </a:p>
        </p:txBody>
      </p:sp>
      <p:sp>
        <p:nvSpPr>
          <p:cNvPr id="18436" name="Text Box 7">
            <a:extLst>
              <a:ext uri="{FF2B5EF4-FFF2-40B4-BE49-F238E27FC236}">
                <a16:creationId xmlns:a16="http://schemas.microsoft.com/office/drawing/2014/main" id="{AE419D9E-0063-9053-0AF0-A30A5FD9F0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23550" y="719138"/>
            <a:ext cx="230346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cs-CZ" altLang="cs-CZ" sz="1800" dirty="0"/>
              <a:t>Deprese ST úseku</a:t>
            </a:r>
          </a:p>
        </p:txBody>
      </p:sp>
      <p:sp>
        <p:nvSpPr>
          <p:cNvPr id="18437" name="Text Box 8">
            <a:extLst>
              <a:ext uri="{FF2B5EF4-FFF2-40B4-BE49-F238E27FC236}">
                <a16:creationId xmlns:a16="http://schemas.microsoft.com/office/drawing/2014/main" id="{3438452A-BB41-F99A-F85E-E9DE240FA8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4350" y="6281738"/>
            <a:ext cx="554513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cs-CZ" altLang="cs-CZ" sz="1200" dirty="0"/>
              <a:t>(</a:t>
            </a:r>
            <a:r>
              <a:rPr lang="cs-CZ" altLang="cs-CZ" sz="1200" dirty="0" err="1"/>
              <a:t>Placheta</a:t>
            </a:r>
            <a:r>
              <a:rPr lang="cs-CZ" altLang="cs-CZ" sz="1200" dirty="0"/>
              <a:t> Z. a kol: Zátěžová funkční diagnostika v ambulantní a klinické praxi. Grada, Praha 1999.)</a:t>
            </a:r>
          </a:p>
        </p:txBody>
      </p:sp>
      <p:pic>
        <p:nvPicPr>
          <p:cNvPr id="19458" name="Picture 4" descr="obr_022">
            <a:extLst>
              <a:ext uri="{FF2B5EF4-FFF2-40B4-BE49-F238E27FC236}">
                <a16:creationId xmlns:a16="http://schemas.microsoft.com/office/drawing/2014/main" id="{52CA8FD8-A05E-472C-0EFB-6619F7D77B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67" t="53806" r="1959"/>
          <a:stretch/>
        </p:blipFill>
        <p:spPr bwMode="auto">
          <a:xfrm>
            <a:off x="6275471" y="1085851"/>
            <a:ext cx="5402178" cy="198593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459" name="Text Box 5">
            <a:extLst>
              <a:ext uri="{FF2B5EF4-FFF2-40B4-BE49-F238E27FC236}">
                <a16:creationId xmlns:a16="http://schemas.microsoft.com/office/drawing/2014/main" id="{392E0147-CDFC-5BE5-AAB2-66289BDFAE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51506" y="3226594"/>
            <a:ext cx="5402179" cy="8400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200" dirty="0"/>
              <a:t>(Jihočeská univerzita. Mechanické a elektrické projevy kardiovaskulárního systému . In: </a:t>
            </a:r>
            <a:r>
              <a:rPr lang="cs-CZ" altLang="cs-CZ" sz="1200" dirty="0" err="1"/>
              <a:t>eAMOS</a:t>
            </a:r>
            <a:r>
              <a:rPr lang="cs-CZ" altLang="cs-CZ" sz="1200" dirty="0"/>
              <a:t>. </a:t>
            </a:r>
            <a:r>
              <a:rPr lang="cs-CZ" altLang="cs-CZ" sz="1200" dirty="0">
                <a:hlinkClick r:id="rId4"/>
              </a:rPr>
              <a:t>http://www.eamos.cz/</a:t>
            </a:r>
            <a:r>
              <a:rPr lang="cs-CZ" altLang="cs-CZ" sz="1200" dirty="0" err="1">
                <a:hlinkClick r:id="rId4"/>
              </a:rPr>
              <a:t>amos</a:t>
            </a:r>
            <a:r>
              <a:rPr lang="cs-CZ" altLang="cs-CZ" sz="1200" dirty="0">
                <a:hlinkClick r:id="rId4"/>
              </a:rPr>
              <a:t>/</a:t>
            </a:r>
            <a:r>
              <a:rPr lang="cs-CZ" altLang="cs-CZ" sz="1200" dirty="0" err="1">
                <a:hlinkClick r:id="rId4"/>
              </a:rPr>
              <a:t>kbf</a:t>
            </a:r>
            <a:r>
              <a:rPr lang="cs-CZ" altLang="cs-CZ" sz="1200" dirty="0">
                <a:hlinkClick r:id="rId4"/>
              </a:rPr>
              <a:t>/</a:t>
            </a:r>
            <a:r>
              <a:rPr lang="cs-CZ" altLang="cs-CZ" sz="1200" dirty="0" err="1">
                <a:hlinkClick r:id="rId4"/>
              </a:rPr>
              <a:t>modules</a:t>
            </a:r>
            <a:r>
              <a:rPr lang="cs-CZ" altLang="cs-CZ" sz="1200" dirty="0">
                <a:hlinkClick r:id="rId4"/>
              </a:rPr>
              <a:t>/</a:t>
            </a:r>
            <a:r>
              <a:rPr lang="cs-CZ" altLang="cs-CZ" sz="1200" dirty="0" err="1">
                <a:hlinkClick r:id="rId4"/>
              </a:rPr>
              <a:t>low</a:t>
            </a:r>
            <a:r>
              <a:rPr lang="cs-CZ" altLang="cs-CZ" sz="1200" dirty="0">
                <a:hlinkClick r:id="rId4"/>
              </a:rPr>
              <a:t>/</a:t>
            </a:r>
            <a:r>
              <a:rPr lang="cs-CZ" altLang="cs-CZ" sz="1200" dirty="0" err="1">
                <a:hlinkClick r:id="rId4"/>
              </a:rPr>
              <a:t>kurz_text.php?id_kap</a:t>
            </a:r>
            <a:r>
              <a:rPr lang="cs-CZ" altLang="cs-CZ" sz="1200" dirty="0">
                <a:hlinkClick r:id="rId4"/>
              </a:rPr>
              <a:t>=1&amp;kod_kurzu=kbf_1526; 3.2.2012</a:t>
            </a:r>
            <a:r>
              <a:rPr lang="cs-CZ" altLang="cs-CZ" sz="1200" dirty="0"/>
              <a:t>)</a:t>
            </a:r>
          </a:p>
        </p:txBody>
      </p:sp>
      <p:sp>
        <p:nvSpPr>
          <p:cNvPr id="2" name="Text Box 7">
            <a:extLst>
              <a:ext uri="{FF2B5EF4-FFF2-40B4-BE49-F238E27FC236}">
                <a16:creationId xmlns:a16="http://schemas.microsoft.com/office/drawing/2014/main" id="{CECADFC4-DA30-720B-6866-0BCF81D85F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00863" y="747689"/>
            <a:ext cx="230346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cs-CZ" altLang="cs-CZ" sz="1800" dirty="0"/>
              <a:t>Elevace ST úseku</a:t>
            </a:r>
          </a:p>
        </p:txBody>
      </p:sp>
    </p:spTree>
    <p:extLst>
      <p:ext uri="{BB962C8B-B14F-4D97-AF65-F5344CB8AC3E}">
        <p14:creationId xmlns:p14="http://schemas.microsoft.com/office/powerpoint/2010/main" val="54656470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80E32E-BD38-8985-8A8D-77A8CD71DC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>
            <a:extLst>
              <a:ext uri="{FF2B5EF4-FFF2-40B4-BE49-F238E27FC236}">
                <a16:creationId xmlns:a16="http://schemas.microsoft.com/office/drawing/2014/main" id="{ADC9A709-C196-935B-A1DD-CDF8382DA27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10394" y="436074"/>
            <a:ext cx="10972800" cy="619002"/>
          </a:xfrm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cs-CZ" altLang="cs-CZ" sz="3200" dirty="0"/>
              <a:t>ZÁTĚŽOVÁ DIAGNOSTIKA SRDCE</a:t>
            </a:r>
            <a:endParaRPr lang="en-GB" altLang="cs-CZ" sz="3200" dirty="0"/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1FCB8A10-397E-1237-9625-C004B3F8776B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445637" y="1226840"/>
            <a:ext cx="7627444" cy="5503474"/>
          </a:xfrm>
        </p:spPr>
        <p:txBody>
          <a:bodyPr>
            <a:noAutofit/>
          </a:bodyPr>
          <a:lstStyle/>
          <a:p>
            <a:pPr marL="0" indent="0" algn="ctr">
              <a:lnSpc>
                <a:spcPct val="80000"/>
              </a:lnSpc>
              <a:buNone/>
            </a:pPr>
            <a:r>
              <a:rPr lang="cs-CZ" altLang="cs-CZ" sz="2200" b="1" dirty="0">
                <a:solidFill>
                  <a:srgbClr val="0070C0"/>
                </a:solidFill>
              </a:rPr>
              <a:t>DALŠÍ ZÁTĚŽOVÁ DIAGNOSTIKA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cs-CZ" altLang="cs-CZ" sz="2200" dirty="0" err="1">
                <a:solidFill>
                  <a:srgbClr val="FF0000"/>
                </a:solidFill>
              </a:rPr>
              <a:t>Holterovské</a:t>
            </a:r>
            <a:r>
              <a:rPr lang="cs-CZ" altLang="cs-CZ" sz="2200" dirty="0">
                <a:solidFill>
                  <a:srgbClr val="FF0000"/>
                </a:solidFill>
              </a:rPr>
              <a:t> monitorování </a:t>
            </a:r>
            <a:r>
              <a:rPr lang="cs-CZ" altLang="cs-CZ" sz="2200" dirty="0">
                <a:solidFill>
                  <a:srgbClr val="7030A0"/>
                </a:solidFill>
              </a:rPr>
              <a:t>pro záchyt poruch rytmu a známek ischemie myokardu</a:t>
            </a:r>
          </a:p>
          <a:p>
            <a:pPr>
              <a:lnSpc>
                <a:spcPct val="80000"/>
              </a:lnSpc>
              <a:buFontTx/>
              <a:buChar char="-"/>
            </a:pPr>
            <a:r>
              <a:rPr lang="cs-CZ" altLang="cs-CZ" sz="2200" dirty="0"/>
              <a:t>24 hodinové monitorování EKG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cs-CZ" altLang="cs-CZ" sz="2200" dirty="0">
                <a:solidFill>
                  <a:srgbClr val="FF0000"/>
                </a:solidFill>
              </a:rPr>
              <a:t>Zátěžová echokardiografie </a:t>
            </a:r>
            <a:r>
              <a:rPr lang="cs-CZ" altLang="cs-CZ" sz="2200" dirty="0">
                <a:solidFill>
                  <a:srgbClr val="7030A0"/>
                </a:solidFill>
              </a:rPr>
              <a:t>k hodnocení pohybů srdečních struktur (stěny dutin, chlopně), proudů krve a funkčních parametrů srdce (ejekční frakce atd.)</a:t>
            </a:r>
          </a:p>
          <a:p>
            <a:pPr>
              <a:lnSpc>
                <a:spcPct val="80000"/>
              </a:lnSpc>
              <a:buFontTx/>
              <a:buChar char="-"/>
            </a:pPr>
            <a:r>
              <a:rPr lang="cs-CZ" altLang="cs-CZ" sz="2200" dirty="0"/>
              <a:t>bezprostředně po zátěži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cs-CZ" altLang="cs-CZ" sz="2200" dirty="0">
                <a:solidFill>
                  <a:srgbClr val="FF0000"/>
                </a:solidFill>
              </a:rPr>
              <a:t>Analýza variability srdeční frekvence </a:t>
            </a:r>
            <a:r>
              <a:rPr lang="cs-CZ" altLang="cs-CZ" sz="2200" dirty="0">
                <a:solidFill>
                  <a:srgbClr val="7030A0"/>
                </a:solidFill>
              </a:rPr>
              <a:t>k posouzení míry rizika selhání myokardu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cs-CZ" altLang="cs-CZ" sz="2200" dirty="0"/>
              <a:t>- dlouhodobý záznam (24 h) při běžné denní činnosti</a:t>
            </a:r>
          </a:p>
          <a:p>
            <a:pPr>
              <a:lnSpc>
                <a:spcPct val="80000"/>
              </a:lnSpc>
              <a:buFontTx/>
              <a:buChar char="-"/>
            </a:pPr>
            <a:r>
              <a:rPr lang="cs-CZ" altLang="cs-CZ" sz="2200" dirty="0"/>
              <a:t>krátkodobý záznam při určité zátěži (5/10 minut) – standardní polohový test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cs-CZ" altLang="cs-CZ" sz="2200" dirty="0">
                <a:solidFill>
                  <a:srgbClr val="FF0000"/>
                </a:solidFill>
              </a:rPr>
              <a:t>Pulzní </a:t>
            </a:r>
            <a:r>
              <a:rPr lang="cs-CZ" altLang="cs-CZ" sz="2200" dirty="0" err="1">
                <a:solidFill>
                  <a:srgbClr val="FF0000"/>
                </a:solidFill>
              </a:rPr>
              <a:t>oxymetrie</a:t>
            </a:r>
            <a:r>
              <a:rPr lang="cs-CZ" altLang="cs-CZ" sz="2200" dirty="0">
                <a:solidFill>
                  <a:srgbClr val="FF0000"/>
                </a:solidFill>
              </a:rPr>
              <a:t> </a:t>
            </a:r>
            <a:r>
              <a:rPr lang="cs-CZ" altLang="cs-CZ" sz="2200" dirty="0">
                <a:solidFill>
                  <a:srgbClr val="7030A0"/>
                </a:solidFill>
              </a:rPr>
              <a:t>k posouzení funkčnosti transportního systému pro kyslík </a:t>
            </a:r>
            <a:endParaRPr lang="cs-CZ" altLang="cs-CZ" sz="2200" dirty="0">
              <a:solidFill>
                <a:srgbClr val="FF0000"/>
              </a:solidFill>
            </a:endParaRPr>
          </a:p>
          <a:p>
            <a:pPr marL="0" indent="0">
              <a:lnSpc>
                <a:spcPct val="80000"/>
              </a:lnSpc>
              <a:buNone/>
            </a:pPr>
            <a:r>
              <a:rPr lang="cs-CZ" altLang="cs-CZ" sz="2200" dirty="0"/>
              <a:t>- krátkodobý záznam při určité zátěži</a:t>
            </a: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C3103630-F56F-7E8C-8700-CD7939B31C8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600" y="1226839"/>
            <a:ext cx="3694547" cy="5505845"/>
          </a:xfrm>
          <a:prstGeom prst="rect">
            <a:avLst/>
          </a:prstGeom>
          <a:ln>
            <a:solidFill>
              <a:srgbClr val="0033CC"/>
            </a:solidFill>
          </a:ln>
        </p:spPr>
      </p:pic>
      <p:sp>
        <p:nvSpPr>
          <p:cNvPr id="3" name="Obdélník 2">
            <a:extLst>
              <a:ext uri="{FF2B5EF4-FFF2-40B4-BE49-F238E27FC236}">
                <a16:creationId xmlns:a16="http://schemas.microsoft.com/office/drawing/2014/main" id="{0B70840D-8CB1-B2C9-FE5C-D4CE853FE559}"/>
              </a:ext>
            </a:extLst>
          </p:cNvPr>
          <p:cNvSpPr/>
          <p:nvPr/>
        </p:nvSpPr>
        <p:spPr>
          <a:xfrm>
            <a:off x="8040130" y="6671246"/>
            <a:ext cx="4217772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900" dirty="0"/>
              <a:t>http://www.imt.ie/clinical/2012/12/osa-patients-similar-cv-damage-as-diabetics.html</a:t>
            </a:r>
          </a:p>
        </p:txBody>
      </p:sp>
    </p:spTree>
    <p:extLst>
      <p:ext uri="{BB962C8B-B14F-4D97-AF65-F5344CB8AC3E}">
        <p14:creationId xmlns:p14="http://schemas.microsoft.com/office/powerpoint/2010/main" val="352965586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1EB3F8-13C8-28C0-EB47-79E3E983B0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>
            <a:extLst>
              <a:ext uri="{FF2B5EF4-FFF2-40B4-BE49-F238E27FC236}">
                <a16:creationId xmlns:a16="http://schemas.microsoft.com/office/drawing/2014/main" id="{94327A08-7A22-ED1E-3695-FDA7B5859B1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10394" y="436074"/>
            <a:ext cx="10972800" cy="619002"/>
          </a:xfrm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cs-CZ" altLang="cs-CZ" sz="3200" dirty="0"/>
              <a:t>ZÁTĚŽOVÁ DIAGNOSTIKA SRDCE</a:t>
            </a:r>
            <a:endParaRPr lang="en-GB" altLang="cs-CZ" sz="3200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BAC90384-01EF-61E2-76AD-82B3FF9581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608" y="4227383"/>
            <a:ext cx="1876847" cy="1905000"/>
          </a:xfrm>
          <a:prstGeom prst="rect">
            <a:avLst/>
          </a:prstGeom>
          <a:ln>
            <a:solidFill>
              <a:srgbClr val="0033CC"/>
            </a:solidFill>
          </a:ln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EFE0613E-9037-A190-F5B6-3D2554FFE4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9242" y="4227383"/>
            <a:ext cx="1905000" cy="1905000"/>
          </a:xfrm>
          <a:prstGeom prst="rect">
            <a:avLst/>
          </a:prstGeom>
          <a:ln>
            <a:solidFill>
              <a:srgbClr val="0033CC"/>
            </a:solidFill>
          </a:ln>
        </p:spPr>
      </p:pic>
      <p:sp>
        <p:nvSpPr>
          <p:cNvPr id="16" name="Rectangle 3">
            <a:extLst>
              <a:ext uri="{FF2B5EF4-FFF2-40B4-BE49-F238E27FC236}">
                <a16:creationId xmlns:a16="http://schemas.microsoft.com/office/drawing/2014/main" id="{37ECDA4D-4B3C-5169-6CED-1450BA841183}"/>
              </a:ext>
            </a:extLst>
          </p:cNvPr>
          <p:cNvSpPr txBox="1">
            <a:spLocks noChangeArrowheads="1"/>
          </p:cNvSpPr>
          <p:nvPr/>
        </p:nvSpPr>
        <p:spPr>
          <a:xfrm>
            <a:off x="612659" y="1413792"/>
            <a:ext cx="3745157" cy="237301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80000"/>
              </a:lnSpc>
              <a:buFont typeface="Arial" panose="020B0604020202020204" pitchFamily="34" charset="0"/>
              <a:buNone/>
            </a:pPr>
            <a:r>
              <a:rPr lang="cs-CZ" altLang="cs-CZ" sz="2400" b="1" dirty="0" err="1">
                <a:solidFill>
                  <a:srgbClr val="FF0000"/>
                </a:solidFill>
              </a:rPr>
              <a:t>Holterovské</a:t>
            </a:r>
            <a:r>
              <a:rPr lang="cs-CZ" altLang="cs-CZ" sz="2400" b="1" dirty="0">
                <a:solidFill>
                  <a:srgbClr val="FF0000"/>
                </a:solidFill>
              </a:rPr>
              <a:t> monitorování</a:t>
            </a:r>
          </a:p>
          <a:p>
            <a:pPr marL="0" indent="0">
              <a:lnSpc>
                <a:spcPct val="80000"/>
              </a:lnSpc>
              <a:buFont typeface="Arial" panose="020B0604020202020204" pitchFamily="34" charset="0"/>
              <a:buNone/>
            </a:pPr>
            <a:r>
              <a:rPr lang="cs-CZ" altLang="cs-CZ" sz="2200" dirty="0">
                <a:solidFill>
                  <a:srgbClr val="7030A0"/>
                </a:solidFill>
              </a:rPr>
              <a:t>pro záchyt poruch elektrické aktivity myokardu</a:t>
            </a:r>
          </a:p>
          <a:p>
            <a:pPr marL="0" indent="0">
              <a:lnSpc>
                <a:spcPct val="80000"/>
              </a:lnSpc>
              <a:buFont typeface="Arial" panose="020B0604020202020204" pitchFamily="34" charset="0"/>
              <a:buNone/>
            </a:pPr>
            <a:r>
              <a:rPr lang="cs-CZ" altLang="cs-CZ" sz="2200" dirty="0"/>
              <a:t>24 hodinové monitorování EKG</a:t>
            </a:r>
          </a:p>
          <a:p>
            <a:pPr marL="0" indent="0">
              <a:lnSpc>
                <a:spcPct val="80000"/>
              </a:lnSpc>
              <a:buFont typeface="Arial" panose="020B0604020202020204" pitchFamily="34" charset="0"/>
              <a:buNone/>
            </a:pPr>
            <a:r>
              <a:rPr lang="cs-CZ" altLang="cs-CZ" sz="2200" dirty="0"/>
              <a:t>časový záznam aktivity a pocitů pacienta</a:t>
            </a:r>
          </a:p>
        </p:txBody>
      </p:sp>
      <p:sp>
        <p:nvSpPr>
          <p:cNvPr id="2" name="TextovéPole 1">
            <a:hlinkClick r:id="rId4"/>
            <a:extLst>
              <a:ext uri="{FF2B5EF4-FFF2-40B4-BE49-F238E27FC236}">
                <a16:creationId xmlns:a16="http://schemas.microsoft.com/office/drawing/2014/main" id="{C73B4B61-0BF8-1022-9ADA-84AA9BD107B0}"/>
              </a:ext>
            </a:extLst>
          </p:cNvPr>
          <p:cNvSpPr txBox="1"/>
          <p:nvPr/>
        </p:nvSpPr>
        <p:spPr>
          <a:xfrm>
            <a:off x="4589392" y="6219730"/>
            <a:ext cx="3014804" cy="523220"/>
          </a:xfrm>
          <a:prstGeom prst="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rgbClr val="00B050"/>
                </a:solidFill>
              </a:rPr>
              <a:t>VIDEO: </a:t>
            </a:r>
            <a:r>
              <a:rPr lang="cs-CZ" dirty="0" err="1">
                <a:solidFill>
                  <a:srgbClr val="00B050"/>
                </a:solidFill>
              </a:rPr>
              <a:t>Holter</a:t>
            </a:r>
            <a:r>
              <a:rPr lang="cs-CZ" dirty="0">
                <a:solidFill>
                  <a:srgbClr val="00B050"/>
                </a:solidFill>
              </a:rPr>
              <a:t> EKG monitoring</a:t>
            </a:r>
          </a:p>
          <a:p>
            <a:r>
              <a:rPr lang="cs-CZ" sz="1000" dirty="0">
                <a:solidFill>
                  <a:srgbClr val="00B050"/>
                </a:solidFill>
              </a:rPr>
              <a:t>https://www.youtube.com/watch?v=e9EDqOs3Nq0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A1050BA2-0D06-5431-A2EE-1A69A4A67A6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2051" y="1208122"/>
            <a:ext cx="6348921" cy="4924261"/>
          </a:xfrm>
          <a:prstGeom prst="rect">
            <a:avLst/>
          </a:prstGeom>
          <a:ln>
            <a:solidFill>
              <a:srgbClr val="0033CC"/>
            </a:solidFill>
          </a:ln>
        </p:spPr>
      </p:pic>
    </p:spTree>
    <p:extLst>
      <p:ext uri="{BB962C8B-B14F-4D97-AF65-F5344CB8AC3E}">
        <p14:creationId xmlns:p14="http://schemas.microsoft.com/office/powerpoint/2010/main" val="10700717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9368" y="2374658"/>
            <a:ext cx="2900301" cy="4294481"/>
          </a:xfrm>
          <a:prstGeom prst="rect">
            <a:avLst/>
          </a:prstGeom>
        </p:spPr>
      </p:pic>
      <p:sp>
        <p:nvSpPr>
          <p:cNvPr id="2" name="Obdélník 1"/>
          <p:cNvSpPr/>
          <p:nvPr/>
        </p:nvSpPr>
        <p:spPr>
          <a:xfrm>
            <a:off x="1165255" y="262457"/>
            <a:ext cx="10741609" cy="4770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cs-CZ" sz="2400" b="1" cap="all" dirty="0">
                <a:solidFill>
                  <a:srgbClr val="002060"/>
                </a:solidFill>
                <a:ea typeface="Times New Roman" panose="02020603050405020304" pitchFamily="18" charset="0"/>
              </a:rPr>
              <a:t>Vlastnosti testů</a:t>
            </a:r>
            <a:endParaRPr lang="cs-CZ" sz="2400" cap="all" dirty="0">
              <a:solidFill>
                <a:srgbClr val="002060"/>
              </a:solidFill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sz="1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cs-CZ" sz="2000" dirty="0"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sz="2400" b="1" dirty="0">
                <a:solidFill>
                  <a:srgbClr val="C00000"/>
                </a:solidFill>
                <a:ea typeface="Times New Roman" panose="02020603050405020304" pitchFamily="18" charset="0"/>
              </a:rPr>
              <a:t>Základní vlastnosti (atributy) testů:</a:t>
            </a:r>
          </a:p>
          <a:p>
            <a:pPr marL="685800" lvl="1" indent="-228600">
              <a:buFont typeface="Wingdings" panose="05000000000000000000" pitchFamily="2" charset="2"/>
              <a:buChar char=""/>
              <a:tabLst>
                <a:tab pos="685800" algn="l"/>
              </a:tabLst>
            </a:pPr>
            <a:r>
              <a:rPr lang="cs-CZ" sz="2000" dirty="0">
                <a:solidFill>
                  <a:srgbClr val="0070C0"/>
                </a:solidFill>
                <a:ea typeface="Times New Roman" panose="02020603050405020304" pitchFamily="18" charset="0"/>
              </a:rPr>
              <a:t>druh a způsob zatížení,</a:t>
            </a:r>
          </a:p>
          <a:p>
            <a:pPr marL="685800" lvl="1" indent="-228600">
              <a:buFont typeface="Wingdings" panose="05000000000000000000" pitchFamily="2" charset="2"/>
              <a:buChar char=""/>
              <a:tabLst>
                <a:tab pos="685800" algn="l"/>
              </a:tabLst>
            </a:pPr>
            <a:r>
              <a:rPr lang="cs-CZ" sz="2000" dirty="0">
                <a:solidFill>
                  <a:srgbClr val="0070C0"/>
                </a:solidFill>
                <a:ea typeface="Times New Roman" panose="02020603050405020304" pitchFamily="18" charset="0"/>
              </a:rPr>
              <a:t>druh, přesnost, stabilita a spolehlivost zjišťování (zobrazení, měření) odezvy organizmu na zátěž,</a:t>
            </a:r>
          </a:p>
          <a:p>
            <a:pPr marL="685800" lvl="1" indent="-228600">
              <a:buFont typeface="Wingdings" panose="05000000000000000000" pitchFamily="2" charset="2"/>
              <a:buChar char=""/>
              <a:tabLst>
                <a:tab pos="685800" algn="l"/>
              </a:tabLst>
            </a:pPr>
            <a:r>
              <a:rPr lang="cs-CZ" sz="2000" dirty="0">
                <a:solidFill>
                  <a:srgbClr val="0070C0"/>
                </a:solidFill>
                <a:ea typeface="Times New Roman" panose="02020603050405020304" pitchFamily="18" charset="0"/>
              </a:rPr>
              <a:t>způsob zpracování výsledků měření a jejich interpretace.</a:t>
            </a:r>
          </a:p>
          <a:p>
            <a:pPr>
              <a:spcAft>
                <a:spcPts val="0"/>
              </a:spcAft>
            </a:pPr>
            <a:r>
              <a:rPr lang="cs-CZ" sz="2000" b="1" dirty="0">
                <a:ea typeface="Times New Roman" panose="02020603050405020304" pitchFamily="18" charset="0"/>
              </a:rPr>
              <a:t> </a:t>
            </a:r>
            <a:endParaRPr lang="cs-CZ" sz="2000" dirty="0"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sz="2400" b="1" dirty="0">
                <a:solidFill>
                  <a:srgbClr val="C00000"/>
                </a:solidFill>
                <a:ea typeface="Times New Roman" panose="02020603050405020304" pitchFamily="18" charset="0"/>
              </a:rPr>
              <a:t>Vhodný test je ten, který je</a:t>
            </a:r>
          </a:p>
          <a:p>
            <a:pPr marL="800100" lvl="1" indent="-342900">
              <a:buFont typeface="Wingdings" panose="05000000000000000000" pitchFamily="2" charset="2"/>
              <a:buChar char=""/>
              <a:tabLst>
                <a:tab pos="678180" algn="l"/>
              </a:tabLst>
            </a:pPr>
            <a:r>
              <a:rPr lang="cs-CZ" sz="2000" dirty="0">
                <a:solidFill>
                  <a:srgbClr val="0070C0"/>
                </a:solidFill>
                <a:ea typeface="Times New Roman" panose="02020603050405020304" pitchFamily="18" charset="0"/>
              </a:rPr>
              <a:t>příslušný (specifický) a platný (validní) </a:t>
            </a:r>
            <a:r>
              <a:rPr lang="cs-CZ" sz="2000" dirty="0">
                <a:ea typeface="Times New Roman" panose="02020603050405020304" pitchFamily="18" charset="0"/>
              </a:rPr>
              <a:t>– skutečně zjišťuje to, co chceme zjistit, </a:t>
            </a:r>
          </a:p>
          <a:p>
            <a:pPr marL="800100" lvl="1" indent="-342900">
              <a:buFont typeface="Wingdings" panose="05000000000000000000" pitchFamily="2" charset="2"/>
              <a:buChar char=""/>
              <a:tabLst>
                <a:tab pos="678180" algn="l"/>
              </a:tabLst>
            </a:pPr>
            <a:r>
              <a:rPr lang="cs-CZ" sz="2000" dirty="0">
                <a:solidFill>
                  <a:srgbClr val="0070C0"/>
                </a:solidFill>
                <a:ea typeface="Times New Roman" panose="02020603050405020304" pitchFamily="18" charset="0"/>
              </a:rPr>
              <a:t>dostatečně přesný (precizní),</a:t>
            </a:r>
          </a:p>
          <a:p>
            <a:pPr marL="800100" lvl="1" indent="-342900">
              <a:buFont typeface="Wingdings" panose="05000000000000000000" pitchFamily="2" charset="2"/>
              <a:buChar char=""/>
              <a:tabLst>
                <a:tab pos="678180" algn="l"/>
              </a:tabLst>
            </a:pPr>
            <a:r>
              <a:rPr lang="cs-CZ" sz="2000" dirty="0">
                <a:solidFill>
                  <a:srgbClr val="0070C0"/>
                </a:solidFill>
                <a:ea typeface="Times New Roman" panose="02020603050405020304" pitchFamily="18" charset="0"/>
              </a:rPr>
              <a:t>dostatečně nebo přiměřeně citlivý (senzitivní), </a:t>
            </a:r>
          </a:p>
          <a:p>
            <a:pPr marL="800100" lvl="1" indent="-342900">
              <a:buFont typeface="Wingdings" panose="05000000000000000000" pitchFamily="2" charset="2"/>
              <a:buChar char=""/>
              <a:tabLst>
                <a:tab pos="678180" algn="l"/>
              </a:tabLst>
            </a:pPr>
            <a:r>
              <a:rPr lang="cs-CZ" sz="2000" dirty="0">
                <a:solidFill>
                  <a:srgbClr val="0070C0"/>
                </a:solidFill>
                <a:ea typeface="Times New Roman" panose="02020603050405020304" pitchFamily="18" charset="0"/>
              </a:rPr>
              <a:t>s co nejmenší chybou,</a:t>
            </a:r>
          </a:p>
          <a:p>
            <a:pPr marL="800100" lvl="1" indent="-342900">
              <a:buFont typeface="Wingdings" panose="05000000000000000000" pitchFamily="2" charset="2"/>
              <a:buChar char=""/>
              <a:tabLst>
                <a:tab pos="678180" algn="l"/>
              </a:tabLst>
            </a:pPr>
            <a:r>
              <a:rPr lang="cs-CZ" sz="2000" dirty="0">
                <a:solidFill>
                  <a:srgbClr val="0070C0"/>
                </a:solidFill>
                <a:ea typeface="Times New Roman" panose="02020603050405020304" pitchFamily="18" charset="0"/>
              </a:rPr>
              <a:t>spolehlivý (</a:t>
            </a:r>
            <a:r>
              <a:rPr lang="cs-CZ" sz="2000" dirty="0" err="1">
                <a:solidFill>
                  <a:srgbClr val="0070C0"/>
                </a:solidFill>
                <a:ea typeface="Times New Roman" panose="02020603050405020304" pitchFamily="18" charset="0"/>
              </a:rPr>
              <a:t>reliabilní</a:t>
            </a:r>
            <a:r>
              <a:rPr lang="cs-CZ" sz="2000" dirty="0">
                <a:solidFill>
                  <a:srgbClr val="0070C0"/>
                </a:solidFill>
                <a:ea typeface="Times New Roman" panose="02020603050405020304" pitchFamily="18" charset="0"/>
              </a:rPr>
              <a:t>) </a:t>
            </a:r>
            <a:r>
              <a:rPr lang="cs-CZ" sz="2000" dirty="0">
                <a:ea typeface="Times New Roman" panose="02020603050405020304" pitchFamily="18" charset="0"/>
              </a:rPr>
              <a:t>– dává stejné výsledky při jeho opakování,</a:t>
            </a:r>
          </a:p>
          <a:p>
            <a:pPr marL="800100" lvl="1" indent="-342900">
              <a:buFont typeface="Wingdings" panose="05000000000000000000" pitchFamily="2" charset="2"/>
              <a:buChar char=""/>
              <a:tabLst>
                <a:tab pos="678180" algn="l"/>
              </a:tabLst>
            </a:pPr>
            <a:r>
              <a:rPr lang="cs-CZ" sz="2000" dirty="0">
                <a:solidFill>
                  <a:srgbClr val="0070C0"/>
                </a:solidFill>
                <a:ea typeface="Times New Roman" panose="02020603050405020304" pitchFamily="18" charset="0"/>
              </a:rPr>
              <a:t>opakovatelný </a:t>
            </a:r>
            <a:r>
              <a:rPr lang="cs-CZ" sz="2000" dirty="0">
                <a:ea typeface="Times New Roman" panose="02020603050405020304" pitchFamily="18" charset="0"/>
              </a:rPr>
              <a:t>– lze jej opakovaně provádět stejným způsobem,</a:t>
            </a:r>
          </a:p>
          <a:p>
            <a:pPr marL="800100" lvl="1" indent="-342900">
              <a:buFont typeface="Wingdings" panose="05000000000000000000" pitchFamily="2" charset="2"/>
              <a:buChar char=""/>
              <a:tabLst>
                <a:tab pos="678180" algn="l"/>
              </a:tabLst>
            </a:pPr>
            <a:r>
              <a:rPr lang="cs-CZ" sz="2000" dirty="0">
                <a:solidFill>
                  <a:srgbClr val="0070C0"/>
                </a:solidFill>
                <a:ea typeface="Times New Roman" panose="02020603050405020304" pitchFamily="18" charset="0"/>
              </a:rPr>
              <a:t>objektivní </a:t>
            </a:r>
            <a:r>
              <a:rPr lang="cs-CZ" sz="2000" dirty="0">
                <a:ea typeface="Times New Roman" panose="02020603050405020304" pitchFamily="18" charset="0"/>
              </a:rPr>
              <a:t>– je co nejméně ovlivněn osobou testovanou i testující.</a:t>
            </a:r>
            <a:endParaRPr lang="cs-CZ" sz="2000" dirty="0">
              <a:effectLst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350281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4737" y="0"/>
            <a:ext cx="10387263" cy="6858000"/>
          </a:xfrm>
          <a:prstGeom prst="rect">
            <a:avLst/>
          </a:prstGeom>
        </p:spPr>
      </p:pic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46668" y="4427622"/>
            <a:ext cx="1804738" cy="2002979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80000"/>
              </a:lnSpc>
              <a:buFont typeface="Arial" panose="020B0604020202020204" pitchFamily="34" charset="0"/>
              <a:buNone/>
            </a:pPr>
            <a:r>
              <a:rPr lang="cs-CZ" altLang="cs-CZ" sz="2200" b="1" dirty="0">
                <a:solidFill>
                  <a:srgbClr val="FF0000"/>
                </a:solidFill>
              </a:rPr>
              <a:t>Spektrální analýza variability srdeční frekvence</a:t>
            </a:r>
          </a:p>
          <a:p>
            <a:pPr marL="0" indent="0" algn="ctr">
              <a:lnSpc>
                <a:spcPct val="80000"/>
              </a:lnSpc>
              <a:buFont typeface="Arial" panose="020B0604020202020204" pitchFamily="34" charset="0"/>
              <a:buNone/>
            </a:pPr>
            <a:r>
              <a:rPr lang="cs-CZ" altLang="cs-CZ" sz="2000" dirty="0"/>
              <a:t>HRV – </a:t>
            </a:r>
            <a:r>
              <a:rPr lang="cs-CZ" altLang="cs-CZ" sz="2000" dirty="0" err="1"/>
              <a:t>heart</a:t>
            </a:r>
            <a:r>
              <a:rPr lang="cs-CZ" altLang="cs-CZ" sz="2000" dirty="0"/>
              <a:t> </a:t>
            </a:r>
            <a:r>
              <a:rPr lang="cs-CZ" altLang="cs-CZ" sz="2000" dirty="0" err="1"/>
              <a:t>rate</a:t>
            </a:r>
            <a:r>
              <a:rPr lang="cs-CZ" altLang="cs-CZ" sz="2000" dirty="0"/>
              <a:t> variability</a:t>
            </a:r>
          </a:p>
        </p:txBody>
      </p:sp>
      <p:sp>
        <p:nvSpPr>
          <p:cNvPr id="4" name="Obdélník 3"/>
          <p:cNvSpPr/>
          <p:nvPr/>
        </p:nvSpPr>
        <p:spPr>
          <a:xfrm>
            <a:off x="0" y="1183509"/>
            <a:ext cx="1804737" cy="9842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cs-CZ" altLang="cs-CZ" dirty="0">
                <a:solidFill>
                  <a:schemeClr val="accent1">
                    <a:lumMod val="75000"/>
                  </a:schemeClr>
                </a:solidFill>
              </a:rPr>
              <a:t>Dlouhodobý záznam EKG </a:t>
            </a:r>
            <a:r>
              <a:rPr lang="cs-CZ" altLang="cs-CZ" dirty="0" err="1"/>
              <a:t>Holter</a:t>
            </a:r>
            <a:r>
              <a:rPr lang="cs-CZ" altLang="cs-CZ" dirty="0"/>
              <a:t> monitoring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FAC79A97-E386-3658-B80C-6662BF37B2E7}"/>
              </a:ext>
            </a:extLst>
          </p:cNvPr>
          <p:cNvSpPr txBox="1"/>
          <p:nvPr/>
        </p:nvSpPr>
        <p:spPr>
          <a:xfrm>
            <a:off x="5819270" y="916580"/>
            <a:ext cx="12031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>
                <a:solidFill>
                  <a:schemeClr val="accent1">
                    <a:lumMod val="75000"/>
                  </a:schemeClr>
                </a:solidFill>
              </a:rPr>
              <a:t>R-----R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E0E47A87-C352-86E6-71EC-E025E8CAB88F}"/>
              </a:ext>
            </a:extLst>
          </p:cNvPr>
          <p:cNvSpPr txBox="1"/>
          <p:nvPr/>
        </p:nvSpPr>
        <p:spPr>
          <a:xfrm>
            <a:off x="4054641" y="2598003"/>
            <a:ext cx="672311" cy="830997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>
                <a:solidFill>
                  <a:schemeClr val="accent1">
                    <a:lumMod val="75000"/>
                  </a:schemeClr>
                </a:solidFill>
              </a:rPr>
              <a:t>R-R</a:t>
            </a:r>
          </a:p>
          <a:p>
            <a:pPr algn="ctr"/>
            <a:r>
              <a:rPr lang="cs-CZ" sz="2400" b="1" dirty="0">
                <a:solidFill>
                  <a:schemeClr val="accent1">
                    <a:lumMod val="75000"/>
                  </a:schemeClr>
                </a:solidFill>
              </a:rPr>
              <a:t>(s)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F4AED430-FA48-1048-5208-7A96B0034210}"/>
              </a:ext>
            </a:extLst>
          </p:cNvPr>
          <p:cNvSpPr txBox="1"/>
          <p:nvPr/>
        </p:nvSpPr>
        <p:spPr>
          <a:xfrm>
            <a:off x="8145380" y="4698486"/>
            <a:ext cx="14919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/>
              <a:t>LF          HF</a:t>
            </a:r>
          </a:p>
        </p:txBody>
      </p:sp>
    </p:spTree>
    <p:extLst>
      <p:ext uri="{BB962C8B-B14F-4D97-AF65-F5344CB8AC3E}">
        <p14:creationId xmlns:p14="http://schemas.microsoft.com/office/powerpoint/2010/main" val="259969375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CE76CC-5717-128E-69DB-DA32EC2142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Obrázek 14">
            <a:extLst>
              <a:ext uri="{FF2B5EF4-FFF2-40B4-BE49-F238E27FC236}">
                <a16:creationId xmlns:a16="http://schemas.microsoft.com/office/drawing/2014/main" id="{4306F8C9-F01C-07B4-9D53-B2CB16A44B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394" y="1895380"/>
            <a:ext cx="5383137" cy="3673398"/>
          </a:xfrm>
          <a:prstGeom prst="rect">
            <a:avLst/>
          </a:prstGeom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1BBA7CC9-9480-BE99-B92D-428275FE110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10394" y="436074"/>
            <a:ext cx="10972800" cy="619002"/>
          </a:xfrm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cs-CZ" altLang="cs-CZ" sz="3200" dirty="0"/>
              <a:t>ZÁTĚŽOVÁ DIAGNOSTIKA SRDCE</a:t>
            </a:r>
            <a:endParaRPr lang="en-GB" altLang="cs-CZ" sz="3200" dirty="0"/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7E7B5C66-B440-9F81-AD3A-E3C79E8AAECE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4056430" y="1259260"/>
            <a:ext cx="4079140" cy="330110"/>
          </a:xfrm>
        </p:spPr>
        <p:txBody>
          <a:bodyPr>
            <a:noAutofit/>
          </a:bodyPr>
          <a:lstStyle/>
          <a:p>
            <a:pPr marL="0" indent="0" algn="ctr">
              <a:lnSpc>
                <a:spcPct val="80000"/>
              </a:lnSpc>
              <a:buNone/>
            </a:pPr>
            <a:r>
              <a:rPr lang="cs-CZ" altLang="cs-CZ" sz="2200" b="1" dirty="0">
                <a:solidFill>
                  <a:srgbClr val="FF0000"/>
                </a:solidFill>
              </a:rPr>
              <a:t>Zátěžová echokardiografie</a:t>
            </a:r>
            <a:endParaRPr lang="cs-CZ" altLang="cs-CZ" sz="2200" b="1" dirty="0"/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id="{4CFDC297-AFF1-33F1-AAC9-5FAE42CB2D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4854" y="1895380"/>
            <a:ext cx="5388340" cy="3676949"/>
          </a:xfrm>
          <a:prstGeom prst="rect">
            <a:avLst/>
          </a:prstGeom>
        </p:spPr>
      </p:pic>
      <p:sp>
        <p:nvSpPr>
          <p:cNvPr id="13" name="Obdélník 12">
            <a:extLst>
              <a:ext uri="{FF2B5EF4-FFF2-40B4-BE49-F238E27FC236}">
                <a16:creationId xmlns:a16="http://schemas.microsoft.com/office/drawing/2014/main" id="{CCA578AF-153D-F749-A1CB-5146312A4A6E}"/>
              </a:ext>
            </a:extLst>
          </p:cNvPr>
          <p:cNvSpPr/>
          <p:nvPr/>
        </p:nvSpPr>
        <p:spPr>
          <a:xfrm>
            <a:off x="6386711" y="5352519"/>
            <a:ext cx="500462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000" dirty="0">
                <a:solidFill>
                  <a:schemeClr val="bg1"/>
                </a:solidFill>
              </a:rPr>
              <a:t>https://en.wikipedia.org/wiki/Echocardiography#/media/File:Ventricular_Septal_Defect.jpg</a:t>
            </a:r>
          </a:p>
        </p:txBody>
      </p:sp>
      <p:sp>
        <p:nvSpPr>
          <p:cNvPr id="3" name="Obdélník 2">
            <a:extLst>
              <a:ext uri="{FF2B5EF4-FFF2-40B4-BE49-F238E27FC236}">
                <a16:creationId xmlns:a16="http://schemas.microsoft.com/office/drawing/2014/main" id="{15E58A8B-DA9B-6E79-EE56-4AC8BFC8EF78}"/>
              </a:ext>
            </a:extLst>
          </p:cNvPr>
          <p:cNvSpPr/>
          <p:nvPr/>
        </p:nvSpPr>
        <p:spPr>
          <a:xfrm>
            <a:off x="1255256" y="5352519"/>
            <a:ext cx="409341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000" dirty="0">
                <a:solidFill>
                  <a:schemeClr val="bg1"/>
                </a:solidFill>
              </a:rPr>
              <a:t>https://upload.wikimedia.org/wikipedia/commons/b/b3/PLAX_Mmode.jpg</a:t>
            </a:r>
          </a:p>
        </p:txBody>
      </p:sp>
    </p:spTree>
    <p:extLst>
      <p:ext uri="{BB962C8B-B14F-4D97-AF65-F5344CB8AC3E}">
        <p14:creationId xmlns:p14="http://schemas.microsoft.com/office/powerpoint/2010/main" val="218686077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13C775-97D8-7A37-2498-58864A59B1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Obrázek 13">
            <a:extLst>
              <a:ext uri="{FF2B5EF4-FFF2-40B4-BE49-F238E27FC236}">
                <a16:creationId xmlns:a16="http://schemas.microsoft.com/office/drawing/2014/main" id="{C2976533-877D-F023-8A8E-95E8EA113D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1226" y="3609090"/>
            <a:ext cx="2098041" cy="3154833"/>
          </a:xfrm>
          <a:prstGeom prst="rect">
            <a:avLst/>
          </a:prstGeom>
          <a:ln>
            <a:solidFill>
              <a:srgbClr val="0033CC"/>
            </a:solidFill>
          </a:ln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803E87A4-B876-FC43-4441-52C382547D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3249" y="1573427"/>
            <a:ext cx="6799459" cy="5067387"/>
          </a:xfrm>
          <a:prstGeom prst="rect">
            <a:avLst/>
          </a:prstGeom>
          <a:ln>
            <a:solidFill>
              <a:srgbClr val="0033CC"/>
            </a:solidFill>
          </a:ln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A34EFDEB-6C05-2131-AAEF-4EBC606EAFD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10394" y="436074"/>
            <a:ext cx="10972800" cy="619002"/>
          </a:xfrm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cs-CZ" altLang="cs-CZ" sz="3200" dirty="0"/>
              <a:t>ZÁTĚŽOVÁ DIAGNOSTIKA SRDCE</a:t>
            </a:r>
            <a:endParaRPr lang="en-GB" altLang="cs-CZ" sz="3200" dirty="0"/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8118D450-8001-2C7B-B682-D4FF2F8589F9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445636" y="1226840"/>
            <a:ext cx="6255953" cy="2447236"/>
          </a:xfrm>
        </p:spPr>
        <p:txBody>
          <a:bodyPr>
            <a:noAutofit/>
          </a:bodyPr>
          <a:lstStyle/>
          <a:p>
            <a:pPr marL="0" indent="0" algn="ctr">
              <a:lnSpc>
                <a:spcPct val="80000"/>
              </a:lnSpc>
              <a:buNone/>
            </a:pPr>
            <a:r>
              <a:rPr lang="cs-CZ" altLang="cs-CZ" sz="2200" b="1" dirty="0">
                <a:solidFill>
                  <a:srgbClr val="FF0000"/>
                </a:solidFill>
              </a:rPr>
              <a:t>Zátěžová echokardiografie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cs-CZ" altLang="cs-CZ" sz="2200" dirty="0">
                <a:solidFill>
                  <a:srgbClr val="7030A0"/>
                </a:solidFill>
              </a:rPr>
              <a:t>k hodnocení rozměrů a pohybů srdečních struktur (stěny dutin, chlopně), proudů krve a funkčních parametrů srdce.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cs-CZ" altLang="cs-CZ" sz="2400" b="1" dirty="0">
                <a:solidFill>
                  <a:srgbClr val="7030A0"/>
                </a:solidFill>
              </a:rPr>
              <a:t>Ejekční Frakce (%) = (EDV-ESV/EDV)*100  </a:t>
            </a:r>
            <a:r>
              <a:rPr lang="en-US" altLang="cs-CZ" sz="2400" b="1" dirty="0">
                <a:solidFill>
                  <a:schemeClr val="accent6">
                    <a:lumMod val="50000"/>
                  </a:schemeClr>
                </a:solidFill>
              </a:rPr>
              <a:t>[&gt;55</a:t>
            </a:r>
            <a:r>
              <a:rPr lang="cs-CZ" altLang="cs-CZ" sz="2400" b="1" dirty="0">
                <a:solidFill>
                  <a:schemeClr val="accent6">
                    <a:lumMod val="50000"/>
                  </a:schemeClr>
                </a:solidFill>
              </a:rPr>
              <a:t>%</a:t>
            </a:r>
            <a:r>
              <a:rPr lang="en-US" altLang="cs-CZ" sz="2400" b="1" dirty="0">
                <a:solidFill>
                  <a:schemeClr val="accent6">
                    <a:lumMod val="50000"/>
                  </a:schemeClr>
                </a:solidFill>
              </a:rPr>
              <a:t>]</a:t>
            </a:r>
            <a:endParaRPr lang="cs-CZ" altLang="cs-CZ" sz="2400" b="1" dirty="0">
              <a:solidFill>
                <a:schemeClr val="accent6">
                  <a:lumMod val="50000"/>
                </a:schemeClr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  <a:buFontTx/>
              <a:buChar char="-"/>
            </a:pPr>
            <a:r>
              <a:rPr lang="cs-CZ" altLang="cs-CZ" sz="2200" b="1" dirty="0">
                <a:solidFill>
                  <a:schemeClr val="accent1">
                    <a:lumMod val="75000"/>
                  </a:schemeClr>
                </a:solidFill>
              </a:rPr>
              <a:t>před a bezprostředně po fyzické zátěži</a:t>
            </a:r>
          </a:p>
          <a:p>
            <a:pPr>
              <a:lnSpc>
                <a:spcPct val="100000"/>
              </a:lnSpc>
              <a:spcBef>
                <a:spcPts val="0"/>
              </a:spcBef>
              <a:buFontTx/>
              <a:buChar char="-"/>
            </a:pPr>
            <a:r>
              <a:rPr lang="cs-CZ" altLang="cs-CZ" sz="1800" dirty="0" err="1"/>
              <a:t>dobutaminový</a:t>
            </a:r>
            <a:r>
              <a:rPr lang="cs-CZ" altLang="cs-CZ" sz="1800" dirty="0"/>
              <a:t> test (</a:t>
            </a:r>
            <a:r>
              <a:rPr lang="el-GR" altLang="cs-CZ" sz="1800" dirty="0">
                <a:latin typeface="Calibri" panose="020F0502020204030204" pitchFamily="34" charset="0"/>
              </a:rPr>
              <a:t>β</a:t>
            </a:r>
            <a:r>
              <a:rPr lang="cs-CZ" altLang="cs-CZ" sz="1800" dirty="0">
                <a:latin typeface="Calibri" panose="020F0502020204030204" pitchFamily="34" charset="0"/>
              </a:rPr>
              <a:t>-</a:t>
            </a:r>
            <a:r>
              <a:rPr lang="cs-CZ" altLang="cs-CZ" sz="1800" dirty="0"/>
              <a:t>sympatomimetikum)</a:t>
            </a:r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6BAE5F27-DE16-EEB8-1059-172E4470595A}"/>
              </a:ext>
            </a:extLst>
          </p:cNvPr>
          <p:cNvSpPr/>
          <p:nvPr/>
        </p:nvSpPr>
        <p:spPr>
          <a:xfrm>
            <a:off x="6788375" y="6640813"/>
            <a:ext cx="382235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000" dirty="0"/>
              <a:t>https://www.nhlbi.nih.gov/health/health-topics/topics/echo/during</a:t>
            </a:r>
          </a:p>
        </p:txBody>
      </p:sp>
      <p:sp>
        <p:nvSpPr>
          <p:cNvPr id="15" name="Obdélník 14">
            <a:extLst>
              <a:ext uri="{FF2B5EF4-FFF2-40B4-BE49-F238E27FC236}">
                <a16:creationId xmlns:a16="http://schemas.microsoft.com/office/drawing/2014/main" id="{14DE00EB-E30F-75B5-0CEA-433DA276A1A5}"/>
              </a:ext>
            </a:extLst>
          </p:cNvPr>
          <p:cNvSpPr/>
          <p:nvPr/>
        </p:nvSpPr>
        <p:spPr>
          <a:xfrm rot="16200000">
            <a:off x="2618012" y="5049723"/>
            <a:ext cx="3509319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800" dirty="0"/>
              <a:t>http://www.fitnesszone.com/category/monark-ergometer-upright-bike.html</a:t>
            </a:r>
          </a:p>
        </p:txBody>
      </p:sp>
    </p:spTree>
    <p:extLst>
      <p:ext uri="{BB962C8B-B14F-4D97-AF65-F5344CB8AC3E}">
        <p14:creationId xmlns:p14="http://schemas.microsoft.com/office/powerpoint/2010/main" val="208878782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0714" y="3932903"/>
            <a:ext cx="6071286" cy="2816942"/>
          </a:xfrm>
          <a:prstGeom prst="rect">
            <a:avLst/>
          </a:prstGeom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95" y="1073599"/>
            <a:ext cx="6166825" cy="5676246"/>
          </a:xfrm>
          <a:prstGeom prst="rect">
            <a:avLst/>
          </a:prstGeom>
          <a:ln>
            <a:solidFill>
              <a:srgbClr val="0070C0"/>
            </a:solidFill>
          </a:ln>
        </p:spPr>
      </p:pic>
      <p:sp>
        <p:nvSpPr>
          <p:cNvPr id="4" name="Obdélník 3">
            <a:hlinkClick r:id="rId4"/>
          </p:cNvPr>
          <p:cNvSpPr/>
          <p:nvPr/>
        </p:nvSpPr>
        <p:spPr>
          <a:xfrm>
            <a:off x="6342938" y="3009573"/>
            <a:ext cx="5774135" cy="923330"/>
          </a:xfrm>
          <a:prstGeom prst="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r>
              <a:rPr lang="cs-CZ" dirty="0" err="1">
                <a:solidFill>
                  <a:srgbClr val="00B050"/>
                </a:solidFill>
              </a:rPr>
              <a:t>Fontana</a:t>
            </a:r>
            <a:r>
              <a:rPr lang="cs-CZ" dirty="0">
                <a:solidFill>
                  <a:srgbClr val="00B050"/>
                </a:solidFill>
              </a:rPr>
              <a:t> a kol. Funkce buněk a lidského těla. Multimediální skripta. Praha: Třetí lékařská fakulta UK, 2015.</a:t>
            </a:r>
          </a:p>
          <a:p>
            <a:pPr algn="r"/>
            <a:r>
              <a:rPr lang="cs-CZ" dirty="0">
                <a:solidFill>
                  <a:srgbClr val="00B050"/>
                </a:solidFill>
              </a:rPr>
              <a:t>http://fblt.cz/skripta/</a:t>
            </a:r>
          </a:p>
        </p:txBody>
      </p:sp>
      <p:sp>
        <p:nvSpPr>
          <p:cNvPr id="7" name="Obdélník 6"/>
          <p:cNvSpPr/>
          <p:nvPr/>
        </p:nvSpPr>
        <p:spPr>
          <a:xfrm>
            <a:off x="6342938" y="1076042"/>
            <a:ext cx="5763038" cy="193899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r>
              <a:rPr lang="cs-CZ" altLang="cs-CZ" sz="2400" b="1" dirty="0">
                <a:solidFill>
                  <a:srgbClr val="FF3399"/>
                </a:solidFill>
              </a:rPr>
              <a:t>Systolický TK </a:t>
            </a:r>
            <a:r>
              <a:rPr lang="cs-CZ" altLang="cs-CZ" sz="2400" b="1" dirty="0"/>
              <a:t>(SBP) </a:t>
            </a:r>
            <a:r>
              <a:rPr lang="cs-CZ" altLang="cs-CZ" sz="2400" dirty="0"/>
              <a:t>– při objevení se ozev </a:t>
            </a:r>
          </a:p>
          <a:p>
            <a:endParaRPr lang="cs-CZ" altLang="cs-CZ" sz="2400" b="1" dirty="0">
              <a:solidFill>
                <a:srgbClr val="0033CC"/>
              </a:solidFill>
            </a:endParaRPr>
          </a:p>
          <a:p>
            <a:r>
              <a:rPr lang="cs-CZ" altLang="cs-CZ" sz="2400" b="1" dirty="0">
                <a:solidFill>
                  <a:srgbClr val="7030A0"/>
                </a:solidFill>
              </a:rPr>
              <a:t>Diastolický TK </a:t>
            </a:r>
            <a:r>
              <a:rPr lang="cs-CZ" altLang="cs-CZ" sz="2400" b="1" dirty="0"/>
              <a:t>(DBP) </a:t>
            </a:r>
            <a:r>
              <a:rPr lang="cs-CZ" altLang="cs-CZ" sz="2400" dirty="0"/>
              <a:t>– při vymizení ozev</a:t>
            </a:r>
          </a:p>
          <a:p>
            <a:endParaRPr lang="cs-CZ" altLang="cs-CZ" sz="2400" b="1" dirty="0">
              <a:solidFill>
                <a:srgbClr val="0033CC"/>
              </a:solidFill>
            </a:endParaRPr>
          </a:p>
          <a:p>
            <a:r>
              <a:rPr lang="cs-CZ" altLang="cs-CZ" sz="2400" b="1" dirty="0">
                <a:solidFill>
                  <a:schemeClr val="accent1">
                    <a:lumMod val="75000"/>
                  </a:schemeClr>
                </a:solidFill>
              </a:rPr>
              <a:t>Střední TK </a:t>
            </a:r>
            <a:r>
              <a:rPr lang="cs-CZ" altLang="cs-CZ" sz="2400" b="1" dirty="0"/>
              <a:t>(MBP) </a:t>
            </a:r>
            <a:r>
              <a:rPr lang="cs-CZ" altLang="cs-CZ" sz="2400" dirty="0"/>
              <a:t>= (2•DBP+SBP)/3</a:t>
            </a:r>
          </a:p>
        </p:txBody>
      </p:sp>
      <p:sp>
        <p:nvSpPr>
          <p:cNvPr id="8" name="Šipka dolů 7"/>
          <p:cNvSpPr/>
          <p:nvPr/>
        </p:nvSpPr>
        <p:spPr>
          <a:xfrm>
            <a:off x="8105035" y="3804420"/>
            <a:ext cx="1932177" cy="560439"/>
          </a:xfrm>
          <a:prstGeom prst="downArrow">
            <a:avLst/>
          </a:prstGeom>
          <a:solidFill>
            <a:schemeClr val="accent1">
              <a:alpha val="1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Šipka doleva 8"/>
          <p:cNvSpPr/>
          <p:nvPr/>
        </p:nvSpPr>
        <p:spPr>
          <a:xfrm>
            <a:off x="5881895" y="2777596"/>
            <a:ext cx="423581" cy="1236494"/>
          </a:xfrm>
          <a:prstGeom prst="leftArrow">
            <a:avLst/>
          </a:prstGeom>
          <a:solidFill>
            <a:schemeClr val="accent1">
              <a:alpha val="1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TextovéPole 4"/>
          <p:cNvSpPr txBox="1"/>
          <p:nvPr/>
        </p:nvSpPr>
        <p:spPr>
          <a:xfrm>
            <a:off x="7888494" y="4485531"/>
            <a:ext cx="28677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>
                <a:solidFill>
                  <a:srgbClr val="C00000"/>
                </a:solidFill>
              </a:rPr>
              <a:t>TK ve velké tepně</a:t>
            </a: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610394" y="516239"/>
            <a:ext cx="10972800" cy="508037"/>
          </a:xfrm>
          <a:prstGeom prst="rect">
            <a:avLst/>
          </a:prstGeom>
          <a:ln>
            <a:noFill/>
            <a:miter lim="800000"/>
            <a:headEnd/>
            <a:tailEnd/>
          </a:ln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altLang="cs-CZ" sz="2800" b="1" dirty="0">
                <a:solidFill>
                  <a:srgbClr val="C00000"/>
                </a:solidFill>
              </a:rPr>
              <a:t>KREVNÍ TLAK </a:t>
            </a:r>
            <a:r>
              <a:rPr lang="cs-CZ" altLang="cs-CZ" sz="2800" dirty="0">
                <a:solidFill>
                  <a:srgbClr val="C00000"/>
                </a:solidFill>
              </a:rPr>
              <a:t>(</a:t>
            </a:r>
            <a:r>
              <a:rPr lang="cs-CZ" altLang="cs-CZ" sz="2800" dirty="0" err="1">
                <a:solidFill>
                  <a:srgbClr val="C00000"/>
                </a:solidFill>
              </a:rPr>
              <a:t>blood</a:t>
            </a:r>
            <a:r>
              <a:rPr lang="cs-CZ" altLang="cs-CZ" sz="2800" dirty="0">
                <a:solidFill>
                  <a:srgbClr val="C00000"/>
                </a:solidFill>
              </a:rPr>
              <a:t> </a:t>
            </a:r>
            <a:r>
              <a:rPr lang="cs-CZ" altLang="cs-CZ" sz="2800" dirty="0" err="1">
                <a:solidFill>
                  <a:srgbClr val="C00000"/>
                </a:solidFill>
              </a:rPr>
              <a:t>pressure</a:t>
            </a:r>
            <a:r>
              <a:rPr lang="cs-CZ" altLang="cs-CZ" sz="2800" dirty="0">
                <a:solidFill>
                  <a:srgbClr val="C00000"/>
                </a:solidFill>
              </a:rPr>
              <a:t>)</a:t>
            </a:r>
            <a:endParaRPr lang="en-GB" altLang="cs-CZ" sz="2800" dirty="0">
              <a:solidFill>
                <a:srgbClr val="C00000"/>
              </a:solidFill>
            </a:endParaRPr>
          </a:p>
        </p:txBody>
      </p:sp>
      <p:sp>
        <p:nvSpPr>
          <p:cNvPr id="11" name="Obdélník 10"/>
          <p:cNvSpPr/>
          <p:nvPr/>
        </p:nvSpPr>
        <p:spPr>
          <a:xfrm>
            <a:off x="3975176" y="146907"/>
            <a:ext cx="4363630" cy="369332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ctr"/>
            <a:r>
              <a:rPr lang="cs-CZ" b="1" dirty="0">
                <a:solidFill>
                  <a:srgbClr val="0070C0"/>
                </a:solidFill>
              </a:rPr>
              <a:t>UKAZATELE ODEZVY ORGANIZMU NA ZÁTĚŽ</a:t>
            </a:r>
          </a:p>
        </p:txBody>
      </p:sp>
      <p:cxnSp>
        <p:nvCxnSpPr>
          <p:cNvPr id="12" name="Přímá spojnice se šipkou 11">
            <a:extLst>
              <a:ext uri="{FF2B5EF4-FFF2-40B4-BE49-F238E27FC236}">
                <a16:creationId xmlns:a16="http://schemas.microsoft.com/office/drawing/2014/main" id="{022C458B-6E7D-4971-352F-B89C610FDD9E}"/>
              </a:ext>
            </a:extLst>
          </p:cNvPr>
          <p:cNvCxnSpPr>
            <a:cxnSpLocks/>
          </p:cNvCxnSpPr>
          <p:nvPr/>
        </p:nvCxnSpPr>
        <p:spPr>
          <a:xfrm>
            <a:off x="5738648" y="4485531"/>
            <a:ext cx="2366387" cy="196828"/>
          </a:xfrm>
          <a:prstGeom prst="straightConnector1">
            <a:avLst/>
          </a:prstGeom>
          <a:ln w="47625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7139696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2" name="Picture 10" descr="Jak na správné měření krevního tlaku | Geek Magazín">
            <a:extLst>
              <a:ext uri="{FF2B5EF4-FFF2-40B4-BE49-F238E27FC236}">
                <a16:creationId xmlns:a16="http://schemas.microsoft.com/office/drawing/2014/main" id="{86EECFC7-3875-A111-2F96-F6E2605D04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9754" y="1596667"/>
            <a:ext cx="8332492" cy="467314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1E6806DE-B642-239D-342C-945A46385D95}"/>
              </a:ext>
            </a:extLst>
          </p:cNvPr>
          <p:cNvSpPr txBox="1"/>
          <p:nvPr/>
        </p:nvSpPr>
        <p:spPr>
          <a:xfrm>
            <a:off x="3124200" y="273181"/>
            <a:ext cx="5943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b="1" dirty="0">
                <a:solidFill>
                  <a:srgbClr val="FF0000"/>
                </a:solidFill>
              </a:rPr>
              <a:t>KREVNÍ TLAK A JEHO MĚŘENÍ</a:t>
            </a:r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2DB1FD51-BE40-A5CC-DCF9-FD7DEEE3C002}"/>
              </a:ext>
            </a:extLst>
          </p:cNvPr>
          <p:cNvSpPr/>
          <p:nvPr/>
        </p:nvSpPr>
        <p:spPr>
          <a:xfrm>
            <a:off x="2009350" y="1004494"/>
            <a:ext cx="8173300" cy="4456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cs-CZ" altLang="cs-CZ" sz="2800" dirty="0"/>
              <a:t>Oscilační tonometr s pumpou a nafukovací manžetou</a:t>
            </a:r>
          </a:p>
        </p:txBody>
      </p:sp>
      <p:pic>
        <p:nvPicPr>
          <p:cNvPr id="10" name="Obrázek 9">
            <a:hlinkClick r:id="rId3"/>
            <a:extLst>
              <a:ext uri="{FF2B5EF4-FFF2-40B4-BE49-F238E27FC236}">
                <a16:creationId xmlns:a16="http://schemas.microsoft.com/office/drawing/2014/main" id="{89D0F429-3890-B4EB-679B-E79565192FD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961" r="11896"/>
          <a:stretch/>
        </p:blipFill>
        <p:spPr>
          <a:xfrm>
            <a:off x="9805827" y="4684918"/>
            <a:ext cx="2299672" cy="186994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TextovéPole 5">
            <a:hlinkClick r:id="rId3"/>
            <a:extLst>
              <a:ext uri="{FF2B5EF4-FFF2-40B4-BE49-F238E27FC236}">
                <a16:creationId xmlns:a16="http://schemas.microsoft.com/office/drawing/2014/main" id="{7D921378-B16D-F387-D7D2-7BFFD717DBE2}"/>
              </a:ext>
            </a:extLst>
          </p:cNvPr>
          <p:cNvSpPr txBox="1"/>
          <p:nvPr/>
        </p:nvSpPr>
        <p:spPr>
          <a:xfrm>
            <a:off x="9810963" y="4120087"/>
            <a:ext cx="2299672" cy="584775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VIDEO: Měření TK</a:t>
            </a:r>
          </a:p>
          <a:p>
            <a:pPr algn="ctr"/>
            <a:r>
              <a:rPr lang="cs-CZ" sz="1400" dirty="0"/>
              <a:t>(</a:t>
            </a:r>
            <a:r>
              <a:rPr lang="cs-CZ" sz="1400" dirty="0" err="1"/>
              <a:t>Tech.univ</a:t>
            </a:r>
            <a:r>
              <a:rPr lang="cs-CZ" sz="1400" dirty="0"/>
              <a:t>., Ostrava, 2023)</a:t>
            </a:r>
          </a:p>
        </p:txBody>
      </p:sp>
    </p:spTree>
    <p:extLst>
      <p:ext uri="{BB962C8B-B14F-4D97-AF65-F5344CB8AC3E}">
        <p14:creationId xmlns:p14="http://schemas.microsoft.com/office/powerpoint/2010/main" val="427708777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BFBCAC-355B-9892-C6FC-54672A63BF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>
            <a:extLst>
              <a:ext uri="{FF2B5EF4-FFF2-40B4-BE49-F238E27FC236}">
                <a16:creationId xmlns:a16="http://schemas.microsoft.com/office/drawing/2014/main" id="{BD8C568F-6630-C8A0-2102-C0E0E467EEC2}"/>
              </a:ext>
            </a:extLst>
          </p:cNvPr>
          <p:cNvSpPr txBox="1"/>
          <p:nvPr/>
        </p:nvSpPr>
        <p:spPr>
          <a:xfrm>
            <a:off x="608806" y="1371600"/>
            <a:ext cx="1097280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2000" b="1" dirty="0">
                <a:solidFill>
                  <a:schemeClr val="accent1">
                    <a:lumMod val="75000"/>
                  </a:schemeClr>
                </a:solidFill>
              </a:rPr>
              <a:t>NORMÁLNÍ SYSTOLICKÝ TLAK KRVE PŘI DYNAMICKÉ ZÁTĚŽI DOSPĚLÝCH </a:t>
            </a:r>
            <a:r>
              <a:rPr lang="cs-CZ" sz="2000" b="1" dirty="0" err="1">
                <a:solidFill>
                  <a:schemeClr val="accent1">
                    <a:lumMod val="75000"/>
                  </a:schemeClr>
                </a:solidFill>
              </a:rPr>
              <a:t>MUŽ</a:t>
            </a:r>
            <a:r>
              <a:rPr lang="cs-CZ" sz="2000" b="1" cap="all" dirty="0" err="1">
                <a:solidFill>
                  <a:schemeClr val="accent1">
                    <a:lumMod val="75000"/>
                  </a:schemeClr>
                </a:solidFill>
              </a:rPr>
              <a:t>ů</a:t>
            </a:r>
            <a:r>
              <a:rPr lang="cs-CZ" sz="2000" b="1" dirty="0">
                <a:solidFill>
                  <a:schemeClr val="accent1">
                    <a:lumMod val="75000"/>
                  </a:schemeClr>
                </a:solidFill>
              </a:rPr>
              <a:t> A ŽEN </a:t>
            </a:r>
            <a:r>
              <a:rPr lang="cs-CZ" sz="1600" dirty="0"/>
              <a:t>(</a:t>
            </a:r>
            <a:r>
              <a:rPr lang="cs-CZ" sz="1600" dirty="0" err="1"/>
              <a:t>Heck</a:t>
            </a:r>
            <a:r>
              <a:rPr lang="cs-CZ" sz="1600" dirty="0"/>
              <a:t> et al., 1984)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1CEC0396-5D65-3908-6FDE-DF3E873534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3521" y="1855243"/>
            <a:ext cx="6483369" cy="4879504"/>
          </a:xfrm>
          <a:prstGeom prst="rect">
            <a:avLst/>
          </a:prstGeom>
          <a:ln>
            <a:solidFill>
              <a:srgbClr val="0033CC"/>
            </a:solidFill>
          </a:ln>
        </p:spPr>
      </p:pic>
      <p:sp>
        <p:nvSpPr>
          <p:cNvPr id="2" name="Rectangle 2">
            <a:extLst>
              <a:ext uri="{FF2B5EF4-FFF2-40B4-BE49-F238E27FC236}">
                <a16:creationId xmlns:a16="http://schemas.microsoft.com/office/drawing/2014/main" id="{2C944DC0-52C8-5595-8FBD-E21E318C6C07}"/>
              </a:ext>
            </a:extLst>
          </p:cNvPr>
          <p:cNvSpPr txBox="1">
            <a:spLocks noChangeArrowheads="1"/>
          </p:cNvSpPr>
          <p:nvPr/>
        </p:nvSpPr>
        <p:spPr>
          <a:xfrm>
            <a:off x="610394" y="436074"/>
            <a:ext cx="10972800" cy="935526"/>
          </a:xfrm>
          <a:prstGeom prst="rect">
            <a:avLst/>
          </a:prstGeom>
          <a:ln>
            <a:solidFill>
              <a:schemeClr val="tx1"/>
            </a:solidFill>
            <a:miter lim="800000"/>
            <a:headEnd/>
            <a:tailEnd/>
          </a:ln>
        </p:spPr>
        <p:txBody>
          <a:bodyPr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altLang="cs-CZ" sz="3200"/>
              <a:t>ZÁTĚŽOVÉ TESTY U PORUCH KREVNÍHO TLAKU</a:t>
            </a:r>
            <a:br>
              <a:rPr lang="cs-CZ" altLang="cs-CZ" sz="3200"/>
            </a:br>
            <a:r>
              <a:rPr lang="cs-CZ" altLang="cs-CZ" sz="3200"/>
              <a:t>hypertenze, hypotenze, kolísání</a:t>
            </a:r>
            <a:endParaRPr lang="en-GB" altLang="cs-CZ" sz="3200" dirty="0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64FC2C35-E79F-9CCE-462B-1EE1732BBE6C}"/>
              </a:ext>
            </a:extLst>
          </p:cNvPr>
          <p:cNvSpPr txBox="1"/>
          <p:nvPr/>
        </p:nvSpPr>
        <p:spPr>
          <a:xfrm>
            <a:off x="9481278" y="5406263"/>
            <a:ext cx="210191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/>
              <a:t>Minimální sexuální rozdíly</a:t>
            </a:r>
          </a:p>
          <a:p>
            <a:r>
              <a:rPr lang="cs-CZ" sz="2000" dirty="0"/>
              <a:t>u dospělých osob.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EE3B942F-A4B6-DDDF-7076-4E7E6C2B855C}"/>
              </a:ext>
            </a:extLst>
          </p:cNvPr>
          <p:cNvSpPr txBox="1"/>
          <p:nvPr/>
        </p:nvSpPr>
        <p:spPr>
          <a:xfrm>
            <a:off x="2853522" y="1855242"/>
            <a:ext cx="1128931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2000" b="1"/>
              <a:t>STK (mmHg)</a:t>
            </a:r>
            <a:endParaRPr lang="cs-CZ" sz="2000" b="1" dirty="0"/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77703163-FC07-453D-A36B-BB921BBC5865}"/>
              </a:ext>
            </a:extLst>
          </p:cNvPr>
          <p:cNvSpPr txBox="1"/>
          <p:nvPr/>
        </p:nvSpPr>
        <p:spPr>
          <a:xfrm>
            <a:off x="5099417" y="6021816"/>
            <a:ext cx="2227814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2000" b="1" dirty="0"/>
              <a:t>ZÁTĚŽ (W)</a:t>
            </a:r>
          </a:p>
        </p:txBody>
      </p:sp>
    </p:spTree>
    <p:extLst>
      <p:ext uri="{BB962C8B-B14F-4D97-AF65-F5344CB8AC3E}">
        <p14:creationId xmlns:p14="http://schemas.microsoft.com/office/powerpoint/2010/main" val="420785825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C9EF78-DB21-A5FB-7C01-9FD0EA4838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>
            <a:extLst>
              <a:ext uri="{FF2B5EF4-FFF2-40B4-BE49-F238E27FC236}">
                <a16:creationId xmlns:a16="http://schemas.microsoft.com/office/drawing/2014/main" id="{73D55BA9-A89A-9462-339C-96020850EB1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10394" y="436074"/>
            <a:ext cx="10972800" cy="935526"/>
          </a:xfrm>
          <a:ln>
            <a:solidFill>
              <a:schemeClr val="tx1"/>
            </a:solidFill>
            <a:miter lim="800000"/>
            <a:headEnd/>
            <a:tailEnd/>
          </a:ln>
        </p:spPr>
        <p:txBody>
          <a:bodyPr>
            <a:normAutofit fontScale="90000"/>
          </a:bodyPr>
          <a:lstStyle/>
          <a:p>
            <a:pPr algn="ctr"/>
            <a:r>
              <a:rPr lang="cs-CZ" altLang="cs-CZ" sz="3200" dirty="0"/>
              <a:t>ZÁTĚŽOVÉ TESTY U PORUCH KREVNÍHO TLAKU</a:t>
            </a:r>
            <a:br>
              <a:rPr lang="cs-CZ" altLang="cs-CZ" sz="3200" dirty="0"/>
            </a:br>
            <a:r>
              <a:rPr lang="cs-CZ" altLang="cs-CZ" sz="3200" dirty="0"/>
              <a:t>hypertenze, hypotenze, kolísání</a:t>
            </a:r>
            <a:endParaRPr lang="en-GB" altLang="cs-CZ" sz="3200" dirty="0"/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3B5EB470-A1A7-F213-FDA0-77FF19ADF839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966452" y="1776519"/>
            <a:ext cx="8259096" cy="402180"/>
          </a:xfrm>
        </p:spPr>
        <p:txBody>
          <a:bodyPr>
            <a:noAutofit/>
          </a:bodyPr>
          <a:lstStyle/>
          <a:p>
            <a:pPr marL="0" indent="0" algn="ctr">
              <a:lnSpc>
                <a:spcPct val="80000"/>
              </a:lnSpc>
              <a:buNone/>
            </a:pPr>
            <a:r>
              <a:rPr lang="cs-CZ" altLang="cs-CZ" sz="2400" dirty="0">
                <a:solidFill>
                  <a:srgbClr val="FF0000"/>
                </a:solidFill>
              </a:rPr>
              <a:t>Měření krevního tlaku </a:t>
            </a:r>
            <a:r>
              <a:rPr lang="cs-CZ" altLang="cs-CZ" sz="2400" dirty="0"/>
              <a:t>před, při a po zátěži</a:t>
            </a:r>
          </a:p>
        </p:txBody>
      </p:sp>
      <p:sp>
        <p:nvSpPr>
          <p:cNvPr id="3" name="Obdélník 2">
            <a:extLst>
              <a:ext uri="{FF2B5EF4-FFF2-40B4-BE49-F238E27FC236}">
                <a16:creationId xmlns:a16="http://schemas.microsoft.com/office/drawing/2014/main" id="{99E23939-1D13-0D73-2DD9-A0244AF52772}"/>
              </a:ext>
            </a:extLst>
          </p:cNvPr>
          <p:cNvSpPr/>
          <p:nvPr/>
        </p:nvSpPr>
        <p:spPr>
          <a:xfrm>
            <a:off x="860719" y="4506253"/>
            <a:ext cx="5801034" cy="1865126"/>
          </a:xfrm>
          <a:prstGeom prst="rect">
            <a:avLst/>
          </a:prstGeom>
          <a:solidFill>
            <a:schemeClr val="bg1"/>
          </a:solidFill>
          <a:ln>
            <a:solidFill>
              <a:srgbClr val="0033CC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cs-CZ" u="sng" cap="all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Index POZÁTĚŽOVÉHO</a:t>
            </a:r>
          </a:p>
          <a:p>
            <a:pPr algn="ctr">
              <a:lnSpc>
                <a:spcPct val="80000"/>
              </a:lnSpc>
            </a:pPr>
            <a:r>
              <a:rPr lang="cs-CZ" u="sng" cap="all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systolického krevního tlaku </a:t>
            </a:r>
            <a:r>
              <a:rPr lang="cs-CZ" u="sng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(</a:t>
            </a:r>
            <a:r>
              <a:rPr lang="cs-CZ" u="sng" dirty="0" err="1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iSTK</a:t>
            </a:r>
            <a:r>
              <a:rPr lang="cs-CZ" u="sng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</a:p>
          <a:p>
            <a:pPr algn="ctr">
              <a:lnSpc>
                <a:spcPct val="80000"/>
              </a:lnSpc>
            </a:pP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(</a:t>
            </a:r>
            <a:r>
              <a:rPr lang="cs-CZ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Acanfor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 et al., 1988)</a:t>
            </a:r>
          </a:p>
          <a:p>
            <a:pPr algn="ctr">
              <a:lnSpc>
                <a:spcPct val="80000"/>
              </a:lnSpc>
            </a:pP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iSTK</a:t>
            </a:r>
            <a:r>
              <a:rPr lang="cs-CZ" baseline="-25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1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 = STK v 1.min zotavení / STK na konci zátěže 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&lt;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 0,98</a:t>
            </a:r>
          </a:p>
          <a:p>
            <a:pPr algn="ctr">
              <a:lnSpc>
                <a:spcPct val="80000"/>
              </a:lnSpc>
            </a:pP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iSTK</a:t>
            </a:r>
            <a:r>
              <a:rPr lang="cs-CZ" baseline="-25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3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 = STK v 3.min zotavení / STK na konci zátěže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&lt;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 0,88</a:t>
            </a:r>
          </a:p>
          <a:p>
            <a:pPr>
              <a:lnSpc>
                <a:spcPct val="80000"/>
              </a:lnSpc>
            </a:pPr>
            <a:endParaRPr lang="cs-CZ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80000"/>
              </a:lnSpc>
            </a:pPr>
            <a:r>
              <a:rPr lang="cs-CZ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Při přetrvávání nebo zvýšení STK 1-3 min po zátěži je podezření na potenciální hypertenzi.</a:t>
            </a:r>
            <a:endParaRPr lang="cs-CZ" dirty="0"/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B59F9630-ACF2-365E-01B3-282B72946B3F}"/>
              </a:ext>
            </a:extLst>
          </p:cNvPr>
          <p:cNvSpPr/>
          <p:nvPr/>
        </p:nvSpPr>
        <p:spPr>
          <a:xfrm>
            <a:off x="860719" y="2685541"/>
            <a:ext cx="5801034" cy="1569660"/>
          </a:xfrm>
          <a:prstGeom prst="rect">
            <a:avLst/>
          </a:prstGeom>
          <a:solidFill>
            <a:schemeClr val="bg1"/>
          </a:solidFill>
          <a:ln>
            <a:solidFill>
              <a:srgbClr val="0033CC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cs-CZ" sz="2400" i="1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Neočekávaně nižší hodnoty STK při zátěži nebo jeho snížení s rostoucí zátěží jsou známkou nedostatečné činnosti srdce</a:t>
            </a:r>
            <a:r>
              <a:rPr lang="cs-CZ" sz="2400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nebo vasomotorické nebo neurovegetativní poruchy regulace TK.</a:t>
            </a:r>
          </a:p>
        </p:txBody>
      </p:sp>
      <p:pic>
        <p:nvPicPr>
          <p:cNvPr id="10" name="Picture 5" descr="Krevní tlak Robergs">
            <a:extLst>
              <a:ext uri="{FF2B5EF4-FFF2-40B4-BE49-F238E27FC236}">
                <a16:creationId xmlns:a16="http://schemas.microsoft.com/office/drawing/2014/main" id="{1B953916-118E-DAB7-9420-59B6BCC547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2077" y="2429751"/>
            <a:ext cx="4671117" cy="4359126"/>
          </a:xfrm>
          <a:prstGeom prst="rect">
            <a:avLst/>
          </a:prstGeom>
          <a:noFill/>
          <a:ln w="9525">
            <a:solidFill>
              <a:srgbClr val="0033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id="{12C2ADE1-2CD4-CACF-378F-422ECB5AB2CF}"/>
              </a:ext>
            </a:extLst>
          </p:cNvPr>
          <p:cNvSpPr txBox="1"/>
          <p:nvPr/>
        </p:nvSpPr>
        <p:spPr>
          <a:xfrm>
            <a:off x="11583194" y="3101039"/>
            <a:ext cx="60880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STK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r>
              <a:rPr lang="cs-CZ" dirty="0"/>
              <a:t>MTK</a:t>
            </a:r>
          </a:p>
          <a:p>
            <a:endParaRPr lang="cs-CZ" dirty="0"/>
          </a:p>
          <a:p>
            <a:endParaRPr lang="cs-CZ" dirty="0"/>
          </a:p>
          <a:p>
            <a:r>
              <a:rPr lang="cs-CZ" dirty="0"/>
              <a:t>DTK</a:t>
            </a:r>
          </a:p>
        </p:txBody>
      </p:sp>
    </p:spTree>
    <p:extLst>
      <p:ext uri="{BB962C8B-B14F-4D97-AF65-F5344CB8AC3E}">
        <p14:creationId xmlns:p14="http://schemas.microsoft.com/office/powerpoint/2010/main" val="361527421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942DFD-1600-30DA-A45D-08AF79EE40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Obrázek 12">
            <a:extLst>
              <a:ext uri="{FF2B5EF4-FFF2-40B4-BE49-F238E27FC236}">
                <a16:creationId xmlns:a16="http://schemas.microsoft.com/office/drawing/2014/main" id="{E6E5D2D1-20EC-AE5B-B462-7DDF678705E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2942" y="2812548"/>
            <a:ext cx="3958125" cy="3958125"/>
          </a:xfrm>
          <a:prstGeom prst="rect">
            <a:avLst/>
          </a:prstGeom>
          <a:ln>
            <a:solidFill>
              <a:srgbClr val="0033CC"/>
            </a:solidFill>
          </a:ln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EABA1CA1-AC89-065E-B494-648A61C1D3E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10394" y="436074"/>
            <a:ext cx="10972800" cy="935526"/>
          </a:xfrm>
          <a:ln>
            <a:solidFill>
              <a:schemeClr val="tx1"/>
            </a:solidFill>
            <a:miter lim="800000"/>
            <a:headEnd/>
            <a:tailEnd/>
          </a:ln>
        </p:spPr>
        <p:txBody>
          <a:bodyPr>
            <a:normAutofit fontScale="90000"/>
          </a:bodyPr>
          <a:lstStyle/>
          <a:p>
            <a:pPr algn="ctr"/>
            <a:r>
              <a:rPr lang="cs-CZ" altLang="cs-CZ" sz="3200" dirty="0"/>
              <a:t>MONITORING U PORUCH KREVNÍHO TLAKU</a:t>
            </a:r>
            <a:br>
              <a:rPr lang="cs-CZ" altLang="cs-CZ" sz="3200" dirty="0"/>
            </a:br>
            <a:r>
              <a:rPr lang="cs-CZ" altLang="cs-CZ" sz="3200" dirty="0"/>
              <a:t>hypertenze, hypotenze, kolísání</a:t>
            </a:r>
            <a:endParaRPr lang="en-GB" altLang="cs-CZ" sz="3200" dirty="0"/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0D111B29-ADBF-F69F-BAFC-D8E0281C39B1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5102942" y="2375445"/>
            <a:ext cx="4031225" cy="426270"/>
          </a:xfrm>
        </p:spPr>
        <p:txBody>
          <a:bodyPr>
            <a:noAutofit/>
          </a:bodyPr>
          <a:lstStyle/>
          <a:p>
            <a:pPr marL="0" indent="0" algn="ctr">
              <a:lnSpc>
                <a:spcPct val="80000"/>
              </a:lnSpc>
              <a:buNone/>
            </a:pPr>
            <a:r>
              <a:rPr lang="cs-CZ" altLang="cs-CZ" sz="2400" dirty="0">
                <a:solidFill>
                  <a:srgbClr val="FF0000"/>
                </a:solidFill>
              </a:rPr>
              <a:t>1-7 denní monitorování TK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FF4ED7BB-E29D-37E8-894A-D93ADA8BF0D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0139" y="2153181"/>
            <a:ext cx="2506814" cy="1492391"/>
          </a:xfrm>
          <a:prstGeom prst="rect">
            <a:avLst/>
          </a:prstGeom>
          <a:ln>
            <a:solidFill>
              <a:srgbClr val="0033CC"/>
            </a:solidFill>
          </a:ln>
        </p:spPr>
      </p:pic>
      <p:sp>
        <p:nvSpPr>
          <p:cNvPr id="10" name="Obdélník 9">
            <a:extLst>
              <a:ext uri="{FF2B5EF4-FFF2-40B4-BE49-F238E27FC236}">
                <a16:creationId xmlns:a16="http://schemas.microsoft.com/office/drawing/2014/main" id="{7EE7822D-1BB7-F8D9-328E-2EFAE0EE4A3A}"/>
              </a:ext>
            </a:extLst>
          </p:cNvPr>
          <p:cNvSpPr/>
          <p:nvPr/>
        </p:nvSpPr>
        <p:spPr>
          <a:xfrm>
            <a:off x="2409895" y="3788073"/>
            <a:ext cx="251705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000" dirty="0"/>
              <a:t>http://www.amazon.com/Withings-Smart-Pressure-Monitor-iPhone/dp/B004K2KYM8</a:t>
            </a: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349B7662-1C98-EB29-A72A-EF9336F3088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40" y="2153182"/>
            <a:ext cx="2130380" cy="1699508"/>
          </a:xfrm>
          <a:prstGeom prst="rect">
            <a:avLst/>
          </a:prstGeom>
          <a:ln>
            <a:solidFill>
              <a:srgbClr val="0033CC"/>
            </a:solidFill>
          </a:ln>
        </p:spPr>
      </p:pic>
      <p:sp>
        <p:nvSpPr>
          <p:cNvPr id="12" name="Obdélník 11">
            <a:extLst>
              <a:ext uri="{FF2B5EF4-FFF2-40B4-BE49-F238E27FC236}">
                <a16:creationId xmlns:a16="http://schemas.microsoft.com/office/drawing/2014/main" id="{C7497217-8362-7030-471B-E9500C660CA7}"/>
              </a:ext>
            </a:extLst>
          </p:cNvPr>
          <p:cNvSpPr/>
          <p:nvPr/>
        </p:nvSpPr>
        <p:spPr>
          <a:xfrm>
            <a:off x="332751" y="1726911"/>
            <a:ext cx="459420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>
                <a:solidFill>
                  <a:srgbClr val="0033CC"/>
                </a:solidFill>
              </a:rPr>
              <a:t>Oscilační tlakoměry pro domácí měření v klidu</a:t>
            </a:r>
          </a:p>
        </p:txBody>
      </p:sp>
      <p:sp>
        <p:nvSpPr>
          <p:cNvPr id="14" name="Obdélník 13">
            <a:extLst>
              <a:ext uri="{FF2B5EF4-FFF2-40B4-BE49-F238E27FC236}">
                <a16:creationId xmlns:a16="http://schemas.microsoft.com/office/drawing/2014/main" id="{807CC5B7-5F93-75F8-3DF0-1AF4D8405367}"/>
              </a:ext>
            </a:extLst>
          </p:cNvPr>
          <p:cNvSpPr/>
          <p:nvPr/>
        </p:nvSpPr>
        <p:spPr>
          <a:xfrm>
            <a:off x="5713336" y="6524452"/>
            <a:ext cx="2964273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000" dirty="0"/>
              <a:t>http://www.medisave.co.uk/a-d-abpm-tm-2430.html</a:t>
            </a:r>
          </a:p>
        </p:txBody>
      </p:sp>
      <p:pic>
        <p:nvPicPr>
          <p:cNvPr id="15" name="Obrázek 14">
            <a:extLst>
              <a:ext uri="{FF2B5EF4-FFF2-40B4-BE49-F238E27FC236}">
                <a16:creationId xmlns:a16="http://schemas.microsoft.com/office/drawing/2014/main" id="{3EB6DF90-167F-761F-64AC-676EA31290A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6434" y="1229099"/>
            <a:ext cx="2739523" cy="2739523"/>
          </a:xfrm>
          <a:prstGeom prst="rect">
            <a:avLst/>
          </a:prstGeom>
        </p:spPr>
      </p:pic>
      <p:pic>
        <p:nvPicPr>
          <p:cNvPr id="16" name="Obrázek 15">
            <a:extLst>
              <a:ext uri="{FF2B5EF4-FFF2-40B4-BE49-F238E27FC236}">
                <a16:creationId xmlns:a16="http://schemas.microsoft.com/office/drawing/2014/main" id="{3C5272D4-37B8-0066-7845-699BD40B640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6434" y="4049596"/>
            <a:ext cx="2721077" cy="2721077"/>
          </a:xfrm>
          <a:prstGeom prst="rect">
            <a:avLst/>
          </a:prstGeom>
        </p:spPr>
      </p:pic>
      <p:sp>
        <p:nvSpPr>
          <p:cNvPr id="17" name="Obdélník 16">
            <a:extLst>
              <a:ext uri="{FF2B5EF4-FFF2-40B4-BE49-F238E27FC236}">
                <a16:creationId xmlns:a16="http://schemas.microsoft.com/office/drawing/2014/main" id="{C9AD97EA-6D8C-DA09-44E7-7BFC8504EC78}"/>
              </a:ext>
            </a:extLst>
          </p:cNvPr>
          <p:cNvSpPr/>
          <p:nvPr/>
        </p:nvSpPr>
        <p:spPr>
          <a:xfrm>
            <a:off x="332751" y="3788073"/>
            <a:ext cx="193695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000" dirty="0"/>
              <a:t>http://www.rakuten.com.my/shop/bestdenki/product/HEM7221/</a:t>
            </a:r>
          </a:p>
        </p:txBody>
      </p:sp>
      <p:sp>
        <p:nvSpPr>
          <p:cNvPr id="2" name="TextovéPole 1">
            <a:hlinkClick r:id="rId7"/>
            <a:extLst>
              <a:ext uri="{FF2B5EF4-FFF2-40B4-BE49-F238E27FC236}">
                <a16:creationId xmlns:a16="http://schemas.microsoft.com/office/drawing/2014/main" id="{93BA09C5-CE37-2251-8AEA-BDB73C302450}"/>
              </a:ext>
            </a:extLst>
          </p:cNvPr>
          <p:cNvSpPr txBox="1"/>
          <p:nvPr/>
        </p:nvSpPr>
        <p:spPr>
          <a:xfrm>
            <a:off x="1126976" y="5603014"/>
            <a:ext cx="3005752" cy="553998"/>
          </a:xfrm>
          <a:prstGeom prst="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2000" dirty="0">
                <a:solidFill>
                  <a:srgbClr val="00B050"/>
                </a:solidFill>
              </a:rPr>
              <a:t>VIDEO: 24 h monitoring TK</a:t>
            </a:r>
          </a:p>
          <a:p>
            <a:pPr algn="ctr"/>
            <a:r>
              <a:rPr lang="cs-CZ" sz="1000" dirty="0">
                <a:solidFill>
                  <a:srgbClr val="00B050"/>
                </a:solidFill>
              </a:rPr>
              <a:t>https://www.youtube.com/watch?v=1B27lCrv6xg</a:t>
            </a:r>
          </a:p>
        </p:txBody>
      </p:sp>
    </p:spTree>
    <p:extLst>
      <p:ext uri="{BB962C8B-B14F-4D97-AF65-F5344CB8AC3E}">
        <p14:creationId xmlns:p14="http://schemas.microsoft.com/office/powerpoint/2010/main" val="254372027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8567B6-E163-5B83-BBB6-8893DE3E40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>
            <a:extLst>
              <a:ext uri="{FF2B5EF4-FFF2-40B4-BE49-F238E27FC236}">
                <a16:creationId xmlns:a16="http://schemas.microsoft.com/office/drawing/2014/main" id="{7A785D8F-775C-FFB7-C8A9-4D7B3D0A105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10394" y="293199"/>
            <a:ext cx="10972800" cy="612882"/>
          </a:xfrm>
          <a:ln>
            <a:solidFill>
              <a:schemeClr val="tx1"/>
            </a:solidFill>
            <a:miter lim="800000"/>
            <a:headEnd/>
            <a:tailEnd/>
          </a:ln>
        </p:spPr>
        <p:txBody>
          <a:bodyPr>
            <a:normAutofit/>
          </a:bodyPr>
          <a:lstStyle/>
          <a:p>
            <a:pPr algn="ctr"/>
            <a:r>
              <a:rPr lang="cs-CZ" altLang="cs-CZ" sz="3200" dirty="0"/>
              <a:t>MONITORING U PORUCH KREVNÍHO TLAKU</a:t>
            </a:r>
            <a:endParaRPr lang="en-GB" altLang="cs-CZ" sz="3200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F0AD1E53-7EA4-1DE2-2482-F8FEB5FD3E4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" t="12828" b="61515"/>
          <a:stretch/>
        </p:blipFill>
        <p:spPr>
          <a:xfrm>
            <a:off x="2004892" y="1039138"/>
            <a:ext cx="8183804" cy="3116009"/>
          </a:xfrm>
          <a:prstGeom prst="rect">
            <a:avLst/>
          </a:prstGeom>
          <a:ln>
            <a:solidFill>
              <a:srgbClr val="0033CC"/>
            </a:solidFill>
          </a:ln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66F4A544-7FFC-8839-83BB-F6EE9B3FFA5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" t="41869" b="37408"/>
          <a:stretch/>
        </p:blipFill>
        <p:spPr>
          <a:xfrm>
            <a:off x="2002269" y="4240579"/>
            <a:ext cx="8186427" cy="2517585"/>
          </a:xfrm>
          <a:prstGeom prst="rect">
            <a:avLst/>
          </a:prstGeom>
          <a:ln>
            <a:solidFill>
              <a:srgbClr val="0033CC"/>
            </a:solidFill>
          </a:ln>
        </p:spPr>
      </p:pic>
      <p:sp>
        <p:nvSpPr>
          <p:cNvPr id="12" name="Obdélník 11">
            <a:extLst>
              <a:ext uri="{FF2B5EF4-FFF2-40B4-BE49-F238E27FC236}">
                <a16:creationId xmlns:a16="http://schemas.microsoft.com/office/drawing/2014/main" id="{20C569F0-A660-71D2-D136-B4735AA28B85}"/>
              </a:ext>
            </a:extLst>
          </p:cNvPr>
          <p:cNvSpPr/>
          <p:nvPr/>
        </p:nvSpPr>
        <p:spPr>
          <a:xfrm rot="16200000">
            <a:off x="8553273" y="3862000"/>
            <a:ext cx="354943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200" dirty="0"/>
              <a:t>http://www.seiva.cz/holter-krevniho-tlaku/tonotrack/</a:t>
            </a:r>
          </a:p>
        </p:txBody>
      </p:sp>
      <p:sp>
        <p:nvSpPr>
          <p:cNvPr id="13" name="Obdélník 12">
            <a:extLst>
              <a:ext uri="{FF2B5EF4-FFF2-40B4-BE49-F238E27FC236}">
                <a16:creationId xmlns:a16="http://schemas.microsoft.com/office/drawing/2014/main" id="{1A93E2F6-2CC2-1B27-59B3-7C5D38AF21C8}"/>
              </a:ext>
            </a:extLst>
          </p:cNvPr>
          <p:cNvSpPr/>
          <p:nvPr/>
        </p:nvSpPr>
        <p:spPr>
          <a:xfrm>
            <a:off x="4837111" y="1168997"/>
            <a:ext cx="3127793" cy="3951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cs-CZ" altLang="cs-CZ" sz="2400" b="1" dirty="0">
                <a:solidFill>
                  <a:srgbClr val="FF0000"/>
                </a:solidFill>
              </a:rPr>
              <a:t>24 h monitorování TK</a:t>
            </a:r>
            <a:endParaRPr lang="cs-CZ" altLang="cs-CZ" sz="2400" b="1" dirty="0">
              <a:solidFill>
                <a:srgbClr val="7030A0"/>
              </a:solidFill>
            </a:endParaRP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EA8DE2EF-D414-5860-18FD-D003D0FA790B}"/>
              </a:ext>
            </a:extLst>
          </p:cNvPr>
          <p:cNvSpPr txBox="1"/>
          <p:nvPr/>
        </p:nvSpPr>
        <p:spPr>
          <a:xfrm>
            <a:off x="433135" y="1482929"/>
            <a:ext cx="168944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>
                <a:solidFill>
                  <a:schemeClr val="accent5">
                    <a:lumMod val="75000"/>
                  </a:schemeClr>
                </a:solidFill>
              </a:rPr>
              <a:t>SYSTOLICKÝ</a:t>
            </a:r>
          </a:p>
          <a:p>
            <a:pPr algn="ctr"/>
            <a:r>
              <a:rPr lang="cs-CZ" b="1" dirty="0"/>
              <a:t>I</a:t>
            </a:r>
          </a:p>
          <a:p>
            <a:pPr algn="ctr"/>
            <a:r>
              <a:rPr lang="cs-CZ" dirty="0"/>
              <a:t>KREVNÍ TLAK</a:t>
            </a:r>
          </a:p>
          <a:p>
            <a:pPr algn="ctr"/>
            <a:r>
              <a:rPr lang="cs-CZ" b="1" dirty="0"/>
              <a:t>I</a:t>
            </a:r>
          </a:p>
          <a:p>
            <a:pPr algn="ctr"/>
            <a:r>
              <a:rPr lang="cs-CZ" b="1" dirty="0">
                <a:solidFill>
                  <a:schemeClr val="accent5">
                    <a:lumMod val="75000"/>
                  </a:schemeClr>
                </a:solidFill>
              </a:rPr>
              <a:t>DIASTOLICKÝ</a:t>
            </a:r>
          </a:p>
          <a:p>
            <a:pPr algn="ctr"/>
            <a:endParaRPr lang="cs-CZ" b="1" dirty="0">
              <a:solidFill>
                <a:srgbClr val="FF0000"/>
              </a:solidFill>
            </a:endParaRPr>
          </a:p>
          <a:p>
            <a:pPr algn="ctr"/>
            <a:r>
              <a:rPr lang="cs-CZ" b="1" dirty="0">
                <a:solidFill>
                  <a:srgbClr val="FF0000"/>
                </a:solidFill>
              </a:rPr>
              <a:t>SRDEČNÍ</a:t>
            </a:r>
          </a:p>
          <a:p>
            <a:pPr algn="ctr"/>
            <a:r>
              <a:rPr lang="cs-CZ" b="1" dirty="0">
                <a:solidFill>
                  <a:srgbClr val="FF0000"/>
                </a:solidFill>
              </a:rPr>
              <a:t>FREKVENCE</a:t>
            </a:r>
          </a:p>
        </p:txBody>
      </p:sp>
    </p:spTree>
    <p:extLst>
      <p:ext uri="{BB962C8B-B14F-4D97-AF65-F5344CB8AC3E}">
        <p14:creationId xmlns:p14="http://schemas.microsoft.com/office/powerpoint/2010/main" val="274281277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D7C779-FD92-BB5C-FF52-EBBE84147E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ovéPole 5">
            <a:extLst>
              <a:ext uri="{FF2B5EF4-FFF2-40B4-BE49-F238E27FC236}">
                <a16:creationId xmlns:a16="http://schemas.microsoft.com/office/drawing/2014/main" id="{5FE71F34-F078-7CD0-3F00-10773AA01A4B}"/>
              </a:ext>
            </a:extLst>
          </p:cNvPr>
          <p:cNvSpPr txBox="1"/>
          <p:nvPr/>
        </p:nvSpPr>
        <p:spPr>
          <a:xfrm>
            <a:off x="601363" y="321958"/>
            <a:ext cx="93796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b="1" cap="all" dirty="0">
                <a:solidFill>
                  <a:srgbClr val="002060"/>
                </a:solidFill>
              </a:rPr>
              <a:t>Polohový test </a:t>
            </a:r>
            <a:r>
              <a:rPr lang="cs-CZ" sz="2400" dirty="0">
                <a:solidFill>
                  <a:srgbClr val="002060"/>
                </a:solidFill>
              </a:rPr>
              <a:t>(</a:t>
            </a:r>
            <a:r>
              <a:rPr lang="cs-CZ" sz="2400" dirty="0" err="1">
                <a:solidFill>
                  <a:srgbClr val="002060"/>
                </a:solidFill>
              </a:rPr>
              <a:t>orto</a:t>
            </a:r>
            <a:r>
              <a:rPr lang="cs-CZ" sz="2400" dirty="0">
                <a:solidFill>
                  <a:srgbClr val="002060"/>
                </a:solidFill>
              </a:rPr>
              <a:t>-klino-statický test; </a:t>
            </a:r>
            <a:r>
              <a:rPr lang="cs-CZ" sz="2400" dirty="0" err="1">
                <a:solidFill>
                  <a:srgbClr val="002060"/>
                </a:solidFill>
              </a:rPr>
              <a:t>head</a:t>
            </a:r>
            <a:r>
              <a:rPr lang="cs-CZ" sz="2400" dirty="0">
                <a:solidFill>
                  <a:srgbClr val="002060"/>
                </a:solidFill>
              </a:rPr>
              <a:t>-up </a:t>
            </a:r>
            <a:r>
              <a:rPr lang="cs-CZ" sz="2400" dirty="0" err="1">
                <a:solidFill>
                  <a:srgbClr val="002060"/>
                </a:solidFill>
              </a:rPr>
              <a:t>tilt</a:t>
            </a:r>
            <a:r>
              <a:rPr lang="cs-CZ" sz="2400" dirty="0">
                <a:solidFill>
                  <a:srgbClr val="002060"/>
                </a:solidFill>
              </a:rPr>
              <a:t>-table test)</a:t>
            </a:r>
          </a:p>
          <a:p>
            <a:pPr algn="ctr"/>
            <a:r>
              <a:rPr lang="cs-CZ" sz="2400" dirty="0">
                <a:solidFill>
                  <a:srgbClr val="0033CC"/>
                </a:solidFill>
              </a:rPr>
              <a:t>diagnostika synkop (závrať, slabost, pád, mdloba) </a:t>
            </a:r>
          </a:p>
          <a:p>
            <a:pPr algn="ctr"/>
            <a:r>
              <a:rPr lang="cs-CZ" sz="2400" dirty="0">
                <a:solidFill>
                  <a:srgbClr val="C00000"/>
                </a:solidFill>
              </a:rPr>
              <a:t>EKG a TK při statické zátěži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7B6437C2-520D-ED87-6B34-B0ECC925E2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680" y="1419826"/>
            <a:ext cx="3746833" cy="4700888"/>
          </a:xfrm>
          <a:prstGeom prst="rect">
            <a:avLst/>
          </a:prstGeom>
          <a:ln>
            <a:solidFill>
              <a:srgbClr val="0070C0"/>
            </a:solidFill>
          </a:ln>
        </p:spPr>
      </p:pic>
      <p:sp>
        <p:nvSpPr>
          <p:cNvPr id="8" name="Obdélník 7">
            <a:extLst>
              <a:ext uri="{FF2B5EF4-FFF2-40B4-BE49-F238E27FC236}">
                <a16:creationId xmlns:a16="http://schemas.microsoft.com/office/drawing/2014/main" id="{432D5EC3-1945-7A7B-408A-4918DB3EC7F7}"/>
              </a:ext>
            </a:extLst>
          </p:cNvPr>
          <p:cNvSpPr/>
          <p:nvPr/>
        </p:nvSpPr>
        <p:spPr>
          <a:xfrm>
            <a:off x="224493" y="6122751"/>
            <a:ext cx="389920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000" dirty="0"/>
              <a:t>http://www.southpalmcardiovascular.com/cardiology/tilt-table-testing/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E879FC68-BB4A-A4BB-DB08-2515ABF9335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2166" y="2239250"/>
            <a:ext cx="7720039" cy="3881464"/>
          </a:xfrm>
          <a:prstGeom prst="rect">
            <a:avLst/>
          </a:prstGeom>
          <a:ln>
            <a:solidFill>
              <a:srgbClr val="0070C0"/>
            </a:solidFill>
          </a:ln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25362B19-9935-D9C2-7328-E9C5E6BEEEC1}"/>
              </a:ext>
            </a:extLst>
          </p:cNvPr>
          <p:cNvSpPr txBox="1"/>
          <p:nvPr/>
        </p:nvSpPr>
        <p:spPr>
          <a:xfrm>
            <a:off x="5140410" y="1839140"/>
            <a:ext cx="3369275" cy="707886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2000" dirty="0" err="1"/>
              <a:t>postural</a:t>
            </a:r>
            <a:r>
              <a:rPr lang="cs-CZ" sz="2000" dirty="0"/>
              <a:t> </a:t>
            </a:r>
            <a:r>
              <a:rPr lang="cs-CZ" sz="2000" b="1" dirty="0" err="1">
                <a:solidFill>
                  <a:srgbClr val="7030A0"/>
                </a:solidFill>
              </a:rPr>
              <a:t>tachycardia</a:t>
            </a:r>
            <a:r>
              <a:rPr lang="cs-CZ" sz="2000" dirty="0"/>
              <a:t> syndrome</a:t>
            </a:r>
          </a:p>
        </p:txBody>
      </p:sp>
      <p:sp>
        <p:nvSpPr>
          <p:cNvPr id="11" name="Obdélník 10">
            <a:extLst>
              <a:ext uri="{FF2B5EF4-FFF2-40B4-BE49-F238E27FC236}">
                <a16:creationId xmlns:a16="http://schemas.microsoft.com/office/drawing/2014/main" id="{9A0E1489-E3F9-804C-6D7D-C95ADB87A100}"/>
              </a:ext>
            </a:extLst>
          </p:cNvPr>
          <p:cNvSpPr/>
          <p:nvPr/>
        </p:nvSpPr>
        <p:spPr>
          <a:xfrm>
            <a:off x="6396680" y="6146094"/>
            <a:ext cx="382235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000" dirty="0"/>
              <a:t>http://circ.ahajournals.org/content/127/23/2336/F1.expansion.html</a:t>
            </a:r>
          </a:p>
        </p:txBody>
      </p:sp>
      <p:sp>
        <p:nvSpPr>
          <p:cNvPr id="12" name="Obousměrná vodorovná šipka 11">
            <a:extLst>
              <a:ext uri="{FF2B5EF4-FFF2-40B4-BE49-F238E27FC236}">
                <a16:creationId xmlns:a16="http://schemas.microsoft.com/office/drawing/2014/main" id="{C5ECEFF9-153C-D41A-EEFE-6D48452F5AF1}"/>
              </a:ext>
            </a:extLst>
          </p:cNvPr>
          <p:cNvSpPr/>
          <p:nvPr/>
        </p:nvSpPr>
        <p:spPr>
          <a:xfrm>
            <a:off x="5675869" y="5519351"/>
            <a:ext cx="2603157" cy="502509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>
                <a:ln>
                  <a:solidFill>
                    <a:schemeClr val="bg1"/>
                  </a:solidFill>
                </a:ln>
              </a:rPr>
              <a:t>30 min SKLOPENÍ</a:t>
            </a:r>
          </a:p>
        </p:txBody>
      </p:sp>
      <p:cxnSp>
        <p:nvCxnSpPr>
          <p:cNvPr id="15" name="Přímá spojnice 14">
            <a:extLst>
              <a:ext uri="{FF2B5EF4-FFF2-40B4-BE49-F238E27FC236}">
                <a16:creationId xmlns:a16="http://schemas.microsoft.com/office/drawing/2014/main" id="{83E15BA0-D4A2-0694-0B30-256B6931078A}"/>
              </a:ext>
            </a:extLst>
          </p:cNvPr>
          <p:cNvCxnSpPr/>
          <p:nvPr/>
        </p:nvCxnSpPr>
        <p:spPr>
          <a:xfrm flipH="1" flipV="1">
            <a:off x="5140410" y="3404087"/>
            <a:ext cx="6334898" cy="8238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Přímá spojnice 15">
            <a:extLst>
              <a:ext uri="{FF2B5EF4-FFF2-40B4-BE49-F238E27FC236}">
                <a16:creationId xmlns:a16="http://schemas.microsoft.com/office/drawing/2014/main" id="{706EF480-FAA8-B8B4-241B-0959414F5BC5}"/>
              </a:ext>
            </a:extLst>
          </p:cNvPr>
          <p:cNvCxnSpPr/>
          <p:nvPr/>
        </p:nvCxnSpPr>
        <p:spPr>
          <a:xfrm flipH="1" flipV="1">
            <a:off x="5140410" y="4348136"/>
            <a:ext cx="6334898" cy="8238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ovéPole 1">
            <a:hlinkClick r:id="rId4"/>
            <a:extLst>
              <a:ext uri="{FF2B5EF4-FFF2-40B4-BE49-F238E27FC236}">
                <a16:creationId xmlns:a16="http://schemas.microsoft.com/office/drawing/2014/main" id="{52281BDA-0E7E-460D-BFB2-23B7F800245A}"/>
              </a:ext>
            </a:extLst>
          </p:cNvPr>
          <p:cNvSpPr txBox="1"/>
          <p:nvPr/>
        </p:nvSpPr>
        <p:spPr>
          <a:xfrm>
            <a:off x="9981051" y="426981"/>
            <a:ext cx="1838632" cy="738664"/>
          </a:xfrm>
          <a:prstGeom prst="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dirty="0">
                <a:solidFill>
                  <a:srgbClr val="00B050"/>
                </a:solidFill>
              </a:rPr>
              <a:t>VIDEO</a:t>
            </a:r>
          </a:p>
          <a:p>
            <a:pPr algn="ctr"/>
            <a:r>
              <a:rPr lang="cs-CZ" sz="1200" dirty="0">
                <a:solidFill>
                  <a:srgbClr val="00B050"/>
                </a:solidFill>
              </a:rPr>
              <a:t>https://www.youtube.com/watch?v=E5bES9REdiA</a:t>
            </a:r>
          </a:p>
        </p:txBody>
      </p:sp>
    </p:spTree>
    <p:extLst>
      <p:ext uri="{BB962C8B-B14F-4D97-AF65-F5344CB8AC3E}">
        <p14:creationId xmlns:p14="http://schemas.microsoft.com/office/powerpoint/2010/main" val="15051382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Obrázek 1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35" t="26907" r="7164" b="12792"/>
          <a:stretch/>
        </p:blipFill>
        <p:spPr>
          <a:xfrm>
            <a:off x="1003885" y="3331412"/>
            <a:ext cx="949258" cy="974494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645" y="1974758"/>
            <a:ext cx="974494" cy="1418637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494" y="5323837"/>
            <a:ext cx="856649" cy="978602"/>
          </a:xfrm>
          <a:prstGeom prst="rect">
            <a:avLst/>
          </a:prstGeom>
        </p:spPr>
      </p:pic>
      <p:sp>
        <p:nvSpPr>
          <p:cNvPr id="2" name="TextovéPole 1"/>
          <p:cNvSpPr txBox="1"/>
          <p:nvPr/>
        </p:nvSpPr>
        <p:spPr>
          <a:xfrm>
            <a:off x="2036023" y="89624"/>
            <a:ext cx="7341036" cy="6678751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2400" b="1" cap="all" dirty="0">
                <a:solidFill>
                  <a:srgbClr val="002060"/>
                </a:solidFill>
              </a:rPr>
              <a:t>ZDROJE ZÁTĚŽE</a:t>
            </a:r>
          </a:p>
          <a:p>
            <a:pPr marL="342900" indent="-342900" algn="ctr">
              <a:buFont typeface="Wingdings" panose="05000000000000000000" pitchFamily="2" charset="2"/>
              <a:buChar char="v"/>
            </a:pPr>
            <a:endParaRPr lang="cs-CZ" sz="2400" b="1" cap="all" dirty="0">
              <a:solidFill>
                <a:srgbClr val="002060"/>
              </a:solidFill>
            </a:endParaRPr>
          </a:p>
          <a:p>
            <a:pPr marL="342900" lvl="0" indent="-342900">
              <a:buFont typeface="Wingdings" panose="05000000000000000000" pitchFamily="2" charset="2"/>
              <a:buChar char="v"/>
            </a:pPr>
            <a:r>
              <a:rPr lang="cs-CZ" sz="2400" cap="all" dirty="0">
                <a:solidFill>
                  <a:srgbClr val="C00000"/>
                </a:solidFill>
              </a:rPr>
              <a:t>svalová práce </a:t>
            </a:r>
            <a:r>
              <a:rPr lang="cs-CZ" sz="2400" dirty="0"/>
              <a:t>- aktivní pohyb, udržení polohy těla, .. </a:t>
            </a:r>
          </a:p>
          <a:p>
            <a:pPr lvl="0"/>
            <a:endParaRPr lang="cs-CZ" sz="2400" dirty="0"/>
          </a:p>
          <a:p>
            <a:pPr marL="342900" lvl="0" indent="-342900">
              <a:buFont typeface="Wingdings" panose="05000000000000000000" pitchFamily="2" charset="2"/>
              <a:buChar char="v"/>
            </a:pPr>
            <a:r>
              <a:rPr lang="cs-CZ" sz="2400" cap="all" dirty="0">
                <a:solidFill>
                  <a:srgbClr val="C00000"/>
                </a:solidFill>
              </a:rPr>
              <a:t>Teplo – chlad </a:t>
            </a:r>
            <a:r>
              <a:rPr lang="cs-CZ" sz="2400" dirty="0"/>
              <a:t>- test ponořovacího reflexu, .. </a:t>
            </a:r>
          </a:p>
          <a:p>
            <a:pPr lvl="0"/>
            <a:endParaRPr lang="cs-CZ" sz="2400" dirty="0"/>
          </a:p>
          <a:p>
            <a:pPr marL="342900" lvl="0" indent="-342900">
              <a:buFont typeface="Wingdings" panose="05000000000000000000" pitchFamily="2" charset="2"/>
              <a:buChar char="v"/>
            </a:pPr>
            <a:r>
              <a:rPr lang="cs-CZ" sz="2400" dirty="0">
                <a:solidFill>
                  <a:srgbClr val="C00000"/>
                </a:solidFill>
              </a:rPr>
              <a:t>DUŠEVNÍ ZÁTĚŽ </a:t>
            </a:r>
            <a:r>
              <a:rPr lang="cs-CZ" sz="2400" dirty="0"/>
              <a:t>- početní úkol v časové tísni, ..</a:t>
            </a:r>
          </a:p>
          <a:p>
            <a:pPr lvl="0"/>
            <a:endParaRPr lang="cs-CZ" sz="2400" dirty="0"/>
          </a:p>
          <a:p>
            <a:pPr marL="342900" lvl="0" indent="-342900">
              <a:buFont typeface="Wingdings" panose="05000000000000000000" pitchFamily="2" charset="2"/>
              <a:buChar char="v"/>
            </a:pPr>
            <a:r>
              <a:rPr lang="cs-CZ" sz="2400" cap="all" dirty="0" err="1">
                <a:solidFill>
                  <a:srgbClr val="C00000"/>
                </a:solidFill>
              </a:rPr>
              <a:t>chemickÁ</a:t>
            </a:r>
            <a:r>
              <a:rPr lang="cs-CZ" sz="2400" cap="all" dirty="0">
                <a:solidFill>
                  <a:srgbClr val="C00000"/>
                </a:solidFill>
              </a:rPr>
              <a:t> LÁTKA</a:t>
            </a:r>
            <a:r>
              <a:rPr lang="cs-CZ" sz="2400" dirty="0"/>
              <a:t> – acetylcholin, atropin, </a:t>
            </a:r>
            <a:r>
              <a:rPr lang="cs-CZ" sz="2400" dirty="0" err="1"/>
              <a:t>salbutamol</a:t>
            </a:r>
            <a:r>
              <a:rPr lang="cs-CZ" sz="2400" dirty="0"/>
              <a:t>, ..</a:t>
            </a:r>
          </a:p>
          <a:p>
            <a:pPr lvl="0"/>
            <a:r>
              <a:rPr lang="cs-CZ" sz="2400" dirty="0"/>
              <a:t> </a:t>
            </a:r>
          </a:p>
          <a:p>
            <a:pPr marL="342900" lvl="0" indent="-342900">
              <a:buFont typeface="Wingdings" panose="05000000000000000000" pitchFamily="2" charset="2"/>
              <a:buChar char="v"/>
            </a:pPr>
            <a:r>
              <a:rPr lang="cs-CZ" sz="2400" dirty="0">
                <a:solidFill>
                  <a:srgbClr val="C00000"/>
                </a:solidFill>
              </a:rPr>
              <a:t>HYPOXIE</a:t>
            </a:r>
            <a:r>
              <a:rPr lang="cs-CZ" sz="2400" dirty="0"/>
              <a:t> – apnoe, omezený přívod O</a:t>
            </a:r>
            <a:r>
              <a:rPr lang="cs-CZ" sz="2400" baseline="-25000" dirty="0"/>
              <a:t>2</a:t>
            </a:r>
            <a:r>
              <a:rPr lang="cs-CZ" sz="2400" dirty="0"/>
              <a:t>, ..</a:t>
            </a:r>
          </a:p>
          <a:p>
            <a:pPr lvl="0"/>
            <a:endParaRPr lang="cs-CZ" sz="2400" dirty="0"/>
          </a:p>
          <a:p>
            <a:pPr marL="342900" lvl="0" indent="-342900">
              <a:buFont typeface="Wingdings" panose="05000000000000000000" pitchFamily="2" charset="2"/>
              <a:buChar char="v"/>
            </a:pPr>
            <a:r>
              <a:rPr lang="cs-CZ" sz="2400" cap="all" dirty="0">
                <a:solidFill>
                  <a:srgbClr val="C00000"/>
                </a:solidFill>
              </a:rPr>
              <a:t>elektrický proud </a:t>
            </a:r>
            <a:r>
              <a:rPr lang="cs-CZ" sz="2400" cap="all" dirty="0"/>
              <a:t>– </a:t>
            </a:r>
            <a:r>
              <a:rPr lang="cs-CZ" sz="2400" dirty="0"/>
              <a:t>stimulace srdce, mozku, svalů</a:t>
            </a:r>
          </a:p>
          <a:p>
            <a:pPr marL="342900" lvl="0" indent="-342900">
              <a:buFont typeface="Wingdings" panose="05000000000000000000" pitchFamily="2" charset="2"/>
              <a:buChar char="v"/>
            </a:pPr>
            <a:r>
              <a:rPr lang="cs-CZ" sz="2400" dirty="0">
                <a:solidFill>
                  <a:srgbClr val="C00000"/>
                </a:solidFill>
              </a:rPr>
              <a:t>MAGNETICKÉ POLE </a:t>
            </a:r>
            <a:r>
              <a:rPr lang="cs-CZ" sz="2400" dirty="0"/>
              <a:t>– stimulace mozku</a:t>
            </a:r>
          </a:p>
          <a:p>
            <a:pPr marL="800100" lvl="1" indent="-342900">
              <a:buFont typeface="Wingdings" panose="05000000000000000000" pitchFamily="2" charset="2"/>
              <a:buChar char="v"/>
            </a:pPr>
            <a:endParaRPr lang="cs-CZ" sz="2000" b="1" cap="all" dirty="0">
              <a:solidFill>
                <a:srgbClr val="002060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cs-CZ" sz="2400" dirty="0">
                <a:solidFill>
                  <a:srgbClr val="C00000"/>
                </a:solidFill>
              </a:rPr>
              <a:t>ZVUK </a:t>
            </a:r>
            <a:r>
              <a:rPr lang="cs-CZ" sz="2400" dirty="0"/>
              <a:t>– audiologie, ..</a:t>
            </a:r>
          </a:p>
          <a:p>
            <a:endParaRPr lang="cs-CZ" sz="2400" dirty="0"/>
          </a:p>
          <a:p>
            <a:pPr marL="342900" lvl="0" indent="-342900">
              <a:buFont typeface="Wingdings" panose="05000000000000000000" pitchFamily="2" charset="2"/>
              <a:buChar char="v"/>
            </a:pPr>
            <a:r>
              <a:rPr lang="cs-CZ" sz="2400" cap="all" dirty="0">
                <a:solidFill>
                  <a:srgbClr val="C00000"/>
                </a:solidFill>
              </a:rPr>
              <a:t>SVĚTLO </a:t>
            </a:r>
            <a:r>
              <a:rPr lang="cs-CZ" sz="2400" dirty="0"/>
              <a:t>– oftalmologie, neurologie, ..</a:t>
            </a:r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435" y="1264086"/>
            <a:ext cx="855132" cy="999365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65" y="2673958"/>
            <a:ext cx="974494" cy="974494"/>
          </a:xfrm>
          <a:prstGeom prst="rect">
            <a:avLst/>
          </a:prstGeom>
        </p:spPr>
      </p:pic>
      <p:pic>
        <p:nvPicPr>
          <p:cNvPr id="15" name="Obrázek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6852" y="2597195"/>
            <a:ext cx="1097179" cy="1152499"/>
          </a:xfrm>
          <a:prstGeom prst="rect">
            <a:avLst/>
          </a:prstGeom>
        </p:spPr>
      </p:pic>
      <p:pic>
        <p:nvPicPr>
          <p:cNvPr id="16" name="Obrázek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5249" y="3935651"/>
            <a:ext cx="2700386" cy="1800257"/>
          </a:xfrm>
          <a:prstGeom prst="rect">
            <a:avLst/>
          </a:prstGeom>
        </p:spPr>
      </p:pic>
      <p:pic>
        <p:nvPicPr>
          <p:cNvPr id="18" name="Obrázek 17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25"/>
          <a:stretch/>
        </p:blipFill>
        <p:spPr>
          <a:xfrm>
            <a:off x="86365" y="4315170"/>
            <a:ext cx="1094966" cy="1095082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699" y="5844310"/>
            <a:ext cx="856649" cy="856649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7178" y="433565"/>
            <a:ext cx="2839387" cy="1661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58877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" descr="spiranim2">
            <a:extLst>
              <a:ext uri="{FF2B5EF4-FFF2-40B4-BE49-F238E27FC236}">
                <a16:creationId xmlns:a16="http://schemas.microsoft.com/office/drawing/2014/main" id="{9C6E7ED9-165E-3917-0BF5-AFAC837107B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325314" y="1418009"/>
            <a:ext cx="4486275" cy="2808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" name="Picture 12" descr="Spiro4">
            <a:extLst>
              <a:ext uri="{FF2B5EF4-FFF2-40B4-BE49-F238E27FC236}">
                <a16:creationId xmlns:a16="http://schemas.microsoft.com/office/drawing/2014/main" id="{65614183-A3E8-6EA1-7B34-2611D79B37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147583" y="4313731"/>
            <a:ext cx="4841736" cy="2380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89C1B20B-7B03-514B-C670-237F466EB56B}"/>
              </a:ext>
            </a:extLst>
          </p:cNvPr>
          <p:cNvSpPr txBox="1"/>
          <p:nvPr/>
        </p:nvSpPr>
        <p:spPr>
          <a:xfrm>
            <a:off x="3057504" y="523740"/>
            <a:ext cx="4031623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b="1" dirty="0">
                <a:solidFill>
                  <a:schemeClr val="accent1">
                    <a:lumMod val="75000"/>
                  </a:schemeClr>
                </a:solidFill>
              </a:rPr>
              <a:t>SPIROMETRIE</a:t>
            </a:r>
          </a:p>
          <a:p>
            <a:pPr algn="ctr"/>
            <a:r>
              <a:rPr lang="cs-CZ" sz="2400" dirty="0">
                <a:solidFill>
                  <a:schemeClr val="accent1">
                    <a:lumMod val="75000"/>
                  </a:schemeClr>
                </a:solidFill>
              </a:rPr>
              <a:t>Měření ventilačních parametrů </a:t>
            </a:r>
          </a:p>
        </p:txBody>
      </p:sp>
      <p:pic>
        <p:nvPicPr>
          <p:cNvPr id="4102" name="Picture 6" descr="undefined">
            <a:extLst>
              <a:ext uri="{FF2B5EF4-FFF2-40B4-BE49-F238E27FC236}">
                <a16:creationId xmlns:a16="http://schemas.microsoft.com/office/drawing/2014/main" id="{37EF5524-5FDA-8E06-9CCC-0A2A6EECC7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90"/>
          <a:stretch/>
        </p:blipFill>
        <p:spPr bwMode="auto">
          <a:xfrm>
            <a:off x="8710246" y="360172"/>
            <a:ext cx="3259016" cy="3592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0" name="Picture 14">
            <a:extLst>
              <a:ext uri="{FF2B5EF4-FFF2-40B4-BE49-F238E27FC236}">
                <a16:creationId xmlns:a16="http://schemas.microsoft.com/office/drawing/2014/main" id="{A61FE837-1C50-E49E-FD5A-B22DDDD761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738" y="1570892"/>
            <a:ext cx="4080332" cy="3084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386562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230101">
            <a:extLst>
              <a:ext uri="{FF2B5EF4-FFF2-40B4-BE49-F238E27FC236}">
                <a16:creationId xmlns:a16="http://schemas.microsoft.com/office/drawing/2014/main" id="{B02135E3-51B7-A221-EE6A-D5F8ED25C3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3" t="2004"/>
          <a:stretch/>
        </p:blipFill>
        <p:spPr>
          <a:xfrm>
            <a:off x="5558252" y="978273"/>
            <a:ext cx="5149237" cy="503869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" name="Rectangle 3">
            <a:extLst>
              <a:ext uri="{FF2B5EF4-FFF2-40B4-BE49-F238E27FC236}">
                <a16:creationId xmlns:a16="http://schemas.microsoft.com/office/drawing/2014/main" id="{520838A1-5124-724A-AF18-1CB66017142F}"/>
              </a:ext>
            </a:extLst>
          </p:cNvPr>
          <p:cNvSpPr txBox="1">
            <a:spLocks noChangeArrowheads="1"/>
          </p:cNvSpPr>
          <p:nvPr/>
        </p:nvSpPr>
        <p:spPr>
          <a:xfrm>
            <a:off x="4918433" y="227448"/>
            <a:ext cx="6428874" cy="737116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80000"/>
              </a:lnSpc>
              <a:buFont typeface="Arial" panose="020B0604020202020204" pitchFamily="34" charset="0"/>
              <a:buNone/>
            </a:pPr>
            <a:r>
              <a:rPr lang="cs-CZ" altLang="cs-CZ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Diagnostika </a:t>
            </a:r>
            <a:r>
              <a:rPr lang="cs-CZ" altLang="cs-CZ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pozátěžového</a:t>
            </a:r>
            <a:r>
              <a:rPr lang="cs-CZ" altLang="cs-CZ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průduškového astmatu</a:t>
            </a:r>
          </a:p>
          <a:p>
            <a:pPr marL="0" indent="0" algn="ctr">
              <a:lnSpc>
                <a:spcPct val="80000"/>
              </a:lnSpc>
              <a:buFont typeface="Arial" panose="020B0604020202020204" pitchFamily="34" charset="0"/>
              <a:buNone/>
            </a:pPr>
            <a:r>
              <a:rPr lang="cs-CZ" altLang="cs-CZ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zhoršení ventilačních funkcí po zátěži</a:t>
            </a:r>
            <a:endParaRPr lang="cs-CZ" alt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Line 6">
            <a:extLst>
              <a:ext uri="{FF2B5EF4-FFF2-40B4-BE49-F238E27FC236}">
                <a16:creationId xmlns:a16="http://schemas.microsoft.com/office/drawing/2014/main" id="{C6085F03-0F57-D104-D7C1-12C1EEF09571}"/>
              </a:ext>
            </a:extLst>
          </p:cNvPr>
          <p:cNvSpPr>
            <a:spLocks noChangeShapeType="1"/>
          </p:cNvSpPr>
          <p:nvPr/>
        </p:nvSpPr>
        <p:spPr bwMode="auto">
          <a:xfrm>
            <a:off x="9414126" y="2228750"/>
            <a:ext cx="0" cy="504825"/>
          </a:xfrm>
          <a:prstGeom prst="line">
            <a:avLst/>
          </a:prstGeom>
          <a:noFill/>
          <a:ln w="76200">
            <a:solidFill>
              <a:schemeClr val="accent6">
                <a:lumMod val="50000"/>
              </a:schemeClr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9" name="Line 7">
            <a:extLst>
              <a:ext uri="{FF2B5EF4-FFF2-40B4-BE49-F238E27FC236}">
                <a16:creationId xmlns:a16="http://schemas.microsoft.com/office/drawing/2014/main" id="{B25F5DFC-5A4B-59DC-596E-D15F055948D8}"/>
              </a:ext>
            </a:extLst>
          </p:cNvPr>
          <p:cNvSpPr>
            <a:spLocks noChangeShapeType="1"/>
          </p:cNvSpPr>
          <p:nvPr/>
        </p:nvSpPr>
        <p:spPr bwMode="auto">
          <a:xfrm>
            <a:off x="9764848" y="2193031"/>
            <a:ext cx="0" cy="1081088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0" name="Text Box 8">
            <a:extLst>
              <a:ext uri="{FF2B5EF4-FFF2-40B4-BE49-F238E27FC236}">
                <a16:creationId xmlns:a16="http://schemas.microsoft.com/office/drawing/2014/main" id="{89476317-8870-CB01-D742-AE53BA6926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47011" y="1804644"/>
            <a:ext cx="1635674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GB" altLang="cs-CZ" sz="2000" b="1" dirty="0">
                <a:solidFill>
                  <a:schemeClr val="accent6">
                    <a:lumMod val="50000"/>
                  </a:schemeClr>
                </a:solidFill>
              </a:rPr>
              <a:t>FEV1</a:t>
            </a:r>
            <a:r>
              <a:rPr lang="cs-CZ" altLang="cs-CZ" sz="20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cs-CZ" altLang="cs-CZ" sz="2000" b="1" dirty="0">
                <a:solidFill>
                  <a:srgbClr val="FF0000"/>
                </a:solidFill>
              </a:rPr>
              <a:t> MEF50</a:t>
            </a:r>
            <a:endParaRPr lang="en-GB" altLang="cs-CZ" sz="2000" b="1" dirty="0">
              <a:solidFill>
                <a:srgbClr val="FF0000"/>
              </a:solidFill>
            </a:endParaRP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461C840D-D3DB-A59E-D1E2-B8AF6C8921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70"/>
          <a:stretch/>
        </p:blipFill>
        <p:spPr bwMode="auto">
          <a:xfrm>
            <a:off x="1015486" y="2077361"/>
            <a:ext cx="4269084" cy="393960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ovéPole 1">
            <a:extLst>
              <a:ext uri="{FF2B5EF4-FFF2-40B4-BE49-F238E27FC236}">
                <a16:creationId xmlns:a16="http://schemas.microsoft.com/office/drawing/2014/main" id="{64988570-36ED-E1DC-A93C-C26E8E0AB9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8637" y="1296813"/>
            <a:ext cx="392278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cs-CZ" altLang="cs-CZ" sz="2000" b="1" dirty="0">
                <a:solidFill>
                  <a:srgbClr val="002060"/>
                </a:solidFill>
              </a:rPr>
              <a:t>Reakce minutové ventilace</a:t>
            </a:r>
          </a:p>
          <a:p>
            <a:pPr algn="ctr">
              <a:spcBef>
                <a:spcPct val="0"/>
              </a:spcBef>
              <a:buNone/>
            </a:pPr>
            <a:r>
              <a:rPr lang="cs-CZ" altLang="cs-CZ" sz="2000" b="1" dirty="0">
                <a:solidFill>
                  <a:srgbClr val="002060"/>
                </a:solidFill>
              </a:rPr>
              <a:t>na různě těžkou fyzickou zátěž</a:t>
            </a:r>
          </a:p>
        </p:txBody>
      </p:sp>
      <p:sp>
        <p:nvSpPr>
          <p:cNvPr id="14" name="Text Box 8">
            <a:extLst>
              <a:ext uri="{FF2B5EF4-FFF2-40B4-BE49-F238E27FC236}">
                <a16:creationId xmlns:a16="http://schemas.microsoft.com/office/drawing/2014/main" id="{F5B78496-F4C8-85AD-3481-D344709187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58252" y="6051409"/>
            <a:ext cx="5419984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GB" altLang="cs-CZ" sz="2000" b="1" dirty="0">
                <a:solidFill>
                  <a:schemeClr val="accent6">
                    <a:lumMod val="50000"/>
                  </a:schemeClr>
                </a:solidFill>
              </a:rPr>
              <a:t>FEV1</a:t>
            </a:r>
            <a:r>
              <a:rPr lang="cs-CZ" altLang="cs-CZ" sz="2000" b="1" dirty="0">
                <a:solidFill>
                  <a:schemeClr val="accent6">
                    <a:lumMod val="50000"/>
                  </a:schemeClr>
                </a:solidFill>
              </a:rPr>
              <a:t> – max. objem vydechnutého vzduchu (l/sec)</a:t>
            </a:r>
            <a:endParaRPr lang="cs-CZ" altLang="cs-CZ" sz="2000" b="1" dirty="0">
              <a:solidFill>
                <a:srgbClr val="FF0000"/>
              </a:solidFill>
            </a:endParaRPr>
          </a:p>
          <a:p>
            <a:r>
              <a:rPr lang="cs-CZ" altLang="cs-CZ" sz="2000" b="1" dirty="0">
                <a:solidFill>
                  <a:srgbClr val="FF0000"/>
                </a:solidFill>
              </a:rPr>
              <a:t>MEF50 – střední výdechová rychlost (ml/sec)</a:t>
            </a:r>
            <a:endParaRPr lang="en-GB" altLang="cs-CZ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981968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1BC60C-1B94-AB72-D325-E7DC734625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4" descr="Trans_Syst">
            <a:extLst>
              <a:ext uri="{FF2B5EF4-FFF2-40B4-BE49-F238E27FC236}">
                <a16:creationId xmlns:a16="http://schemas.microsoft.com/office/drawing/2014/main" id="{1FBB341B-46E4-009B-8889-054E61F35C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6988" y="0"/>
            <a:ext cx="5383213" cy="6858000"/>
          </a:xfrm>
          <a:prstGeom prst="rect">
            <a:avLst/>
          </a:prstGeom>
          <a:noFill/>
          <a:ln w="9525">
            <a:solidFill>
              <a:srgbClr val="0033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44" name="TextovéPole 2">
            <a:extLst>
              <a:ext uri="{FF2B5EF4-FFF2-40B4-BE49-F238E27FC236}">
                <a16:creationId xmlns:a16="http://schemas.microsoft.com/office/drawing/2014/main" id="{A535C09B-DD23-5D0F-0BC3-06AC402C60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6562" y="271840"/>
            <a:ext cx="4810425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000" b="1" dirty="0">
                <a:solidFill>
                  <a:srgbClr val="0070C0"/>
                </a:solidFill>
              </a:rPr>
              <a:t>VO</a:t>
            </a:r>
            <a:r>
              <a:rPr lang="cs-CZ" altLang="cs-CZ" sz="2000" b="1" baseline="-25000" dirty="0">
                <a:solidFill>
                  <a:srgbClr val="0070C0"/>
                </a:solidFill>
              </a:rPr>
              <a:t>2</a:t>
            </a:r>
            <a:r>
              <a:rPr lang="cs-CZ" altLang="cs-CZ" sz="2000" b="1" dirty="0">
                <a:solidFill>
                  <a:srgbClr val="0070C0"/>
                </a:solidFill>
              </a:rPr>
              <a:t>max </a:t>
            </a:r>
            <a:r>
              <a:rPr lang="cs-CZ" altLang="cs-CZ" sz="2000" dirty="0">
                <a:solidFill>
                  <a:srgbClr val="0070C0"/>
                </a:solidFill>
              </a:rPr>
              <a:t>(ml.min</a:t>
            </a:r>
            <a:r>
              <a:rPr lang="cs-CZ" altLang="cs-CZ" sz="2000" baseline="30000" dirty="0">
                <a:solidFill>
                  <a:srgbClr val="0070C0"/>
                </a:solidFill>
              </a:rPr>
              <a:t>-1</a:t>
            </a:r>
            <a:r>
              <a:rPr lang="cs-CZ" altLang="cs-CZ" sz="2000" dirty="0">
                <a:solidFill>
                  <a:srgbClr val="0070C0"/>
                </a:solidFill>
              </a:rPr>
              <a:t>)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000" dirty="0">
                <a:solidFill>
                  <a:schemeClr val="accent2">
                    <a:lumMod val="75000"/>
                  </a:schemeClr>
                </a:solidFill>
              </a:rPr>
              <a:t>- celková kapacita transportního systému pro O</a:t>
            </a:r>
            <a:r>
              <a:rPr lang="cs-CZ" altLang="cs-CZ" sz="2000" baseline="-25000" dirty="0">
                <a:solidFill>
                  <a:schemeClr val="accent2">
                    <a:lumMod val="75000"/>
                  </a:schemeClr>
                </a:solidFill>
              </a:rPr>
              <a:t>2</a:t>
            </a:r>
            <a:endParaRPr lang="cs-CZ" altLang="cs-CZ" sz="20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A743AA02-8E6F-B9A9-2CE8-7579D5EF4593}"/>
              </a:ext>
            </a:extLst>
          </p:cNvPr>
          <p:cNvSpPr txBox="1"/>
          <p:nvPr/>
        </p:nvSpPr>
        <p:spPr>
          <a:xfrm>
            <a:off x="5106987" y="6488668"/>
            <a:ext cx="5383213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(</a:t>
            </a:r>
            <a:r>
              <a:rPr lang="cs-CZ" dirty="0" err="1"/>
              <a:t>Placheta</a:t>
            </a:r>
            <a:r>
              <a:rPr lang="cs-CZ" dirty="0"/>
              <a:t> a kol., 1999)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7429F691-2D7C-D673-F7BC-ECDEFD7B1052}"/>
              </a:ext>
            </a:extLst>
          </p:cNvPr>
          <p:cNvSpPr txBox="1"/>
          <p:nvPr/>
        </p:nvSpPr>
        <p:spPr>
          <a:xfrm>
            <a:off x="296563" y="2937423"/>
            <a:ext cx="36068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cs-CZ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Tepový kyslík </a:t>
            </a:r>
            <a:r>
              <a:rPr lang="cs-CZ" altLang="cs-CZ" sz="2000" dirty="0">
                <a:solidFill>
                  <a:srgbClr val="0070C0"/>
                </a:solidFill>
              </a:rPr>
              <a:t>(ml.tep</a:t>
            </a:r>
            <a:r>
              <a:rPr lang="cs-CZ" altLang="cs-CZ" sz="2000" baseline="30000" dirty="0">
                <a:solidFill>
                  <a:srgbClr val="0070C0"/>
                </a:solidFill>
              </a:rPr>
              <a:t>-1</a:t>
            </a:r>
            <a:r>
              <a:rPr lang="cs-CZ" altLang="cs-CZ" sz="2000" dirty="0">
                <a:solidFill>
                  <a:srgbClr val="0070C0"/>
                </a:solidFill>
              </a:rPr>
              <a:t>)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sz="20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funkce srdce jako pumpy </a:t>
            </a:r>
            <a:r>
              <a:rPr lang="cs-CZ" altLang="cs-CZ" sz="20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cs-CZ" altLang="cs-CZ" sz="2000" baseline="-250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cs-CZ" altLang="cs-CZ" sz="2000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Šipka doleva 3">
            <a:extLst>
              <a:ext uri="{FF2B5EF4-FFF2-40B4-BE49-F238E27FC236}">
                <a16:creationId xmlns:a16="http://schemas.microsoft.com/office/drawing/2014/main" id="{6DF1DA2C-868B-CBA4-B6AA-20943FDF5492}"/>
              </a:ext>
            </a:extLst>
          </p:cNvPr>
          <p:cNvSpPr/>
          <p:nvPr/>
        </p:nvSpPr>
        <p:spPr>
          <a:xfrm>
            <a:off x="10300257" y="156519"/>
            <a:ext cx="1669321" cy="691979"/>
          </a:xfrm>
          <a:prstGeom prst="left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>
              <a:spcBef>
                <a:spcPct val="0"/>
              </a:spcBef>
              <a:buFontTx/>
              <a:buNone/>
            </a:pPr>
            <a:r>
              <a:rPr lang="cs-CZ" altLang="cs-CZ" b="1">
                <a:solidFill>
                  <a:srgbClr val="0070C0"/>
                </a:solidFill>
              </a:rPr>
              <a:t>příjem O</a:t>
            </a:r>
            <a:r>
              <a:rPr lang="cs-CZ" altLang="cs-CZ" b="1" baseline="-25000">
                <a:solidFill>
                  <a:srgbClr val="0070C0"/>
                </a:solidFill>
              </a:rPr>
              <a:t>2</a:t>
            </a:r>
            <a:r>
              <a:rPr lang="cs-CZ" altLang="cs-CZ" b="1">
                <a:solidFill>
                  <a:srgbClr val="0070C0"/>
                </a:solidFill>
              </a:rPr>
              <a:t> </a:t>
            </a:r>
            <a:endParaRPr lang="cs-CZ" altLang="cs-CZ" b="1" dirty="0">
              <a:solidFill>
                <a:srgbClr val="0070C0"/>
              </a:solidFill>
            </a:endParaRPr>
          </a:p>
        </p:txBody>
      </p:sp>
      <p:sp>
        <p:nvSpPr>
          <p:cNvPr id="5" name="Šipka doleva 4">
            <a:extLst>
              <a:ext uri="{FF2B5EF4-FFF2-40B4-BE49-F238E27FC236}">
                <a16:creationId xmlns:a16="http://schemas.microsoft.com/office/drawing/2014/main" id="{6366D1CE-CF10-4084-AA20-CBEDEAC91898}"/>
              </a:ext>
            </a:extLst>
          </p:cNvPr>
          <p:cNvSpPr/>
          <p:nvPr/>
        </p:nvSpPr>
        <p:spPr>
          <a:xfrm>
            <a:off x="10300257" y="5706073"/>
            <a:ext cx="1669321" cy="782595"/>
          </a:xfrm>
          <a:prstGeom prst="left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>
              <a:spcBef>
                <a:spcPct val="0"/>
              </a:spcBef>
              <a:buFontTx/>
              <a:buNone/>
            </a:pPr>
            <a:r>
              <a:rPr lang="cs-CZ" altLang="cs-CZ" b="1">
                <a:solidFill>
                  <a:srgbClr val="0070C0"/>
                </a:solidFill>
              </a:rPr>
              <a:t>spotřeba O</a:t>
            </a:r>
            <a:r>
              <a:rPr lang="cs-CZ" altLang="cs-CZ" b="1" baseline="-25000">
                <a:solidFill>
                  <a:srgbClr val="0070C0"/>
                </a:solidFill>
              </a:rPr>
              <a:t>2</a:t>
            </a:r>
            <a:endParaRPr lang="cs-CZ" altLang="cs-CZ" b="1" dirty="0">
              <a:solidFill>
                <a:srgbClr val="0070C0"/>
              </a:solidFill>
            </a:endParaRPr>
          </a:p>
        </p:txBody>
      </p:sp>
      <p:cxnSp>
        <p:nvCxnSpPr>
          <p:cNvPr id="7" name="Přímá spojnice 6">
            <a:extLst>
              <a:ext uri="{FF2B5EF4-FFF2-40B4-BE49-F238E27FC236}">
                <a16:creationId xmlns:a16="http://schemas.microsoft.com/office/drawing/2014/main" id="{B011F403-BD93-10E1-C782-60BF6D0089CF}"/>
              </a:ext>
            </a:extLst>
          </p:cNvPr>
          <p:cNvCxnSpPr/>
          <p:nvPr/>
        </p:nvCxnSpPr>
        <p:spPr>
          <a:xfrm>
            <a:off x="2603157" y="502508"/>
            <a:ext cx="6730313" cy="1"/>
          </a:xfrm>
          <a:prstGeom prst="line">
            <a:avLst/>
          </a:prstGeom>
          <a:ln w="3810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Přímá spojnice 11">
            <a:extLst>
              <a:ext uri="{FF2B5EF4-FFF2-40B4-BE49-F238E27FC236}">
                <a16:creationId xmlns:a16="http://schemas.microsoft.com/office/drawing/2014/main" id="{09982E2F-D7BD-86FA-784D-36C47D3DE63C}"/>
              </a:ext>
            </a:extLst>
          </p:cNvPr>
          <p:cNvCxnSpPr/>
          <p:nvPr/>
        </p:nvCxnSpPr>
        <p:spPr>
          <a:xfrm flipV="1">
            <a:off x="3234813" y="3139641"/>
            <a:ext cx="6197274" cy="16514"/>
          </a:xfrm>
          <a:prstGeom prst="line">
            <a:avLst/>
          </a:prstGeom>
          <a:ln w="3810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ovéPole 7">
            <a:extLst>
              <a:ext uri="{FF2B5EF4-FFF2-40B4-BE49-F238E27FC236}">
                <a16:creationId xmlns:a16="http://schemas.microsoft.com/office/drawing/2014/main" id="{183CD90C-B8D3-4BD9-9E4D-11CA8A204373}"/>
              </a:ext>
            </a:extLst>
          </p:cNvPr>
          <p:cNvSpPr txBox="1"/>
          <p:nvPr/>
        </p:nvSpPr>
        <p:spPr>
          <a:xfrm>
            <a:off x="463039" y="4281488"/>
            <a:ext cx="4280235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altLang="cs-CZ" sz="2800" b="1" dirty="0">
                <a:solidFill>
                  <a:schemeClr val="accent1">
                    <a:lumMod val="75000"/>
                  </a:schemeClr>
                </a:solidFill>
              </a:rPr>
              <a:t>SPIRO</a:t>
            </a:r>
            <a:r>
              <a:rPr lang="cs-CZ" altLang="cs-CZ" sz="2800" b="1" dirty="0">
                <a:solidFill>
                  <a:srgbClr val="FF0000"/>
                </a:solidFill>
              </a:rPr>
              <a:t>ERGO</a:t>
            </a:r>
            <a:r>
              <a:rPr lang="cs-CZ" altLang="cs-CZ" sz="2800" b="1" dirty="0">
                <a:solidFill>
                  <a:schemeClr val="accent1">
                    <a:lumMod val="75000"/>
                  </a:schemeClr>
                </a:solidFill>
              </a:rPr>
              <a:t>METRIE</a:t>
            </a:r>
          </a:p>
          <a:p>
            <a:pPr algn="ctr"/>
            <a:r>
              <a:rPr lang="cs-CZ" altLang="cs-CZ" sz="2400" dirty="0">
                <a:solidFill>
                  <a:schemeClr val="accent1">
                    <a:lumMod val="75000"/>
                  </a:schemeClr>
                </a:solidFill>
              </a:rPr>
              <a:t>ZÁTĚŽOVÁ DIAGNOSTIKA</a:t>
            </a:r>
          </a:p>
          <a:p>
            <a:pPr algn="ctr"/>
            <a:r>
              <a:rPr lang="cs-CZ" altLang="cs-CZ" sz="2400" b="1" dirty="0"/>
              <a:t>TRANSPORTNÍHO SYSTÉMU</a:t>
            </a:r>
          </a:p>
          <a:p>
            <a:pPr algn="ctr"/>
            <a:r>
              <a:rPr lang="cs-CZ" altLang="cs-CZ" sz="2400" b="1" dirty="0"/>
              <a:t>PRO KYSLÍK</a:t>
            </a:r>
            <a:endParaRPr lang="cs-CZ" sz="2400" b="1" dirty="0"/>
          </a:p>
        </p:txBody>
      </p:sp>
    </p:spTree>
    <p:extLst>
      <p:ext uri="{BB962C8B-B14F-4D97-AF65-F5344CB8AC3E}">
        <p14:creationId xmlns:p14="http://schemas.microsoft.com/office/powerpoint/2010/main" val="310022165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ovéPole 2">
                <a:extLst>
                  <a:ext uri="{FF2B5EF4-FFF2-40B4-BE49-F238E27FC236}">
                    <a16:creationId xmlns:a16="http://schemas.microsoft.com/office/drawing/2014/main" id="{935E38E0-8718-B7D7-1213-88D30DCB82EB}"/>
                  </a:ext>
                </a:extLst>
              </p:cNvPr>
              <p:cNvSpPr txBox="1"/>
              <p:nvPr/>
            </p:nvSpPr>
            <p:spPr>
              <a:xfrm>
                <a:off x="974034" y="1691315"/>
                <a:ext cx="5121963" cy="2945165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acc>
                      <m:accPr>
                        <m:chr m:val="̇"/>
                        <m:ctrlPr>
                          <a:rPr lang="cs-CZ" sz="2400" b="1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GB" sz="2400" b="1" i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𝐕</m:t>
                        </m:r>
                      </m:e>
                    </m:acc>
                  </m:oMath>
                </a14:m>
                <a:r>
                  <a:rPr lang="en-GB" sz="2400" b="1" dirty="0">
                    <a:solidFill>
                      <a:schemeClr val="accent1">
                        <a:lumMod val="75000"/>
                      </a:schemeClr>
                    </a:solidFill>
                    <a:effectLst/>
                    <a:latin typeface="Cambria Math" panose="0204050305040603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O</a:t>
                </a:r>
                <a:r>
                  <a:rPr lang="en-GB" sz="2400" b="1" baseline="-25000" dirty="0">
                    <a:solidFill>
                      <a:schemeClr val="accent1">
                        <a:lumMod val="75000"/>
                      </a:schemeClr>
                    </a:solidFill>
                    <a:effectLst/>
                    <a:latin typeface="Cambria Math" panose="0204050305040603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cs-CZ" sz="2400" b="1" dirty="0">
                    <a:solidFill>
                      <a:schemeClr val="accent1">
                        <a:lumMod val="75000"/>
                      </a:schemeClr>
                    </a:solidFill>
                  </a:rPr>
                  <a:t>  </a:t>
                </a:r>
                <a:r>
                  <a:rPr lang="en-GB" sz="2400" b="1" dirty="0">
                    <a:solidFill>
                      <a:schemeClr val="accent1">
                        <a:lumMod val="75000"/>
                      </a:schemeClr>
                    </a:solidFill>
                  </a:rPr>
                  <a:t>[l] </a:t>
                </a:r>
                <a:r>
                  <a:rPr lang="cs-CZ" sz="2400" b="1" dirty="0">
                    <a:solidFill>
                      <a:schemeClr val="accent1">
                        <a:lumMod val="75000"/>
                      </a:schemeClr>
                    </a:solidFill>
                  </a:rPr>
                  <a:t>= </a:t>
                </a:r>
                <a14:m>
                  <m:oMath xmlns:m="http://schemas.openxmlformats.org/officeDocument/2006/math">
                    <m:acc>
                      <m:accPr>
                        <m:chr m:val="̇"/>
                        <m:ctrlPr>
                          <a:rPr lang="cs-CZ" sz="2400" b="1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GB" sz="2400" b="1" i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𝐕</m:t>
                        </m:r>
                      </m:e>
                    </m:acc>
                  </m:oMath>
                </a14:m>
                <a:r>
                  <a:rPr lang="cs-CZ" sz="2400" b="1" dirty="0">
                    <a:solidFill>
                      <a:schemeClr val="accent1">
                        <a:lumMod val="75000"/>
                      </a:schemeClr>
                    </a:solidFill>
                  </a:rPr>
                  <a:t>E * (FIO</a:t>
                </a:r>
                <a:r>
                  <a:rPr lang="en-GB" sz="2400" b="1" baseline="-25000" dirty="0">
                    <a:solidFill>
                      <a:schemeClr val="accent1">
                        <a:lumMod val="75000"/>
                      </a:schemeClr>
                    </a:solidFill>
                    <a:latin typeface="Cambria Math" panose="0204050305040603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cs-CZ" sz="2400" b="1" dirty="0">
                    <a:solidFill>
                      <a:schemeClr val="accent1">
                        <a:lumMod val="75000"/>
                      </a:schemeClr>
                    </a:solidFill>
                  </a:rPr>
                  <a:t> - FEO</a:t>
                </a:r>
                <a:r>
                  <a:rPr lang="en-GB" sz="2400" b="1" baseline="-25000" dirty="0">
                    <a:solidFill>
                      <a:schemeClr val="accent1">
                        <a:lumMod val="75000"/>
                      </a:schemeClr>
                    </a:solidFill>
                    <a:latin typeface="Cambria Math" panose="0204050305040603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cs-CZ" sz="2400" b="1" dirty="0">
                    <a:solidFill>
                      <a:schemeClr val="accent1">
                        <a:lumMod val="75000"/>
                      </a:schemeClr>
                    </a:solidFill>
                  </a:rPr>
                  <a:t>)</a:t>
                </a:r>
              </a:p>
              <a:p>
                <a:r>
                  <a:rPr lang="cs-CZ" sz="2000" dirty="0">
                    <a:solidFill>
                      <a:schemeClr val="accent2">
                        <a:lumMod val="50000"/>
                      </a:schemeClr>
                    </a:solidFill>
                  </a:rPr>
                  <a:t>FIO2 [%] – frakce O</a:t>
                </a:r>
                <a:r>
                  <a:rPr lang="en-GB" sz="2000" baseline="-25000" dirty="0">
                    <a:solidFill>
                      <a:schemeClr val="accent2">
                        <a:lumMod val="50000"/>
                      </a:schemeClr>
                    </a:solidFill>
                    <a:latin typeface="Cambria Math" panose="0204050305040603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cs-CZ" sz="2000" dirty="0">
                    <a:solidFill>
                      <a:schemeClr val="accent2">
                        <a:lumMod val="50000"/>
                      </a:schemeClr>
                    </a:solidFill>
                  </a:rPr>
                  <a:t> v nadechovaném vzduchu</a:t>
                </a:r>
              </a:p>
              <a:p>
                <a:r>
                  <a:rPr lang="cs-CZ" sz="2000" dirty="0">
                    <a:solidFill>
                      <a:schemeClr val="accent2">
                        <a:lumMod val="50000"/>
                      </a:schemeClr>
                    </a:solidFill>
                  </a:rPr>
                  <a:t>FEO2 [%] - frakce O</a:t>
                </a:r>
                <a:r>
                  <a:rPr lang="en-GB" sz="2000" baseline="-25000" dirty="0">
                    <a:solidFill>
                      <a:schemeClr val="accent2">
                        <a:lumMod val="50000"/>
                      </a:schemeClr>
                    </a:solidFill>
                    <a:latin typeface="Cambria Math" panose="0204050305040603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cs-CZ" sz="2000" baseline="-25000" dirty="0">
                    <a:solidFill>
                      <a:schemeClr val="accent2">
                        <a:lumMod val="50000"/>
                      </a:schemeClr>
                    </a:solidFill>
                    <a:latin typeface="Cambria Math" panose="0204050305040603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cs-CZ" sz="2000" dirty="0">
                    <a:solidFill>
                      <a:schemeClr val="accent2">
                        <a:lumMod val="50000"/>
                      </a:schemeClr>
                    </a:solidFill>
                  </a:rPr>
                  <a:t> ve vydechovaném vzduchu</a:t>
                </a:r>
              </a:p>
              <a:p>
                <a:r>
                  <a:rPr lang="cs-CZ" sz="2000" dirty="0">
                    <a:solidFill>
                      <a:schemeClr val="accent2">
                        <a:lumMod val="50000"/>
                      </a:schemeClr>
                    </a:solidFill>
                  </a:rPr>
                  <a:t>(FIO2- FEO2) – utilizace kyslíku</a:t>
                </a:r>
              </a:p>
              <a:p>
                <a:r>
                  <a:rPr lang="cs-CZ" sz="2000" dirty="0">
                    <a:solidFill>
                      <a:schemeClr val="accent2">
                        <a:lumMod val="50000"/>
                      </a:schemeClr>
                    </a:solidFill>
                  </a:rPr>
                  <a:t>VE </a:t>
                </a:r>
                <a:r>
                  <a:rPr lang="en-GB" sz="2000" dirty="0">
                    <a:solidFill>
                      <a:schemeClr val="accent2">
                        <a:lumMod val="50000"/>
                      </a:schemeClr>
                    </a:solidFill>
                  </a:rPr>
                  <a:t>[</a:t>
                </a:r>
                <a:r>
                  <a:rPr lang="cs-CZ" sz="2000" dirty="0">
                    <a:solidFill>
                      <a:schemeClr val="accent2">
                        <a:lumMod val="50000"/>
                      </a:schemeClr>
                    </a:solidFill>
                  </a:rPr>
                  <a:t>l</a:t>
                </a:r>
                <a:r>
                  <a:rPr lang="en-GB" sz="2000" dirty="0">
                    <a:solidFill>
                      <a:schemeClr val="accent2">
                        <a:lumMod val="50000"/>
                      </a:schemeClr>
                    </a:solidFill>
                  </a:rPr>
                  <a:t>]</a:t>
                </a:r>
                <a:r>
                  <a:rPr lang="cs-CZ" sz="2000" dirty="0">
                    <a:solidFill>
                      <a:schemeClr val="accent2">
                        <a:lumMod val="50000"/>
                      </a:schemeClr>
                    </a:solidFill>
                  </a:rPr>
                  <a:t> – minutová ventilace vzduchu</a:t>
                </a:r>
                <a:r>
                  <a:rPr lang="en-GB" sz="2000" dirty="0">
                    <a:solidFill>
                      <a:schemeClr val="accent2">
                        <a:lumMod val="50000"/>
                      </a:schemeClr>
                    </a:solidFill>
                  </a:rPr>
                  <a:t> </a:t>
                </a:r>
                <a:endParaRPr lang="cs-CZ" sz="2000" dirty="0">
                  <a:solidFill>
                    <a:schemeClr val="accent2">
                      <a:lumMod val="50000"/>
                    </a:schemeClr>
                  </a:solidFill>
                </a:endParaRPr>
              </a:p>
              <a:p>
                <a:r>
                  <a:rPr lang="cs-CZ" sz="2000" dirty="0"/>
                  <a:t>Objemový podíl plynů v </a:t>
                </a:r>
                <a:r>
                  <a:rPr lang="cs-CZ" sz="2000" dirty="0" err="1"/>
                  <a:t>nadech</a:t>
                </a:r>
                <a:r>
                  <a:rPr lang="cs-CZ" sz="2000" dirty="0"/>
                  <a:t>. vzduchu:</a:t>
                </a:r>
              </a:p>
              <a:p>
                <a:r>
                  <a:rPr lang="cs-CZ" sz="2000" dirty="0"/>
                  <a:t>~ 20% O</a:t>
                </a:r>
                <a:r>
                  <a:rPr lang="en-GB" sz="2000" baseline="-25000" dirty="0">
                    <a:latin typeface="Cambria Math" panose="0204050305040603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cs-CZ" sz="2000" dirty="0"/>
                  <a:t> a 5% CO</a:t>
                </a:r>
                <a:r>
                  <a:rPr lang="en-GB" sz="2000" baseline="-25000" dirty="0">
                    <a:latin typeface="Cambria Math" panose="0204050305040603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endParaRPr lang="cs-CZ" sz="2000" dirty="0"/>
              </a:p>
              <a:p>
                <a:r>
                  <a:rPr lang="cs-CZ" sz="2000" dirty="0"/>
                  <a:t>Př:</a:t>
                </a:r>
              </a:p>
              <a:p>
                <a14:m>
                  <m:oMath xmlns:m="http://schemas.openxmlformats.org/officeDocument/2006/math">
                    <m:acc>
                      <m:accPr>
                        <m:chr m:val="̇"/>
                        <m:ctrlPr>
                          <a:rPr lang="cs-CZ" sz="200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GB" sz="2000" b="0" i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V</m:t>
                        </m:r>
                      </m:e>
                    </m:acc>
                  </m:oMath>
                </a14:m>
                <a:r>
                  <a:rPr lang="en-GB" sz="2000" dirty="0">
                    <a:solidFill>
                      <a:schemeClr val="tx1"/>
                    </a:solidFill>
                    <a:effectLst/>
                    <a:latin typeface="Cambria Math" panose="0204050305040603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O</a:t>
                </a:r>
                <a:r>
                  <a:rPr lang="en-GB" sz="2000" baseline="-25000" dirty="0">
                    <a:solidFill>
                      <a:schemeClr val="tx1"/>
                    </a:solidFill>
                    <a:effectLst/>
                    <a:latin typeface="Cambria Math" panose="0204050305040603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cs-CZ" sz="2000" dirty="0">
                    <a:solidFill>
                      <a:schemeClr val="tx1"/>
                    </a:solidFill>
                  </a:rPr>
                  <a:t> </a:t>
                </a:r>
                <a:r>
                  <a:rPr lang="en-GB" sz="2000" dirty="0">
                    <a:solidFill>
                      <a:schemeClr val="tx1"/>
                    </a:solidFill>
                  </a:rPr>
                  <a:t>[l]</a:t>
                </a:r>
                <a:r>
                  <a:rPr lang="cs-CZ" sz="2000" dirty="0">
                    <a:solidFill>
                      <a:schemeClr val="tx1"/>
                    </a:solidFill>
                  </a:rPr>
                  <a:t> = 30*</a:t>
                </a:r>
                <a:r>
                  <a:rPr lang="en-GB" sz="2000" dirty="0">
                    <a:solidFill>
                      <a:schemeClr val="tx1"/>
                    </a:solidFill>
                  </a:rPr>
                  <a:t>[</a:t>
                </a:r>
                <a:r>
                  <a:rPr lang="cs-CZ" sz="2000" dirty="0">
                    <a:solidFill>
                      <a:schemeClr val="tx1"/>
                    </a:solidFill>
                  </a:rPr>
                  <a:t>0,20-0,16</a:t>
                </a:r>
                <a:r>
                  <a:rPr lang="en-GB" sz="2000" dirty="0">
                    <a:solidFill>
                      <a:schemeClr val="tx1"/>
                    </a:solidFill>
                  </a:rPr>
                  <a:t>]</a:t>
                </a:r>
                <a:r>
                  <a:rPr lang="cs-CZ" sz="2000" dirty="0">
                    <a:solidFill>
                      <a:schemeClr val="tx1"/>
                    </a:solidFill>
                  </a:rPr>
                  <a:t> = 30*0,04 = 1,2</a:t>
                </a:r>
                <a:endParaRPr lang="cs-CZ" sz="2000" dirty="0"/>
              </a:p>
            </p:txBody>
          </p:sp>
        </mc:Choice>
        <mc:Fallback xmlns="">
          <p:sp>
            <p:nvSpPr>
              <p:cNvPr id="3" name="TextovéPole 2">
                <a:extLst>
                  <a:ext uri="{FF2B5EF4-FFF2-40B4-BE49-F238E27FC236}">
                    <a16:creationId xmlns:a16="http://schemas.microsoft.com/office/drawing/2014/main" id="{935E38E0-8718-B7D7-1213-88D30DCB82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4034" y="1691315"/>
                <a:ext cx="5121963" cy="2945165"/>
              </a:xfrm>
              <a:prstGeom prst="rect">
                <a:avLst/>
              </a:prstGeom>
              <a:blipFill>
                <a:blip r:embed="rId2"/>
                <a:stretch>
                  <a:fillRect l="-1188" t="-1440" r="-831" b="-2469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ovéPole 4">
            <a:extLst>
              <a:ext uri="{FF2B5EF4-FFF2-40B4-BE49-F238E27FC236}">
                <a16:creationId xmlns:a16="http://schemas.microsoft.com/office/drawing/2014/main" id="{02000A00-BF61-D026-95B5-6F8140486DCD}"/>
              </a:ext>
            </a:extLst>
          </p:cNvPr>
          <p:cNvSpPr txBox="1"/>
          <p:nvPr/>
        </p:nvSpPr>
        <p:spPr>
          <a:xfrm>
            <a:off x="2399660" y="422389"/>
            <a:ext cx="73926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b="1" dirty="0">
                <a:solidFill>
                  <a:schemeClr val="accent1">
                    <a:lumMod val="75000"/>
                  </a:schemeClr>
                </a:solidFill>
              </a:rPr>
              <a:t>SPIRO</a:t>
            </a:r>
            <a:r>
              <a:rPr lang="cs-CZ" sz="2800" b="1" dirty="0">
                <a:solidFill>
                  <a:srgbClr val="FF0000"/>
                </a:solidFill>
              </a:rPr>
              <a:t>ERGO</a:t>
            </a:r>
            <a:r>
              <a:rPr lang="cs-CZ" sz="2800" b="1" dirty="0">
                <a:solidFill>
                  <a:schemeClr val="accent1">
                    <a:lumMod val="75000"/>
                  </a:schemeClr>
                </a:solidFill>
              </a:rPr>
              <a:t>METRIE</a:t>
            </a:r>
          </a:p>
          <a:p>
            <a:pPr algn="ctr"/>
            <a:r>
              <a:rPr lang="cs-CZ" sz="2800" dirty="0">
                <a:solidFill>
                  <a:schemeClr val="accent1">
                    <a:lumMod val="75000"/>
                  </a:schemeClr>
                </a:solidFill>
              </a:rPr>
              <a:t>Výpočet příjmu kyslíku a výdeje oxidu uhličitého</a:t>
            </a:r>
          </a:p>
          <a:p>
            <a:pPr algn="ctr"/>
            <a:r>
              <a:rPr lang="cs-CZ" sz="1600" dirty="0"/>
              <a:t>(Máček, Vávra, 1988)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ovéPole 5">
                <a:extLst>
                  <a:ext uri="{FF2B5EF4-FFF2-40B4-BE49-F238E27FC236}">
                    <a16:creationId xmlns:a16="http://schemas.microsoft.com/office/drawing/2014/main" id="{1D5C61C6-A4F7-A05A-5F2C-5DD0344184A0}"/>
                  </a:ext>
                </a:extLst>
              </p:cNvPr>
              <p:cNvSpPr txBox="1"/>
              <p:nvPr/>
            </p:nvSpPr>
            <p:spPr>
              <a:xfrm>
                <a:off x="6095996" y="1688879"/>
                <a:ext cx="5299806" cy="108876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acc>
                      <m:accPr>
                        <m:chr m:val="̇"/>
                        <m:ctrlPr>
                          <a:rPr lang="cs-CZ" sz="2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GB" sz="2400" b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𝐕</m:t>
                        </m:r>
                      </m:e>
                    </m:acc>
                  </m:oMath>
                </a14:m>
                <a:r>
                  <a:rPr lang="cs-CZ" sz="2400" b="1" dirty="0">
                    <a:solidFill>
                      <a:srgbClr val="FF0000"/>
                    </a:solidFill>
                    <a:effectLst/>
                    <a:latin typeface="Cambria Math" panose="0204050305040603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GB" sz="2400" b="1" dirty="0">
                    <a:solidFill>
                      <a:srgbClr val="FF0000"/>
                    </a:solidFill>
                    <a:effectLst/>
                    <a:latin typeface="Cambria Math" panose="0204050305040603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O</a:t>
                </a:r>
                <a:r>
                  <a:rPr lang="en-GB" sz="2400" b="1" baseline="-25000" dirty="0">
                    <a:solidFill>
                      <a:srgbClr val="FF0000"/>
                    </a:solidFill>
                    <a:effectLst/>
                    <a:latin typeface="Cambria Math" panose="0204050305040603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cs-CZ" sz="2400" b="1" dirty="0">
                    <a:solidFill>
                      <a:srgbClr val="FF0000"/>
                    </a:solidFill>
                  </a:rPr>
                  <a:t> </a:t>
                </a:r>
                <a:r>
                  <a:rPr lang="en-GB" sz="2400" b="1" dirty="0">
                    <a:solidFill>
                      <a:srgbClr val="FF0000"/>
                    </a:solidFill>
                  </a:rPr>
                  <a:t> [l] </a:t>
                </a:r>
                <a:r>
                  <a:rPr lang="cs-CZ" sz="2400" b="1" dirty="0">
                    <a:solidFill>
                      <a:srgbClr val="FF0000"/>
                    </a:solidFill>
                  </a:rPr>
                  <a:t>= </a:t>
                </a:r>
                <a14:m>
                  <m:oMath xmlns:m="http://schemas.openxmlformats.org/officeDocument/2006/math">
                    <m:acc>
                      <m:accPr>
                        <m:chr m:val="̇"/>
                        <m:ctrlPr>
                          <a:rPr lang="cs-CZ" sz="2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GB" sz="2400" b="1" i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𝐕</m:t>
                        </m:r>
                      </m:e>
                    </m:acc>
                  </m:oMath>
                </a14:m>
                <a:r>
                  <a:rPr lang="cs-CZ" sz="2400" b="1" dirty="0">
                    <a:solidFill>
                      <a:srgbClr val="FF0000"/>
                    </a:solidFill>
                  </a:rPr>
                  <a:t>E * (FECO</a:t>
                </a:r>
                <a:r>
                  <a:rPr lang="en-GB" sz="2400" b="1" baseline="-25000" dirty="0">
                    <a:solidFill>
                      <a:srgbClr val="FF0000"/>
                    </a:solidFill>
                    <a:latin typeface="Cambria Math" panose="0204050305040603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cs-CZ" sz="2400" b="1" dirty="0">
                    <a:solidFill>
                      <a:srgbClr val="FF0000"/>
                    </a:solidFill>
                  </a:rPr>
                  <a:t> - FICO</a:t>
                </a:r>
                <a:r>
                  <a:rPr lang="en-GB" sz="2400" b="1" baseline="-25000" dirty="0">
                    <a:solidFill>
                      <a:srgbClr val="FF0000"/>
                    </a:solidFill>
                    <a:latin typeface="Cambria Math" panose="0204050305040603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cs-CZ" sz="2400" b="1" dirty="0">
                    <a:solidFill>
                      <a:srgbClr val="FF0000"/>
                    </a:solidFill>
                  </a:rPr>
                  <a:t>)</a:t>
                </a:r>
              </a:p>
              <a:p>
                <a:r>
                  <a:rPr lang="cs-CZ" sz="2000" dirty="0">
                    <a:solidFill>
                      <a:schemeClr val="accent2">
                        <a:lumMod val="50000"/>
                      </a:schemeClr>
                    </a:solidFill>
                  </a:rPr>
                  <a:t>FICO2[%] – frakce CO</a:t>
                </a:r>
                <a:r>
                  <a:rPr lang="en-GB" sz="2000" baseline="-25000" dirty="0">
                    <a:solidFill>
                      <a:schemeClr val="accent2">
                        <a:lumMod val="50000"/>
                      </a:schemeClr>
                    </a:solidFill>
                    <a:latin typeface="Cambria Math" panose="0204050305040603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cs-CZ" sz="2000" dirty="0">
                    <a:solidFill>
                      <a:schemeClr val="accent2">
                        <a:lumMod val="50000"/>
                      </a:schemeClr>
                    </a:solidFill>
                  </a:rPr>
                  <a:t> v nadechovaném vzduchu</a:t>
                </a:r>
              </a:p>
              <a:p>
                <a:r>
                  <a:rPr lang="cs-CZ" sz="2000" dirty="0">
                    <a:solidFill>
                      <a:schemeClr val="accent2">
                        <a:lumMod val="50000"/>
                      </a:schemeClr>
                    </a:solidFill>
                  </a:rPr>
                  <a:t>FECO2[%] - frakce CO</a:t>
                </a:r>
                <a:r>
                  <a:rPr lang="en-GB" sz="2000" baseline="-25000" dirty="0">
                    <a:solidFill>
                      <a:schemeClr val="accent2">
                        <a:lumMod val="50000"/>
                      </a:schemeClr>
                    </a:solidFill>
                    <a:latin typeface="Cambria Math" panose="0204050305040603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cs-CZ" sz="2000" dirty="0">
                    <a:solidFill>
                      <a:schemeClr val="accent2">
                        <a:lumMod val="50000"/>
                      </a:schemeClr>
                    </a:solidFill>
                  </a:rPr>
                  <a:t> ve vydechovaném vzduchu </a:t>
                </a:r>
              </a:p>
            </p:txBody>
          </p:sp>
        </mc:Choice>
        <mc:Fallback xmlns="">
          <p:sp>
            <p:nvSpPr>
              <p:cNvPr id="6" name="TextovéPole 5">
                <a:extLst>
                  <a:ext uri="{FF2B5EF4-FFF2-40B4-BE49-F238E27FC236}">
                    <a16:creationId xmlns:a16="http://schemas.microsoft.com/office/drawing/2014/main" id="{1D5C61C6-A4F7-A05A-5F2C-5DD0344184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5996" y="1688879"/>
                <a:ext cx="5299806" cy="1088760"/>
              </a:xfrm>
              <a:prstGeom prst="rect">
                <a:avLst/>
              </a:prstGeom>
              <a:blipFill>
                <a:blip r:embed="rId3"/>
                <a:stretch>
                  <a:fillRect l="-1033" t="-3867" r="-1722" b="-8287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Obrázek 8">
            <a:extLst>
              <a:ext uri="{FF2B5EF4-FFF2-40B4-BE49-F238E27FC236}">
                <a16:creationId xmlns:a16="http://schemas.microsoft.com/office/drawing/2014/main" id="{471C8FE1-7A78-3BD5-CDD6-54368636DE9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3234" y="4027812"/>
            <a:ext cx="3621330" cy="2407799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3C224E38-AC1E-E840-889B-C14F2E8EB5B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76" t="25920" r="20487" b="51332"/>
          <a:stretch/>
        </p:blipFill>
        <p:spPr>
          <a:xfrm>
            <a:off x="8906154" y="3130062"/>
            <a:ext cx="2761104" cy="3073373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pic>
        <p:nvPicPr>
          <p:cNvPr id="1026" name="Picture 2" descr="Zátěžová diagnostika pro běžce | SvetBehu.cz">
            <a:extLst>
              <a:ext uri="{FF2B5EF4-FFF2-40B4-BE49-F238E27FC236}">
                <a16:creationId xmlns:a16="http://schemas.microsoft.com/office/drawing/2014/main" id="{CFE6F924-7716-E990-2640-470E3621D2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88" t="2233" r="25105"/>
          <a:stretch/>
        </p:blipFill>
        <p:spPr bwMode="auto">
          <a:xfrm>
            <a:off x="2523636" y="4726685"/>
            <a:ext cx="2678008" cy="1932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417961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7A56B3-4958-5469-F4D4-012F58FE40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3" name="Picture 5" descr="fireman2">
            <a:extLst>
              <a:ext uri="{FF2B5EF4-FFF2-40B4-BE49-F238E27FC236}">
                <a16:creationId xmlns:a16="http://schemas.microsoft.com/office/drawing/2014/main" id="{49F43573-5191-E9DC-D891-5DB7E7E2EE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0391" y="1700334"/>
            <a:ext cx="4227494" cy="3457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Picture 7" descr="hintergr_2seite">
            <a:extLst>
              <a:ext uri="{FF2B5EF4-FFF2-40B4-BE49-F238E27FC236}">
                <a16:creationId xmlns:a16="http://schemas.microsoft.com/office/drawing/2014/main" id="{273286B0-40E6-986C-6B66-2C918116E7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985" y="1700333"/>
            <a:ext cx="6285692" cy="34573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C8CF1B35-A3A8-2D02-8265-88963B5AFD71}"/>
              </a:ext>
            </a:extLst>
          </p:cNvPr>
          <p:cNvSpPr txBox="1"/>
          <p:nvPr/>
        </p:nvSpPr>
        <p:spPr>
          <a:xfrm>
            <a:off x="3980831" y="891902"/>
            <a:ext cx="451346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2800" b="1" dirty="0">
                <a:solidFill>
                  <a:schemeClr val="accent1">
                    <a:lumMod val="75000"/>
                  </a:schemeClr>
                </a:solidFill>
              </a:rPr>
              <a:t>Spiro</a:t>
            </a:r>
            <a:r>
              <a:rPr lang="cs-CZ" sz="2800" b="1" dirty="0">
                <a:solidFill>
                  <a:srgbClr val="FF0000"/>
                </a:solidFill>
              </a:rPr>
              <a:t>ergo</a:t>
            </a:r>
            <a:r>
              <a:rPr lang="cs-CZ" sz="2800" b="1" dirty="0">
                <a:solidFill>
                  <a:schemeClr val="accent1">
                    <a:lumMod val="75000"/>
                  </a:schemeClr>
                </a:solidFill>
              </a:rPr>
              <a:t>metrie v terénu</a:t>
            </a:r>
          </a:p>
        </p:txBody>
      </p:sp>
    </p:spTree>
    <p:extLst>
      <p:ext uri="{BB962C8B-B14F-4D97-AF65-F5344CB8AC3E}">
        <p14:creationId xmlns:p14="http://schemas.microsoft.com/office/powerpoint/2010/main" val="195359817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>
            <a:extLst>
              <a:ext uri="{FF2B5EF4-FFF2-40B4-BE49-F238E27FC236}">
                <a16:creationId xmlns:a16="http://schemas.microsoft.com/office/drawing/2014/main" id="{22C46428-F68F-100F-2B0C-E2B53E10796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34" t="6838" r="1827" b="7521"/>
          <a:stretch/>
        </p:blipFill>
        <p:spPr bwMode="auto">
          <a:xfrm>
            <a:off x="521431" y="479394"/>
            <a:ext cx="11477384" cy="6389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6F294B91-9C6A-1830-1116-FDDB1A2533F4}"/>
              </a:ext>
            </a:extLst>
          </p:cNvPr>
          <p:cNvSpPr txBox="1"/>
          <p:nvPr/>
        </p:nvSpPr>
        <p:spPr>
          <a:xfrm>
            <a:off x="1693249" y="476618"/>
            <a:ext cx="472467" cy="40011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cs-CZ" sz="2000" b="1" dirty="0">
                <a:solidFill>
                  <a:schemeClr val="accent2">
                    <a:lumMod val="50000"/>
                  </a:schemeClr>
                </a:solidFill>
              </a:rPr>
              <a:t>VE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947B0F7F-3550-B8D1-58EC-4A821FAAE958}"/>
              </a:ext>
            </a:extLst>
          </p:cNvPr>
          <p:cNvSpPr txBox="1"/>
          <p:nvPr/>
        </p:nvSpPr>
        <p:spPr>
          <a:xfrm>
            <a:off x="4290645" y="465383"/>
            <a:ext cx="562708" cy="40011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cs-CZ" sz="2000" b="1" dirty="0">
                <a:solidFill>
                  <a:srgbClr val="7030A0"/>
                </a:solidFill>
              </a:rPr>
              <a:t>TF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847AB0C8-4101-29DE-7216-814F8142D481}"/>
              </a:ext>
            </a:extLst>
          </p:cNvPr>
          <p:cNvSpPr txBox="1"/>
          <p:nvPr/>
        </p:nvSpPr>
        <p:spPr>
          <a:xfrm>
            <a:off x="4853353" y="476618"/>
            <a:ext cx="1406770" cy="40011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cs-CZ" sz="2000" b="1" dirty="0">
                <a:solidFill>
                  <a:srgbClr val="0784B1"/>
                </a:solidFill>
              </a:rPr>
              <a:t>VO2/HR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1F32E62A-E05F-F079-FF4E-D5B54A8B4C00}"/>
              </a:ext>
            </a:extLst>
          </p:cNvPr>
          <p:cNvSpPr txBox="1"/>
          <p:nvPr/>
        </p:nvSpPr>
        <p:spPr>
          <a:xfrm>
            <a:off x="2165716" y="465383"/>
            <a:ext cx="926122" cy="40011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cs-CZ" sz="2000" b="1" dirty="0">
                <a:solidFill>
                  <a:srgbClr val="4D7830"/>
                </a:solidFill>
              </a:rPr>
              <a:t>%BR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314FBEDF-F39F-79AC-4235-81593A37ABE5}"/>
              </a:ext>
            </a:extLst>
          </p:cNvPr>
          <p:cNvSpPr txBox="1"/>
          <p:nvPr/>
        </p:nvSpPr>
        <p:spPr>
          <a:xfrm>
            <a:off x="8222997" y="483280"/>
            <a:ext cx="1023996" cy="40011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cs-CZ" sz="2000" b="1" dirty="0">
                <a:solidFill>
                  <a:srgbClr val="FF0000"/>
                </a:solidFill>
              </a:rPr>
              <a:t>VCO</a:t>
            </a:r>
            <a:r>
              <a:rPr lang="cs-CZ" sz="2000" b="1" baseline="-250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EE76713A-6009-323C-35C0-250EB992C84A}"/>
              </a:ext>
            </a:extLst>
          </p:cNvPr>
          <p:cNvSpPr txBox="1"/>
          <p:nvPr/>
        </p:nvSpPr>
        <p:spPr>
          <a:xfrm>
            <a:off x="7923516" y="6440287"/>
            <a:ext cx="726831" cy="40011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cs-CZ" sz="2000" b="1" dirty="0"/>
              <a:t>Čas</a:t>
            </a:r>
            <a:endParaRPr lang="cs-CZ" sz="2000" b="1" baseline="-25000" dirty="0"/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DFC390F7-D1A6-DBCB-DF80-8C34ECAC71CA}"/>
              </a:ext>
            </a:extLst>
          </p:cNvPr>
          <p:cNvSpPr txBox="1"/>
          <p:nvPr/>
        </p:nvSpPr>
        <p:spPr>
          <a:xfrm>
            <a:off x="1566066" y="4320141"/>
            <a:ext cx="1023996" cy="40011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cs-CZ" sz="2000" b="1" dirty="0">
                <a:solidFill>
                  <a:srgbClr val="FF0000"/>
                </a:solidFill>
              </a:rPr>
              <a:t>VCO</a:t>
            </a:r>
            <a:r>
              <a:rPr lang="cs-CZ" sz="2000" b="1" baseline="-250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659B7594-CC2C-36A0-10ED-AE9F579A15C0}"/>
              </a:ext>
            </a:extLst>
          </p:cNvPr>
          <p:cNvSpPr txBox="1"/>
          <p:nvPr/>
        </p:nvSpPr>
        <p:spPr>
          <a:xfrm>
            <a:off x="1636259" y="6481461"/>
            <a:ext cx="726831" cy="40011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cs-CZ" sz="2000" b="1" dirty="0">
                <a:solidFill>
                  <a:schemeClr val="accent2">
                    <a:lumMod val="50000"/>
                  </a:schemeClr>
                </a:solidFill>
              </a:rPr>
              <a:t>VE</a:t>
            </a:r>
          </a:p>
        </p:txBody>
      </p: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557F625D-B832-73CA-2686-FD23F5A6E834}"/>
              </a:ext>
            </a:extLst>
          </p:cNvPr>
          <p:cNvSpPr txBox="1"/>
          <p:nvPr/>
        </p:nvSpPr>
        <p:spPr>
          <a:xfrm>
            <a:off x="4711549" y="4341960"/>
            <a:ext cx="879231" cy="40011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cs-CZ" sz="2000" b="1" dirty="0">
                <a:solidFill>
                  <a:schemeClr val="accent1">
                    <a:lumMod val="75000"/>
                  </a:schemeClr>
                </a:solidFill>
              </a:rPr>
              <a:t>VO</a:t>
            </a:r>
            <a:r>
              <a:rPr lang="cs-CZ" sz="2000" b="1" baseline="-25000" dirty="0">
                <a:solidFill>
                  <a:schemeClr val="accent1">
                    <a:lumMod val="75000"/>
                  </a:schemeClr>
                </a:solidFill>
              </a:rPr>
              <a:t>2</a:t>
            </a:r>
          </a:p>
        </p:txBody>
      </p:sp>
      <p:sp>
        <p:nvSpPr>
          <p:cNvPr id="17" name="TextovéPole 16">
            <a:extLst>
              <a:ext uri="{FF2B5EF4-FFF2-40B4-BE49-F238E27FC236}">
                <a16:creationId xmlns:a16="http://schemas.microsoft.com/office/drawing/2014/main" id="{DEEB3A47-529C-468E-CC3B-64EEEDD42A93}"/>
              </a:ext>
            </a:extLst>
          </p:cNvPr>
          <p:cNvSpPr txBox="1"/>
          <p:nvPr/>
        </p:nvSpPr>
        <p:spPr>
          <a:xfrm>
            <a:off x="7369666" y="479394"/>
            <a:ext cx="879231" cy="40011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cs-CZ" sz="2000" b="1" dirty="0">
                <a:solidFill>
                  <a:schemeClr val="accent1">
                    <a:lumMod val="75000"/>
                  </a:schemeClr>
                </a:solidFill>
              </a:rPr>
              <a:t>VO</a:t>
            </a:r>
            <a:r>
              <a:rPr lang="cs-CZ" sz="2000" b="1" baseline="-25000" dirty="0">
                <a:solidFill>
                  <a:schemeClr val="accent1">
                    <a:lumMod val="75000"/>
                  </a:schemeClr>
                </a:solidFill>
              </a:rPr>
              <a:t>2</a:t>
            </a:r>
          </a:p>
        </p:txBody>
      </p:sp>
      <p:sp>
        <p:nvSpPr>
          <p:cNvPr id="18" name="TextovéPole 17">
            <a:extLst>
              <a:ext uri="{FF2B5EF4-FFF2-40B4-BE49-F238E27FC236}">
                <a16:creationId xmlns:a16="http://schemas.microsoft.com/office/drawing/2014/main" id="{2293B55D-A0B5-EED2-6526-C07EDE25467F}"/>
              </a:ext>
            </a:extLst>
          </p:cNvPr>
          <p:cNvSpPr txBox="1"/>
          <p:nvPr/>
        </p:nvSpPr>
        <p:spPr>
          <a:xfrm>
            <a:off x="4127011" y="2582907"/>
            <a:ext cx="1023996" cy="40011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cs-CZ" sz="2000" b="1" dirty="0">
                <a:solidFill>
                  <a:srgbClr val="FF0000"/>
                </a:solidFill>
              </a:rPr>
              <a:t>VCO</a:t>
            </a:r>
            <a:r>
              <a:rPr lang="cs-CZ" sz="2000" b="1" baseline="-250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9" name="TextovéPole 18">
            <a:extLst>
              <a:ext uri="{FF2B5EF4-FFF2-40B4-BE49-F238E27FC236}">
                <a16:creationId xmlns:a16="http://schemas.microsoft.com/office/drawing/2014/main" id="{14AAF26E-7348-26C8-F5CE-00CC0F2B3063}"/>
              </a:ext>
            </a:extLst>
          </p:cNvPr>
          <p:cNvSpPr txBox="1"/>
          <p:nvPr/>
        </p:nvSpPr>
        <p:spPr>
          <a:xfrm>
            <a:off x="5072015" y="2593851"/>
            <a:ext cx="562708" cy="40011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cs-CZ" sz="2000" b="1" dirty="0">
                <a:solidFill>
                  <a:srgbClr val="7030A0"/>
                </a:solidFill>
              </a:rPr>
              <a:t>TF</a:t>
            </a:r>
          </a:p>
        </p:txBody>
      </p:sp>
      <p:sp>
        <p:nvSpPr>
          <p:cNvPr id="20" name="TextovéPole 19">
            <a:extLst>
              <a:ext uri="{FF2B5EF4-FFF2-40B4-BE49-F238E27FC236}">
                <a16:creationId xmlns:a16="http://schemas.microsoft.com/office/drawing/2014/main" id="{BDC04D16-C992-F6B3-AC64-131C8FBAD74C}"/>
              </a:ext>
            </a:extLst>
          </p:cNvPr>
          <p:cNvSpPr txBox="1"/>
          <p:nvPr/>
        </p:nvSpPr>
        <p:spPr>
          <a:xfrm>
            <a:off x="1640734" y="2607386"/>
            <a:ext cx="717882" cy="40011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2000" b="1" dirty="0">
                <a:solidFill>
                  <a:schemeClr val="accent2">
                    <a:lumMod val="50000"/>
                  </a:schemeClr>
                </a:solidFill>
              </a:rPr>
              <a:t>VE</a:t>
            </a:r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DBD232C5-EC24-7C8E-7EB6-70FFA353C570}"/>
              </a:ext>
            </a:extLst>
          </p:cNvPr>
          <p:cNvSpPr txBox="1"/>
          <p:nvPr/>
        </p:nvSpPr>
        <p:spPr>
          <a:xfrm>
            <a:off x="7352029" y="2583091"/>
            <a:ext cx="1058754" cy="40011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cs-CZ" sz="2000" b="1" dirty="0">
                <a:solidFill>
                  <a:schemeClr val="accent1">
                    <a:lumMod val="75000"/>
                  </a:schemeClr>
                </a:solidFill>
              </a:rPr>
              <a:t>VE/VO</a:t>
            </a:r>
            <a:r>
              <a:rPr lang="cs-CZ" sz="2000" b="1" baseline="-25000" dirty="0">
                <a:solidFill>
                  <a:schemeClr val="accent1">
                    <a:lumMod val="75000"/>
                  </a:schemeClr>
                </a:solidFill>
              </a:rPr>
              <a:t>2</a:t>
            </a:r>
          </a:p>
        </p:txBody>
      </p:sp>
      <p:sp>
        <p:nvSpPr>
          <p:cNvPr id="22" name="TextovéPole 21">
            <a:extLst>
              <a:ext uri="{FF2B5EF4-FFF2-40B4-BE49-F238E27FC236}">
                <a16:creationId xmlns:a16="http://schemas.microsoft.com/office/drawing/2014/main" id="{7FE389B9-E61F-5DCB-6D67-1F04AEEF52CF}"/>
              </a:ext>
            </a:extLst>
          </p:cNvPr>
          <p:cNvSpPr txBox="1"/>
          <p:nvPr/>
        </p:nvSpPr>
        <p:spPr>
          <a:xfrm>
            <a:off x="8410783" y="2582168"/>
            <a:ext cx="1178196" cy="40011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cs-CZ" sz="2000" b="1" dirty="0">
                <a:solidFill>
                  <a:srgbClr val="FF0000"/>
                </a:solidFill>
              </a:rPr>
              <a:t>VE/VCO</a:t>
            </a:r>
            <a:r>
              <a:rPr lang="cs-CZ" sz="2000" b="1" baseline="-250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23" name="TextovéPole 22">
            <a:extLst>
              <a:ext uri="{FF2B5EF4-FFF2-40B4-BE49-F238E27FC236}">
                <a16:creationId xmlns:a16="http://schemas.microsoft.com/office/drawing/2014/main" id="{9ADC9B55-4F38-F46A-EADC-D05C7EFCF2AD}"/>
              </a:ext>
            </a:extLst>
          </p:cNvPr>
          <p:cNvSpPr txBox="1"/>
          <p:nvPr/>
        </p:nvSpPr>
        <p:spPr>
          <a:xfrm>
            <a:off x="4639009" y="4741916"/>
            <a:ext cx="773969" cy="40011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cs-CZ" sz="2000" b="1" dirty="0"/>
              <a:t>RER</a:t>
            </a:r>
            <a:endParaRPr lang="cs-CZ" sz="2000" b="1" baseline="-25000" dirty="0"/>
          </a:p>
        </p:txBody>
      </p:sp>
      <p:sp>
        <p:nvSpPr>
          <p:cNvPr id="24" name="TextovéPole 23">
            <a:extLst>
              <a:ext uri="{FF2B5EF4-FFF2-40B4-BE49-F238E27FC236}">
                <a16:creationId xmlns:a16="http://schemas.microsoft.com/office/drawing/2014/main" id="{6D7272BF-7DF5-74FD-5DC8-4DC2627E49EC}"/>
              </a:ext>
            </a:extLst>
          </p:cNvPr>
          <p:cNvSpPr txBox="1"/>
          <p:nvPr/>
        </p:nvSpPr>
        <p:spPr>
          <a:xfrm>
            <a:off x="1645966" y="4743666"/>
            <a:ext cx="726831" cy="40011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cs-CZ" sz="2000" b="1" dirty="0">
                <a:solidFill>
                  <a:schemeClr val="accent2">
                    <a:lumMod val="50000"/>
                  </a:schemeClr>
                </a:solidFill>
              </a:rPr>
              <a:t>VT</a:t>
            </a:r>
          </a:p>
        </p:txBody>
      </p:sp>
      <p:sp>
        <p:nvSpPr>
          <p:cNvPr id="25" name="TextovéPole 24">
            <a:extLst>
              <a:ext uri="{FF2B5EF4-FFF2-40B4-BE49-F238E27FC236}">
                <a16:creationId xmlns:a16="http://schemas.microsoft.com/office/drawing/2014/main" id="{22C3EBD9-7741-5391-CB49-08E46D61F528}"/>
              </a:ext>
            </a:extLst>
          </p:cNvPr>
          <p:cNvSpPr txBox="1"/>
          <p:nvPr/>
        </p:nvSpPr>
        <p:spPr>
          <a:xfrm>
            <a:off x="7418419" y="4750591"/>
            <a:ext cx="925974" cy="40011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cs-CZ" sz="2000" b="1" dirty="0">
                <a:solidFill>
                  <a:srgbClr val="0784B1"/>
                </a:solidFill>
              </a:rPr>
              <a:t>PETO</a:t>
            </a:r>
            <a:r>
              <a:rPr lang="cs-CZ" sz="2000" b="1" baseline="-25000" dirty="0">
                <a:solidFill>
                  <a:srgbClr val="0784B1"/>
                </a:solidFill>
              </a:rPr>
              <a:t>2</a:t>
            </a:r>
          </a:p>
        </p:txBody>
      </p:sp>
      <p:sp>
        <p:nvSpPr>
          <p:cNvPr id="26" name="TextovéPole 25">
            <a:extLst>
              <a:ext uri="{FF2B5EF4-FFF2-40B4-BE49-F238E27FC236}">
                <a16:creationId xmlns:a16="http://schemas.microsoft.com/office/drawing/2014/main" id="{0BB94536-B1AB-146F-042B-A77B56882FE6}"/>
              </a:ext>
            </a:extLst>
          </p:cNvPr>
          <p:cNvSpPr txBox="1"/>
          <p:nvPr/>
        </p:nvSpPr>
        <p:spPr>
          <a:xfrm>
            <a:off x="8248897" y="4756796"/>
            <a:ext cx="1220294" cy="40011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cs-CZ" sz="2000" b="1" dirty="0">
                <a:solidFill>
                  <a:srgbClr val="7030A0"/>
                </a:solidFill>
              </a:rPr>
              <a:t>PETCO</a:t>
            </a:r>
            <a:r>
              <a:rPr lang="cs-CZ" sz="2000" b="1" baseline="-25000" dirty="0">
                <a:solidFill>
                  <a:srgbClr val="7030A0"/>
                </a:solidFill>
              </a:rPr>
              <a:t>2</a:t>
            </a:r>
          </a:p>
        </p:txBody>
      </p:sp>
      <p:sp>
        <p:nvSpPr>
          <p:cNvPr id="27" name="TextovéPole 26">
            <a:extLst>
              <a:ext uri="{FF2B5EF4-FFF2-40B4-BE49-F238E27FC236}">
                <a16:creationId xmlns:a16="http://schemas.microsoft.com/office/drawing/2014/main" id="{FD5226D2-464C-5971-EE71-11B034E6A6C8}"/>
              </a:ext>
            </a:extLst>
          </p:cNvPr>
          <p:cNvSpPr txBox="1"/>
          <p:nvPr/>
        </p:nvSpPr>
        <p:spPr>
          <a:xfrm>
            <a:off x="4887238" y="6457890"/>
            <a:ext cx="726831" cy="40011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cs-CZ" sz="2000" b="1" dirty="0"/>
              <a:t>Čas</a:t>
            </a:r>
            <a:endParaRPr lang="cs-CZ" sz="2000" b="1" baseline="-25000" dirty="0"/>
          </a:p>
        </p:txBody>
      </p:sp>
      <p:sp>
        <p:nvSpPr>
          <p:cNvPr id="28" name="TextovéPole 27">
            <a:extLst>
              <a:ext uri="{FF2B5EF4-FFF2-40B4-BE49-F238E27FC236}">
                <a16:creationId xmlns:a16="http://schemas.microsoft.com/office/drawing/2014/main" id="{41B8E81F-99A3-6978-D535-2293D09FD592}"/>
              </a:ext>
            </a:extLst>
          </p:cNvPr>
          <p:cNvSpPr txBox="1"/>
          <p:nvPr/>
        </p:nvSpPr>
        <p:spPr>
          <a:xfrm>
            <a:off x="7923516" y="4336470"/>
            <a:ext cx="726831" cy="40011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cs-CZ" sz="2000" b="1" dirty="0"/>
              <a:t>Čas</a:t>
            </a:r>
            <a:endParaRPr lang="cs-CZ" sz="2000" b="1" baseline="-25000" dirty="0"/>
          </a:p>
        </p:txBody>
      </p:sp>
      <p:sp>
        <p:nvSpPr>
          <p:cNvPr id="29" name="TextovéPole 28">
            <a:extLst>
              <a:ext uri="{FF2B5EF4-FFF2-40B4-BE49-F238E27FC236}">
                <a16:creationId xmlns:a16="http://schemas.microsoft.com/office/drawing/2014/main" id="{4A211311-9E94-AEF5-FE87-046801651533}"/>
              </a:ext>
            </a:extLst>
          </p:cNvPr>
          <p:cNvSpPr txBox="1"/>
          <p:nvPr/>
        </p:nvSpPr>
        <p:spPr>
          <a:xfrm>
            <a:off x="8047368" y="2186211"/>
            <a:ext cx="726831" cy="40011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cs-CZ" sz="2000" b="1" dirty="0"/>
              <a:t>Čas</a:t>
            </a:r>
            <a:endParaRPr lang="cs-CZ" sz="2000" b="1" baseline="-25000" dirty="0"/>
          </a:p>
        </p:txBody>
      </p:sp>
      <p:sp>
        <p:nvSpPr>
          <p:cNvPr id="30" name="TextovéPole 29">
            <a:extLst>
              <a:ext uri="{FF2B5EF4-FFF2-40B4-BE49-F238E27FC236}">
                <a16:creationId xmlns:a16="http://schemas.microsoft.com/office/drawing/2014/main" id="{90CA6E1B-66E5-EAAE-6E9D-9E172367D925}"/>
              </a:ext>
            </a:extLst>
          </p:cNvPr>
          <p:cNvSpPr txBox="1"/>
          <p:nvPr/>
        </p:nvSpPr>
        <p:spPr>
          <a:xfrm>
            <a:off x="4863949" y="2171853"/>
            <a:ext cx="726831" cy="40011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cs-CZ" sz="2000" b="1" dirty="0"/>
              <a:t>Čas</a:t>
            </a:r>
            <a:endParaRPr lang="cs-CZ" sz="2000" b="1" baseline="-25000" dirty="0"/>
          </a:p>
        </p:txBody>
      </p:sp>
      <p:sp>
        <p:nvSpPr>
          <p:cNvPr id="31" name="TextovéPole 30">
            <a:extLst>
              <a:ext uri="{FF2B5EF4-FFF2-40B4-BE49-F238E27FC236}">
                <a16:creationId xmlns:a16="http://schemas.microsoft.com/office/drawing/2014/main" id="{0CCD886E-2523-1067-782F-882D93CC55A0}"/>
              </a:ext>
            </a:extLst>
          </p:cNvPr>
          <p:cNvSpPr txBox="1"/>
          <p:nvPr/>
        </p:nvSpPr>
        <p:spPr>
          <a:xfrm>
            <a:off x="1709554" y="2184355"/>
            <a:ext cx="726831" cy="40011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cs-CZ" sz="2000" b="1" dirty="0"/>
              <a:t>Čas</a:t>
            </a:r>
            <a:endParaRPr lang="cs-CZ" sz="2000" b="1" baseline="-25000" dirty="0"/>
          </a:p>
        </p:txBody>
      </p:sp>
      <p:sp>
        <p:nvSpPr>
          <p:cNvPr id="28673" name="TextovéPole 28672">
            <a:extLst>
              <a:ext uri="{FF2B5EF4-FFF2-40B4-BE49-F238E27FC236}">
                <a16:creationId xmlns:a16="http://schemas.microsoft.com/office/drawing/2014/main" id="{9C66D658-01F6-B928-CB3B-F9D0B4F2C656}"/>
              </a:ext>
            </a:extLst>
          </p:cNvPr>
          <p:cNvSpPr txBox="1"/>
          <p:nvPr/>
        </p:nvSpPr>
        <p:spPr>
          <a:xfrm>
            <a:off x="1851682" y="49695"/>
            <a:ext cx="848863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2400" b="1" dirty="0">
                <a:solidFill>
                  <a:schemeClr val="accent1">
                    <a:lumMod val="75000"/>
                  </a:schemeClr>
                </a:solidFill>
              </a:rPr>
              <a:t>SPIRO</a:t>
            </a:r>
            <a:r>
              <a:rPr lang="cs-CZ" sz="2400" b="1" dirty="0">
                <a:solidFill>
                  <a:srgbClr val="FF0000"/>
                </a:solidFill>
              </a:rPr>
              <a:t>ERGO</a:t>
            </a:r>
            <a:r>
              <a:rPr lang="cs-CZ" sz="2400" b="1" dirty="0">
                <a:solidFill>
                  <a:schemeClr val="accent1">
                    <a:lumMod val="75000"/>
                  </a:schemeClr>
                </a:solidFill>
              </a:rPr>
              <a:t>METRIE s narůstající zátěží v průběhu času (ramp test)</a:t>
            </a:r>
          </a:p>
        </p:txBody>
      </p:sp>
    </p:spTree>
    <p:extLst>
      <p:ext uri="{BB962C8B-B14F-4D97-AF65-F5344CB8AC3E}">
        <p14:creationId xmlns:p14="http://schemas.microsoft.com/office/powerpoint/2010/main" val="274144224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4075874" y="670356"/>
            <a:ext cx="417871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 err="1">
                <a:solidFill>
                  <a:schemeClr val="accent1">
                    <a:lumMod val="75000"/>
                  </a:schemeClr>
                </a:solidFill>
              </a:rPr>
              <a:t>Spiro</a:t>
            </a:r>
            <a:r>
              <a:rPr lang="cs-CZ" sz="2400" b="1" dirty="0" err="1">
                <a:solidFill>
                  <a:srgbClr val="C00000"/>
                </a:solidFill>
              </a:rPr>
              <a:t>ergo</a:t>
            </a:r>
            <a:r>
              <a:rPr lang="cs-CZ" sz="2400" b="1" dirty="0" err="1">
                <a:solidFill>
                  <a:schemeClr val="accent1">
                    <a:lumMod val="75000"/>
                  </a:schemeClr>
                </a:solidFill>
              </a:rPr>
              <a:t>metrické</a:t>
            </a:r>
            <a:r>
              <a:rPr lang="cs-CZ" sz="2400" b="1" dirty="0">
                <a:solidFill>
                  <a:schemeClr val="accent1">
                    <a:lumMod val="75000"/>
                  </a:schemeClr>
                </a:solidFill>
              </a:rPr>
              <a:t> parametry</a:t>
            </a:r>
          </a:p>
          <a:p>
            <a:pPr algn="ctr"/>
            <a:r>
              <a:rPr lang="cs-CZ" sz="2000" dirty="0">
                <a:solidFill>
                  <a:srgbClr val="7030A0"/>
                </a:solidFill>
              </a:rPr>
              <a:t>analýzy vydechovaného vzduchu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8" name="Tabulka 7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253151817"/>
                  </p:ext>
                </p:extLst>
              </p:nvPr>
            </p:nvGraphicFramePr>
            <p:xfrm>
              <a:off x="406315" y="1599907"/>
              <a:ext cx="11372730" cy="5013325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4431956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1013254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1655806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4271714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47669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800" b="0" dirty="0">
                              <a:solidFill>
                                <a:schemeClr val="tx1"/>
                              </a:solidFill>
                              <a:effectLst/>
                            </a:rPr>
                            <a:t>Partial pressure of oxygen or carbon </a:t>
                          </a:r>
                          <a:r>
                            <a:rPr lang="en-GB" sz="1800" b="0" dirty="0" err="1">
                              <a:solidFill>
                                <a:schemeClr val="tx1"/>
                              </a:solidFill>
                              <a:effectLst/>
                            </a:rPr>
                            <a:t>dioxid</a:t>
                          </a:r>
                          <a:endParaRPr lang="cs-CZ" sz="1800" b="0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6457" marR="66457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60000"/>
                            <a:lumOff val="40000"/>
                            <a:alpha val="66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800" b="0" dirty="0">
                              <a:solidFill>
                                <a:schemeClr val="tx1"/>
                              </a:solidFill>
                              <a:effectLst/>
                            </a:rPr>
                            <a:t>pO</a:t>
                          </a:r>
                          <a:r>
                            <a:rPr lang="en-GB" sz="1800" b="0" baseline="-25000" dirty="0">
                              <a:solidFill>
                                <a:schemeClr val="tx1"/>
                              </a:solidFill>
                              <a:effectLst/>
                            </a:rPr>
                            <a:t>2</a:t>
                          </a:r>
                          <a:r>
                            <a:rPr lang="en-GB" sz="1800" b="0" dirty="0">
                              <a:solidFill>
                                <a:schemeClr val="tx1"/>
                              </a:solidFill>
                              <a:effectLst/>
                            </a:rPr>
                            <a:t>, pCO</a:t>
                          </a:r>
                          <a:r>
                            <a:rPr lang="en-GB" sz="1800" b="0" baseline="-25000" dirty="0">
                              <a:solidFill>
                                <a:schemeClr val="tx1"/>
                              </a:solidFill>
                              <a:effectLst/>
                            </a:rPr>
                            <a:t>2</a:t>
                          </a:r>
                          <a:endParaRPr lang="cs-CZ" sz="1800" b="0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6457" marR="66457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60000"/>
                            <a:lumOff val="40000"/>
                            <a:alpha val="66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cs-CZ" sz="1800" b="0" dirty="0" err="1">
                              <a:solidFill>
                                <a:schemeClr val="tx1"/>
                              </a:solidFill>
                              <a:effectLst/>
                            </a:rPr>
                            <a:t>kPa</a:t>
                          </a:r>
                          <a:r>
                            <a:rPr lang="cs-CZ" sz="1800" b="0" dirty="0">
                              <a:solidFill>
                                <a:schemeClr val="tx1"/>
                              </a:solidFill>
                              <a:effectLst/>
                            </a:rPr>
                            <a:t>, </a:t>
                          </a:r>
                          <a:r>
                            <a:rPr lang="cs-CZ" sz="1800" b="0" dirty="0" err="1">
                              <a:solidFill>
                                <a:schemeClr val="tx1"/>
                              </a:solidFill>
                              <a:effectLst/>
                            </a:rPr>
                            <a:t>mmHg</a:t>
                          </a:r>
                          <a:endParaRPr lang="cs-CZ" sz="1800" b="0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6457" marR="66457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60000"/>
                            <a:lumOff val="40000"/>
                            <a:alpha val="66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cs-CZ" sz="1800" b="0" dirty="0">
                              <a:solidFill>
                                <a:schemeClr val="tx1"/>
                              </a:solidFill>
                              <a:effectLst/>
                            </a:rPr>
                            <a:t>Parciální tlak kyslíku nebo oxidu uhličitého ve vzduchu</a:t>
                          </a:r>
                          <a:endParaRPr lang="cs-CZ" sz="1800" b="0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6457" marR="66457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60000"/>
                            <a:lumOff val="40000"/>
                            <a:alpha val="66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521504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800" b="0" dirty="0">
                              <a:solidFill>
                                <a:schemeClr val="tx1"/>
                              </a:solidFill>
                              <a:effectLst/>
                            </a:rPr>
                            <a:t>Volume percentage of oxygen or carbon </a:t>
                          </a:r>
                          <a:r>
                            <a:rPr lang="en-GB" sz="1800" b="0" dirty="0" err="1">
                              <a:solidFill>
                                <a:schemeClr val="tx1"/>
                              </a:solidFill>
                              <a:effectLst/>
                            </a:rPr>
                            <a:t>dioxid</a:t>
                          </a:r>
                          <a:endParaRPr lang="cs-CZ" sz="1800" b="0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6457" marR="66457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60000"/>
                            <a:lumOff val="40000"/>
                            <a:alpha val="66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800" b="0">
                              <a:solidFill>
                                <a:schemeClr val="tx1"/>
                              </a:solidFill>
                              <a:effectLst/>
                            </a:rPr>
                            <a:t>Vol% O</a:t>
                          </a:r>
                          <a:r>
                            <a:rPr lang="en-GB" sz="1800" b="0" baseline="-25000">
                              <a:solidFill>
                                <a:schemeClr val="tx1"/>
                              </a:solidFill>
                              <a:effectLst/>
                            </a:rPr>
                            <a:t>2</a:t>
                          </a:r>
                          <a:r>
                            <a:rPr lang="en-GB" sz="1800" b="0">
                              <a:solidFill>
                                <a:schemeClr val="tx1"/>
                              </a:solidFill>
                              <a:effectLst/>
                            </a:rPr>
                            <a:t>, Vol% CO</a:t>
                          </a:r>
                          <a:r>
                            <a:rPr lang="en-GB" sz="1800" b="0" baseline="-25000">
                              <a:solidFill>
                                <a:schemeClr val="tx1"/>
                              </a:solidFill>
                              <a:effectLst/>
                            </a:rPr>
                            <a:t>2</a:t>
                          </a:r>
                          <a:endParaRPr lang="cs-CZ" sz="1800" b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6457" marR="66457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60000"/>
                            <a:lumOff val="40000"/>
                            <a:alpha val="66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cs-CZ" sz="1800" b="0">
                              <a:solidFill>
                                <a:schemeClr val="tx1"/>
                              </a:solidFill>
                              <a:effectLst/>
                            </a:rPr>
                            <a:t>%</a:t>
                          </a:r>
                          <a:endParaRPr lang="cs-CZ" sz="1800" b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6457" marR="66457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60000"/>
                            <a:lumOff val="40000"/>
                            <a:alpha val="66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cs-CZ" sz="1800" b="0" dirty="0">
                              <a:solidFill>
                                <a:schemeClr val="tx1"/>
                              </a:solidFill>
                              <a:effectLst/>
                            </a:rPr>
                            <a:t>Objemové procento kyslíku nebo oxidu uhličitého ve vzduchu</a:t>
                          </a:r>
                          <a:endParaRPr lang="cs-CZ" sz="1800" b="0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6457" marR="66457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60000"/>
                            <a:lumOff val="40000"/>
                            <a:alpha val="66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47669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800" b="0" dirty="0">
                              <a:solidFill>
                                <a:schemeClr val="tx1"/>
                              </a:solidFill>
                              <a:effectLst/>
                            </a:rPr>
                            <a:t>Oxygen consumption (intake)</a:t>
                          </a:r>
                          <a:endParaRPr lang="cs-CZ" sz="1800" b="0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6457" marR="66457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60000"/>
                            <a:lumOff val="40000"/>
                            <a:alpha val="66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 xmlns:m="http://schemas.openxmlformats.org/officeDocument/2006/math">
                              <m:acc>
                                <m:accPr>
                                  <m:chr m:val="̇"/>
                                  <m:ctrlPr>
                                    <a:rPr lang="cs-CZ" sz="1800" b="0" i="1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GB" sz="1800" b="0" i="1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𝑉</m:t>
                                  </m:r>
                                </m:e>
                              </m:acc>
                            </m:oMath>
                          </a14:m>
                          <a:r>
                            <a:rPr lang="en-GB" sz="1800" b="0">
                              <a:solidFill>
                                <a:schemeClr val="tx1"/>
                              </a:solidFill>
                              <a:effectLst/>
                            </a:rPr>
                            <a:t>O</a:t>
                          </a:r>
                          <a:r>
                            <a:rPr lang="en-GB" sz="1800" b="0" baseline="-25000">
                              <a:solidFill>
                                <a:schemeClr val="tx1"/>
                              </a:solidFill>
                              <a:effectLst/>
                            </a:rPr>
                            <a:t>2</a:t>
                          </a:r>
                          <a:endParaRPr lang="cs-CZ" sz="1800" b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6457" marR="66457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60000"/>
                            <a:lumOff val="40000"/>
                            <a:alpha val="66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cs-CZ" sz="1800" b="0">
                              <a:solidFill>
                                <a:schemeClr val="tx1"/>
                              </a:solidFill>
                              <a:effectLst/>
                            </a:rPr>
                            <a:t>l∙min</a:t>
                          </a:r>
                          <a:r>
                            <a:rPr lang="cs-CZ" sz="1800" b="0" baseline="30000">
                              <a:solidFill>
                                <a:schemeClr val="tx1"/>
                              </a:solidFill>
                              <a:effectLst/>
                            </a:rPr>
                            <a:t>-1</a:t>
                          </a:r>
                          <a:r>
                            <a:rPr lang="cs-CZ" sz="1800" b="0">
                              <a:solidFill>
                                <a:schemeClr val="tx1"/>
                              </a:solidFill>
                              <a:effectLst/>
                            </a:rPr>
                            <a:t>; ml∙min</a:t>
                          </a:r>
                          <a:r>
                            <a:rPr lang="cs-CZ" sz="1800" b="0" baseline="30000">
                              <a:solidFill>
                                <a:schemeClr val="tx1"/>
                              </a:solidFill>
                              <a:effectLst/>
                            </a:rPr>
                            <a:t>-1</a:t>
                          </a:r>
                          <a:endParaRPr lang="cs-CZ" sz="1800" b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6457" marR="66457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60000"/>
                            <a:lumOff val="40000"/>
                            <a:alpha val="66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cs-CZ" sz="1800" b="0" dirty="0">
                              <a:solidFill>
                                <a:schemeClr val="tx1"/>
                              </a:solidFill>
                              <a:effectLst/>
                            </a:rPr>
                            <a:t>Příjem (</a:t>
                          </a:r>
                          <a:r>
                            <a:rPr lang="cs-CZ" sz="1800" b="0" strike="sngStrike" dirty="0">
                              <a:solidFill>
                                <a:schemeClr val="tx1"/>
                              </a:solidFill>
                              <a:effectLst/>
                            </a:rPr>
                            <a:t>spotřeba</a:t>
                          </a:r>
                          <a:r>
                            <a:rPr lang="cs-CZ" sz="1800" b="0" dirty="0">
                              <a:solidFill>
                                <a:schemeClr val="tx1"/>
                              </a:solidFill>
                              <a:effectLst/>
                            </a:rPr>
                            <a:t>) kyslíku</a:t>
                          </a:r>
                          <a:endParaRPr lang="cs-CZ" sz="1800" b="0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6457" marR="66457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60000"/>
                            <a:lumOff val="40000"/>
                            <a:alpha val="66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521504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800" b="0" dirty="0">
                              <a:solidFill>
                                <a:schemeClr val="tx1"/>
                              </a:solidFill>
                              <a:effectLst/>
                            </a:rPr>
                            <a:t>Oxygen consumption (intake) per kilogram of body mass</a:t>
                          </a:r>
                          <a:endParaRPr lang="cs-CZ" sz="1800" b="0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6457" marR="66457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60000"/>
                            <a:lumOff val="40000"/>
                            <a:alpha val="66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 xmlns:m="http://schemas.openxmlformats.org/officeDocument/2006/math">
                              <m:acc>
                                <m:accPr>
                                  <m:chr m:val="̇"/>
                                  <m:ctrlPr>
                                    <a:rPr lang="cs-CZ" sz="1800" b="0" i="1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GB" sz="1800" b="0" i="1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𝑉</m:t>
                                  </m:r>
                                </m:e>
                              </m:acc>
                            </m:oMath>
                          </a14:m>
                          <a:r>
                            <a:rPr lang="en-GB" sz="1800" b="0" dirty="0">
                              <a:solidFill>
                                <a:schemeClr val="tx1"/>
                              </a:solidFill>
                              <a:effectLst/>
                            </a:rPr>
                            <a:t>O</a:t>
                          </a:r>
                          <a:r>
                            <a:rPr lang="en-GB" sz="1800" b="0" baseline="-25000" dirty="0">
                              <a:solidFill>
                                <a:schemeClr val="tx1"/>
                              </a:solidFill>
                              <a:effectLst/>
                            </a:rPr>
                            <a:t>2</a:t>
                          </a:r>
                          <a:r>
                            <a:rPr lang="en-GB" sz="1800" b="0" dirty="0">
                              <a:solidFill>
                                <a:schemeClr val="tx1"/>
                              </a:solidFill>
                              <a:effectLst/>
                            </a:rPr>
                            <a:t>∙kg</a:t>
                          </a:r>
                          <a:r>
                            <a:rPr lang="en-GB" sz="1800" b="0" baseline="30000" dirty="0">
                              <a:solidFill>
                                <a:schemeClr val="tx1"/>
                              </a:solidFill>
                              <a:effectLst/>
                            </a:rPr>
                            <a:t>-1</a:t>
                          </a:r>
                          <a:endParaRPr lang="cs-CZ" sz="1800" b="0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6457" marR="66457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60000"/>
                            <a:lumOff val="40000"/>
                            <a:alpha val="66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cs-CZ" sz="1800" b="0">
                              <a:solidFill>
                                <a:schemeClr val="tx1"/>
                              </a:solidFill>
                              <a:effectLst/>
                            </a:rPr>
                            <a:t>ml∙min</a:t>
                          </a:r>
                          <a:r>
                            <a:rPr lang="cs-CZ" sz="1800" b="0" baseline="30000">
                              <a:solidFill>
                                <a:schemeClr val="tx1"/>
                              </a:solidFill>
                              <a:effectLst/>
                            </a:rPr>
                            <a:t>-1</a:t>
                          </a:r>
                          <a:r>
                            <a:rPr lang="cs-CZ" sz="1800" b="0">
                              <a:solidFill>
                                <a:schemeClr val="tx1"/>
                              </a:solidFill>
                              <a:effectLst/>
                            </a:rPr>
                            <a:t>∙kg</a:t>
                          </a:r>
                          <a:r>
                            <a:rPr lang="cs-CZ" sz="1800" b="0" baseline="30000">
                              <a:solidFill>
                                <a:schemeClr val="tx1"/>
                              </a:solidFill>
                              <a:effectLst/>
                            </a:rPr>
                            <a:t>-1</a:t>
                          </a:r>
                          <a:endParaRPr lang="cs-CZ" sz="1800" b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6457" marR="66457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60000"/>
                            <a:lumOff val="40000"/>
                            <a:alpha val="66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cs-CZ" sz="1800" b="0" dirty="0">
                              <a:solidFill>
                                <a:schemeClr val="tx1"/>
                              </a:solidFill>
                              <a:effectLst/>
                            </a:rPr>
                            <a:t>Minutový příjem kyslíku na 1 kg hmotnosti</a:t>
                          </a:r>
                          <a:endParaRPr lang="cs-CZ" sz="1800" b="0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6457" marR="66457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60000"/>
                            <a:lumOff val="40000"/>
                            <a:alpha val="66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521504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800" b="0">
                              <a:solidFill>
                                <a:schemeClr val="tx1"/>
                              </a:solidFill>
                              <a:effectLst/>
                            </a:rPr>
                            <a:t>Maximal oxygen consumption (intake) or</a:t>
                          </a:r>
                          <a:endParaRPr lang="cs-CZ" sz="1800" b="0">
                            <a:solidFill>
                              <a:schemeClr val="tx1"/>
                            </a:solidFill>
                            <a:effectLst/>
                          </a:endParaRPr>
                        </a:p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800" b="0">
                              <a:solidFill>
                                <a:schemeClr val="tx1"/>
                              </a:solidFill>
                              <a:effectLst/>
                            </a:rPr>
                            <a:t>Maximal aerobic power</a:t>
                          </a:r>
                          <a:endParaRPr lang="cs-CZ" sz="1800" b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6457" marR="66457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60000"/>
                            <a:lumOff val="40000"/>
                            <a:alpha val="66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 xmlns:m="http://schemas.openxmlformats.org/officeDocument/2006/math">
                              <m:acc>
                                <m:accPr>
                                  <m:chr m:val="̇"/>
                                  <m:ctrlPr>
                                    <a:rPr lang="cs-CZ" sz="1800" b="0" i="1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GB" sz="1800" b="0" i="1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𝑉</m:t>
                                  </m:r>
                                </m:e>
                              </m:acc>
                            </m:oMath>
                          </a14:m>
                          <a:r>
                            <a:rPr lang="en-GB" sz="1800" b="0" dirty="0">
                              <a:solidFill>
                                <a:schemeClr val="tx1"/>
                              </a:solidFill>
                              <a:effectLst/>
                            </a:rPr>
                            <a:t>O</a:t>
                          </a:r>
                          <a:r>
                            <a:rPr lang="en-GB" sz="1800" b="0" baseline="-25000" dirty="0">
                              <a:solidFill>
                                <a:schemeClr val="tx1"/>
                              </a:solidFill>
                              <a:effectLst/>
                            </a:rPr>
                            <a:t>2</a:t>
                          </a:r>
                          <a:r>
                            <a:rPr lang="en-GB" sz="1800" b="0" dirty="0">
                              <a:solidFill>
                                <a:schemeClr val="tx1"/>
                              </a:solidFill>
                              <a:effectLst/>
                            </a:rPr>
                            <a:t>max</a:t>
                          </a:r>
                          <a:endParaRPr lang="cs-CZ" sz="1800" b="0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6457" marR="66457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60000"/>
                            <a:lumOff val="40000"/>
                            <a:alpha val="66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cs-CZ" sz="1800" b="0" dirty="0">
                              <a:solidFill>
                                <a:schemeClr val="tx1"/>
                              </a:solidFill>
                              <a:effectLst/>
                            </a:rPr>
                            <a:t>l∙min</a:t>
                          </a:r>
                          <a:r>
                            <a:rPr lang="cs-CZ" sz="1800" b="0" baseline="30000" dirty="0">
                              <a:solidFill>
                                <a:schemeClr val="tx1"/>
                              </a:solidFill>
                              <a:effectLst/>
                            </a:rPr>
                            <a:t>-1</a:t>
                          </a:r>
                          <a:r>
                            <a:rPr lang="cs-CZ" sz="1800" b="0" dirty="0">
                              <a:solidFill>
                                <a:schemeClr val="tx1"/>
                              </a:solidFill>
                              <a:effectLst/>
                            </a:rPr>
                            <a:t>; ml∙min</a:t>
                          </a:r>
                          <a:r>
                            <a:rPr lang="cs-CZ" sz="1800" b="0" baseline="30000" dirty="0">
                              <a:solidFill>
                                <a:schemeClr val="tx1"/>
                              </a:solidFill>
                              <a:effectLst/>
                            </a:rPr>
                            <a:t>-1</a:t>
                          </a:r>
                          <a:endParaRPr lang="cs-CZ" sz="1800" b="0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6457" marR="66457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60000"/>
                            <a:lumOff val="40000"/>
                            <a:alpha val="66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cs-CZ" sz="1800" b="0" dirty="0">
                              <a:solidFill>
                                <a:schemeClr val="tx1"/>
                              </a:solidFill>
                              <a:effectLst/>
                            </a:rPr>
                            <a:t>Maximální minutový příjem kyslíku nebo</a:t>
                          </a:r>
                        </a:p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cs-CZ" sz="1800" b="0" dirty="0">
                              <a:solidFill>
                                <a:schemeClr val="tx1"/>
                              </a:solidFill>
                              <a:effectLst/>
                            </a:rPr>
                            <a:t>Maximální aerobní výkon</a:t>
                          </a:r>
                          <a:endParaRPr lang="cs-CZ" sz="1800" b="0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6457" marR="66457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60000"/>
                            <a:lumOff val="40000"/>
                            <a:alpha val="66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695337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800" b="0">
                              <a:solidFill>
                                <a:schemeClr val="tx1"/>
                              </a:solidFill>
                              <a:effectLst/>
                            </a:rPr>
                            <a:t>Maximal oxygen consumption (intake) or</a:t>
                          </a:r>
                          <a:endParaRPr lang="cs-CZ" sz="1800" b="0">
                            <a:solidFill>
                              <a:schemeClr val="tx1"/>
                            </a:solidFill>
                            <a:effectLst/>
                          </a:endParaRPr>
                        </a:p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800" b="0">
                              <a:solidFill>
                                <a:schemeClr val="tx1"/>
                              </a:solidFill>
                              <a:effectLst/>
                            </a:rPr>
                            <a:t>Maximal aerobic power  per 1 kilogram of body mass</a:t>
                          </a:r>
                          <a:endParaRPr lang="cs-CZ" sz="1800" b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6457" marR="66457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60000"/>
                            <a:lumOff val="40000"/>
                            <a:alpha val="66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 xmlns:m="http://schemas.openxmlformats.org/officeDocument/2006/math">
                              <m:acc>
                                <m:accPr>
                                  <m:chr m:val="̇"/>
                                  <m:ctrlPr>
                                    <a:rPr lang="cs-CZ" sz="1800" b="0" i="1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GB" sz="1800" b="0" i="1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𝑉</m:t>
                                  </m:r>
                                </m:e>
                              </m:acc>
                            </m:oMath>
                          </a14:m>
                          <a:r>
                            <a:rPr lang="en-GB" sz="1800" b="0">
                              <a:solidFill>
                                <a:schemeClr val="tx1"/>
                              </a:solidFill>
                              <a:effectLst/>
                            </a:rPr>
                            <a:t>O</a:t>
                          </a:r>
                          <a:r>
                            <a:rPr lang="en-GB" sz="1800" b="0" baseline="-25000">
                              <a:solidFill>
                                <a:schemeClr val="tx1"/>
                              </a:solidFill>
                              <a:effectLst/>
                            </a:rPr>
                            <a:t>2</a:t>
                          </a:r>
                          <a:r>
                            <a:rPr lang="en-GB" sz="1800" b="0">
                              <a:solidFill>
                                <a:schemeClr val="tx1"/>
                              </a:solidFill>
                              <a:effectLst/>
                            </a:rPr>
                            <a:t>max∙kg</a:t>
                          </a:r>
                          <a:r>
                            <a:rPr lang="en-GB" sz="1800" b="0" baseline="30000">
                              <a:solidFill>
                                <a:schemeClr val="tx1"/>
                              </a:solidFill>
                              <a:effectLst/>
                            </a:rPr>
                            <a:t>-1</a:t>
                          </a:r>
                          <a:endParaRPr lang="cs-CZ" sz="1800" b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6457" marR="66457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60000"/>
                            <a:lumOff val="40000"/>
                            <a:alpha val="66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cs-CZ" sz="1800" b="0" dirty="0">
                              <a:solidFill>
                                <a:schemeClr val="tx1"/>
                              </a:solidFill>
                              <a:effectLst/>
                            </a:rPr>
                            <a:t>ml∙min</a:t>
                          </a:r>
                          <a:r>
                            <a:rPr lang="cs-CZ" sz="1800" b="0" baseline="30000" dirty="0">
                              <a:solidFill>
                                <a:schemeClr val="tx1"/>
                              </a:solidFill>
                              <a:effectLst/>
                            </a:rPr>
                            <a:t>-1</a:t>
                          </a:r>
                          <a:r>
                            <a:rPr lang="cs-CZ" sz="1800" b="0" dirty="0">
                              <a:solidFill>
                                <a:schemeClr val="tx1"/>
                              </a:solidFill>
                              <a:effectLst/>
                            </a:rPr>
                            <a:t>∙kg</a:t>
                          </a:r>
                          <a:r>
                            <a:rPr lang="cs-CZ" sz="1800" b="0" baseline="30000" dirty="0">
                              <a:solidFill>
                                <a:schemeClr val="tx1"/>
                              </a:solidFill>
                              <a:effectLst/>
                            </a:rPr>
                            <a:t>-1</a:t>
                          </a:r>
                          <a:endParaRPr lang="cs-CZ" sz="1800" b="0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6457" marR="66457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60000"/>
                            <a:lumOff val="40000"/>
                            <a:alpha val="66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cs-CZ" sz="1800" b="1" dirty="0">
                              <a:solidFill>
                                <a:srgbClr val="FF0000"/>
                              </a:solidFill>
                              <a:effectLst/>
                            </a:rPr>
                            <a:t>Maximální minutový příjem kyslíku nebo</a:t>
                          </a:r>
                        </a:p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cs-CZ" sz="1800" b="1" dirty="0">
                              <a:solidFill>
                                <a:srgbClr val="FF0000"/>
                              </a:solidFill>
                              <a:effectLst/>
                            </a:rPr>
                            <a:t>Maximální aerobní výkon</a:t>
                          </a:r>
                        </a:p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cs-CZ" sz="1800" b="1" dirty="0">
                              <a:solidFill>
                                <a:srgbClr val="FF0000"/>
                              </a:solidFill>
                              <a:effectLst/>
                            </a:rPr>
                            <a:t>- na 1 kg hmotnosti</a:t>
                          </a:r>
                          <a:endParaRPr lang="cs-CZ" sz="1800" b="1" dirty="0">
                            <a:solidFill>
                              <a:srgbClr val="FF0000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6457" marR="66457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60000"/>
                            <a:lumOff val="40000"/>
                            <a:alpha val="66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869172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800" b="0">
                              <a:solidFill>
                                <a:schemeClr val="tx1"/>
                              </a:solidFill>
                              <a:effectLst/>
                            </a:rPr>
                            <a:t>Maximal oxygen consumption (intake) ) or</a:t>
                          </a:r>
                          <a:endParaRPr lang="cs-CZ" sz="1800" b="0">
                            <a:solidFill>
                              <a:schemeClr val="tx1"/>
                            </a:solidFill>
                            <a:effectLst/>
                          </a:endParaRPr>
                        </a:p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800" b="0">
                              <a:solidFill>
                                <a:schemeClr val="tx1"/>
                              </a:solidFill>
                              <a:effectLst/>
                            </a:rPr>
                            <a:t>Maximal aerobic power per frontal body area</a:t>
                          </a:r>
                          <a:endParaRPr lang="cs-CZ" sz="1800" b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6457" marR="66457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60000"/>
                            <a:lumOff val="40000"/>
                            <a:alpha val="66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 xmlns:m="http://schemas.openxmlformats.org/officeDocument/2006/math">
                              <m:acc>
                                <m:accPr>
                                  <m:chr m:val="̇"/>
                                  <m:ctrlPr>
                                    <a:rPr lang="cs-CZ" sz="1800" b="0" i="1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GB" sz="1800" b="0" i="1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𝑉</m:t>
                                  </m:r>
                                </m:e>
                              </m:acc>
                            </m:oMath>
                          </a14:m>
                          <a:r>
                            <a:rPr lang="en-GB" sz="1800" b="0">
                              <a:solidFill>
                                <a:schemeClr val="tx1"/>
                              </a:solidFill>
                              <a:effectLst/>
                            </a:rPr>
                            <a:t>O</a:t>
                          </a:r>
                          <a:r>
                            <a:rPr lang="en-GB" sz="1800" b="0" baseline="-25000">
                              <a:solidFill>
                                <a:schemeClr val="tx1"/>
                              </a:solidFill>
                              <a:effectLst/>
                            </a:rPr>
                            <a:t>2</a:t>
                          </a:r>
                          <a:r>
                            <a:rPr lang="en-GB" sz="1800" b="0">
                              <a:solidFill>
                                <a:schemeClr val="tx1"/>
                              </a:solidFill>
                              <a:effectLst/>
                            </a:rPr>
                            <a:t>max∙FSA</a:t>
                          </a:r>
                          <a:r>
                            <a:rPr lang="en-GB" sz="1800" b="0" baseline="30000">
                              <a:solidFill>
                                <a:schemeClr val="tx1"/>
                              </a:solidFill>
                              <a:effectLst/>
                            </a:rPr>
                            <a:t>-1</a:t>
                          </a:r>
                          <a:endParaRPr lang="cs-CZ" sz="1800" b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6457" marR="66457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60000"/>
                            <a:lumOff val="40000"/>
                            <a:alpha val="66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cs-CZ" sz="1800" b="0">
                              <a:solidFill>
                                <a:schemeClr val="tx1"/>
                              </a:solidFill>
                              <a:effectLst/>
                            </a:rPr>
                            <a:t>l∙min</a:t>
                          </a:r>
                          <a:r>
                            <a:rPr lang="cs-CZ" sz="1800" b="0" baseline="30000">
                              <a:solidFill>
                                <a:schemeClr val="tx1"/>
                              </a:solidFill>
                              <a:effectLst/>
                            </a:rPr>
                            <a:t>-1</a:t>
                          </a:r>
                          <a:r>
                            <a:rPr lang="cs-CZ" sz="1800" b="0">
                              <a:solidFill>
                                <a:schemeClr val="tx1"/>
                              </a:solidFill>
                              <a:effectLst/>
                            </a:rPr>
                            <a:t>∙m</a:t>
                          </a:r>
                          <a:r>
                            <a:rPr lang="cs-CZ" sz="1800" b="0" baseline="30000">
                              <a:solidFill>
                                <a:schemeClr val="tx1"/>
                              </a:solidFill>
                              <a:effectLst/>
                            </a:rPr>
                            <a:t>-2</a:t>
                          </a:r>
                          <a:endParaRPr lang="cs-CZ" sz="1800" b="0">
                            <a:solidFill>
                              <a:schemeClr val="tx1"/>
                            </a:solidFill>
                            <a:effectLst/>
                          </a:endParaRPr>
                        </a:p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cs-CZ" sz="1800" b="0">
                              <a:solidFill>
                                <a:schemeClr val="tx1"/>
                              </a:solidFill>
                              <a:effectLst/>
                            </a:rPr>
                            <a:t>ml∙min</a:t>
                          </a:r>
                          <a:r>
                            <a:rPr lang="cs-CZ" sz="1800" b="0" baseline="30000">
                              <a:solidFill>
                                <a:schemeClr val="tx1"/>
                              </a:solidFill>
                              <a:effectLst/>
                            </a:rPr>
                            <a:t>-1</a:t>
                          </a:r>
                          <a:r>
                            <a:rPr lang="cs-CZ" sz="1800" b="0">
                              <a:solidFill>
                                <a:schemeClr val="tx1"/>
                              </a:solidFill>
                              <a:effectLst/>
                            </a:rPr>
                            <a:t>∙m</a:t>
                          </a:r>
                          <a:r>
                            <a:rPr lang="cs-CZ" sz="1800" b="0" baseline="30000">
                              <a:solidFill>
                                <a:schemeClr val="tx1"/>
                              </a:solidFill>
                              <a:effectLst/>
                            </a:rPr>
                            <a:t>-2</a:t>
                          </a:r>
                          <a:endParaRPr lang="cs-CZ" sz="1800" b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6457" marR="66457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60000"/>
                            <a:lumOff val="40000"/>
                            <a:alpha val="66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cs-CZ" sz="1800" b="0" dirty="0">
                              <a:solidFill>
                                <a:schemeClr val="tx1"/>
                              </a:solidFill>
                              <a:effectLst/>
                            </a:rPr>
                            <a:t>Maximální minutový příjem kyslíku nebo</a:t>
                          </a:r>
                        </a:p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cs-CZ" sz="1800" b="0" dirty="0">
                              <a:solidFill>
                                <a:schemeClr val="tx1"/>
                              </a:solidFill>
                              <a:effectLst/>
                            </a:rPr>
                            <a:t>Maximální aerobní výkon</a:t>
                          </a:r>
                        </a:p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cs-CZ" sz="1800" b="0" dirty="0">
                              <a:solidFill>
                                <a:schemeClr val="tx1"/>
                              </a:solidFill>
                              <a:effectLst/>
                            </a:rPr>
                            <a:t>na 1 metr čtvereční čelního povrchu</a:t>
                          </a:r>
                          <a:endParaRPr lang="cs-CZ" sz="1800" b="0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6457" marR="66457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60000"/>
                            <a:lumOff val="40000"/>
                            <a:alpha val="66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  <a:tr h="347669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800" b="0">
                              <a:solidFill>
                                <a:schemeClr val="tx1"/>
                              </a:solidFill>
                              <a:effectLst/>
                            </a:rPr>
                            <a:t>Excess postexercise oxygen consumption</a:t>
                          </a:r>
                          <a:endParaRPr lang="cs-CZ" sz="1800" b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6457" marR="66457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60000"/>
                            <a:lumOff val="40000"/>
                            <a:alpha val="66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800" b="0">
                              <a:solidFill>
                                <a:schemeClr val="tx1"/>
                              </a:solidFill>
                              <a:effectLst/>
                            </a:rPr>
                            <a:t>EPOC</a:t>
                          </a:r>
                          <a:endParaRPr lang="cs-CZ" sz="1800" b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6457" marR="66457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60000"/>
                            <a:lumOff val="40000"/>
                            <a:alpha val="66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cs-CZ" sz="1800" b="0">
                              <a:solidFill>
                                <a:schemeClr val="tx1"/>
                              </a:solidFill>
                              <a:effectLst/>
                            </a:rPr>
                            <a:t>l</a:t>
                          </a:r>
                          <a:endParaRPr lang="cs-CZ" sz="1800" b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6457" marR="66457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60000"/>
                            <a:lumOff val="40000"/>
                            <a:alpha val="66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cs-CZ" sz="1800" b="0" dirty="0">
                              <a:solidFill>
                                <a:schemeClr val="tx1"/>
                              </a:solidFill>
                              <a:effectLst/>
                            </a:rPr>
                            <a:t>Zotavovací kyslík (</a:t>
                          </a:r>
                          <a:r>
                            <a:rPr lang="cs-CZ" sz="1800" b="0" dirty="0" err="1">
                              <a:solidFill>
                                <a:schemeClr val="tx1"/>
                              </a:solidFill>
                              <a:effectLst/>
                            </a:rPr>
                            <a:t>pozátěžový</a:t>
                          </a:r>
                          <a:r>
                            <a:rPr lang="cs-CZ" sz="1800" b="0" dirty="0">
                              <a:solidFill>
                                <a:schemeClr val="tx1"/>
                              </a:solidFill>
                              <a:effectLst/>
                            </a:rPr>
                            <a:t> kyslíkový dluh)</a:t>
                          </a:r>
                          <a:endParaRPr lang="cs-CZ" sz="1800" b="0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6457" marR="66457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60000"/>
                            <a:lumOff val="40000"/>
                            <a:alpha val="66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7"/>
                      </a:ext>
                    </a:extLst>
                  </a:tr>
                  <a:tr h="179311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800" b="0" dirty="0">
                              <a:solidFill>
                                <a:schemeClr val="tx1"/>
                              </a:solidFill>
                              <a:effectLst/>
                            </a:rPr>
                            <a:t>Pulse oxygen consumption </a:t>
                          </a:r>
                          <a:endParaRPr lang="cs-CZ" sz="1800" b="0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6457" marR="66457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60000"/>
                            <a:lumOff val="40000"/>
                            <a:alpha val="66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 xmlns:m="http://schemas.openxmlformats.org/officeDocument/2006/math">
                              <m:acc>
                                <m:accPr>
                                  <m:chr m:val="̇"/>
                                  <m:ctrlPr>
                                    <a:rPr lang="cs-CZ" sz="1800" b="0" i="1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GB" sz="1800" b="0" i="1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𝑉</m:t>
                                  </m:r>
                                </m:e>
                              </m:acc>
                            </m:oMath>
                          </a14:m>
                          <a:r>
                            <a:rPr lang="en-GB" sz="1800" b="0">
                              <a:solidFill>
                                <a:schemeClr val="tx1"/>
                              </a:solidFill>
                              <a:effectLst/>
                            </a:rPr>
                            <a:t>O</a:t>
                          </a:r>
                          <a:r>
                            <a:rPr lang="en-GB" sz="1800" b="0" baseline="-25000">
                              <a:solidFill>
                                <a:schemeClr val="tx1"/>
                              </a:solidFill>
                              <a:effectLst/>
                            </a:rPr>
                            <a:t>2</a:t>
                          </a:r>
                          <a:r>
                            <a:rPr lang="en-GB" sz="1800" b="0">
                              <a:solidFill>
                                <a:schemeClr val="tx1"/>
                              </a:solidFill>
                              <a:effectLst/>
                            </a:rPr>
                            <a:t>∙HR</a:t>
                          </a:r>
                          <a:r>
                            <a:rPr lang="en-GB" sz="1800" b="0" baseline="30000">
                              <a:solidFill>
                                <a:schemeClr val="tx1"/>
                              </a:solidFill>
                              <a:effectLst/>
                            </a:rPr>
                            <a:t>-1</a:t>
                          </a:r>
                          <a:endParaRPr lang="cs-CZ" sz="1800" b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6457" marR="66457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60000"/>
                            <a:lumOff val="40000"/>
                            <a:alpha val="66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cs-CZ" sz="1800" b="0">
                              <a:solidFill>
                                <a:schemeClr val="tx1"/>
                              </a:solidFill>
                              <a:effectLst/>
                            </a:rPr>
                            <a:t>ml∙min</a:t>
                          </a:r>
                          <a:r>
                            <a:rPr lang="cs-CZ" sz="1800" b="0" baseline="30000">
                              <a:solidFill>
                                <a:schemeClr val="tx1"/>
                              </a:solidFill>
                              <a:effectLst/>
                            </a:rPr>
                            <a:t>-1</a:t>
                          </a:r>
                          <a:r>
                            <a:rPr lang="cs-CZ" sz="1800" b="0">
                              <a:solidFill>
                                <a:schemeClr val="tx1"/>
                              </a:solidFill>
                              <a:effectLst/>
                            </a:rPr>
                            <a:t>∙b</a:t>
                          </a:r>
                          <a:r>
                            <a:rPr lang="cs-CZ" sz="1800" b="0" baseline="30000">
                              <a:solidFill>
                                <a:schemeClr val="tx1"/>
                              </a:solidFill>
                              <a:effectLst/>
                            </a:rPr>
                            <a:t>-1</a:t>
                          </a:r>
                          <a:endParaRPr lang="cs-CZ" sz="1800" b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6457" marR="66457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60000"/>
                            <a:lumOff val="40000"/>
                            <a:alpha val="66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cs-CZ" sz="1800" b="1" dirty="0">
                              <a:solidFill>
                                <a:srgbClr val="C00000"/>
                              </a:solidFill>
                              <a:effectLst/>
                            </a:rPr>
                            <a:t>Tepový kyslík </a:t>
                          </a:r>
                          <a:r>
                            <a:rPr lang="cs-CZ" sz="1800" b="0" dirty="0">
                              <a:solidFill>
                                <a:schemeClr val="tx1"/>
                              </a:solidFill>
                              <a:effectLst/>
                            </a:rPr>
                            <a:t>- </a:t>
                          </a:r>
                          <a14:m>
                            <m:oMath xmlns:m="http://schemas.openxmlformats.org/officeDocument/2006/math">
                              <m:acc>
                                <m:accPr>
                                  <m:chr m:val="̇"/>
                                  <m:ctrlPr>
                                    <a:rPr lang="cs-CZ" sz="1800" b="0" i="1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GB" sz="1800" b="0" i="1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𝑉</m:t>
                                  </m:r>
                                </m:e>
                              </m:acc>
                            </m:oMath>
                          </a14:m>
                          <a:r>
                            <a:rPr lang="en-GB" sz="1800" b="0" dirty="0">
                              <a:solidFill>
                                <a:schemeClr val="tx1"/>
                              </a:solidFill>
                              <a:effectLst/>
                            </a:rPr>
                            <a:t>O</a:t>
                          </a:r>
                          <a:r>
                            <a:rPr lang="en-GB" sz="1800" b="0" baseline="-25000" dirty="0">
                              <a:solidFill>
                                <a:schemeClr val="tx1"/>
                              </a:solidFill>
                              <a:effectLst/>
                            </a:rPr>
                            <a:t>2</a:t>
                          </a:r>
                          <a:r>
                            <a:rPr lang="en-GB" sz="1800" b="0" dirty="0">
                              <a:solidFill>
                                <a:schemeClr val="tx1"/>
                              </a:solidFill>
                              <a:effectLst/>
                            </a:rPr>
                            <a:t>∙SF</a:t>
                          </a:r>
                          <a:r>
                            <a:rPr lang="en-GB" sz="1800" b="0" baseline="30000" dirty="0">
                              <a:solidFill>
                                <a:schemeClr val="tx1"/>
                              </a:solidFill>
                              <a:effectLst/>
                            </a:rPr>
                            <a:t>-1</a:t>
                          </a:r>
                          <a:endParaRPr lang="cs-CZ" sz="1800" b="0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6457" marR="66457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60000"/>
                            <a:lumOff val="40000"/>
                            <a:alpha val="66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8" name="Tabulka 7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253151817"/>
                  </p:ext>
                </p:extLst>
              </p:nvPr>
            </p:nvGraphicFramePr>
            <p:xfrm>
              <a:off x="406315" y="1599907"/>
              <a:ext cx="11372730" cy="5013325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4431956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1013254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1655806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4271714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573977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800" b="0" dirty="0">
                              <a:solidFill>
                                <a:schemeClr val="tx1"/>
                              </a:solidFill>
                              <a:effectLst/>
                            </a:rPr>
                            <a:t>Partial pressure of oxygen or carbon </a:t>
                          </a:r>
                          <a:r>
                            <a:rPr lang="en-GB" sz="1800" b="0" dirty="0" err="1">
                              <a:solidFill>
                                <a:schemeClr val="tx1"/>
                              </a:solidFill>
                              <a:effectLst/>
                            </a:rPr>
                            <a:t>dioxid</a:t>
                          </a:r>
                          <a:endParaRPr lang="cs-CZ" sz="1800" b="0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6457" marR="66457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60000"/>
                            <a:lumOff val="40000"/>
                            <a:alpha val="66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800" b="0" dirty="0">
                              <a:solidFill>
                                <a:schemeClr val="tx1"/>
                              </a:solidFill>
                              <a:effectLst/>
                            </a:rPr>
                            <a:t>pO</a:t>
                          </a:r>
                          <a:r>
                            <a:rPr lang="en-GB" sz="1800" b="0" baseline="-25000" dirty="0">
                              <a:solidFill>
                                <a:schemeClr val="tx1"/>
                              </a:solidFill>
                              <a:effectLst/>
                            </a:rPr>
                            <a:t>2</a:t>
                          </a:r>
                          <a:r>
                            <a:rPr lang="en-GB" sz="1800" b="0" dirty="0">
                              <a:solidFill>
                                <a:schemeClr val="tx1"/>
                              </a:solidFill>
                              <a:effectLst/>
                            </a:rPr>
                            <a:t>, pCO</a:t>
                          </a:r>
                          <a:r>
                            <a:rPr lang="en-GB" sz="1800" b="0" baseline="-25000" dirty="0">
                              <a:solidFill>
                                <a:schemeClr val="tx1"/>
                              </a:solidFill>
                              <a:effectLst/>
                            </a:rPr>
                            <a:t>2</a:t>
                          </a:r>
                          <a:endParaRPr lang="cs-CZ" sz="1800" b="0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6457" marR="66457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60000"/>
                            <a:lumOff val="40000"/>
                            <a:alpha val="66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cs-CZ" sz="1800" b="0" dirty="0" err="1">
                              <a:solidFill>
                                <a:schemeClr val="tx1"/>
                              </a:solidFill>
                              <a:effectLst/>
                            </a:rPr>
                            <a:t>kPa</a:t>
                          </a:r>
                          <a:r>
                            <a:rPr lang="cs-CZ" sz="1800" b="0" dirty="0">
                              <a:solidFill>
                                <a:schemeClr val="tx1"/>
                              </a:solidFill>
                              <a:effectLst/>
                            </a:rPr>
                            <a:t>, </a:t>
                          </a:r>
                          <a:r>
                            <a:rPr lang="cs-CZ" sz="1800" b="0" dirty="0" err="1">
                              <a:solidFill>
                                <a:schemeClr val="tx1"/>
                              </a:solidFill>
                              <a:effectLst/>
                            </a:rPr>
                            <a:t>mmHg</a:t>
                          </a:r>
                          <a:endParaRPr lang="cs-CZ" sz="1800" b="0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6457" marR="66457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60000"/>
                            <a:lumOff val="40000"/>
                            <a:alpha val="66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cs-CZ" sz="1800" b="0" dirty="0">
                              <a:solidFill>
                                <a:schemeClr val="tx1"/>
                              </a:solidFill>
                              <a:effectLst/>
                            </a:rPr>
                            <a:t>Parciální tlak kyslíku nebo oxidu uhličitého ve vzduchu</a:t>
                          </a:r>
                          <a:endParaRPr lang="cs-CZ" sz="1800" b="0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6457" marR="66457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60000"/>
                            <a:lumOff val="40000"/>
                            <a:alpha val="66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573977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800" b="0" dirty="0">
                              <a:solidFill>
                                <a:schemeClr val="tx1"/>
                              </a:solidFill>
                              <a:effectLst/>
                            </a:rPr>
                            <a:t>Volume percentage of oxygen or carbon </a:t>
                          </a:r>
                          <a:r>
                            <a:rPr lang="en-GB" sz="1800" b="0" dirty="0" err="1">
                              <a:solidFill>
                                <a:schemeClr val="tx1"/>
                              </a:solidFill>
                              <a:effectLst/>
                            </a:rPr>
                            <a:t>dioxid</a:t>
                          </a:r>
                          <a:endParaRPr lang="cs-CZ" sz="1800" b="0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6457" marR="66457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60000"/>
                            <a:lumOff val="40000"/>
                            <a:alpha val="66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800" b="0">
                              <a:solidFill>
                                <a:schemeClr val="tx1"/>
                              </a:solidFill>
                              <a:effectLst/>
                            </a:rPr>
                            <a:t>Vol% O</a:t>
                          </a:r>
                          <a:r>
                            <a:rPr lang="en-GB" sz="1800" b="0" baseline="-25000">
                              <a:solidFill>
                                <a:schemeClr val="tx1"/>
                              </a:solidFill>
                              <a:effectLst/>
                            </a:rPr>
                            <a:t>2</a:t>
                          </a:r>
                          <a:r>
                            <a:rPr lang="en-GB" sz="1800" b="0">
                              <a:solidFill>
                                <a:schemeClr val="tx1"/>
                              </a:solidFill>
                              <a:effectLst/>
                            </a:rPr>
                            <a:t>, Vol% CO</a:t>
                          </a:r>
                          <a:r>
                            <a:rPr lang="en-GB" sz="1800" b="0" baseline="-25000">
                              <a:solidFill>
                                <a:schemeClr val="tx1"/>
                              </a:solidFill>
                              <a:effectLst/>
                            </a:rPr>
                            <a:t>2</a:t>
                          </a:r>
                          <a:endParaRPr lang="cs-CZ" sz="1800" b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6457" marR="66457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60000"/>
                            <a:lumOff val="40000"/>
                            <a:alpha val="66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cs-CZ" sz="1800" b="0">
                              <a:solidFill>
                                <a:schemeClr val="tx1"/>
                              </a:solidFill>
                              <a:effectLst/>
                            </a:rPr>
                            <a:t>%</a:t>
                          </a:r>
                          <a:endParaRPr lang="cs-CZ" sz="1800" b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6457" marR="66457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60000"/>
                            <a:lumOff val="40000"/>
                            <a:alpha val="66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cs-CZ" sz="1800" b="0" dirty="0">
                              <a:solidFill>
                                <a:schemeClr val="tx1"/>
                              </a:solidFill>
                              <a:effectLst/>
                            </a:rPr>
                            <a:t>Objemové procento kyslíku nebo oxidu uhličitého ve vzduchu</a:t>
                          </a:r>
                          <a:endParaRPr lang="cs-CZ" sz="1800" b="0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6457" marR="66457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60000"/>
                            <a:lumOff val="40000"/>
                            <a:alpha val="66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47669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800" b="0" dirty="0">
                              <a:solidFill>
                                <a:schemeClr val="tx1"/>
                              </a:solidFill>
                              <a:effectLst/>
                            </a:rPr>
                            <a:t>Oxygen consumption (intake)</a:t>
                          </a:r>
                          <a:endParaRPr lang="cs-CZ" sz="1800" b="0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6457" marR="66457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60000"/>
                            <a:lumOff val="40000"/>
                            <a:alpha val="66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cs-CZ"/>
                        </a:p>
                      </a:txBody>
                      <a:tcPr marL="66457" marR="66457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  <a:stretch>
                            <a:fillRect l="-439157" t="-344828" r="-587349" b="-103620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cs-CZ" sz="1800" b="0">
                              <a:solidFill>
                                <a:schemeClr val="tx1"/>
                              </a:solidFill>
                              <a:effectLst/>
                            </a:rPr>
                            <a:t>l∙min</a:t>
                          </a:r>
                          <a:r>
                            <a:rPr lang="cs-CZ" sz="1800" b="0" baseline="30000">
                              <a:solidFill>
                                <a:schemeClr val="tx1"/>
                              </a:solidFill>
                              <a:effectLst/>
                            </a:rPr>
                            <a:t>-1</a:t>
                          </a:r>
                          <a:r>
                            <a:rPr lang="cs-CZ" sz="1800" b="0">
                              <a:solidFill>
                                <a:schemeClr val="tx1"/>
                              </a:solidFill>
                              <a:effectLst/>
                            </a:rPr>
                            <a:t>; ml∙min</a:t>
                          </a:r>
                          <a:r>
                            <a:rPr lang="cs-CZ" sz="1800" b="0" baseline="30000">
                              <a:solidFill>
                                <a:schemeClr val="tx1"/>
                              </a:solidFill>
                              <a:effectLst/>
                            </a:rPr>
                            <a:t>-1</a:t>
                          </a:r>
                          <a:endParaRPr lang="cs-CZ" sz="1800" b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6457" marR="66457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60000"/>
                            <a:lumOff val="40000"/>
                            <a:alpha val="66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cs-CZ" sz="1800" b="0" dirty="0">
                              <a:solidFill>
                                <a:schemeClr val="tx1"/>
                              </a:solidFill>
                              <a:effectLst/>
                            </a:rPr>
                            <a:t>Příjem (</a:t>
                          </a:r>
                          <a:r>
                            <a:rPr lang="cs-CZ" sz="1800" b="0" strike="sngStrike" dirty="0">
                              <a:solidFill>
                                <a:schemeClr val="tx1"/>
                              </a:solidFill>
                              <a:effectLst/>
                            </a:rPr>
                            <a:t>spotřeba</a:t>
                          </a:r>
                          <a:r>
                            <a:rPr lang="cs-CZ" sz="1800" b="0" dirty="0">
                              <a:solidFill>
                                <a:schemeClr val="tx1"/>
                              </a:solidFill>
                              <a:effectLst/>
                            </a:rPr>
                            <a:t>) kyslíku</a:t>
                          </a:r>
                          <a:endParaRPr lang="cs-CZ" sz="1800" b="0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6457" marR="66457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60000"/>
                            <a:lumOff val="40000"/>
                            <a:alpha val="66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573977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800" b="0" dirty="0">
                              <a:solidFill>
                                <a:schemeClr val="tx1"/>
                              </a:solidFill>
                              <a:effectLst/>
                            </a:rPr>
                            <a:t>Oxygen consumption (intake) per kilogram of body mass</a:t>
                          </a:r>
                          <a:endParaRPr lang="cs-CZ" sz="1800" b="0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6457" marR="66457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60000"/>
                            <a:lumOff val="40000"/>
                            <a:alpha val="66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cs-CZ"/>
                        </a:p>
                      </a:txBody>
                      <a:tcPr marL="66457" marR="66457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  <a:stretch>
                            <a:fillRect l="-439157" t="-274468" r="-587349" b="-53936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cs-CZ" sz="1800" b="0">
                              <a:solidFill>
                                <a:schemeClr val="tx1"/>
                              </a:solidFill>
                              <a:effectLst/>
                            </a:rPr>
                            <a:t>ml∙min</a:t>
                          </a:r>
                          <a:r>
                            <a:rPr lang="cs-CZ" sz="1800" b="0" baseline="30000">
                              <a:solidFill>
                                <a:schemeClr val="tx1"/>
                              </a:solidFill>
                              <a:effectLst/>
                            </a:rPr>
                            <a:t>-1</a:t>
                          </a:r>
                          <a:r>
                            <a:rPr lang="cs-CZ" sz="1800" b="0">
                              <a:solidFill>
                                <a:schemeClr val="tx1"/>
                              </a:solidFill>
                              <a:effectLst/>
                            </a:rPr>
                            <a:t>∙kg</a:t>
                          </a:r>
                          <a:r>
                            <a:rPr lang="cs-CZ" sz="1800" b="0" baseline="30000">
                              <a:solidFill>
                                <a:schemeClr val="tx1"/>
                              </a:solidFill>
                              <a:effectLst/>
                            </a:rPr>
                            <a:t>-1</a:t>
                          </a:r>
                          <a:endParaRPr lang="cs-CZ" sz="1800" b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6457" marR="66457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60000"/>
                            <a:lumOff val="40000"/>
                            <a:alpha val="66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cs-CZ" sz="1800" b="0" dirty="0">
                              <a:solidFill>
                                <a:schemeClr val="tx1"/>
                              </a:solidFill>
                              <a:effectLst/>
                            </a:rPr>
                            <a:t>Minutový příjem kyslíku na 1 kg hmotnosti</a:t>
                          </a:r>
                          <a:endParaRPr lang="cs-CZ" sz="1800" b="0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6457" marR="66457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60000"/>
                            <a:lumOff val="40000"/>
                            <a:alpha val="66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573977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800" b="0">
                              <a:solidFill>
                                <a:schemeClr val="tx1"/>
                              </a:solidFill>
                              <a:effectLst/>
                            </a:rPr>
                            <a:t>Maximal oxygen consumption (intake) or</a:t>
                          </a:r>
                          <a:endParaRPr lang="cs-CZ" sz="1800" b="0">
                            <a:solidFill>
                              <a:schemeClr val="tx1"/>
                            </a:solidFill>
                            <a:effectLst/>
                          </a:endParaRPr>
                        </a:p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800" b="0">
                              <a:solidFill>
                                <a:schemeClr val="tx1"/>
                              </a:solidFill>
                              <a:effectLst/>
                            </a:rPr>
                            <a:t>Maximal aerobic power</a:t>
                          </a:r>
                          <a:endParaRPr lang="cs-CZ" sz="1800" b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6457" marR="66457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60000"/>
                            <a:lumOff val="40000"/>
                            <a:alpha val="66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cs-CZ"/>
                        </a:p>
                      </a:txBody>
                      <a:tcPr marL="66457" marR="66457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  <a:stretch>
                            <a:fillRect l="-439157" t="-374468" r="-587349" b="-43936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cs-CZ" sz="1800" b="0" dirty="0">
                              <a:solidFill>
                                <a:schemeClr val="tx1"/>
                              </a:solidFill>
                              <a:effectLst/>
                            </a:rPr>
                            <a:t>l∙min</a:t>
                          </a:r>
                          <a:r>
                            <a:rPr lang="cs-CZ" sz="1800" b="0" baseline="30000" dirty="0">
                              <a:solidFill>
                                <a:schemeClr val="tx1"/>
                              </a:solidFill>
                              <a:effectLst/>
                            </a:rPr>
                            <a:t>-1</a:t>
                          </a:r>
                          <a:r>
                            <a:rPr lang="cs-CZ" sz="1800" b="0" dirty="0">
                              <a:solidFill>
                                <a:schemeClr val="tx1"/>
                              </a:solidFill>
                              <a:effectLst/>
                            </a:rPr>
                            <a:t>; ml∙min</a:t>
                          </a:r>
                          <a:r>
                            <a:rPr lang="cs-CZ" sz="1800" b="0" baseline="30000" dirty="0">
                              <a:solidFill>
                                <a:schemeClr val="tx1"/>
                              </a:solidFill>
                              <a:effectLst/>
                            </a:rPr>
                            <a:t>-1</a:t>
                          </a:r>
                          <a:endParaRPr lang="cs-CZ" sz="1800" b="0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6457" marR="66457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60000"/>
                            <a:lumOff val="40000"/>
                            <a:alpha val="66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cs-CZ" sz="1800" b="0" dirty="0">
                              <a:solidFill>
                                <a:schemeClr val="tx1"/>
                              </a:solidFill>
                              <a:effectLst/>
                            </a:rPr>
                            <a:t>Maximální minutový příjem kyslíku nebo</a:t>
                          </a:r>
                        </a:p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cs-CZ" sz="1800" b="0" dirty="0">
                              <a:solidFill>
                                <a:schemeClr val="tx1"/>
                              </a:solidFill>
                              <a:effectLst/>
                            </a:rPr>
                            <a:t>Maximální aerobní výkon</a:t>
                          </a:r>
                          <a:endParaRPr lang="cs-CZ" sz="1800" b="0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6457" marR="66457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60000"/>
                            <a:lumOff val="40000"/>
                            <a:alpha val="66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867474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800" b="0">
                              <a:solidFill>
                                <a:schemeClr val="tx1"/>
                              </a:solidFill>
                              <a:effectLst/>
                            </a:rPr>
                            <a:t>Maximal oxygen consumption (intake) or</a:t>
                          </a:r>
                          <a:endParaRPr lang="cs-CZ" sz="1800" b="0">
                            <a:solidFill>
                              <a:schemeClr val="tx1"/>
                            </a:solidFill>
                            <a:effectLst/>
                          </a:endParaRPr>
                        </a:p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800" b="0">
                              <a:solidFill>
                                <a:schemeClr val="tx1"/>
                              </a:solidFill>
                              <a:effectLst/>
                            </a:rPr>
                            <a:t>Maximal aerobic power  per 1 kilogram of body mass</a:t>
                          </a:r>
                          <a:endParaRPr lang="cs-CZ" sz="1800" b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6457" marR="66457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60000"/>
                            <a:lumOff val="40000"/>
                            <a:alpha val="66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cs-CZ"/>
                        </a:p>
                      </a:txBody>
                      <a:tcPr marL="66457" marR="66457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  <a:stretch>
                            <a:fillRect l="-439157" t="-314085" r="-587349" b="-1908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cs-CZ" sz="1800" b="0" dirty="0">
                              <a:solidFill>
                                <a:schemeClr val="tx1"/>
                              </a:solidFill>
                              <a:effectLst/>
                            </a:rPr>
                            <a:t>ml∙min</a:t>
                          </a:r>
                          <a:r>
                            <a:rPr lang="cs-CZ" sz="1800" b="0" baseline="30000" dirty="0">
                              <a:solidFill>
                                <a:schemeClr val="tx1"/>
                              </a:solidFill>
                              <a:effectLst/>
                            </a:rPr>
                            <a:t>-1</a:t>
                          </a:r>
                          <a:r>
                            <a:rPr lang="cs-CZ" sz="1800" b="0" dirty="0">
                              <a:solidFill>
                                <a:schemeClr val="tx1"/>
                              </a:solidFill>
                              <a:effectLst/>
                            </a:rPr>
                            <a:t>∙kg</a:t>
                          </a:r>
                          <a:r>
                            <a:rPr lang="cs-CZ" sz="1800" b="0" baseline="30000" dirty="0">
                              <a:solidFill>
                                <a:schemeClr val="tx1"/>
                              </a:solidFill>
                              <a:effectLst/>
                            </a:rPr>
                            <a:t>-1</a:t>
                          </a:r>
                          <a:endParaRPr lang="cs-CZ" sz="1800" b="0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6457" marR="66457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60000"/>
                            <a:lumOff val="40000"/>
                            <a:alpha val="66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cs-CZ" sz="1800" b="1" dirty="0">
                              <a:solidFill>
                                <a:srgbClr val="FF0000"/>
                              </a:solidFill>
                              <a:effectLst/>
                            </a:rPr>
                            <a:t>Maximální minutový příjem kyslíku nebo</a:t>
                          </a:r>
                        </a:p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cs-CZ" sz="1800" b="1" dirty="0">
                              <a:solidFill>
                                <a:srgbClr val="FF0000"/>
                              </a:solidFill>
                              <a:effectLst/>
                            </a:rPr>
                            <a:t>Maximální aerobní výkon</a:t>
                          </a:r>
                        </a:p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cs-CZ" sz="1800" b="1" dirty="0">
                              <a:solidFill>
                                <a:srgbClr val="FF0000"/>
                              </a:solidFill>
                              <a:effectLst/>
                            </a:rPr>
                            <a:t>- na 1 kg hmotnosti</a:t>
                          </a:r>
                          <a:endParaRPr lang="cs-CZ" sz="1800" b="1" dirty="0">
                            <a:solidFill>
                              <a:srgbClr val="FF0000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6457" marR="66457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60000"/>
                            <a:lumOff val="40000"/>
                            <a:alpha val="66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869172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800" b="0">
                              <a:solidFill>
                                <a:schemeClr val="tx1"/>
                              </a:solidFill>
                              <a:effectLst/>
                            </a:rPr>
                            <a:t>Maximal oxygen consumption (intake) ) or</a:t>
                          </a:r>
                          <a:endParaRPr lang="cs-CZ" sz="1800" b="0">
                            <a:solidFill>
                              <a:schemeClr val="tx1"/>
                            </a:solidFill>
                            <a:effectLst/>
                          </a:endParaRPr>
                        </a:p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800" b="0">
                              <a:solidFill>
                                <a:schemeClr val="tx1"/>
                              </a:solidFill>
                              <a:effectLst/>
                            </a:rPr>
                            <a:t>Maximal aerobic power per frontal body area</a:t>
                          </a:r>
                          <a:endParaRPr lang="cs-CZ" sz="1800" b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6457" marR="66457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60000"/>
                            <a:lumOff val="40000"/>
                            <a:alpha val="66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cs-CZ"/>
                        </a:p>
                      </a:txBody>
                      <a:tcPr marL="66457" marR="66457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  <a:stretch>
                            <a:fillRect l="-439157" t="-411189" r="-587349" b="-8951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cs-CZ" sz="1800" b="0">
                              <a:solidFill>
                                <a:schemeClr val="tx1"/>
                              </a:solidFill>
                              <a:effectLst/>
                            </a:rPr>
                            <a:t>l∙min</a:t>
                          </a:r>
                          <a:r>
                            <a:rPr lang="cs-CZ" sz="1800" b="0" baseline="30000">
                              <a:solidFill>
                                <a:schemeClr val="tx1"/>
                              </a:solidFill>
                              <a:effectLst/>
                            </a:rPr>
                            <a:t>-1</a:t>
                          </a:r>
                          <a:r>
                            <a:rPr lang="cs-CZ" sz="1800" b="0">
                              <a:solidFill>
                                <a:schemeClr val="tx1"/>
                              </a:solidFill>
                              <a:effectLst/>
                            </a:rPr>
                            <a:t>∙m</a:t>
                          </a:r>
                          <a:r>
                            <a:rPr lang="cs-CZ" sz="1800" b="0" baseline="30000">
                              <a:solidFill>
                                <a:schemeClr val="tx1"/>
                              </a:solidFill>
                              <a:effectLst/>
                            </a:rPr>
                            <a:t>-2</a:t>
                          </a:r>
                          <a:endParaRPr lang="cs-CZ" sz="1800" b="0">
                            <a:solidFill>
                              <a:schemeClr val="tx1"/>
                            </a:solidFill>
                            <a:effectLst/>
                          </a:endParaRPr>
                        </a:p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cs-CZ" sz="1800" b="0">
                              <a:solidFill>
                                <a:schemeClr val="tx1"/>
                              </a:solidFill>
                              <a:effectLst/>
                            </a:rPr>
                            <a:t>ml∙min</a:t>
                          </a:r>
                          <a:r>
                            <a:rPr lang="cs-CZ" sz="1800" b="0" baseline="30000">
                              <a:solidFill>
                                <a:schemeClr val="tx1"/>
                              </a:solidFill>
                              <a:effectLst/>
                            </a:rPr>
                            <a:t>-1</a:t>
                          </a:r>
                          <a:r>
                            <a:rPr lang="cs-CZ" sz="1800" b="0">
                              <a:solidFill>
                                <a:schemeClr val="tx1"/>
                              </a:solidFill>
                              <a:effectLst/>
                            </a:rPr>
                            <a:t>∙m</a:t>
                          </a:r>
                          <a:r>
                            <a:rPr lang="cs-CZ" sz="1800" b="0" baseline="30000">
                              <a:solidFill>
                                <a:schemeClr val="tx1"/>
                              </a:solidFill>
                              <a:effectLst/>
                            </a:rPr>
                            <a:t>-2</a:t>
                          </a:r>
                          <a:endParaRPr lang="cs-CZ" sz="1800" b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6457" marR="66457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60000"/>
                            <a:lumOff val="40000"/>
                            <a:alpha val="66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cs-CZ" sz="1800" b="0" dirty="0">
                              <a:solidFill>
                                <a:schemeClr val="tx1"/>
                              </a:solidFill>
                              <a:effectLst/>
                            </a:rPr>
                            <a:t>Maximální minutový příjem kyslíku nebo</a:t>
                          </a:r>
                        </a:p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cs-CZ" sz="1800" b="0" dirty="0">
                              <a:solidFill>
                                <a:schemeClr val="tx1"/>
                              </a:solidFill>
                              <a:effectLst/>
                            </a:rPr>
                            <a:t>Maximální aerobní výkon</a:t>
                          </a:r>
                        </a:p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cs-CZ" sz="1800" b="0" dirty="0">
                              <a:solidFill>
                                <a:schemeClr val="tx1"/>
                              </a:solidFill>
                              <a:effectLst/>
                            </a:rPr>
                            <a:t>na 1 metr čtvereční čelního povrchu</a:t>
                          </a:r>
                          <a:endParaRPr lang="cs-CZ" sz="1800" b="0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6457" marR="66457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60000"/>
                            <a:lumOff val="40000"/>
                            <a:alpha val="66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  <a:tr h="347669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800" b="0">
                              <a:solidFill>
                                <a:schemeClr val="tx1"/>
                              </a:solidFill>
                              <a:effectLst/>
                            </a:rPr>
                            <a:t>Excess postexercise oxygen consumption</a:t>
                          </a:r>
                          <a:endParaRPr lang="cs-CZ" sz="1800" b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6457" marR="66457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60000"/>
                            <a:lumOff val="40000"/>
                            <a:alpha val="66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800" b="0">
                              <a:solidFill>
                                <a:schemeClr val="tx1"/>
                              </a:solidFill>
                              <a:effectLst/>
                            </a:rPr>
                            <a:t>EPOC</a:t>
                          </a:r>
                          <a:endParaRPr lang="cs-CZ" sz="1800" b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6457" marR="66457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60000"/>
                            <a:lumOff val="40000"/>
                            <a:alpha val="66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cs-CZ" sz="1800" b="0">
                              <a:solidFill>
                                <a:schemeClr val="tx1"/>
                              </a:solidFill>
                              <a:effectLst/>
                            </a:rPr>
                            <a:t>l</a:t>
                          </a:r>
                          <a:endParaRPr lang="cs-CZ" sz="1800" b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6457" marR="66457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60000"/>
                            <a:lumOff val="40000"/>
                            <a:alpha val="66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cs-CZ" sz="1800" b="0" dirty="0">
                              <a:solidFill>
                                <a:schemeClr val="tx1"/>
                              </a:solidFill>
                              <a:effectLst/>
                            </a:rPr>
                            <a:t>Zotavovací kyslík (</a:t>
                          </a:r>
                          <a:r>
                            <a:rPr lang="cs-CZ" sz="1800" b="0" dirty="0" err="1">
                              <a:solidFill>
                                <a:schemeClr val="tx1"/>
                              </a:solidFill>
                              <a:effectLst/>
                            </a:rPr>
                            <a:t>pozátěžový</a:t>
                          </a:r>
                          <a:r>
                            <a:rPr lang="cs-CZ" sz="1800" b="0" dirty="0">
                              <a:solidFill>
                                <a:schemeClr val="tx1"/>
                              </a:solidFill>
                              <a:effectLst/>
                            </a:rPr>
                            <a:t> kyslíkový dluh)</a:t>
                          </a:r>
                          <a:endParaRPr lang="cs-CZ" sz="1800" b="0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6457" marR="66457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60000"/>
                            <a:lumOff val="40000"/>
                            <a:alpha val="66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7"/>
                      </a:ext>
                    </a:extLst>
                  </a:tr>
                  <a:tr h="285433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800" b="0" dirty="0">
                              <a:solidFill>
                                <a:schemeClr val="tx1"/>
                              </a:solidFill>
                              <a:effectLst/>
                            </a:rPr>
                            <a:t>Pulse oxygen consumption </a:t>
                          </a:r>
                          <a:endParaRPr lang="cs-CZ" sz="1800" b="0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6457" marR="66457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60000"/>
                            <a:lumOff val="40000"/>
                            <a:alpha val="66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cs-CZ"/>
                        </a:p>
                      </a:txBody>
                      <a:tcPr marL="66457" marR="66457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  <a:stretch>
                            <a:fillRect l="-439157" t="-1676596" r="-587349" b="-5106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cs-CZ" sz="1800" b="0">
                              <a:solidFill>
                                <a:schemeClr val="tx1"/>
                              </a:solidFill>
                              <a:effectLst/>
                            </a:rPr>
                            <a:t>ml∙min</a:t>
                          </a:r>
                          <a:r>
                            <a:rPr lang="cs-CZ" sz="1800" b="0" baseline="30000">
                              <a:solidFill>
                                <a:schemeClr val="tx1"/>
                              </a:solidFill>
                              <a:effectLst/>
                            </a:rPr>
                            <a:t>-1</a:t>
                          </a:r>
                          <a:r>
                            <a:rPr lang="cs-CZ" sz="1800" b="0">
                              <a:solidFill>
                                <a:schemeClr val="tx1"/>
                              </a:solidFill>
                              <a:effectLst/>
                            </a:rPr>
                            <a:t>∙b</a:t>
                          </a:r>
                          <a:r>
                            <a:rPr lang="cs-CZ" sz="1800" b="0" baseline="30000">
                              <a:solidFill>
                                <a:schemeClr val="tx1"/>
                              </a:solidFill>
                              <a:effectLst/>
                            </a:rPr>
                            <a:t>-1</a:t>
                          </a:r>
                          <a:endParaRPr lang="cs-CZ" sz="1800" b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6457" marR="66457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60000"/>
                            <a:lumOff val="40000"/>
                            <a:alpha val="66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cs-CZ"/>
                        </a:p>
                      </a:txBody>
                      <a:tcPr marL="66457" marR="66457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  <a:stretch>
                            <a:fillRect l="-166476" t="-1676596" r="-285" b="-51064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8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306201672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4F0242-48FE-2D89-53B2-89B543597A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>
            <a:extLst>
              <a:ext uri="{FF2B5EF4-FFF2-40B4-BE49-F238E27FC236}">
                <a16:creationId xmlns:a16="http://schemas.microsoft.com/office/drawing/2014/main" id="{3F58AFD6-0292-7931-A783-F7FAC720F64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10394" y="436074"/>
            <a:ext cx="10972800" cy="619002"/>
          </a:xfrm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cs-CZ" altLang="cs-CZ" sz="3200" dirty="0"/>
              <a:t>ZÁTĚŽOVÁ DIAGNOSTIKA TRANSPORTNÍHO SYSTÉMU PRO KYSLÍK</a:t>
            </a:r>
            <a:endParaRPr lang="en-GB" altLang="cs-CZ" sz="3200" dirty="0"/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B6E6B9F5-7F3F-0216-77BA-9EF8CC4BA700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610395" y="1312564"/>
            <a:ext cx="6218774" cy="1171036"/>
          </a:xfrm>
        </p:spPr>
        <p:txBody>
          <a:bodyPr>
            <a:noAutofit/>
          </a:bodyPr>
          <a:lstStyle/>
          <a:p>
            <a:pPr marL="0" indent="0" algn="ctr">
              <a:lnSpc>
                <a:spcPct val="80000"/>
              </a:lnSpc>
              <a:buNone/>
            </a:pPr>
            <a:r>
              <a:rPr lang="cs-CZ" altLang="cs-CZ" b="1" dirty="0">
                <a:solidFill>
                  <a:schemeClr val="accent1">
                    <a:lumMod val="75000"/>
                  </a:schemeClr>
                </a:solidFill>
              </a:rPr>
              <a:t>Spiro</a:t>
            </a:r>
            <a:r>
              <a:rPr lang="cs-CZ" altLang="cs-CZ" b="1" dirty="0">
                <a:solidFill>
                  <a:srgbClr val="C00000"/>
                </a:solidFill>
              </a:rPr>
              <a:t>ergo</a:t>
            </a:r>
            <a:r>
              <a:rPr lang="cs-CZ" altLang="cs-CZ" b="1" dirty="0">
                <a:solidFill>
                  <a:schemeClr val="accent1">
                    <a:lumMod val="75000"/>
                  </a:schemeClr>
                </a:solidFill>
              </a:rPr>
              <a:t>metrie</a:t>
            </a:r>
            <a:r>
              <a:rPr lang="cs-CZ" altLang="cs-CZ" sz="2200" dirty="0">
                <a:solidFill>
                  <a:srgbClr val="FF0000"/>
                </a:solidFill>
              </a:rPr>
              <a:t> </a:t>
            </a:r>
            <a:r>
              <a:rPr lang="cs-CZ" altLang="cs-CZ" sz="2200" dirty="0"/>
              <a:t>se stupňovanou zátěží</a:t>
            </a:r>
          </a:p>
          <a:p>
            <a:pPr>
              <a:lnSpc>
                <a:spcPct val="80000"/>
              </a:lnSpc>
              <a:buClr>
                <a:srgbClr val="7030A0"/>
              </a:buClr>
              <a:buFont typeface="Wingdings" panose="05000000000000000000" pitchFamily="2" charset="2"/>
              <a:buChar char="Ø"/>
            </a:pPr>
            <a:r>
              <a:rPr lang="cs-CZ" altLang="cs-CZ" sz="2200" dirty="0"/>
              <a:t>Hodnocení míry </a:t>
            </a:r>
            <a:r>
              <a:rPr lang="cs-CZ" altLang="cs-CZ" sz="2200" dirty="0">
                <a:solidFill>
                  <a:srgbClr val="7030A0"/>
                </a:solidFill>
              </a:rPr>
              <a:t>funkční poruchy nejslabšího článku transportního systému pro kyslík (např. srdce).</a:t>
            </a:r>
          </a:p>
          <a:p>
            <a:pPr marL="457200" lvl="1" indent="0" algn="r">
              <a:lnSpc>
                <a:spcPct val="80000"/>
              </a:lnSpc>
              <a:buClr>
                <a:srgbClr val="7030A0"/>
              </a:buClr>
              <a:buNone/>
            </a:pPr>
            <a:endParaRPr lang="cs-CZ" altLang="cs-CZ" sz="2200" dirty="0"/>
          </a:p>
        </p:txBody>
      </p:sp>
      <p:pic>
        <p:nvPicPr>
          <p:cNvPr id="4" name="Picture 5" descr="VO2_omez">
            <a:extLst>
              <a:ext uri="{FF2B5EF4-FFF2-40B4-BE49-F238E27FC236}">
                <a16:creationId xmlns:a16="http://schemas.microsoft.com/office/drawing/2014/main" id="{742917DB-6C45-E8EE-CE2A-B9B360E57A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7" t="14600" r="4810" b="39606"/>
          <a:stretch/>
        </p:blipFill>
        <p:spPr bwMode="auto">
          <a:xfrm>
            <a:off x="132600" y="2794050"/>
            <a:ext cx="7759250" cy="27020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bdélník 1">
            <a:extLst>
              <a:ext uri="{FF2B5EF4-FFF2-40B4-BE49-F238E27FC236}">
                <a16:creationId xmlns:a16="http://schemas.microsoft.com/office/drawing/2014/main" id="{28DFF830-FEAD-1E76-4056-AD022D81F1A3}"/>
              </a:ext>
            </a:extLst>
          </p:cNvPr>
          <p:cNvSpPr/>
          <p:nvPr/>
        </p:nvSpPr>
        <p:spPr>
          <a:xfrm>
            <a:off x="2006312" y="5496110"/>
            <a:ext cx="3426939" cy="2437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>
              <a:lnSpc>
                <a:spcPct val="80000"/>
              </a:lnSpc>
              <a:buClr>
                <a:srgbClr val="7030A0"/>
              </a:buClr>
            </a:pPr>
            <a:r>
              <a:rPr lang="cs-CZ" altLang="cs-CZ" sz="1200" dirty="0"/>
              <a:t>(Weber et al., 1988 in: </a:t>
            </a:r>
            <a:r>
              <a:rPr lang="cs-CZ" altLang="cs-CZ" sz="1200" dirty="0" err="1"/>
              <a:t>Placheta</a:t>
            </a:r>
            <a:r>
              <a:rPr lang="cs-CZ" altLang="cs-CZ" sz="1200" dirty="0"/>
              <a:t> a kol., 1999)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74107B82-9D30-4249-FEFE-4A4BE1C937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8904" y="1145059"/>
            <a:ext cx="4023508" cy="5366951"/>
          </a:xfrm>
          <a:prstGeom prst="rect">
            <a:avLst/>
          </a:prstGeom>
          <a:ln>
            <a:solidFill>
              <a:srgbClr val="0033CC"/>
            </a:solidFill>
          </a:ln>
        </p:spPr>
      </p:pic>
      <p:sp>
        <p:nvSpPr>
          <p:cNvPr id="6" name="Obdélník 5">
            <a:extLst>
              <a:ext uri="{FF2B5EF4-FFF2-40B4-BE49-F238E27FC236}">
                <a16:creationId xmlns:a16="http://schemas.microsoft.com/office/drawing/2014/main" id="{8698E997-D0A7-D375-4D5C-2F3D1F18481A}"/>
              </a:ext>
            </a:extLst>
          </p:cNvPr>
          <p:cNvSpPr/>
          <p:nvPr/>
        </p:nvSpPr>
        <p:spPr>
          <a:xfrm>
            <a:off x="8470975" y="6512010"/>
            <a:ext cx="342914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000" dirty="0"/>
              <a:t>https://www.flickr.com/photos/88070379@N06/8444413930</a:t>
            </a:r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EEFB8542-B016-4023-8CDE-3315F79C30FF}"/>
              </a:ext>
            </a:extLst>
          </p:cNvPr>
          <p:cNvSpPr/>
          <p:nvPr/>
        </p:nvSpPr>
        <p:spPr>
          <a:xfrm>
            <a:off x="1155032" y="2794050"/>
            <a:ext cx="4278219" cy="270206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noFill/>
            </a:endParaRPr>
          </a:p>
        </p:txBody>
      </p:sp>
      <p:cxnSp>
        <p:nvCxnSpPr>
          <p:cNvPr id="12" name="Přímá spojnice se šipkou 11">
            <a:extLst>
              <a:ext uri="{FF2B5EF4-FFF2-40B4-BE49-F238E27FC236}">
                <a16:creationId xmlns:a16="http://schemas.microsoft.com/office/drawing/2014/main" id="{A3ECE5BA-ADE2-0A76-56DF-CB9D65E38A3B}"/>
              </a:ext>
            </a:extLst>
          </p:cNvPr>
          <p:cNvCxnSpPr/>
          <p:nvPr/>
        </p:nvCxnSpPr>
        <p:spPr>
          <a:xfrm flipH="1">
            <a:off x="2806262" y="3074276"/>
            <a:ext cx="488731" cy="0"/>
          </a:xfrm>
          <a:prstGeom prst="straightConnector1">
            <a:avLst/>
          </a:prstGeom>
          <a:ln w="730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6099372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54BC4A-1EF4-2A15-55D9-5CFFDE9AF1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4" descr="VO2max02">
            <a:extLst>
              <a:ext uri="{FF2B5EF4-FFF2-40B4-BE49-F238E27FC236}">
                <a16:creationId xmlns:a16="http://schemas.microsoft.com/office/drawing/2014/main" id="{3F654F26-59FA-A98B-F75C-8102CB94D2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4639" y="1052514"/>
            <a:ext cx="4497387" cy="5329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5" descr="trenova1">
            <a:extLst>
              <a:ext uri="{FF2B5EF4-FFF2-40B4-BE49-F238E27FC236}">
                <a16:creationId xmlns:a16="http://schemas.microsoft.com/office/drawing/2014/main" id="{8211FCD7-4082-96DE-1DCD-13B0B435D5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2176" y="981075"/>
            <a:ext cx="4543425" cy="547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6" name="TextovéPole 1">
            <a:extLst>
              <a:ext uri="{FF2B5EF4-FFF2-40B4-BE49-F238E27FC236}">
                <a16:creationId xmlns:a16="http://schemas.microsoft.com/office/drawing/2014/main" id="{53DC3708-26E7-4859-68DB-85A5328884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44639" y="333375"/>
            <a:ext cx="442753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2400" dirty="0">
                <a:solidFill>
                  <a:schemeClr val="accent1">
                    <a:lumMod val="75000"/>
                  </a:schemeClr>
                </a:solidFill>
              </a:rPr>
              <a:t>Zvýšení </a:t>
            </a:r>
            <a:r>
              <a:rPr lang="cs-CZ" altLang="cs-CZ" sz="2400" b="1" dirty="0">
                <a:solidFill>
                  <a:srgbClr val="FF0000"/>
                </a:solidFill>
              </a:rPr>
              <a:t>VO</a:t>
            </a:r>
            <a:r>
              <a:rPr lang="cs-CZ" altLang="cs-CZ" sz="2400" b="1" baseline="-25000" dirty="0">
                <a:solidFill>
                  <a:srgbClr val="FF0000"/>
                </a:solidFill>
              </a:rPr>
              <a:t>2</a:t>
            </a:r>
            <a:r>
              <a:rPr lang="cs-CZ" altLang="cs-CZ" sz="2400" b="1" dirty="0">
                <a:solidFill>
                  <a:srgbClr val="FF0000"/>
                </a:solidFill>
              </a:rPr>
              <a:t>max</a:t>
            </a:r>
            <a:r>
              <a:rPr lang="cs-CZ" altLang="cs-CZ" sz="2400" dirty="0">
                <a:solidFill>
                  <a:schemeClr val="accent1">
                    <a:lumMod val="75000"/>
                  </a:schemeClr>
                </a:solidFill>
              </a:rPr>
              <a:t> po tréninku</a:t>
            </a:r>
          </a:p>
        </p:txBody>
      </p:sp>
      <p:sp>
        <p:nvSpPr>
          <p:cNvPr id="8197" name="TextovéPole 4">
            <a:extLst>
              <a:ext uri="{FF2B5EF4-FFF2-40B4-BE49-F238E27FC236}">
                <a16:creationId xmlns:a16="http://schemas.microsoft.com/office/drawing/2014/main" id="{A09D78BE-CBF7-8CA4-3C3E-3A37F2988D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0" y="333375"/>
            <a:ext cx="441960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2400" dirty="0">
                <a:solidFill>
                  <a:schemeClr val="accent1">
                    <a:lumMod val="75000"/>
                  </a:schemeClr>
                </a:solidFill>
              </a:rPr>
              <a:t>Pokles </a:t>
            </a:r>
            <a:r>
              <a:rPr lang="cs-CZ" altLang="cs-CZ" sz="2400" b="1" dirty="0">
                <a:solidFill>
                  <a:srgbClr val="FF0000"/>
                </a:solidFill>
              </a:rPr>
              <a:t>VO</a:t>
            </a:r>
            <a:r>
              <a:rPr lang="cs-CZ" altLang="cs-CZ" sz="2400" b="1" baseline="-25000" dirty="0">
                <a:solidFill>
                  <a:srgbClr val="FF0000"/>
                </a:solidFill>
              </a:rPr>
              <a:t>2</a:t>
            </a:r>
            <a:r>
              <a:rPr lang="cs-CZ" altLang="cs-CZ" sz="2400" b="1" dirty="0">
                <a:solidFill>
                  <a:srgbClr val="FF0000"/>
                </a:solidFill>
              </a:rPr>
              <a:t>max</a:t>
            </a:r>
            <a:r>
              <a:rPr lang="cs-CZ" altLang="cs-CZ" sz="2400" dirty="0">
                <a:solidFill>
                  <a:schemeClr val="accent1">
                    <a:lumMod val="75000"/>
                  </a:schemeClr>
                </a:solidFill>
              </a:rPr>
              <a:t> s věkem</a:t>
            </a:r>
          </a:p>
        </p:txBody>
      </p:sp>
    </p:spTree>
    <p:extLst>
      <p:ext uri="{BB962C8B-B14F-4D97-AF65-F5344CB8AC3E}">
        <p14:creationId xmlns:p14="http://schemas.microsoft.com/office/powerpoint/2010/main" val="309386618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0489A2F7-FDAF-47F6-8F63-3E5A80E38C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20" t="4838" r="2976" b="11563"/>
          <a:stretch/>
        </p:blipFill>
        <p:spPr bwMode="auto">
          <a:xfrm>
            <a:off x="304798" y="368278"/>
            <a:ext cx="6611817" cy="4636859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0EE7F2CB-9136-9AC9-B2C2-DE74419825A3}"/>
              </a:ext>
            </a:extLst>
          </p:cNvPr>
          <p:cNvSpPr txBox="1"/>
          <p:nvPr/>
        </p:nvSpPr>
        <p:spPr>
          <a:xfrm>
            <a:off x="2784229" y="5005137"/>
            <a:ext cx="16529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(Vilikus, 2023)</a:t>
            </a:r>
          </a:p>
        </p:txBody>
      </p:sp>
      <p:pic>
        <p:nvPicPr>
          <p:cNvPr id="3" name="Picture 5" descr="Raven2013_1">
            <a:extLst>
              <a:ext uri="{FF2B5EF4-FFF2-40B4-BE49-F238E27FC236}">
                <a16:creationId xmlns:a16="http://schemas.microsoft.com/office/drawing/2014/main" id="{A75E69A7-7A9E-9538-48BE-795E29D8A2A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5" t="-549" r="1864" b="42674"/>
          <a:stretch/>
        </p:blipFill>
        <p:spPr bwMode="auto">
          <a:xfrm>
            <a:off x="7069016" y="371678"/>
            <a:ext cx="4818186" cy="611464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27104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2751" y="2692892"/>
            <a:ext cx="4029388" cy="4029388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64" t="18267" r="22975" b="31827"/>
          <a:stretch/>
        </p:blipFill>
        <p:spPr>
          <a:xfrm>
            <a:off x="195383" y="353488"/>
            <a:ext cx="3926225" cy="3637935"/>
          </a:xfrm>
          <a:prstGeom prst="rect">
            <a:avLst/>
          </a:prstGeom>
        </p:spPr>
      </p:pic>
      <p:graphicFrame>
        <p:nvGraphicFramePr>
          <p:cNvPr id="2" name="Tabulk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22132871"/>
              </p:ext>
            </p:extLst>
          </p:nvPr>
        </p:nvGraphicFramePr>
        <p:xfrm>
          <a:off x="4362217" y="353488"/>
          <a:ext cx="7338142" cy="2291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7414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cs-CZ" sz="2400" dirty="0">
                          <a:solidFill>
                            <a:srgbClr val="FFFF00"/>
                          </a:solidFill>
                        </a:rPr>
                        <a:t>ERGOMETRY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dirty="0">
                          <a:solidFill>
                            <a:schemeClr val="tx1"/>
                          </a:solidFill>
                        </a:rPr>
                        <a:t>TRENAŽERY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cs-CZ" dirty="0"/>
                        <a:t>stroje umožňující pohyb podobný určité pohybové činnosti </a:t>
                      </a:r>
                      <a:endParaRPr lang="cs-CZ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cs-CZ" b="1" dirty="0">
                          <a:solidFill>
                            <a:srgbClr val="FF0000"/>
                          </a:solidFill>
                        </a:rPr>
                        <a:t>přesná dávka/měření zátěže</a:t>
                      </a:r>
                    </a:p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cs-CZ" dirty="0">
                          <a:solidFill>
                            <a:srgbClr val="0070C0"/>
                          </a:solidFill>
                        </a:rPr>
                        <a:t>bicyklový, klikový, rumpál, veslařský, plavecký (síla, výkon, práce)</a:t>
                      </a:r>
                    </a:p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cs-CZ" i="1" dirty="0">
                          <a:solidFill>
                            <a:srgbClr val="0070C0"/>
                          </a:solidFill>
                        </a:rPr>
                        <a:t>běžecký (</a:t>
                      </a:r>
                      <a:r>
                        <a:rPr lang="cs-CZ" dirty="0">
                          <a:solidFill>
                            <a:srgbClr val="0070C0"/>
                          </a:solidFill>
                        </a:rPr>
                        <a:t>rychlost, sklon) </a:t>
                      </a:r>
                    </a:p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cs-CZ" i="1" dirty="0">
                          <a:solidFill>
                            <a:srgbClr val="0070C0"/>
                          </a:solidFill>
                        </a:rPr>
                        <a:t>plavecký</a:t>
                      </a:r>
                      <a:r>
                        <a:rPr lang="cs-CZ" dirty="0">
                          <a:solidFill>
                            <a:srgbClr val="0070C0"/>
                          </a:solidFill>
                        </a:rPr>
                        <a:t> (rychlost)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1" dirty="0"/>
                        <a:t>bez přesného dávkování zátěže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cs-CZ" dirty="0">
                          <a:solidFill>
                            <a:srgbClr val="0070C0"/>
                          </a:solidFill>
                        </a:rPr>
                        <a:t>bicyklový, spinning,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cs-CZ" dirty="0">
                          <a:solidFill>
                            <a:srgbClr val="0070C0"/>
                          </a:solidFill>
                        </a:rPr>
                        <a:t>šlapadlo cyklické, eliptické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cs-CZ" dirty="0">
                          <a:solidFill>
                            <a:srgbClr val="0070C0"/>
                          </a:solidFill>
                        </a:rPr>
                        <a:t>běžecký (pasivní koberec)</a:t>
                      </a:r>
                    </a:p>
                    <a:p>
                      <a:endParaRPr lang="cs-CZ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7" name="Zaoblený obdélník 6"/>
          <p:cNvSpPr/>
          <p:nvPr/>
        </p:nvSpPr>
        <p:spPr>
          <a:xfrm>
            <a:off x="4021246" y="4556674"/>
            <a:ext cx="906162" cy="733168"/>
          </a:xfrm>
          <a:prstGeom prst="round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ln>
                <a:solidFill>
                  <a:srgbClr val="FF0000"/>
                </a:solidFill>
              </a:ln>
              <a:noFill/>
            </a:endParaRPr>
          </a:p>
        </p:txBody>
      </p:sp>
      <p:sp>
        <p:nvSpPr>
          <p:cNvPr id="9" name="Zaoblený obdélník 8"/>
          <p:cNvSpPr/>
          <p:nvPr/>
        </p:nvSpPr>
        <p:spPr>
          <a:xfrm>
            <a:off x="1301777" y="540300"/>
            <a:ext cx="1577813" cy="884903"/>
          </a:xfrm>
          <a:prstGeom prst="round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ln>
                <a:solidFill>
                  <a:srgbClr val="FF0000"/>
                </a:solidFill>
              </a:ln>
              <a:noFill/>
            </a:endParaRPr>
          </a:p>
        </p:txBody>
      </p:sp>
      <p:pic>
        <p:nvPicPr>
          <p:cNvPr id="10" name="Obrázek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6446" y="4177570"/>
            <a:ext cx="6667735" cy="2680430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0244" y="2339604"/>
            <a:ext cx="1371355" cy="193089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7000" y="2339604"/>
            <a:ext cx="1930893" cy="1930893"/>
          </a:xfrm>
          <a:prstGeom prst="rect">
            <a:avLst/>
          </a:prstGeom>
          <a:ln>
            <a:solidFill>
              <a:srgbClr val="0070C0"/>
            </a:solidFill>
          </a:ln>
        </p:spPr>
      </p:pic>
      <p:sp>
        <p:nvSpPr>
          <p:cNvPr id="15" name="Zaoblený obdélník 14"/>
          <p:cNvSpPr/>
          <p:nvPr/>
        </p:nvSpPr>
        <p:spPr>
          <a:xfrm>
            <a:off x="6740244" y="5241785"/>
            <a:ext cx="906162" cy="733168"/>
          </a:xfrm>
          <a:prstGeom prst="round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ln>
                <a:solidFill>
                  <a:srgbClr val="FF0000"/>
                </a:solidFill>
              </a:ln>
              <a:noFill/>
            </a:endParaRPr>
          </a:p>
        </p:txBody>
      </p:sp>
      <p:sp>
        <p:nvSpPr>
          <p:cNvPr id="16" name="Zaoblený obdélník 15"/>
          <p:cNvSpPr/>
          <p:nvPr/>
        </p:nvSpPr>
        <p:spPr>
          <a:xfrm>
            <a:off x="9837027" y="5241785"/>
            <a:ext cx="906162" cy="733168"/>
          </a:xfrm>
          <a:prstGeom prst="round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ln>
                <a:solidFill>
                  <a:srgbClr val="FF0000"/>
                </a:solidFill>
              </a:ln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157825483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028E64-4FD6-D872-4E42-9B90F077A9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>
            <a:extLst>
              <a:ext uri="{FF2B5EF4-FFF2-40B4-BE49-F238E27FC236}">
                <a16:creationId xmlns:a16="http://schemas.microsoft.com/office/drawing/2014/main" id="{D67CFC15-4865-BBC6-80A4-B0674599CA8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10394" y="436074"/>
            <a:ext cx="10972800" cy="619002"/>
          </a:xfrm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cs-CZ" altLang="cs-CZ" sz="3200" dirty="0"/>
              <a:t>MONITOROVÁNÍ TRANSPORT. SYSTÉMU PRO KYSLÍK</a:t>
            </a:r>
            <a:endParaRPr lang="en-GB" altLang="cs-CZ" sz="3200" dirty="0"/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77DA57BF-26D1-7555-9395-FCF7AA66FB37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2781937" y="1226840"/>
            <a:ext cx="4629516" cy="426528"/>
          </a:xfrm>
        </p:spPr>
        <p:txBody>
          <a:bodyPr>
            <a:noAutofit/>
          </a:bodyPr>
          <a:lstStyle/>
          <a:p>
            <a:pPr marL="0" indent="0" algn="ctr">
              <a:lnSpc>
                <a:spcPct val="80000"/>
              </a:lnSpc>
              <a:buNone/>
            </a:pPr>
            <a:r>
              <a:rPr lang="cs-CZ" altLang="cs-CZ" b="1" dirty="0">
                <a:solidFill>
                  <a:srgbClr val="FF0000"/>
                </a:solidFill>
              </a:rPr>
              <a:t>Pulzní </a:t>
            </a:r>
            <a:r>
              <a:rPr lang="cs-CZ" altLang="cs-CZ" b="1" dirty="0" err="1">
                <a:solidFill>
                  <a:srgbClr val="FF0000"/>
                </a:solidFill>
              </a:rPr>
              <a:t>oxymetrie</a:t>
            </a:r>
            <a:endParaRPr lang="cs-CZ" altLang="cs-CZ" b="1" dirty="0">
              <a:solidFill>
                <a:srgbClr val="FF0000"/>
              </a:solidFill>
            </a:endParaRP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894AE214-71A4-860A-3FA9-D4AB4C07BA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8368" y="3538370"/>
            <a:ext cx="8566486" cy="3069050"/>
          </a:xfrm>
          <a:prstGeom prst="rect">
            <a:avLst/>
          </a:prstGeom>
          <a:ln>
            <a:solidFill>
              <a:srgbClr val="0033CC"/>
            </a:solidFill>
          </a:ln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1E2B26BB-87EE-B246-D52D-D8B560FC32B3}"/>
              </a:ext>
            </a:extLst>
          </p:cNvPr>
          <p:cNvSpPr/>
          <p:nvPr/>
        </p:nvSpPr>
        <p:spPr>
          <a:xfrm>
            <a:off x="596585" y="3228777"/>
            <a:ext cx="6598988" cy="3447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cs-CZ" altLang="cs-CZ" sz="2000" dirty="0"/>
              <a:t>Pití </a:t>
            </a:r>
            <a:r>
              <a:rPr lang="cs-CZ" altLang="cs-CZ" sz="2000" dirty="0" err="1"/>
              <a:t>oxygenované</a:t>
            </a:r>
            <a:r>
              <a:rPr lang="cs-CZ" altLang="cs-CZ" sz="2000" dirty="0"/>
              <a:t> vody </a:t>
            </a:r>
            <a:r>
              <a:rPr lang="cs-CZ" altLang="cs-CZ" sz="2000" dirty="0">
                <a:latin typeface="Calibri" panose="020F0502020204030204" pitchFamily="34" charset="0"/>
              </a:rPr>
              <a:t>→ </a:t>
            </a:r>
            <a:r>
              <a:rPr lang="cs-CZ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↑</a:t>
            </a:r>
            <a:r>
              <a:rPr lang="cs-CZ" altLang="cs-CZ" sz="2000" dirty="0"/>
              <a:t> saturace hemoglobinu kyslíkem.</a:t>
            </a:r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2680455C-6FE2-4C08-3294-51ED75D9AC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742" y="3538370"/>
            <a:ext cx="2956449" cy="2217337"/>
          </a:xfrm>
          <a:prstGeom prst="rect">
            <a:avLst/>
          </a:prstGeom>
          <a:ln>
            <a:solidFill>
              <a:srgbClr val="0033CC"/>
            </a:solidFill>
          </a:ln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id="{1AD74A92-E1F0-7E27-E261-B2FD83214445}"/>
              </a:ext>
            </a:extLst>
          </p:cNvPr>
          <p:cNvSpPr/>
          <p:nvPr/>
        </p:nvSpPr>
        <p:spPr>
          <a:xfrm>
            <a:off x="1267631" y="6607420"/>
            <a:ext cx="9412186" cy="2400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cs-CZ" altLang="cs-CZ" sz="1200" dirty="0"/>
              <a:t>(J. Novotný, M. Novotná. Saturace hemoglobinu kyslíkem u 52letého triatlonisty po vypití </a:t>
            </a:r>
            <a:r>
              <a:rPr lang="cs-CZ" altLang="cs-CZ" sz="1200" dirty="0" err="1"/>
              <a:t>oxygenované</a:t>
            </a:r>
            <a:r>
              <a:rPr lang="cs-CZ" altLang="cs-CZ" sz="1200" dirty="0"/>
              <a:t> vody. Med Sport </a:t>
            </a:r>
            <a:r>
              <a:rPr lang="cs-CZ" altLang="cs-CZ" sz="1200" dirty="0" err="1"/>
              <a:t>Boh</a:t>
            </a:r>
            <a:r>
              <a:rPr lang="cs-CZ" altLang="cs-CZ" sz="1200" dirty="0"/>
              <a:t> Slov, 2007, 16, 1: 48-52)</a:t>
            </a:r>
          </a:p>
        </p:txBody>
      </p:sp>
      <p:pic>
        <p:nvPicPr>
          <p:cNvPr id="12290" name="Picture 2" descr="19079 1 jedinecny pulzni oxymetr">
            <a:extLst>
              <a:ext uri="{FF2B5EF4-FFF2-40B4-BE49-F238E27FC236}">
                <a16:creationId xmlns:a16="http://schemas.microsoft.com/office/drawing/2014/main" id="{3A0DBC8F-6989-BCA8-CC5C-12ACB5C0CF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585" y="1275399"/>
            <a:ext cx="2485953" cy="1864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5B8890B0-62B1-4206-298A-37FFA848E335}"/>
              </a:ext>
            </a:extLst>
          </p:cNvPr>
          <p:cNvSpPr txBox="1"/>
          <p:nvPr/>
        </p:nvSpPr>
        <p:spPr>
          <a:xfrm>
            <a:off x="3173636" y="1617635"/>
            <a:ext cx="372790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2000" dirty="0"/>
              <a:t>Sledování dynamiky</a:t>
            </a:r>
          </a:p>
          <a:p>
            <a:pPr algn="ctr"/>
            <a:r>
              <a:rPr lang="cs-CZ" sz="2000" b="1" dirty="0">
                <a:solidFill>
                  <a:schemeClr val="accent1">
                    <a:lumMod val="75000"/>
                  </a:schemeClr>
                </a:solidFill>
              </a:rPr>
              <a:t>Saturace hemoglobinu kyslíkem (Sat.HbO</a:t>
            </a:r>
            <a:r>
              <a:rPr lang="cs-CZ" sz="2000" b="1" baseline="-25000" dirty="0">
                <a:solidFill>
                  <a:schemeClr val="accent1">
                    <a:lumMod val="75000"/>
                  </a:schemeClr>
                </a:solidFill>
              </a:rPr>
              <a:t>2</a:t>
            </a:r>
            <a:r>
              <a:rPr lang="cs-CZ" sz="2000" b="1" dirty="0">
                <a:solidFill>
                  <a:schemeClr val="accent1">
                    <a:lumMod val="75000"/>
                  </a:schemeClr>
                </a:solidFill>
              </a:rPr>
              <a:t>,%):</a:t>
            </a:r>
          </a:p>
          <a:p>
            <a:pPr algn="ctr"/>
            <a:r>
              <a:rPr lang="cs-CZ" sz="2000" dirty="0">
                <a:solidFill>
                  <a:schemeClr val="accent1">
                    <a:lumMod val="75000"/>
                  </a:schemeClr>
                </a:solidFill>
              </a:rPr>
              <a:t>(</a:t>
            </a:r>
            <a:r>
              <a:rPr lang="cs-CZ" sz="2000" dirty="0" err="1">
                <a:solidFill>
                  <a:schemeClr val="accent1">
                    <a:lumMod val="75000"/>
                  </a:schemeClr>
                </a:solidFill>
              </a:rPr>
              <a:t>OxyHb</a:t>
            </a:r>
            <a:r>
              <a:rPr lang="cs-CZ" sz="2000" dirty="0">
                <a:solidFill>
                  <a:schemeClr val="accent1">
                    <a:lumMod val="75000"/>
                  </a:schemeClr>
                </a:solidFill>
              </a:rPr>
              <a:t> / </a:t>
            </a:r>
            <a:r>
              <a:rPr lang="cs-CZ" sz="2000" dirty="0" err="1">
                <a:solidFill>
                  <a:schemeClr val="accent1">
                    <a:lumMod val="75000"/>
                  </a:schemeClr>
                </a:solidFill>
              </a:rPr>
              <a:t>Deoxy</a:t>
            </a:r>
            <a:r>
              <a:rPr lang="cs-CZ" sz="20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cs-CZ" sz="2000" dirty="0" err="1">
                <a:solidFill>
                  <a:schemeClr val="accent1">
                    <a:lumMod val="75000"/>
                  </a:schemeClr>
                </a:solidFill>
              </a:rPr>
              <a:t>Hb</a:t>
            </a:r>
            <a:r>
              <a:rPr lang="cs-CZ" sz="2000" dirty="0">
                <a:solidFill>
                  <a:schemeClr val="accent1">
                    <a:lumMod val="75000"/>
                  </a:schemeClr>
                </a:solidFill>
              </a:rPr>
              <a:t>) * 100</a:t>
            </a:r>
          </a:p>
        </p:txBody>
      </p:sp>
      <p:pic>
        <p:nvPicPr>
          <p:cNvPr id="2" name="Obrázek 18">
            <a:extLst>
              <a:ext uri="{FF2B5EF4-FFF2-40B4-BE49-F238E27FC236}">
                <a16:creationId xmlns:a16="http://schemas.microsoft.com/office/drawing/2014/main" id="{FBF6BBF9-6FF0-E461-E282-7ADDAE437C5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8963" y="1109761"/>
            <a:ext cx="4526452" cy="2552639"/>
          </a:xfrm>
          <a:prstGeom prst="rect">
            <a:avLst/>
          </a:prstGeom>
          <a:noFill/>
          <a:ln w="9525">
            <a:solidFill>
              <a:srgbClr val="0033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792687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4EB704-2098-45F1-5537-EDC0573E60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>
            <a:extLst>
              <a:ext uri="{FF2B5EF4-FFF2-40B4-BE49-F238E27FC236}">
                <a16:creationId xmlns:a16="http://schemas.microsoft.com/office/drawing/2014/main" id="{DB43F4C2-C601-36F9-E9F5-C8BE33791B8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93900" y="822325"/>
            <a:ext cx="8229600" cy="465138"/>
          </a:xfrm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r>
              <a:rPr lang="cs-CZ" altLang="cs-CZ" sz="2400"/>
              <a:t>MONITOROVÁNÍ TRANSPORT. SYSTÉMU PRO KYSLÍK</a:t>
            </a:r>
            <a:endParaRPr lang="en-GB" altLang="cs-CZ" sz="2400"/>
          </a:p>
        </p:txBody>
      </p:sp>
      <p:sp>
        <p:nvSpPr>
          <p:cNvPr id="27651" name="Obdélník 15">
            <a:extLst>
              <a:ext uri="{FF2B5EF4-FFF2-40B4-BE49-F238E27FC236}">
                <a16:creationId xmlns:a16="http://schemas.microsoft.com/office/drawing/2014/main" id="{D9833CD7-CD2A-34EE-1D0F-E5BBFB5B69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35526" y="1582738"/>
            <a:ext cx="4824413" cy="109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2000" b="1" dirty="0">
                <a:solidFill>
                  <a:srgbClr val="FF0000"/>
                </a:solidFill>
              </a:rPr>
              <a:t>Saturace svalu kyslíkem (SmO</a:t>
            </a:r>
            <a:r>
              <a:rPr lang="cs-CZ" altLang="cs-CZ" sz="2000" b="1" baseline="-25000" dirty="0">
                <a:solidFill>
                  <a:srgbClr val="FF0000"/>
                </a:solidFill>
              </a:rPr>
              <a:t>2</a:t>
            </a:r>
            <a:r>
              <a:rPr lang="cs-CZ" altLang="cs-CZ" sz="2000" b="1" dirty="0">
                <a:solidFill>
                  <a:srgbClr val="FF0000"/>
                </a:solidFill>
              </a:rPr>
              <a:t>,%)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1500" dirty="0">
                <a:solidFill>
                  <a:srgbClr val="0070C0"/>
                </a:solidFill>
              </a:rPr>
              <a:t>Hemoglobin a </a:t>
            </a:r>
            <a:r>
              <a:rPr lang="cs-CZ" altLang="cs-CZ" sz="1500" dirty="0" err="1">
                <a:solidFill>
                  <a:srgbClr val="0070C0"/>
                </a:solidFill>
              </a:rPr>
              <a:t>deoxyhemoglobin</a:t>
            </a:r>
            <a:r>
              <a:rPr lang="cs-CZ" altLang="cs-CZ" sz="1500" dirty="0">
                <a:solidFill>
                  <a:srgbClr val="0070C0"/>
                </a:solidFill>
              </a:rPr>
              <a:t> absorbují červené a infračervené záření různě – podle míry saturace kyslíkem</a:t>
            </a:r>
          </a:p>
        </p:txBody>
      </p:sp>
      <p:pic>
        <p:nvPicPr>
          <p:cNvPr id="27652" name="Obrázek 10">
            <a:extLst>
              <a:ext uri="{FF2B5EF4-FFF2-40B4-BE49-F238E27FC236}">
                <a16:creationId xmlns:a16="http://schemas.microsoft.com/office/drawing/2014/main" id="{067354F4-7461-282C-5898-D670ADFB91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1" y="1582739"/>
            <a:ext cx="2327275" cy="1900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3" name="Obrázek 1">
            <a:extLst>
              <a:ext uri="{FF2B5EF4-FFF2-40B4-BE49-F238E27FC236}">
                <a16:creationId xmlns:a16="http://schemas.microsoft.com/office/drawing/2014/main" id="{CAADD4F6-37DD-DCAF-EFFE-84B17D1BA3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1" y="3609976"/>
            <a:ext cx="3679825" cy="2284413"/>
          </a:xfrm>
          <a:prstGeom prst="rect">
            <a:avLst/>
          </a:prstGeom>
          <a:noFill/>
          <a:ln w="9525">
            <a:solidFill>
              <a:srgbClr val="0033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4" name="Obrázek 2">
            <a:extLst>
              <a:ext uri="{FF2B5EF4-FFF2-40B4-BE49-F238E27FC236}">
                <a16:creationId xmlns:a16="http://schemas.microsoft.com/office/drawing/2014/main" id="{AFADE79F-31DC-B857-8EB4-8D876D3FB0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0414" y="3609976"/>
            <a:ext cx="4371975" cy="2284413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5" name="Obrázek 3">
            <a:extLst>
              <a:ext uri="{FF2B5EF4-FFF2-40B4-BE49-F238E27FC236}">
                <a16:creationId xmlns:a16="http://schemas.microsoft.com/office/drawing/2014/main" id="{35CF95A4-F455-4B31-0FC4-1BE8DA1951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6900" y="2455864"/>
            <a:ext cx="5803900" cy="1042987"/>
          </a:xfrm>
          <a:prstGeom prst="rect">
            <a:avLst/>
          </a:prstGeom>
          <a:noFill/>
          <a:ln w="9525">
            <a:solidFill>
              <a:srgbClr val="0033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656" name="Obdélník 4">
            <a:hlinkClick r:id="rId6"/>
            <a:extLst>
              <a:ext uri="{FF2B5EF4-FFF2-40B4-BE49-F238E27FC236}">
                <a16:creationId xmlns:a16="http://schemas.microsoft.com/office/drawing/2014/main" id="{97E75393-0C4F-095D-12F2-03C01EEA42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49801" y="3206750"/>
            <a:ext cx="337945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 b="1">
                <a:solidFill>
                  <a:srgbClr val="2680FF"/>
                </a:solidFill>
                <a:latin typeface="Verdana,Bold"/>
              </a:rPr>
              <a:t>www.moxymonitor.com </a:t>
            </a:r>
            <a:endParaRPr lang="cs-CZ" altLang="cs-CZ" sz="180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587440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9C883C-4773-B231-8101-305A451856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5" name="Obrázek 3">
            <a:extLst>
              <a:ext uri="{FF2B5EF4-FFF2-40B4-BE49-F238E27FC236}">
                <a16:creationId xmlns:a16="http://schemas.microsoft.com/office/drawing/2014/main" id="{1B794716-46D1-354C-A38D-8A761CF9584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14"/>
          <a:stretch/>
        </p:blipFill>
        <p:spPr bwMode="auto">
          <a:xfrm>
            <a:off x="1845329" y="1096046"/>
            <a:ext cx="8665873" cy="459489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>
            <a:extLst>
              <a:ext uri="{FF2B5EF4-FFF2-40B4-BE49-F238E27FC236}">
                <a16:creationId xmlns:a16="http://schemas.microsoft.com/office/drawing/2014/main" id="{9E497AA6-D1A5-1C88-C5B2-1FA800DB3054}"/>
              </a:ext>
            </a:extLst>
          </p:cNvPr>
          <p:cNvSpPr/>
          <p:nvPr/>
        </p:nvSpPr>
        <p:spPr>
          <a:xfrm>
            <a:off x="3496646" y="333376"/>
            <a:ext cx="520982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 sz="1400" b="0" i="0" u="none" strike="noStrike" kern="1200" spc="0" baseline="0">
                <a:solidFill>
                  <a:srgbClr val="000000">
                    <a:lumMod val="65000"/>
                    <a:lumOff val="35000"/>
                  </a:srgbClr>
                </a:solidFill>
                <a:latin typeface="+mn-lt"/>
                <a:ea typeface="+mn-ea"/>
                <a:cs typeface="+mn-cs"/>
              </a:defRPr>
            </a:pPr>
            <a:r>
              <a:rPr lang="cs-CZ" sz="2400" b="1" dirty="0">
                <a:solidFill>
                  <a:srgbClr val="FF0000"/>
                </a:solidFill>
              </a:rPr>
              <a:t>Svalová </a:t>
            </a:r>
            <a:r>
              <a:rPr lang="cs-CZ" sz="2400" b="1" dirty="0" err="1">
                <a:solidFill>
                  <a:srgbClr val="FF0000"/>
                </a:solidFill>
              </a:rPr>
              <a:t>oxymetrie</a:t>
            </a:r>
            <a:r>
              <a:rPr lang="cs-CZ" sz="2400" b="1" dirty="0">
                <a:solidFill>
                  <a:srgbClr val="FF0000"/>
                </a:solidFill>
              </a:rPr>
              <a:t> </a:t>
            </a:r>
            <a:r>
              <a:rPr lang="cs-CZ" sz="2400" b="1" dirty="0">
                <a:solidFill>
                  <a:schemeClr val="accent1">
                    <a:lumMod val="75000"/>
                  </a:schemeClr>
                </a:solidFill>
              </a:rPr>
              <a:t>- </a:t>
            </a:r>
            <a:r>
              <a:rPr lang="cs-CZ" sz="2400" b="1" dirty="0" err="1">
                <a:solidFill>
                  <a:schemeClr val="accent1">
                    <a:lumMod val="75000"/>
                  </a:schemeClr>
                </a:solidFill>
              </a:rPr>
              <a:t>hyposaturační</a:t>
            </a:r>
            <a:r>
              <a:rPr lang="cs-CZ" sz="2400" b="1" dirty="0">
                <a:solidFill>
                  <a:schemeClr val="accent1">
                    <a:lumMod val="75000"/>
                  </a:schemeClr>
                </a:solidFill>
              </a:rPr>
              <a:t> práh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42E2BDC1-26AB-D13A-D245-D854E7131E69}"/>
              </a:ext>
            </a:extLst>
          </p:cNvPr>
          <p:cNvSpPr txBox="1"/>
          <p:nvPr/>
        </p:nvSpPr>
        <p:spPr>
          <a:xfrm>
            <a:off x="1845329" y="1096046"/>
            <a:ext cx="1355068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cs-CZ" altLang="cs-CZ" sz="2400" b="1" dirty="0">
                <a:solidFill>
                  <a:schemeClr val="accent6">
                    <a:lumMod val="75000"/>
                  </a:schemeClr>
                </a:solidFill>
              </a:rPr>
              <a:t>SmO</a:t>
            </a:r>
            <a:r>
              <a:rPr lang="cs-CZ" altLang="cs-CZ" sz="2400" b="1" baseline="-25000" dirty="0">
                <a:solidFill>
                  <a:schemeClr val="accent6">
                    <a:lumMod val="75000"/>
                  </a:schemeClr>
                </a:solidFill>
              </a:rPr>
              <a:t>2</a:t>
            </a:r>
            <a:r>
              <a:rPr lang="cs-CZ" altLang="cs-CZ" sz="2400" b="1" dirty="0">
                <a:solidFill>
                  <a:schemeClr val="accent6">
                    <a:lumMod val="75000"/>
                  </a:schemeClr>
                </a:solidFill>
              </a:rPr>
              <a:t>(%)</a:t>
            </a:r>
            <a:endParaRPr lang="cs-CZ" sz="24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C36A48FD-84F1-88A3-D3BA-6A494DC142E2}"/>
              </a:ext>
            </a:extLst>
          </p:cNvPr>
          <p:cNvSpPr txBox="1"/>
          <p:nvPr/>
        </p:nvSpPr>
        <p:spPr>
          <a:xfrm>
            <a:off x="5630779" y="4800600"/>
            <a:ext cx="133188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b="1" dirty="0"/>
              <a:t>Čas (min)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F1B82793-E7CD-B53D-5828-18E369F35BB1}"/>
              </a:ext>
            </a:extLst>
          </p:cNvPr>
          <p:cNvSpPr txBox="1"/>
          <p:nvPr/>
        </p:nvSpPr>
        <p:spPr>
          <a:xfrm rot="16200000">
            <a:off x="9181530" y="2518051"/>
            <a:ext cx="229001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b="1" dirty="0"/>
              <a:t>Rychlost běhu (km/h)</a:t>
            </a:r>
          </a:p>
        </p:txBody>
      </p:sp>
    </p:spTree>
    <p:extLst>
      <p:ext uri="{BB962C8B-B14F-4D97-AF65-F5344CB8AC3E}">
        <p14:creationId xmlns:p14="http://schemas.microsoft.com/office/powerpoint/2010/main" val="147682352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647700" y="304269"/>
            <a:ext cx="10972800" cy="619002"/>
          </a:xfrm>
          <a:prstGeom prst="rect">
            <a:avLst/>
          </a:prstGeom>
          <a:ln>
            <a:solidFill>
              <a:schemeClr val="tx1"/>
            </a:solidFill>
            <a:miter lim="800000"/>
            <a:headEnd/>
            <a:tailEnd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altLang="cs-CZ" sz="3200" dirty="0"/>
              <a:t>ZÁTĚŽOVÁ DIAGNOSTIKA U </a:t>
            </a:r>
            <a:r>
              <a:rPr lang="cs-CZ" altLang="cs-CZ" sz="3200" cap="all" dirty="0" err="1"/>
              <a:t>DIABETIKů</a:t>
            </a:r>
            <a:endParaRPr lang="en-GB" altLang="cs-CZ" sz="3200" cap="all" dirty="0"/>
          </a:p>
        </p:txBody>
      </p:sp>
      <p:sp>
        <p:nvSpPr>
          <p:cNvPr id="3" name="TextovéPole 2"/>
          <p:cNvSpPr txBox="1"/>
          <p:nvPr/>
        </p:nvSpPr>
        <p:spPr>
          <a:xfrm>
            <a:off x="647701" y="960130"/>
            <a:ext cx="579505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>
                <a:solidFill>
                  <a:srgbClr val="C00000"/>
                </a:solidFill>
              </a:rPr>
              <a:t>Orální glukózo - toleranční test (</a:t>
            </a:r>
            <a:r>
              <a:rPr lang="cs-CZ" sz="2400" b="1" dirty="0" err="1">
                <a:solidFill>
                  <a:srgbClr val="C00000"/>
                </a:solidFill>
              </a:rPr>
              <a:t>oGTT</a:t>
            </a:r>
            <a:r>
              <a:rPr lang="cs-CZ" sz="2400" b="1" dirty="0">
                <a:solidFill>
                  <a:srgbClr val="C00000"/>
                </a:solidFill>
              </a:rPr>
              <a:t>)</a:t>
            </a:r>
          </a:p>
          <a:p>
            <a:r>
              <a:rPr lang="cs-CZ" sz="2400" dirty="0">
                <a:solidFill>
                  <a:srgbClr val="0070C0"/>
                </a:solidFill>
              </a:rPr>
              <a:t>Pro Dg poruchy glukózového metabolizmu</a:t>
            </a:r>
          </a:p>
          <a:p>
            <a:r>
              <a:rPr lang="cs-CZ" sz="2400" dirty="0"/>
              <a:t>75 g glukózy rozpuštěné ve 250–300 ml vody</a:t>
            </a:r>
          </a:p>
          <a:p>
            <a:endParaRPr lang="cs-CZ" sz="2400" dirty="0"/>
          </a:p>
          <a:p>
            <a:endParaRPr lang="cs-CZ" sz="2400" dirty="0"/>
          </a:p>
          <a:p>
            <a:r>
              <a:rPr lang="cs-CZ" sz="2400" b="1" i="1" dirty="0">
                <a:solidFill>
                  <a:srgbClr val="C00000"/>
                </a:solidFill>
              </a:rPr>
              <a:t>Monitoring glykémie při pohybové aktivitě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2752" y="1022124"/>
            <a:ext cx="5177748" cy="3313757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" y="3268454"/>
            <a:ext cx="2689069" cy="3426777"/>
          </a:xfrm>
          <a:prstGeom prst="rect">
            <a:avLst/>
          </a:prstGeom>
        </p:spPr>
      </p:pic>
      <p:sp>
        <p:nvSpPr>
          <p:cNvPr id="9" name="Obdélník 8"/>
          <p:cNvSpPr/>
          <p:nvPr/>
        </p:nvSpPr>
        <p:spPr>
          <a:xfrm>
            <a:off x="3336769" y="4305031"/>
            <a:ext cx="8517924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2400" b="1" dirty="0">
                <a:solidFill>
                  <a:srgbClr val="C00000"/>
                </a:solidFill>
              </a:rPr>
              <a:t>Ergometrie, spiroergometrie</a:t>
            </a:r>
          </a:p>
          <a:p>
            <a:r>
              <a:rPr lang="cs-CZ" dirty="0">
                <a:solidFill>
                  <a:srgbClr val="0070C0"/>
                </a:solidFill>
              </a:rPr>
              <a:t>Zjištění reakce glukózového metabolizmu na fyzickou zátěž - </a:t>
            </a:r>
            <a:r>
              <a:rPr lang="cs-CZ" dirty="0">
                <a:solidFill>
                  <a:srgbClr val="7030A0"/>
                </a:solidFill>
              </a:rPr>
              <a:t>Glykémie </a:t>
            </a:r>
            <a:r>
              <a:rPr lang="cs-CZ" dirty="0"/>
              <a:t>před, při a po zátěži</a:t>
            </a:r>
          </a:p>
          <a:p>
            <a:r>
              <a:rPr lang="cs-CZ" dirty="0">
                <a:solidFill>
                  <a:srgbClr val="0070C0"/>
                </a:solidFill>
              </a:rPr>
              <a:t>Zjištění pracovní kapacity - </a:t>
            </a:r>
            <a:r>
              <a:rPr lang="cs-CZ" dirty="0" err="1">
                <a:solidFill>
                  <a:srgbClr val="7030A0"/>
                </a:solidFill>
              </a:rPr>
              <a:t>Wmax</a:t>
            </a:r>
            <a:r>
              <a:rPr lang="cs-CZ" dirty="0">
                <a:solidFill>
                  <a:srgbClr val="7030A0"/>
                </a:solidFill>
              </a:rPr>
              <a:t>, VO</a:t>
            </a:r>
            <a:r>
              <a:rPr lang="cs-CZ" baseline="-25000" dirty="0">
                <a:solidFill>
                  <a:srgbClr val="7030A0"/>
                </a:solidFill>
              </a:rPr>
              <a:t>2</a:t>
            </a:r>
            <a:r>
              <a:rPr lang="cs-CZ" dirty="0">
                <a:solidFill>
                  <a:srgbClr val="7030A0"/>
                </a:solidFill>
              </a:rPr>
              <a:t>max, </a:t>
            </a:r>
            <a:r>
              <a:rPr lang="cs-CZ" dirty="0" err="1">
                <a:solidFill>
                  <a:srgbClr val="7030A0"/>
                </a:solidFill>
              </a:rPr>
              <a:t>SFmax</a:t>
            </a:r>
            <a:endParaRPr lang="cs-CZ" dirty="0">
              <a:solidFill>
                <a:srgbClr val="0070C0"/>
              </a:solidFill>
            </a:endParaRPr>
          </a:p>
          <a:p>
            <a:r>
              <a:rPr lang="cs-CZ" dirty="0">
                <a:solidFill>
                  <a:srgbClr val="0070C0"/>
                </a:solidFill>
              </a:rPr>
              <a:t>Stanovení vodítek pro léčbu aerobním cvičením </a:t>
            </a:r>
            <a:r>
              <a:rPr lang="cs-CZ" dirty="0">
                <a:solidFill>
                  <a:srgbClr val="7030A0"/>
                </a:solidFill>
              </a:rPr>
              <a:t>-</a:t>
            </a:r>
            <a:r>
              <a:rPr lang="cs-CZ" dirty="0"/>
              <a:t> </a:t>
            </a:r>
            <a:r>
              <a:rPr lang="cs-CZ" dirty="0">
                <a:solidFill>
                  <a:srgbClr val="7030A0"/>
                </a:solidFill>
              </a:rPr>
              <a:t>Pocit zátěže a SF </a:t>
            </a:r>
            <a:r>
              <a:rPr lang="cs-CZ" dirty="0"/>
              <a:t>při ANP/65%VO2max …</a:t>
            </a:r>
          </a:p>
          <a:p>
            <a:pPr algn="ctr"/>
            <a:r>
              <a:rPr lang="cs-CZ" sz="2400" u="sng" dirty="0"/>
              <a:t>Diagnostika a kontrola dlouhodobých diabetických komplikací</a:t>
            </a:r>
          </a:p>
          <a:p>
            <a:r>
              <a:rPr lang="cs-CZ" dirty="0">
                <a:solidFill>
                  <a:srgbClr val="0070C0"/>
                </a:solidFill>
              </a:rPr>
              <a:t>Kardiopatie, ICHS</a:t>
            </a:r>
            <a:r>
              <a:rPr lang="cs-CZ" dirty="0"/>
              <a:t> – </a:t>
            </a:r>
            <a:r>
              <a:rPr lang="cs-CZ" dirty="0">
                <a:solidFill>
                  <a:srgbClr val="C00000"/>
                </a:solidFill>
              </a:rPr>
              <a:t>zátěžový EKG test</a:t>
            </a:r>
          </a:p>
          <a:p>
            <a:r>
              <a:rPr lang="cs-CZ" dirty="0">
                <a:solidFill>
                  <a:srgbClr val="0070C0"/>
                </a:solidFill>
              </a:rPr>
              <a:t>Hypertenze</a:t>
            </a:r>
            <a:r>
              <a:rPr lang="cs-CZ" dirty="0"/>
              <a:t> – </a:t>
            </a:r>
            <a:r>
              <a:rPr lang="cs-CZ" dirty="0">
                <a:solidFill>
                  <a:srgbClr val="C00000"/>
                </a:solidFill>
              </a:rPr>
              <a:t>zátěžový TK test, polohový test TK</a:t>
            </a:r>
          </a:p>
          <a:p>
            <a:r>
              <a:rPr lang="cs-CZ" dirty="0">
                <a:solidFill>
                  <a:srgbClr val="0070C0"/>
                </a:solidFill>
              </a:rPr>
              <a:t>Neuropatie ANS </a:t>
            </a:r>
            <a:r>
              <a:rPr lang="cs-CZ" dirty="0"/>
              <a:t>– </a:t>
            </a:r>
            <a:r>
              <a:rPr lang="cs-CZ" dirty="0">
                <a:solidFill>
                  <a:srgbClr val="C00000"/>
                </a:solidFill>
              </a:rPr>
              <a:t>polohový test s analýzou HRV</a:t>
            </a:r>
          </a:p>
        </p:txBody>
      </p:sp>
    </p:spTree>
    <p:extLst>
      <p:ext uri="{BB962C8B-B14F-4D97-AF65-F5344CB8AC3E}">
        <p14:creationId xmlns:p14="http://schemas.microsoft.com/office/powerpoint/2010/main" val="111682280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2575" y="1231901"/>
            <a:ext cx="5106988" cy="226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699" name="Obráze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0188" y="3344864"/>
            <a:ext cx="3708401" cy="349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0" name="TextovéPole 6"/>
          <p:cNvSpPr txBox="1">
            <a:spLocks noChangeArrowheads="1"/>
          </p:cNvSpPr>
          <p:nvPr/>
        </p:nvSpPr>
        <p:spPr bwMode="auto">
          <a:xfrm>
            <a:off x="5232400" y="2293939"/>
            <a:ext cx="3240088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rgbClr val="0070C0"/>
                </a:solidFill>
              </a:rPr>
              <a:t>Monitoring glukózy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rgbClr val="0070C0"/>
                </a:solidFill>
              </a:rPr>
              <a:t>v intersticiální (mezibuněčné)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rgbClr val="0070C0"/>
                </a:solidFill>
              </a:rPr>
              <a:t>tekutině</a:t>
            </a:r>
          </a:p>
        </p:txBody>
      </p:sp>
      <p:sp>
        <p:nvSpPr>
          <p:cNvPr id="29701" name="TextovéPole 7"/>
          <p:cNvSpPr txBox="1">
            <a:spLocks noChangeArrowheads="1"/>
          </p:cNvSpPr>
          <p:nvPr/>
        </p:nvSpPr>
        <p:spPr bwMode="auto">
          <a:xfrm>
            <a:off x="2293939" y="3862388"/>
            <a:ext cx="240982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rgbClr val="0070C0"/>
                </a:solidFill>
              </a:rPr>
              <a:t>Systém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rgbClr val="0070C0"/>
                </a:solidFill>
              </a:rPr>
              <a:t>SENZOR  +  PUMPA</a:t>
            </a:r>
          </a:p>
        </p:txBody>
      </p:sp>
      <p:sp>
        <p:nvSpPr>
          <p:cNvPr id="29702" name="TextovéPole 8"/>
          <p:cNvSpPr txBox="1">
            <a:spLocks noChangeArrowheads="1"/>
          </p:cNvSpPr>
          <p:nvPr/>
        </p:nvSpPr>
        <p:spPr bwMode="auto">
          <a:xfrm>
            <a:off x="3833813" y="347664"/>
            <a:ext cx="4608512" cy="70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2000" b="1">
                <a:solidFill>
                  <a:srgbClr val="0070C0"/>
                </a:solidFill>
              </a:rPr>
              <a:t>Kontinuální monitoring glukózy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2000">
                <a:solidFill>
                  <a:srgbClr val="0070C0"/>
                </a:solidFill>
                <a:hlinkClick r:id="rId4"/>
              </a:rPr>
              <a:t>www.detskydiabetes.cz</a:t>
            </a:r>
            <a:endParaRPr lang="cs-CZ" altLang="cs-CZ" sz="2000">
              <a:solidFill>
                <a:srgbClr val="0070C0"/>
              </a:solidFill>
            </a:endParaRPr>
          </a:p>
        </p:txBody>
      </p:sp>
      <p:sp>
        <p:nvSpPr>
          <p:cNvPr id="29703" name="TextovéPole 9"/>
          <p:cNvSpPr txBox="1">
            <a:spLocks noChangeArrowheads="1"/>
          </p:cNvSpPr>
          <p:nvPr/>
        </p:nvSpPr>
        <p:spPr bwMode="auto">
          <a:xfrm>
            <a:off x="4872039" y="3862388"/>
            <a:ext cx="2892425" cy="20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rgbClr val="0070C0"/>
                </a:solidFill>
                <a:latin typeface="Calibri" panose="020F0502020204030204" pitchFamily="34" charset="0"/>
              </a:rPr>
              <a:t>→ </a:t>
            </a:r>
            <a:r>
              <a:rPr lang="cs-CZ" altLang="cs-CZ" sz="1800">
                <a:solidFill>
                  <a:srgbClr val="0070C0"/>
                </a:solidFill>
              </a:rPr>
              <a:t>Zobrazení koncentrace glukózy na displeji pumpy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rgbClr val="0070C0"/>
                </a:solidFill>
                <a:latin typeface="Calibri" panose="020F0502020204030204" pitchFamily="34" charset="0"/>
              </a:rPr>
              <a:t>→ </a:t>
            </a:r>
            <a:r>
              <a:rPr lang="cs-CZ" altLang="cs-CZ" sz="1800">
                <a:solidFill>
                  <a:srgbClr val="0070C0"/>
                </a:solidFill>
              </a:rPr>
              <a:t>Diabetik si sám může upravit dávku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1800"/>
              <a:t>Není to automatický uzavřený systém.</a:t>
            </a:r>
          </a:p>
        </p:txBody>
      </p:sp>
      <p:pic>
        <p:nvPicPr>
          <p:cNvPr id="29704" name="Obrázek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8000" y="1290638"/>
            <a:ext cx="2540000" cy="214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5" name="Obrázek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8000" y="3673475"/>
            <a:ext cx="2554288" cy="303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6" name="Obdélník 12"/>
          <p:cNvSpPr>
            <a:spLocks noChangeArrowheads="1"/>
          </p:cNvSpPr>
          <p:nvPr/>
        </p:nvSpPr>
        <p:spPr bwMode="auto">
          <a:xfrm>
            <a:off x="8110539" y="3395663"/>
            <a:ext cx="2566987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200"/>
              <a:t>http://www.medtronicdiabetes.com/</a:t>
            </a:r>
          </a:p>
        </p:txBody>
      </p:sp>
    </p:spTree>
    <p:extLst>
      <p:ext uri="{BB962C8B-B14F-4D97-AF65-F5344CB8AC3E}">
        <p14:creationId xmlns:p14="http://schemas.microsoft.com/office/powerpoint/2010/main" val="324392942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Obrázek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631950"/>
            <a:ext cx="9170988" cy="494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3" name="TextovéPole 10"/>
          <p:cNvSpPr txBox="1">
            <a:spLocks noChangeArrowheads="1"/>
          </p:cNvSpPr>
          <p:nvPr/>
        </p:nvSpPr>
        <p:spPr bwMode="auto">
          <a:xfrm>
            <a:off x="2855914" y="1125538"/>
            <a:ext cx="69119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/>
              <a:t>Zpoždění glukózy v intersticiální tekutině za glykémií 15-20 min</a:t>
            </a:r>
          </a:p>
        </p:txBody>
      </p:sp>
      <p:sp>
        <p:nvSpPr>
          <p:cNvPr id="30724" name="TextovéPole 12"/>
          <p:cNvSpPr txBox="1">
            <a:spLocks noChangeArrowheads="1"/>
          </p:cNvSpPr>
          <p:nvPr/>
        </p:nvSpPr>
        <p:spPr bwMode="auto">
          <a:xfrm>
            <a:off x="3805238" y="284164"/>
            <a:ext cx="4608512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2000" b="1">
                <a:solidFill>
                  <a:srgbClr val="0070C0"/>
                </a:solidFill>
              </a:rPr>
              <a:t>Kontinuální monitoring glukózy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2000">
                <a:solidFill>
                  <a:srgbClr val="0070C0"/>
                </a:solidFill>
                <a:hlinkClick r:id="rId3"/>
              </a:rPr>
              <a:t>www.detskydiabetes.cz</a:t>
            </a:r>
            <a:endParaRPr lang="cs-CZ" altLang="cs-CZ" sz="200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741144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0A03AD-DC54-B266-91B7-CACF8FFF57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ffects of Nordic walking training on quality of life, balance and  functional mobility in elderly: A randomized clinical trial | Urban Poling">
            <a:extLst>
              <a:ext uri="{FF2B5EF4-FFF2-40B4-BE49-F238E27FC236}">
                <a16:creationId xmlns:a16="http://schemas.microsoft.com/office/drawing/2014/main" id="{84529A75-B4CB-D1F2-61EA-B2B0AA18FD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4870" y="2727434"/>
            <a:ext cx="5542332" cy="3696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866" name="Text Box 2">
            <a:extLst>
              <a:ext uri="{FF2B5EF4-FFF2-40B4-BE49-F238E27FC236}">
                <a16:creationId xmlns:a16="http://schemas.microsoft.com/office/drawing/2014/main" id="{0B4CB338-F423-43E7-EEDC-23524A2B55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63751" y="188913"/>
            <a:ext cx="79930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cs-CZ" altLang="cs-CZ" sz="2400" b="1">
                <a:solidFill>
                  <a:srgbClr val="FF0000"/>
                </a:solidFill>
              </a:rPr>
              <a:t>„Test mluvení“</a:t>
            </a:r>
            <a:r>
              <a:rPr lang="cs-CZ" altLang="cs-CZ" sz="2400" b="1">
                <a:solidFill>
                  <a:schemeClr val="accent2"/>
                </a:solidFill>
              </a:rPr>
              <a:t> </a:t>
            </a:r>
            <a:r>
              <a:rPr lang="cs-CZ" altLang="cs-CZ" sz="2400"/>
              <a:t>(Croteau et al.)</a:t>
            </a:r>
            <a:endParaRPr lang="en-GB" altLang="cs-CZ" sz="2400"/>
          </a:p>
        </p:txBody>
      </p:sp>
      <p:sp>
        <p:nvSpPr>
          <p:cNvPr id="36868" name="Text Box 4">
            <a:extLst>
              <a:ext uri="{FF2B5EF4-FFF2-40B4-BE49-F238E27FC236}">
                <a16:creationId xmlns:a16="http://schemas.microsoft.com/office/drawing/2014/main" id="{C19E3B2E-E5CA-90D9-B9F7-835B767ACE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24113" y="692151"/>
            <a:ext cx="7993062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ts val="0"/>
              </a:spcBef>
              <a:buNone/>
            </a:pPr>
            <a:r>
              <a:rPr lang="cs-CZ" altLang="cs-CZ" sz="2000" b="1" dirty="0">
                <a:solidFill>
                  <a:schemeClr val="accent1">
                    <a:lumMod val="75000"/>
                  </a:schemeClr>
                </a:solidFill>
              </a:rPr>
              <a:t>= </a:t>
            </a:r>
            <a:r>
              <a:rPr lang="en-US" altLang="cs-CZ" sz="2000" b="1" dirty="0">
                <a:solidFill>
                  <a:schemeClr val="accent1">
                    <a:lumMod val="75000"/>
                  </a:schemeClr>
                </a:solidFill>
              </a:rPr>
              <a:t>INTEN</a:t>
            </a:r>
            <a:r>
              <a:rPr lang="cs-CZ" altLang="cs-CZ" sz="2000" b="1" dirty="0">
                <a:solidFill>
                  <a:schemeClr val="accent1">
                    <a:lumMod val="75000"/>
                  </a:schemeClr>
                </a:solidFill>
              </a:rPr>
              <a:t>Z</a:t>
            </a:r>
            <a:r>
              <a:rPr lang="en-US" altLang="cs-CZ" sz="2000" b="1" dirty="0">
                <a:solidFill>
                  <a:schemeClr val="accent1">
                    <a:lumMod val="75000"/>
                  </a:schemeClr>
                </a:solidFill>
              </a:rPr>
              <a:t>ITA</a:t>
            </a:r>
            <a:r>
              <a:rPr lang="cs-CZ" altLang="cs-CZ" sz="2000" b="1" dirty="0">
                <a:solidFill>
                  <a:schemeClr val="accent1">
                    <a:lumMod val="75000"/>
                  </a:schemeClr>
                </a:solidFill>
              </a:rPr>
              <a:t> ZÁTĚŽE, kdy přestáváme být schopni souvislé řeči</a:t>
            </a:r>
          </a:p>
          <a:p>
            <a:pPr algn="ctr" eaLnBrk="1" hangingPunct="1">
              <a:spcBef>
                <a:spcPts val="0"/>
              </a:spcBef>
              <a:buFontTx/>
              <a:buNone/>
            </a:pPr>
            <a:r>
              <a:rPr lang="cs-CZ" altLang="cs-CZ" sz="2000" b="1" dirty="0">
                <a:solidFill>
                  <a:schemeClr val="accent6">
                    <a:lumMod val="75000"/>
                  </a:schemeClr>
                </a:solidFill>
              </a:rPr>
              <a:t>- doporučená intenzita rekreační a léčebné pohybové aktivity </a:t>
            </a:r>
            <a:r>
              <a:rPr lang="cs-CZ" altLang="cs-CZ" sz="2000" dirty="0"/>
              <a:t>(</a:t>
            </a:r>
            <a:r>
              <a:rPr lang="cs-CZ" altLang="cs-CZ" sz="2000" b="1" dirty="0"/>
              <a:t>↓</a:t>
            </a:r>
            <a:r>
              <a:rPr lang="cs-CZ" altLang="cs-CZ" sz="2000" dirty="0"/>
              <a:t>volných O</a:t>
            </a:r>
            <a:r>
              <a:rPr lang="cs-CZ" altLang="cs-CZ" sz="2000" baseline="-25000" dirty="0"/>
              <a:t>2</a:t>
            </a:r>
            <a:r>
              <a:rPr lang="cs-CZ" altLang="cs-CZ" sz="2000" dirty="0"/>
              <a:t> radikálů a acidózy)</a:t>
            </a:r>
          </a:p>
          <a:p>
            <a:pPr algn="ctr" eaLnBrk="1" hangingPunct="1">
              <a:spcBef>
                <a:spcPts val="0"/>
              </a:spcBef>
              <a:buFontTx/>
              <a:buNone/>
            </a:pPr>
            <a:r>
              <a:rPr lang="cs-CZ" altLang="cs-CZ" sz="2000" dirty="0"/>
              <a:t>- těsně pod úrovní „anaerobního prahu“</a:t>
            </a:r>
          </a:p>
        </p:txBody>
      </p:sp>
      <p:sp>
        <p:nvSpPr>
          <p:cNvPr id="2" name="Šipka: nahoru 1">
            <a:extLst>
              <a:ext uri="{FF2B5EF4-FFF2-40B4-BE49-F238E27FC236}">
                <a16:creationId xmlns:a16="http://schemas.microsoft.com/office/drawing/2014/main" id="{E46384CB-5546-1B78-0D97-6D0B5B27A72E}"/>
              </a:ext>
            </a:extLst>
          </p:cNvPr>
          <p:cNvSpPr/>
          <p:nvPr/>
        </p:nvSpPr>
        <p:spPr>
          <a:xfrm>
            <a:off x="2818358" y="2061628"/>
            <a:ext cx="7037193" cy="1233365"/>
          </a:xfrm>
          <a:prstGeom prst="upArrow">
            <a:avLst>
              <a:gd name="adj1" fmla="val 78508"/>
              <a:gd name="adj2" fmla="val 69475"/>
            </a:avLst>
          </a:prstGeom>
          <a:noFill/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cs-CZ" altLang="cs-CZ" sz="2400" b="1" dirty="0">
                <a:solidFill>
                  <a:schemeClr val="accent5">
                    <a:lumMod val="50000"/>
                  </a:schemeClr>
                </a:solidFill>
              </a:rPr>
              <a:t>↑ příjem O</a:t>
            </a:r>
            <a:r>
              <a:rPr lang="cs-CZ" altLang="cs-CZ" sz="2400" b="1" baseline="-25000" dirty="0">
                <a:solidFill>
                  <a:schemeClr val="accent5">
                    <a:lumMod val="50000"/>
                  </a:schemeClr>
                </a:solidFill>
              </a:rPr>
              <a:t>2 </a:t>
            </a:r>
            <a:r>
              <a:rPr lang="cs-CZ" altLang="cs-CZ" sz="2400" b="1" dirty="0">
                <a:solidFill>
                  <a:schemeClr val="accent5">
                    <a:lumMod val="50000"/>
                  </a:schemeClr>
                </a:solidFill>
              </a:rPr>
              <a:t>+ ↑ výdej CO</a:t>
            </a:r>
            <a:r>
              <a:rPr lang="cs-CZ" altLang="cs-CZ" sz="2400" b="1" baseline="-25000" dirty="0">
                <a:solidFill>
                  <a:schemeClr val="accent5">
                    <a:lumMod val="50000"/>
                  </a:schemeClr>
                </a:solidFill>
              </a:rPr>
              <a:t>2 </a:t>
            </a:r>
            <a:r>
              <a:rPr lang="cs-CZ" altLang="cs-CZ" sz="2400" b="1" dirty="0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→ ↑</a:t>
            </a:r>
            <a:r>
              <a:rPr lang="cs-CZ" altLang="cs-CZ" sz="2400" b="1" dirty="0">
                <a:solidFill>
                  <a:schemeClr val="accent5">
                    <a:lumMod val="50000"/>
                  </a:schemeClr>
                </a:solidFill>
              </a:rPr>
              <a:t> ventilace 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B5A1A699-2A7D-7689-95EC-BADD05B28A6B}"/>
              </a:ext>
            </a:extLst>
          </p:cNvPr>
          <p:cNvSpPr txBox="1"/>
          <p:nvPr/>
        </p:nvSpPr>
        <p:spPr>
          <a:xfrm>
            <a:off x="9647740" y="3935531"/>
            <a:ext cx="18905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i="1" dirty="0">
                <a:solidFill>
                  <a:schemeClr val="accent5">
                    <a:lumMod val="50000"/>
                  </a:schemeClr>
                </a:solidFill>
                <a:latin typeface="Forte" panose="03060902040502070203" pitchFamily="66" charset="0"/>
              </a:rPr>
              <a:t>Děkuji Vám</a:t>
            </a:r>
          </a:p>
          <a:p>
            <a:pPr algn="ctr"/>
            <a:r>
              <a:rPr lang="cs-CZ" sz="2400" i="1" dirty="0">
                <a:solidFill>
                  <a:schemeClr val="accent5">
                    <a:lumMod val="50000"/>
                  </a:schemeClr>
                </a:solidFill>
                <a:latin typeface="Forte" panose="03060902040502070203" pitchFamily="66" charset="0"/>
              </a:rPr>
              <a:t>za pozornost</a:t>
            </a:r>
          </a:p>
        </p:txBody>
      </p:sp>
      <p:pic>
        <p:nvPicPr>
          <p:cNvPr id="1028" name="Picture 4" descr="Cute Smiling Doctor Emoticon Wearing Stethoscope Emoji Smiley Vector  Illustration Stock Illustration - Download Image Now - iStock">
            <a:extLst>
              <a:ext uri="{FF2B5EF4-FFF2-40B4-BE49-F238E27FC236}">
                <a16:creationId xmlns:a16="http://schemas.microsoft.com/office/drawing/2014/main" id="{FCAC6ADC-A141-AFAD-4CC0-921338D161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5" t="11225" r="11785"/>
          <a:stretch/>
        </p:blipFill>
        <p:spPr bwMode="auto">
          <a:xfrm>
            <a:off x="9900321" y="4766528"/>
            <a:ext cx="1637963" cy="1902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09131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Výsledek obrázku pro ergometer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3007" y="4528549"/>
            <a:ext cx="3036722" cy="2278734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Obrázek 10">
            <a:hlinkClick r:id="rId4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6557" y="538314"/>
            <a:ext cx="2363666" cy="3032177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5201" y="1206345"/>
            <a:ext cx="2462525" cy="2486433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7994" y="4116399"/>
            <a:ext cx="2632564" cy="2632564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14" name="Obrázek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659" y="3125491"/>
            <a:ext cx="2180457" cy="2616548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16" name="Obrázek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02" y="542945"/>
            <a:ext cx="2686341" cy="2728554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17" name="Obrázek 1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0392" y="4262530"/>
            <a:ext cx="2459840" cy="2486433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18" name="TextovéPole 17"/>
          <p:cNvSpPr txBox="1"/>
          <p:nvPr/>
        </p:nvSpPr>
        <p:spPr>
          <a:xfrm>
            <a:off x="3598919" y="375348"/>
            <a:ext cx="52014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/>
              <a:t>ERGOMETRY A TRENAŽERY</a:t>
            </a:r>
          </a:p>
          <a:p>
            <a:pPr algn="ctr"/>
            <a:r>
              <a:rPr lang="cs-CZ" sz="2400" b="1" dirty="0">
                <a:solidFill>
                  <a:srgbClr val="0070C0"/>
                </a:solidFill>
              </a:rPr>
              <a:t>BICYKLOVÉ – KLIKOVÉ – RUMPÁLOVÉ</a:t>
            </a:r>
          </a:p>
        </p:txBody>
      </p:sp>
      <p:pic>
        <p:nvPicPr>
          <p:cNvPr id="20" name="Obrázek 1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2597" y="1528028"/>
            <a:ext cx="2532421" cy="2636020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22" name="Obrázek 2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4276" y="1269751"/>
            <a:ext cx="2154085" cy="3032993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2" name="TextovéPole 1">
            <a:hlinkClick r:id="rId4"/>
          </p:cNvPr>
          <p:cNvSpPr txBox="1"/>
          <p:nvPr/>
        </p:nvSpPr>
        <p:spPr>
          <a:xfrm>
            <a:off x="9913653" y="5274851"/>
            <a:ext cx="1789471" cy="646331"/>
          </a:xfrm>
          <a:prstGeom prst="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VIDEO</a:t>
            </a:r>
          </a:p>
          <a:p>
            <a:pPr algn="ctr"/>
            <a:r>
              <a:rPr lang="cs-CZ" dirty="0"/>
              <a:t>paže - trenažer</a:t>
            </a:r>
          </a:p>
        </p:txBody>
      </p:sp>
    </p:spTree>
    <p:extLst>
      <p:ext uri="{BB962C8B-B14F-4D97-AF65-F5344CB8AC3E}">
        <p14:creationId xmlns:p14="http://schemas.microsoft.com/office/powerpoint/2010/main" val="2197627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75" t="3097" r="37706" b="3575"/>
          <a:stretch/>
        </p:blipFill>
        <p:spPr>
          <a:xfrm>
            <a:off x="9366730" y="361829"/>
            <a:ext cx="2667946" cy="5342022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5150149" y="338256"/>
            <a:ext cx="36379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/>
              <a:t>ERGOMETRY</a:t>
            </a:r>
          </a:p>
          <a:p>
            <a:pPr algn="ctr"/>
            <a:r>
              <a:rPr lang="cs-CZ" sz="2400" b="1" dirty="0">
                <a:solidFill>
                  <a:srgbClr val="0070C0"/>
                </a:solidFill>
              </a:rPr>
              <a:t>CHODECKÉ – BĚŽECKÉ</a:t>
            </a:r>
          </a:p>
          <a:p>
            <a:pPr algn="ctr"/>
            <a:r>
              <a:rPr lang="cs-CZ" sz="2400" b="1" dirty="0">
                <a:solidFill>
                  <a:srgbClr val="0070C0"/>
                </a:solidFill>
              </a:rPr>
              <a:t>(TREADMILL)</a:t>
            </a:r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403" y="3455356"/>
            <a:ext cx="3240412" cy="3240412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11" name="TextovéPole 10">
            <a:hlinkClick r:id="rId4"/>
          </p:cNvPr>
          <p:cNvSpPr txBox="1"/>
          <p:nvPr/>
        </p:nvSpPr>
        <p:spPr>
          <a:xfrm>
            <a:off x="6909592" y="5997055"/>
            <a:ext cx="1875288" cy="646331"/>
          </a:xfrm>
          <a:prstGeom prst="rect">
            <a:avLst/>
          </a:prstGeom>
          <a:solidFill>
            <a:srgbClr val="FFC000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VIDEO</a:t>
            </a:r>
          </a:p>
          <a:p>
            <a:pPr algn="ctr"/>
            <a:r>
              <a:rPr lang="cs-CZ" dirty="0"/>
              <a:t>Tanec na běhátku</a:t>
            </a:r>
          </a:p>
        </p:txBody>
      </p:sp>
      <p:pic>
        <p:nvPicPr>
          <p:cNvPr id="16" name="Obrázek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402" y="245806"/>
            <a:ext cx="4070945" cy="3053210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17" name="TextovéPole 16">
            <a:hlinkClick r:id="rId6"/>
          </p:cNvPr>
          <p:cNvSpPr txBox="1"/>
          <p:nvPr/>
        </p:nvSpPr>
        <p:spPr>
          <a:xfrm>
            <a:off x="4343015" y="5999731"/>
            <a:ext cx="1878788" cy="646331"/>
          </a:xfrm>
          <a:prstGeom prst="rect">
            <a:avLst/>
          </a:prstGeom>
          <a:solidFill>
            <a:srgbClr val="FFFF00"/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VIDEO</a:t>
            </a:r>
          </a:p>
          <a:p>
            <a:pPr algn="ctr"/>
            <a:r>
              <a:rPr lang="cs-CZ" dirty="0"/>
              <a:t>Běh s kopce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8352" y="1574869"/>
            <a:ext cx="4143555" cy="2941924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15" name="TextovéPole 14">
            <a:hlinkClick r:id="rId8"/>
          </p:cNvPr>
          <p:cNvSpPr txBox="1"/>
          <p:nvPr/>
        </p:nvSpPr>
        <p:spPr>
          <a:xfrm>
            <a:off x="5806514" y="4613897"/>
            <a:ext cx="2325203" cy="923330"/>
          </a:xfrm>
          <a:prstGeom prst="rect">
            <a:avLst/>
          </a:prstGeom>
          <a:solidFill>
            <a:srgbClr val="FFFF00"/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VIDEO</a:t>
            </a:r>
          </a:p>
          <a:p>
            <a:pPr algn="ctr"/>
            <a:r>
              <a:rPr lang="cs-CZ" dirty="0"/>
              <a:t>spiroergometrie</a:t>
            </a:r>
          </a:p>
          <a:p>
            <a:pPr algn="ctr"/>
            <a:r>
              <a:rPr lang="cs-CZ" dirty="0"/>
              <a:t>s vozíkem na pásu</a:t>
            </a:r>
          </a:p>
        </p:txBody>
      </p:sp>
      <p:sp>
        <p:nvSpPr>
          <p:cNvPr id="3" name="TextovéPole 2">
            <a:hlinkClick r:id="rId9"/>
          </p:cNvPr>
          <p:cNvSpPr txBox="1"/>
          <p:nvPr/>
        </p:nvSpPr>
        <p:spPr>
          <a:xfrm>
            <a:off x="9007135" y="5997055"/>
            <a:ext cx="1399280" cy="64633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VIDEO</a:t>
            </a:r>
          </a:p>
          <a:p>
            <a:pPr algn="ctr"/>
            <a:r>
              <a:rPr lang="cs-CZ" dirty="0"/>
              <a:t>Pás pro koně</a:t>
            </a:r>
          </a:p>
        </p:txBody>
      </p:sp>
      <p:sp>
        <p:nvSpPr>
          <p:cNvPr id="19" name="TextovéPole 18">
            <a:hlinkClick r:id="rId10"/>
          </p:cNvPr>
          <p:cNvSpPr txBox="1"/>
          <p:nvPr/>
        </p:nvSpPr>
        <p:spPr>
          <a:xfrm>
            <a:off x="10628671" y="5997055"/>
            <a:ext cx="1406005" cy="64633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VIDEO</a:t>
            </a:r>
          </a:p>
          <a:p>
            <a:pPr algn="ctr"/>
            <a:r>
              <a:rPr lang="cs-CZ" dirty="0"/>
              <a:t>Pásy pro psy</a:t>
            </a:r>
          </a:p>
        </p:txBody>
      </p:sp>
    </p:spTree>
    <p:extLst>
      <p:ext uri="{BB962C8B-B14F-4D97-AF65-F5344CB8AC3E}">
        <p14:creationId xmlns:p14="http://schemas.microsoft.com/office/powerpoint/2010/main" val="10790702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-20121025-00000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678516" y="1404028"/>
            <a:ext cx="6159015" cy="4619260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458" y="1404027"/>
            <a:ext cx="5171174" cy="2908785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6" name="TextovéPole 5">
            <a:hlinkClick r:id="rId6"/>
          </p:cNvPr>
          <p:cNvSpPr txBox="1"/>
          <p:nvPr/>
        </p:nvSpPr>
        <p:spPr>
          <a:xfrm>
            <a:off x="1246800" y="5803607"/>
            <a:ext cx="3267815" cy="800219"/>
          </a:xfrm>
          <a:prstGeom prst="rect">
            <a:avLst/>
          </a:prstGeom>
          <a:solidFill>
            <a:srgbClr val="FFFF00"/>
          </a:solidFill>
          <a:ln w="76200"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VIDEO:</a:t>
            </a:r>
          </a:p>
          <a:p>
            <a:pPr algn="ctr"/>
            <a:r>
              <a:rPr lang="cs-CZ" dirty="0" err="1"/>
              <a:t>Flume</a:t>
            </a:r>
            <a:r>
              <a:rPr lang="cs-CZ" dirty="0"/>
              <a:t> </a:t>
            </a:r>
            <a:r>
              <a:rPr lang="cs-CZ" dirty="0" err="1"/>
              <a:t>sbočním</a:t>
            </a:r>
            <a:r>
              <a:rPr lang="cs-CZ" dirty="0"/>
              <a:t> oknem</a:t>
            </a:r>
          </a:p>
          <a:p>
            <a:pPr algn="ctr"/>
            <a:r>
              <a:rPr lang="cs-CZ" sz="1000" dirty="0"/>
              <a:t>https://www.youtube.com/watch?v=feUhyCklHL0</a:t>
            </a:r>
          </a:p>
        </p:txBody>
      </p:sp>
      <p:sp>
        <p:nvSpPr>
          <p:cNvPr id="4" name="TextovéPole 3"/>
          <p:cNvSpPr txBox="1"/>
          <p:nvPr/>
        </p:nvSpPr>
        <p:spPr>
          <a:xfrm>
            <a:off x="4251119" y="254174"/>
            <a:ext cx="3700463" cy="830997"/>
          </a:xfrm>
          <a:prstGeom prst="rect">
            <a:avLst/>
          </a:prstGeom>
          <a:solidFill>
            <a:schemeClr val="bg1">
              <a:alpha val="61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2400" dirty="0"/>
              <a:t>ZÁTĚŽOVÉ TESTY</a:t>
            </a:r>
          </a:p>
          <a:p>
            <a:pPr algn="ctr"/>
            <a:r>
              <a:rPr lang="cs-CZ" sz="2400" b="1" dirty="0">
                <a:solidFill>
                  <a:srgbClr val="0070C0"/>
                </a:solidFill>
              </a:rPr>
              <a:t>PLAVECKÉ</a:t>
            </a:r>
          </a:p>
        </p:txBody>
      </p:sp>
      <p:sp>
        <p:nvSpPr>
          <p:cNvPr id="11" name="TextovéPole 10"/>
          <p:cNvSpPr txBox="1"/>
          <p:nvPr/>
        </p:nvSpPr>
        <p:spPr>
          <a:xfrm>
            <a:off x="9453443" y="669672"/>
            <a:ext cx="2384088" cy="584775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1600" dirty="0"/>
              <a:t>Spiroergometrie v bazéně (S.R., Lipsko, 2012) </a:t>
            </a:r>
          </a:p>
        </p:txBody>
      </p:sp>
      <p:sp>
        <p:nvSpPr>
          <p:cNvPr id="13" name="TextovéPole 12">
            <a:hlinkClick r:id="rId7"/>
          </p:cNvPr>
          <p:cNvSpPr txBox="1"/>
          <p:nvPr/>
        </p:nvSpPr>
        <p:spPr>
          <a:xfrm>
            <a:off x="1246800" y="5018144"/>
            <a:ext cx="3258263" cy="646331"/>
          </a:xfrm>
          <a:prstGeom prst="rect">
            <a:avLst/>
          </a:prstGeom>
          <a:solidFill>
            <a:srgbClr val="FFFF00"/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b="1" dirty="0">
                <a:solidFill>
                  <a:srgbClr val="0070C0"/>
                </a:solidFill>
              </a:rPr>
              <a:t>VIDEO</a:t>
            </a:r>
          </a:p>
          <a:p>
            <a:pPr algn="ctr"/>
            <a:r>
              <a:rPr lang="cs-CZ" b="1" dirty="0">
                <a:solidFill>
                  <a:srgbClr val="0070C0"/>
                </a:solidFill>
              </a:rPr>
              <a:t>Spiroergometrie - </a:t>
            </a:r>
            <a:r>
              <a:rPr lang="cs-CZ" b="1" dirty="0" err="1">
                <a:solidFill>
                  <a:srgbClr val="0070C0"/>
                </a:solidFill>
              </a:rPr>
              <a:t>flume</a:t>
            </a:r>
            <a:endParaRPr lang="cs-CZ" b="1" dirty="0">
              <a:solidFill>
                <a:srgbClr val="0070C0"/>
              </a:solidFill>
            </a:endParaRPr>
          </a:p>
        </p:txBody>
      </p:sp>
      <p:sp>
        <p:nvSpPr>
          <p:cNvPr id="12" name="Obdélník 11">
            <a:hlinkClick r:id="rId8"/>
            <a:extLst>
              <a:ext uri="{FF2B5EF4-FFF2-40B4-BE49-F238E27FC236}">
                <a16:creationId xmlns:a16="http://schemas.microsoft.com/office/drawing/2014/main" id="{B2A6FD30-1D04-B8E4-7F4F-DB4514ADC81E}"/>
              </a:ext>
            </a:extLst>
          </p:cNvPr>
          <p:cNvSpPr/>
          <p:nvPr/>
        </p:nvSpPr>
        <p:spPr>
          <a:xfrm>
            <a:off x="1246800" y="4451945"/>
            <a:ext cx="3258263" cy="523220"/>
          </a:xfrm>
          <a:prstGeom prst="rect">
            <a:avLst/>
          </a:prstGeom>
          <a:solidFill>
            <a:srgbClr val="FFFF00"/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cs-CZ" dirty="0"/>
              <a:t>VIDEO: </a:t>
            </a:r>
            <a:r>
              <a:rPr lang="cs-CZ" dirty="0" err="1"/>
              <a:t>Flume</a:t>
            </a:r>
            <a:endParaRPr lang="cs-CZ" dirty="0"/>
          </a:p>
          <a:p>
            <a:pPr algn="ctr"/>
            <a:r>
              <a:rPr lang="cs-CZ" sz="1000" dirty="0"/>
              <a:t>https://</a:t>
            </a:r>
            <a:r>
              <a:rPr lang="cs-CZ" sz="1000" dirty="0">
                <a:hlinkClick r:id="rId8"/>
              </a:rPr>
              <a:t>www.youtube.com/watch?v=Ox6DQWmHB58</a:t>
            </a:r>
            <a:endParaRPr lang="cs-CZ" sz="1000" dirty="0"/>
          </a:p>
        </p:txBody>
      </p:sp>
    </p:spTree>
    <p:extLst>
      <p:ext uri="{BB962C8B-B14F-4D97-AF65-F5344CB8AC3E}">
        <p14:creationId xmlns:p14="http://schemas.microsoft.com/office/powerpoint/2010/main" val="264221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0616" y="4283999"/>
            <a:ext cx="1330222" cy="1330222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798550" y="256573"/>
            <a:ext cx="8227177" cy="66171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b="1" u="sng" cap="all" dirty="0">
                <a:solidFill>
                  <a:schemeClr val="accent1">
                    <a:lumMod val="50000"/>
                  </a:schemeClr>
                </a:solidFill>
              </a:rPr>
              <a:t>Bezpečnost zátěžových testů</a:t>
            </a:r>
          </a:p>
          <a:p>
            <a:pPr algn="ctr"/>
            <a:endParaRPr lang="cs-CZ" sz="2000" b="1" cap="all" dirty="0"/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cs-CZ" sz="2000" b="1" dirty="0">
                <a:solidFill>
                  <a:srgbClr val="0070C0"/>
                </a:solidFill>
              </a:rPr>
              <a:t>Nebezpečí zranění (prostor, umístění, stav ergometru, okolní předměty)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cs-CZ" sz="2000" b="1" dirty="0">
                <a:solidFill>
                  <a:srgbClr val="0070C0"/>
                </a:solidFill>
              </a:rPr>
              <a:t>Nebezpečí selhání oslabených vnitřních orgánů a systémů 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cs-CZ" sz="2000" b="1" dirty="0">
                <a:solidFill>
                  <a:srgbClr val="0070C0"/>
                </a:solidFill>
              </a:rPr>
              <a:t>Příprava personálu k řešení problému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sz="2000" dirty="0"/>
              <a:t>Dlouhodobá - vzdělání, praxe, cvičení,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sz="2000" dirty="0"/>
              <a:t>Bezprostřední příprava – metodika testu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cs-CZ" sz="2000" b="1" dirty="0">
                <a:solidFill>
                  <a:srgbClr val="0070C0"/>
                </a:solidFill>
              </a:rPr>
              <a:t>Důvody neprovedení a přerušení testu </a:t>
            </a:r>
            <a:r>
              <a:rPr lang="cs-CZ" sz="2000" b="1" dirty="0">
                <a:solidFill>
                  <a:srgbClr val="7030A0"/>
                </a:solidFill>
              </a:rPr>
              <a:t>(viz dále)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cs-CZ" sz="2000" b="1" dirty="0">
                <a:solidFill>
                  <a:srgbClr val="0070C0"/>
                </a:solidFill>
              </a:rPr>
              <a:t>Příprava laboratoře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sz="2000" dirty="0"/>
              <a:t>Prostor, uspořádání ergometrů a přístrojů, větrání, klimatizace, …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sz="2000" dirty="0"/>
              <a:t>Zdravotní materiál a léky pro první pomoc a resuscitaci </a:t>
            </a:r>
            <a:r>
              <a:rPr lang="cs-CZ" sz="2000" b="1" dirty="0">
                <a:solidFill>
                  <a:srgbClr val="7030A0"/>
                </a:solidFill>
              </a:rPr>
              <a:t>(AED)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cs-CZ" sz="2000" b="1" dirty="0">
                <a:solidFill>
                  <a:srgbClr val="0070C0"/>
                </a:solidFill>
              </a:rPr>
              <a:t>Příprava a sledování testovaného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000" dirty="0"/>
              <a:t>Vysvětlení průběhu testu, zácvik, způsob komunikace, sdělení potíží, způsob ukončení testu, …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000" dirty="0"/>
              <a:t>Průběžná komunikace, sledování odezvy na zátěž – známky selhávání atd.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cs-CZ" sz="2000" b="1" dirty="0">
                <a:solidFill>
                  <a:srgbClr val="0070C0"/>
                </a:solidFill>
              </a:rPr>
              <a:t>Zvláštnosti testování dětí, seniorů a žen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000" dirty="0"/>
              <a:t>DĚTI – větší obava, jednodušší vysvětlení, rychlejší reakce, nestabilita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000" dirty="0"/>
              <a:t>SENIOŘI – pomaleji reagují, vyšší riziko selhání oslabených orgánů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000" dirty="0"/>
              <a:t>ŽENY – častější </a:t>
            </a:r>
            <a:r>
              <a:rPr lang="cs-CZ" sz="2000" dirty="0" err="1"/>
              <a:t>neurocirkulační</a:t>
            </a:r>
            <a:r>
              <a:rPr lang="cs-CZ" sz="2000" dirty="0"/>
              <a:t> (TK) labilita, problém umístění a stabilizace EKG elektrod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7767" y="3811772"/>
            <a:ext cx="2368762" cy="3046228"/>
          </a:xfrm>
          <a:prstGeom prst="rect">
            <a:avLst/>
          </a:prstGeom>
          <a:ln>
            <a:noFill/>
          </a:ln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5392" y="1260627"/>
            <a:ext cx="1142245" cy="1142245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3331" y="2414139"/>
            <a:ext cx="1386365" cy="1386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157851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822</TotalTime>
  <Words>3856</Words>
  <Application>Microsoft Office PowerPoint</Application>
  <PresentationFormat>Širokoúhlá obrazovka</PresentationFormat>
  <Paragraphs>596</Paragraphs>
  <Slides>56</Slides>
  <Notes>0</Notes>
  <HiddenSlides>0</HiddenSlides>
  <MMClips>1</MMClips>
  <ScaleCrop>false</ScaleCrop>
  <HeadingPairs>
    <vt:vector size="8" baseType="variant">
      <vt:variant>
        <vt:lpstr>Použitá písma</vt:lpstr>
      </vt:variant>
      <vt:variant>
        <vt:i4>9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56</vt:i4>
      </vt:variant>
    </vt:vector>
  </HeadingPairs>
  <TitlesOfParts>
    <vt:vector size="67" baseType="lpstr">
      <vt:lpstr>Arial</vt:lpstr>
      <vt:lpstr>Calibri</vt:lpstr>
      <vt:lpstr>Calibri Light</vt:lpstr>
      <vt:lpstr>Cambria Math</vt:lpstr>
      <vt:lpstr>Courier New</vt:lpstr>
      <vt:lpstr>Forte</vt:lpstr>
      <vt:lpstr>Times New Roman</vt:lpstr>
      <vt:lpstr>Verdana,Bold</vt:lpstr>
      <vt:lpstr>Wingdings</vt:lpstr>
      <vt:lpstr>Motiv Office</vt:lpstr>
      <vt:lpstr>Graf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ZÁTĚŽOVÁ DIAGNOSTIKA SRDCE ischemická choroba srdeční (angina pectoris, infarkt myokardu), kardiomyopatie, srdeční vady a jiné</vt:lpstr>
      <vt:lpstr>Prezentace aplikace PowerPoint</vt:lpstr>
      <vt:lpstr>ZÁTĚŽOVÁ DIAGNOSTIKA SRDCE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ZÁTĚŽOVÁ DIAGNOSTIKA SRDCE</vt:lpstr>
      <vt:lpstr>ZÁTĚŽOVÁ DIAGNOSTIKA SRDCE</vt:lpstr>
      <vt:lpstr>Prezentace aplikace PowerPoint</vt:lpstr>
      <vt:lpstr>ZÁTĚŽOVÁ DIAGNOSTIKA SRDCE</vt:lpstr>
      <vt:lpstr>ZÁTĚŽOVÁ DIAGNOSTIKA SRDCE</vt:lpstr>
      <vt:lpstr>Prezentace aplikace PowerPoint</vt:lpstr>
      <vt:lpstr>Prezentace aplikace PowerPoint</vt:lpstr>
      <vt:lpstr>Prezentace aplikace PowerPoint</vt:lpstr>
      <vt:lpstr>ZÁTĚŽOVÉ TESTY U PORUCH KREVNÍHO TLAKU hypertenze, hypotenze, kolísání</vt:lpstr>
      <vt:lpstr>MONITORING U PORUCH KREVNÍHO TLAKU hypertenze, hypotenze, kolísání</vt:lpstr>
      <vt:lpstr>MONITORING U PORUCH KREVNÍHO TLAKU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ZÁTĚŽOVÁ DIAGNOSTIKA TRANSPORTNÍHO SYSTÉMU PRO KYSLÍK</vt:lpstr>
      <vt:lpstr>Prezentace aplikace PowerPoint</vt:lpstr>
      <vt:lpstr>Prezentace aplikace PowerPoint</vt:lpstr>
      <vt:lpstr>MONITOROVÁNÍ TRANSPORT. SYSTÉMU PRO KYSLÍK</vt:lpstr>
      <vt:lpstr>MONITOROVÁNÍ TRANSPORT. SYSTÉMU PRO KYSLÍK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Zátěžová diagnostika</dc:title>
  <dc:creator>Jan Novotný</dc:creator>
  <cp:lastModifiedBy>Jan Novotný</cp:lastModifiedBy>
  <cp:revision>80</cp:revision>
  <dcterms:created xsi:type="dcterms:W3CDTF">2024-03-09T08:28:51Z</dcterms:created>
  <dcterms:modified xsi:type="dcterms:W3CDTF">2024-03-10T05:20:15Z</dcterms:modified>
</cp:coreProperties>
</file>