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58" r:id="rId5"/>
    <p:sldId id="263" r:id="rId6"/>
    <p:sldId id="298" r:id="rId7"/>
    <p:sldId id="300" r:id="rId8"/>
    <p:sldId id="280" r:id="rId9"/>
    <p:sldId id="260" r:id="rId10"/>
    <p:sldId id="281" r:id="rId11"/>
    <p:sldId id="267" r:id="rId12"/>
    <p:sldId id="276" r:id="rId13"/>
    <p:sldId id="272" r:id="rId14"/>
    <p:sldId id="273" r:id="rId15"/>
    <p:sldId id="277" r:id="rId16"/>
    <p:sldId id="282" r:id="rId17"/>
    <p:sldId id="301" r:id="rId18"/>
    <p:sldId id="285" r:id="rId19"/>
    <p:sldId id="275" r:id="rId20"/>
    <p:sldId id="286" r:id="rId21"/>
    <p:sldId id="283" r:id="rId22"/>
    <p:sldId id="302" r:id="rId23"/>
    <p:sldId id="303" r:id="rId24"/>
    <p:sldId id="304" r:id="rId25"/>
    <p:sldId id="30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-6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8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05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21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5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40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5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84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79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0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32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7BB74-17F6-4C41-A2CB-8F5CF95F32F8}" type="datetimeFigureOut">
              <a:rPr lang="cs-CZ" smtClean="0"/>
              <a:t>11.1.2017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EA9C-CA6A-4EE6-B3CC-DF9233D8A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64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Jan Novotný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Fakulta sportovních studií MU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2014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9645" y="1178602"/>
            <a:ext cx="10655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nastavení a řízení  správné intenzity vytrvalostní zátěže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Anaerobní 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práh - laktátový, ventilační, …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%MSR, %VO</a:t>
            </a:r>
            <a:r>
              <a:rPr lang="cs-CZ" sz="24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max, %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parler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vodítko pro regulaci intenzity – HR, RPE (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zdravotních komplikací při vytrvalostní zátěži: </a:t>
            </a:r>
            <a:endParaRPr lang="cs-CZ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myositidy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rhabdomyolýzy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přehřátí a hyponatrémie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96977" y="549275"/>
            <a:ext cx="6176962" cy="5416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Anaerobní práh - laktátový, ventilační, 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  <a:p>
            <a:pPr algn="ctr"/>
            <a:r>
              <a:rPr lang="cs-CZ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ANP, AT – </a:t>
            </a:r>
            <a:r>
              <a:rPr lang="cs-CZ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anaerobic</a:t>
            </a:r>
            <a:r>
              <a:rPr lang="cs-CZ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threshold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cs-CZ" sz="2400" dirty="0" smtClean="0"/>
              <a:t>(metabolický přechod)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= intenzita zatížení organizmu na začátku prudkého nárůstu anaerobního zisku energie</a:t>
            </a:r>
          </a:p>
          <a:p>
            <a:endParaRPr lang="cs-CZ" sz="2400" dirty="0"/>
          </a:p>
          <a:p>
            <a:pPr>
              <a:buFontTx/>
              <a:buChar char="•"/>
            </a:pPr>
            <a:r>
              <a:rPr lang="cs-CZ" dirty="0">
                <a:solidFill>
                  <a:srgbClr val="0070C0"/>
                </a:solidFill>
              </a:rPr>
              <a:t>  </a:t>
            </a:r>
            <a:r>
              <a:rPr lang="cs-CZ" sz="2200" b="1" dirty="0">
                <a:solidFill>
                  <a:srgbClr val="0070C0"/>
                </a:solidFill>
              </a:rPr>
              <a:t>Analýza krve:</a:t>
            </a:r>
          </a:p>
          <a:p>
            <a:pPr lvl="1"/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smtClean="0"/>
              <a:t>Laktát, </a:t>
            </a:r>
            <a:r>
              <a:rPr lang="cs-CZ" sz="2200" b="1" dirty="0"/>
              <a:t>ABR (-BE, pH)</a:t>
            </a:r>
          </a:p>
          <a:p>
            <a:pPr>
              <a:buFontTx/>
              <a:buChar char="•"/>
            </a:pPr>
            <a:r>
              <a:rPr lang="cs-CZ" sz="2200" b="1" dirty="0">
                <a:solidFill>
                  <a:srgbClr val="0070C0"/>
                </a:solidFill>
              </a:rPr>
              <a:t>  Analýza </a:t>
            </a:r>
            <a:r>
              <a:rPr lang="cs-CZ" sz="2200" b="1" dirty="0" smtClean="0">
                <a:solidFill>
                  <a:srgbClr val="0070C0"/>
                </a:solidFill>
              </a:rPr>
              <a:t>vzduchu - SPIROERGOMETRIE</a:t>
            </a:r>
            <a:r>
              <a:rPr lang="cs-CZ" sz="2200" b="1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cs-CZ" sz="2200" b="1" dirty="0"/>
              <a:t>VE, VCO</a:t>
            </a:r>
            <a:r>
              <a:rPr lang="cs-CZ" sz="2200" b="1" baseline="-25000" dirty="0"/>
              <a:t>2</a:t>
            </a:r>
            <a:r>
              <a:rPr lang="cs-CZ" sz="2200" b="1" dirty="0"/>
              <a:t>, RER, </a:t>
            </a:r>
            <a:r>
              <a:rPr lang="cs-CZ" sz="2200" b="1" dirty="0" smtClean="0"/>
              <a:t>VO</a:t>
            </a:r>
            <a:r>
              <a:rPr lang="cs-CZ" sz="2200" b="1" baseline="-25000" dirty="0" smtClean="0"/>
              <a:t>2</a:t>
            </a:r>
            <a:r>
              <a:rPr lang="cs-CZ" sz="2200" b="1" dirty="0"/>
              <a:t>, ..</a:t>
            </a:r>
          </a:p>
          <a:p>
            <a:pPr>
              <a:buFontTx/>
              <a:buChar char="•"/>
            </a:pP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smtClean="0">
                <a:solidFill>
                  <a:srgbClr val="0070C0"/>
                </a:solidFill>
              </a:rPr>
              <a:t> Pocit </a:t>
            </a:r>
            <a:r>
              <a:rPr lang="cs-CZ" sz="2200" b="1" dirty="0">
                <a:solidFill>
                  <a:srgbClr val="0070C0"/>
                </a:solidFill>
              </a:rPr>
              <a:t>zátěže (RPE):</a:t>
            </a:r>
          </a:p>
          <a:p>
            <a:pPr lvl="1"/>
            <a:r>
              <a:rPr lang="cs-CZ" sz="2200" dirty="0">
                <a:solidFill>
                  <a:schemeClr val="accent2"/>
                </a:solidFill>
              </a:rPr>
              <a:t> </a:t>
            </a:r>
            <a:r>
              <a:rPr lang="cs-CZ" sz="2200" b="1" dirty="0"/>
              <a:t>13 - poněkud namáhavá</a:t>
            </a:r>
            <a:r>
              <a:rPr lang="cs-CZ" sz="2200" b="1" dirty="0">
                <a:solidFill>
                  <a:schemeClr val="accent2"/>
                </a:solidFill>
              </a:rPr>
              <a:t>   </a:t>
            </a:r>
          </a:p>
          <a:p>
            <a:pPr>
              <a:buFontTx/>
              <a:buChar char="•"/>
            </a:pP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smtClean="0">
                <a:solidFill>
                  <a:srgbClr val="0070C0"/>
                </a:solidFill>
              </a:rPr>
              <a:t> Test </a:t>
            </a:r>
            <a:r>
              <a:rPr lang="cs-CZ" sz="2200" b="1" dirty="0">
                <a:solidFill>
                  <a:srgbClr val="0070C0"/>
                </a:solidFill>
              </a:rPr>
              <a:t>mluvení:</a:t>
            </a:r>
          </a:p>
          <a:p>
            <a:pPr lvl="1"/>
            <a:r>
              <a:rPr lang="cs-CZ" sz="2200" dirty="0">
                <a:solidFill>
                  <a:schemeClr val="accent2"/>
                </a:solidFill>
              </a:rPr>
              <a:t> </a:t>
            </a:r>
            <a:r>
              <a:rPr lang="cs-CZ" sz="2200" b="1" dirty="0"/>
              <a:t>neschopnost souvislé řeči</a:t>
            </a:r>
          </a:p>
          <a:p>
            <a:pPr>
              <a:buFontTx/>
              <a:buChar char="•"/>
            </a:pPr>
            <a:r>
              <a:rPr lang="cs-CZ" dirty="0"/>
              <a:t>  </a:t>
            </a:r>
            <a:r>
              <a:rPr lang="en-US" i="1" dirty="0" smtClean="0"/>
              <a:t>[</a:t>
            </a:r>
            <a:r>
              <a:rPr lang="cs-CZ" i="1" dirty="0" err="1" smtClean="0">
                <a:solidFill>
                  <a:srgbClr val="7030A0"/>
                </a:solidFill>
              </a:rPr>
              <a:t>Conconi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>
                <a:solidFill>
                  <a:srgbClr val="7030A0"/>
                </a:solidFill>
              </a:rPr>
              <a:t>test: </a:t>
            </a:r>
            <a:r>
              <a:rPr lang="cs-CZ" i="1" dirty="0"/>
              <a:t>SF, intenzita zatížení (rychlost</a:t>
            </a:r>
            <a:r>
              <a:rPr lang="cs-CZ" i="1" dirty="0" smtClean="0"/>
              <a:t>) ??</a:t>
            </a:r>
            <a:r>
              <a:rPr lang="en-US" i="1" dirty="0" smtClean="0"/>
              <a:t>]</a:t>
            </a:r>
            <a:endParaRPr lang="cs-CZ" dirty="0"/>
          </a:p>
        </p:txBody>
      </p:sp>
      <p:pic>
        <p:nvPicPr>
          <p:cNvPr id="8200" name="Picture 8" descr="Oxycon_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2997201"/>
            <a:ext cx="2238375" cy="2881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lacate_pro_blood_t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484313"/>
            <a:ext cx="1944687" cy="14589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Wilmore2004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1" y="2997200"/>
            <a:ext cx="2263775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T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549275"/>
            <a:ext cx="2252662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963864" y="782638"/>
          <a:ext cx="6300787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Graf" r:id="rId3" imgW="5048250" imgH="4714875" progId="Excel.Chart.8">
                  <p:embed/>
                </p:oleObj>
              </mc:Choice>
              <mc:Fallback>
                <p:oleObj name="Graf" r:id="rId3" imgW="5048250" imgH="4714875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4" y="782638"/>
                        <a:ext cx="6300787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Line 5"/>
          <p:cNvSpPr>
            <a:spLocks noChangeShapeType="1"/>
          </p:cNvSpPr>
          <p:nvPr/>
        </p:nvSpPr>
        <p:spPr bwMode="auto">
          <a:xfrm flipV="1">
            <a:off x="4151314" y="4603751"/>
            <a:ext cx="2770187" cy="481013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6024564" y="2349501"/>
            <a:ext cx="2447925" cy="2735263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6310314" y="1125539"/>
            <a:ext cx="1587" cy="4414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H="1" flipV="1">
            <a:off x="3719514" y="2708276"/>
            <a:ext cx="2592387" cy="31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 flipV="1">
            <a:off x="6167439" y="4221164"/>
            <a:ext cx="314325" cy="733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063750" y="188914"/>
            <a:ext cx="7848600" cy="8794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u="sng">
                <a:solidFill>
                  <a:srgbClr val="3609F5"/>
                </a:solidFill>
              </a:rPr>
              <a:t>Naše zkušenosti se stanovením laktátového prahu</a:t>
            </a:r>
          </a:p>
          <a:p>
            <a:pPr algn="ctr">
              <a:spcBef>
                <a:spcPct val="50000"/>
              </a:spcBef>
            </a:pPr>
            <a:r>
              <a:rPr lang="cs-CZ"/>
              <a:t>Laboratoř sportovní medicíny FSpS MU – Accutrend (Novotný, 2012)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7319964" y="3933825"/>
            <a:ext cx="2376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CC00CC"/>
                </a:solidFill>
              </a:rPr>
              <a:t>La 3,4 mmol/l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863975" y="2060575"/>
            <a:ext cx="1944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accent2"/>
                </a:solidFill>
              </a:rPr>
              <a:t>SF 162/min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5880100" y="3644900"/>
            <a:ext cx="865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ANP</a:t>
            </a: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6311901" y="4581525"/>
            <a:ext cx="2232025" cy="0"/>
          </a:xfrm>
          <a:prstGeom prst="line">
            <a:avLst/>
          </a:prstGeom>
          <a:noFill/>
          <a:ln w="38100">
            <a:solidFill>
              <a:srgbClr val="CC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6527800" y="573405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Rychlost 13,5 km/h</a:t>
            </a:r>
          </a:p>
        </p:txBody>
      </p:sp>
    </p:spTree>
    <p:extLst>
      <p:ext uri="{BB962C8B-B14F-4D97-AF65-F5344CB8AC3E}">
        <p14:creationId xmlns:p14="http://schemas.microsoft.com/office/powerpoint/2010/main" val="12941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VT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40" y="0"/>
            <a:ext cx="7129463" cy="6867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943777" y="53975"/>
            <a:ext cx="3455988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cs-CZ" sz="2400" dirty="0" smtClean="0"/>
          </a:p>
          <a:p>
            <a:pPr algn="ctr"/>
            <a:endParaRPr lang="cs-CZ" sz="2400" dirty="0" smtClean="0"/>
          </a:p>
          <a:p>
            <a:pPr algn="ctr"/>
            <a:r>
              <a:rPr lang="cs-CZ" sz="2400" dirty="0" smtClean="0"/>
              <a:t>klasické</a:t>
            </a:r>
            <a:endParaRPr lang="cs-CZ" sz="2400" dirty="0"/>
          </a:p>
          <a:p>
            <a:pPr algn="ctr"/>
            <a:r>
              <a:rPr lang="cs-CZ" sz="2400" b="1" u="sng" dirty="0">
                <a:solidFill>
                  <a:srgbClr val="FF0000"/>
                </a:solidFill>
              </a:rPr>
              <a:t>Stanovení ventilačního </a:t>
            </a:r>
            <a:r>
              <a:rPr lang="cs-CZ" sz="2400" b="1" u="sng" dirty="0" smtClean="0">
                <a:solidFill>
                  <a:srgbClr val="FF0000"/>
                </a:solidFill>
              </a:rPr>
              <a:t>prahu</a:t>
            </a:r>
            <a:endParaRPr lang="cs-CZ" sz="2400" b="1" u="sng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cs-CZ" sz="2400" b="1" dirty="0" smtClean="0"/>
          </a:p>
          <a:p>
            <a:pPr algn="ctr">
              <a:spcBef>
                <a:spcPct val="50000"/>
              </a:spcBef>
            </a:pPr>
            <a:endParaRPr lang="cs-CZ" sz="2400" b="1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255622" y="3773488"/>
            <a:ext cx="13684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609F5"/>
                </a:solidFill>
              </a:rPr>
              <a:t>V-slope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8119221" y="4662489"/>
            <a:ext cx="0" cy="7207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8622458" y="773113"/>
            <a:ext cx="0" cy="165735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255621" y="53975"/>
            <a:ext cx="165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609F5"/>
                </a:solidFill>
              </a:rPr>
              <a:t>RER=1,0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815139" y="765661"/>
            <a:ext cx="2305050" cy="0"/>
          </a:xfrm>
          <a:prstGeom prst="line">
            <a:avLst/>
          </a:prstGeom>
          <a:noFill/>
          <a:ln w="38100">
            <a:solidFill>
              <a:srgbClr val="3609F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574408" y="497018"/>
            <a:ext cx="431800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3609F5"/>
                </a:solidFill>
              </a:rPr>
              <a:t>1</a:t>
            </a:r>
          </a:p>
          <a:p>
            <a:pPr>
              <a:spcBef>
                <a:spcPct val="50000"/>
              </a:spcBef>
            </a:pPr>
            <a:endParaRPr lang="cs-CZ" sz="1400" dirty="0">
              <a:solidFill>
                <a:srgbClr val="3609F5"/>
              </a:solidFill>
            </a:endParaRPr>
          </a:p>
          <a:p>
            <a:pPr>
              <a:spcBef>
                <a:spcPct val="50000"/>
              </a:spcBef>
            </a:pPr>
            <a:endParaRPr lang="cs-CZ" sz="2000" dirty="0">
              <a:solidFill>
                <a:srgbClr val="3609F5"/>
              </a:solidFill>
            </a:endParaRPr>
          </a:p>
          <a:p>
            <a:pPr>
              <a:spcBef>
                <a:spcPct val="50000"/>
              </a:spcBef>
            </a:pPr>
            <a:endParaRPr lang="cs-CZ" sz="2000" dirty="0">
              <a:solidFill>
                <a:srgbClr val="3609F5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3609F5"/>
                </a:solidFill>
              </a:rPr>
              <a:t>0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447334" y="4518026"/>
            <a:ext cx="1015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3609F5"/>
                </a:solidFill>
              </a:rPr>
              <a:t>VE/O2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4374308" y="4733926"/>
            <a:ext cx="0" cy="7207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9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LT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6" y="44451"/>
            <a:ext cx="6054725" cy="674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919288" y="549275"/>
            <a:ext cx="2159000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u="sng">
                <a:solidFill>
                  <a:srgbClr val="FF0000"/>
                </a:solidFill>
              </a:rPr>
              <a:t>Stanovení ventilačního prahu (VT)</a:t>
            </a:r>
          </a:p>
          <a:p>
            <a:pPr algn="ctr">
              <a:spcBef>
                <a:spcPct val="50000"/>
              </a:spcBef>
            </a:pPr>
            <a:endParaRPr lang="cs-CZ" sz="2400" b="1">
              <a:solidFill>
                <a:srgbClr val="3609F5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sz="2400" b="1"/>
              <a:t>zlom a nárůst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ventilačních ekvivalentů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pro</a:t>
            </a:r>
            <a:r>
              <a:rPr lang="cs-CZ" sz="2400" b="1">
                <a:solidFill>
                  <a:srgbClr val="3609F5"/>
                </a:solidFill>
              </a:rPr>
              <a:t> O</a:t>
            </a:r>
            <a:r>
              <a:rPr lang="cs-CZ" sz="2400" b="1" baseline="-25000">
                <a:solidFill>
                  <a:srgbClr val="3609F5"/>
                </a:solidFill>
              </a:rPr>
              <a:t>2</a:t>
            </a:r>
            <a:r>
              <a:rPr lang="cs-CZ" sz="2400" b="1">
                <a:solidFill>
                  <a:srgbClr val="3609F5"/>
                </a:solidFill>
              </a:rPr>
              <a:t> </a:t>
            </a:r>
            <a:r>
              <a:rPr lang="cs-CZ" sz="2400" b="1"/>
              <a:t>a</a:t>
            </a:r>
            <a:r>
              <a:rPr lang="cs-CZ" sz="2400" b="1">
                <a:solidFill>
                  <a:srgbClr val="3609F5"/>
                </a:solidFill>
              </a:rPr>
              <a:t> </a:t>
            </a:r>
            <a:r>
              <a:rPr lang="cs-CZ" sz="2400" b="1">
                <a:solidFill>
                  <a:srgbClr val="CC0000"/>
                </a:solidFill>
              </a:rPr>
              <a:t>CO</a:t>
            </a:r>
            <a:r>
              <a:rPr lang="cs-CZ" sz="2400" b="1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967664" y="476251"/>
            <a:ext cx="1512887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3609F5"/>
                </a:solidFill>
              </a:rPr>
              <a:t>VE/O</a:t>
            </a:r>
            <a:r>
              <a:rPr lang="cs-CZ" sz="2400" b="1" baseline="-25000">
                <a:solidFill>
                  <a:srgbClr val="3609F5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CC0000"/>
                </a:solidFill>
              </a:rPr>
              <a:t>VE/CO</a:t>
            </a:r>
            <a:r>
              <a:rPr lang="cs-CZ" sz="2400" b="1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6600825" y="3141663"/>
            <a:ext cx="0" cy="10795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8904288" y="2636838"/>
            <a:ext cx="0" cy="1655762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311900" y="2636839"/>
            <a:ext cx="64770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VT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8401051" y="2133600"/>
            <a:ext cx="1008063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RCP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919289" y="4581525"/>
            <a:ext cx="21605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</a:rPr>
              <a:t>RCP</a:t>
            </a:r>
            <a:r>
              <a:rPr lang="cs-CZ" sz="2400" dirty="0"/>
              <a:t> – </a:t>
            </a:r>
            <a:r>
              <a:rPr lang="cs-CZ" sz="2400" dirty="0" err="1"/>
              <a:t>respiratory</a:t>
            </a:r>
            <a:r>
              <a:rPr lang="cs-CZ" sz="2400" dirty="0"/>
              <a:t> </a:t>
            </a:r>
            <a:r>
              <a:rPr lang="cs-CZ" sz="2400" dirty="0" err="1"/>
              <a:t>compensation</a:t>
            </a:r>
            <a:r>
              <a:rPr lang="cs-CZ" sz="2400" dirty="0"/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1655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V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25538"/>
            <a:ext cx="8964613" cy="3651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03389" y="188913"/>
            <a:ext cx="8713787" cy="81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u="sng">
                <a:solidFill>
                  <a:srgbClr val="3609F5"/>
                </a:solidFill>
              </a:rPr>
              <a:t>Naše zkušenosti se stanovením ventilačně-respiračního prahu</a:t>
            </a:r>
          </a:p>
          <a:p>
            <a:pPr algn="ctr">
              <a:spcBef>
                <a:spcPct val="50000"/>
              </a:spcBef>
            </a:pPr>
            <a:r>
              <a:rPr lang="cs-CZ"/>
              <a:t>Laboratoř sportovní medicíny FSpS MU - Cortex (Novotný, 2012)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600826" y="4941889"/>
            <a:ext cx="57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5808664" y="4652964"/>
            <a:ext cx="936625" cy="72072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VT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6959601" y="4652964"/>
            <a:ext cx="1368425" cy="72072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accent2"/>
                </a:solidFill>
              </a:rPr>
              <a:t>RCP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087938" y="5734051"/>
            <a:ext cx="3384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Nutné manuální korekce AT</a:t>
            </a:r>
          </a:p>
        </p:txBody>
      </p:sp>
    </p:spTree>
    <p:extLst>
      <p:ext uri="{BB962C8B-B14F-4D97-AF65-F5344CB8AC3E}">
        <p14:creationId xmlns:p14="http://schemas.microsoft.com/office/powerpoint/2010/main" val="14516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9645" y="1178602"/>
            <a:ext cx="10655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nastavení a řízení  správné intenzity vytrvalostní zátěže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Anaerobní práh, ventilační práh,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cs-CZ" sz="2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HRmax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%MSR, %VO</a:t>
            </a:r>
            <a:r>
              <a:rPr lang="cs-CZ" sz="2400" baseline="-25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parler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vodítko pro regulaci intenzity – HR, RPE (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zdravotních komplikací při vytrvalostní zátěži: </a:t>
            </a:r>
            <a:endParaRPr lang="cs-CZ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myositidy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rhabdomyolýzy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přehřátí a hyponatrémie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9667570" y="1638670"/>
            <a:ext cx="0" cy="3600450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304829" y="1638670"/>
            <a:ext cx="18079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9304828" y="2430832"/>
            <a:ext cx="180793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333514" y="5239120"/>
            <a:ext cx="6229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864726" y="1333777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err="1" smtClean="0"/>
              <a:t>SFmax</a:t>
            </a:r>
            <a:r>
              <a:rPr lang="cs-CZ" dirty="0"/>
              <a:t>: </a:t>
            </a:r>
            <a:r>
              <a:rPr lang="cs-CZ" dirty="0" smtClean="0"/>
              <a:t>210</a:t>
            </a:r>
            <a:endParaRPr lang="cs-CZ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883470" y="212901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err="1" smtClean="0"/>
              <a:t>SFzátěž</a:t>
            </a:r>
            <a:r>
              <a:rPr lang="cs-CZ" dirty="0" smtClean="0"/>
              <a:t>: 150</a:t>
            </a:r>
            <a:endParaRPr lang="cs-CZ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874057" y="428851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err="1" smtClean="0"/>
              <a:t>SFklid</a:t>
            </a:r>
            <a:r>
              <a:rPr lang="cs-CZ" dirty="0" smtClean="0"/>
              <a:t>: 58</a:t>
            </a:r>
            <a:endParaRPr lang="cs-CZ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918395" y="502322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0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9380232" y="1638670"/>
            <a:ext cx="0" cy="2952750"/>
          </a:xfrm>
          <a:prstGeom prst="line">
            <a:avLst/>
          </a:prstGeom>
          <a:noFill/>
          <a:ln w="38100" cmpd="dbl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9812032" y="2430833"/>
            <a:ext cx="0" cy="2808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9523107" y="2430833"/>
            <a:ext cx="0" cy="2160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055219" y="470842"/>
            <a:ext cx="835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Výpočet cílové srdeční frekvence pro určité </a:t>
            </a:r>
            <a:r>
              <a:rPr lang="cs-CZ" sz="2400" b="1" dirty="0">
                <a:solidFill>
                  <a:srgbClr val="C00000"/>
                </a:solidFill>
              </a:rPr>
              <a:t>%</a:t>
            </a:r>
            <a:r>
              <a:rPr lang="cs-CZ" sz="2400" b="1" dirty="0" smtClean="0">
                <a:solidFill>
                  <a:srgbClr val="C00000"/>
                </a:solidFill>
              </a:rPr>
              <a:t>MSR </a:t>
            </a:r>
            <a:r>
              <a:rPr lang="cs-CZ" sz="2400" b="1" dirty="0" smtClean="0">
                <a:solidFill>
                  <a:srgbClr val="FF0000"/>
                </a:solidFill>
              </a:rPr>
              <a:t>nebo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</a:rPr>
              <a:t>SFmax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055220" y="1221809"/>
            <a:ext cx="6962271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Příklad: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sz="2400" dirty="0">
                <a:ea typeface="Times New Roman" panose="02020603050405020304" pitchFamily="18" charset="0"/>
              </a:rPr>
              <a:t>při zátěžové tepové frekvenci 150,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sz="2400" dirty="0">
                <a:ea typeface="Times New Roman" panose="02020603050405020304" pitchFamily="18" charset="0"/>
              </a:rPr>
              <a:t>maximální SF 210 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sz="2400" dirty="0">
                <a:ea typeface="Times New Roman" panose="02020603050405020304" pitchFamily="18" charset="0"/>
              </a:rPr>
              <a:t>klidové SF 58:</a:t>
            </a:r>
            <a:endParaRPr lang="cs-CZ" sz="2400" dirty="0"/>
          </a:p>
          <a:p>
            <a:pPr marL="220980">
              <a:spcAft>
                <a:spcPts val="0"/>
              </a:spcAft>
            </a:pPr>
            <a:endParaRPr lang="cs-CZ" sz="2400" b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220980">
              <a:spcAft>
                <a:spcPts val="0"/>
              </a:spcAft>
            </a:pPr>
            <a:r>
              <a:rPr lang="cs-CZ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Procento </a:t>
            </a:r>
            <a:r>
              <a:rPr lang="cs-CZ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maximální srdeční </a:t>
            </a:r>
            <a:r>
              <a:rPr lang="cs-CZ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rezervy</a:t>
            </a:r>
          </a:p>
          <a:p>
            <a:pPr marL="220980">
              <a:spcAft>
                <a:spcPts val="0"/>
              </a:spcAft>
            </a:pPr>
            <a:r>
              <a:rPr lang="cs-CZ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%MSR = ((</a:t>
            </a:r>
            <a:r>
              <a:rPr lang="cs-CZ" sz="2400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SFzátěž-SFklid</a:t>
            </a:r>
            <a:r>
              <a:rPr lang="cs-CZ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) / (</a:t>
            </a:r>
            <a:r>
              <a:rPr lang="cs-CZ" sz="2400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SFmax-SFklid</a:t>
            </a:r>
            <a:r>
              <a:rPr lang="cs-CZ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)) * 100</a:t>
            </a:r>
          </a:p>
          <a:p>
            <a:pPr marL="220980"/>
            <a:r>
              <a:rPr lang="cs-CZ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%MSR = ((150-58)/(210-58))*100 = </a:t>
            </a:r>
            <a:r>
              <a:rPr lang="cs-CZ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60,5 %</a:t>
            </a:r>
            <a:endParaRPr lang="cs-CZ" sz="2400" b="1" dirty="0">
              <a:solidFill>
                <a:srgbClr val="C00000"/>
              </a:solidFill>
            </a:endParaRPr>
          </a:p>
          <a:p>
            <a:pPr marL="220980">
              <a:spcAft>
                <a:spcPts val="0"/>
              </a:spcAft>
            </a:pPr>
            <a:endParaRPr lang="cs-CZ" sz="24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220980">
              <a:spcAft>
                <a:spcPts val="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Procento maximální srdeční frekvence</a:t>
            </a:r>
            <a:endParaRPr lang="cs-CZ" sz="2400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220980" lvl="0"/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%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SFmax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 = (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SFzátěž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/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SFmax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) *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100</a:t>
            </a:r>
          </a:p>
          <a:p>
            <a:pPr marL="220980" lvl="0"/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%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SFmax = (150/210)*100 =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71,4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%</a:t>
            </a:r>
            <a:endParaRPr lang="cs-CZ" sz="24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9333513" y="4577440"/>
            <a:ext cx="16050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725880" y="4424395"/>
            <a:ext cx="131171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∆ 10,9%</a:t>
            </a:r>
            <a:endParaRPr lang="cs-CZ" sz="2400" dirty="0"/>
          </a:p>
        </p:txBody>
      </p:sp>
      <p:cxnSp>
        <p:nvCxnSpPr>
          <p:cNvPr id="17" name="Přímá spojnice 16"/>
          <p:cNvCxnSpPr/>
          <p:nvPr/>
        </p:nvCxnSpPr>
        <p:spPr>
          <a:xfrm>
            <a:off x="7291449" y="4168239"/>
            <a:ext cx="434431" cy="24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733309" y="4892622"/>
            <a:ext cx="992571" cy="49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9645" y="1178602"/>
            <a:ext cx="10655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nastavení a řízení  správné intenzity vytrvalostní zátěže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 </a:t>
            </a:r>
            <a:endParaRPr lang="cs-CZ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Anaerobní práh, ventilační práh,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cs-CZ" sz="24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HRmax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%MSR, %VO</a:t>
            </a:r>
            <a:r>
              <a:rPr lang="cs-CZ" sz="2400" baseline="-25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max, %</a:t>
            </a:r>
            <a:r>
              <a:rPr lang="cs-CZ" sz="24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Wmax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cs-CZ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parler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vodítko pro regulaci intenzity – HR, RPE (</a:t>
            </a:r>
            <a:r>
              <a:rPr lang="cs-CZ" sz="2400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zdravotních komplikací při vytrvalostní zátěži: </a:t>
            </a:r>
            <a:endParaRPr lang="cs-CZ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</a:t>
            </a:r>
            <a:r>
              <a:rPr lang="cs-CZ" sz="2400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myositidy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400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rhabdomyolýzy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přehřátí a hyponatrémie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063751" y="188913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„Test mluvení“</a:t>
            </a:r>
            <a:r>
              <a:rPr lang="cs-CZ" sz="2400" b="1">
                <a:solidFill>
                  <a:schemeClr val="accent2"/>
                </a:solidFill>
              </a:rPr>
              <a:t> </a:t>
            </a:r>
            <a:r>
              <a:rPr lang="cs-CZ" sz="2400"/>
              <a:t>(Croteau et al.)</a:t>
            </a:r>
            <a:endParaRPr lang="en-GB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143250" y="2684463"/>
            <a:ext cx="5976938" cy="13208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D60093"/>
                </a:solidFill>
                <a:cs typeface="Arial" panose="020B0604020202020204" pitchFamily="34" charset="0"/>
              </a:rPr>
              <a:t>↑</a:t>
            </a:r>
            <a:r>
              <a:rPr lang="cs-CZ" sz="2000">
                <a:solidFill>
                  <a:srgbClr val="D60093"/>
                </a:solidFill>
              </a:rPr>
              <a:t> ventilace</a:t>
            </a:r>
          </a:p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D60093"/>
                </a:solidFill>
              </a:rPr>
              <a:t>↑ výdej CO</a:t>
            </a:r>
            <a:r>
              <a:rPr lang="cs-CZ" sz="2000" baseline="-25000">
                <a:solidFill>
                  <a:srgbClr val="D60093"/>
                </a:solidFill>
              </a:rPr>
              <a:t>2</a:t>
            </a:r>
            <a:r>
              <a:rPr lang="cs-CZ" sz="2000">
                <a:solidFill>
                  <a:srgbClr val="D60093"/>
                </a:solidFill>
              </a:rPr>
              <a:t> – kompenzace metabolické acidózy, </a:t>
            </a:r>
          </a:p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D60093"/>
                </a:solidFill>
              </a:rPr>
              <a:t>↑ příjem O</a:t>
            </a:r>
            <a:r>
              <a:rPr lang="cs-CZ" sz="2000" baseline="-250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634436" y="709612"/>
            <a:ext cx="685169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3609F5"/>
                </a:solidFill>
              </a:rPr>
              <a:t>- doporučená intenzita rekreační a léčebné pohybové aktivity </a:t>
            </a:r>
            <a:r>
              <a:rPr lang="cs-CZ" sz="2000" dirty="0"/>
              <a:t>(</a:t>
            </a:r>
            <a:r>
              <a:rPr lang="cs-CZ" sz="2000" b="1" dirty="0"/>
              <a:t>↓</a:t>
            </a:r>
            <a:r>
              <a:rPr lang="cs-CZ" sz="2000" dirty="0"/>
              <a:t>volných O</a:t>
            </a:r>
            <a:r>
              <a:rPr lang="cs-CZ" sz="2000" baseline="-25000" dirty="0"/>
              <a:t>2</a:t>
            </a:r>
            <a:r>
              <a:rPr lang="cs-CZ" sz="2000" dirty="0"/>
              <a:t> radikálů a acidózy)</a:t>
            </a:r>
          </a:p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FF0000"/>
                </a:solidFill>
              </a:rPr>
              <a:t>- pod úrovní „anaerobního prahu“</a:t>
            </a:r>
          </a:p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chemeClr val="accent2"/>
                </a:solidFill>
              </a:rPr>
              <a:t>= </a:t>
            </a:r>
            <a:r>
              <a:rPr lang="en-US" sz="2000" b="1" dirty="0">
                <a:solidFill>
                  <a:schemeClr val="accent2"/>
                </a:solidFill>
              </a:rPr>
              <a:t>INTEN</a:t>
            </a:r>
            <a:r>
              <a:rPr lang="cs-CZ" sz="2000" b="1" dirty="0">
                <a:solidFill>
                  <a:schemeClr val="accent2"/>
                </a:solidFill>
              </a:rPr>
              <a:t>Z</a:t>
            </a:r>
            <a:r>
              <a:rPr lang="en-US" sz="2000" b="1" dirty="0">
                <a:solidFill>
                  <a:schemeClr val="accent2"/>
                </a:solidFill>
              </a:rPr>
              <a:t>ITA</a:t>
            </a:r>
            <a:r>
              <a:rPr lang="cs-CZ" sz="2000" b="1" dirty="0">
                <a:solidFill>
                  <a:schemeClr val="accent2"/>
                </a:solidFill>
              </a:rPr>
              <a:t> ZÁTĚŽE, kdy přestáváme být schopni souvislé řeči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H="1" flipV="1">
            <a:off x="6096000" y="2349500"/>
            <a:ext cx="0" cy="28733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7830" name="Picture 6" descr="HPIM18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129089"/>
            <a:ext cx="35274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95775" y="1966228"/>
            <a:ext cx="385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smtClean="0">
                <a:solidFill>
                  <a:srgbClr val="C00000"/>
                </a:solidFill>
              </a:rPr>
              <a:t>Metabolický syndrom</a:t>
            </a:r>
            <a:endParaRPr lang="cs-CZ" sz="3200" b="1" u="sng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86032" y="3404105"/>
            <a:ext cx="2758704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Abdominální obezita</a:t>
            </a:r>
          </a:p>
          <a:p>
            <a:pPr algn="ctr"/>
            <a:r>
              <a:rPr lang="cs-CZ" sz="2400" dirty="0" smtClean="0"/>
              <a:t>(BMI</a:t>
            </a:r>
            <a:r>
              <a:rPr lang="en-US" sz="2400" dirty="0" smtClean="0"/>
              <a:t>&gt;</a:t>
            </a:r>
            <a:r>
              <a:rPr lang="cs-CZ" sz="2400" dirty="0" smtClean="0"/>
              <a:t>30?)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645457" y="1966227"/>
            <a:ext cx="2796253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00000"/>
                </a:solidFill>
              </a:rPr>
              <a:t>Triacyl-glycerolémie</a:t>
            </a:r>
            <a:endParaRPr lang="cs-CZ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/>
              <a:t>&gt;</a:t>
            </a:r>
            <a:r>
              <a:rPr lang="cs-CZ" sz="2400" dirty="0" smtClean="0"/>
              <a:t>1,7 </a:t>
            </a:r>
            <a:r>
              <a:rPr lang="cs-CZ" sz="2400" dirty="0" err="1" smtClean="0"/>
              <a:t>mmol</a:t>
            </a:r>
            <a:r>
              <a:rPr lang="cs-CZ" sz="2400" dirty="0" smtClean="0"/>
              <a:t>/l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4061" y="3036091"/>
            <a:ext cx="279704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HDL-cholesterolémie</a:t>
            </a:r>
          </a:p>
          <a:p>
            <a:pPr algn="ctr"/>
            <a:r>
              <a:rPr lang="cs-CZ" sz="2400" dirty="0" smtClean="0"/>
              <a:t>u mužů </a:t>
            </a:r>
            <a:r>
              <a:rPr lang="en-US" sz="2400" dirty="0" smtClean="0"/>
              <a:t>&lt;</a:t>
            </a:r>
            <a:r>
              <a:rPr lang="cs-CZ" sz="2400" dirty="0" smtClean="0"/>
              <a:t> 1 </a:t>
            </a:r>
            <a:r>
              <a:rPr lang="cs-CZ" sz="2400" dirty="0" err="1" smtClean="0"/>
              <a:t>mmol</a:t>
            </a:r>
            <a:r>
              <a:rPr lang="cs-CZ" sz="2400" dirty="0" smtClean="0"/>
              <a:t>/l</a:t>
            </a:r>
          </a:p>
          <a:p>
            <a:pPr algn="ctr"/>
            <a:r>
              <a:rPr lang="cs-CZ" sz="2400" dirty="0" smtClean="0"/>
              <a:t>u žen </a:t>
            </a:r>
            <a:r>
              <a:rPr lang="en-US" sz="2400" dirty="0" smtClean="0"/>
              <a:t>&lt;</a:t>
            </a:r>
            <a:r>
              <a:rPr lang="cs-CZ" sz="2400" dirty="0" smtClean="0"/>
              <a:t> 1,3 </a:t>
            </a:r>
            <a:r>
              <a:rPr lang="cs-CZ" sz="2400" dirty="0" err="1" smtClean="0"/>
              <a:t>mmol</a:t>
            </a:r>
            <a:r>
              <a:rPr lang="cs-CZ" sz="2400" dirty="0" smtClean="0"/>
              <a:t>/l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12276" y="3036092"/>
            <a:ext cx="3290945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Diabetes mellitus II typu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dirty="0" smtClean="0"/>
              <a:t>Inzulínová rezistence</a:t>
            </a:r>
          </a:p>
          <a:p>
            <a:pPr algn="ctr"/>
            <a:r>
              <a:rPr lang="cs-CZ" sz="2400" dirty="0" smtClean="0"/>
              <a:t>Glykémie </a:t>
            </a:r>
            <a:r>
              <a:rPr lang="en-US" sz="2400" dirty="0" smtClean="0"/>
              <a:t>&gt;</a:t>
            </a:r>
            <a:r>
              <a:rPr lang="cs-CZ" sz="2400" dirty="0" smtClean="0"/>
              <a:t> 6 </a:t>
            </a:r>
            <a:r>
              <a:rPr lang="cs-CZ" sz="2400" dirty="0" err="1" smtClean="0"/>
              <a:t>mmol</a:t>
            </a:r>
            <a:r>
              <a:rPr lang="cs-CZ" sz="2400" dirty="0" smtClean="0"/>
              <a:t>/l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74954" y="1966228"/>
            <a:ext cx="3005906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Arteriální hypertenze</a:t>
            </a:r>
          </a:p>
          <a:p>
            <a:pPr algn="ctr"/>
            <a:r>
              <a:rPr lang="cs-CZ" sz="2400" dirty="0" smtClean="0"/>
              <a:t>TK </a:t>
            </a:r>
            <a:r>
              <a:rPr lang="en-US" sz="2400" dirty="0" smtClean="0"/>
              <a:t>&gt; </a:t>
            </a:r>
            <a:r>
              <a:rPr lang="cs-CZ" sz="2400" dirty="0" smtClean="0"/>
              <a:t>140/90</a:t>
            </a:r>
            <a:r>
              <a:rPr lang="en-US" sz="2400" dirty="0" smtClean="0"/>
              <a:t> </a:t>
            </a:r>
            <a:r>
              <a:rPr lang="en-US" sz="2400" dirty="0" err="1" smtClean="0"/>
              <a:t>torr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5458" y="256121"/>
            <a:ext cx="1090108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Civilizovaný způsob života</a:t>
            </a:r>
          </a:p>
          <a:p>
            <a:pPr algn="ctr"/>
            <a:r>
              <a:rPr lang="cs-CZ" sz="2400" dirty="0" smtClean="0"/>
              <a:t>Nedostatek pohybu – špatné složení a nadměrná dávka jídla – psychický stres</a:t>
            </a:r>
            <a:endParaRPr lang="cs-CZ" sz="2400" dirty="0"/>
          </a:p>
          <a:p>
            <a:pPr algn="ctr"/>
            <a:r>
              <a:rPr lang="cs-CZ" sz="2400" dirty="0" smtClean="0"/>
              <a:t>↓</a:t>
            </a:r>
          </a:p>
          <a:p>
            <a:pPr algn="ctr"/>
            <a:r>
              <a:rPr lang="cs-CZ" sz="2400" dirty="0" smtClean="0"/>
              <a:t>Kombinovaná </a:t>
            </a:r>
            <a:r>
              <a:rPr lang="cs-CZ" sz="2400" dirty="0"/>
              <a:t>porucha energetického metabolizmu a krevního </a:t>
            </a:r>
            <a:r>
              <a:rPr lang="cs-CZ" sz="2400" dirty="0" smtClean="0"/>
              <a:t>oběhu: </a:t>
            </a:r>
            <a:endParaRPr lang="cs-CZ" sz="2400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920974" y="2809639"/>
            <a:ext cx="8392" cy="1824380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73373" y="4255884"/>
            <a:ext cx="16783" cy="347232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11148557" y="2835936"/>
            <a:ext cx="21435" cy="1798083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5608541" y="4247517"/>
            <a:ext cx="5515" cy="355599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8516262" y="4255884"/>
            <a:ext cx="12424" cy="378135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3388989" y="2500025"/>
            <a:ext cx="1045036" cy="3096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7937242" y="2500025"/>
            <a:ext cx="591444" cy="3096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4304822" y="2500025"/>
            <a:ext cx="1238486" cy="5484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endCxn id="2" idx="2"/>
          </p:cNvCxnSpPr>
          <p:nvPr/>
        </p:nvCxnSpPr>
        <p:spPr>
          <a:xfrm flipV="1">
            <a:off x="6217978" y="2551003"/>
            <a:ext cx="5657" cy="8531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705999" y="2470166"/>
            <a:ext cx="1053555" cy="5974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645457" y="4628653"/>
            <a:ext cx="290819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Arterioskleróza </a:t>
            </a:r>
            <a:r>
              <a:rPr lang="cs-CZ" sz="2000" dirty="0"/>
              <a:t>→</a:t>
            </a:r>
            <a:endParaRPr lang="cs-CZ" sz="2000" dirty="0" smtClean="0"/>
          </a:p>
          <a:p>
            <a:pPr algn="ctr"/>
            <a:r>
              <a:rPr lang="cs-CZ" sz="2000" dirty="0" smtClean="0"/>
              <a:t>Ischémie a selhání orgánů</a:t>
            </a:r>
          </a:p>
          <a:p>
            <a:pPr algn="ctr"/>
            <a:r>
              <a:rPr lang="cs-CZ" sz="2000" dirty="0" smtClean="0"/>
              <a:t>(</a:t>
            </a:r>
            <a:r>
              <a:rPr lang="cs-CZ" sz="2000" dirty="0" err="1" smtClean="0"/>
              <a:t>infakrt</a:t>
            </a:r>
            <a:r>
              <a:rPr lang="cs-CZ" sz="2000" dirty="0" smtClean="0"/>
              <a:t> srdce, CMP)</a:t>
            </a:r>
          </a:p>
          <a:p>
            <a:pPr algn="ctr"/>
            <a:r>
              <a:rPr lang="cs-CZ" sz="2000" dirty="0"/>
              <a:t>→</a:t>
            </a:r>
            <a:r>
              <a:rPr lang="cs-CZ" sz="2000" dirty="0" smtClean="0"/>
              <a:t>smrt</a:t>
            </a:r>
            <a:endParaRPr lang="cs-CZ" sz="20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316415" y="4603116"/>
            <a:ext cx="268134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cs-CZ" sz="2000" dirty="0" smtClean="0"/>
              <a:t>hyper a hypoglykémie</a:t>
            </a:r>
            <a:r>
              <a:rPr lang="cs-CZ" sz="2000" dirty="0"/>
              <a:t>, </a:t>
            </a:r>
            <a:endParaRPr lang="cs-CZ" sz="2000" dirty="0" smtClean="0"/>
          </a:p>
          <a:p>
            <a:pPr marL="0" lvl="2" algn="ctr"/>
            <a:r>
              <a:rPr lang="cs-CZ" sz="2000" dirty="0" smtClean="0"/>
              <a:t>kardiopatie</a:t>
            </a:r>
            <a:r>
              <a:rPr lang="cs-CZ" sz="2000" dirty="0"/>
              <a:t>, nefropatie, </a:t>
            </a:r>
            <a:r>
              <a:rPr lang="cs-CZ" sz="2000" dirty="0" err="1"/>
              <a:t>hepatopatie</a:t>
            </a:r>
            <a:r>
              <a:rPr lang="cs-CZ" sz="2000" dirty="0"/>
              <a:t> → smrt</a:t>
            </a:r>
            <a:r>
              <a:rPr lang="cs-CZ" sz="2000" dirty="0" smtClean="0"/>
              <a:t>.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691733" y="4603116"/>
            <a:ext cx="248970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cs-CZ" sz="2000" dirty="0" smtClean="0"/>
              <a:t>Přetížení kloubů, </a:t>
            </a:r>
            <a:r>
              <a:rPr lang="cs-CZ" sz="2000" dirty="0" err="1" smtClean="0"/>
              <a:t>hypomobilita</a:t>
            </a:r>
            <a:r>
              <a:rPr lang="cs-CZ" sz="2000" dirty="0" smtClean="0"/>
              <a:t>, …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9132737" y="4605981"/>
            <a:ext cx="268134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cs-CZ" sz="2000" dirty="0" smtClean="0"/>
              <a:t>Ruptura aorty - tepny, CMP, nefropatie, retinopatie → </a:t>
            </a:r>
            <a:r>
              <a:rPr lang="cs-CZ" sz="2000" dirty="0"/>
              <a:t>smrt</a:t>
            </a:r>
            <a:r>
              <a:rPr lang="cs-CZ" sz="2000" dirty="0" smtClean="0"/>
              <a:t>.</a:t>
            </a:r>
            <a:endParaRPr lang="cs-CZ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4838626" y="5887105"/>
            <a:ext cx="275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- frustrace, deprese -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572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9645" y="1178602"/>
            <a:ext cx="10655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nastavení a řízení  správné intenzity vytrvalostní zátěže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 </a:t>
            </a:r>
            <a:endParaRPr lang="cs-CZ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Anaerobní práh, ventilační práh,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cs-CZ" sz="24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HRmax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%MSR, %VO</a:t>
            </a:r>
            <a:r>
              <a:rPr lang="cs-CZ" sz="2400" baseline="-25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max, %</a:t>
            </a:r>
            <a:r>
              <a:rPr lang="cs-CZ" sz="24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Wmax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cs-CZ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4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parler</a:t>
            </a:r>
            <a:r>
              <a:rPr lang="cs-CZ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vodítko pro regulaci intenzity – HR, RPE (</a:t>
            </a:r>
            <a:r>
              <a:rPr lang="cs-CZ" sz="2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zdravotních komplikací při vytrvalostní zátěži: </a:t>
            </a:r>
            <a:endParaRPr lang="cs-CZ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</a:t>
            </a:r>
            <a:r>
              <a:rPr lang="cs-CZ" sz="2400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myositidy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400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rhabdomyolýzy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přehřátí a </a:t>
            </a:r>
            <a:r>
              <a:rPr lang="cs-CZ" sz="2400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hyponatrémie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Riziko přetížení nohy při vytrvalostním běhu a jeho prevence – </a:t>
            </a:r>
            <a:r>
              <a:rPr lang="cs-CZ" sz="2400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entezopatie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tendinitidy atd., technika kroku, minimalistická obuv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1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88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Vodítko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 regulaci intenzity 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pocit zátěže</a:t>
            </a:r>
            <a:b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(RPE – rating </a:t>
            </a:r>
            <a:r>
              <a:rPr lang="cs-CZ" sz="24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perceived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exertion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cs-CZ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23398"/>
              </p:ext>
            </p:extLst>
          </p:nvPr>
        </p:nvGraphicFramePr>
        <p:xfrm>
          <a:off x="508202" y="2329676"/>
          <a:ext cx="4887582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7735"/>
                <a:gridCol w="2869847"/>
              </a:tblGrid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Číselná hodnota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Slovní hodnota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velmi velmi lehká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velmi lehká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lehká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poněkud namáhavá (</a:t>
                      </a:r>
                      <a:r>
                        <a:rPr lang="cs-CZ" sz="1800" dirty="0" smtClean="0">
                          <a:effectLst/>
                        </a:rPr>
                        <a:t>VT1?)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namáhavá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velmi namáhavá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velmi velmi namáhavá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2536" y="1570518"/>
            <a:ext cx="2605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Škála pocitu zátěže (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Borg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1962).</a:t>
            </a:r>
            <a:endParaRPr kumimoji="0" lang="cs-CZ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96000" y="1432018"/>
            <a:ext cx="5492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Škála pocitu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zátěže s 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implementací</a:t>
            </a:r>
          </a:p>
          <a:p>
            <a:pPr algn="ctr"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prvního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(VT1) a druhého (VT2) ventilačního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prahu</a:t>
            </a:r>
          </a:p>
          <a:p>
            <a:pPr algn="ctr"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Foster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 1996)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49648"/>
              </p:ext>
            </p:extLst>
          </p:nvPr>
        </p:nvGraphicFramePr>
        <p:xfrm>
          <a:off x="6526535" y="2323076"/>
          <a:ext cx="4685161" cy="44303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8189"/>
                <a:gridCol w="2506972"/>
              </a:tblGrid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Číselná hodnota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Slovní hodnota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klid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velmi lehká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lehká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mírná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poněkud namáhavá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VT1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těžká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VT2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velmi těžká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velmi velmi těžká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blízko maximální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maximální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747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9645" y="1178602"/>
            <a:ext cx="10655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nastavení a řízení  správné intenzity vytrvalostní zátěže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cs-C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 </a:t>
            </a:r>
            <a:endParaRPr lang="cs-C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Anaerobní práh, ventilační práh, </a:t>
            </a:r>
            <a:endParaRPr lang="cs-C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HRmax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%MSR, %VO</a:t>
            </a:r>
            <a:r>
              <a:rPr lang="cs-CZ" sz="2400" baseline="-25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max, %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Wmax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cs-C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parler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vodítko pro regulaci intenzity – HR, RPE (</a:t>
            </a:r>
            <a:r>
              <a:rPr lang="cs-CZ" sz="240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zdravotních komplikací při vytrvalostní zátěži: </a:t>
            </a:r>
            <a:endParaRPr lang="cs-CZ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</a:t>
            </a:r>
            <a:r>
              <a:rPr lang="cs-CZ" sz="2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myositidy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rhabdomyolýzy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přehřátí a hyponatrémie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4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38200" y="295683"/>
            <a:ext cx="10515600" cy="745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RHABDOMYOLÝZA</a:t>
            </a:r>
            <a:r>
              <a:rPr lang="cs-CZ" sz="2800" b="1" dirty="0" smtClean="0">
                <a:solidFill>
                  <a:srgbClr val="C00000"/>
                </a:solidFill>
                <a:latin typeface="+mn-lt"/>
              </a:rPr>
              <a:t>, HYPONATRÉMIE A NEFROPATIE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+mn-lt"/>
              </a:rPr>
              <a:t>VYTRVALOSTNÍCH </a:t>
            </a:r>
            <a:r>
              <a:rPr lang="cs-CZ" sz="2800" b="1" cap="all" dirty="0" err="1" smtClean="0">
                <a:solidFill>
                  <a:srgbClr val="C00000"/>
                </a:solidFill>
                <a:latin typeface="+mn-lt"/>
              </a:rPr>
              <a:t>SPORTOVCů</a:t>
            </a:r>
            <a:endParaRPr lang="cs-CZ" sz="2800" b="1" cap="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6314" y="1560657"/>
            <a:ext cx="10899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HYPONATRÉMIE: </a:t>
            </a:r>
            <a:r>
              <a:rPr lang="cs-CZ" sz="2800" dirty="0" smtClean="0"/>
              <a:t>Na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 </a:t>
            </a:r>
            <a:r>
              <a:rPr lang="en-US" sz="2800" dirty="0" smtClean="0"/>
              <a:t>&lt;</a:t>
            </a:r>
            <a:r>
              <a:rPr lang="cs-CZ" sz="2800" dirty="0" smtClean="0"/>
              <a:t> 135 mmol•l</a:t>
            </a:r>
            <a:r>
              <a:rPr lang="cs-CZ" sz="2800" baseline="30000" dirty="0" smtClean="0"/>
              <a:t>-1 </a:t>
            </a:r>
            <a:r>
              <a:rPr lang="cs-CZ" sz="2800" dirty="0" smtClean="0"/>
              <a:t>u </a:t>
            </a:r>
            <a:r>
              <a:rPr lang="en-US" sz="2800" dirty="0" smtClean="0">
                <a:solidFill>
                  <a:srgbClr val="C00000"/>
                </a:solidFill>
              </a:rPr>
              <a:t>&gt;</a:t>
            </a:r>
            <a:r>
              <a:rPr lang="cs-CZ" sz="2800" dirty="0" smtClean="0">
                <a:solidFill>
                  <a:srgbClr val="C00000"/>
                </a:solidFill>
              </a:rPr>
              <a:t>50% maratonců a </a:t>
            </a:r>
            <a:r>
              <a:rPr lang="cs-CZ" sz="2800" dirty="0" err="1" smtClean="0">
                <a:solidFill>
                  <a:srgbClr val="C00000"/>
                </a:solidFill>
              </a:rPr>
              <a:t>ultramaratonců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/>
              <a:t>(EAH – </a:t>
            </a:r>
            <a:r>
              <a:rPr lang="cs-CZ" sz="2800" dirty="0" err="1" smtClean="0"/>
              <a:t>exercise-associated</a:t>
            </a:r>
            <a:r>
              <a:rPr lang="cs-CZ" sz="2800" dirty="0" smtClean="0"/>
              <a:t> </a:t>
            </a:r>
            <a:r>
              <a:rPr lang="cs-CZ" sz="2800" dirty="0" err="1"/>
              <a:t>hyponatremia</a:t>
            </a:r>
            <a:r>
              <a:rPr lang="cs-CZ" sz="2800" dirty="0"/>
              <a:t>)</a:t>
            </a:r>
            <a:endParaRPr lang="cs-CZ" sz="2800" baseline="30000" dirty="0"/>
          </a:p>
        </p:txBody>
      </p:sp>
      <p:sp>
        <p:nvSpPr>
          <p:cNvPr id="5" name="Obdélník 4"/>
          <p:cNvSpPr/>
          <p:nvPr/>
        </p:nvSpPr>
        <p:spPr>
          <a:xfrm>
            <a:off x="721820" y="2785146"/>
            <a:ext cx="11032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RHABDOMYOLÝZA: </a:t>
            </a:r>
            <a:r>
              <a:rPr lang="cs-CZ" sz="2800" dirty="0" smtClean="0"/>
              <a:t>rozpad buněk kosterních svalů</a:t>
            </a:r>
            <a:endParaRPr lang="cs-CZ" sz="2800" dirty="0" smtClean="0">
              <a:solidFill>
                <a:srgbClr val="C00000"/>
              </a:solidFill>
            </a:endParaRPr>
          </a:p>
          <a:p>
            <a:r>
              <a:rPr lang="cs-CZ" sz="2800" dirty="0" smtClean="0"/>
              <a:t>→ v krvi: ↑CK (</a:t>
            </a:r>
            <a:r>
              <a:rPr lang="en-US" sz="2800" dirty="0" smtClean="0"/>
              <a:t>&gt;</a:t>
            </a:r>
            <a:r>
              <a:rPr lang="cs-CZ" sz="2800" dirty="0" smtClean="0"/>
              <a:t>10.000 U•l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; norma </a:t>
            </a:r>
            <a:r>
              <a:rPr lang="en-US" sz="2800" dirty="0" smtClean="0"/>
              <a:t>&lt;</a:t>
            </a:r>
            <a:r>
              <a:rPr lang="cs-CZ" sz="2800" dirty="0" smtClean="0"/>
              <a:t>200 </a:t>
            </a:r>
            <a:r>
              <a:rPr lang="cs-CZ" sz="2800" dirty="0"/>
              <a:t>U•l</a:t>
            </a:r>
            <a:r>
              <a:rPr lang="cs-CZ" sz="2800" baseline="30000" dirty="0"/>
              <a:t>-1</a:t>
            </a:r>
            <a:r>
              <a:rPr lang="cs-CZ" sz="2800" dirty="0" smtClean="0"/>
              <a:t>), ↑LDH, ↑Myoglobin, …</a:t>
            </a:r>
          </a:p>
          <a:p>
            <a:pPr algn="r"/>
            <a:r>
              <a:rPr lang="cs-CZ" sz="2800" dirty="0" smtClean="0">
                <a:solidFill>
                  <a:srgbClr val="C00000"/>
                </a:solidFill>
              </a:rPr>
              <a:t>Většina vytrvalců </a:t>
            </a:r>
            <a:r>
              <a:rPr lang="cs-CZ" sz="2800" dirty="0">
                <a:solidFill>
                  <a:srgbClr val="C00000"/>
                </a:solidFill>
              </a:rPr>
              <a:t>(běh </a:t>
            </a:r>
            <a:r>
              <a:rPr lang="en-US" sz="2800" dirty="0">
                <a:solidFill>
                  <a:srgbClr val="C00000"/>
                </a:solidFill>
              </a:rPr>
              <a:t>&gt;</a:t>
            </a:r>
            <a:r>
              <a:rPr lang="cs-CZ" sz="2800" dirty="0">
                <a:solidFill>
                  <a:srgbClr val="C00000"/>
                </a:solidFill>
              </a:rPr>
              <a:t> 10 km, </a:t>
            </a:r>
            <a:r>
              <a:rPr lang="cs-CZ" sz="2800" dirty="0" smtClean="0">
                <a:solidFill>
                  <a:srgbClr val="C00000"/>
                </a:solidFill>
              </a:rPr>
              <a:t>OTT)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má několikanásobně ↑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CPK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↑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LDH.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1820" y="4440523"/>
            <a:ext cx="6339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HYPERKALIÉMIE: </a:t>
            </a:r>
            <a:r>
              <a:rPr lang="cs-CZ" sz="2800" dirty="0" smtClean="0"/>
              <a:t>K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 </a:t>
            </a:r>
            <a:r>
              <a:rPr lang="en-US" sz="2800" dirty="0" smtClean="0"/>
              <a:t>&gt;</a:t>
            </a:r>
            <a:r>
              <a:rPr lang="cs-CZ" sz="2800" dirty="0" smtClean="0"/>
              <a:t> 6 mmol•l</a:t>
            </a:r>
            <a:r>
              <a:rPr lang="cs-CZ" sz="2800" baseline="30000" dirty="0" smtClean="0"/>
              <a:t>-1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721820" y="5251669"/>
            <a:ext cx="11032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AKUTNÍ NEFROPATIE: </a:t>
            </a:r>
            <a:r>
              <a:rPr lang="cs-CZ" sz="2800" dirty="0" smtClean="0"/>
              <a:t>bezprostřední poškození a selhávání ledvin</a:t>
            </a:r>
          </a:p>
          <a:p>
            <a:r>
              <a:rPr lang="cs-CZ" sz="2800" dirty="0">
                <a:solidFill>
                  <a:srgbClr val="C00000"/>
                </a:solidFill>
              </a:rPr>
              <a:t>0-1% </a:t>
            </a:r>
            <a:r>
              <a:rPr lang="cs-CZ" sz="2800" dirty="0" err="1">
                <a:solidFill>
                  <a:srgbClr val="C00000"/>
                </a:solidFill>
              </a:rPr>
              <a:t>ultramaratonců</a:t>
            </a:r>
            <a:r>
              <a:rPr lang="cs-CZ" sz="2800" dirty="0">
                <a:solidFill>
                  <a:srgbClr val="C00000"/>
                </a:solidFill>
              </a:rPr>
              <a:t> s CPK má při závodě akutní renální selhání (→smrt</a:t>
            </a:r>
            <a:r>
              <a:rPr lang="cs-CZ" sz="2800" dirty="0" smtClean="0">
                <a:solidFill>
                  <a:srgbClr val="C00000"/>
                </a:solidFill>
              </a:rPr>
              <a:t>).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426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507"/>
            <a:ext cx="10515600" cy="74521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+mn-lt"/>
              </a:rPr>
              <a:t>ETIOPATOGENEZE </a:t>
            </a:r>
            <a:r>
              <a:rPr lang="cs-CZ" sz="2800" b="1" dirty="0">
                <a:latin typeface="+mn-lt"/>
              </a:rPr>
              <a:t>A </a:t>
            </a:r>
            <a:r>
              <a:rPr lang="cs-CZ" sz="2800" b="1" dirty="0" smtClean="0">
                <a:latin typeface="+mn-lt"/>
              </a:rPr>
              <a:t>NÁSLEDKY RHABDOMYOLÝZY A HYPONATREMIE</a:t>
            </a:r>
            <a:endParaRPr lang="cs-CZ" sz="2800" b="1" dirty="0"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38199" y="1067173"/>
            <a:ext cx="10515601" cy="52251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VYČERPÁVAJÍCÍ VYTRVALOSTNÍ VÝKON +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VEDRO → POCENÍ → DEHYDRATACE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cs-CZ" sz="2200" dirty="0" smtClean="0">
                <a:solidFill>
                  <a:srgbClr val="0070C0"/>
                </a:solidFill>
              </a:rPr>
              <a:t>VLHKO</a:t>
            </a:r>
            <a:endParaRPr lang="cs-CZ" sz="2200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824741" y="2268319"/>
            <a:ext cx="2092191" cy="6003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HYPOHYDRATACE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HYPOVOLÉMIE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367293" y="2507955"/>
            <a:ext cx="2611621" cy="6469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↑ objem hypotonického nápoje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38198" y="5309973"/>
            <a:ext cx="6136534" cy="52251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NEFROPATIE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cap="all" dirty="0" smtClean="0">
                <a:solidFill>
                  <a:schemeClr val="tx1"/>
                </a:solidFill>
              </a:rPr>
              <a:t>TUBULY) </a:t>
            </a:r>
            <a:r>
              <a:rPr lang="cs-CZ" sz="2000" dirty="0">
                <a:solidFill>
                  <a:schemeClr val="tx1"/>
                </a:solidFill>
              </a:rPr>
              <a:t>→ </a:t>
            </a:r>
            <a:r>
              <a:rPr lang="cs-CZ" sz="2000" dirty="0" smtClean="0">
                <a:solidFill>
                  <a:schemeClr val="tx1"/>
                </a:solidFill>
              </a:rPr>
              <a:t>AKUTNÍ </a:t>
            </a:r>
            <a:r>
              <a:rPr lang="cs-CZ" sz="2000" dirty="0">
                <a:solidFill>
                  <a:schemeClr val="tx1"/>
                </a:solidFill>
              </a:rPr>
              <a:t>SELHÁNÍ </a:t>
            </a:r>
            <a:r>
              <a:rPr lang="cs-CZ" sz="2000" dirty="0" smtClean="0">
                <a:solidFill>
                  <a:schemeClr val="tx1"/>
                </a:solidFill>
              </a:rPr>
              <a:t>LEDVIN</a:t>
            </a:r>
            <a:endParaRPr lang="cs-CZ" sz="2000" b="1" cap="all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367293" y="4109762"/>
            <a:ext cx="2986507" cy="522515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0-53%běžců: </a:t>
            </a:r>
            <a:r>
              <a:rPr lang="cs-CZ" sz="2400" b="1" dirty="0" smtClean="0">
                <a:solidFill>
                  <a:srgbClr val="C00000"/>
                </a:solidFill>
              </a:rPr>
              <a:t>↓Na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+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2" y="3242937"/>
            <a:ext cx="5078730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RHABDOMYOLYSIS</a:t>
            </a:r>
            <a:r>
              <a:rPr lang="cs-CZ" sz="2000" dirty="0" smtClean="0">
                <a:solidFill>
                  <a:srgbClr val="C00000"/>
                </a:solidFill>
              </a:rPr>
              <a:t>→MYOSITIS→MYOPATHIA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8511" y="4093091"/>
            <a:ext cx="2463678" cy="89301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V krvi↑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CK, LDH, ALT, AST,  K</a:t>
            </a:r>
            <a:r>
              <a:rPr lang="cs-CZ" sz="2000" baseline="30000" dirty="0" smtClean="0">
                <a:solidFill>
                  <a:srgbClr val="C00000"/>
                </a:solidFill>
              </a:rPr>
              <a:t>+</a:t>
            </a:r>
            <a:r>
              <a:rPr lang="cs-CZ" sz="2000" dirty="0" smtClean="0">
                <a:solidFill>
                  <a:srgbClr val="C00000"/>
                </a:solidFill>
              </a:rPr>
              <a:t>, PO</a:t>
            </a:r>
            <a:r>
              <a:rPr lang="cs-CZ" sz="2000" baseline="-25000" dirty="0" smtClean="0">
                <a:solidFill>
                  <a:srgbClr val="C00000"/>
                </a:solidFill>
              </a:rPr>
              <a:t>4</a:t>
            </a:r>
            <a:r>
              <a:rPr lang="cs-CZ" sz="2000" baseline="30000" dirty="0" smtClean="0">
                <a:solidFill>
                  <a:srgbClr val="C00000"/>
                </a:solidFill>
              </a:rPr>
              <a:t>3-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b="1" dirty="0" err="1" smtClean="0">
                <a:solidFill>
                  <a:srgbClr val="C00000"/>
                </a:solidFill>
              </a:rPr>
              <a:t>Mglb</a:t>
            </a:r>
            <a:r>
              <a:rPr lang="cs-CZ" sz="2000" dirty="0" smtClean="0">
                <a:solidFill>
                  <a:srgbClr val="C00000"/>
                </a:solidFill>
              </a:rPr>
              <a:t>, Urea</a:t>
            </a:r>
            <a:endParaRPr lang="cs-CZ" sz="2000" dirty="0">
              <a:solidFill>
                <a:srgbClr val="C00000"/>
              </a:solidFill>
            </a:endParaRPr>
          </a:p>
        </p:txBody>
      </p:sp>
      <p:cxnSp>
        <p:nvCxnSpPr>
          <p:cNvPr id="19" name="Přímá spojnice 18"/>
          <p:cNvCxnSpPr>
            <a:endCxn id="26" idx="0"/>
          </p:cNvCxnSpPr>
          <p:nvPr/>
        </p:nvCxnSpPr>
        <p:spPr>
          <a:xfrm>
            <a:off x="2998812" y="1909760"/>
            <a:ext cx="1" cy="365800"/>
          </a:xfrm>
          <a:prstGeom prst="line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508398" y="2871970"/>
            <a:ext cx="10825" cy="3643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65" idx="2"/>
          </p:cNvCxnSpPr>
          <p:nvPr/>
        </p:nvCxnSpPr>
        <p:spPr>
          <a:xfrm>
            <a:off x="9673104" y="3765452"/>
            <a:ext cx="6698" cy="3560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270394" y="2275560"/>
            <a:ext cx="1456837" cy="57248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ACIDOSA ACIDURIE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15742" y="6154672"/>
            <a:ext cx="177587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KOAGULOPATIE</a:t>
            </a:r>
            <a:endParaRPr lang="cs-CZ" sz="2000" dirty="0"/>
          </a:p>
        </p:txBody>
      </p:sp>
      <p:sp>
        <p:nvSpPr>
          <p:cNvPr id="22" name="Obdélník 21"/>
          <p:cNvSpPr/>
          <p:nvPr/>
        </p:nvSpPr>
        <p:spPr>
          <a:xfrm>
            <a:off x="3976626" y="6161021"/>
            <a:ext cx="299537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CHRONICKÁ </a:t>
            </a:r>
            <a:r>
              <a:rPr lang="cs-CZ" sz="2000" dirty="0"/>
              <a:t>NEFROPATIE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1075561" y="5828608"/>
            <a:ext cx="9468" cy="31757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290018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ený obdélník 63"/>
          <p:cNvSpPr/>
          <p:nvPr/>
        </p:nvSpPr>
        <p:spPr>
          <a:xfrm>
            <a:off x="9469677" y="5674961"/>
            <a:ext cx="1873434" cy="8861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MOZEK</a:t>
            </a:r>
            <a:r>
              <a:rPr lang="cs-CZ" sz="2000" dirty="0" smtClean="0">
                <a:solidFill>
                  <a:schemeClr val="tx1"/>
                </a:solidFill>
              </a:rPr>
              <a:t> poruchy funkcí, bezvědomí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2877808" y="6161021"/>
            <a:ext cx="78489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SMRT</a:t>
            </a:r>
            <a:endParaRPr lang="cs-CZ" sz="2000" dirty="0"/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>
            <a:off x="2591613" y="6354727"/>
            <a:ext cx="286195" cy="6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22" idx="1"/>
            <a:endCxn id="79" idx="3"/>
          </p:cNvCxnSpPr>
          <p:nvPr/>
        </p:nvCxnSpPr>
        <p:spPr>
          <a:xfrm flipH="1">
            <a:off x="3662703" y="6361076"/>
            <a:ext cx="3139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délník 90"/>
          <p:cNvSpPr/>
          <p:nvPr/>
        </p:nvSpPr>
        <p:spPr>
          <a:xfrm>
            <a:off x="6091929" y="2749789"/>
            <a:ext cx="1984056" cy="1015663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antiflogistika,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alkohol,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statiny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zranění, infekce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6" name="Přímá spojnice se šipkou 95"/>
          <p:cNvCxnSpPr/>
          <p:nvPr/>
        </p:nvCxnSpPr>
        <p:spPr>
          <a:xfrm flipH="1" flipV="1">
            <a:off x="2270394" y="4961111"/>
            <a:ext cx="2441" cy="35840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/>
          <p:cNvCxnSpPr/>
          <p:nvPr/>
        </p:nvCxnSpPr>
        <p:spPr>
          <a:xfrm flipH="1">
            <a:off x="3329169" y="3067118"/>
            <a:ext cx="2762760" cy="298525"/>
          </a:xfrm>
          <a:prstGeom prst="straightConnector1">
            <a:avLst/>
          </a:prstGeom>
          <a:ln w="127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533412" y="1949205"/>
            <a:ext cx="0" cy="3067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Kříž 31"/>
          <p:cNvSpPr/>
          <p:nvPr/>
        </p:nvSpPr>
        <p:spPr>
          <a:xfrm>
            <a:off x="9469677" y="2042601"/>
            <a:ext cx="342771" cy="344674"/>
          </a:xfrm>
          <a:prstGeom prst="plus">
            <a:avLst>
              <a:gd name="adj" fmla="val 35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8376482" y="1587546"/>
            <a:ext cx="2602432" cy="3718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↓</a:t>
            </a:r>
            <a:r>
              <a:rPr lang="cs-CZ" sz="2400" b="1" dirty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intenzita (delší)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1250556" y="1587546"/>
            <a:ext cx="3984635" cy="37644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↑intenzita (</a:t>
            </a:r>
            <a:r>
              <a:rPr lang="cs-CZ" sz="2400" b="1" dirty="0">
                <a:solidFill>
                  <a:srgbClr val="0070C0"/>
                </a:solidFill>
              </a:rPr>
              <a:t>kratší) </a:t>
            </a:r>
            <a:r>
              <a:rPr lang="cs-CZ" sz="2400" b="1" dirty="0" smtClean="0">
                <a:solidFill>
                  <a:srgbClr val="0070C0"/>
                </a:solidFill>
              </a:rPr>
              <a:t>↓pití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1254364" y="2268319"/>
            <a:ext cx="888175" cy="579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cs-CZ" sz="20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 stres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>
            <a:off x="1698451" y="1969991"/>
            <a:ext cx="1" cy="2983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 flipH="1">
            <a:off x="1688678" y="2848044"/>
            <a:ext cx="9774" cy="41576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 flipV="1">
            <a:off x="3016538" y="3669957"/>
            <a:ext cx="5350756" cy="48921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V="1">
            <a:off x="6972002" y="4639745"/>
            <a:ext cx="2669060" cy="103521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2831838" y="2842439"/>
            <a:ext cx="1032826" cy="38028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17691" y="1680942"/>
            <a:ext cx="2558293" cy="36165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HYPERTERMIE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5661764" y="2042601"/>
            <a:ext cx="8786" cy="247549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191" y="1775770"/>
            <a:ext cx="282500" cy="86002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37" idx="1"/>
            <a:endCxn id="49" idx="3"/>
          </p:cNvCxnSpPr>
          <p:nvPr/>
        </p:nvCxnSpPr>
        <p:spPr>
          <a:xfrm flipH="1">
            <a:off x="8075984" y="1773488"/>
            <a:ext cx="300498" cy="882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>
            <a:off x="9655628" y="3166421"/>
            <a:ext cx="0" cy="272486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aoblený obdélník 64"/>
          <p:cNvSpPr/>
          <p:nvPr/>
        </p:nvSpPr>
        <p:spPr>
          <a:xfrm>
            <a:off x="8367294" y="3427373"/>
            <a:ext cx="2611620" cy="338079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HYPERHYDRATACE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Zaoblený obdélník 79"/>
          <p:cNvSpPr/>
          <p:nvPr/>
        </p:nvSpPr>
        <p:spPr>
          <a:xfrm>
            <a:off x="4898734" y="4095513"/>
            <a:ext cx="1473195" cy="9189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V moči↑ </a:t>
            </a:r>
            <a:r>
              <a:rPr lang="cs-CZ" sz="2000" dirty="0" err="1" smtClean="0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dirty="0" smtClean="0">
                <a:solidFill>
                  <a:srgbClr val="C00000"/>
                </a:solidFill>
              </a:rPr>
              <a:t>Urea, KM</a:t>
            </a:r>
            <a:endParaRPr lang="cs-CZ" sz="2000" dirty="0">
              <a:solidFill>
                <a:srgbClr val="C00000"/>
              </a:solidFill>
            </a:endParaRPr>
          </a:p>
        </p:txBody>
      </p:sp>
      <p:cxnSp>
        <p:nvCxnSpPr>
          <p:cNvPr id="89" name="Přímá spojnice se šipkou 88"/>
          <p:cNvCxnSpPr/>
          <p:nvPr/>
        </p:nvCxnSpPr>
        <p:spPr>
          <a:xfrm flipV="1">
            <a:off x="4528580" y="4293708"/>
            <a:ext cx="363938" cy="6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6070485" y="2285611"/>
            <a:ext cx="2005500" cy="308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</a:rPr>
              <a:t>sval.gykogenu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5" name="Přímá spojnice se šipkou 114"/>
          <p:cNvCxnSpPr/>
          <p:nvPr/>
        </p:nvCxnSpPr>
        <p:spPr>
          <a:xfrm flipH="1">
            <a:off x="3080667" y="2593969"/>
            <a:ext cx="3716172" cy="67963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/>
          <p:nvPr/>
        </p:nvCxnSpPr>
        <p:spPr>
          <a:xfrm flipH="1">
            <a:off x="8075984" y="1942452"/>
            <a:ext cx="313173" cy="343159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>
            <a:off x="5235191" y="1969991"/>
            <a:ext cx="897474" cy="31562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se šipkou 125"/>
          <p:cNvCxnSpPr/>
          <p:nvPr/>
        </p:nvCxnSpPr>
        <p:spPr>
          <a:xfrm flipV="1">
            <a:off x="5779177" y="2051179"/>
            <a:ext cx="1" cy="22009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/>
          <p:nvPr/>
        </p:nvCxnSpPr>
        <p:spPr>
          <a:xfrm flipV="1">
            <a:off x="3610136" y="4892702"/>
            <a:ext cx="1328617" cy="47739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aoblený obdélník 73"/>
          <p:cNvSpPr/>
          <p:nvPr/>
        </p:nvSpPr>
        <p:spPr>
          <a:xfrm>
            <a:off x="6653837" y="3945523"/>
            <a:ext cx="1422148" cy="4235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ADH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GF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7" name="Přímá spojnice se šipkou 76"/>
          <p:cNvCxnSpPr>
            <a:stCxn id="74" idx="2"/>
            <a:endCxn id="93" idx="0"/>
          </p:cNvCxnSpPr>
          <p:nvPr/>
        </p:nvCxnSpPr>
        <p:spPr>
          <a:xfrm>
            <a:off x="7364911" y="4369109"/>
            <a:ext cx="2108" cy="32372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 flipV="1">
            <a:off x="7882906" y="3776693"/>
            <a:ext cx="561235" cy="104539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aoblený obdélník 92"/>
          <p:cNvSpPr/>
          <p:nvPr/>
        </p:nvSpPr>
        <p:spPr>
          <a:xfrm>
            <a:off x="6653836" y="4692837"/>
            <a:ext cx="1426366" cy="552616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RETENCE TEKUTIN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6" name="Přímá spojnice se šipkou 105"/>
          <p:cNvCxnSpPr>
            <a:endCxn id="93" idx="1"/>
          </p:cNvCxnSpPr>
          <p:nvPr/>
        </p:nvCxnSpPr>
        <p:spPr>
          <a:xfrm flipV="1">
            <a:off x="3654370" y="4969145"/>
            <a:ext cx="2999466" cy="44704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/>
          <p:cNvCxnSpPr/>
          <p:nvPr/>
        </p:nvCxnSpPr>
        <p:spPr>
          <a:xfrm flipH="1">
            <a:off x="3662703" y="5097780"/>
            <a:ext cx="2991133" cy="40456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aoblený obdélník 136"/>
          <p:cNvSpPr/>
          <p:nvPr/>
        </p:nvSpPr>
        <p:spPr>
          <a:xfrm>
            <a:off x="9170538" y="4994659"/>
            <a:ext cx="1177046" cy="409666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OTOKY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1" name="Zaoblený obdélník 140"/>
          <p:cNvSpPr/>
          <p:nvPr/>
        </p:nvSpPr>
        <p:spPr>
          <a:xfrm>
            <a:off x="8051155" y="5819238"/>
            <a:ext cx="1250546" cy="7355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PLÍCE</a:t>
            </a:r>
            <a:r>
              <a:rPr lang="cs-CZ" sz="2000" dirty="0" smtClean="0">
                <a:solidFill>
                  <a:schemeClr val="tx1"/>
                </a:solidFill>
              </a:rPr>
              <a:t> dušnost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142" name="Přímá spojnice se šipkou 141"/>
          <p:cNvCxnSpPr/>
          <p:nvPr/>
        </p:nvCxnSpPr>
        <p:spPr>
          <a:xfrm flipH="1">
            <a:off x="9832128" y="4632277"/>
            <a:ext cx="6698" cy="3821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nice se šipkou 171"/>
          <p:cNvCxnSpPr>
            <a:stCxn id="137" idx="2"/>
            <a:endCxn id="141" idx="0"/>
          </p:cNvCxnSpPr>
          <p:nvPr/>
        </p:nvCxnSpPr>
        <p:spPr>
          <a:xfrm flipH="1">
            <a:off x="8676428" y="5404325"/>
            <a:ext cx="1082633" cy="41491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se šipkou 173"/>
          <p:cNvCxnSpPr>
            <a:stCxn id="137" idx="2"/>
            <a:endCxn id="64" idx="0"/>
          </p:cNvCxnSpPr>
          <p:nvPr/>
        </p:nvCxnSpPr>
        <p:spPr>
          <a:xfrm>
            <a:off x="9759061" y="5404325"/>
            <a:ext cx="647333" cy="27063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/>
          <p:nvPr/>
        </p:nvCxnSpPr>
        <p:spPr>
          <a:xfrm>
            <a:off x="3249723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2508399" y="3786403"/>
            <a:ext cx="10824" cy="3012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se šipkou 193"/>
          <p:cNvCxnSpPr/>
          <p:nvPr/>
        </p:nvCxnSpPr>
        <p:spPr>
          <a:xfrm flipH="1">
            <a:off x="2648459" y="5016205"/>
            <a:ext cx="695515" cy="2772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nice se šipkou 209"/>
          <p:cNvCxnSpPr/>
          <p:nvPr/>
        </p:nvCxnSpPr>
        <p:spPr>
          <a:xfrm>
            <a:off x="9812448" y="3762351"/>
            <a:ext cx="6698" cy="3560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26" grpId="0" animBg="1"/>
      <p:bldP spid="21" grpId="0" animBg="1"/>
      <p:bldP spid="22" grpId="0" animBg="1"/>
      <p:bldP spid="64" grpId="0" animBg="1"/>
      <p:bldP spid="79" grpId="0" animBg="1"/>
      <p:bldP spid="91" grpId="0" animBg="1"/>
      <p:bldP spid="32" grpId="0" animBg="1"/>
      <p:bldP spid="37" grpId="0" animBg="1"/>
      <p:bldP spid="40" grpId="0" animBg="1"/>
      <p:bldP spid="43" grpId="0" animBg="1"/>
      <p:bldP spid="49" grpId="0" animBg="1"/>
      <p:bldP spid="65" grpId="0" animBg="1"/>
      <p:bldP spid="80" grpId="0" animBg="1"/>
      <p:bldP spid="113" grpId="0" animBg="1"/>
      <p:bldP spid="74" grpId="0" animBg="1"/>
      <p:bldP spid="93" grpId="0" animBg="1"/>
      <p:bldP spid="137" grpId="0" animBg="1"/>
      <p:bldP spid="1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33" y="365126"/>
            <a:ext cx="10334885" cy="76540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Doporučení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7134" y="1321610"/>
            <a:ext cx="10334884" cy="467445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Neužívat </a:t>
            </a:r>
            <a:r>
              <a:rPr lang="cs-CZ" sz="3200" dirty="0" smtClean="0">
                <a:solidFill>
                  <a:srgbClr val="C00000"/>
                </a:solidFill>
              </a:rPr>
              <a:t>antiflogistika</a:t>
            </a:r>
            <a:r>
              <a:rPr lang="cs-CZ" sz="3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3200" dirty="0" smtClean="0">
                <a:solidFill>
                  <a:srgbClr val="0070C0"/>
                </a:solidFill>
              </a:rPr>
              <a:t>Vynechat výkon při virové nebo bakteriální </a:t>
            </a:r>
            <a:r>
              <a:rPr lang="cs-CZ" sz="3200" dirty="0" smtClean="0">
                <a:solidFill>
                  <a:srgbClr val="C00000"/>
                </a:solidFill>
              </a:rPr>
              <a:t>infekci</a:t>
            </a:r>
            <a:r>
              <a:rPr lang="cs-CZ" sz="3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3200" dirty="0" smtClean="0">
                <a:solidFill>
                  <a:srgbClr val="0070C0"/>
                </a:solidFill>
              </a:rPr>
              <a:t>Nedopustit </a:t>
            </a:r>
            <a:r>
              <a:rPr lang="cs-CZ" sz="3200" dirty="0" smtClean="0">
                <a:solidFill>
                  <a:srgbClr val="C00000"/>
                </a:solidFill>
              </a:rPr>
              <a:t>hyper nebo </a:t>
            </a:r>
            <a:r>
              <a:rPr lang="cs-CZ" sz="3200" dirty="0" err="1" smtClean="0">
                <a:solidFill>
                  <a:srgbClr val="C00000"/>
                </a:solidFill>
              </a:rPr>
              <a:t>hypohydrataci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0070C0"/>
                </a:solidFill>
              </a:rPr>
              <a:t>– pít při žízni (skutečné potřebě).</a:t>
            </a:r>
          </a:p>
          <a:p>
            <a:r>
              <a:rPr lang="cs-CZ" sz="3200" dirty="0" smtClean="0">
                <a:solidFill>
                  <a:srgbClr val="0070C0"/>
                </a:solidFill>
              </a:rPr>
              <a:t>Výkon bez </a:t>
            </a:r>
            <a:r>
              <a:rPr lang="cs-CZ" sz="3200" dirty="0" smtClean="0">
                <a:solidFill>
                  <a:srgbClr val="C00000"/>
                </a:solidFill>
              </a:rPr>
              <a:t>zranění</a:t>
            </a:r>
            <a:r>
              <a:rPr lang="cs-CZ" sz="3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cs-CZ" sz="3200" dirty="0" smtClean="0">
                <a:solidFill>
                  <a:srgbClr val="0070C0"/>
                </a:solidFill>
              </a:rPr>
              <a:t>Neřídit se pravidlem „žádná bolest = žádný trénink“.</a:t>
            </a:r>
          </a:p>
          <a:p>
            <a:r>
              <a:rPr lang="cs-CZ" sz="3200" dirty="0" smtClean="0">
                <a:solidFill>
                  <a:srgbClr val="0070C0"/>
                </a:solidFill>
              </a:rPr>
              <a:t>Naslouchat svému tělu – </a:t>
            </a:r>
            <a:r>
              <a:rPr lang="cs-CZ" sz="3200" dirty="0" smtClean="0">
                <a:solidFill>
                  <a:srgbClr val="C00000"/>
                </a:solidFill>
              </a:rPr>
              <a:t>vnímat a respektovat </a:t>
            </a:r>
            <a:r>
              <a:rPr lang="cs-CZ" sz="3200" dirty="0" smtClean="0">
                <a:solidFill>
                  <a:srgbClr val="0070C0"/>
                </a:solidFill>
              </a:rPr>
              <a:t>příznaky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rgbClr val="0070C0"/>
                </a:solidFill>
              </a:rPr>
              <a:t>hyponatrémie</a:t>
            </a:r>
            <a:r>
              <a:rPr lang="cs-CZ" dirty="0" smtClean="0">
                <a:solidFill>
                  <a:srgbClr val="0070C0"/>
                </a:solidFill>
              </a:rPr>
              <a:t> (otoky, bolesti hlavy, zmatenost, zvracení čisté tekutiny) 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rgbClr val="0070C0"/>
                </a:solidFill>
              </a:rPr>
              <a:t>rhabdomyolýzy</a:t>
            </a:r>
            <a:r>
              <a:rPr lang="cs-CZ" dirty="0" smtClean="0">
                <a:solidFill>
                  <a:srgbClr val="0070C0"/>
                </a:solidFill>
              </a:rPr>
              <a:t> (tmavá moč s bolestí svalů).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98896" y="1476380"/>
            <a:ext cx="10655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nastavení a řízení  správné intenzity vytrvalostní zátěže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Anaerobní práh, </a:t>
            </a:r>
            <a:endParaRPr lang="cs-C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%MSR, %VO</a:t>
            </a:r>
            <a:r>
              <a:rPr lang="cs-CZ" sz="24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max, %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parler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vodítko pro regulaci intenzity – HR, RPE (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zdravotních komplikací při vytrvalostní zátěži: </a:t>
            </a:r>
            <a:endParaRPr lang="cs-CZ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myositidy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rhabdomyolýzy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přehřátí a hyponatrémie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618271" y="972152"/>
            <a:ext cx="9016418" cy="563231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zátěže?</a:t>
            </a:r>
          </a:p>
          <a:p>
            <a:pPr algn="ctr"/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HORNÍ LIMIT</a:t>
            </a:r>
          </a:p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(</a:t>
            </a:r>
            <a:r>
              <a:rPr lang="cs-CZ" sz="2400" b="1" dirty="0">
                <a:solidFill>
                  <a:srgbClr val="0070C0"/>
                </a:solidFill>
              </a:rPr>
              <a:t>maximální, ještě bezpečná)</a:t>
            </a:r>
          </a:p>
          <a:p>
            <a:pPr algn="ctr"/>
            <a:endParaRPr lang="cs-CZ" sz="2400" b="1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OPTIMÁLNÍ INTENZITA</a:t>
            </a:r>
            <a:endParaRPr lang="cs-CZ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400" dirty="0" smtClean="0"/>
              <a:t>s potřebnou účinností a bez rizika zhoršení zdravotního stavu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lvl="2" algn="ctr"/>
            <a:r>
              <a:rPr lang="cs-CZ" sz="2400" b="1" u="sng" dirty="0" smtClean="0">
                <a:solidFill>
                  <a:srgbClr val="00B050"/>
                </a:solidFill>
              </a:rPr>
              <a:t>a) Potřebný účinek na metabolizmus:</a:t>
            </a:r>
          </a:p>
          <a:p>
            <a:pPr lvl="3" algn="ctr"/>
            <a:r>
              <a:rPr lang="cs-CZ" sz="2400" b="1" dirty="0" smtClean="0">
                <a:solidFill>
                  <a:srgbClr val="00B050"/>
                </a:solidFill>
              </a:rPr>
              <a:t>Spalování zdrojů energie - lipidů (obezita) a glukóza (DM) </a:t>
            </a:r>
          </a:p>
          <a:p>
            <a:pPr lvl="2" algn="ctr"/>
            <a:r>
              <a:rPr lang="cs-CZ" sz="24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b) Potřebný účinek na krevní oběh:</a:t>
            </a:r>
          </a:p>
          <a:p>
            <a:pPr lvl="3" algn="ctr"/>
            <a:r>
              <a:rPr lang="cs-CZ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Podpora funkcí a struktury srdce.</a:t>
            </a:r>
          </a:p>
          <a:p>
            <a:pPr lvl="3" algn="ctr"/>
            <a:r>
              <a:rPr lang="cs-CZ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Podpora regulace krevního oběhu (ischemie, TK).</a:t>
            </a:r>
          </a:p>
          <a:p>
            <a:pPr algn="ctr"/>
            <a:endParaRPr lang="cs-CZ" sz="2400" b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DOLNÍ LIMIT</a:t>
            </a:r>
          </a:p>
          <a:p>
            <a:pPr algn="ctr"/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(minimální, ale již účinná)</a:t>
            </a:r>
            <a:endParaRPr lang="cs-CZ" sz="2400" b="1" dirty="0"/>
          </a:p>
        </p:txBody>
      </p:sp>
      <p:sp>
        <p:nvSpPr>
          <p:cNvPr id="3" name="Šipka doprava 2"/>
          <p:cNvSpPr/>
          <p:nvPr/>
        </p:nvSpPr>
        <p:spPr>
          <a:xfrm rot="16200000">
            <a:off x="-234780" y="3834712"/>
            <a:ext cx="4654382" cy="626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4" y="2725043"/>
            <a:ext cx="5880694" cy="36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63615" y="1133697"/>
            <a:ext cx="71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Horní – bezpečnostní limit intenzity vytrvalostní zátěže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66335" y="1837037"/>
            <a:ext cx="9786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Zátěžový test ke zjištění vztahu intenzity zátěže a </a:t>
            </a:r>
          </a:p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krevního tlaku</a:t>
            </a:r>
            <a:r>
              <a:rPr lang="cs-CZ" dirty="0" smtClean="0"/>
              <a:t>	------------------- funkce srdce (jiných orgánů) ------------------- </a:t>
            </a:r>
            <a:r>
              <a:rPr lang="cs-CZ" sz="2400" b="1" dirty="0" smtClean="0">
                <a:solidFill>
                  <a:srgbClr val="C00000"/>
                </a:solidFill>
              </a:rPr>
              <a:t>EKG</a:t>
            </a:r>
            <a:r>
              <a:rPr lang="cs-CZ" dirty="0" smtClean="0"/>
              <a:t>, glykémie, …</a:t>
            </a:r>
            <a:endParaRPr lang="cs-CZ" dirty="0"/>
          </a:p>
        </p:txBody>
      </p:sp>
      <p:pic>
        <p:nvPicPr>
          <p:cNvPr id="6" name="Picture 4" descr="obr_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38" y="2725043"/>
            <a:ext cx="5090854" cy="361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piroer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67" y="4236259"/>
            <a:ext cx="2994688" cy="25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98612" y="1566142"/>
            <a:ext cx="9485023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EKG</a:t>
            </a:r>
          </a:p>
          <a:p>
            <a:pPr>
              <a:spcBef>
                <a:spcPct val="50000"/>
              </a:spcBef>
            </a:pPr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</a:rPr>
              <a:t>Při zátěži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by neměly být přítomny poruchy rytmu ani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repolarizace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Měla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by být přítomna pravidelná sinusová tachykardie, přiměřená zátěži.</a:t>
            </a:r>
          </a:p>
          <a:p>
            <a:pPr>
              <a:spcBef>
                <a:spcPct val="50000"/>
              </a:spcBef>
            </a:pPr>
            <a:endParaRPr lang="cs-CZ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b="1" u="sng" dirty="0">
                <a:solidFill>
                  <a:srgbClr val="7030A0"/>
                </a:solidFill>
              </a:rPr>
              <a:t>V klidu</a:t>
            </a:r>
            <a:r>
              <a:rPr lang="cs-CZ" sz="2000" dirty="0">
                <a:solidFill>
                  <a:srgbClr val="7030A0"/>
                </a:solidFill>
              </a:rPr>
              <a:t> mohou být některé </a:t>
            </a:r>
            <a:r>
              <a:rPr lang="cs-CZ" sz="2000" dirty="0" err="1">
                <a:solidFill>
                  <a:srgbClr val="7030A0"/>
                </a:solidFill>
              </a:rPr>
              <a:t>dysrytmie</a:t>
            </a:r>
            <a:r>
              <a:rPr lang="cs-CZ" sz="2000" dirty="0">
                <a:solidFill>
                  <a:srgbClr val="7030A0"/>
                </a:solidFill>
              </a:rPr>
              <a:t> projevem: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b="1" dirty="0">
                <a:solidFill>
                  <a:srgbClr val="7030A0"/>
                </a:solidFill>
              </a:rPr>
              <a:t>Výraznější neurovegetativní aktivity</a:t>
            </a:r>
            <a:r>
              <a:rPr lang="cs-CZ" sz="2000" dirty="0">
                <a:solidFill>
                  <a:srgbClr val="7030A0"/>
                </a:solidFill>
              </a:rPr>
              <a:t>: sinusová respirační </a:t>
            </a:r>
            <a:r>
              <a:rPr lang="cs-CZ" sz="2000" dirty="0" err="1">
                <a:solidFill>
                  <a:srgbClr val="7030A0"/>
                </a:solidFill>
              </a:rPr>
              <a:t>dysrytmie</a:t>
            </a:r>
            <a:r>
              <a:rPr lang="cs-CZ" sz="2000" dirty="0">
                <a:solidFill>
                  <a:srgbClr val="7030A0"/>
                </a:solidFill>
              </a:rPr>
              <a:t> (variabilita srdeční frekvence).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b="1" dirty="0">
                <a:solidFill>
                  <a:srgbClr val="7030A0"/>
                </a:solidFill>
              </a:rPr>
              <a:t>Vagotonie</a:t>
            </a:r>
            <a:r>
              <a:rPr lang="cs-CZ" sz="2000" dirty="0">
                <a:solidFill>
                  <a:srgbClr val="7030A0"/>
                </a:solidFill>
              </a:rPr>
              <a:t> (vrozené nebo jako adaptace na vytrvalostní trénink): bradykardie.  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4" y="1736867"/>
            <a:ext cx="5558786" cy="49373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2563615" y="942929"/>
            <a:ext cx="71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Horní – bezpečnostní limit intenzity vytrvalostní zátěže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33204" y="1286530"/>
            <a:ext cx="978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Do intenzity způsobující OXIDAČNÍ STRES a IMUNOSUPRESI</a:t>
            </a:r>
            <a:endParaRPr lang="cs-CZ" sz="2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3393" y="1718972"/>
            <a:ext cx="11269687" cy="193899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000" dirty="0" smtClean="0">
                <a:solidFill>
                  <a:srgbClr val="C00000"/>
                </a:solidFill>
              </a:rPr>
              <a:t>Vysoce </a:t>
            </a:r>
            <a:r>
              <a:rPr lang="cs-CZ" sz="2000" dirty="0">
                <a:solidFill>
                  <a:srgbClr val="C00000"/>
                </a:solidFill>
              </a:rPr>
              <a:t>intenzivní </a:t>
            </a:r>
            <a:r>
              <a:rPr lang="cs-CZ" sz="2000" dirty="0" err="1" smtClean="0">
                <a:solidFill>
                  <a:srgbClr val="C00000"/>
                </a:solidFill>
              </a:rPr>
              <a:t>aetobní</a:t>
            </a:r>
            <a:r>
              <a:rPr lang="cs-CZ" sz="2000" dirty="0" smtClean="0">
                <a:solidFill>
                  <a:srgbClr val="C00000"/>
                </a:solidFill>
              </a:rPr>
              <a:t> zátěž</a:t>
            </a:r>
            <a:r>
              <a:rPr lang="cs-CZ" sz="2000" b="0" dirty="0" smtClean="0">
                <a:solidFill>
                  <a:srgbClr val="C00000"/>
                </a:solidFill>
              </a:rPr>
              <a:t> </a:t>
            </a:r>
            <a:r>
              <a:rPr lang="cs-CZ" sz="2000" b="0" dirty="0"/>
              <a:t>(nad anaerobním prahem, nad 70% VO</a:t>
            </a:r>
            <a:r>
              <a:rPr lang="cs-CZ" sz="2000" b="0" baseline="-25000" dirty="0"/>
              <a:t>2</a:t>
            </a:r>
            <a:r>
              <a:rPr lang="cs-CZ" sz="2000" b="0" dirty="0"/>
              <a:t>max</a:t>
            </a:r>
            <a:r>
              <a:rPr lang="cs-CZ" sz="2000" b="0" dirty="0" smtClean="0"/>
              <a:t>)</a:t>
            </a:r>
          </a:p>
          <a:p>
            <a:pPr algn="l" eaLnBrk="1" hangingPunct="1"/>
            <a:r>
              <a:rPr lang="cs-CZ" sz="2000" b="0" dirty="0" smtClean="0">
                <a:solidFill>
                  <a:srgbClr val="FF0000"/>
                </a:solidFill>
              </a:rPr>
              <a:t>→ ↑ produkce + kumulace radikálů</a:t>
            </a:r>
          </a:p>
          <a:p>
            <a:pPr algn="l"/>
            <a:r>
              <a:rPr lang="cs-CZ" sz="2000" b="0" dirty="0">
                <a:solidFill>
                  <a:srgbClr val="FF0000"/>
                </a:solidFill>
              </a:rPr>
              <a:t>→ </a:t>
            </a:r>
            <a:r>
              <a:rPr lang="cs-CZ" sz="2000" b="0" dirty="0" smtClean="0">
                <a:solidFill>
                  <a:srgbClr val="FF0000"/>
                </a:solidFill>
              </a:rPr>
              <a:t>poškození </a:t>
            </a:r>
            <a:r>
              <a:rPr lang="cs-CZ" sz="2000" b="0" dirty="0">
                <a:solidFill>
                  <a:srgbClr val="FF0000"/>
                </a:solidFill>
              </a:rPr>
              <a:t>struktur a funkcí</a:t>
            </a:r>
          </a:p>
          <a:p>
            <a:pPr lvl="1" algn="l" eaLnBrk="1" hangingPunct="1">
              <a:buFont typeface="Wingdings" panose="05000000000000000000" pitchFamily="2" charset="2"/>
              <a:buChar char="§"/>
            </a:pPr>
            <a:r>
              <a:rPr lang="cs-CZ" sz="2000" b="0" dirty="0"/>
              <a:t> imunitního sytému - bílých krvinek (</a:t>
            </a:r>
            <a:r>
              <a:rPr lang="cs-CZ" sz="2000" b="0" dirty="0" err="1"/>
              <a:t>neutrofily</a:t>
            </a:r>
            <a:r>
              <a:rPr lang="cs-CZ" sz="2000" b="0" dirty="0"/>
              <a:t>, fagocyty, lymfocyty)</a:t>
            </a:r>
          </a:p>
          <a:p>
            <a:pPr lvl="1" algn="l" eaLnBrk="1" hangingPunct="1">
              <a:buFont typeface="Wingdings" panose="05000000000000000000" pitchFamily="2" charset="2"/>
              <a:buChar char="§"/>
            </a:pPr>
            <a:r>
              <a:rPr lang="cs-CZ" sz="2000" b="0" dirty="0"/>
              <a:t> kosterních svalů</a:t>
            </a:r>
          </a:p>
          <a:p>
            <a:pPr lvl="1" algn="l" eaLnBrk="1" hangingPunct="1">
              <a:buFont typeface="Wingdings" panose="05000000000000000000" pitchFamily="2" charset="2"/>
              <a:buChar char="§"/>
            </a:pPr>
            <a:r>
              <a:rPr lang="cs-CZ" sz="2000" b="0" dirty="0"/>
              <a:t> … ? - ledvin, jater, cév, štítné žlázy, </a:t>
            </a:r>
            <a:r>
              <a:rPr lang="cs-CZ" sz="2000" b="0" dirty="0" smtClean="0"/>
              <a:t>…</a:t>
            </a:r>
            <a:endParaRPr lang="cs-CZ" sz="2000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05061" y="3657964"/>
            <a:ext cx="6448019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002060"/>
                </a:solidFill>
              </a:rPr>
              <a:t>Mechanizmus </a:t>
            </a:r>
            <a:r>
              <a:rPr lang="cs-CZ" altLang="cs-CZ" sz="2400" dirty="0">
                <a:solidFill>
                  <a:srgbClr val="002060"/>
                </a:solidFill>
              </a:rPr>
              <a:t>působení </a:t>
            </a:r>
            <a:r>
              <a:rPr lang="cs-CZ" altLang="cs-CZ" sz="2400" dirty="0" smtClean="0">
                <a:solidFill>
                  <a:srgbClr val="002060"/>
                </a:solidFill>
              </a:rPr>
              <a:t>RONS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</a:rPr>
              <a:t>(</a:t>
            </a:r>
            <a:r>
              <a:rPr lang="cs-CZ" altLang="cs-CZ" sz="2000" dirty="0" err="1" smtClean="0">
                <a:solidFill>
                  <a:srgbClr val="002060"/>
                </a:solidFill>
              </a:rPr>
              <a:t>reactive</a:t>
            </a:r>
            <a:r>
              <a:rPr lang="cs-CZ" altLang="cs-CZ" sz="2000" dirty="0" smtClean="0">
                <a:solidFill>
                  <a:srgbClr val="002060"/>
                </a:solidFill>
              </a:rPr>
              <a:t> oxygen and </a:t>
            </a:r>
            <a:r>
              <a:rPr lang="cs-CZ" altLang="cs-CZ" sz="2000" dirty="0" err="1" smtClean="0">
                <a:solidFill>
                  <a:srgbClr val="002060"/>
                </a:solidFill>
              </a:rPr>
              <a:t>nitrogen</a:t>
            </a:r>
            <a:r>
              <a:rPr lang="cs-CZ" altLang="cs-CZ" sz="2000" dirty="0" smtClean="0">
                <a:solidFill>
                  <a:srgbClr val="002060"/>
                </a:solidFill>
              </a:rPr>
              <a:t> species)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err="1" smtClean="0">
                <a:solidFill>
                  <a:srgbClr val="002060"/>
                </a:solidFill>
              </a:rPr>
              <a:t>Peroxidace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</a:rPr>
              <a:t>lipidů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a proteinů </a:t>
            </a:r>
            <a:r>
              <a:rPr lang="cs-CZ" altLang="cs-CZ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ničení membrán</a:t>
            </a:r>
            <a:r>
              <a:rPr lang="cs-CZ" altLang="cs-CZ" sz="2000" dirty="0"/>
              <a:t>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mitochondrií</a:t>
            </a:r>
            <a:r>
              <a:rPr lang="cs-CZ" altLang="cs-CZ" sz="2000" dirty="0" smtClean="0">
                <a:solidFill>
                  <a:srgbClr val="7030A0"/>
                </a:solidFill>
              </a:rPr>
              <a:t> -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myocytů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b="1" dirty="0" smtClean="0">
                <a:cs typeface="Arial" panose="020B0604020202020204" pitchFamily="34" charset="0"/>
              </a:rPr>
              <a:t>→</a:t>
            </a:r>
            <a:r>
              <a:rPr lang="cs-CZ" altLang="cs-CZ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cs typeface="Arial" panose="020B0604020202020204" pitchFamily="34" charset="0"/>
              </a:rPr>
              <a:t>krev </a:t>
            </a:r>
            <a:r>
              <a:rPr lang="cs-CZ" altLang="cs-CZ" sz="2000" dirty="0"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další </a:t>
            </a:r>
            <a:r>
              <a:rPr lang="cs-CZ" alt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tkáně</a:t>
            </a:r>
            <a:endParaRPr lang="cs-CZ" altLang="cs-CZ" sz="2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Oxidace </a:t>
            </a:r>
            <a:r>
              <a:rPr lang="cs-CZ" altLang="cs-CZ" sz="2000" b="1" dirty="0">
                <a:solidFill>
                  <a:srgbClr val="002060"/>
                </a:solidFill>
              </a:rPr>
              <a:t>proteinů </a:t>
            </a:r>
            <a:r>
              <a:rPr lang="cs-CZ" altLang="cs-CZ" sz="2000" dirty="0">
                <a:solidFill>
                  <a:srgbClr val="002060"/>
                </a:solidFill>
              </a:rPr>
              <a:t>→ </a:t>
            </a:r>
            <a:r>
              <a:rPr lang="cs-CZ" altLang="cs-CZ" sz="2000" b="1" dirty="0">
                <a:solidFill>
                  <a:srgbClr val="FF0000"/>
                </a:solidFill>
              </a:rPr>
              <a:t>ničení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enzymů</a:t>
            </a:r>
            <a:r>
              <a:rPr lang="cs-CZ" altLang="cs-CZ" sz="2000" b="1" dirty="0">
                <a:solidFill>
                  <a:srgbClr val="FF0000"/>
                </a:solidFill>
              </a:rPr>
              <a:t>, hormonů, nosičů látek, </a:t>
            </a:r>
            <a:r>
              <a:rPr lang="cs-CZ" altLang="cs-CZ" sz="2000" dirty="0" smtClean="0"/>
              <a:t>struktur intra- a extracelulárně</a:t>
            </a:r>
            <a:endParaRPr lang="cs-CZ" altLang="cs-CZ" sz="2000" dirty="0"/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Oxidace </a:t>
            </a:r>
            <a:r>
              <a:rPr lang="cs-CZ" altLang="cs-CZ" sz="2000" b="1" dirty="0">
                <a:solidFill>
                  <a:srgbClr val="002060"/>
                </a:solidFill>
              </a:rPr>
              <a:t>DNA </a:t>
            </a:r>
            <a:r>
              <a:rPr lang="cs-CZ" altLang="cs-CZ" sz="2000" dirty="0" smtClean="0"/>
              <a:t>v </a:t>
            </a:r>
            <a:r>
              <a:rPr lang="cs-CZ" altLang="cs-CZ" sz="2000" dirty="0"/>
              <a:t>jádrech </a:t>
            </a:r>
            <a:r>
              <a:rPr lang="cs-CZ" altLang="cs-CZ" sz="2000" dirty="0" smtClean="0"/>
              <a:t>buněk </a:t>
            </a:r>
            <a:r>
              <a:rPr lang="cs-CZ" altLang="cs-CZ" sz="2000" dirty="0" smtClean="0">
                <a:solidFill>
                  <a:srgbClr val="002060"/>
                </a:solidFill>
              </a:rPr>
              <a:t>–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poškození genů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9645" y="1178602"/>
            <a:ext cx="10655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nastavení a řízení  správné intenzity vytrvalostní zátěže</a:t>
            </a:r>
            <a:r>
              <a:rPr lang="cs-CZ" sz="24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 a jak nastavit dolní a horní limit intenzity zátěže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Anaerobní 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práh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%MSR, %VO</a:t>
            </a:r>
            <a:r>
              <a:rPr lang="cs-CZ" sz="24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max, %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Wmax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parler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Praktické vodítko pro regulaci intenzity – HR, RPE (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 zdravotních komplikací při vytrvalostní zátěži: </a:t>
            </a:r>
            <a:endParaRPr lang="cs-CZ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myositidy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rhabdomyolýzy</a:t>
            </a: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Etiopatogeneze a následky přehřátí a hyponatrémie </a:t>
            </a: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Noakes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6" y="2346681"/>
            <a:ext cx="5256407" cy="44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9645" y="1178602"/>
            <a:ext cx="10655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/>
            <a:r>
              <a:rPr lang="cs-CZ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Intenzita s max. podílem využití tuků jako zdroje energie (určitý RER) </a:t>
            </a:r>
            <a:endParaRPr lang="cs-CZ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394" y="466332"/>
            <a:ext cx="10886172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cap="all" dirty="0" smtClean="0">
                <a:solidFill>
                  <a:srgbClr val="0070C0"/>
                </a:solidFill>
              </a:rPr>
              <a:t>Vytrvalostní cvičení v prevenci metabolického syndromu</a:t>
            </a:r>
            <a:endParaRPr lang="cs-CZ" sz="3200" cap="all" dirty="0">
              <a:solidFill>
                <a:srgbClr val="0070C0"/>
              </a:solidFill>
            </a:endParaRPr>
          </a:p>
        </p:txBody>
      </p:sp>
      <p:pic>
        <p:nvPicPr>
          <p:cNvPr id="8" name="Picture 4" descr="Powers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97" y="3072706"/>
            <a:ext cx="6460147" cy="36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40561" y="1846717"/>
            <a:ext cx="393387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/>
              <a:t>Podíl tuků a cukrů jako zdrojů </a:t>
            </a:r>
            <a:r>
              <a:rPr lang="cs-CZ" b="1" dirty="0" smtClean="0"/>
              <a:t>energie</a:t>
            </a:r>
          </a:p>
          <a:p>
            <a:pPr algn="ctr">
              <a:spcBef>
                <a:spcPct val="50000"/>
              </a:spcBef>
            </a:pPr>
            <a:r>
              <a:rPr lang="cs-CZ" dirty="0" smtClean="0"/>
              <a:t>(</a:t>
            </a:r>
            <a:r>
              <a:rPr lang="cs-CZ" dirty="0" err="1"/>
              <a:t>Noakes</a:t>
            </a:r>
            <a:r>
              <a:rPr lang="cs-CZ" dirty="0"/>
              <a:t>, 2003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39329" y="1846717"/>
            <a:ext cx="459688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/>
              <a:t>Podíl tuků </a:t>
            </a:r>
            <a:r>
              <a:rPr lang="cs-CZ" b="1" dirty="0" smtClean="0"/>
              <a:t>jako </a:t>
            </a:r>
            <a:r>
              <a:rPr lang="cs-CZ" b="1" dirty="0"/>
              <a:t>zdrojů </a:t>
            </a:r>
            <a:r>
              <a:rPr lang="cs-CZ" b="1" dirty="0" smtClean="0"/>
              <a:t>energie</a:t>
            </a:r>
          </a:p>
          <a:p>
            <a:pPr algn="ctr">
              <a:spcBef>
                <a:spcPct val="50000"/>
              </a:spcBef>
            </a:pPr>
            <a:r>
              <a:rPr lang="cs-CZ" dirty="0" smtClean="0"/>
              <a:t>(</a:t>
            </a:r>
            <a:r>
              <a:rPr lang="cs-CZ" dirty="0" err="1"/>
              <a:t>Powers</a:t>
            </a:r>
            <a:r>
              <a:rPr lang="cs-CZ" dirty="0"/>
              <a:t>, 2007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8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1222</Words>
  <Application>Microsoft Office PowerPoint</Application>
  <PresentationFormat>Širokoúhlá obrazovka</PresentationFormat>
  <Paragraphs>341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Motiv Office</vt:lpstr>
      <vt:lpstr>Graf</vt:lpstr>
      <vt:lpstr>Vytrvalostní cvičení v prevenci metabolického syndromu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Vodítko pro regulaci intenzity – pocit zátěže (RPE – rating of perceived exertion)</vt:lpstr>
      <vt:lpstr>Prezentace aplikace PowerPoint</vt:lpstr>
      <vt:lpstr>Prezentace aplikace PowerPoint</vt:lpstr>
      <vt:lpstr>ETIOPATOGENEZE A NÁSLEDKY RHABDOMYOLÝZY A HYPONATREMIE</vt:lpstr>
      <vt:lpstr>Doporučení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Vytrvalostní cvičení v prevenci metabolického syndromu</dc:title>
  <dc:creator>Jan Novotný</dc:creator>
  <cp:lastModifiedBy>Jan Novotný</cp:lastModifiedBy>
  <cp:revision>119</cp:revision>
  <dcterms:created xsi:type="dcterms:W3CDTF">2014-03-14T10:20:35Z</dcterms:created>
  <dcterms:modified xsi:type="dcterms:W3CDTF">2017-01-11T09:25:29Z</dcterms:modified>
</cp:coreProperties>
</file>