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2" r:id="rId3"/>
    <p:sldId id="314" r:id="rId4"/>
    <p:sldId id="296" r:id="rId5"/>
    <p:sldId id="330" r:id="rId6"/>
    <p:sldId id="271" r:id="rId7"/>
    <p:sldId id="273" r:id="rId8"/>
    <p:sldId id="294" r:id="rId9"/>
    <p:sldId id="313" r:id="rId10"/>
    <p:sldId id="320" r:id="rId11"/>
    <p:sldId id="322" r:id="rId12"/>
    <p:sldId id="325" r:id="rId13"/>
    <p:sldId id="326" r:id="rId14"/>
    <p:sldId id="259" r:id="rId15"/>
    <p:sldId id="328" r:id="rId16"/>
    <p:sldId id="327" r:id="rId17"/>
    <p:sldId id="331" r:id="rId18"/>
    <p:sldId id="283" r:id="rId19"/>
    <p:sldId id="306" r:id="rId20"/>
    <p:sldId id="329" r:id="rId21"/>
    <p:sldId id="318" r:id="rId22"/>
    <p:sldId id="319" r:id="rId23"/>
    <p:sldId id="310" r:id="rId24"/>
    <p:sldId id="311" r:id="rId25"/>
    <p:sldId id="312" r:id="rId26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CCFF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677E01-25C5-46D4-AF2C-B809DEB9D518}" type="datetimeFigureOut">
              <a:rPr lang="cs-CZ"/>
              <a:pPr>
                <a:defRPr/>
              </a:pPr>
              <a:t>14.02.2022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E30DE2-02FF-4421-BE22-7DC853CCD2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F6E30E-2C68-4CEB-B0CE-4B46FA0DF560}" type="datetimeFigureOut">
              <a:rPr lang="cs-CZ"/>
              <a:pPr>
                <a:defRPr/>
              </a:pPr>
              <a:t>14.02.2022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23DD7A-8C67-4D1F-AB69-D84B096BE9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124BDA-F4CD-4A5F-9047-AB573D05C084}" type="slidenum">
              <a:rPr lang="cs-CZ" alt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>
              <a:latin typeface="Arial" charset="0"/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789A-22A2-440D-A48C-C0BE813855A5}" type="datetimeFigureOut">
              <a:rPr lang="cs-CZ"/>
              <a:pPr>
                <a:defRPr/>
              </a:pPr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0B46B-BC14-490E-8400-87DF5E32B9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BD6D-6A20-4324-AC7B-B46D9D6599F0}" type="datetimeFigureOut">
              <a:rPr lang="cs-CZ"/>
              <a:pPr>
                <a:defRPr/>
              </a:pPr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C2DA-720D-423E-BE6C-C12AF66FC5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CE09-DFD8-47BB-A906-228DA4507DFF}" type="datetimeFigureOut">
              <a:rPr lang="cs-CZ"/>
              <a:pPr>
                <a:defRPr/>
              </a:pPr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FA85-E01D-4BD8-841C-1B374BF12C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AF7C9-F73B-4AD2-886D-D187E9A3C83A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3DC9-3F05-4BD3-A610-2A3111394D55}" type="datetimeFigureOut">
              <a:rPr lang="cs-CZ"/>
              <a:pPr>
                <a:defRPr/>
              </a:pPr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FB23-3028-4048-BE5C-BADFD458A1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A4E5-7CFE-4CD1-9B9A-2B181287C233}" type="datetimeFigureOut">
              <a:rPr lang="cs-CZ"/>
              <a:pPr>
                <a:defRPr/>
              </a:pPr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2680-7ED8-486D-AF3C-C66757CF02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720E7-7F5E-419A-A20B-30D30B0DB784}" type="datetimeFigureOut">
              <a:rPr lang="cs-CZ"/>
              <a:pPr>
                <a:defRPr/>
              </a:pPr>
              <a:t>14.02.2022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5AD2-7CD3-47EF-BC05-755F0DB040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7396-DE91-4E2C-8E54-6D06F3163CFD}" type="datetimeFigureOut">
              <a:rPr lang="cs-CZ"/>
              <a:pPr>
                <a:defRPr/>
              </a:pPr>
              <a:t>14.02.2022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E896-41D6-4D9D-9130-921E4A12F6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9D5F-E49A-412E-B5CC-B74049BCC08C}" type="datetimeFigureOut">
              <a:rPr lang="cs-CZ"/>
              <a:pPr>
                <a:defRPr/>
              </a:pPr>
              <a:t>14.02.2022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9C57-F95D-4F48-89EC-15F582B991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9E44-7B23-4E0A-8B7F-0B8BE846F8C6}" type="datetimeFigureOut">
              <a:rPr lang="cs-CZ"/>
              <a:pPr>
                <a:defRPr/>
              </a:pPr>
              <a:t>14.02.2022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F635-01F8-4132-B154-21043915E5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9122-469F-494F-B039-5308D6DDF649}" type="datetimeFigureOut">
              <a:rPr lang="cs-CZ"/>
              <a:pPr>
                <a:defRPr/>
              </a:pPr>
              <a:t>14.02.2022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409E-297B-4277-B241-AA65AA31AF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89C7E-8ABB-4B73-A718-46EB7848A6A0}" type="datetimeFigureOut">
              <a:rPr lang="cs-CZ"/>
              <a:pPr>
                <a:defRPr/>
              </a:pPr>
              <a:t>14.02.2022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59FF-1E99-4011-8033-40AD51CD91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11CE02-097B-4916-B769-F560ABC6CF3B}" type="datetimeFigureOut">
              <a:rPr lang="cs-CZ"/>
              <a:pPr>
                <a:defRPr/>
              </a:pPr>
              <a:t>14.02.2022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DF9245-C9D3-4AEC-A46B-ED59B236C4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cardiores.2006.06.030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ovotny@fsps.muni.cz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oxymonitor.com/" TargetMode="External"/><Relationship Id="rId5" Type="http://schemas.openxmlformats.org/officeDocument/2006/relationships/image" Target="../media/image37.emf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xymonitor.com/" TargetMode="Externa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xymonitor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8138" y="715963"/>
            <a:ext cx="9144000" cy="545306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>
                <a:solidFill>
                  <a:srgbClr val="002060"/>
                </a:solidFill>
              </a:rPr>
              <a:t>Pohyb pro zdraví a oxidační stres</a:t>
            </a:r>
            <a:br>
              <a:rPr lang="cs-CZ" sz="3600" b="1">
                <a:solidFill>
                  <a:srgbClr val="002060"/>
                </a:solidFill>
              </a:rPr>
            </a:br>
            <a:br>
              <a:rPr lang="cs-CZ" sz="3600" b="1">
                <a:solidFill>
                  <a:srgbClr val="002060"/>
                </a:solidFill>
              </a:rPr>
            </a:br>
            <a:br>
              <a:rPr lang="cs-CZ" sz="3600" b="1">
                <a:solidFill>
                  <a:srgbClr val="002060"/>
                </a:solidFill>
              </a:rPr>
            </a:br>
            <a:br>
              <a:rPr lang="cs-CZ" sz="3600" b="1">
                <a:solidFill>
                  <a:srgbClr val="002060"/>
                </a:solidFill>
              </a:rPr>
            </a:br>
            <a:br>
              <a:rPr lang="cs-CZ" sz="3600" b="1">
                <a:solidFill>
                  <a:srgbClr val="002060"/>
                </a:solidFill>
              </a:rPr>
            </a:br>
            <a:br>
              <a:rPr lang="cs-CZ" sz="3600" b="1">
                <a:solidFill>
                  <a:srgbClr val="002060"/>
                </a:solidFill>
              </a:rPr>
            </a:br>
            <a:br>
              <a:rPr lang="cs-CZ" sz="3600" b="1">
                <a:solidFill>
                  <a:srgbClr val="002060"/>
                </a:solidFill>
              </a:rPr>
            </a:br>
            <a:br>
              <a:rPr lang="cs-CZ" sz="3600" b="1">
                <a:solidFill>
                  <a:srgbClr val="002060"/>
                </a:solidFill>
              </a:rPr>
            </a:br>
            <a:br>
              <a:rPr lang="cs-CZ" sz="3600" b="1">
                <a:solidFill>
                  <a:srgbClr val="002060"/>
                </a:solidFill>
              </a:rPr>
            </a:br>
            <a:r>
              <a:rPr lang="cs-CZ" sz="2000">
                <a:solidFill>
                  <a:srgbClr val="002060"/>
                </a:solidFill>
              </a:rPr>
              <a:t>Jan Novotný</a:t>
            </a:r>
            <a:br>
              <a:rPr lang="cs-CZ" sz="2000">
                <a:solidFill>
                  <a:srgbClr val="002060"/>
                </a:solidFill>
              </a:rPr>
            </a:br>
            <a:r>
              <a:rPr lang="cs-CZ" sz="2000">
                <a:solidFill>
                  <a:srgbClr val="002060"/>
                </a:solidFill>
              </a:rPr>
              <a:t>2016 - 2020</a:t>
            </a:r>
            <a:endParaRPr lang="cs-CZ" sz="3200">
              <a:solidFill>
                <a:srgbClr val="002060"/>
              </a:solidFill>
            </a:endParaRP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4549775"/>
            <a:ext cx="2887663" cy="13477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6387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5275" y="4549775"/>
            <a:ext cx="2003425" cy="1347788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>
          <a:xfrm>
            <a:off x="4997450" y="4740275"/>
            <a:ext cx="2357438" cy="482600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0070C0"/>
                </a:solidFill>
              </a:rPr>
              <a:t>    2002</a:t>
            </a:r>
          </a:p>
        </p:txBody>
      </p:sp>
      <p:pic>
        <p:nvPicPr>
          <p:cNvPr id="16389" name="Obrázek 7"/>
          <p:cNvPicPr>
            <a:picLocks noChangeAspect="1"/>
          </p:cNvPicPr>
          <p:nvPr/>
        </p:nvPicPr>
        <p:blipFill>
          <a:blip r:embed="rId4"/>
          <a:srcRect t="28116" b="9283"/>
          <a:stretch>
            <a:fillRect/>
          </a:stretch>
        </p:blipFill>
        <p:spPr bwMode="auto">
          <a:xfrm>
            <a:off x="3592513" y="1881188"/>
            <a:ext cx="5167312" cy="24225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6390" name="TextovéPole 6"/>
          <p:cNvSpPr txBox="1">
            <a:spLocks noChangeArrowheads="1"/>
          </p:cNvSpPr>
          <p:nvPr/>
        </p:nvSpPr>
        <p:spPr bwMode="auto">
          <a:xfrm>
            <a:off x="4318000" y="4008438"/>
            <a:ext cx="3749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  <a:latin typeface="Calibri" pitchFamily="34" charset="0"/>
              </a:rPr>
              <a:t>Brněnský běžecký pohár – Jehnice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5188" y="2713038"/>
            <a:ext cx="6246812" cy="4144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685925"/>
            <a:ext cx="6232525" cy="373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3" name="Obdélník 4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10172700" y="5873750"/>
            <a:ext cx="2019300" cy="984250"/>
          </a:xfrm>
          <a:prstGeom prst="rect">
            <a:avLst/>
          </a:prstGeom>
          <a:solidFill>
            <a:schemeClr val="bg1">
              <a:alpha val="59999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Calibri" pitchFamily="34" charset="0"/>
              </a:rPr>
              <a:t>SKELETAL MUSCLES</a:t>
            </a:r>
          </a:p>
          <a:p>
            <a:pPr algn="ctr"/>
            <a:r>
              <a:rPr lang="cs-CZ" sz="2000">
                <a:solidFill>
                  <a:srgbClr val="FF0000"/>
                </a:solidFill>
                <a:latin typeface="Calibri" pitchFamily="34" charset="0"/>
              </a:rPr>
              <a:t>Rhabdomyolysis</a:t>
            </a:r>
          </a:p>
        </p:txBody>
      </p:sp>
      <p:pic>
        <p:nvPicPr>
          <p:cNvPr id="9" name="Picture 2" descr="Pohy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0338" y="3382963"/>
            <a:ext cx="960437" cy="1292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815975" y="1354138"/>
            <a:ext cx="4379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7030A0"/>
                </a:solidFill>
                <a:latin typeface="Calibri" pitchFamily="34" charset="0"/>
              </a:rPr>
              <a:t>FAKTORY VZNIKU OXIDAČNÍHO STRESU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6754813" y="2362200"/>
            <a:ext cx="454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7030A0"/>
                </a:solidFill>
                <a:latin typeface="Calibri" pitchFamily="34" charset="0"/>
              </a:rPr>
              <a:t>OXIDAČNÍ STRES V PATOGENEZI NEMOCÍ</a:t>
            </a: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10625138" y="2679700"/>
            <a:ext cx="1493837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solidFill>
                  <a:srgbClr val="7030A0"/>
                </a:solidFill>
                <a:latin typeface="Calibri" pitchFamily="34" charset="0"/>
              </a:rPr>
              <a:t>Cardiopathy</a:t>
            </a:r>
          </a:p>
        </p:txBody>
      </p:sp>
      <p:sp>
        <p:nvSpPr>
          <p:cNvPr id="25609" name="Obdélník 18"/>
          <p:cNvSpPr>
            <a:spLocks noChangeArrowheads="1"/>
          </p:cNvSpPr>
          <p:nvPr/>
        </p:nvSpPr>
        <p:spPr bwMode="auto">
          <a:xfrm>
            <a:off x="517525" y="890588"/>
            <a:ext cx="11201400" cy="4000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000">
                <a:latin typeface="Calibri" pitchFamily="34" charset="0"/>
                <a:sym typeface="Symbol" pitchFamily="18" charset="2"/>
              </a:rPr>
              <a:t>Palazzetti et al. (2003). </a:t>
            </a:r>
            <a:r>
              <a:rPr lang="cs-CZ" altLang="cs-CZ" sz="20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Overloading training increases exercise-induced oxidative stress and damage.</a:t>
            </a: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1955800" y="5226050"/>
            <a:ext cx="28717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900">
                <a:latin typeface="Calibri" pitchFamily="34" charset="0"/>
              </a:rPr>
              <a:t>http://cleansingweightlosssystems.com/oxidative-stress/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 rot="-5400000">
            <a:off x="9981406" y="4552157"/>
            <a:ext cx="421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</a:rPr>
              <a:t>https://bryanempowered.files.wordpress.com/2013/04/oxidative-stress.jpg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6200775" y="4144963"/>
            <a:ext cx="1809750" cy="195262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9167813" y="3176588"/>
            <a:ext cx="1952625" cy="1020762"/>
          </a:xfrm>
          <a:prstGeom prst="straightConnector1">
            <a:avLst/>
          </a:prstGeom>
          <a:ln w="635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9047163" y="4675188"/>
            <a:ext cx="982662" cy="152400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2693988" y="4519613"/>
            <a:ext cx="1344612" cy="8223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OXID. LÁTKY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7" grpId="0" animBg="1"/>
      <p:bldP spid="4" grpId="0"/>
      <p:bldP spid="6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04888" y="1622425"/>
            <a:ext cx="10433050" cy="4429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cs-CZ" altLang="cs-CZ" sz="2400" b="1">
                <a:solidFill>
                  <a:srgbClr val="7030A0"/>
                </a:solidFill>
              </a:rPr>
              <a:t>Vznik</a:t>
            </a:r>
            <a:r>
              <a:rPr lang="cs-CZ" altLang="cs-CZ" sz="2400" b="1">
                <a:solidFill>
                  <a:srgbClr val="002060"/>
                </a:solidFill>
              </a:rPr>
              <a:t> </a:t>
            </a:r>
            <a:r>
              <a:rPr lang="cs-CZ" altLang="cs-CZ" sz="2400" b="1">
                <a:solidFill>
                  <a:srgbClr val="FF0000"/>
                </a:solidFill>
              </a:rPr>
              <a:t>oxidačních látek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en-US" altLang="cs-CZ" sz="2000"/>
              <a:t>[</a:t>
            </a:r>
            <a:r>
              <a:rPr lang="cs-CZ" altLang="cs-CZ" sz="2000" b="1"/>
              <a:t>RO</a:t>
            </a:r>
            <a:r>
              <a:rPr lang="cs-CZ" altLang="cs-CZ" sz="2000"/>
              <a:t>(N)</a:t>
            </a:r>
            <a:r>
              <a:rPr lang="cs-CZ" altLang="cs-CZ" sz="2000" b="1"/>
              <a:t>S</a:t>
            </a:r>
            <a:r>
              <a:rPr lang="cs-CZ" altLang="cs-CZ" sz="2000"/>
              <a:t> – reactive oxygen (and nitrogen) species</a:t>
            </a:r>
            <a:r>
              <a:rPr lang="en-US" altLang="cs-CZ" sz="2000"/>
              <a:t>]</a:t>
            </a:r>
            <a:endParaRPr lang="cs-CZ" altLang="cs-CZ" sz="2000"/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cs-CZ" altLang="cs-CZ" sz="2000">
                <a:solidFill>
                  <a:srgbClr val="7030A0"/>
                </a:solidFill>
              </a:rPr>
              <a:t>Při sval. práci se většina přijatého O</a:t>
            </a:r>
            <a:r>
              <a:rPr lang="cs-CZ" altLang="cs-CZ" sz="2000" baseline="-25000">
                <a:solidFill>
                  <a:srgbClr val="7030A0"/>
                </a:solidFill>
              </a:rPr>
              <a:t>2</a:t>
            </a:r>
            <a:r>
              <a:rPr lang="cs-CZ" altLang="cs-CZ" sz="2000">
                <a:solidFill>
                  <a:srgbClr val="7030A0"/>
                </a:solidFill>
              </a:rPr>
              <a:t> </a:t>
            </a:r>
            <a:r>
              <a:rPr lang="cs-CZ" altLang="cs-CZ" sz="2000" b="1">
                <a:solidFill>
                  <a:srgbClr val="7030A0"/>
                </a:solidFill>
              </a:rPr>
              <a:t>v mitochondriích myocytů </a:t>
            </a:r>
            <a:r>
              <a:rPr lang="cs-CZ" altLang="cs-CZ" sz="2000">
                <a:solidFill>
                  <a:srgbClr val="7030A0"/>
                </a:solidFill>
              </a:rPr>
              <a:t>přeměňuje na H</a:t>
            </a:r>
            <a:r>
              <a:rPr lang="cs-CZ" altLang="cs-CZ" baseline="-25000">
                <a:solidFill>
                  <a:srgbClr val="7030A0"/>
                </a:solidFill>
              </a:rPr>
              <a:t>2</a:t>
            </a:r>
            <a:r>
              <a:rPr lang="cs-CZ" altLang="cs-CZ" sz="2000">
                <a:solidFill>
                  <a:srgbClr val="7030A0"/>
                </a:solidFill>
              </a:rPr>
              <a:t>O, ale 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cs-CZ" altLang="cs-CZ" sz="2000">
              <a:solidFill>
                <a:srgbClr val="002060"/>
              </a:solidFill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cs-CZ" altLang="cs-CZ" sz="2000" b="1">
                <a:solidFill>
                  <a:srgbClr val="002060"/>
                </a:solidFill>
              </a:rPr>
              <a:t>	    1-2% O</a:t>
            </a:r>
            <a:r>
              <a:rPr lang="cs-CZ" altLang="cs-CZ" sz="2000" b="1" baseline="-25000">
                <a:solidFill>
                  <a:srgbClr val="002060"/>
                </a:solidFill>
              </a:rPr>
              <a:t>2 </a:t>
            </a:r>
            <a:r>
              <a:rPr lang="cs-CZ" altLang="cs-CZ" sz="2000" b="1">
                <a:solidFill>
                  <a:srgbClr val="002060"/>
                </a:solidFill>
                <a:latin typeface="Calibri" pitchFamily="34" charset="0"/>
              </a:rPr>
              <a:t>→</a:t>
            </a:r>
            <a:r>
              <a:rPr lang="cs-CZ" altLang="cs-CZ" sz="2000" b="1">
                <a:solidFill>
                  <a:srgbClr val="002060"/>
                </a:solidFill>
              </a:rPr>
              <a:t> </a:t>
            </a:r>
            <a:r>
              <a:rPr lang="cs-CZ" altLang="cs-CZ" sz="2000" b="1">
                <a:solidFill>
                  <a:srgbClr val="FF0000"/>
                </a:solidFill>
              </a:rPr>
              <a:t>superoxid</a:t>
            </a:r>
            <a:r>
              <a:rPr lang="cs-CZ" altLang="cs-CZ" sz="2000">
                <a:solidFill>
                  <a:srgbClr val="002060"/>
                </a:solidFill>
              </a:rPr>
              <a:t> (</a:t>
            </a:r>
            <a:r>
              <a:rPr lang="cs-CZ" altLang="cs-CZ" sz="2000" b="1">
                <a:solidFill>
                  <a:srgbClr val="FF0000"/>
                </a:solidFill>
              </a:rPr>
              <a:t>O</a:t>
            </a:r>
            <a:r>
              <a:rPr lang="cs-CZ" altLang="cs-CZ" sz="2000" b="1" baseline="-25000">
                <a:solidFill>
                  <a:srgbClr val="FF0000"/>
                </a:solidFill>
              </a:rPr>
              <a:t>2</a:t>
            </a:r>
            <a:r>
              <a:rPr lang="cs-CZ" altLang="cs-CZ" sz="2000">
                <a:solidFill>
                  <a:srgbClr val="FF0000"/>
                </a:solidFill>
              </a:rPr>
              <a:t>*</a:t>
            </a:r>
            <a:r>
              <a:rPr lang="cs-CZ" altLang="cs-CZ" sz="2000">
                <a:solidFill>
                  <a:srgbClr val="002060"/>
                </a:solidFill>
              </a:rPr>
              <a:t>)  </a:t>
            </a:r>
            <a:r>
              <a:rPr lang="cs-CZ" altLang="cs-CZ" sz="1600">
                <a:solidFill>
                  <a:srgbClr val="002060"/>
                </a:solidFill>
                <a:latin typeface="Calibri" pitchFamily="34" charset="0"/>
              </a:rPr>
              <a:t>(superoxid-dismutáza)  </a:t>
            </a:r>
            <a:r>
              <a:rPr lang="cs-CZ" altLang="cs-CZ" sz="2000">
                <a:solidFill>
                  <a:srgbClr val="FF0000"/>
                </a:solidFill>
              </a:rPr>
              <a:t>peroxid vodíku </a:t>
            </a:r>
            <a:r>
              <a:rPr lang="cs-CZ" altLang="cs-CZ" sz="2000">
                <a:solidFill>
                  <a:srgbClr val="002060"/>
                </a:solidFill>
              </a:rPr>
              <a:t>(</a:t>
            </a:r>
            <a:r>
              <a:rPr lang="cs-CZ" altLang="cs-CZ" sz="2000">
                <a:solidFill>
                  <a:srgbClr val="FF0000"/>
                </a:solidFill>
              </a:rPr>
              <a:t>H</a:t>
            </a:r>
            <a:r>
              <a:rPr lang="cs-CZ" altLang="cs-CZ" baseline="-25000">
                <a:solidFill>
                  <a:srgbClr val="FF0000"/>
                </a:solidFill>
              </a:rPr>
              <a:t>2</a:t>
            </a:r>
            <a:r>
              <a:rPr lang="cs-CZ" altLang="cs-CZ" sz="2000">
                <a:solidFill>
                  <a:srgbClr val="FF0000"/>
                </a:solidFill>
              </a:rPr>
              <a:t>O</a:t>
            </a:r>
            <a:r>
              <a:rPr lang="cs-CZ" altLang="cs-CZ" sz="2000" baseline="-25000">
                <a:solidFill>
                  <a:srgbClr val="FF0000"/>
                </a:solidFill>
              </a:rPr>
              <a:t>2</a:t>
            </a:r>
            <a:r>
              <a:rPr lang="cs-CZ" altLang="cs-CZ" sz="2000">
                <a:solidFill>
                  <a:srgbClr val="002060"/>
                </a:solidFill>
              </a:rPr>
              <a:t>)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cs-CZ" altLang="cs-CZ" sz="2000">
              <a:solidFill>
                <a:srgbClr val="002060"/>
              </a:solidFill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cs-CZ" altLang="cs-CZ" sz="2000">
                <a:solidFill>
                  <a:srgbClr val="002060"/>
                </a:solidFill>
              </a:rPr>
              <a:t>		       			 </a:t>
            </a:r>
            <a:r>
              <a:rPr lang="cs-CZ" altLang="cs-CZ" sz="1600">
                <a:solidFill>
                  <a:srgbClr val="002060"/>
                </a:solidFill>
              </a:rPr>
              <a:t>(za přítomnosti Fe)		(v neutrofilních granulocytech)</a:t>
            </a:r>
            <a:r>
              <a:rPr lang="cs-CZ" altLang="cs-CZ" sz="2000">
                <a:solidFill>
                  <a:srgbClr val="002060"/>
                </a:solidFill>
              </a:rPr>
              <a:t>						</a:t>
            </a:r>
            <a:r>
              <a:rPr lang="cs-CZ" altLang="cs-CZ" sz="2000" b="1">
                <a:solidFill>
                  <a:srgbClr val="FF0000"/>
                </a:solidFill>
              </a:rPr>
              <a:t>hydroxyl</a:t>
            </a:r>
            <a:r>
              <a:rPr lang="cs-CZ" altLang="cs-CZ" sz="2000">
                <a:solidFill>
                  <a:srgbClr val="002060"/>
                </a:solidFill>
              </a:rPr>
              <a:t> (</a:t>
            </a:r>
            <a:r>
              <a:rPr lang="cs-CZ" altLang="cs-CZ" sz="2000" b="1">
                <a:solidFill>
                  <a:srgbClr val="FF0000"/>
                </a:solidFill>
              </a:rPr>
              <a:t>HO*</a:t>
            </a:r>
            <a:r>
              <a:rPr lang="cs-CZ" altLang="cs-CZ" sz="2000">
                <a:solidFill>
                  <a:srgbClr val="002060"/>
                </a:solidFill>
              </a:rPr>
              <a:t>)		</a:t>
            </a:r>
            <a:r>
              <a:rPr lang="cs-CZ" altLang="cs-CZ" sz="2000">
                <a:solidFill>
                  <a:srgbClr val="FF0000"/>
                </a:solidFill>
              </a:rPr>
              <a:t>kyselina chlorná </a:t>
            </a:r>
            <a:r>
              <a:rPr lang="cs-CZ" altLang="cs-CZ" sz="2000">
                <a:solidFill>
                  <a:srgbClr val="002060"/>
                </a:solidFill>
              </a:rPr>
              <a:t>(</a:t>
            </a:r>
            <a:r>
              <a:rPr lang="cs-CZ" altLang="cs-CZ" sz="2000">
                <a:solidFill>
                  <a:srgbClr val="FF0000"/>
                </a:solidFill>
              </a:rPr>
              <a:t>HOCl</a:t>
            </a:r>
            <a:r>
              <a:rPr lang="cs-CZ" altLang="cs-CZ" sz="2000">
                <a:solidFill>
                  <a:srgbClr val="002060"/>
                </a:solidFill>
              </a:rPr>
              <a:t>)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cs-CZ" altLang="cs-CZ" sz="2000">
                <a:solidFill>
                  <a:srgbClr val="002060"/>
                </a:solidFill>
              </a:rPr>
              <a:t>		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cs-CZ" altLang="cs-CZ" sz="2000">
                <a:solidFill>
                  <a:srgbClr val="002060"/>
                </a:solidFill>
              </a:rPr>
              <a:t>							</a:t>
            </a:r>
            <a:endParaRPr lang="cs-CZ" altLang="cs-CZ" sz="2000" baseline="-25000">
              <a:solidFill>
                <a:srgbClr val="002060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6508750" y="4044950"/>
            <a:ext cx="609600" cy="423863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7242175" y="4044950"/>
            <a:ext cx="528638" cy="423863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7227888" y="5146675"/>
            <a:ext cx="528637" cy="423863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494463" y="5146675"/>
            <a:ext cx="528637" cy="423863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011738" y="3876675"/>
            <a:ext cx="1930400" cy="15875"/>
          </a:xfrm>
          <a:prstGeom prst="straightConnector1">
            <a:avLst/>
          </a:prstGeom>
          <a:ln w="38100" cmpd="thinThick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5002213" y="3603625"/>
            <a:ext cx="1939925" cy="3175"/>
          </a:xfrm>
          <a:prstGeom prst="straightConnector1">
            <a:avLst/>
          </a:prstGeom>
          <a:ln w="38100" cmpd="thinThick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Obdélník 11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26633" name="Obdélník 1"/>
          <p:cNvSpPr>
            <a:spLocks noChangeArrowheads="1"/>
          </p:cNvSpPr>
          <p:nvPr/>
        </p:nvSpPr>
        <p:spPr bwMode="auto">
          <a:xfrm>
            <a:off x="1589088" y="5789613"/>
            <a:ext cx="9058275" cy="9001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algn="ctr">
              <a:spcBef>
                <a:spcPct val="50000"/>
              </a:spcBef>
            </a:pPr>
            <a:r>
              <a:rPr lang="cs-CZ" altLang="cs-CZ" sz="3200" baseline="-25000">
                <a:solidFill>
                  <a:srgbClr val="002060"/>
                </a:solidFill>
                <a:latin typeface="Calibri" pitchFamily="34" charset="0"/>
              </a:rPr>
              <a:t>V tělesném klidu 1 g jaterní tkáně produkuje asi 24 nmol superoxidu / min. </a:t>
            </a:r>
            <a:r>
              <a:rPr lang="cs-CZ" altLang="cs-CZ" sz="3200" b="1" baseline="-25000">
                <a:solidFill>
                  <a:srgbClr val="7030A0"/>
                </a:solidFill>
                <a:latin typeface="Calibri" pitchFamily="34" charset="0"/>
              </a:rPr>
              <a:t>Intenzivní svalová práce produkci ROS mnohonásobně zesiluje.</a:t>
            </a:r>
            <a:endParaRPr lang="cs-CZ" altLang="cs-CZ" sz="3200" b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6634" name="Picture 2" descr="http://www.zschemie.euweb.cz/molekuly/atom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25" y="4048125"/>
            <a:ext cx="1095375" cy="1095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35" name="Obdélník 8"/>
          <p:cNvSpPr>
            <a:spLocks noChangeArrowheads="1"/>
          </p:cNvSpPr>
          <p:nvPr/>
        </p:nvSpPr>
        <p:spPr bwMode="auto">
          <a:xfrm>
            <a:off x="1003300" y="5143500"/>
            <a:ext cx="2360613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>
                <a:solidFill>
                  <a:srgbClr val="FF0000"/>
                </a:solidFill>
              </a:rPr>
              <a:t>nestabilní atom O</a:t>
            </a:r>
            <a:r>
              <a:rPr lang="cs-CZ" altLang="cs-CZ" baseline="30000">
                <a:solidFill>
                  <a:srgbClr val="FF0000"/>
                </a:solidFill>
              </a:rPr>
              <a:t>2-</a:t>
            </a:r>
            <a:endParaRPr lang="cs-CZ" altLang="cs-CZ" baseline="30000"/>
          </a:p>
          <a:p>
            <a:pPr algn="ctr"/>
            <a:r>
              <a:rPr lang="cs-CZ" altLang="cs-CZ">
                <a:solidFill>
                  <a:srgbClr val="0070C0"/>
                </a:solidFill>
              </a:rPr>
              <a:t>2 nepárové elektrony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25" y="782638"/>
            <a:ext cx="6819900" cy="6057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95300" y="739775"/>
            <a:ext cx="11223625" cy="184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400" dirty="0">
                <a:solidFill>
                  <a:srgbClr val="002060"/>
                </a:solidFill>
                <a:cs typeface="+mn-cs"/>
              </a:rPr>
              <a:t>Mechanizmus působení ROS</a:t>
            </a:r>
          </a:p>
          <a:p>
            <a:pPr marL="0" indent="0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 err="1">
                <a:solidFill>
                  <a:srgbClr val="002060"/>
                </a:solidFill>
                <a:cs typeface="+mn-cs"/>
              </a:rPr>
              <a:t>Peroxidace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 lipidů </a:t>
            </a:r>
            <a:r>
              <a:rPr lang="cs-CZ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</a:t>
            </a:r>
            <a:r>
              <a:rPr lang="cs-CZ" altLang="cs-CZ" sz="2000" dirty="0">
                <a:cs typeface="+mn-cs"/>
              </a:rPr>
              <a:t>ničení </a:t>
            </a:r>
            <a:r>
              <a:rPr lang="cs-CZ" altLang="cs-CZ" sz="2000" b="1" dirty="0">
                <a:solidFill>
                  <a:srgbClr val="FF0000"/>
                </a:solidFill>
                <a:cs typeface="+mn-cs"/>
              </a:rPr>
              <a:t>membrán</a:t>
            </a:r>
            <a:r>
              <a:rPr lang="cs-CZ" altLang="cs-CZ" sz="2000" dirty="0">
                <a:cs typeface="+mn-cs"/>
              </a:rPr>
              <a:t> </a:t>
            </a:r>
            <a:r>
              <a:rPr lang="cs-CZ" altLang="cs-CZ" sz="2000" b="1" dirty="0">
                <a:solidFill>
                  <a:srgbClr val="0070C0"/>
                </a:solidFill>
                <a:cs typeface="+mn-cs"/>
              </a:rPr>
              <a:t>mitochondrií</a:t>
            </a:r>
            <a:r>
              <a:rPr lang="cs-CZ" altLang="cs-CZ" sz="2000" dirty="0">
                <a:solidFill>
                  <a:srgbClr val="7030A0"/>
                </a:solidFill>
                <a:cs typeface="+mn-cs"/>
              </a:rPr>
              <a:t> - </a:t>
            </a:r>
            <a:r>
              <a:rPr lang="cs-CZ" altLang="cs-CZ" sz="2000" b="1" dirty="0">
                <a:solidFill>
                  <a:srgbClr val="7030A0"/>
                </a:solidFill>
                <a:cs typeface="+mn-cs"/>
              </a:rPr>
              <a:t>myocytů</a:t>
            </a:r>
            <a:r>
              <a:rPr lang="cs-CZ" altLang="cs-CZ" sz="2000" dirty="0">
                <a:solidFill>
                  <a:srgbClr val="7030A0"/>
                </a:solidFill>
                <a:cs typeface="+mn-cs"/>
              </a:rPr>
              <a:t> </a:t>
            </a:r>
            <a:r>
              <a:rPr lang="cs-CZ" altLang="cs-CZ" sz="2000" dirty="0"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FF0000"/>
                </a:solidFill>
                <a:cs typeface="Arial" panose="020B0604020202020204" pitchFamily="34" charset="0"/>
              </a:rPr>
              <a:t>.. krev → další tkáně .. </a:t>
            </a:r>
          </a:p>
          <a:p>
            <a:pPr marL="0" indent="0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Oxidace proteinů 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→ </a:t>
            </a:r>
            <a:r>
              <a:rPr lang="cs-CZ" altLang="cs-CZ" sz="2000" dirty="0">
                <a:cs typeface="+mn-cs"/>
              </a:rPr>
              <a:t>ničení </a:t>
            </a:r>
            <a:r>
              <a:rPr lang="cs-CZ" altLang="cs-CZ" sz="2000" dirty="0">
                <a:solidFill>
                  <a:srgbClr val="FF0000"/>
                </a:solidFill>
                <a:cs typeface="+mn-cs"/>
              </a:rPr>
              <a:t>enzymů, hormonů, nosičů látek, struktur</a:t>
            </a:r>
            <a:r>
              <a:rPr lang="cs-CZ" altLang="cs-CZ" sz="2000" dirty="0">
                <a:cs typeface="+mn-cs"/>
              </a:rPr>
              <a:t> intra- a extracelulárně</a:t>
            </a:r>
          </a:p>
          <a:p>
            <a:pPr marL="0" indent="0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Poškození </a:t>
            </a:r>
            <a:r>
              <a:rPr lang="cs-CZ" altLang="cs-CZ" sz="2000" b="1" dirty="0">
                <a:solidFill>
                  <a:srgbClr val="FF0000"/>
                </a:solidFill>
                <a:cs typeface="+mn-cs"/>
              </a:rPr>
              <a:t>DNA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cs-CZ" altLang="cs-CZ" sz="2000" dirty="0">
                <a:cs typeface="+mn-cs"/>
              </a:rPr>
              <a:t>v jádrech buněk 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– </a:t>
            </a:r>
            <a:r>
              <a:rPr lang="cs-CZ" altLang="cs-CZ" sz="2000" b="1" dirty="0">
                <a:solidFill>
                  <a:srgbClr val="7030A0"/>
                </a:solidFill>
                <a:cs typeface="+mn-cs"/>
              </a:rPr>
              <a:t>genů</a:t>
            </a:r>
            <a:endParaRPr lang="cs-CZ" altLang="cs-CZ" sz="2000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27651" name="Obdélník 3"/>
          <p:cNvSpPr>
            <a:spLocks noChangeArrowheads="1"/>
          </p:cNvSpPr>
          <p:nvPr/>
        </p:nvSpPr>
        <p:spPr bwMode="auto">
          <a:xfrm>
            <a:off x="2098675" y="6594475"/>
            <a:ext cx="4700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</a:rPr>
              <a:t>http://www.medicinehack.com/2011/06/cardiac-muscles-properties-morphology.html</a:t>
            </a:r>
          </a:p>
        </p:txBody>
      </p:sp>
      <p:sp>
        <p:nvSpPr>
          <p:cNvPr id="27652" name="Obdélník 8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7" name="Bublinový popisek se šipkou doprava 6"/>
          <p:cNvSpPr/>
          <p:nvPr/>
        </p:nvSpPr>
        <p:spPr>
          <a:xfrm>
            <a:off x="612775" y="3944938"/>
            <a:ext cx="1485900" cy="447675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tx1"/>
                </a:solidFill>
              </a:rPr>
              <a:t>JÁDRO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888" y="3871913"/>
            <a:ext cx="3602037" cy="2713037"/>
          </a:xfrm>
          <a:prstGeom prst="rect">
            <a:avLst/>
          </a:prstGeom>
          <a:noFill/>
          <a:ln w="9525">
            <a:solidFill>
              <a:srgbClr val="CC66FF"/>
            </a:solidFill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8758238" y="3482975"/>
            <a:ext cx="23383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400" b="1" cap="all" dirty="0">
                <a:solidFill>
                  <a:srgbClr val="7030A0"/>
                </a:solidFill>
                <a:latin typeface="+mn-lt"/>
                <a:cs typeface="+mn-cs"/>
              </a:rPr>
              <a:t>RABDOMYOLÝZA</a:t>
            </a:r>
            <a:endParaRPr lang="cs-CZ" sz="24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7345363" y="1614488"/>
            <a:ext cx="1320800" cy="2197100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 rot="2293596">
            <a:off x="8256588" y="4597400"/>
            <a:ext cx="3525837" cy="101441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5233988" y="1614488"/>
            <a:ext cx="366712" cy="1196975"/>
          </a:xfrm>
          <a:prstGeom prst="straightConnector1">
            <a:avLst/>
          </a:prstGeom>
          <a:ln w="635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221163" y="2797175"/>
            <a:ext cx="1012825" cy="915988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4851400" y="2790825"/>
            <a:ext cx="412750" cy="922338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260975" y="2811463"/>
            <a:ext cx="53975" cy="1000125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17525" y="3117850"/>
            <a:ext cx="11201400" cy="363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Vlastní tělesné antioxidační látky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SOD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superoxid-dismutáza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,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CAT 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– kataláza,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GP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glutathion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-peroxidáza,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GST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glutathiontransferáza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,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TRX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thioredoxinový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sytém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Kyselina močová, bilirubin, transferin,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laktoferin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, feritin,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haptoglobin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, albumin, melatonin, …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Dietetické antioxidační prostředky (antioxidanty)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Vitamín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E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(</a:t>
            </a:r>
            <a:r>
              <a:rPr lang="el-GR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α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-tokoferol), Vitamin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C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(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askorbát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), Karotenoidy (karoteny a vitaminy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A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– retinol),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Ubichinony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(Koenzym -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Q10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),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Flavonoidy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, Třísloviny, Vitamin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B2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(Riboflavin), sloučeniny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se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lenu, zinku, manganu, mědi, germania, …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s-CZ" altLang="cs-CZ" sz="2000" b="1" dirty="0">
                <a:solidFill>
                  <a:schemeClr val="accent4">
                    <a:lumMod val="50000"/>
                  </a:schemeClr>
                </a:solidFill>
                <a:cs typeface="+mn-cs"/>
              </a:rPr>
              <a:t> Použití antioxidancií nezlepšuje výkon, ale tlumí ROS (.. spíše po výkonu ? ..)</a:t>
            </a:r>
          </a:p>
        </p:txBody>
      </p:sp>
      <p:sp>
        <p:nvSpPr>
          <p:cNvPr id="40962" name="Obdélník 2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7525" y="750888"/>
            <a:ext cx="11201400" cy="2308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Fyziologické funkce ROS v těle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součást </a:t>
            </a:r>
            <a:r>
              <a:rPr lang="cs-CZ" altLang="cs-CZ" sz="2000" dirty="0" err="1">
                <a:solidFill>
                  <a:srgbClr val="002060"/>
                </a:solidFill>
                <a:cs typeface="+mn-cs"/>
              </a:rPr>
              <a:t>oxido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–redukčních pochodů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energetického řetězce v mitochondriích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součást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imunitní ochrany 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(ničí baktérie a viry)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syntéza cholesterolu 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a jeho přeměna na žlučové kyseliny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jsou 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signálními molekulami 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na něž reagují receptory na povrchu buňky.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1300" y="5883275"/>
            <a:ext cx="1657350" cy="9001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763588"/>
            <a:ext cx="6861175" cy="59769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 rot="16200000">
            <a:off x="9544051" y="3582987"/>
            <a:ext cx="4572000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i="1" dirty="0" err="1">
                <a:latin typeface="+mn-lt"/>
                <a:cs typeface="+mn-cs"/>
              </a:rPr>
              <a:t>Steinbacher</a:t>
            </a:r>
            <a:r>
              <a:rPr lang="cs-CZ" sz="1400" i="1" dirty="0">
                <a:latin typeface="+mn-lt"/>
                <a:cs typeface="+mn-cs"/>
              </a:rPr>
              <a:t> P, </a:t>
            </a:r>
            <a:r>
              <a:rPr lang="cs-CZ" sz="1400" i="1" dirty="0" err="1">
                <a:latin typeface="+mn-lt"/>
                <a:cs typeface="+mn-cs"/>
              </a:rPr>
              <a:t>Eckl</a:t>
            </a:r>
            <a:r>
              <a:rPr lang="cs-CZ" sz="1400" i="1" dirty="0">
                <a:latin typeface="+mn-lt"/>
                <a:cs typeface="+mn-cs"/>
              </a:rPr>
              <a:t> P. </a:t>
            </a:r>
            <a:r>
              <a:rPr lang="en-US" sz="1400" i="1" dirty="0">
                <a:latin typeface="+mn-lt"/>
                <a:cs typeface="+mn-cs"/>
              </a:rPr>
              <a:t>Impact of Oxidative Stress on</a:t>
            </a:r>
            <a:r>
              <a:rPr lang="cs-CZ" sz="1400" i="1" dirty="0">
                <a:latin typeface="+mn-lt"/>
                <a:cs typeface="+mn-cs"/>
              </a:rPr>
              <a:t> </a:t>
            </a:r>
            <a:r>
              <a:rPr lang="en-US" sz="1400" i="1" dirty="0">
                <a:latin typeface="+mn-lt"/>
                <a:cs typeface="+mn-cs"/>
              </a:rPr>
              <a:t>Exercising Skeletal Muscle</a:t>
            </a:r>
            <a:r>
              <a:rPr lang="cs-CZ" sz="1400" i="1" dirty="0">
                <a:latin typeface="+mn-lt"/>
                <a:cs typeface="+mn-cs"/>
              </a:rPr>
              <a:t>. </a:t>
            </a:r>
            <a:r>
              <a:rPr lang="cs-CZ" sz="1400" i="1" dirty="0" err="1">
                <a:latin typeface="+mn-lt"/>
                <a:cs typeface="+mn-cs"/>
              </a:rPr>
              <a:t>Biomolecules</a:t>
            </a:r>
            <a:r>
              <a:rPr lang="cs-CZ" sz="1400" i="1" dirty="0">
                <a:latin typeface="+mn-lt"/>
                <a:cs typeface="+mn-cs"/>
              </a:rPr>
              <a:t>, 2015, 5(2), 356-377.</a:t>
            </a:r>
          </a:p>
        </p:txBody>
      </p:sp>
      <p:sp>
        <p:nvSpPr>
          <p:cNvPr id="29699" name="Obdélník 3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29700" name="TextovéPole 4"/>
          <p:cNvSpPr txBox="1">
            <a:spLocks noChangeArrowheads="1"/>
          </p:cNvSpPr>
          <p:nvPr/>
        </p:nvSpPr>
        <p:spPr bwMode="auto">
          <a:xfrm>
            <a:off x="517525" y="2082800"/>
            <a:ext cx="4229100" cy="10144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70C0"/>
                </a:solidFill>
                <a:latin typeface="Calibri" pitchFamily="34" charset="0"/>
              </a:rPr>
              <a:t>Soustavné správné aerobní cvičení </a:t>
            </a:r>
          </a:p>
          <a:p>
            <a:r>
              <a:rPr lang="cs-CZ" altLang="cs-CZ" sz="2000" b="1">
                <a:solidFill>
                  <a:srgbClr val="00B050"/>
                </a:solidFill>
                <a:latin typeface="Calibri" pitchFamily="34" charset="0"/>
              </a:rPr>
              <a:t>→ </a:t>
            </a:r>
            <a:r>
              <a:rPr lang="cs-CZ" sz="2000" b="1">
                <a:solidFill>
                  <a:srgbClr val="00B050"/>
                </a:solidFill>
                <a:latin typeface="Calibri" pitchFamily="34" charset="0"/>
              </a:rPr>
              <a:t>zvyšování antioxidační kapacity </a:t>
            </a:r>
            <a:r>
              <a:rPr lang="cs-CZ" altLang="cs-CZ" sz="2000" b="1">
                <a:solidFill>
                  <a:srgbClr val="00B050"/>
                </a:solidFill>
                <a:latin typeface="Calibri" pitchFamily="34" charset="0"/>
              </a:rPr>
              <a:t>→</a:t>
            </a:r>
            <a:endParaRPr lang="cs-CZ" sz="2000" b="1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cs-CZ" altLang="cs-CZ" sz="2000" b="1">
                <a:solidFill>
                  <a:srgbClr val="00B050"/>
                </a:solidFill>
                <a:latin typeface="Calibri" pitchFamily="34" charset="0"/>
              </a:rPr>
              <a:t>→ </a:t>
            </a:r>
            <a:r>
              <a:rPr lang="cs-CZ" sz="2000" b="1">
                <a:solidFill>
                  <a:srgbClr val="00B050"/>
                </a:solidFill>
                <a:latin typeface="Calibri" pitchFamily="34" charset="0"/>
              </a:rPr>
              <a:t>snižování oxidačního stresu</a:t>
            </a:r>
          </a:p>
        </p:txBody>
      </p:sp>
      <p:sp>
        <p:nvSpPr>
          <p:cNvPr id="29701" name="Obdélník 5"/>
          <p:cNvSpPr>
            <a:spLocks noChangeArrowheads="1"/>
          </p:cNvSpPr>
          <p:nvPr/>
        </p:nvSpPr>
        <p:spPr bwMode="auto">
          <a:xfrm>
            <a:off x="461963" y="971550"/>
            <a:ext cx="4340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>
                <a:solidFill>
                  <a:srgbClr val="002060"/>
                </a:solidFill>
                <a:latin typeface="Calibri" pitchFamily="34" charset="0"/>
              </a:rPr>
              <a:t>Vztah vytrvalostní zátěže</a:t>
            </a:r>
          </a:p>
          <a:p>
            <a:pPr algn="ctr"/>
            <a:r>
              <a:rPr lang="cs-CZ" altLang="cs-CZ" sz="2400" b="1">
                <a:solidFill>
                  <a:srgbClr val="002060"/>
                </a:solidFill>
                <a:latin typeface="Calibri" pitchFamily="34" charset="0"/>
              </a:rPr>
              <a:t>a adaptace na oxidační stres</a:t>
            </a:r>
          </a:p>
        </p:txBody>
      </p:sp>
      <p:sp>
        <p:nvSpPr>
          <p:cNvPr id="29702" name="TextovéPole 6"/>
          <p:cNvSpPr txBox="1">
            <a:spLocks noChangeArrowheads="1"/>
          </p:cNvSpPr>
          <p:nvPr/>
        </p:nvSpPr>
        <p:spPr bwMode="auto">
          <a:xfrm>
            <a:off x="517525" y="3200400"/>
            <a:ext cx="4229100" cy="6461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7030A0"/>
                </a:solidFill>
                <a:latin typeface="Calibri" pitchFamily="34" charset="0"/>
              </a:rPr>
              <a:t>Poměr likvidace a tvorby ROS rozhoduje</a:t>
            </a:r>
          </a:p>
          <a:p>
            <a:r>
              <a:rPr lang="cs-CZ">
                <a:solidFill>
                  <a:srgbClr val="7030A0"/>
                </a:solidFill>
                <a:latin typeface="Calibri" pitchFamily="34" charset="0"/>
              </a:rPr>
              <a:t>o velikosti oxidačního stresu.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ovéPole 3"/>
          <p:cNvSpPr txBox="1">
            <a:spLocks noChangeArrowheads="1"/>
          </p:cNvSpPr>
          <p:nvPr/>
        </p:nvSpPr>
        <p:spPr bwMode="auto">
          <a:xfrm>
            <a:off x="517525" y="3508375"/>
            <a:ext cx="2492375" cy="206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dirty="0">
                <a:latin typeface="Calibri" pitchFamily="34" charset="0"/>
              </a:rPr>
              <a:t>Krevní markery:</a:t>
            </a:r>
          </a:p>
          <a:p>
            <a:r>
              <a:rPr lang="cs-CZ" sz="1600" u="sng" dirty="0">
                <a:solidFill>
                  <a:srgbClr val="3399FF"/>
                </a:solidFill>
                <a:latin typeface="Calibri" pitchFamily="34" charset="0"/>
              </a:rPr>
              <a:t>MYOLÝZA</a:t>
            </a:r>
          </a:p>
          <a:p>
            <a:r>
              <a:rPr lang="cs-CZ" sz="1600" dirty="0">
                <a:solidFill>
                  <a:srgbClr val="3399FF"/>
                </a:solidFill>
                <a:latin typeface="Calibri" pitchFamily="34" charset="0"/>
              </a:rPr>
              <a:t>CK – </a:t>
            </a:r>
            <a:r>
              <a:rPr lang="cs-CZ" sz="1600" dirty="0" err="1">
                <a:solidFill>
                  <a:srgbClr val="3399FF"/>
                </a:solidFill>
                <a:latin typeface="Calibri" pitchFamily="34" charset="0"/>
              </a:rPr>
              <a:t>kreatinkináza</a:t>
            </a:r>
            <a:endParaRPr lang="cs-CZ" sz="1600" dirty="0">
              <a:solidFill>
                <a:srgbClr val="3399FF"/>
              </a:solidFill>
              <a:latin typeface="Calibri" pitchFamily="34" charset="0"/>
            </a:endParaRPr>
          </a:p>
          <a:p>
            <a:r>
              <a:rPr lang="cs-CZ" sz="1600" dirty="0">
                <a:solidFill>
                  <a:srgbClr val="3399FF"/>
                </a:solidFill>
                <a:latin typeface="Calibri" pitchFamily="34" charset="0"/>
              </a:rPr>
              <a:t>LDH – </a:t>
            </a:r>
            <a:r>
              <a:rPr lang="cs-CZ" sz="1600" dirty="0" err="1">
                <a:solidFill>
                  <a:srgbClr val="3399FF"/>
                </a:solidFill>
                <a:latin typeface="Calibri" pitchFamily="34" charset="0"/>
              </a:rPr>
              <a:t>laktátdehydrogenáza</a:t>
            </a:r>
            <a:endParaRPr lang="cs-CZ" sz="1600" dirty="0">
              <a:solidFill>
                <a:srgbClr val="3399FF"/>
              </a:solidFill>
              <a:latin typeface="Calibri" pitchFamily="34" charset="0"/>
            </a:endParaRPr>
          </a:p>
          <a:p>
            <a:r>
              <a:rPr lang="cs-CZ" sz="1600" dirty="0">
                <a:solidFill>
                  <a:srgbClr val="3399FF"/>
                </a:solidFill>
                <a:latin typeface="Calibri" pitchFamily="34" charset="0"/>
              </a:rPr>
              <a:t>Myoglobin</a:t>
            </a:r>
          </a:p>
          <a:p>
            <a:r>
              <a:rPr lang="cs-CZ" sz="1600" u="sng" dirty="0">
                <a:solidFill>
                  <a:srgbClr val="7030A0"/>
                </a:solidFill>
                <a:latin typeface="Calibri" pitchFamily="34" charset="0"/>
              </a:rPr>
              <a:t>ANTIOXIDAČNÍ AKTIVITA</a:t>
            </a:r>
          </a:p>
          <a:p>
            <a:r>
              <a:rPr lang="cs-CZ" sz="1600" dirty="0" err="1">
                <a:solidFill>
                  <a:srgbClr val="7030A0"/>
                </a:solidFill>
                <a:latin typeface="Calibri" pitchFamily="34" charset="0"/>
              </a:rPr>
              <a:t>GPx</a:t>
            </a:r>
            <a:r>
              <a:rPr lang="cs-CZ" sz="1600" dirty="0">
                <a:solidFill>
                  <a:srgbClr val="7030A0"/>
                </a:solidFill>
                <a:latin typeface="Calibri" pitchFamily="34" charset="0"/>
              </a:rPr>
              <a:t> - </a:t>
            </a:r>
            <a:r>
              <a:rPr lang="cs-CZ" sz="1600" dirty="0" err="1">
                <a:solidFill>
                  <a:srgbClr val="7030A0"/>
                </a:solidFill>
                <a:latin typeface="Calibri" pitchFamily="34" charset="0"/>
              </a:rPr>
              <a:t>glutathionperoxidáza</a:t>
            </a:r>
            <a:endParaRPr lang="cs-CZ" sz="1600" dirty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cs-CZ" sz="1600" dirty="0" err="1">
                <a:solidFill>
                  <a:srgbClr val="7030A0"/>
                </a:solidFill>
                <a:latin typeface="Calibri" pitchFamily="34" charset="0"/>
              </a:rPr>
              <a:t>GRd</a:t>
            </a:r>
            <a:r>
              <a:rPr lang="cs-CZ" sz="1600" dirty="0">
                <a:solidFill>
                  <a:srgbClr val="7030A0"/>
                </a:solidFill>
                <a:latin typeface="Calibri" pitchFamily="34" charset="0"/>
              </a:rPr>
              <a:t> – </a:t>
            </a:r>
            <a:r>
              <a:rPr lang="cs-CZ" sz="1600" dirty="0" err="1">
                <a:solidFill>
                  <a:srgbClr val="7030A0"/>
                </a:solidFill>
                <a:latin typeface="Calibri" pitchFamily="34" charset="0"/>
              </a:rPr>
              <a:t>glutathionreduktáza</a:t>
            </a:r>
            <a:endParaRPr lang="cs-CZ" sz="16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4913" y="3508375"/>
            <a:ext cx="4535487" cy="329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4913" y="127000"/>
            <a:ext cx="4535487" cy="329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Obrázek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8325" y="3508375"/>
            <a:ext cx="4206875" cy="329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7" name="Obdélník 9"/>
          <p:cNvSpPr>
            <a:spLocks noChangeArrowheads="1"/>
          </p:cNvSpPr>
          <p:nvPr/>
        </p:nvSpPr>
        <p:spPr bwMode="auto">
          <a:xfrm>
            <a:off x="517525" y="1855788"/>
            <a:ext cx="6805613" cy="15700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CONCEPCION-HUERTAS et al. </a:t>
            </a:r>
          </a:p>
          <a:p>
            <a:r>
              <a:rPr lang="en-US" sz="2000" b="1">
                <a:latin typeface="Calibri" pitchFamily="34" charset="0"/>
              </a:rPr>
              <a:t>Changes in the redox status and inflammatory response in handbal</a:t>
            </a:r>
            <a:r>
              <a:rPr lang="cs-CZ" sz="2000" b="1">
                <a:latin typeface="Calibri" pitchFamily="34" charset="0"/>
              </a:rPr>
              <a:t>l </a:t>
            </a:r>
            <a:r>
              <a:rPr lang="en-US" sz="2000" b="1">
                <a:latin typeface="Calibri" pitchFamily="34" charset="0"/>
              </a:rPr>
              <a:t>players during one-year of competition and training</a:t>
            </a:r>
            <a:r>
              <a:rPr lang="cs-CZ" sz="2000" b="1">
                <a:latin typeface="Calibri" pitchFamily="34" charset="0"/>
              </a:rPr>
              <a:t>. </a:t>
            </a:r>
          </a:p>
          <a:p>
            <a:r>
              <a:rPr lang="en-US">
                <a:latin typeface="Calibri" pitchFamily="34" charset="0"/>
              </a:rPr>
              <a:t>Journal of Sports Sciences, 2013</a:t>
            </a:r>
            <a:r>
              <a:rPr lang="cs-CZ">
                <a:latin typeface="Calibri" pitchFamily="34" charset="0"/>
              </a:rPr>
              <a:t>. Vol. 31, No. 11, 1197–1207.</a:t>
            </a:r>
          </a:p>
          <a:p>
            <a:r>
              <a:rPr lang="cs-CZ">
                <a:latin typeface="Calibri" pitchFamily="34" charset="0"/>
              </a:rPr>
              <a:t>(</a:t>
            </a:r>
            <a:r>
              <a:rPr lang="cs-CZ">
                <a:solidFill>
                  <a:srgbClr val="231F20"/>
                </a:solidFill>
                <a:latin typeface="AdvOT4b47d116"/>
              </a:rPr>
              <a:t>16 hráčů španělské ligy, věk 22.7 ± 3.1 r)</a:t>
            </a:r>
            <a:endParaRPr lang="cs-CZ">
              <a:latin typeface="Calibri" pitchFamily="34" charset="0"/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9288463" y="88900"/>
            <a:ext cx="1068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u="sng">
                <a:solidFill>
                  <a:srgbClr val="3399FF"/>
                </a:solidFill>
                <a:latin typeface="Calibri" pitchFamily="34" charset="0"/>
              </a:rPr>
              <a:t>MYOLÝZA</a:t>
            </a: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8777288" y="3444875"/>
            <a:ext cx="2452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u="sng">
                <a:solidFill>
                  <a:srgbClr val="7030A0"/>
                </a:solidFill>
                <a:latin typeface="Calibri" pitchFamily="34" charset="0"/>
              </a:rPr>
              <a:t>ANTIOXIDAČNÍ AKTIVITA</a:t>
            </a:r>
          </a:p>
        </p:txBody>
      </p:sp>
      <p:sp>
        <p:nvSpPr>
          <p:cNvPr id="28680" name="Obdélník 12"/>
          <p:cNvSpPr>
            <a:spLocks noChangeArrowheads="1"/>
          </p:cNvSpPr>
          <p:nvPr/>
        </p:nvSpPr>
        <p:spPr bwMode="auto">
          <a:xfrm>
            <a:off x="4664075" y="3508375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u="sng">
                <a:latin typeface="Calibri" pitchFamily="34" charset="0"/>
              </a:rPr>
              <a:t>TĚLESNÁ ZÁTĚŽ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9640888" y="719138"/>
            <a:ext cx="361950" cy="582295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5326063" y="4048125"/>
            <a:ext cx="361950" cy="2493963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683" name="Obdélník 16"/>
          <p:cNvSpPr>
            <a:spLocks noChangeArrowheads="1"/>
          </p:cNvSpPr>
          <p:nvPr/>
        </p:nvSpPr>
        <p:spPr bwMode="auto">
          <a:xfrm>
            <a:off x="517525" y="322263"/>
            <a:ext cx="6805613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17525" y="942975"/>
            <a:ext cx="6805613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400" b="1" dirty="0">
                <a:solidFill>
                  <a:srgbClr val="0070C0"/>
                </a:solidFill>
                <a:latin typeface="+mn-lt"/>
                <a:cs typeface="+mn-cs"/>
              </a:rPr>
              <a:t>DLOUHODOBÝ POHLED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200" dirty="0" err="1">
                <a:solidFill>
                  <a:srgbClr val="7030A0"/>
                </a:solidFill>
                <a:latin typeface="+mn-lt"/>
                <a:cs typeface="+mn-cs"/>
              </a:rPr>
              <a:t>Sport.zátěž</a:t>
            </a:r>
            <a:r>
              <a:rPr lang="cs-CZ" altLang="cs-CZ" sz="2200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cs-CZ" altLang="cs-CZ" sz="2200" dirty="0">
                <a:solidFill>
                  <a:srgbClr val="7030A0"/>
                </a:solidFill>
                <a:latin typeface="Calibri" panose="020F0502020204030204" pitchFamily="34" charset="0"/>
                <a:cs typeface="+mn-cs"/>
              </a:rPr>
              <a:t>→ </a:t>
            </a:r>
            <a:r>
              <a:rPr lang="cs-CZ" altLang="cs-CZ" sz="2200" dirty="0" err="1">
                <a:solidFill>
                  <a:srgbClr val="7030A0"/>
                </a:solidFill>
                <a:latin typeface="+mn-lt"/>
                <a:cs typeface="+mn-cs"/>
              </a:rPr>
              <a:t>oxid.stres</a:t>
            </a:r>
            <a:r>
              <a:rPr lang="cs-CZ" altLang="cs-CZ" sz="2200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cs-CZ" altLang="cs-CZ" sz="2200" dirty="0">
                <a:solidFill>
                  <a:srgbClr val="7030A0"/>
                </a:solidFill>
                <a:latin typeface="Calibri" panose="020F0502020204030204" pitchFamily="34" charset="0"/>
                <a:cs typeface="+mn-cs"/>
              </a:rPr>
              <a:t>→</a:t>
            </a:r>
            <a:r>
              <a:rPr lang="cs-CZ" altLang="cs-CZ" sz="2200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cs-CZ" altLang="cs-CZ" sz="2200" dirty="0" err="1">
                <a:solidFill>
                  <a:srgbClr val="7030A0"/>
                </a:solidFill>
                <a:latin typeface="+mn-lt"/>
                <a:cs typeface="+mn-cs"/>
              </a:rPr>
              <a:t>myolýza</a:t>
            </a:r>
            <a:r>
              <a:rPr lang="cs-CZ" altLang="cs-CZ" sz="2200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cs-CZ" altLang="cs-CZ" sz="2200" dirty="0">
                <a:solidFill>
                  <a:srgbClr val="7030A0"/>
                </a:solidFill>
                <a:latin typeface="Calibri" panose="020F0502020204030204" pitchFamily="34" charset="0"/>
                <a:cs typeface="+mn-cs"/>
              </a:rPr>
              <a:t>→</a:t>
            </a:r>
            <a:r>
              <a:rPr lang="cs-CZ" altLang="cs-CZ" sz="2200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cs-CZ" altLang="cs-CZ" sz="2200" dirty="0" err="1">
                <a:solidFill>
                  <a:srgbClr val="7030A0"/>
                </a:solidFill>
                <a:latin typeface="+mn-lt"/>
                <a:cs typeface="+mn-cs"/>
              </a:rPr>
              <a:t>antioxid.aktivita</a:t>
            </a:r>
            <a:endParaRPr lang="cs-CZ" altLang="cs-CZ" sz="2200" cap="all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9834563" y="4048125"/>
            <a:ext cx="522287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9531350" y="4135438"/>
            <a:ext cx="12271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ZPOŽDĚNÍ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6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1693863"/>
            <a:ext cx="8281988" cy="50704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1986" name="Obdélník 2"/>
          <p:cNvSpPr>
            <a:spLocks noChangeArrowheads="1"/>
          </p:cNvSpPr>
          <p:nvPr/>
        </p:nvSpPr>
        <p:spPr bwMode="auto">
          <a:xfrm>
            <a:off x="517525" y="1328738"/>
            <a:ext cx="82819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100">
                <a:latin typeface="AdvOT4b47d116"/>
              </a:rPr>
              <a:t>LEONARDO-MENDONÇA et al., </a:t>
            </a:r>
            <a:r>
              <a:rPr lang="en-US" sz="1100" b="1">
                <a:latin typeface="Calibri" pitchFamily="34" charset="0"/>
              </a:rPr>
              <a:t>Redox status and antioxidant response in professional cyclists during</a:t>
            </a:r>
            <a:r>
              <a:rPr lang="cs-CZ" sz="1100" b="1">
                <a:latin typeface="Calibri" pitchFamily="34" charset="0"/>
              </a:rPr>
              <a:t> training</a:t>
            </a:r>
            <a:r>
              <a:rPr lang="cs-CZ" sz="1100">
                <a:latin typeface="Calibri" pitchFamily="34" charset="0"/>
              </a:rPr>
              <a:t>.</a:t>
            </a:r>
          </a:p>
          <a:p>
            <a:pPr algn="ctr"/>
            <a:r>
              <a:rPr lang="cs-CZ" sz="1100">
                <a:latin typeface="Calibri" pitchFamily="34" charset="0"/>
              </a:rPr>
              <a:t>European Journal of Sport Science, 2014. Vol. 14, No. 8, 830–838, http://dx.doi.org/10.1080/17461391.2014.915345</a:t>
            </a:r>
          </a:p>
        </p:txBody>
      </p:sp>
      <p:sp>
        <p:nvSpPr>
          <p:cNvPr id="41987" name="Obdélník 3"/>
          <p:cNvSpPr>
            <a:spLocks noChangeArrowheads="1"/>
          </p:cNvSpPr>
          <p:nvPr/>
        </p:nvSpPr>
        <p:spPr bwMode="auto">
          <a:xfrm>
            <a:off x="8880475" y="1430338"/>
            <a:ext cx="2838450" cy="3140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10 cyklistů, věk 21.8 ± 2.5 r.</a:t>
            </a:r>
            <a:endParaRPr lang="cs-CZ" u="sng">
              <a:solidFill>
                <a:srgbClr val="7030A0"/>
              </a:solidFill>
              <a:latin typeface="Calibri" pitchFamily="34" charset="0"/>
            </a:endParaRPr>
          </a:p>
          <a:p>
            <a:endParaRPr lang="cs-CZ" u="sng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cs-CZ" u="sng">
                <a:solidFill>
                  <a:srgbClr val="0070C0"/>
                </a:solidFill>
                <a:latin typeface="Calibri" pitchFamily="34" charset="0"/>
              </a:rPr>
              <a:t>Supplementace:</a:t>
            </a:r>
          </a:p>
          <a:p>
            <a:r>
              <a:rPr lang="cs-CZ">
                <a:solidFill>
                  <a:srgbClr val="0070C0"/>
                </a:solidFill>
                <a:latin typeface="Calibri" pitchFamily="34" charset="0"/>
              </a:rPr>
              <a:t>V</a:t>
            </a:r>
            <a:r>
              <a:rPr lang="fi-FI">
                <a:solidFill>
                  <a:srgbClr val="0070C0"/>
                </a:solidFill>
                <a:latin typeface="Calibri" pitchFamily="34" charset="0"/>
              </a:rPr>
              <a:t>it C (1000 mg day−1)</a:t>
            </a:r>
          </a:p>
          <a:p>
            <a:r>
              <a:rPr lang="cs-CZ">
                <a:solidFill>
                  <a:srgbClr val="0070C0"/>
                </a:solidFill>
                <a:latin typeface="Calibri" pitchFamily="34" charset="0"/>
              </a:rPr>
              <a:t>Vit</a:t>
            </a:r>
            <a:r>
              <a:rPr lang="en-US">
                <a:solidFill>
                  <a:srgbClr val="0070C0"/>
                </a:solidFill>
                <a:latin typeface="Calibri" pitchFamily="34" charset="0"/>
              </a:rPr>
              <a:t> E (400 mg day−1)</a:t>
            </a:r>
            <a:endParaRPr lang="cs-CZ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cs-CZ">
              <a:latin typeface="Calibri" pitchFamily="34" charset="0"/>
            </a:endParaRPr>
          </a:p>
          <a:p>
            <a:r>
              <a:rPr lang="cs-CZ" u="sng">
                <a:solidFill>
                  <a:srgbClr val="7030A0"/>
                </a:solidFill>
                <a:latin typeface="Calibri" pitchFamily="34" charset="0"/>
              </a:rPr>
              <a:t>Poměr LPO:ORAC</a:t>
            </a:r>
            <a:r>
              <a:rPr lang="cs-CZ">
                <a:solidFill>
                  <a:srgbClr val="7030A0"/>
                </a:solidFill>
                <a:latin typeface="Calibri" pitchFamily="34" charset="0"/>
              </a:rPr>
              <a:t> </a:t>
            </a:r>
          </a:p>
          <a:p>
            <a:r>
              <a:rPr lang="cs-CZ">
                <a:solidFill>
                  <a:srgbClr val="7030A0"/>
                </a:solidFill>
                <a:latin typeface="Calibri" pitchFamily="34" charset="0"/>
              </a:rPr>
              <a:t>- ukazatel oxidačního stresu</a:t>
            </a:r>
          </a:p>
          <a:p>
            <a:r>
              <a:rPr lang="cs-CZ">
                <a:latin typeface="Calibri" pitchFamily="34" charset="0"/>
              </a:rPr>
              <a:t>LPO – lipid peroxidation</a:t>
            </a:r>
          </a:p>
          <a:p>
            <a:r>
              <a:rPr lang="cs-CZ">
                <a:latin typeface="Calibri" pitchFamily="34" charset="0"/>
              </a:rPr>
              <a:t>ORAC - plasma oxygen</a:t>
            </a:r>
          </a:p>
          <a:p>
            <a:r>
              <a:rPr lang="cs-CZ">
                <a:latin typeface="Calibri" pitchFamily="34" charset="0"/>
              </a:rPr>
              <a:t>radical absorption capacity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880475" y="4640263"/>
            <a:ext cx="2838450" cy="21240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Závěr: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Trénovaní cyklisté nepotřebují ke zlepšení antioxidační adaptace </a:t>
            </a:r>
            <a:r>
              <a:rPr lang="cs-CZ" sz="22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suplementaci</a:t>
            </a:r>
            <a:r>
              <a:rPr lang="cs-CZ" sz="22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antioxidanty.</a:t>
            </a:r>
          </a:p>
        </p:txBody>
      </p:sp>
      <p:sp>
        <p:nvSpPr>
          <p:cNvPr id="41989" name="Obdélník 5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17525" y="809625"/>
            <a:ext cx="11201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+mn-lt"/>
                <a:cs typeface="+mn-cs"/>
              </a:rPr>
              <a:t>Vliv </a:t>
            </a:r>
            <a:r>
              <a:rPr lang="cs-CZ" altLang="cs-CZ" sz="2400" b="1" dirty="0" err="1">
                <a:solidFill>
                  <a:srgbClr val="002060"/>
                </a:solidFill>
                <a:latin typeface="+mn-lt"/>
                <a:cs typeface="+mn-cs"/>
              </a:rPr>
              <a:t>suplementace</a:t>
            </a:r>
            <a:r>
              <a:rPr lang="cs-CZ" altLang="cs-CZ" sz="2400" b="1" dirty="0">
                <a:solidFill>
                  <a:srgbClr val="002060"/>
                </a:solidFill>
                <a:latin typeface="+mn-lt"/>
                <a:cs typeface="+mn-cs"/>
              </a:rPr>
              <a:t> antioxidanty na oxidační stres u profesionálních cyklistů</a:t>
            </a:r>
            <a:endParaRPr lang="cs-CZ" altLang="cs-CZ" sz="2400" b="1" cap="all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8" name="Ovál 7"/>
          <p:cNvSpPr/>
          <p:nvPr/>
        </p:nvSpPr>
        <p:spPr>
          <a:xfrm>
            <a:off x="7831138" y="4452938"/>
            <a:ext cx="681037" cy="595312"/>
          </a:xfrm>
          <a:prstGeom prst="ellipse">
            <a:avLst/>
          </a:prstGeom>
          <a:noFill/>
          <a:ln w="444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8512175" y="4829175"/>
            <a:ext cx="441325" cy="2857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0" y="381000"/>
            <a:ext cx="8255000" cy="60102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34975" y="666750"/>
            <a:ext cx="30702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POHYBOVÁ AKTIVITA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OXIDAČNÍ STRES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i="1" dirty="0" err="1">
                <a:latin typeface="+mn-lt"/>
                <a:cs typeface="+mn-cs"/>
              </a:rPr>
              <a:t>Nutrition</a:t>
            </a:r>
            <a:r>
              <a:rPr lang="cs-CZ" sz="1600" b="1" i="1" dirty="0">
                <a:latin typeface="+mn-lt"/>
                <a:cs typeface="+mn-cs"/>
              </a:rPr>
              <a:t>, </a:t>
            </a:r>
            <a:r>
              <a:rPr lang="cs-CZ" sz="1600" b="1" i="1" dirty="0" err="1">
                <a:latin typeface="+mn-lt"/>
                <a:cs typeface="+mn-cs"/>
              </a:rPr>
              <a:t>physical</a:t>
            </a:r>
            <a:r>
              <a:rPr lang="cs-CZ" sz="1600" b="1" i="1" dirty="0">
                <a:latin typeface="+mn-lt"/>
                <a:cs typeface="+mn-cs"/>
              </a:rPr>
              <a:t> </a:t>
            </a:r>
            <a:r>
              <a:rPr lang="cs-CZ" sz="1600" b="1" i="1" dirty="0" err="1">
                <a:latin typeface="+mn-lt"/>
                <a:cs typeface="+mn-cs"/>
              </a:rPr>
              <a:t>activity</a:t>
            </a:r>
            <a:r>
              <a:rPr lang="cs-CZ" sz="1600" b="1" i="1" dirty="0">
                <a:latin typeface="+mn-lt"/>
                <a:cs typeface="+mn-cs"/>
              </a:rPr>
              <a:t>, and </a:t>
            </a:r>
            <a:r>
              <a:rPr lang="cs-CZ" sz="1600" b="1" i="1" dirty="0" err="1">
                <a:latin typeface="+mn-lt"/>
                <a:cs typeface="+mn-cs"/>
              </a:rPr>
              <a:t>cardiovascular</a:t>
            </a:r>
            <a:r>
              <a:rPr lang="cs-CZ" sz="1600" b="1" i="1" dirty="0">
                <a:latin typeface="+mn-lt"/>
                <a:cs typeface="+mn-cs"/>
              </a:rPr>
              <a:t> </a:t>
            </a:r>
            <a:r>
              <a:rPr lang="cs-CZ" sz="1600" b="1" i="1" dirty="0" err="1">
                <a:latin typeface="+mn-lt"/>
                <a:cs typeface="+mn-cs"/>
              </a:rPr>
              <a:t>disease</a:t>
            </a:r>
            <a:r>
              <a:rPr lang="cs-CZ" sz="1600" b="1" i="1" dirty="0">
                <a:latin typeface="+mn-lt"/>
                <a:cs typeface="+mn-cs"/>
              </a:rPr>
              <a:t>: </a:t>
            </a:r>
            <a:r>
              <a:rPr lang="cs-CZ" sz="1600" b="1" i="1" dirty="0" err="1">
                <a:latin typeface="+mn-lt"/>
                <a:cs typeface="+mn-cs"/>
              </a:rPr>
              <a:t>An</a:t>
            </a:r>
            <a:r>
              <a:rPr lang="cs-CZ" sz="1600" b="1" i="1" dirty="0">
                <a:latin typeface="+mn-lt"/>
                <a:cs typeface="+mn-cs"/>
              </a:rPr>
              <a:t> update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i="1" dirty="0">
                <a:latin typeface="+mn-lt"/>
                <a:cs typeface="+mn-cs"/>
              </a:rPr>
              <a:t>Louis J. </a:t>
            </a:r>
            <a:r>
              <a:rPr lang="cs-CZ" sz="1600" i="1" dirty="0" err="1">
                <a:latin typeface="+mn-lt"/>
                <a:cs typeface="+mn-cs"/>
              </a:rPr>
              <a:t>Ignarro</a:t>
            </a:r>
            <a:r>
              <a:rPr lang="cs-CZ" sz="1600" i="1" dirty="0">
                <a:latin typeface="+mn-lt"/>
                <a:cs typeface="+mn-cs"/>
              </a:rPr>
              <a:t>, Maria Luisa </a:t>
            </a:r>
            <a:r>
              <a:rPr lang="cs-CZ" sz="1600" i="1" dirty="0" err="1">
                <a:latin typeface="+mn-lt"/>
                <a:cs typeface="+mn-cs"/>
              </a:rPr>
              <a:t>Balestrieri</a:t>
            </a:r>
            <a:r>
              <a:rPr lang="cs-CZ" sz="1600" i="1" dirty="0">
                <a:latin typeface="+mn-lt"/>
                <a:cs typeface="+mn-cs"/>
              </a:rPr>
              <a:t>, Claudio </a:t>
            </a:r>
            <a:r>
              <a:rPr lang="cs-CZ" sz="1600" i="1" dirty="0" err="1">
                <a:latin typeface="+mn-lt"/>
                <a:cs typeface="+mn-cs"/>
              </a:rPr>
              <a:t>Napoli</a:t>
            </a:r>
            <a:r>
              <a:rPr lang="cs-CZ" sz="1600" i="1" dirty="0">
                <a:latin typeface="+mn-lt"/>
                <a:cs typeface="+mn-cs"/>
              </a:rPr>
              <a:t>. </a:t>
            </a:r>
            <a:r>
              <a:rPr lang="cs-CZ" sz="1600" i="1" dirty="0">
                <a:latin typeface="+mn-lt"/>
                <a:cs typeface="+mn-cs"/>
                <a:hlinkClick r:id="rId3"/>
              </a:rPr>
              <a:t>cardiores.2006.06.030</a:t>
            </a:r>
            <a:r>
              <a:rPr lang="cs-CZ" sz="1600" i="1" dirty="0">
                <a:latin typeface="+mn-lt"/>
                <a:cs typeface="+mn-cs"/>
              </a:rPr>
              <a:t> 326-340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bdélník 6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517525" y="792163"/>
            <a:ext cx="11201400" cy="4940300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>
                <a:solidFill>
                  <a:srgbClr val="0070C0"/>
                </a:solidFill>
              </a:rPr>
              <a:t>ZÁVĚRY - DOPORUČENÍ</a:t>
            </a:r>
          </a:p>
          <a:p>
            <a:pPr algn="ctr"/>
            <a:endParaRPr lang="cs-CZ" altLang="cs-CZ" sz="1100" b="1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altLang="cs-CZ" sz="2000" b="1">
                <a:solidFill>
                  <a:srgbClr val="00B050"/>
                </a:solidFill>
              </a:rPr>
              <a:t> Pravidelné vytrvalostní „poněkud namáhavé“ cvičení</a:t>
            </a:r>
          </a:p>
          <a:p>
            <a:r>
              <a:rPr lang="cs-CZ" altLang="cs-CZ" sz="2000">
                <a:solidFill>
                  <a:srgbClr val="00B050"/>
                </a:solidFill>
                <a:latin typeface="Calibri" pitchFamily="34" charset="0"/>
              </a:rPr>
              <a:t>	</a:t>
            </a:r>
            <a:r>
              <a:rPr lang="cs-CZ" altLang="cs-CZ" sz="2000" b="1">
                <a:solidFill>
                  <a:srgbClr val="00B050"/>
                </a:solidFill>
                <a:latin typeface="Calibri" pitchFamily="34" charset="0"/>
              </a:rPr>
              <a:t>→</a:t>
            </a:r>
            <a:r>
              <a:rPr lang="cs-CZ" altLang="cs-CZ" sz="2000" b="1">
                <a:solidFill>
                  <a:srgbClr val="00B050"/>
                </a:solidFill>
              </a:rPr>
              <a:t> … zlepšení odolnosti vůči oxidačnímu stresu …</a:t>
            </a:r>
            <a:endParaRPr lang="cs-CZ" altLang="cs-CZ" sz="200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altLang="cs-CZ" sz="2000">
                <a:solidFill>
                  <a:srgbClr val="0070C0"/>
                </a:solidFill>
              </a:rPr>
              <a:t> Použití antioxidantů pomůže ztlumit oxidační stres (vhodnější po sport. výkonu).</a:t>
            </a: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altLang="cs-CZ" sz="200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altLang="cs-CZ" sz="2000"/>
              <a:t> Vysoce intenzivní vytrvalostní zátěž </a:t>
            </a:r>
            <a:r>
              <a:rPr lang="cs-CZ" altLang="cs-CZ" sz="2000" b="1"/>
              <a:t>→</a:t>
            </a:r>
            <a:r>
              <a:rPr lang="cs-CZ" altLang="cs-CZ" sz="2000"/>
              <a:t> </a:t>
            </a:r>
            <a:r>
              <a:rPr lang="cs-CZ" altLang="cs-CZ" sz="2000" b="1"/>
              <a:t>příliš velký </a:t>
            </a:r>
            <a:r>
              <a:rPr lang="en-US" altLang="cs-CZ" sz="2000" b="1"/>
              <a:t>oxida</a:t>
            </a:r>
            <a:r>
              <a:rPr lang="cs-CZ" altLang="cs-CZ" sz="2000" b="1"/>
              <a:t>č</a:t>
            </a:r>
            <a:r>
              <a:rPr lang="en-US" altLang="cs-CZ" sz="2000" b="1"/>
              <a:t>n</a:t>
            </a:r>
            <a:r>
              <a:rPr lang="cs-CZ" altLang="cs-CZ" sz="2000" b="1"/>
              <a:t>í</a:t>
            </a:r>
            <a:r>
              <a:rPr lang="en-US" altLang="cs-CZ" sz="2000" b="1"/>
              <a:t> stres</a:t>
            </a:r>
            <a:endParaRPr lang="cs-CZ" altLang="cs-CZ" sz="2000"/>
          </a:p>
          <a:p>
            <a:r>
              <a:rPr lang="cs-CZ" altLang="cs-CZ" sz="2000"/>
              <a:t>    	→ poškození buněk – tkání – orgánů …</a:t>
            </a:r>
          </a:p>
        </p:txBody>
      </p:sp>
      <p:pic>
        <p:nvPicPr>
          <p:cNvPr id="11" name="Picture 6" descr="HPIM1859"/>
          <p:cNvPicPr>
            <a:picLocks noChangeAspect="1" noChangeArrowheads="1"/>
          </p:cNvPicPr>
          <p:nvPr/>
        </p:nvPicPr>
        <p:blipFill rotWithShape="1">
          <a:blip r:embed="rId2"/>
          <a:srcRect l="7994" t="28091" b="27218"/>
          <a:stretch/>
        </p:blipFill>
        <p:spPr bwMode="auto">
          <a:xfrm>
            <a:off x="2393950" y="2319338"/>
            <a:ext cx="7448550" cy="268128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699000" y="5832475"/>
            <a:ext cx="2840038" cy="83185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solidFill>
              <a:srgbClr val="00B050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i="1" dirty="0">
                <a:solidFill>
                  <a:srgbClr val="009900"/>
                </a:solidFill>
                <a:latin typeface="+mn-lt"/>
                <a:cs typeface="+mn-cs"/>
              </a:rPr>
              <a:t>Děkuji Vám za pozornost.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i="1" dirty="0">
                <a:solidFill>
                  <a:srgbClr val="009900"/>
                </a:solidFill>
                <a:latin typeface="+mn-lt"/>
                <a:cs typeface="+mn-cs"/>
                <a:hlinkClick r:id="rId3"/>
              </a:rPr>
              <a:t>novotny@fsps.muni.cz</a:t>
            </a:r>
            <a:r>
              <a:rPr lang="cs-CZ" sz="1400" i="1" dirty="0">
                <a:solidFill>
                  <a:srgbClr val="009900"/>
                </a:solidFill>
                <a:latin typeface="+mn-lt"/>
                <a:cs typeface="+mn-cs"/>
              </a:rPr>
              <a:t> </a:t>
            </a:r>
            <a:r>
              <a:rPr lang="cs-CZ" sz="1400" i="1" dirty="0">
                <a:solidFill>
                  <a:srgbClr val="0070C0"/>
                </a:solidFill>
                <a:latin typeface="+mn-lt"/>
                <a:cs typeface="+mn-cs"/>
              </a:rPr>
              <a:t>www.fsps.muni.cz/~novotny</a:t>
            </a:r>
          </a:p>
        </p:txBody>
      </p:sp>
      <p:sp>
        <p:nvSpPr>
          <p:cNvPr id="38917" name="TextovéPole 1"/>
          <p:cNvSpPr txBox="1">
            <a:spLocks noChangeArrowheads="1"/>
          </p:cNvSpPr>
          <p:nvPr/>
        </p:nvSpPr>
        <p:spPr bwMode="auto">
          <a:xfrm>
            <a:off x="3251200" y="4710113"/>
            <a:ext cx="5770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  <a:latin typeface="Calibri" pitchFamily="34" charset="0"/>
              </a:rPr>
              <a:t>Kurz cykloturistiky studentů FSpS MU, Mílovy (foto: autor)</a:t>
            </a:r>
          </a:p>
        </p:txBody>
      </p:sp>
      <p:sp>
        <p:nvSpPr>
          <p:cNvPr id="3" name="Ovál 2"/>
          <p:cNvSpPr/>
          <p:nvPr/>
        </p:nvSpPr>
        <p:spPr>
          <a:xfrm>
            <a:off x="9482138" y="1176338"/>
            <a:ext cx="2405062" cy="10429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PRO ZDRAVÍ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0123488" y="5168900"/>
            <a:ext cx="1123950" cy="4095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OMEZIT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délník 1"/>
          <p:cNvSpPr>
            <a:spLocks noChangeArrowheads="1"/>
          </p:cNvSpPr>
          <p:nvPr/>
        </p:nvSpPr>
        <p:spPr bwMode="auto">
          <a:xfrm>
            <a:off x="749300" y="998538"/>
            <a:ext cx="10745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Individuální stanovení intenzity plánované vytrvalostní zátěže</a:t>
            </a:r>
          </a:p>
          <a:p>
            <a:pPr algn="ctr"/>
            <a:r>
              <a:rPr lang="cs-CZ" sz="2400" b="1" i="1">
                <a:solidFill>
                  <a:srgbClr val="0070C0"/>
                </a:solidFill>
                <a:latin typeface="Calibri" pitchFamily="34" charset="0"/>
              </a:rPr>
              <a:t>→ </a:t>
            </a:r>
            <a:r>
              <a:rPr lang="cs-CZ" sz="2400" b="1">
                <a:solidFill>
                  <a:srgbClr val="0070C0"/>
                </a:solidFill>
                <a:latin typeface="Calibri" pitchFamily="34" charset="0"/>
              </a:rPr>
              <a:t>t</a:t>
            </a:r>
            <a:r>
              <a:rPr lang="cs-CZ" sz="24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est reakce na zátěž </a:t>
            </a:r>
            <a:r>
              <a:rPr lang="cs-CZ" sz="2400" b="1" i="1">
                <a:solidFill>
                  <a:srgbClr val="0070C0"/>
                </a:solidFill>
                <a:latin typeface="Calibri" pitchFamily="34" charset="0"/>
              </a:rPr>
              <a:t>→ </a:t>
            </a:r>
            <a:r>
              <a:rPr lang="cs-CZ" sz="24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vodítka pro řízení intenzity</a:t>
            </a:r>
            <a:endParaRPr lang="cs-CZ" sz="2400" b="1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Bublinový popisek se šipkou dolů 3"/>
          <p:cNvSpPr/>
          <p:nvPr/>
        </p:nvSpPr>
        <p:spPr>
          <a:xfrm>
            <a:off x="2436813" y="2135188"/>
            <a:ext cx="7362825" cy="10969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HORNÍ LIMIT INTENZITY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ještě není škodlivá, je bezpečná</a:t>
            </a:r>
          </a:p>
        </p:txBody>
      </p:sp>
      <p:sp>
        <p:nvSpPr>
          <p:cNvPr id="5" name="Bublinový popisek se šipkou nahoru 4"/>
          <p:cNvSpPr/>
          <p:nvPr/>
        </p:nvSpPr>
        <p:spPr>
          <a:xfrm>
            <a:off x="2436813" y="4017963"/>
            <a:ext cx="7362825" cy="1117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DOLNÍ LIMIT INTENZITY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již účinná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436813" y="3232150"/>
            <a:ext cx="7362825" cy="7858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OPTIMÁLNÍ INTENZITA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účinná, bezpečná</a:t>
            </a:r>
          </a:p>
        </p:txBody>
      </p:sp>
      <p:sp>
        <p:nvSpPr>
          <p:cNvPr id="31749" name="Obdélník 8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oh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700" y="-63500"/>
            <a:ext cx="5146675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Obdélník 2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01963" y="1641475"/>
            <a:ext cx="6280150" cy="37846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u="sng" dirty="0">
                <a:solidFill>
                  <a:srgbClr val="002060"/>
                </a:solidFill>
                <a:latin typeface="+mn-lt"/>
                <a:cs typeface="+mn-cs"/>
              </a:rPr>
              <a:t>Obsah přednášky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u="sng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Vytrvalostní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POHYB PRO ZDRAVÍ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>
                <a:latin typeface="+mn-lt"/>
                <a:cs typeface="+mn-cs"/>
              </a:rPr>
              <a:t>Zdravotní problémy při vytrvalostním pohybu (.. infekce, </a:t>
            </a:r>
            <a:r>
              <a:rPr lang="cs-CZ" sz="2400" b="1" dirty="0">
                <a:latin typeface="+mn-lt"/>
                <a:cs typeface="+mn-cs"/>
              </a:rPr>
              <a:t>rabdomyolýza</a:t>
            </a:r>
            <a:r>
              <a:rPr lang="cs-CZ" sz="2400" dirty="0">
                <a:latin typeface="+mn-lt"/>
                <a:cs typeface="+mn-cs"/>
              </a:rPr>
              <a:t>, kardiomyopatie ..)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b="1" dirty="0">
                <a:solidFill>
                  <a:srgbClr val="FF0000"/>
                </a:solidFill>
                <a:latin typeface="+mn-lt"/>
                <a:cs typeface="+mn-cs"/>
              </a:rPr>
              <a:t>OXIDAČNÍ STRES </a:t>
            </a:r>
            <a:r>
              <a:rPr lang="cs-CZ" sz="2400" dirty="0">
                <a:solidFill>
                  <a:srgbClr val="FF0000"/>
                </a:solidFill>
                <a:latin typeface="+mn-lt"/>
                <a:cs typeface="+mn-cs"/>
              </a:rPr>
              <a:t>při vytrvalostním pohybu </a:t>
            </a:r>
            <a:endParaRPr lang="cs-CZ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Vytrvalostní </a:t>
            </a:r>
            <a:r>
              <a:rPr lang="cs-CZ" sz="2400" b="1" dirty="0">
                <a:solidFill>
                  <a:srgbClr val="0070C0"/>
                </a:solidFill>
                <a:latin typeface="+mn-lt"/>
                <a:cs typeface="+mn-cs"/>
              </a:rPr>
              <a:t>POHYB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→ antioxidační adaptace</a:t>
            </a:r>
            <a:endParaRPr lang="cs-CZ" sz="2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7030A0"/>
                </a:solidFill>
                <a:latin typeface="+mn-lt"/>
                <a:cs typeface="+mn-cs"/>
              </a:rPr>
              <a:t>Nastavení vhodné intenzity pohybu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7030A0"/>
                </a:solidFill>
                <a:latin typeface="Calibri" panose="020F0502020204030204" pitchFamily="34" charset="0"/>
                <a:cs typeface="+mn-cs"/>
              </a:rPr>
              <a:t>→</a:t>
            </a:r>
            <a:r>
              <a:rPr lang="cs-CZ" sz="2400" dirty="0">
                <a:solidFill>
                  <a:srgbClr val="7030A0"/>
                </a:solidFill>
                <a:latin typeface="+mn-lt"/>
                <a:cs typeface="+mn-cs"/>
              </a:rPr>
              <a:t> zátěžové testy (svalová </a:t>
            </a:r>
            <a:r>
              <a:rPr lang="cs-CZ" sz="2400" dirty="0" err="1">
                <a:solidFill>
                  <a:srgbClr val="7030A0"/>
                </a:solidFill>
                <a:latin typeface="+mn-lt"/>
                <a:cs typeface="+mn-cs"/>
              </a:rPr>
              <a:t>oxymetrie</a:t>
            </a:r>
            <a:r>
              <a:rPr lang="cs-CZ" sz="2400" dirty="0">
                <a:solidFill>
                  <a:srgbClr val="7030A0"/>
                </a:solidFill>
                <a:latin typeface="+mn-lt"/>
                <a:cs typeface="+mn-cs"/>
              </a:rPr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>
                <a:solidFill>
                  <a:srgbClr val="002060"/>
                </a:solidFill>
                <a:latin typeface="+mn-lt"/>
                <a:cs typeface="+mn-cs"/>
              </a:rPr>
              <a:t>Závěry, doporučení</a:t>
            </a:r>
            <a:endParaRPr lang="cs-CZ" sz="24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bdélník 5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32770" name="Obdélník 6"/>
          <p:cNvSpPr>
            <a:spLocks noChangeArrowheads="1"/>
          </p:cNvSpPr>
          <p:nvPr/>
        </p:nvSpPr>
        <p:spPr bwMode="auto">
          <a:xfrm>
            <a:off x="517525" y="781050"/>
            <a:ext cx="11201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Tradiční stanovení vodítek a limitů intenzity tréninkové zátěže zátěžovým testem</a:t>
            </a:r>
          </a:p>
          <a:p>
            <a:pPr algn="ctr"/>
            <a:r>
              <a:rPr lang="cs-CZ" sz="24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anaerobní práh (VT, LT), </a:t>
            </a:r>
            <a:r>
              <a:rPr lang="en-US" sz="24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≈</a:t>
            </a:r>
            <a:r>
              <a:rPr lang="cs-CZ" sz="2400" b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50-75% max. příjmu kyslíku nebo srdeční rezervy</a:t>
            </a:r>
          </a:p>
        </p:txBody>
      </p:sp>
      <p:pic>
        <p:nvPicPr>
          <p:cNvPr id="32771" name="Picture 5" descr="Raven2013_1"/>
          <p:cNvPicPr>
            <a:picLocks noChangeAspect="1" noChangeArrowheads="1"/>
          </p:cNvPicPr>
          <p:nvPr/>
        </p:nvPicPr>
        <p:blipFill>
          <a:blip r:embed="rId2"/>
          <a:srcRect b="42807"/>
          <a:stretch>
            <a:fillRect/>
          </a:stretch>
        </p:blipFill>
        <p:spPr bwMode="auto">
          <a:xfrm>
            <a:off x="2611438" y="1620838"/>
            <a:ext cx="4802187" cy="5151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6059488" y="6526213"/>
            <a:ext cx="1354137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/>
              <a:t>(Raven et al., 2013)</a:t>
            </a:r>
          </a:p>
        </p:txBody>
      </p:sp>
      <p:sp>
        <p:nvSpPr>
          <p:cNvPr id="32773" name="TextovéPole 1"/>
          <p:cNvSpPr txBox="1">
            <a:spLocks noChangeArrowheads="1"/>
          </p:cNvSpPr>
          <p:nvPr/>
        </p:nvSpPr>
        <p:spPr bwMode="auto">
          <a:xfrm>
            <a:off x="7526338" y="1631950"/>
            <a:ext cx="32353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- ventilace</a:t>
            </a:r>
          </a:p>
          <a:p>
            <a:endParaRPr lang="cs-CZ" sz="1600" dirty="0">
              <a:latin typeface="Calibri" pitchFamily="34" charset="0"/>
            </a:endParaRPr>
          </a:p>
          <a:p>
            <a:r>
              <a:rPr lang="cs-CZ" sz="2000" dirty="0">
                <a:latin typeface="Calibri" pitchFamily="34" charset="0"/>
              </a:rPr>
              <a:t>- HR – srdeční frekvence</a:t>
            </a:r>
          </a:p>
          <a:p>
            <a:r>
              <a:rPr lang="cs-CZ" sz="2000" dirty="0">
                <a:latin typeface="Calibri" pitchFamily="34" charset="0"/>
              </a:rPr>
              <a:t>- výdej CO</a:t>
            </a:r>
            <a:r>
              <a:rPr lang="cs-CZ" sz="2000" baseline="-25000" dirty="0">
                <a:latin typeface="Calibri" pitchFamily="34" charset="0"/>
              </a:rPr>
              <a:t>2</a:t>
            </a:r>
          </a:p>
          <a:p>
            <a:endParaRPr lang="cs-CZ" sz="1400" dirty="0">
              <a:latin typeface="Calibri" pitchFamily="34" charset="0"/>
            </a:endParaRPr>
          </a:p>
          <a:p>
            <a:r>
              <a:rPr lang="cs-CZ" sz="2000" dirty="0">
                <a:latin typeface="Calibri" pitchFamily="34" charset="0"/>
              </a:rPr>
              <a:t>- příjem O</a:t>
            </a:r>
            <a:r>
              <a:rPr lang="cs-CZ" sz="2000" baseline="-25000" dirty="0">
                <a:latin typeface="Calibri" pitchFamily="34" charset="0"/>
              </a:rPr>
              <a:t>2</a:t>
            </a:r>
          </a:p>
          <a:p>
            <a:endParaRPr lang="cs-CZ" sz="2000" dirty="0">
              <a:latin typeface="Calibri" pitchFamily="34" charset="0"/>
            </a:endParaRPr>
          </a:p>
          <a:p>
            <a:endParaRPr lang="cs-CZ" sz="2000" dirty="0">
              <a:latin typeface="Calibri" pitchFamily="34" charset="0"/>
            </a:endParaRPr>
          </a:p>
          <a:p>
            <a:r>
              <a:rPr lang="cs-CZ" sz="2000" dirty="0">
                <a:latin typeface="Calibri" pitchFamily="34" charset="0"/>
              </a:rPr>
              <a:t>- </a:t>
            </a:r>
            <a:r>
              <a:rPr lang="cs-CZ" sz="2000" dirty="0" err="1">
                <a:latin typeface="Calibri" pitchFamily="34" charset="0"/>
              </a:rPr>
              <a:t>vent.ekvivalent</a:t>
            </a:r>
            <a:r>
              <a:rPr lang="cs-CZ" sz="2000" dirty="0">
                <a:latin typeface="Calibri" pitchFamily="34" charset="0"/>
              </a:rPr>
              <a:t> CO</a:t>
            </a:r>
            <a:r>
              <a:rPr lang="cs-CZ" sz="2000" baseline="-25000" dirty="0">
                <a:latin typeface="Calibri" pitchFamily="34" charset="0"/>
              </a:rPr>
              <a:t>2</a:t>
            </a:r>
          </a:p>
          <a:p>
            <a:r>
              <a:rPr lang="cs-CZ" sz="2000" dirty="0">
                <a:latin typeface="Calibri" pitchFamily="34" charset="0"/>
              </a:rPr>
              <a:t>- </a:t>
            </a:r>
            <a:r>
              <a:rPr lang="cs-CZ" sz="2000" dirty="0" err="1">
                <a:latin typeface="Calibri" pitchFamily="34" charset="0"/>
              </a:rPr>
              <a:t>vent</a:t>
            </a:r>
            <a:r>
              <a:rPr lang="cs-CZ" sz="2000" dirty="0">
                <a:latin typeface="Calibri" pitchFamily="34" charset="0"/>
              </a:rPr>
              <a:t>. Ekvivalent O</a:t>
            </a:r>
            <a:r>
              <a:rPr lang="cs-CZ" sz="2000" baseline="-25000" dirty="0">
                <a:latin typeface="Calibri" pitchFamily="34" charset="0"/>
              </a:rPr>
              <a:t>2</a:t>
            </a:r>
          </a:p>
          <a:p>
            <a:endParaRPr lang="cs-CZ" sz="2000" dirty="0">
              <a:latin typeface="Calibri" pitchFamily="34" charset="0"/>
            </a:endParaRPr>
          </a:p>
          <a:p>
            <a:endParaRPr lang="cs-CZ" sz="1200" dirty="0">
              <a:latin typeface="Calibri" pitchFamily="34" charset="0"/>
            </a:endParaRPr>
          </a:p>
          <a:p>
            <a:r>
              <a:rPr lang="cs-CZ" sz="2000" dirty="0">
                <a:latin typeface="Calibri" pitchFamily="34" charset="0"/>
              </a:rPr>
              <a:t>– laktát</a:t>
            </a:r>
          </a:p>
          <a:p>
            <a:endParaRPr lang="cs-CZ" sz="2000" dirty="0">
              <a:latin typeface="Calibri" pitchFamily="34" charset="0"/>
            </a:endParaRPr>
          </a:p>
          <a:p>
            <a:endParaRPr lang="cs-CZ" sz="2000" dirty="0">
              <a:latin typeface="Calibri" pitchFamily="34" charset="0"/>
            </a:endParaRPr>
          </a:p>
          <a:p>
            <a:r>
              <a:rPr lang="cs-CZ" sz="2000" dirty="0">
                <a:latin typeface="Calibri" pitchFamily="34" charset="0"/>
              </a:rPr>
              <a:t>- pracovní zátěž - INTENZITA</a:t>
            </a:r>
          </a:p>
        </p:txBody>
      </p:sp>
      <p:sp>
        <p:nvSpPr>
          <p:cNvPr id="4" name="Volný tvar 3"/>
          <p:cNvSpPr/>
          <p:nvPr/>
        </p:nvSpPr>
        <p:spPr>
          <a:xfrm>
            <a:off x="3956050" y="1831975"/>
            <a:ext cx="2254250" cy="930275"/>
          </a:xfrm>
          <a:custGeom>
            <a:avLst/>
            <a:gdLst>
              <a:gd name="connsiteX0" fmla="*/ 0 w 2021305"/>
              <a:gd name="connsiteY0" fmla="*/ 910613 h 931084"/>
              <a:gd name="connsiteX1" fmla="*/ 489284 w 2021305"/>
              <a:gd name="connsiteY1" fmla="*/ 830403 h 931084"/>
              <a:gd name="connsiteX2" fmla="*/ 1515978 w 2021305"/>
              <a:gd name="connsiteY2" fmla="*/ 124550 h 931084"/>
              <a:gd name="connsiteX3" fmla="*/ 2021305 w 2021305"/>
              <a:gd name="connsiteY3" fmla="*/ 4234 h 93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1305" h="931084">
                <a:moveTo>
                  <a:pt x="0" y="910613"/>
                </a:moveTo>
                <a:cubicBezTo>
                  <a:pt x="118310" y="936013"/>
                  <a:pt x="236621" y="961414"/>
                  <a:pt x="489284" y="830403"/>
                </a:cubicBezTo>
                <a:cubicBezTo>
                  <a:pt x="741947" y="699392"/>
                  <a:pt x="1260641" y="262245"/>
                  <a:pt x="1515978" y="124550"/>
                </a:cubicBezTo>
                <a:cubicBezTo>
                  <a:pt x="1771315" y="-13145"/>
                  <a:pt x="1896310" y="-4456"/>
                  <a:pt x="2021305" y="4234"/>
                </a:cubicBezTo>
              </a:path>
            </a:pathLst>
          </a:custGeom>
          <a:noFill/>
          <a:ln w="444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2775" name="TextovéPole 4"/>
          <p:cNvSpPr txBox="1">
            <a:spLocks noChangeArrowheads="1"/>
          </p:cNvSpPr>
          <p:nvPr/>
        </p:nvSpPr>
        <p:spPr bwMode="auto">
          <a:xfrm>
            <a:off x="3454400" y="2506663"/>
            <a:ext cx="520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HR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43" name="Group 3"/>
          <p:cNvGraphicFramePr>
            <a:graphicFrameLocks noGrp="1"/>
          </p:cNvGraphicFramePr>
          <p:nvPr/>
        </p:nvGraphicFramePr>
        <p:xfrm>
          <a:off x="6894513" y="809625"/>
          <a:ext cx="4824413" cy="5949952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Stupeň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Slovní hodnota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VELMI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VELMI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LEHKÁ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VELMI LEHKÁ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LEHKÁ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PONĚKUD NAMÁHAVÁ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NAMÁHAVÁ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VELMI NAMÁHAVÁ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VELMI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VELMI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NAMÁHAVÁ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18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7466" name="Text Box 59"/>
          <p:cNvSpPr txBox="1">
            <a:spLocks noChangeArrowheads="1"/>
          </p:cNvSpPr>
          <p:nvPr/>
        </p:nvSpPr>
        <p:spPr bwMode="auto">
          <a:xfrm>
            <a:off x="734345" y="838497"/>
            <a:ext cx="5746665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200" b="1" dirty="0">
                <a:solidFill>
                  <a:srgbClr val="002060"/>
                </a:solidFill>
                <a:latin typeface="+mn-lt"/>
                <a:cs typeface="+mn-cs"/>
              </a:rPr>
              <a:t>Doporučená intenzita rekreační a léčebné pohybové aktivity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altLang="cs-CZ" sz="1000" dirty="0">
              <a:solidFill>
                <a:srgbClr val="0066FF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200" dirty="0">
                <a:solidFill>
                  <a:srgbClr val="0066FF"/>
                </a:solidFill>
                <a:latin typeface="+mn-lt"/>
                <a:cs typeface="+mn-cs"/>
              </a:rPr>
              <a:t>těsně pod „anaerobním prahem“ </a:t>
            </a:r>
            <a:r>
              <a:rPr lang="cs-CZ" altLang="cs-CZ" sz="2200" b="1" dirty="0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(ANP)</a:t>
            </a:r>
          </a:p>
          <a:p>
            <a:pPr marL="342900" indent="-342900" fontAlgn="auto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rgbClr val="0066FF"/>
                </a:solidFill>
                <a:latin typeface="+mn-lt"/>
                <a:cs typeface="+mn-cs"/>
              </a:rPr>
              <a:t>POCIT ZÁTĚŽE </a:t>
            </a:r>
            <a:r>
              <a:rPr lang="cs-CZ" altLang="cs-CZ" sz="2200" b="1" dirty="0">
                <a:latin typeface="+mn-lt"/>
                <a:cs typeface="+mn-cs"/>
              </a:rPr>
              <a:t>„PONĚKUD NAMÁHAVÁ“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>
                <a:solidFill>
                  <a:srgbClr val="0066FF"/>
                </a:solidFill>
                <a:latin typeface="+mn-lt"/>
                <a:cs typeface="+mn-cs"/>
              </a:rPr>
              <a:t>			</a:t>
            </a:r>
            <a:r>
              <a:rPr lang="cs-CZ" altLang="cs-CZ" sz="2000" dirty="0">
                <a:latin typeface="+mn-lt"/>
                <a:cs typeface="+mn-cs"/>
              </a:rPr>
              <a:t>(„13“ dle </a:t>
            </a:r>
            <a:r>
              <a:rPr lang="cs-CZ" altLang="cs-CZ" sz="2000" dirty="0" err="1">
                <a:latin typeface="+mn-lt"/>
                <a:cs typeface="+mn-cs"/>
              </a:rPr>
              <a:t>Borga</a:t>
            </a:r>
            <a:r>
              <a:rPr lang="cs-CZ" altLang="cs-CZ" sz="2000" dirty="0">
                <a:latin typeface="+mn-lt"/>
                <a:cs typeface="+mn-cs"/>
              </a:rPr>
              <a:t>, 1962) </a:t>
            </a:r>
          </a:p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200" dirty="0">
                <a:solidFill>
                  <a:srgbClr val="00B050"/>
                </a:solidFill>
                <a:latin typeface="+mn-lt"/>
                <a:cs typeface="+mn-cs"/>
              </a:rPr>
              <a:t>→ přijatelná – příznivá </a:t>
            </a:r>
            <a:r>
              <a:rPr lang="cs-CZ" altLang="cs-CZ" sz="22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produkce oxidačních látek</a:t>
            </a:r>
            <a:endParaRPr lang="cs-CZ" altLang="cs-CZ" sz="2200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sp>
        <p:nvSpPr>
          <p:cNvPr id="33847" name="Obdélník 9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7692190" y="3958411"/>
            <a:ext cx="1122947" cy="4050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ANP</a:t>
            </a:r>
          </a:p>
        </p:txBody>
      </p:sp>
      <p:pic>
        <p:nvPicPr>
          <p:cNvPr id="8" name="Picture 4" descr="Veteran0001"/>
          <p:cNvPicPr>
            <a:picLocks noChangeAspect="1" noChangeArrowheads="1"/>
          </p:cNvPicPr>
          <p:nvPr/>
        </p:nvPicPr>
        <p:blipFill>
          <a:blip r:embed="rId2"/>
          <a:srcRect t="-447" b="32141"/>
          <a:stretch>
            <a:fillRect/>
          </a:stretch>
        </p:blipFill>
        <p:spPr bwMode="auto">
          <a:xfrm>
            <a:off x="2335213" y="3205163"/>
            <a:ext cx="30353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14475" y="6227763"/>
            <a:ext cx="4676775" cy="630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>
                <a:solidFill>
                  <a:srgbClr val="3609F5"/>
                </a:solidFill>
                <a:latin typeface="Calibri" pitchFamily="34" charset="0"/>
              </a:rPr>
              <a:t>Fauja Singh: „pořád se smát a běhat “ </a:t>
            </a:r>
          </a:p>
          <a:p>
            <a:pPr algn="ctr">
              <a:spcBef>
                <a:spcPct val="50000"/>
              </a:spcBef>
            </a:pPr>
            <a:r>
              <a:rPr lang="cs-CZ" sz="1000">
                <a:latin typeface="Calibri" pitchFamily="34" charset="0"/>
              </a:rPr>
              <a:t>(Právo,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725613" y="1728788"/>
            <a:ext cx="8785225" cy="1354137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200" b="1" dirty="0">
                <a:solidFill>
                  <a:srgbClr val="0066FF"/>
                </a:solidFill>
                <a:latin typeface="+mn-lt"/>
                <a:cs typeface="+mn-cs"/>
              </a:rPr>
              <a:t>„Test </a:t>
            </a:r>
            <a:r>
              <a:rPr lang="cs-CZ" altLang="cs-CZ" sz="2200" b="1" dirty="0" err="1">
                <a:solidFill>
                  <a:srgbClr val="0066FF"/>
                </a:solidFill>
                <a:latin typeface="+mn-lt"/>
                <a:cs typeface="+mn-cs"/>
              </a:rPr>
              <a:t>du</a:t>
            </a:r>
            <a:r>
              <a:rPr lang="cs-CZ" altLang="cs-CZ" sz="2200" b="1" dirty="0">
                <a:solidFill>
                  <a:srgbClr val="0066FF"/>
                </a:solidFill>
                <a:latin typeface="+mn-lt"/>
                <a:cs typeface="+mn-cs"/>
              </a:rPr>
              <a:t> </a:t>
            </a:r>
            <a:r>
              <a:rPr lang="cs-CZ" altLang="cs-CZ" sz="2200" b="1" dirty="0" err="1">
                <a:solidFill>
                  <a:srgbClr val="0066FF"/>
                </a:solidFill>
                <a:latin typeface="+mn-lt"/>
                <a:cs typeface="+mn-cs"/>
              </a:rPr>
              <a:t>parler</a:t>
            </a:r>
            <a:r>
              <a:rPr lang="cs-CZ" altLang="cs-CZ" sz="2200" b="1" dirty="0">
                <a:solidFill>
                  <a:srgbClr val="0066FF"/>
                </a:solidFill>
                <a:latin typeface="+mn-lt"/>
                <a:cs typeface="+mn-cs"/>
              </a:rPr>
              <a:t>“ </a:t>
            </a:r>
            <a:r>
              <a:rPr lang="cs-CZ" altLang="cs-CZ" sz="2200" dirty="0">
                <a:solidFill>
                  <a:srgbClr val="0066FF"/>
                </a:solidFill>
                <a:latin typeface="+mn-lt"/>
                <a:cs typeface="+mn-cs"/>
              </a:rPr>
              <a:t>(</a:t>
            </a:r>
            <a:r>
              <a:rPr lang="cs-CZ" altLang="cs-CZ" sz="2200" dirty="0" err="1">
                <a:solidFill>
                  <a:srgbClr val="0066FF"/>
                </a:solidFill>
                <a:latin typeface="+mn-lt"/>
                <a:cs typeface="+mn-cs"/>
              </a:rPr>
              <a:t>Croteau</a:t>
            </a:r>
            <a:r>
              <a:rPr lang="cs-CZ" altLang="cs-CZ" sz="2200" dirty="0">
                <a:solidFill>
                  <a:srgbClr val="0066FF"/>
                </a:solidFill>
                <a:latin typeface="+mn-lt"/>
                <a:cs typeface="+mn-cs"/>
              </a:rPr>
              <a:t> et al.)</a:t>
            </a:r>
            <a:endParaRPr lang="en-GB" altLang="cs-CZ" sz="2200" dirty="0">
              <a:solidFill>
                <a:srgbClr val="0066FF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cs-CZ" sz="2000" dirty="0">
                <a:solidFill>
                  <a:srgbClr val="0070C0"/>
                </a:solidFill>
                <a:latin typeface="+mn-lt"/>
                <a:cs typeface="+mn-cs"/>
              </a:rPr>
              <a:t>INTEN</a:t>
            </a:r>
            <a:r>
              <a:rPr lang="cs-CZ" altLang="cs-CZ" sz="2000" dirty="0">
                <a:solidFill>
                  <a:srgbClr val="0070C0"/>
                </a:solidFill>
                <a:latin typeface="+mn-lt"/>
                <a:cs typeface="+mn-cs"/>
              </a:rPr>
              <a:t>Z</a:t>
            </a:r>
            <a:r>
              <a:rPr lang="en-US" altLang="cs-CZ" sz="2000" dirty="0">
                <a:solidFill>
                  <a:srgbClr val="0070C0"/>
                </a:solidFill>
                <a:latin typeface="+mn-lt"/>
                <a:cs typeface="+mn-cs"/>
              </a:rPr>
              <a:t>ITA</a:t>
            </a:r>
            <a:r>
              <a:rPr lang="cs-CZ" altLang="cs-CZ" sz="2000" dirty="0">
                <a:solidFill>
                  <a:srgbClr val="0070C0"/>
                </a:solidFill>
                <a:latin typeface="+mn-lt"/>
                <a:cs typeface="+mn-cs"/>
              </a:rPr>
              <a:t> ZÁTĚŽE, při níž přestáváme být schopni souvislé řeči,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>
                <a:solidFill>
                  <a:srgbClr val="0070C0"/>
                </a:solidFill>
                <a:latin typeface="+mn-lt"/>
                <a:cs typeface="+mn-cs"/>
              </a:rPr>
              <a:t>blíží se úrovni „1. ventilačního prahu“</a:t>
            </a:r>
          </a:p>
        </p:txBody>
      </p:sp>
      <p:sp>
        <p:nvSpPr>
          <p:cNvPr id="18435" name="Text Box 59"/>
          <p:cNvSpPr txBox="1">
            <a:spLocks noChangeArrowheads="1"/>
          </p:cNvSpPr>
          <p:nvPr/>
        </p:nvSpPr>
        <p:spPr bwMode="auto">
          <a:xfrm>
            <a:off x="1585913" y="825500"/>
            <a:ext cx="9066212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2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Doporučená intenzita rekreační a léčebné pohybové aktivity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200" dirty="0">
                <a:solidFill>
                  <a:srgbClr val="0066FF"/>
                </a:solidFill>
                <a:latin typeface="+mn-lt"/>
                <a:cs typeface="+mn-cs"/>
              </a:rPr>
              <a:t>pod úrovní ventilačního anaerobního prahu </a:t>
            </a:r>
            <a:r>
              <a:rPr lang="cs-CZ" altLang="cs-CZ" sz="1800" dirty="0">
                <a:solidFill>
                  <a:srgbClr val="00B050"/>
                </a:solidFill>
                <a:latin typeface="+mn-lt"/>
                <a:cs typeface="+mn-cs"/>
              </a:rPr>
              <a:t>→</a:t>
            </a:r>
            <a:r>
              <a:rPr lang="cs-CZ" altLang="cs-CZ" sz="1800" dirty="0">
                <a:solidFill>
                  <a:schemeClr val="hlink"/>
                </a:solidFill>
                <a:latin typeface="+mn-lt"/>
                <a:cs typeface="+mn-cs"/>
              </a:rPr>
              <a:t> </a:t>
            </a:r>
            <a:r>
              <a:rPr lang="cs-CZ" altLang="cs-CZ" sz="1800" dirty="0">
                <a:solidFill>
                  <a:srgbClr val="00B050"/>
                </a:solidFill>
                <a:cs typeface="+mn-cs"/>
              </a:rPr>
              <a:t>přijatelná </a:t>
            </a:r>
            <a:r>
              <a:rPr lang="cs-CZ" altLang="cs-CZ" sz="1800" dirty="0">
                <a:solidFill>
                  <a:srgbClr val="00B050"/>
                </a:solidFill>
                <a:cs typeface="Arial" panose="020B0604020202020204" pitchFamily="34" charset="0"/>
              </a:rPr>
              <a:t>produkce oxidačních látek</a:t>
            </a:r>
            <a:endParaRPr lang="cs-CZ" altLang="cs-CZ" sz="1800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713538" y="3308350"/>
          <a:ext cx="3797384" cy="175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869"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Vyšší intenzita zátěže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800" b="1" dirty="0">
                          <a:solidFill>
                            <a:srgbClr val="7030A0"/>
                          </a:solidFill>
                          <a:effectLst/>
                        </a:rPr>
                        <a:t>vyšší příjem O</a:t>
                      </a:r>
                      <a:r>
                        <a:rPr lang="cs-CZ" altLang="cs-CZ" sz="1800" b="1" baseline="-25000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800" b="1" dirty="0">
                          <a:solidFill>
                            <a:srgbClr val="7030A0"/>
                          </a:solidFill>
                          <a:effectLst/>
                        </a:rPr>
                        <a:t>vyšší výdej CO</a:t>
                      </a:r>
                      <a:r>
                        <a:rPr lang="cs-CZ" altLang="cs-CZ" sz="1800" b="1" baseline="-25000" dirty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r>
                        <a:rPr lang="cs-CZ" altLang="cs-CZ" sz="1800" b="1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cs-CZ" altLang="cs-CZ" sz="1800" b="0" dirty="0">
                          <a:solidFill>
                            <a:srgbClr val="7030A0"/>
                          </a:solidFill>
                          <a:effectLst/>
                        </a:rPr>
                        <a:t>(kompenzace acidózy)</a:t>
                      </a:r>
                    </a:p>
                  </a:txBody>
                  <a:tcPr marL="91456" marR="91456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8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800" b="1" dirty="0">
                          <a:solidFill>
                            <a:srgbClr val="7030A0"/>
                          </a:solidFill>
                          <a:effectLst/>
                          <a:cs typeface="Arial" panose="020B0604020202020204" pitchFamily="34" charset="0"/>
                        </a:rPr>
                        <a:t>vyšší</a:t>
                      </a:r>
                      <a:r>
                        <a:rPr lang="cs-CZ" altLang="cs-CZ" sz="1800" b="1" dirty="0">
                          <a:solidFill>
                            <a:srgbClr val="7030A0"/>
                          </a:solidFill>
                          <a:effectLst/>
                        </a:rPr>
                        <a:t> ventilace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28" name="Obdélník 7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pic>
        <p:nvPicPr>
          <p:cNvPr id="34829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613" y="3308350"/>
            <a:ext cx="4775200" cy="25463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5" name="Přímá spojnice se šipkou 4"/>
          <p:cNvCxnSpPr/>
          <p:nvPr/>
        </p:nvCxnSpPr>
        <p:spPr>
          <a:xfrm>
            <a:off x="8478838" y="3738563"/>
            <a:ext cx="0" cy="8969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3659188"/>
            <a:ext cx="5997575" cy="31353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5842" name="Obdélník 9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525" y="1354138"/>
            <a:ext cx="11201400" cy="11985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cs-CZ" altLang="cs-CZ" sz="2400" b="1">
                <a:solidFill>
                  <a:srgbClr val="0066FF"/>
                </a:solidFill>
              </a:rPr>
              <a:t>ZÁTĚŽOVÝ TEST SE SVALOVOU OXYMETRIÍ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cs-CZ" altLang="cs-CZ" sz="2400">
                <a:solidFill>
                  <a:srgbClr val="7030A0"/>
                </a:solidFill>
              </a:rPr>
              <a:t>sledování míry oxidace krve a tkání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cs-CZ" sz="2000">
                <a:solidFill>
                  <a:srgbClr val="0070C0"/>
                </a:solidFill>
              </a:rPr>
              <a:t>Hemoglobin a deoxyhemoglobin absorbují červené a infračervené záření podle míry saturace O</a:t>
            </a:r>
            <a:r>
              <a:rPr lang="cs-CZ" sz="2000" baseline="-25000">
                <a:solidFill>
                  <a:srgbClr val="0070C0"/>
                </a:solidFill>
              </a:rPr>
              <a:t>2</a:t>
            </a:r>
            <a:r>
              <a:rPr lang="cs-CZ" sz="2000">
                <a:solidFill>
                  <a:srgbClr val="0070C0"/>
                </a:solidFill>
              </a:rPr>
              <a:t>.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2000"/>
              <a:t>[</a:t>
            </a:r>
            <a:r>
              <a:rPr lang="cs-CZ" sz="2000"/>
              <a:t>poměr oxyHb a deoxyHb ve svalové tkáni v %</a:t>
            </a:r>
            <a:r>
              <a:rPr lang="en-US" sz="2000"/>
              <a:t>]</a:t>
            </a:r>
            <a:endParaRPr lang="cs-CZ" altLang="cs-CZ" sz="2000"/>
          </a:p>
        </p:txBody>
      </p:sp>
      <p:sp>
        <p:nvSpPr>
          <p:cNvPr id="35844" name="Obdélník 5"/>
          <p:cNvSpPr>
            <a:spLocks noChangeArrowheads="1"/>
          </p:cNvSpPr>
          <p:nvPr/>
        </p:nvSpPr>
        <p:spPr bwMode="auto">
          <a:xfrm>
            <a:off x="517525" y="830263"/>
            <a:ext cx="1120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Nová metoda stanovení vodítek a limitů intenzity tréninkové zátěže </a:t>
            </a:r>
            <a:endParaRPr lang="cs-CZ" sz="2400">
              <a:latin typeface="Calibri" pitchFamily="34" charset="0"/>
            </a:endParaRPr>
          </a:p>
        </p:txBody>
      </p:sp>
      <p:pic>
        <p:nvPicPr>
          <p:cNvPr id="35845" name="Obrázek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2605088"/>
            <a:ext cx="5997575" cy="1011237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35846" name="TextovéPole 3"/>
          <p:cNvSpPr txBox="1">
            <a:spLocks noChangeArrowheads="1"/>
          </p:cNvSpPr>
          <p:nvPr/>
        </p:nvSpPr>
        <p:spPr bwMode="auto">
          <a:xfrm>
            <a:off x="517525" y="3656013"/>
            <a:ext cx="5997575" cy="460375"/>
          </a:xfrm>
          <a:prstGeom prst="rect">
            <a:avLst/>
          </a:prstGeom>
          <a:solidFill>
            <a:schemeClr val="bg1">
              <a:alpha val="8392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latin typeface="Calibri" pitchFamily="34" charset="0"/>
              </a:rPr>
              <a:t>near infrared spectroscopy</a:t>
            </a:r>
            <a:r>
              <a:rPr lang="cs-CZ" sz="2400">
                <a:latin typeface="Calibri" pitchFamily="34" charset="0"/>
              </a:rPr>
              <a:t> (NIRS)</a:t>
            </a:r>
            <a:endParaRPr lang="en-GB" sz="2400">
              <a:latin typeface="Calibri" pitchFamily="34" charset="0"/>
            </a:endParaRPr>
          </a:p>
        </p:txBody>
      </p:sp>
      <p:pic>
        <p:nvPicPr>
          <p:cNvPr id="35847" name="Obrázek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7913" y="3656013"/>
            <a:ext cx="33401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Obdélník 6"/>
          <p:cNvSpPr>
            <a:spLocks noChangeArrowheads="1"/>
          </p:cNvSpPr>
          <p:nvPr/>
        </p:nvSpPr>
        <p:spPr bwMode="auto">
          <a:xfrm>
            <a:off x="2908300" y="6381750"/>
            <a:ext cx="2303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solidFill>
                  <a:schemeClr val="bg1"/>
                </a:solidFill>
                <a:latin typeface="Calibri" pitchFamily="34" charset="0"/>
              </a:rPr>
              <a:t>http://www.impublications.com/content/wearable-nir-technology</a:t>
            </a:r>
          </a:p>
        </p:txBody>
      </p:sp>
      <p:pic>
        <p:nvPicPr>
          <p:cNvPr id="35849" name="Obrázek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5588" y="2593975"/>
            <a:ext cx="297815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Obdélník 4">
            <a:hlinkClick r:id="rId6"/>
          </p:cNvPr>
          <p:cNvSpPr>
            <a:spLocks noChangeArrowheads="1"/>
          </p:cNvSpPr>
          <p:nvPr/>
        </p:nvSpPr>
        <p:spPr bwMode="auto">
          <a:xfrm>
            <a:off x="6678613" y="4657725"/>
            <a:ext cx="2830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Verdana,Bold"/>
              </a:rPr>
              <a:t>www.moxymonitor.com </a:t>
            </a:r>
            <a:endParaRPr lang="cs-CZ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Obrázek 3"/>
          <p:cNvPicPr>
            <a:picLocks noChangeAspect="1"/>
          </p:cNvPicPr>
          <p:nvPr/>
        </p:nvPicPr>
        <p:blipFill>
          <a:blip r:embed="rId2"/>
          <a:srcRect b="9676"/>
          <a:stretch>
            <a:fillRect/>
          </a:stretch>
        </p:blipFill>
        <p:spPr bwMode="auto">
          <a:xfrm>
            <a:off x="1135063" y="1635125"/>
            <a:ext cx="9967912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Obdélník 4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7525" y="885825"/>
            <a:ext cx="11201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Stanovení horního ,,limitu intenzity vytrvalostního cvičení - </a:t>
            </a:r>
            <a:r>
              <a:rPr lang="cs-CZ" sz="2400" b="1" dirty="0">
                <a:solidFill>
                  <a:srgbClr val="FF0000"/>
                </a:solidFill>
                <a:latin typeface="+mn-lt"/>
                <a:cs typeface="+mn-cs"/>
              </a:rPr>
              <a:t>„DEOXIDAČNÍ PRÁH?“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rgbClr val="0070C0"/>
                </a:solidFill>
                <a:latin typeface="+mn-lt"/>
                <a:cs typeface="+mn-cs"/>
              </a:rPr>
              <a:t>stupňovaná rychlost běhu, do udržení vysoké saturace svalu kyslíkem</a:t>
            </a:r>
          </a:p>
        </p:txBody>
      </p:sp>
      <p:sp>
        <p:nvSpPr>
          <p:cNvPr id="36868" name="Obdélník 5">
            <a:hlinkClick r:id="rId3"/>
          </p:cNvPr>
          <p:cNvSpPr>
            <a:spLocks noChangeArrowheads="1"/>
          </p:cNvSpPr>
          <p:nvPr/>
        </p:nvSpPr>
        <p:spPr bwMode="auto">
          <a:xfrm>
            <a:off x="9567863" y="648811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70C0"/>
                </a:solidFill>
                <a:latin typeface="Verdana,Bold"/>
              </a:rPr>
              <a:t>www.moxymonitor.com</a:t>
            </a:r>
            <a:endParaRPr lang="cs-CZ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6897688" y="2230438"/>
            <a:ext cx="3609975" cy="15875"/>
          </a:xfrm>
          <a:prstGeom prst="straightConnector1">
            <a:avLst/>
          </a:prstGeom>
          <a:ln w="60325">
            <a:solidFill>
              <a:srgbClr val="FF0000"/>
            </a:solidFill>
            <a:prstDash val="sysDash"/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TextovéPole 7"/>
          <p:cNvSpPr txBox="1">
            <a:spLocks noChangeArrowheads="1"/>
          </p:cNvSpPr>
          <p:nvPr/>
        </p:nvSpPr>
        <p:spPr bwMode="auto">
          <a:xfrm rot="-5400000">
            <a:off x="9863931" y="2639219"/>
            <a:ext cx="22399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>
                <a:latin typeface="Calibri" pitchFamily="34" charset="0"/>
              </a:rPr>
              <a:t>RYCHLOST BĚHU</a:t>
            </a:r>
          </a:p>
          <a:p>
            <a:pPr algn="ctr"/>
            <a:r>
              <a:rPr lang="cs-CZ" sz="2000">
                <a:latin typeface="Calibri" pitchFamily="34" charset="0"/>
              </a:rPr>
              <a:t>(km•h</a:t>
            </a:r>
            <a:r>
              <a:rPr lang="cs-CZ" sz="2000" baseline="30000">
                <a:latin typeface="Calibri" pitchFamily="34" charset="0"/>
              </a:rPr>
              <a:t>-1</a:t>
            </a:r>
            <a:r>
              <a:rPr lang="cs-CZ" sz="2000">
                <a:latin typeface="Calibri" pitchFamily="34" charset="0"/>
              </a:rPr>
              <a:t>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82587" y="1970880"/>
            <a:ext cx="1301750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SATURACE SVALU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KYSLÍKEM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(%)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6763" y="2355850"/>
            <a:ext cx="619125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Obdélník 5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7525" y="881063"/>
            <a:ext cx="11201400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Monitorování SmO</a:t>
            </a:r>
            <a:r>
              <a:rPr lang="cs-CZ" sz="2400" b="1" baseline="-250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2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pro </a:t>
            </a:r>
            <a:r>
              <a:rPr lang="cs-CZ" sz="2400" b="1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řízení tréninku</a:t>
            </a:r>
            <a:endParaRPr lang="cs-CZ" sz="24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7892" name="Obráze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03438"/>
            <a:ext cx="60229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6799263" y="1430338"/>
            <a:ext cx="42862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INTERVALOVÝ TRÉNINK (čas a intenzita)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7030A0"/>
                </a:solidFill>
                <a:latin typeface="+mn-lt"/>
                <a:cs typeface="+mn-cs"/>
              </a:rPr>
              <a:t>pro zdraví ?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9763" y="1430338"/>
            <a:ext cx="47418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KONTINUÁLNÍ AEROBNÍ TRÉNINK (intenzita)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 zdraví</a:t>
            </a:r>
          </a:p>
        </p:txBody>
      </p:sp>
      <p:sp>
        <p:nvSpPr>
          <p:cNvPr id="37895" name="Obdélník 9">
            <a:hlinkClick r:id="rId4"/>
          </p:cNvPr>
          <p:cNvSpPr>
            <a:spLocks noChangeArrowheads="1"/>
          </p:cNvSpPr>
          <p:nvPr/>
        </p:nvSpPr>
        <p:spPr bwMode="auto">
          <a:xfrm rot="-5400000">
            <a:off x="10912476" y="3443287"/>
            <a:ext cx="219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solidFill>
                  <a:srgbClr val="0070C0"/>
                </a:solidFill>
                <a:latin typeface="Verdana,Bold"/>
              </a:rPr>
              <a:t>www.moxymonitor.com</a:t>
            </a:r>
            <a:endParaRPr lang="cs-CZ" sz="120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délník 4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pic>
        <p:nvPicPr>
          <p:cNvPr id="1843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1255713"/>
            <a:ext cx="4941888" cy="56022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7392988" y="6550025"/>
            <a:ext cx="43862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800" i="1">
                <a:latin typeface="Calibri" pitchFamily="34" charset="0"/>
              </a:rPr>
              <a:t>(Mužíková, L., Březková, V., Mužík, V. in Pohyb a výživa: šest priorit v pohybovém a výživovém režimu žáků na 1. stupni ZŠ. Praha: Národní ústav pro vzdělávání, 2014. 168 stran. ISBN 978-80-7481-069-5. 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17525" y="833438"/>
            <a:ext cx="11201400" cy="52625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cap="all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POHYB PRO zdraví: </a:t>
            </a:r>
            <a:r>
              <a:rPr lang="cs-CZ" sz="2400" b="1" dirty="0">
                <a:solidFill>
                  <a:srgbClr val="7030A0"/>
                </a:solidFill>
                <a:latin typeface="+mn-lt"/>
                <a:cs typeface="+mn-cs"/>
              </a:rPr>
              <a:t>vhodná</a:t>
            </a:r>
            <a:r>
              <a:rPr lang="cs-CZ" sz="2400" dirty="0">
                <a:latin typeface="+mn-lt"/>
                <a:cs typeface="+mn-cs"/>
              </a:rPr>
              <a:t> chůze, běh, jízda na kole - koloběžce, plavání, in-line bruslení, běh na lyžích, veslování, pádlování, rekreační aerobik, tanec,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b="1" dirty="0">
                <a:solidFill>
                  <a:srgbClr val="FF0000"/>
                </a:solidFill>
                <a:latin typeface="+mn-lt"/>
                <a:cs typeface="+mn-cs"/>
              </a:rPr>
              <a:t>NORMÁLNÍ TĚLESNÝ ROZVOJ DĚTÍ … TOLERANCE STÁRNUTÍ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sz="2400" b="1" cap="all" dirty="0">
                <a:solidFill>
                  <a:srgbClr val="FF0000"/>
                </a:solidFill>
                <a:latin typeface="+mn-lt"/>
                <a:cs typeface="+mn-cs"/>
              </a:rPr>
              <a:t>Prevence a léčba civilizačních nemocí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cap="all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KREVNÍ A LYMFATICKÝ OBĚH: </a:t>
            </a:r>
            <a:r>
              <a:rPr lang="cs-CZ" sz="2400" b="1" dirty="0">
                <a:solidFill>
                  <a:srgbClr val="0070C0"/>
                </a:solidFill>
                <a:latin typeface="+mn-lt"/>
                <a:cs typeface="+mn-cs"/>
              </a:rPr>
              <a:t>Prokrvení tkání - orgánů</a:t>
            </a: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, hypertenze, 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ENERGETICKÝ METABOLIZMUS: Obezita, diabetes mellitus, </a:t>
            </a:r>
            <a:r>
              <a:rPr lang="cs-CZ" sz="2400" dirty="0" err="1">
                <a:solidFill>
                  <a:srgbClr val="0070C0"/>
                </a:solidFill>
                <a:latin typeface="+mn-lt"/>
                <a:cs typeface="+mn-cs"/>
              </a:rPr>
              <a:t>hyperlipidémie</a:t>
            </a: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, 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NERVOVÝ SYSTÉM: Autonomní NS, mozkové funkce, propriorecepce, spánek, 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RESPIRACE: Aerobní kapacita, </a:t>
            </a:r>
            <a:r>
              <a:rPr lang="cs-CZ" sz="2400" dirty="0" err="1">
                <a:solidFill>
                  <a:srgbClr val="0070C0"/>
                </a:solidFill>
                <a:latin typeface="+mn-lt"/>
                <a:cs typeface="+mn-cs"/>
              </a:rPr>
              <a:t>pufrovací</a:t>
            </a: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 kapacita (ABR), …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TERMOREGULACE: Kapacita 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→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odolnost vůči chladu a teplu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POHYBOVÝ APARÁT: Svaly, fascie, šlachy, klouby, 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IMUNITNÍ SYSTÉM: Leukocyty, protilátky 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→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odolnost vůči infekci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>
                <a:solidFill>
                  <a:srgbClr val="0070C0"/>
                </a:solidFill>
                <a:latin typeface="+mn-lt"/>
                <a:cs typeface="+mn-cs"/>
              </a:rPr>
              <a:t>TRÁVICÍ SYSTÉM: funkce střev, 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517525" y="836613"/>
            <a:ext cx="1120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POHYBOVÁ AKTIVITA </a:t>
            </a:r>
            <a:r>
              <a:rPr lang="cs-CZ" altLang="cs-CZ" sz="2000" b="1">
                <a:solidFill>
                  <a:srgbClr val="002060"/>
                </a:solidFill>
                <a:latin typeface="Calibri" pitchFamily="34" charset="0"/>
              </a:rPr>
              <a:t>→</a:t>
            </a:r>
            <a:r>
              <a:rPr lang="cs-CZ" altLang="cs-CZ" sz="2000" b="1">
                <a:solidFill>
                  <a:srgbClr val="002060"/>
                </a:solidFill>
              </a:rPr>
              <a:t> </a:t>
            </a:r>
            <a:r>
              <a:rPr lang="cs-CZ" altLang="cs-CZ" sz="2000" b="1">
                <a:solidFill>
                  <a:srgbClr val="7030A0"/>
                </a:solidFill>
              </a:rPr>
              <a:t>IMUNITA</a:t>
            </a:r>
            <a:endParaRPr lang="cs-CZ" altLang="cs-CZ" sz="2000" b="1" i="1">
              <a:solidFill>
                <a:srgbClr val="7030A0"/>
              </a:solidFill>
            </a:endParaRPr>
          </a:p>
        </p:txBody>
      </p:sp>
      <p:graphicFrame>
        <p:nvGraphicFramePr>
          <p:cNvPr id="171032" name="Group 24"/>
          <p:cNvGraphicFramePr>
            <a:graphicFrameLocks noGrp="1"/>
          </p:cNvGraphicFramePr>
          <p:nvPr/>
        </p:nvGraphicFramePr>
        <p:xfrm>
          <a:off x="93663" y="1482725"/>
          <a:ext cx="7715250" cy="4243388"/>
        </p:xfrm>
        <a:graphic>
          <a:graphicData uri="http://schemas.openxmlformats.org/drawingml/2006/table">
            <a:tbl>
              <a:tblPr/>
              <a:tblGrid>
                <a:gridCol w="1479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0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80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CVIČENÍ</a:t>
                      </a:r>
                    </a:p>
                  </a:txBody>
                  <a:tcPr marL="90000" marR="90000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BÍLÉ KRVINKY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PROTILÁTKY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BÍLKOVINY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7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LEHKÉ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&lt;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75%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VO</a:t>
                      </a:r>
                      <a:r>
                        <a:rPr kumimoji="0" lang="cs-CZ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max)</a:t>
                      </a:r>
                    </a:p>
                  </a:txBody>
                  <a:tcPr marL="90000" marR="90000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Více 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T-lymfocytů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Natural </a:t>
                      </a:r>
                      <a:r>
                        <a:rPr kumimoji="0" 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Killers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 + Makrofágů</a:t>
                      </a:r>
                      <a:endParaRPr kumimoji="0" lang="cs-CZ" sz="1800" b="0" i="0" u="sng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0" marB="467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Normální stav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6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panose="020B0604020202020204" pitchFamily="34" charset="0"/>
                        </a:rPr>
                        <a:t>TĚŽKÉ 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panose="020B0604020202020204" pitchFamily="34" charset="0"/>
                        </a:rPr>
                        <a:t>(měsíce tréninku)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Méně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Natural </a:t>
                      </a:r>
                      <a:r>
                        <a:rPr kumimoji="0" 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Killers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+ Makrofágů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0" marB="467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Méně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protilátek </a:t>
                      </a:r>
                      <a:r>
                        <a:rPr kumimoji="0" 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IgA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a </a:t>
                      </a:r>
                      <a:r>
                        <a:rPr kumimoji="0" 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IgG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, Interferonu,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C-reaktivního proteinu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75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400" b="0" i="1" dirty="0"/>
                        <a:t>(R. </a:t>
                      </a:r>
                      <a:r>
                        <a:rPr lang="cs-CZ" altLang="cs-CZ" sz="1400" b="0" i="1" dirty="0" err="1"/>
                        <a:t>Sephard</a:t>
                      </a:r>
                      <a:r>
                        <a:rPr lang="cs-CZ" altLang="cs-CZ" sz="1400" b="0" i="1" dirty="0"/>
                        <a:t>, P.N. </a:t>
                      </a:r>
                      <a:r>
                        <a:rPr lang="cs-CZ" altLang="cs-CZ" sz="1400" b="0" i="1" dirty="0" err="1"/>
                        <a:t>Shek</a:t>
                      </a:r>
                      <a:r>
                        <a:rPr lang="cs-CZ" altLang="cs-CZ" sz="1400" b="0" i="1" dirty="0"/>
                        <a:t> 1999)</a:t>
                      </a:r>
                    </a:p>
                  </a:txBody>
                  <a:tcPr marL="90000" marR="90000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altLang="cs-CZ" sz="1400" b="0" i="1" dirty="0"/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78" name="Obdélník 6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 l="21738" t="6422" r="59599" b="21603"/>
          <a:stretch>
            <a:fillRect/>
          </a:stretch>
        </p:blipFill>
        <p:spPr bwMode="auto">
          <a:xfrm>
            <a:off x="1949450" y="3313113"/>
            <a:ext cx="107156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rcRect l="61198" r="16406" b="13168"/>
          <a:stretch>
            <a:fillRect/>
          </a:stretch>
        </p:blipFill>
        <p:spPr bwMode="auto">
          <a:xfrm>
            <a:off x="3192463" y="3219450"/>
            <a:ext cx="134778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1" name="Text Box 3"/>
          <p:cNvSpPr txBox="1">
            <a:spLocks noChangeArrowheads="1"/>
          </p:cNvSpPr>
          <p:nvPr/>
        </p:nvSpPr>
        <p:spPr bwMode="auto">
          <a:xfrm>
            <a:off x="7885113" y="2035175"/>
            <a:ext cx="4241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>
                <a:solidFill>
                  <a:srgbClr val="FF0000"/>
                </a:solidFill>
              </a:rPr>
              <a:t>VÝSKYT INFEKČNÍCH ONEMOCNĚNÍ</a:t>
            </a:r>
          </a:p>
        </p:txBody>
      </p:sp>
      <p:sp>
        <p:nvSpPr>
          <p:cNvPr id="19482" name="Text Box 4"/>
          <p:cNvSpPr txBox="1">
            <a:spLocks noChangeArrowheads="1"/>
          </p:cNvSpPr>
          <p:nvPr/>
        </p:nvSpPr>
        <p:spPr bwMode="auto">
          <a:xfrm>
            <a:off x="7885113" y="4154488"/>
            <a:ext cx="4241800" cy="785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>
                <a:solidFill>
                  <a:srgbClr val="FF0000"/>
                </a:solidFill>
              </a:rPr>
              <a:t>NÍZKÁ</a:t>
            </a:r>
            <a:r>
              <a:rPr lang="cs-CZ" altLang="cs-CZ">
                <a:solidFill>
                  <a:srgbClr val="0066FF"/>
                </a:solidFill>
              </a:rPr>
              <a:t>	</a:t>
            </a:r>
            <a:r>
              <a:rPr lang="cs-CZ" altLang="cs-CZ">
                <a:solidFill>
                  <a:srgbClr val="00B050"/>
                </a:solidFill>
              </a:rPr>
              <a:t>LEHKÁ	</a:t>
            </a:r>
            <a:r>
              <a:rPr lang="cs-CZ" altLang="cs-CZ">
                <a:solidFill>
                  <a:srgbClr val="0066FF"/>
                </a:solidFill>
              </a:rPr>
              <a:t>	</a:t>
            </a:r>
            <a:r>
              <a:rPr lang="cs-CZ" altLang="cs-CZ">
                <a:solidFill>
                  <a:srgbClr val="FF0000"/>
                </a:solidFill>
              </a:rPr>
              <a:t>TĚŽKÁ</a:t>
            </a:r>
          </a:p>
          <a:p>
            <a:pPr algn="ctr">
              <a:spcBef>
                <a:spcPct val="50000"/>
              </a:spcBef>
            </a:pPr>
            <a:r>
              <a:rPr lang="cs-CZ" altLang="cs-CZ">
                <a:solidFill>
                  <a:srgbClr val="002060"/>
                </a:solidFill>
              </a:rPr>
              <a:t>INTENZITA A OBJEM ZÁTĚŽE</a:t>
            </a:r>
          </a:p>
        </p:txBody>
      </p:sp>
      <p:sp>
        <p:nvSpPr>
          <p:cNvPr id="19483" name="Line 5"/>
          <p:cNvSpPr>
            <a:spLocks noChangeShapeType="1"/>
          </p:cNvSpPr>
          <p:nvPr/>
        </p:nvSpPr>
        <p:spPr bwMode="auto">
          <a:xfrm flipV="1">
            <a:off x="8062913" y="2373313"/>
            <a:ext cx="4762" cy="1693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8169275" y="2424113"/>
            <a:ext cx="3556000" cy="1590675"/>
          </a:xfrm>
          <a:custGeom>
            <a:avLst/>
            <a:gdLst>
              <a:gd name="connsiteX0" fmla="*/ 0 w 3332642"/>
              <a:gd name="connsiteY0" fmla="*/ 634416 h 1887349"/>
              <a:gd name="connsiteX1" fmla="*/ 144379 w 3332642"/>
              <a:gd name="connsiteY1" fmla="*/ 1211931 h 1887349"/>
              <a:gd name="connsiteX2" fmla="*/ 336884 w 3332642"/>
              <a:gd name="connsiteY2" fmla="*/ 1596942 h 1887349"/>
              <a:gd name="connsiteX3" fmla="*/ 753979 w 3332642"/>
              <a:gd name="connsiteY3" fmla="*/ 1821531 h 1887349"/>
              <a:gd name="connsiteX4" fmla="*/ 1411705 w 3332642"/>
              <a:gd name="connsiteY4" fmla="*/ 1877679 h 1887349"/>
              <a:gd name="connsiteX5" fmla="*/ 1933074 w 3332642"/>
              <a:gd name="connsiteY5" fmla="*/ 1653089 h 1887349"/>
              <a:gd name="connsiteX6" fmla="*/ 2261937 w 3332642"/>
              <a:gd name="connsiteY6" fmla="*/ 1356310 h 1887349"/>
              <a:gd name="connsiteX7" fmla="*/ 2630905 w 3332642"/>
              <a:gd name="connsiteY7" fmla="*/ 1003384 h 1887349"/>
              <a:gd name="connsiteX8" fmla="*/ 2887579 w 3332642"/>
              <a:gd name="connsiteY8" fmla="*/ 658479 h 1887349"/>
              <a:gd name="connsiteX9" fmla="*/ 3120190 w 3332642"/>
              <a:gd name="connsiteY9" fmla="*/ 313573 h 1887349"/>
              <a:gd name="connsiteX10" fmla="*/ 3304674 w 3332642"/>
              <a:gd name="connsiteY10" fmla="*/ 32837 h 1887349"/>
              <a:gd name="connsiteX11" fmla="*/ 3328737 w 3332642"/>
              <a:gd name="connsiteY11" fmla="*/ 16794 h 188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2642" h="1887349">
                <a:moveTo>
                  <a:pt x="0" y="634416"/>
                </a:moveTo>
                <a:cubicBezTo>
                  <a:pt x="44116" y="842963"/>
                  <a:pt x="88232" y="1051510"/>
                  <a:pt x="144379" y="1211931"/>
                </a:cubicBezTo>
                <a:cubicBezTo>
                  <a:pt x="200526" y="1372352"/>
                  <a:pt x="235284" y="1495342"/>
                  <a:pt x="336884" y="1596942"/>
                </a:cubicBezTo>
                <a:cubicBezTo>
                  <a:pt x="438484" y="1698542"/>
                  <a:pt x="574842" y="1774742"/>
                  <a:pt x="753979" y="1821531"/>
                </a:cubicBezTo>
                <a:cubicBezTo>
                  <a:pt x="933116" y="1868320"/>
                  <a:pt x="1215189" y="1905753"/>
                  <a:pt x="1411705" y="1877679"/>
                </a:cubicBezTo>
                <a:cubicBezTo>
                  <a:pt x="1608221" y="1849605"/>
                  <a:pt x="1791369" y="1739984"/>
                  <a:pt x="1933074" y="1653089"/>
                </a:cubicBezTo>
                <a:cubicBezTo>
                  <a:pt x="2074779" y="1566194"/>
                  <a:pt x="2145632" y="1464594"/>
                  <a:pt x="2261937" y="1356310"/>
                </a:cubicBezTo>
                <a:cubicBezTo>
                  <a:pt x="2378242" y="1248026"/>
                  <a:pt x="2526631" y="1119689"/>
                  <a:pt x="2630905" y="1003384"/>
                </a:cubicBezTo>
                <a:cubicBezTo>
                  <a:pt x="2735179" y="887079"/>
                  <a:pt x="2806032" y="773447"/>
                  <a:pt x="2887579" y="658479"/>
                </a:cubicBezTo>
                <a:cubicBezTo>
                  <a:pt x="2969126" y="543511"/>
                  <a:pt x="3050674" y="417847"/>
                  <a:pt x="3120190" y="313573"/>
                </a:cubicBezTo>
                <a:cubicBezTo>
                  <a:pt x="3189706" y="209299"/>
                  <a:pt x="3269916" y="82300"/>
                  <a:pt x="3304674" y="32837"/>
                </a:cubicBezTo>
                <a:cubicBezTo>
                  <a:pt x="3339432" y="-16626"/>
                  <a:pt x="3334084" y="84"/>
                  <a:pt x="3328737" y="16794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rgbClr val="FF0000"/>
              </a:solidFill>
            </a:endParaRPr>
          </a:p>
        </p:txBody>
      </p:sp>
      <p:sp>
        <p:nvSpPr>
          <p:cNvPr id="19485" name="Line 5"/>
          <p:cNvSpPr>
            <a:spLocks noChangeShapeType="1"/>
          </p:cNvSpPr>
          <p:nvPr/>
        </p:nvSpPr>
        <p:spPr bwMode="auto">
          <a:xfrm flipV="1">
            <a:off x="8062913" y="4070350"/>
            <a:ext cx="3860800" cy="38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719638" y="5919788"/>
            <a:ext cx="2262187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0000"/>
                </a:solidFill>
                <a:latin typeface="Calibri" pitchFamily="34" charset="0"/>
              </a:rPr>
              <a:t>IMUNOSUPRESE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5419725" y="5276850"/>
            <a:ext cx="371475" cy="6429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rcRect t="23843" r="19165" b="18512"/>
          <a:stretch>
            <a:fillRect/>
          </a:stretch>
        </p:blipFill>
        <p:spPr bwMode="auto">
          <a:xfrm>
            <a:off x="233363" y="5116513"/>
            <a:ext cx="4421187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Přímá spojnice 13"/>
          <p:cNvCxnSpPr/>
          <p:nvPr/>
        </p:nvCxnSpPr>
        <p:spPr>
          <a:xfrm>
            <a:off x="4654550" y="5038725"/>
            <a:ext cx="974725" cy="8810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4654550" y="6348413"/>
            <a:ext cx="5411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>
                <a:solidFill>
                  <a:srgbClr val="0070C0"/>
                </a:solidFill>
                <a:latin typeface="Calibri" pitchFamily="34" charset="0"/>
              </a:rPr>
              <a:t>častější infekce u vrcholových plavců …</a:t>
            </a:r>
          </a:p>
        </p:txBody>
      </p:sp>
      <p:sp>
        <p:nvSpPr>
          <p:cNvPr id="3" name="Šestiúhelník 2"/>
          <p:cNvSpPr/>
          <p:nvPr/>
        </p:nvSpPr>
        <p:spPr>
          <a:xfrm>
            <a:off x="10591598" y="5679984"/>
            <a:ext cx="1332690" cy="1022373"/>
          </a:xfrm>
          <a:prstGeom prst="hex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PŘÍČINA 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17525" y="3103563"/>
            <a:ext cx="11201400" cy="15811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>
                <a:latin typeface="+mn-lt"/>
                <a:cs typeface="+mn-cs"/>
              </a:rPr>
              <a:t>TERMOGRAM ZAD 19 letého f</a:t>
            </a:r>
            <a:r>
              <a:rPr lang="cs-CZ" sz="2000" dirty="0">
                <a:latin typeface="+mn-lt"/>
                <a:cs typeface="+mn-cs"/>
              </a:rPr>
              <a:t>otbalisty s bolestmi hrudní části zad a zvýšeným napětím hrudního napřimovače páteře a </a:t>
            </a:r>
            <a:r>
              <a:rPr lang="cs-CZ" sz="2000" dirty="0" err="1">
                <a:latin typeface="+mn-lt"/>
                <a:cs typeface="+mn-cs"/>
              </a:rPr>
              <a:t>trapezu</a:t>
            </a:r>
            <a:r>
              <a:rPr lang="cs-CZ" sz="20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000" dirty="0">
                <a:solidFill>
                  <a:srgbClr val="7030A0"/>
                </a:solidFill>
                <a:latin typeface="+mn-lt"/>
                <a:cs typeface="+mn-cs"/>
              </a:rPr>
              <a:t>vysoká teplota napřimovače hrudní páteře a horního </a:t>
            </a:r>
            <a:r>
              <a:rPr lang="cs-CZ" sz="2000" dirty="0" err="1">
                <a:solidFill>
                  <a:srgbClr val="7030A0"/>
                </a:solidFill>
                <a:latin typeface="+mn-lt"/>
                <a:cs typeface="+mn-cs"/>
              </a:rPr>
              <a:t>trapezu</a:t>
            </a:r>
            <a:r>
              <a:rPr lang="cs-CZ" sz="2000" dirty="0">
                <a:solidFill>
                  <a:srgbClr val="7030A0"/>
                </a:solidFill>
                <a:latin typeface="+mn-lt"/>
                <a:cs typeface="+mn-cs"/>
              </a:rPr>
              <a:t>, především vlevo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000" dirty="0">
                <a:solidFill>
                  <a:srgbClr val="FF0000"/>
                </a:solidFill>
                <a:latin typeface="+mn-lt"/>
                <a:cs typeface="+mn-cs"/>
              </a:rPr>
              <a:t>MYOSITIS - </a:t>
            </a:r>
            <a:r>
              <a:rPr lang="cs-CZ" sz="2000" dirty="0">
                <a:solidFill>
                  <a:srgbClr val="7030A0"/>
                </a:solidFill>
                <a:latin typeface="+mn-lt"/>
                <a:cs typeface="+mn-cs"/>
              </a:rPr>
              <a:t>ZAČÍNAJÍCÍ RABDOMYOLÝZA ?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cs-CZ" sz="1400" dirty="0">
                <a:latin typeface="+mn-lt"/>
                <a:cs typeface="+mn-cs"/>
              </a:rPr>
              <a:t>(archiv ambulance TV lékařství autora)</a:t>
            </a:r>
          </a:p>
        </p:txBody>
      </p:sp>
      <p:pic>
        <p:nvPicPr>
          <p:cNvPr id="16386" name="Picture 2" descr="IR0000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1425" y="4184650"/>
            <a:ext cx="41275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10353675" y="4005263"/>
            <a:ext cx="1008063" cy="360362"/>
          </a:xfrm>
          <a:prstGeom prst="wedgeRectCallout">
            <a:avLst>
              <a:gd name="adj1" fmla="val -85750"/>
              <a:gd name="adj2" fmla="val 115199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>
                <a:solidFill>
                  <a:srgbClr val="FF0000"/>
                </a:solidFill>
              </a:rPr>
              <a:t>33,4</a:t>
            </a:r>
            <a:r>
              <a:rPr lang="cs-CZ" altLang="cs-CZ" baseline="30000">
                <a:solidFill>
                  <a:srgbClr val="FF0000"/>
                </a:solidFill>
              </a:rPr>
              <a:t>o</a:t>
            </a:r>
            <a:r>
              <a:rPr lang="cs-CZ" altLang="cs-CZ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10609263" y="4813300"/>
            <a:ext cx="1008062" cy="360363"/>
          </a:xfrm>
          <a:prstGeom prst="wedgeRectCallout">
            <a:avLst>
              <a:gd name="adj1" fmla="val -157560"/>
              <a:gd name="adj2" fmla="val 10919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34,5</a:t>
            </a:r>
            <a:r>
              <a:rPr lang="cs-CZ" altLang="cs-CZ" b="1" baseline="30000">
                <a:solidFill>
                  <a:srgbClr val="FF0000"/>
                </a:solidFill>
              </a:rPr>
              <a:t>o</a:t>
            </a:r>
            <a:r>
              <a:rPr lang="cs-CZ" altLang="cs-CZ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10466388" y="5240338"/>
            <a:ext cx="1008062" cy="360362"/>
          </a:xfrm>
          <a:prstGeom prst="wedgeRectCallout">
            <a:avLst>
              <a:gd name="adj1" fmla="val -109833"/>
              <a:gd name="adj2" fmla="val 16079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/>
              <a:t>32,7</a:t>
            </a:r>
            <a:r>
              <a:rPr lang="cs-CZ" altLang="cs-CZ" baseline="30000"/>
              <a:t>o</a:t>
            </a:r>
            <a:r>
              <a:rPr lang="cs-CZ" altLang="cs-CZ"/>
              <a:t>C</a:t>
            </a: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7670800" y="4044950"/>
            <a:ext cx="1008063" cy="360363"/>
          </a:xfrm>
          <a:prstGeom prst="wedgeRectCallout">
            <a:avLst>
              <a:gd name="adj1" fmla="val 66065"/>
              <a:gd name="adj2" fmla="val 11167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34,2</a:t>
            </a:r>
            <a:r>
              <a:rPr lang="cs-CZ" altLang="cs-CZ" b="1" baseline="30000">
                <a:solidFill>
                  <a:srgbClr val="FF0000"/>
                </a:solidFill>
              </a:rPr>
              <a:t>o</a:t>
            </a:r>
            <a:r>
              <a:rPr lang="cs-CZ" altLang="cs-CZ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400" name="Line 12"/>
          <p:cNvSpPr>
            <a:spLocks noChangeShapeType="1"/>
          </p:cNvSpPr>
          <p:nvPr/>
        </p:nvSpPr>
        <p:spPr bwMode="auto">
          <a:xfrm>
            <a:off x="3505200" y="3983038"/>
            <a:ext cx="5872163" cy="1479550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Obdélník 16"/>
          <p:cNvSpPr>
            <a:spLocks noChangeArrowheads="1"/>
          </p:cNvSpPr>
          <p:nvPr/>
        </p:nvSpPr>
        <p:spPr bwMode="auto">
          <a:xfrm>
            <a:off x="517525" y="195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pic>
        <p:nvPicPr>
          <p:cNvPr id="20489" name="Picture 40" descr="IR0000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23350" y="1196975"/>
            <a:ext cx="2695575" cy="1858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0490" name="TextovéPole 18"/>
          <p:cNvSpPr txBox="1">
            <a:spLocks noChangeArrowheads="1"/>
          </p:cNvSpPr>
          <p:nvPr/>
        </p:nvSpPr>
        <p:spPr bwMode="auto">
          <a:xfrm>
            <a:off x="517525" y="1831975"/>
            <a:ext cx="8442325" cy="123190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TERMOGRAM LÝTEK ZEZADU u 40 letého badmintonisty po tréninku</a:t>
            </a:r>
          </a:p>
          <a:p>
            <a:r>
              <a:rPr lang="cs-CZ" sz="2000">
                <a:solidFill>
                  <a:srgbClr val="7030A0"/>
                </a:solidFill>
                <a:latin typeface="Calibri" pitchFamily="34" charset="0"/>
              </a:rPr>
              <a:t>vysoká teplota caput mediale m. gastrocnemius</a:t>
            </a:r>
          </a:p>
          <a:p>
            <a:r>
              <a:rPr lang="cs-CZ" sz="2000">
                <a:solidFill>
                  <a:srgbClr val="FF0000"/>
                </a:solidFill>
                <a:latin typeface="Calibri" pitchFamily="34" charset="0"/>
              </a:rPr>
              <a:t>MYOSITIS - </a:t>
            </a:r>
            <a:r>
              <a:rPr lang="cs-CZ" sz="2000">
                <a:solidFill>
                  <a:srgbClr val="7030A0"/>
                </a:solidFill>
                <a:latin typeface="Calibri" pitchFamily="34" charset="0"/>
              </a:rPr>
              <a:t>ZAČÍNAJÍCÍ RABDOMYOLÝZA ?</a:t>
            </a:r>
          </a:p>
          <a:p>
            <a:r>
              <a:rPr lang="cs-CZ" sz="1400">
                <a:latin typeface="Calibri" pitchFamily="34" charset="0"/>
              </a:rPr>
              <a:t>(archiv ambulance TV lékařství autora)</a:t>
            </a:r>
          </a:p>
        </p:txBody>
      </p:sp>
      <p:sp>
        <p:nvSpPr>
          <p:cNvPr id="20491" name="Line 18"/>
          <p:cNvSpPr>
            <a:spLocks noChangeShapeType="1"/>
          </p:cNvSpPr>
          <p:nvPr/>
        </p:nvSpPr>
        <p:spPr bwMode="auto">
          <a:xfrm flipV="1">
            <a:off x="5567363" y="2124075"/>
            <a:ext cx="4017962" cy="2587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492" name="TextovéPole 1"/>
          <p:cNvSpPr txBox="1">
            <a:spLocks noChangeArrowheads="1"/>
          </p:cNvSpPr>
          <p:nvPr/>
        </p:nvSpPr>
        <p:spPr bwMode="auto">
          <a:xfrm>
            <a:off x="935038" y="1216025"/>
            <a:ext cx="4052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>
                <a:solidFill>
                  <a:srgbClr val="0070C0"/>
                </a:solidFill>
                <a:latin typeface="Calibri" pitchFamily="34" charset="0"/>
              </a:rPr>
              <a:t>z lékařské praxe se sportovci ..</a:t>
            </a:r>
          </a:p>
        </p:txBody>
      </p:sp>
      <p:sp>
        <p:nvSpPr>
          <p:cNvPr id="20493" name="Text Box 2"/>
          <p:cNvSpPr txBox="1">
            <a:spLocks noChangeArrowheads="1"/>
          </p:cNvSpPr>
          <p:nvPr/>
        </p:nvSpPr>
        <p:spPr bwMode="auto">
          <a:xfrm>
            <a:off x="517525" y="642938"/>
            <a:ext cx="1120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2060"/>
                </a:solidFill>
              </a:rPr>
              <a:t>POHYBOVÁ AKTIVITA </a:t>
            </a:r>
            <a:r>
              <a:rPr lang="cs-CZ" altLang="cs-CZ" sz="2000" b="1">
                <a:solidFill>
                  <a:srgbClr val="002060"/>
                </a:solidFill>
                <a:latin typeface="Calibri" pitchFamily="34" charset="0"/>
              </a:rPr>
              <a:t>→</a:t>
            </a:r>
            <a:r>
              <a:rPr lang="cs-CZ" altLang="cs-CZ" sz="2000" b="1">
                <a:solidFill>
                  <a:srgbClr val="002060"/>
                </a:solidFill>
              </a:rPr>
              <a:t> </a:t>
            </a:r>
            <a:r>
              <a:rPr lang="cs-CZ" altLang="cs-CZ" sz="2000" b="1">
                <a:solidFill>
                  <a:srgbClr val="7030A0"/>
                </a:solidFill>
              </a:rPr>
              <a:t>SVALY</a:t>
            </a:r>
            <a:endParaRPr lang="cs-CZ" altLang="cs-CZ" sz="2000" b="1" i="1">
              <a:solidFill>
                <a:srgbClr val="7030A0"/>
              </a:solidFill>
            </a:endParaRPr>
          </a:p>
        </p:txBody>
      </p:sp>
      <p:sp>
        <p:nvSpPr>
          <p:cNvPr id="21" name="Šestiúhelník 20"/>
          <p:cNvSpPr/>
          <p:nvPr/>
        </p:nvSpPr>
        <p:spPr>
          <a:xfrm>
            <a:off x="10591598" y="5679984"/>
            <a:ext cx="1332690" cy="1022373"/>
          </a:xfrm>
          <a:prstGeom prst="hex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PŘÍČINA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16388" grpId="0" animBg="1"/>
      <p:bldP spid="16389" grpId="0" animBg="1"/>
      <p:bldP spid="16390" grpId="0" animBg="1"/>
      <p:bldP spid="16391" grpId="0" animBg="1"/>
      <p:bldP spid="164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8763" y="987425"/>
            <a:ext cx="11591925" cy="50165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POHYBOVÁ AKTIVITA </a:t>
            </a: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+mn-cs"/>
              </a:rPr>
              <a:t>→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cs-CZ" altLang="cs-CZ" sz="2000" b="1" cap="all" dirty="0">
                <a:solidFill>
                  <a:srgbClr val="FF0000"/>
                </a:solidFill>
                <a:cs typeface="+mn-cs"/>
              </a:rPr>
              <a:t>RABDOMYOLÝZA</a:t>
            </a:r>
            <a:r>
              <a:rPr lang="cs-CZ" altLang="cs-CZ" sz="2000" cap="all" dirty="0">
                <a:solidFill>
                  <a:srgbClr val="C00000"/>
                </a:solidFill>
                <a:cs typeface="+mn-cs"/>
              </a:rPr>
              <a:t> </a:t>
            </a:r>
            <a:r>
              <a:rPr lang="cs-CZ" altLang="cs-CZ" sz="2000" cap="all" dirty="0">
                <a:solidFill>
                  <a:srgbClr val="002060"/>
                </a:solidFill>
                <a:cs typeface="+mn-cs"/>
              </a:rPr>
              <a:t>(RM)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000" dirty="0">
                <a:cs typeface="+mn-cs"/>
              </a:rPr>
              <a:t>Cooper et al.(2002): </a:t>
            </a:r>
            <a:r>
              <a:rPr lang="cs-CZ" sz="2000" dirty="0">
                <a:solidFill>
                  <a:srgbClr val="0070C0"/>
                </a:solidFill>
                <a:cs typeface="+mn-cs"/>
              </a:rPr>
              <a:t>20 min běh s kopce (75%VO</a:t>
            </a:r>
            <a:r>
              <a:rPr lang="cs-CZ" sz="2000" baseline="-25000" dirty="0">
                <a:solidFill>
                  <a:srgbClr val="0070C0"/>
                </a:solidFill>
                <a:cs typeface="+mn-cs"/>
              </a:rPr>
              <a:t>2</a:t>
            </a:r>
            <a:r>
              <a:rPr lang="cs-CZ" sz="2000" dirty="0">
                <a:solidFill>
                  <a:srgbClr val="0070C0"/>
                </a:solidFill>
                <a:cs typeface="+mn-cs"/>
              </a:rPr>
              <a:t>max) </a:t>
            </a:r>
            <a:r>
              <a:rPr lang="cs-CZ" altLang="cs-CZ" sz="20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→ OXID.STRES? </a:t>
            </a:r>
            <a:r>
              <a:rPr lang="cs-CZ" altLang="cs-CZ" sz="2000" b="1" dirty="0">
                <a:solidFill>
                  <a:srgbClr val="0070C0"/>
                </a:solidFill>
                <a:latin typeface="Calibri" panose="020F0502020204030204" pitchFamily="34" charset="0"/>
                <a:cs typeface="+mn-cs"/>
              </a:rPr>
              <a:t>→ </a:t>
            </a:r>
            <a:r>
              <a:rPr lang="cs-CZ" sz="2000" dirty="0">
                <a:solidFill>
                  <a:srgbClr val="0070C0"/>
                </a:solidFill>
                <a:cs typeface="+mn-cs"/>
              </a:rPr>
              <a:t>RM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err="1">
                <a:cs typeface="+mn-cs"/>
              </a:rPr>
              <a:t>Overgaard</a:t>
            </a:r>
            <a:r>
              <a:rPr lang="cs-CZ" altLang="cs-CZ" sz="2000" dirty="0">
                <a:cs typeface="+mn-cs"/>
              </a:rPr>
              <a:t> et al.(2004): </a:t>
            </a:r>
            <a:r>
              <a:rPr lang="cs-CZ" altLang="cs-CZ" sz="2000" dirty="0">
                <a:solidFill>
                  <a:srgbClr val="0070C0"/>
                </a:solidFill>
                <a:cs typeface="+mn-cs"/>
              </a:rPr>
              <a:t>RM u 24 mladých zdravých mužů a žen po běhu: </a:t>
            </a:r>
          </a:p>
          <a:p>
            <a:pPr lv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srgbClr val="0070C0"/>
                </a:solidFill>
                <a:cs typeface="+mn-cs"/>
              </a:rPr>
              <a:t>běh 10 km </a:t>
            </a:r>
            <a:r>
              <a:rPr lang="cs-CZ" altLang="cs-CZ" sz="2000" dirty="0">
                <a:solidFill>
                  <a:srgbClr val="0070C0"/>
                </a:solidFill>
                <a:cs typeface="+mn-cs"/>
                <a:sym typeface="Symbol" panose="05050102010706020507" pitchFamily="18" charset="2"/>
              </a:rPr>
              <a:t>  enzymů svalových buněk (LD, CK) v </a:t>
            </a:r>
            <a:r>
              <a:rPr lang="cs-CZ" altLang="cs-CZ" sz="2000" dirty="0" err="1">
                <a:solidFill>
                  <a:srgbClr val="0070C0"/>
                </a:solidFill>
                <a:cs typeface="+mn-cs"/>
                <a:sym typeface="Symbol" panose="05050102010706020507" pitchFamily="18" charset="2"/>
              </a:rPr>
              <a:t>mezibuněč</a:t>
            </a:r>
            <a:r>
              <a:rPr lang="cs-CZ" altLang="cs-CZ" sz="2000" dirty="0">
                <a:solidFill>
                  <a:srgbClr val="0070C0"/>
                </a:solidFill>
                <a:cs typeface="+mn-cs"/>
                <a:sym typeface="Symbol" panose="05050102010706020507" pitchFamily="18" charset="2"/>
              </a:rPr>
              <a:t>. prostoru</a:t>
            </a:r>
            <a:endParaRPr lang="cs-CZ" altLang="cs-CZ" sz="2000" dirty="0">
              <a:solidFill>
                <a:srgbClr val="0070C0"/>
              </a:solidFill>
              <a:cs typeface="+mn-cs"/>
            </a:endParaRPr>
          </a:p>
          <a:p>
            <a:pPr lvl="1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000" dirty="0">
                <a:solidFill>
                  <a:srgbClr val="0070C0"/>
                </a:solidFill>
                <a:cs typeface="+mn-cs"/>
              </a:rPr>
              <a:t>běh 20 km </a:t>
            </a:r>
            <a:r>
              <a:rPr lang="cs-CZ" altLang="cs-CZ" sz="2000" dirty="0">
                <a:solidFill>
                  <a:srgbClr val="0070C0"/>
                </a:solidFill>
                <a:cs typeface="+mn-cs"/>
                <a:sym typeface="Symbol" panose="05050102010706020507" pitchFamily="18" charset="2"/>
              </a:rPr>
              <a:t>  LD, CK ..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>
                <a:cs typeface="+mn-cs"/>
                <a:sym typeface="Symbol" panose="05050102010706020507" pitchFamily="18" charset="2"/>
              </a:rPr>
              <a:t>Lin </a:t>
            </a:r>
            <a:r>
              <a:rPr lang="en-US" altLang="cs-CZ" sz="2000" dirty="0">
                <a:cs typeface="+mn-cs"/>
                <a:sym typeface="Symbol" panose="05050102010706020507" pitchFamily="18" charset="2"/>
              </a:rPr>
              <a:t>&amp;</a:t>
            </a:r>
            <a:r>
              <a:rPr lang="cs-CZ" altLang="cs-CZ" sz="2000" dirty="0">
                <a:cs typeface="+mn-cs"/>
                <a:sym typeface="Symbol" panose="05050102010706020507" pitchFamily="18" charset="2"/>
              </a:rPr>
              <a:t> </a:t>
            </a:r>
            <a:r>
              <a:rPr lang="cs-CZ" altLang="cs-CZ" sz="2000" dirty="0" err="1">
                <a:cs typeface="+mn-cs"/>
                <a:sym typeface="Symbol" panose="05050102010706020507" pitchFamily="18" charset="2"/>
              </a:rPr>
              <a:t>Wang</a:t>
            </a:r>
            <a:r>
              <a:rPr lang="cs-CZ" altLang="cs-CZ" sz="2000" dirty="0">
                <a:cs typeface="+mn-cs"/>
                <a:sym typeface="Symbol" panose="05050102010706020507" pitchFamily="18" charset="2"/>
              </a:rPr>
              <a:t> (2005). „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Rhabdomyolysis in 119 </a:t>
            </a:r>
            <a:r>
              <a:rPr lang="cs-CZ" altLang="cs-CZ" sz="2000" dirty="0" err="1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students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 </a:t>
            </a:r>
            <a:r>
              <a:rPr lang="cs-CZ" altLang="cs-CZ" sz="2000" dirty="0" err="1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after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 </a:t>
            </a:r>
            <a:r>
              <a:rPr lang="cs-CZ" altLang="cs-CZ" sz="2000" dirty="0" err="1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repetitive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 </a:t>
            </a:r>
            <a:r>
              <a:rPr lang="cs-CZ" altLang="cs-CZ" sz="2000" dirty="0" err="1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exercise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“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			(17-18 letí chlapci a děvčata; </a:t>
            </a:r>
            <a:r>
              <a:rPr lang="cs-CZ" altLang="cs-CZ" sz="2000" b="1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120 kliků 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v 5 minutách)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err="1">
                <a:cs typeface="+mn-cs"/>
                <a:sym typeface="Symbol" panose="05050102010706020507" pitchFamily="18" charset="2"/>
              </a:rPr>
              <a:t>Kabíček</a:t>
            </a:r>
            <a:r>
              <a:rPr lang="cs-CZ" altLang="cs-CZ" sz="2000" dirty="0">
                <a:cs typeface="+mn-cs"/>
                <a:sym typeface="Symbol" panose="05050102010706020507" pitchFamily="18" charset="2"/>
              </a:rPr>
              <a:t> a kol. (2006): 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Opakovaná RM u 10 letého chlapce </a:t>
            </a:r>
            <a:r>
              <a:rPr lang="cs-CZ" altLang="cs-CZ" sz="2000" b="1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po fotbale 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se spolužáky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err="1">
                <a:cs typeface="+mn-cs"/>
                <a:sym typeface="Symbol" panose="05050102010706020507" pitchFamily="18" charset="2"/>
              </a:rPr>
              <a:t>Anzalone</a:t>
            </a:r>
            <a:r>
              <a:rPr lang="cs-CZ" altLang="cs-CZ" sz="2000" dirty="0">
                <a:cs typeface="+mn-cs"/>
                <a:sym typeface="Symbol" panose="05050102010706020507" pitchFamily="18" charset="2"/>
              </a:rPr>
              <a:t> et al. (2010): 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Smrt 19 letého fotbalisty v důsledku RM po tréninku (lifting se zátěží, sprinty).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err="1">
                <a:cs typeface="+mn-cs"/>
                <a:sym typeface="Symbol" panose="05050102010706020507" pitchFamily="18" charset="2"/>
              </a:rPr>
              <a:t>Kahanov</a:t>
            </a:r>
            <a:r>
              <a:rPr lang="cs-CZ" altLang="cs-CZ" sz="2000" dirty="0">
                <a:cs typeface="+mn-cs"/>
                <a:sym typeface="Symbol" panose="05050102010706020507" pitchFamily="18" charset="2"/>
              </a:rPr>
              <a:t> et al. (2012)	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RM u 19 letého (</a:t>
            </a:r>
            <a:r>
              <a:rPr lang="cs-CZ" altLang="cs-CZ" sz="2000" dirty="0" err="1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amer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.) </a:t>
            </a:r>
            <a:r>
              <a:rPr lang="cs-CZ" altLang="cs-CZ" sz="2000" b="1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fotbalisty po tréninku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.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err="1">
                <a:cs typeface="+mn-cs"/>
                <a:sym typeface="Symbol" panose="05050102010706020507" pitchFamily="18" charset="2"/>
              </a:rPr>
              <a:t>Parmar</a:t>
            </a:r>
            <a:r>
              <a:rPr lang="cs-CZ" altLang="cs-CZ" sz="2000" dirty="0">
                <a:cs typeface="+mn-cs"/>
                <a:sym typeface="Symbol" panose="05050102010706020507" pitchFamily="18" charset="2"/>
              </a:rPr>
              <a:t> et al.(2012): 	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RM u 26 letého muže </a:t>
            </a:r>
            <a:r>
              <a:rPr lang="cs-CZ" altLang="cs-CZ" sz="2000" b="1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po 30 min spinningu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err="1">
                <a:cs typeface="+mn-cs"/>
                <a:sym typeface="Symbol" panose="05050102010706020507" pitchFamily="18" charset="2"/>
              </a:rPr>
              <a:t>Ciccolella</a:t>
            </a:r>
            <a:r>
              <a:rPr lang="cs-CZ" altLang="cs-CZ" sz="2000" dirty="0">
                <a:cs typeface="+mn-cs"/>
                <a:sym typeface="Symbol" panose="05050102010706020507" pitchFamily="18" charset="2"/>
              </a:rPr>
              <a:t> et al. (2014): 	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RM u 23 letého medika </a:t>
            </a:r>
            <a:r>
              <a:rPr lang="cs-CZ" altLang="cs-CZ" sz="2000" b="1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po 8 mílích běhu 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v rámci laboratorního pokusu.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			RM u 14 letého žáka </a:t>
            </a:r>
            <a:r>
              <a:rPr lang="cs-CZ" altLang="cs-CZ" sz="2000" b="1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po 100 dřepech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			RM u 21 letého muže </a:t>
            </a:r>
            <a:r>
              <a:rPr lang="cs-CZ" altLang="cs-CZ" sz="2000" b="1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po 50 min „fit“ cvičení 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(sed-leh, malé činky).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 err="1">
                <a:cs typeface="+mn-cs"/>
                <a:sym typeface="Symbol" panose="05050102010706020507" pitchFamily="18" charset="2"/>
              </a:rPr>
              <a:t>Shinde</a:t>
            </a:r>
            <a:r>
              <a:rPr lang="cs-CZ" altLang="cs-CZ" sz="2000" dirty="0">
                <a:cs typeface="+mn-cs"/>
                <a:sym typeface="Symbol" panose="05050102010706020507" pitchFamily="18" charset="2"/>
              </a:rPr>
              <a:t> et al. (2015): 	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RM </a:t>
            </a:r>
            <a:r>
              <a:rPr lang="cs-CZ" altLang="cs-CZ" sz="2000" dirty="0">
                <a:cs typeface="+mn-cs"/>
                <a:sym typeface="Symbol" panose="05050102010706020507" pitchFamily="18" charset="2"/>
              </a:rPr>
              <a:t>s následným akutním poškozením ledvin 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u 20 letého muže 3 dny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			po těžkém cvičení v tělocvičně</a:t>
            </a:r>
            <a:r>
              <a:rPr lang="cs-CZ" altLang="cs-CZ" sz="2000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2530" name="Obdélník 11"/>
          <p:cNvSpPr>
            <a:spLocks noChangeArrowheads="1"/>
          </p:cNvSpPr>
          <p:nvPr/>
        </p:nvSpPr>
        <p:spPr bwMode="auto">
          <a:xfrm>
            <a:off x="517525" y="195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pic>
        <p:nvPicPr>
          <p:cNvPr id="22531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0700" y="366713"/>
            <a:ext cx="256222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ovéPole 2"/>
          <p:cNvSpPr txBox="1">
            <a:spLocks noChangeArrowheads="1"/>
          </p:cNvSpPr>
          <p:nvPr/>
        </p:nvSpPr>
        <p:spPr bwMode="auto">
          <a:xfrm>
            <a:off x="9359900" y="1484313"/>
            <a:ext cx="266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EXCENTRICKÉ KONTRAKCE</a:t>
            </a:r>
          </a:p>
        </p:txBody>
      </p:sp>
      <p:sp>
        <p:nvSpPr>
          <p:cNvPr id="7" name="Šestiúhelník 6"/>
          <p:cNvSpPr/>
          <p:nvPr/>
        </p:nvSpPr>
        <p:spPr>
          <a:xfrm>
            <a:off x="10591598" y="5679984"/>
            <a:ext cx="1332690" cy="1022373"/>
          </a:xfrm>
          <a:prstGeom prst="hex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OXID. STRES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9063" y="3724275"/>
            <a:ext cx="23241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5175" y="827088"/>
            <a:ext cx="3571875" cy="12033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  <a:latin typeface="+mn-lt"/>
              </a:rPr>
              <a:t>RABDOMYOLÝZA</a:t>
            </a:r>
            <a:br>
              <a:rPr lang="cs-CZ" sz="2400" b="1" dirty="0">
                <a:solidFill>
                  <a:srgbClr val="C00000"/>
                </a:solidFill>
                <a:latin typeface="+mn-lt"/>
              </a:rPr>
            </a:br>
            <a:r>
              <a:rPr lang="cs-CZ" sz="2400" b="1" dirty="0">
                <a:solidFill>
                  <a:srgbClr val="C00000"/>
                </a:solidFill>
                <a:latin typeface="+mn-lt"/>
              </a:rPr>
              <a:t>multifaktoriální patogeneze, symptomy, následky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838200" y="881063"/>
            <a:ext cx="7237413" cy="708025"/>
          </a:xfrm>
          <a:prstGeom prst="roundRec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VYČERPÁVAJÍCÍ </a:t>
            </a:r>
            <a:r>
              <a:rPr lang="cs-CZ" sz="2200" dirty="0">
                <a:solidFill>
                  <a:srgbClr val="FF0000"/>
                </a:solidFill>
              </a:rPr>
              <a:t>VYTRVALOSTNÍ VÝKON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cs-CZ" sz="2200" dirty="0">
                <a:solidFill>
                  <a:srgbClr val="0070C0"/>
                </a:solidFill>
              </a:rPr>
              <a:t> VROZENÁ DISPOZICE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824288" y="2268538"/>
            <a:ext cx="2238375" cy="6000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0070C0"/>
                </a:solidFill>
              </a:rPr>
              <a:t>HYPOHYDRATACE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0070C0"/>
                </a:solidFill>
              </a:rPr>
              <a:t>HYPOVOLÉMIE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838200" y="5310188"/>
            <a:ext cx="6137275" cy="522287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tx1"/>
                </a:solidFill>
              </a:rPr>
              <a:t>NEFROPATIE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cap="all" dirty="0">
                <a:solidFill>
                  <a:schemeClr val="tx1"/>
                </a:solidFill>
              </a:rPr>
              <a:t>TUBULY) </a:t>
            </a:r>
            <a:r>
              <a:rPr lang="cs-CZ" sz="2000" dirty="0">
                <a:solidFill>
                  <a:schemeClr val="tx1"/>
                </a:solidFill>
              </a:rPr>
              <a:t>→ AKUTNÍ SELHÁNÍ LEDVIN</a:t>
            </a:r>
            <a:endParaRPr lang="cs-CZ" sz="2000" b="1" cap="all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838200" y="3243263"/>
            <a:ext cx="5078413" cy="5222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C00000"/>
                </a:solidFill>
              </a:rPr>
              <a:t>RHABDOMYOLYSIS</a:t>
            </a:r>
            <a:r>
              <a:rPr lang="cs-CZ" sz="2000" dirty="0">
                <a:solidFill>
                  <a:srgbClr val="C00000"/>
                </a:solidFill>
              </a:rPr>
              <a:t>→MYOSITIS→MYOPATHIA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058988" y="4092575"/>
            <a:ext cx="2463800" cy="89376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C00000"/>
                </a:solidFill>
              </a:rPr>
              <a:t>V krvi↑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rgbClr val="C00000"/>
                </a:solidFill>
              </a:rPr>
              <a:t>CK, LDH, ALT, AST,  K</a:t>
            </a:r>
            <a:r>
              <a:rPr lang="cs-CZ" sz="2000" baseline="30000" dirty="0">
                <a:solidFill>
                  <a:srgbClr val="C00000"/>
                </a:solidFill>
              </a:rPr>
              <a:t>+</a:t>
            </a:r>
            <a:r>
              <a:rPr lang="cs-CZ" sz="2000" dirty="0">
                <a:solidFill>
                  <a:srgbClr val="C00000"/>
                </a:solidFill>
              </a:rPr>
              <a:t>, PO</a:t>
            </a:r>
            <a:r>
              <a:rPr lang="cs-CZ" sz="2000" baseline="-25000" dirty="0">
                <a:solidFill>
                  <a:srgbClr val="C00000"/>
                </a:solidFill>
              </a:rPr>
              <a:t>4</a:t>
            </a:r>
            <a:r>
              <a:rPr lang="cs-CZ" sz="2000" baseline="30000" dirty="0">
                <a:solidFill>
                  <a:srgbClr val="C00000"/>
                </a:solidFill>
              </a:rPr>
              <a:t>3-</a:t>
            </a:r>
            <a:r>
              <a:rPr lang="cs-CZ" sz="2000" dirty="0">
                <a:solidFill>
                  <a:srgbClr val="C00000"/>
                </a:solidFill>
              </a:rPr>
              <a:t>, </a:t>
            </a:r>
            <a:r>
              <a:rPr lang="cs-CZ" sz="2000" b="1" dirty="0" err="1">
                <a:solidFill>
                  <a:srgbClr val="C00000"/>
                </a:solidFill>
              </a:rPr>
              <a:t>Mglb</a:t>
            </a:r>
            <a:r>
              <a:rPr lang="cs-CZ" sz="2000" dirty="0">
                <a:solidFill>
                  <a:srgbClr val="C00000"/>
                </a:solidFill>
              </a:rPr>
              <a:t>, Urea</a:t>
            </a:r>
          </a:p>
        </p:txBody>
      </p:sp>
      <p:cxnSp>
        <p:nvCxnSpPr>
          <p:cNvPr id="19" name="Přímá spojnice 18"/>
          <p:cNvCxnSpPr>
            <a:endCxn id="26" idx="0"/>
          </p:cNvCxnSpPr>
          <p:nvPr/>
        </p:nvCxnSpPr>
        <p:spPr>
          <a:xfrm>
            <a:off x="2998788" y="1909763"/>
            <a:ext cx="0" cy="365125"/>
          </a:xfrm>
          <a:prstGeom prst="line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2508250" y="2871788"/>
            <a:ext cx="11113" cy="365125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ený obdélník 25"/>
          <p:cNvSpPr/>
          <p:nvPr/>
        </p:nvSpPr>
        <p:spPr>
          <a:xfrm>
            <a:off x="2270125" y="2274888"/>
            <a:ext cx="1457325" cy="573087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0070C0"/>
                </a:solidFill>
              </a:rPr>
              <a:t>ACIDOSA ACIDURIE</a:t>
            </a: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815975" y="6154738"/>
            <a:ext cx="17764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alibri" pitchFamily="34" charset="0"/>
              </a:rPr>
              <a:t>KOAGULOPATIE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3976688" y="6161088"/>
            <a:ext cx="2995612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>
                <a:latin typeface="Calibri" pitchFamily="34" charset="0"/>
              </a:rPr>
              <a:t>CHRONICKÁ NEFROPATIE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1076325" y="5829300"/>
            <a:ext cx="7938" cy="3175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4289425" y="5848350"/>
            <a:ext cx="0" cy="3063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bdélník 78"/>
          <p:cNvSpPr>
            <a:spLocks noChangeArrowheads="1"/>
          </p:cNvSpPr>
          <p:nvPr/>
        </p:nvSpPr>
        <p:spPr bwMode="auto">
          <a:xfrm>
            <a:off x="2878138" y="6161088"/>
            <a:ext cx="7842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latin typeface="Calibri" pitchFamily="34" charset="0"/>
              </a:rPr>
              <a:t>SMRT</a:t>
            </a:r>
          </a:p>
        </p:txBody>
      </p:sp>
      <p:cxnSp>
        <p:nvCxnSpPr>
          <p:cNvPr id="82" name="Přímá spojnice se šipkou 81"/>
          <p:cNvCxnSpPr>
            <a:stCxn id="21" idx="3"/>
            <a:endCxn id="79" idx="1"/>
          </p:cNvCxnSpPr>
          <p:nvPr/>
        </p:nvCxnSpPr>
        <p:spPr>
          <a:xfrm>
            <a:off x="2592388" y="6354763"/>
            <a:ext cx="285750" cy="635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>
            <a:stCxn id="22" idx="1"/>
            <a:endCxn id="79" idx="3"/>
          </p:cNvCxnSpPr>
          <p:nvPr/>
        </p:nvCxnSpPr>
        <p:spPr>
          <a:xfrm flipH="1">
            <a:off x="3662363" y="6361113"/>
            <a:ext cx="3143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se šipkou 95"/>
          <p:cNvCxnSpPr/>
          <p:nvPr/>
        </p:nvCxnSpPr>
        <p:spPr>
          <a:xfrm flipH="1" flipV="1">
            <a:off x="2270125" y="4960938"/>
            <a:ext cx="3175" cy="3587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4533900" y="1949450"/>
            <a:ext cx="0" cy="3063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aoblený obdélník 39"/>
          <p:cNvSpPr/>
          <p:nvPr/>
        </p:nvSpPr>
        <p:spPr>
          <a:xfrm>
            <a:off x="1250950" y="1587500"/>
            <a:ext cx="3984625" cy="376238"/>
          </a:xfrm>
          <a:prstGeom prst="roundRec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FF0000"/>
                </a:solidFill>
              </a:rPr>
              <a:t>↑intenzita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(kratší) </a:t>
            </a:r>
            <a:r>
              <a:rPr lang="cs-CZ" sz="2400" b="1" dirty="0">
                <a:solidFill>
                  <a:srgbClr val="0070C0"/>
                </a:solidFill>
              </a:rPr>
              <a:t>+ ↓pití </a:t>
            </a:r>
          </a:p>
        </p:txBody>
      </p:sp>
      <p:sp>
        <p:nvSpPr>
          <p:cNvPr id="43" name="Zaoblený obdélník 42"/>
          <p:cNvSpPr/>
          <p:nvPr/>
        </p:nvSpPr>
        <p:spPr>
          <a:xfrm>
            <a:off x="838200" y="2268538"/>
            <a:ext cx="1304925" cy="57943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FF0000"/>
                </a:solidFill>
              </a:rPr>
              <a:t>OXIDAČNÍ STRES</a:t>
            </a:r>
          </a:p>
        </p:txBody>
      </p:sp>
      <p:cxnSp>
        <p:nvCxnSpPr>
          <p:cNvPr id="44" name="Přímá spojnice se šipkou 43"/>
          <p:cNvCxnSpPr>
            <a:endCxn id="43" idx="0"/>
          </p:cNvCxnSpPr>
          <p:nvPr/>
        </p:nvCxnSpPr>
        <p:spPr>
          <a:xfrm flipH="1">
            <a:off x="1490663" y="1970088"/>
            <a:ext cx="207962" cy="298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43" idx="2"/>
          </p:cNvCxnSpPr>
          <p:nvPr/>
        </p:nvCxnSpPr>
        <p:spPr>
          <a:xfrm>
            <a:off x="1490663" y="2847975"/>
            <a:ext cx="198437" cy="4159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2832100" y="2843213"/>
            <a:ext cx="1031875" cy="379412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aoblený obdélník 48"/>
          <p:cNvSpPr/>
          <p:nvPr/>
        </p:nvSpPr>
        <p:spPr>
          <a:xfrm>
            <a:off x="5518150" y="1681163"/>
            <a:ext cx="2557463" cy="36195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</a:rPr>
              <a:t>HYPERTERMIE</a:t>
            </a: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5661025" y="2043113"/>
            <a:ext cx="9525" cy="247650"/>
          </a:xfrm>
          <a:prstGeom prst="straightConnector1">
            <a:avLst/>
          </a:prstGeom>
          <a:ln w="15875">
            <a:solidFill>
              <a:srgbClr val="0070C0"/>
            </a:solidFill>
            <a:headEnd type="triangle" w="sm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stCxn id="40" idx="3"/>
            <a:endCxn id="49" idx="1"/>
          </p:cNvCxnSpPr>
          <p:nvPr/>
        </p:nvCxnSpPr>
        <p:spPr>
          <a:xfrm>
            <a:off x="5235575" y="1776413"/>
            <a:ext cx="282575" cy="857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aoblený obdélník 79"/>
          <p:cNvSpPr/>
          <p:nvPr/>
        </p:nvSpPr>
        <p:spPr>
          <a:xfrm>
            <a:off x="4899025" y="4095750"/>
            <a:ext cx="1473200" cy="91916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C00000"/>
                </a:solidFill>
              </a:rPr>
              <a:t>V moči↑ </a:t>
            </a:r>
            <a:r>
              <a:rPr lang="cs-CZ" sz="2000" dirty="0" err="1">
                <a:solidFill>
                  <a:srgbClr val="C00000"/>
                </a:solidFill>
              </a:rPr>
              <a:t>Mglb</a:t>
            </a:r>
            <a:r>
              <a:rPr lang="cs-CZ" sz="2000" dirty="0">
                <a:solidFill>
                  <a:srgbClr val="C00000"/>
                </a:solidFill>
              </a:rPr>
              <a:t>, Urea, KM</a:t>
            </a:r>
          </a:p>
        </p:txBody>
      </p:sp>
      <p:cxnSp>
        <p:nvCxnSpPr>
          <p:cNvPr id="89" name="Přímá spojnice se šipkou 88"/>
          <p:cNvCxnSpPr/>
          <p:nvPr/>
        </p:nvCxnSpPr>
        <p:spPr>
          <a:xfrm flipV="1">
            <a:off x="4529138" y="4294188"/>
            <a:ext cx="36353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aoblený obdélník 112"/>
          <p:cNvSpPr/>
          <p:nvPr/>
        </p:nvSpPr>
        <p:spPr>
          <a:xfrm>
            <a:off x="6070600" y="2286000"/>
            <a:ext cx="2005013" cy="30797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0070C0"/>
                </a:solidFill>
              </a:rPr>
              <a:t>↓</a:t>
            </a:r>
            <a:r>
              <a:rPr lang="cs-CZ" sz="2000" b="1" dirty="0" err="1">
                <a:solidFill>
                  <a:srgbClr val="0070C0"/>
                </a:solidFill>
              </a:rPr>
              <a:t>sval.gykogenu</a:t>
            </a:r>
            <a:endParaRPr lang="cs-CZ" sz="2000" b="1" dirty="0">
              <a:solidFill>
                <a:srgbClr val="0070C0"/>
              </a:solidFill>
            </a:endParaRPr>
          </a:p>
        </p:txBody>
      </p:sp>
      <p:cxnSp>
        <p:nvCxnSpPr>
          <p:cNvPr id="115" name="Přímá spojnice se šipkou 114"/>
          <p:cNvCxnSpPr/>
          <p:nvPr/>
        </p:nvCxnSpPr>
        <p:spPr>
          <a:xfrm flipH="1">
            <a:off x="3081338" y="2593975"/>
            <a:ext cx="3714750" cy="679450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se šipkou 120"/>
          <p:cNvCxnSpPr/>
          <p:nvPr/>
        </p:nvCxnSpPr>
        <p:spPr>
          <a:xfrm>
            <a:off x="5235575" y="1970088"/>
            <a:ext cx="896938" cy="315912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nice se šipkou 125"/>
          <p:cNvCxnSpPr/>
          <p:nvPr/>
        </p:nvCxnSpPr>
        <p:spPr>
          <a:xfrm flipV="1">
            <a:off x="5778500" y="2051050"/>
            <a:ext cx="0" cy="220663"/>
          </a:xfrm>
          <a:prstGeom prst="straightConnector1">
            <a:avLst/>
          </a:prstGeom>
          <a:ln w="15875">
            <a:solidFill>
              <a:srgbClr val="0070C0"/>
            </a:solidFill>
            <a:headEnd type="triangle" w="sm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Přímá spojnice se šipkou 137"/>
          <p:cNvCxnSpPr/>
          <p:nvPr/>
        </p:nvCxnSpPr>
        <p:spPr>
          <a:xfrm flipV="1">
            <a:off x="3609975" y="4892675"/>
            <a:ext cx="1328738" cy="47783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aoblený obdélník 73"/>
          <p:cNvSpPr/>
          <p:nvPr/>
        </p:nvSpPr>
        <p:spPr>
          <a:xfrm>
            <a:off x="6653213" y="3944938"/>
            <a:ext cx="1422400" cy="42386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ADH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→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↓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GF</a:t>
            </a:r>
          </a:p>
        </p:txBody>
      </p:sp>
      <p:cxnSp>
        <p:nvCxnSpPr>
          <p:cNvPr id="77" name="Přímá spojnice se šipkou 76"/>
          <p:cNvCxnSpPr>
            <a:stCxn id="74" idx="2"/>
            <a:endCxn id="93" idx="0"/>
          </p:cNvCxnSpPr>
          <p:nvPr/>
        </p:nvCxnSpPr>
        <p:spPr>
          <a:xfrm>
            <a:off x="7364413" y="4368800"/>
            <a:ext cx="3175" cy="32385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aoblený obdélník 92"/>
          <p:cNvSpPr/>
          <p:nvPr/>
        </p:nvSpPr>
        <p:spPr>
          <a:xfrm>
            <a:off x="6653213" y="4692650"/>
            <a:ext cx="1427162" cy="552450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RETENCE TEKUTIN</a:t>
            </a:r>
          </a:p>
        </p:txBody>
      </p:sp>
      <p:cxnSp>
        <p:nvCxnSpPr>
          <p:cNvPr id="106" name="Přímá spojnice se šipkou 105"/>
          <p:cNvCxnSpPr>
            <a:endCxn id="93" idx="1"/>
          </p:cNvCxnSpPr>
          <p:nvPr/>
        </p:nvCxnSpPr>
        <p:spPr>
          <a:xfrm flipV="1">
            <a:off x="3654425" y="4968875"/>
            <a:ext cx="2998788" cy="447675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se šipkou 113"/>
          <p:cNvCxnSpPr/>
          <p:nvPr/>
        </p:nvCxnSpPr>
        <p:spPr>
          <a:xfrm flipH="1">
            <a:off x="3662363" y="5097463"/>
            <a:ext cx="2990850" cy="404812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se šipkou 190"/>
          <p:cNvCxnSpPr/>
          <p:nvPr/>
        </p:nvCxnSpPr>
        <p:spPr>
          <a:xfrm>
            <a:off x="3249613" y="5848350"/>
            <a:ext cx="0" cy="3063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Přímá spojnice se šipkou 192"/>
          <p:cNvCxnSpPr/>
          <p:nvPr/>
        </p:nvCxnSpPr>
        <p:spPr>
          <a:xfrm flipH="1">
            <a:off x="2508250" y="3786188"/>
            <a:ext cx="11113" cy="3016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Přímá spojnice se šipkou 193"/>
          <p:cNvCxnSpPr/>
          <p:nvPr/>
        </p:nvCxnSpPr>
        <p:spPr>
          <a:xfrm flipH="1">
            <a:off x="2647950" y="5016500"/>
            <a:ext cx="695325" cy="2762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79" name="Obdélník 65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39980" name="Obdélník 11"/>
          <p:cNvSpPr>
            <a:spLocks noChangeArrowheads="1"/>
          </p:cNvSpPr>
          <p:nvPr/>
        </p:nvSpPr>
        <p:spPr bwMode="auto">
          <a:xfrm rot="-5400000">
            <a:off x="9675020" y="5149056"/>
            <a:ext cx="26590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>
                <a:latin typeface="Calibri" pitchFamily="34" charset="0"/>
              </a:rPr>
              <a:t>https://leytonsportsmassage.com/news-articles/massage-after-exhaustive-exercise-may-aid-muscle-repair/</a:t>
            </a:r>
          </a:p>
        </p:txBody>
      </p:sp>
      <p:sp>
        <p:nvSpPr>
          <p:cNvPr id="6" name="Bublinový popisek se šipkou doleva 5"/>
          <p:cNvSpPr/>
          <p:nvPr/>
        </p:nvSpPr>
        <p:spPr>
          <a:xfrm>
            <a:off x="6203950" y="2057400"/>
            <a:ext cx="5897563" cy="2060575"/>
          </a:xfrm>
          <a:prstGeom prst="leftArrowCallout">
            <a:avLst>
              <a:gd name="adj1" fmla="val 18963"/>
              <a:gd name="adj2" fmla="val 21123"/>
              <a:gd name="adj3" fmla="val 56751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antiflogistika, statiny, alkohol, zranění, infekce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u="sng" dirty="0" err="1">
                <a:solidFill>
                  <a:srgbClr val="7030A0"/>
                </a:solidFill>
              </a:rPr>
              <a:t>Landau</a:t>
            </a:r>
            <a:r>
              <a:rPr lang="cs-CZ" sz="2000" u="sng" dirty="0">
                <a:solidFill>
                  <a:srgbClr val="7030A0"/>
                </a:solidFill>
              </a:rPr>
              <a:t> et al., 2012: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7030A0"/>
                </a:solidFill>
              </a:rPr>
              <a:t>GENET. FAKTORY – </a:t>
            </a:r>
            <a:r>
              <a:rPr lang="cs-CZ" sz="2000" b="1" dirty="0" err="1">
                <a:solidFill>
                  <a:srgbClr val="7030A0"/>
                </a:solidFill>
              </a:rPr>
              <a:t>enzym.defekty</a:t>
            </a:r>
            <a:r>
              <a:rPr lang="cs-CZ" sz="2000" dirty="0">
                <a:solidFill>
                  <a:srgbClr val="7030A0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err="1">
                <a:solidFill>
                  <a:srgbClr val="7030A0"/>
                </a:solidFill>
              </a:rPr>
              <a:t>Myofosforyláza</a:t>
            </a:r>
            <a:r>
              <a:rPr lang="cs-CZ" sz="2000" dirty="0">
                <a:solidFill>
                  <a:srgbClr val="7030A0"/>
                </a:solidFill>
              </a:rPr>
              <a:t> (</a:t>
            </a:r>
            <a:r>
              <a:rPr lang="cs-CZ" sz="2000" dirty="0" err="1">
                <a:solidFill>
                  <a:srgbClr val="7030A0"/>
                </a:solidFill>
              </a:rPr>
              <a:t>McArdler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sy</a:t>
            </a:r>
            <a:r>
              <a:rPr lang="cs-CZ" sz="2000" dirty="0">
                <a:solidFill>
                  <a:srgbClr val="7030A0"/>
                </a:solidFill>
              </a:rPr>
              <a:t>), </a:t>
            </a:r>
            <a:r>
              <a:rPr lang="cs-CZ" sz="2000" dirty="0" err="1">
                <a:solidFill>
                  <a:srgbClr val="7030A0"/>
                </a:solidFill>
              </a:rPr>
              <a:t>Carnitinpalmitoyltransferáza</a:t>
            </a:r>
            <a:r>
              <a:rPr lang="cs-CZ" sz="2000" dirty="0">
                <a:solidFill>
                  <a:srgbClr val="7030A0"/>
                </a:solidFill>
              </a:rPr>
              <a:t>, </a:t>
            </a:r>
            <a:r>
              <a:rPr lang="cs-CZ" sz="2000" dirty="0" err="1">
                <a:solidFill>
                  <a:srgbClr val="7030A0"/>
                </a:solidFill>
              </a:rPr>
              <a:t>Myoadenylátdeamináza</a:t>
            </a:r>
            <a:r>
              <a:rPr lang="cs-CZ" sz="2000" dirty="0">
                <a:solidFill>
                  <a:srgbClr val="7030A0"/>
                </a:solidFill>
              </a:rPr>
              <a:t> ..</a:t>
            </a:r>
          </a:p>
        </p:txBody>
      </p:sp>
      <p:sp>
        <p:nvSpPr>
          <p:cNvPr id="39982" name="TextovéPole 53"/>
          <p:cNvSpPr txBox="1">
            <a:spLocks noChangeArrowheads="1"/>
          </p:cNvSpPr>
          <p:nvPr/>
        </p:nvSpPr>
        <p:spPr bwMode="auto">
          <a:xfrm>
            <a:off x="466725" y="6610350"/>
            <a:ext cx="11474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alibri" pitchFamily="34" charset="0"/>
              </a:rPr>
              <a:t>Armstrong et al., 2010; Brancaccio et al., 2007; Clarkson, 2007; Cooper, 2002; Hew-Butler, 2013;  Keltz et al., 2013; Lenz, 2009; Palazzetti et al., 2003 et al … 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587375" y="4068763"/>
            <a:ext cx="1414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BOLEST</a:t>
            </a:r>
          </a:p>
          <a:p>
            <a:r>
              <a:rPr lang="cs-CZ">
                <a:latin typeface="Calibri" pitchFamily="34" charset="0"/>
              </a:rPr>
              <a:t>ÚNAVA</a:t>
            </a:r>
          </a:p>
          <a:p>
            <a:r>
              <a:rPr lang="cs-CZ">
                <a:latin typeface="Calibri" pitchFamily="34" charset="0"/>
              </a:rPr>
              <a:t>TMAVÁ MOČ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26" grpId="0" animBg="1"/>
      <p:bldP spid="21" grpId="0" animBg="1"/>
      <p:bldP spid="22" grpId="0" animBg="1"/>
      <p:bldP spid="79" grpId="0" animBg="1"/>
      <p:bldP spid="40" grpId="0" animBg="1"/>
      <p:bldP spid="49" grpId="0" animBg="1"/>
      <p:bldP spid="80" grpId="0" animBg="1"/>
      <p:bldP spid="113" grpId="0" animBg="1"/>
      <p:bldP spid="74" grpId="0" animBg="1"/>
      <p:bldP spid="93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517525" y="922338"/>
            <a:ext cx="11201400" cy="20002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120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POHYBOVÁ AKTIVITA PRO ZDRAVÍ ? </a:t>
            </a: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  <a:cs typeface="+mn-cs"/>
              </a:rPr>
              <a:t>→</a:t>
            </a:r>
            <a:r>
              <a:rPr lang="cs-CZ" altLang="cs-CZ" sz="20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cs-CZ" altLang="cs-CZ" sz="2000" b="1" cap="all" dirty="0">
                <a:solidFill>
                  <a:srgbClr val="FF0000"/>
                </a:solidFill>
                <a:cs typeface="+mn-cs"/>
              </a:rPr>
              <a:t>POŠKOZENÍ MYOKARDU</a:t>
            </a:r>
          </a:p>
          <a:p>
            <a:pPr algn="ctr" fontAlgn="auto">
              <a:spcBef>
                <a:spcPct val="50000"/>
              </a:spcBef>
              <a:spcAft>
                <a:spcPts val="1200"/>
              </a:spcAft>
              <a:buFontTx/>
              <a:buNone/>
              <a:defRPr/>
            </a:pP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U 9 trénovaných triatlonistů (33 r.) po závodě </a:t>
            </a:r>
            <a:r>
              <a:rPr lang="en-US" altLang="cs-CZ" sz="2000" dirty="0">
                <a:solidFill>
                  <a:srgbClr val="002060"/>
                </a:solidFill>
                <a:cs typeface="+mn-cs"/>
              </a:rPr>
              <a:t>[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1,9 km plavání, 90 kolo, 21,1 běh</a:t>
            </a:r>
            <a:r>
              <a:rPr lang="en-US" altLang="cs-CZ" sz="2000" dirty="0">
                <a:solidFill>
                  <a:srgbClr val="002060"/>
                </a:solidFill>
                <a:cs typeface="+mn-cs"/>
              </a:rPr>
              <a:t>]</a:t>
            </a:r>
            <a:r>
              <a:rPr lang="cs-CZ" altLang="cs-CZ" sz="2000" dirty="0">
                <a:solidFill>
                  <a:srgbClr val="002060"/>
                </a:solidFill>
                <a:cs typeface="+mn-cs"/>
              </a:rPr>
              <a:t> byla zjištěna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  <a:cs typeface="+mn-cs"/>
                <a:sym typeface="Symbol" panose="05050102010706020507" pitchFamily="18" charset="2"/>
              </a:rPr>
              <a:t>- zhoršená</a:t>
            </a:r>
            <a:r>
              <a:rPr lang="cs-CZ" altLang="cs-CZ" sz="2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7030A0"/>
                </a:solidFill>
                <a:cs typeface="+mn-cs"/>
              </a:rPr>
              <a:t>stažlivost levé komory srdeční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  <a:cs typeface="+mn-cs"/>
              </a:rPr>
              <a:t>- v krvi větší množství enzymů srdečních buněk (CK) a srdeční bílkoviny (troponin)</a:t>
            </a:r>
          </a:p>
          <a:p>
            <a: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1400" i="1" dirty="0">
                <a:cs typeface="+mn-cs"/>
              </a:rPr>
              <a:t>(R. </a:t>
            </a:r>
            <a:r>
              <a:rPr lang="cs-CZ" altLang="cs-CZ" sz="1400" i="1" dirty="0" err="1">
                <a:cs typeface="+mn-cs"/>
              </a:rPr>
              <a:t>Shave</a:t>
            </a:r>
            <a:r>
              <a:rPr lang="cs-CZ" altLang="cs-CZ" sz="1400" i="1" dirty="0">
                <a:cs typeface="+mn-cs"/>
              </a:rPr>
              <a:t> et al., 2004)</a:t>
            </a:r>
          </a:p>
        </p:txBody>
      </p:sp>
      <p:sp>
        <p:nvSpPr>
          <p:cNvPr id="23554" name="Obdélník 8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300" y="2971800"/>
            <a:ext cx="4640263" cy="3167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130300" y="6099175"/>
            <a:ext cx="46402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>
                <a:latin typeface="Calibri" pitchFamily="34" charset="0"/>
              </a:rPr>
              <a:t>DILATAČNÍ KARDIOMYOPATIE</a:t>
            </a:r>
          </a:p>
          <a:p>
            <a:pPr algn="ctr"/>
            <a:r>
              <a:rPr lang="cs-CZ" sz="1200">
                <a:latin typeface="Calibri" pitchFamily="34" charset="0"/>
              </a:rPr>
              <a:t>16 letý basketbalista Wes Leonard, 2011</a:t>
            </a:r>
          </a:p>
          <a:p>
            <a:pPr algn="ctr"/>
            <a:r>
              <a:rPr lang="cs-CZ" sz="900">
                <a:latin typeface="Calibri" pitchFamily="34" charset="0"/>
              </a:rPr>
              <a:t>http://healthyinsite.blogspot.cz/2011/03/hs-basketball-player-wes-leonard-latest.html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968625"/>
            <a:ext cx="4549775" cy="3530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Šipka doleva 7"/>
          <p:cNvSpPr/>
          <p:nvPr/>
        </p:nvSpPr>
        <p:spPr>
          <a:xfrm>
            <a:off x="4065588" y="3979863"/>
            <a:ext cx="3240087" cy="1243012"/>
          </a:xfrm>
          <a:prstGeom prst="leftArrow">
            <a:avLst/>
          </a:prstGeom>
          <a:solidFill>
            <a:srgbClr val="7030A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přeměna „sportovního srdce“ v kardiomyopatii ?</a:t>
            </a:r>
            <a:endParaRPr lang="cs-CZ" sz="2000" dirty="0"/>
          </a:p>
        </p:txBody>
      </p:sp>
      <p:sp>
        <p:nvSpPr>
          <p:cNvPr id="11" name="Šestiúhelník 10"/>
          <p:cNvSpPr/>
          <p:nvPr/>
        </p:nvSpPr>
        <p:spPr>
          <a:xfrm>
            <a:off x="10591598" y="5679984"/>
            <a:ext cx="1332690" cy="1022373"/>
          </a:xfrm>
          <a:prstGeom prst="hex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OXID. STRES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6129338" y="6488113"/>
            <a:ext cx="235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… kdo chce být první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525" y="800100"/>
            <a:ext cx="11201400" cy="11620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400"/>
              <a:t>Náhlá srdeční smrt 16 letého fotbalisty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altLang="cs-CZ" sz="2400" b="1"/>
              <a:t>Arytmogenní </a:t>
            </a:r>
            <a:r>
              <a:rPr lang="cs-CZ" altLang="cs-CZ" sz="2400" b="1">
                <a:solidFill>
                  <a:srgbClr val="FF0000"/>
                </a:solidFill>
              </a:rPr>
              <a:t>kardiomyopatie </a:t>
            </a:r>
            <a:r>
              <a:rPr lang="cs-CZ" altLang="cs-CZ" sz="2400" b="1"/>
              <a:t>(dysplazie) pravé komory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400" i="1">
                <a:solidFill>
                  <a:srgbClr val="7030A0"/>
                </a:solidFill>
              </a:rPr>
              <a:t>difúzní náhrada myokardu vazivově tukovou tkání (apoptóza), el. izolátorem</a:t>
            </a:r>
          </a:p>
        </p:txBody>
      </p:sp>
      <p:pic>
        <p:nvPicPr>
          <p:cNvPr id="20486" name="Picture 6" descr="Mikro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7183438" y="2276475"/>
            <a:ext cx="4535487" cy="2921000"/>
          </a:xfrm>
          <a:ln>
            <a:solidFill>
              <a:srgbClr val="002060"/>
            </a:solidFill>
          </a:ln>
        </p:spPr>
      </p:pic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6951663" y="5318125"/>
            <a:ext cx="49974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i="1">
                <a:latin typeface="Calibri" pitchFamily="34" charset="0"/>
              </a:rPr>
              <a:t>→ maligní dysrytmie srdce → zástava</a:t>
            </a:r>
          </a:p>
        </p:txBody>
      </p:sp>
      <p:sp>
        <p:nvSpPr>
          <p:cNvPr id="24580" name="Obdélník 9"/>
          <p:cNvSpPr>
            <a:spLocks noChangeArrowheads="1"/>
          </p:cNvSpPr>
          <p:nvPr/>
        </p:nvSpPr>
        <p:spPr bwMode="auto">
          <a:xfrm>
            <a:off x="517525" y="322263"/>
            <a:ext cx="1120140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rgbClr val="002060"/>
                </a:solidFill>
                <a:latin typeface="Calibri" pitchFamily="34" charset="0"/>
              </a:rPr>
              <a:t>Pohyb pro zdraví a oxidační stres</a:t>
            </a:r>
            <a:endParaRPr lang="cs-CZ">
              <a:latin typeface="Calibri" pitchFamily="34" charset="0"/>
            </a:endParaRPr>
          </a:p>
        </p:txBody>
      </p:sp>
      <p:sp>
        <p:nvSpPr>
          <p:cNvPr id="24581" name="Obdélník 4"/>
          <p:cNvSpPr>
            <a:spLocks noChangeArrowheads="1"/>
          </p:cNvSpPr>
          <p:nvPr/>
        </p:nvSpPr>
        <p:spPr bwMode="auto">
          <a:xfrm>
            <a:off x="5256213" y="6357938"/>
            <a:ext cx="1724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solidFill>
                  <a:srgbClr val="333333"/>
                </a:solidFill>
                <a:latin typeface="Calibri" pitchFamily="34" charset="0"/>
              </a:rPr>
              <a:t>(Novotný J et al., 2010)</a:t>
            </a:r>
            <a:endParaRPr lang="cs-CZ" sz="1200">
              <a:latin typeface="Calibri" pitchFamily="34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6711950" y="1962150"/>
            <a:ext cx="2041525" cy="16383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4" descr="Srdc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2276475"/>
            <a:ext cx="2936875" cy="396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4" name="Picture 6" descr="Srdc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8913" y="2276475"/>
            <a:ext cx="2640012" cy="396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Šestiúhelník 10"/>
          <p:cNvSpPr/>
          <p:nvPr/>
        </p:nvSpPr>
        <p:spPr>
          <a:xfrm>
            <a:off x="10591598" y="5679984"/>
            <a:ext cx="1332690" cy="1022373"/>
          </a:xfrm>
          <a:prstGeom prst="hex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OXID. STRES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2295</Words>
  <Application>Microsoft Office PowerPoint</Application>
  <PresentationFormat>Širokoúhlá obrazovka</PresentationFormat>
  <Paragraphs>352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5" baseType="lpstr">
      <vt:lpstr>AdvOT4b47d116</vt:lpstr>
      <vt:lpstr>Arial</vt:lpstr>
      <vt:lpstr>Calibri</vt:lpstr>
      <vt:lpstr>Calibri Light</vt:lpstr>
      <vt:lpstr>Courier New</vt:lpstr>
      <vt:lpstr>Symbol</vt:lpstr>
      <vt:lpstr>Times New Roman</vt:lpstr>
      <vt:lpstr>Verdana,Bold</vt:lpstr>
      <vt:lpstr>Wingdings</vt:lpstr>
      <vt:lpstr>Motiv Office</vt:lpstr>
      <vt:lpstr>Pohyb pro zdraví a oxidační stres         Jan Novotný 2016 - 2020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RABDOMYOLÝZA multifaktoriální patogeneze, symptomy, následky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Cvičení, sport a oxidační stres</dc:title>
  <dc:creator>Jan Novotný</dc:creator>
  <cp:lastModifiedBy>Jan Novotný</cp:lastModifiedBy>
  <cp:revision>452</cp:revision>
  <cp:lastPrinted>2016-07-14T08:12:33Z</cp:lastPrinted>
  <dcterms:created xsi:type="dcterms:W3CDTF">2016-03-03T11:35:40Z</dcterms:created>
  <dcterms:modified xsi:type="dcterms:W3CDTF">2022-02-14T12:53:54Z</dcterms:modified>
</cp:coreProperties>
</file>