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0" r:id="rId3"/>
    <p:sldId id="377" r:id="rId4"/>
    <p:sldId id="338" r:id="rId5"/>
    <p:sldId id="275" r:id="rId6"/>
    <p:sldId id="310" r:id="rId7"/>
    <p:sldId id="284" r:id="rId8"/>
    <p:sldId id="373" r:id="rId9"/>
    <p:sldId id="362" r:id="rId10"/>
    <p:sldId id="312" r:id="rId11"/>
    <p:sldId id="315" r:id="rId12"/>
    <p:sldId id="316" r:id="rId13"/>
    <p:sldId id="286" r:id="rId14"/>
    <p:sldId id="262" r:id="rId15"/>
    <p:sldId id="331" r:id="rId16"/>
    <p:sldId id="337" r:id="rId17"/>
    <p:sldId id="319" r:id="rId18"/>
    <p:sldId id="333" r:id="rId19"/>
    <p:sldId id="334" r:id="rId20"/>
    <p:sldId id="332" r:id="rId21"/>
    <p:sldId id="285" r:id="rId22"/>
    <p:sldId id="294" r:id="rId23"/>
    <p:sldId id="330" r:id="rId24"/>
    <p:sldId id="282" r:id="rId25"/>
    <p:sldId id="289" r:id="rId26"/>
    <p:sldId id="363" r:id="rId27"/>
    <p:sldId id="367" r:id="rId28"/>
    <p:sldId id="369" r:id="rId29"/>
    <p:sldId id="336" r:id="rId30"/>
    <p:sldId id="326" r:id="rId31"/>
    <p:sldId id="376" r:id="rId32"/>
    <p:sldId id="292" r:id="rId33"/>
    <p:sldId id="301" r:id="rId34"/>
    <p:sldId id="291" r:id="rId35"/>
    <p:sldId id="341" r:id="rId36"/>
    <p:sldId id="339" r:id="rId37"/>
    <p:sldId id="340" r:id="rId38"/>
    <p:sldId id="356" r:id="rId39"/>
    <p:sldId id="371" r:id="rId40"/>
    <p:sldId id="359" r:id="rId41"/>
    <p:sldId id="364" r:id="rId42"/>
    <p:sldId id="327" r:id="rId43"/>
    <p:sldId id="328" r:id="rId44"/>
    <p:sldId id="353" r:id="rId45"/>
    <p:sldId id="379" r:id="rId46"/>
    <p:sldId id="349" r:id="rId47"/>
    <p:sldId id="355" r:id="rId48"/>
    <p:sldId id="358" r:id="rId49"/>
    <p:sldId id="378" r:id="rId50"/>
    <p:sldId id="357" r:id="rId51"/>
    <p:sldId id="375" r:id="rId52"/>
    <p:sldId id="360" r:id="rId53"/>
    <p:sldId id="374" r:id="rId54"/>
    <p:sldId id="320" r:id="rId5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609F5"/>
    <a:srgbClr val="CC0000"/>
    <a:srgbClr val="669900"/>
    <a:srgbClr val="99CC00"/>
    <a:srgbClr val="006600"/>
    <a:srgbClr val="800000"/>
    <a:srgbClr val="2D9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89" autoAdjust="0"/>
    <p:restoredTop sz="94628" autoAdjust="0"/>
  </p:normalViewPr>
  <p:slideViewPr>
    <p:cSldViewPr>
      <p:cViewPr varScale="1">
        <p:scale>
          <a:sx n="125" d="100"/>
          <a:sy n="125" d="100"/>
        </p:scale>
        <p:origin x="99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2457\Documents\LABORATOR\MOXY\Horacek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dirty="0">
                <a:solidFill>
                  <a:srgbClr val="00B050"/>
                </a:solidFill>
              </a:rPr>
              <a:t>Svalová </a:t>
            </a:r>
            <a:r>
              <a:rPr lang="cs-CZ" sz="1600" b="1" dirty="0" smtClean="0">
                <a:solidFill>
                  <a:srgbClr val="00B050"/>
                </a:solidFill>
              </a:rPr>
              <a:t>oxymetrie (</a:t>
            </a:r>
            <a:r>
              <a:rPr lang="cs-CZ" sz="1600" b="1" dirty="0" err="1" smtClean="0">
                <a:solidFill>
                  <a:srgbClr val="00B050"/>
                </a:solidFill>
              </a:rPr>
              <a:t>hyposaturační</a:t>
            </a:r>
            <a:r>
              <a:rPr lang="cs-CZ" sz="1600" b="1" dirty="0" smtClean="0">
                <a:solidFill>
                  <a:srgbClr val="00B050"/>
                </a:solidFill>
              </a:rPr>
              <a:t> práh?)</a:t>
            </a:r>
            <a:endParaRPr lang="cs-CZ" sz="1600" b="1" dirty="0">
              <a:solidFill>
                <a:srgbClr val="00B050"/>
              </a:solidFill>
            </a:endParaRPr>
          </a:p>
          <a:p>
            <a:pPr>
              <a:defRPr/>
            </a:pPr>
            <a:r>
              <a:rPr lang="cs-CZ" dirty="0">
                <a:solidFill>
                  <a:srgbClr val="C00000"/>
                </a:solidFill>
              </a:rPr>
              <a:t>Klid </a:t>
            </a:r>
            <a:r>
              <a:rPr lang="cs-CZ" dirty="0" smtClean="0">
                <a:solidFill>
                  <a:schemeClr val="tx1"/>
                </a:solidFill>
              </a:rPr>
              <a:t>1 min 50 W, </a:t>
            </a:r>
            <a:r>
              <a:rPr lang="cs-CZ" dirty="0" smtClean="0">
                <a:solidFill>
                  <a:srgbClr val="C00000"/>
                </a:solidFill>
              </a:rPr>
              <a:t>zátěž </a:t>
            </a:r>
            <a:r>
              <a:rPr lang="cs-CZ" dirty="0" smtClean="0">
                <a:solidFill>
                  <a:schemeClr val="tx1"/>
                </a:solidFill>
              </a:rPr>
              <a:t>5 min.100+50W/min</a:t>
            </a:r>
            <a:r>
              <a:rPr lang="cs-CZ" baseline="0" dirty="0" smtClean="0">
                <a:solidFill>
                  <a:schemeClr val="tx1"/>
                </a:solidFill>
              </a:rPr>
              <a:t>, </a:t>
            </a:r>
            <a:r>
              <a:rPr lang="cs-CZ" baseline="0" dirty="0">
                <a:solidFill>
                  <a:srgbClr val="C00000"/>
                </a:solidFill>
              </a:rPr>
              <a:t>zotavení </a:t>
            </a:r>
            <a:r>
              <a:rPr lang="cs-CZ" baseline="0" dirty="0" smtClean="0">
                <a:solidFill>
                  <a:schemeClr val="tx1"/>
                </a:solidFill>
              </a:rPr>
              <a:t>4 min 50W</a:t>
            </a:r>
            <a:endParaRPr lang="en-US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Horacek!$B$1</c:f>
              <c:strCache>
                <c:ptCount val="1"/>
                <c:pt idx="0">
                  <c:v>Sm-O2 (%)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Horacek!$B$2:$B$597</c:f>
              <c:numCache>
                <c:formatCode>General</c:formatCode>
                <c:ptCount val="596"/>
                <c:pt idx="0">
                  <c:v>76</c:v>
                </c:pt>
                <c:pt idx="1">
                  <c:v>76</c:v>
                </c:pt>
                <c:pt idx="2">
                  <c:v>77</c:v>
                </c:pt>
                <c:pt idx="3">
                  <c:v>77</c:v>
                </c:pt>
                <c:pt idx="4">
                  <c:v>77</c:v>
                </c:pt>
                <c:pt idx="5">
                  <c:v>77</c:v>
                </c:pt>
                <c:pt idx="6">
                  <c:v>78</c:v>
                </c:pt>
                <c:pt idx="7">
                  <c:v>78</c:v>
                </c:pt>
                <c:pt idx="8">
                  <c:v>78</c:v>
                </c:pt>
                <c:pt idx="9">
                  <c:v>78</c:v>
                </c:pt>
                <c:pt idx="10">
                  <c:v>78</c:v>
                </c:pt>
                <c:pt idx="11">
                  <c:v>78</c:v>
                </c:pt>
                <c:pt idx="12">
                  <c:v>79</c:v>
                </c:pt>
                <c:pt idx="13">
                  <c:v>79</c:v>
                </c:pt>
                <c:pt idx="14">
                  <c:v>79</c:v>
                </c:pt>
                <c:pt idx="15">
                  <c:v>79</c:v>
                </c:pt>
                <c:pt idx="16">
                  <c:v>79</c:v>
                </c:pt>
                <c:pt idx="17">
                  <c:v>79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80</c:v>
                </c:pt>
                <c:pt idx="22">
                  <c:v>80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80</c:v>
                </c:pt>
                <c:pt idx="28">
                  <c:v>80</c:v>
                </c:pt>
                <c:pt idx="29">
                  <c:v>80</c:v>
                </c:pt>
                <c:pt idx="30">
                  <c:v>80</c:v>
                </c:pt>
                <c:pt idx="31">
                  <c:v>80</c:v>
                </c:pt>
                <c:pt idx="32">
                  <c:v>80</c:v>
                </c:pt>
                <c:pt idx="33">
                  <c:v>80</c:v>
                </c:pt>
                <c:pt idx="34">
                  <c:v>81</c:v>
                </c:pt>
                <c:pt idx="35">
                  <c:v>81</c:v>
                </c:pt>
                <c:pt idx="36">
                  <c:v>81</c:v>
                </c:pt>
                <c:pt idx="37">
                  <c:v>81</c:v>
                </c:pt>
                <c:pt idx="38">
                  <c:v>81</c:v>
                </c:pt>
                <c:pt idx="39">
                  <c:v>81</c:v>
                </c:pt>
                <c:pt idx="40">
                  <c:v>81</c:v>
                </c:pt>
                <c:pt idx="41">
                  <c:v>81</c:v>
                </c:pt>
                <c:pt idx="42">
                  <c:v>81</c:v>
                </c:pt>
                <c:pt idx="43">
                  <c:v>81</c:v>
                </c:pt>
                <c:pt idx="44">
                  <c:v>81</c:v>
                </c:pt>
                <c:pt idx="45">
                  <c:v>81</c:v>
                </c:pt>
                <c:pt idx="46">
                  <c:v>81</c:v>
                </c:pt>
                <c:pt idx="47">
                  <c:v>81</c:v>
                </c:pt>
                <c:pt idx="48">
                  <c:v>81</c:v>
                </c:pt>
                <c:pt idx="49">
                  <c:v>81</c:v>
                </c:pt>
                <c:pt idx="50">
                  <c:v>81</c:v>
                </c:pt>
                <c:pt idx="51">
                  <c:v>81</c:v>
                </c:pt>
                <c:pt idx="52">
                  <c:v>81</c:v>
                </c:pt>
                <c:pt idx="53">
                  <c:v>81</c:v>
                </c:pt>
                <c:pt idx="54">
                  <c:v>81</c:v>
                </c:pt>
                <c:pt idx="55">
                  <c:v>81</c:v>
                </c:pt>
                <c:pt idx="56">
                  <c:v>81</c:v>
                </c:pt>
                <c:pt idx="57">
                  <c:v>81</c:v>
                </c:pt>
                <c:pt idx="58">
                  <c:v>81</c:v>
                </c:pt>
                <c:pt idx="59">
                  <c:v>81</c:v>
                </c:pt>
                <c:pt idx="60">
                  <c:v>81</c:v>
                </c:pt>
                <c:pt idx="61">
                  <c:v>81</c:v>
                </c:pt>
                <c:pt idx="62">
                  <c:v>81</c:v>
                </c:pt>
                <c:pt idx="63">
                  <c:v>81</c:v>
                </c:pt>
                <c:pt idx="64">
                  <c:v>81</c:v>
                </c:pt>
                <c:pt idx="65">
                  <c:v>81</c:v>
                </c:pt>
                <c:pt idx="66">
                  <c:v>81</c:v>
                </c:pt>
                <c:pt idx="67">
                  <c:v>81</c:v>
                </c:pt>
                <c:pt idx="68">
                  <c:v>81</c:v>
                </c:pt>
                <c:pt idx="69">
                  <c:v>81</c:v>
                </c:pt>
                <c:pt idx="70">
                  <c:v>81</c:v>
                </c:pt>
                <c:pt idx="71">
                  <c:v>81</c:v>
                </c:pt>
                <c:pt idx="72">
                  <c:v>81</c:v>
                </c:pt>
                <c:pt idx="73">
                  <c:v>81</c:v>
                </c:pt>
                <c:pt idx="74">
                  <c:v>81</c:v>
                </c:pt>
                <c:pt idx="75">
                  <c:v>81</c:v>
                </c:pt>
                <c:pt idx="76">
                  <c:v>80</c:v>
                </c:pt>
                <c:pt idx="77">
                  <c:v>80</c:v>
                </c:pt>
                <c:pt idx="78">
                  <c:v>80</c:v>
                </c:pt>
                <c:pt idx="79">
                  <c:v>80</c:v>
                </c:pt>
                <c:pt idx="80">
                  <c:v>80</c:v>
                </c:pt>
                <c:pt idx="81">
                  <c:v>80</c:v>
                </c:pt>
                <c:pt idx="82">
                  <c:v>81</c:v>
                </c:pt>
                <c:pt idx="83">
                  <c:v>81</c:v>
                </c:pt>
                <c:pt idx="84">
                  <c:v>81</c:v>
                </c:pt>
                <c:pt idx="85">
                  <c:v>81</c:v>
                </c:pt>
                <c:pt idx="86">
                  <c:v>81</c:v>
                </c:pt>
                <c:pt idx="87">
                  <c:v>81</c:v>
                </c:pt>
                <c:pt idx="88">
                  <c:v>80</c:v>
                </c:pt>
                <c:pt idx="89">
                  <c:v>80</c:v>
                </c:pt>
                <c:pt idx="90">
                  <c:v>80</c:v>
                </c:pt>
                <c:pt idx="91">
                  <c:v>80</c:v>
                </c:pt>
                <c:pt idx="92">
                  <c:v>80</c:v>
                </c:pt>
                <c:pt idx="93">
                  <c:v>80</c:v>
                </c:pt>
                <c:pt idx="94">
                  <c:v>80</c:v>
                </c:pt>
                <c:pt idx="95">
                  <c:v>80</c:v>
                </c:pt>
                <c:pt idx="96">
                  <c:v>80</c:v>
                </c:pt>
                <c:pt idx="97">
                  <c:v>80</c:v>
                </c:pt>
                <c:pt idx="98">
                  <c:v>80</c:v>
                </c:pt>
                <c:pt idx="99">
                  <c:v>80</c:v>
                </c:pt>
                <c:pt idx="100">
                  <c:v>80</c:v>
                </c:pt>
                <c:pt idx="101">
                  <c:v>80</c:v>
                </c:pt>
                <c:pt idx="102">
                  <c:v>80</c:v>
                </c:pt>
                <c:pt idx="103">
                  <c:v>80</c:v>
                </c:pt>
                <c:pt idx="104">
                  <c:v>81</c:v>
                </c:pt>
                <c:pt idx="105">
                  <c:v>81</c:v>
                </c:pt>
                <c:pt idx="106">
                  <c:v>81</c:v>
                </c:pt>
                <c:pt idx="107">
                  <c:v>81</c:v>
                </c:pt>
                <c:pt idx="108">
                  <c:v>80</c:v>
                </c:pt>
                <c:pt idx="109">
                  <c:v>80</c:v>
                </c:pt>
                <c:pt idx="110">
                  <c:v>80</c:v>
                </c:pt>
                <c:pt idx="111">
                  <c:v>80</c:v>
                </c:pt>
                <c:pt idx="112">
                  <c:v>80</c:v>
                </c:pt>
                <c:pt idx="113">
                  <c:v>80</c:v>
                </c:pt>
                <c:pt idx="114">
                  <c:v>80</c:v>
                </c:pt>
                <c:pt idx="115">
                  <c:v>80</c:v>
                </c:pt>
                <c:pt idx="116">
                  <c:v>80</c:v>
                </c:pt>
                <c:pt idx="117">
                  <c:v>80</c:v>
                </c:pt>
                <c:pt idx="118">
                  <c:v>80</c:v>
                </c:pt>
                <c:pt idx="119">
                  <c:v>80</c:v>
                </c:pt>
                <c:pt idx="120">
                  <c:v>80</c:v>
                </c:pt>
                <c:pt idx="121">
                  <c:v>80</c:v>
                </c:pt>
                <c:pt idx="122">
                  <c:v>79</c:v>
                </c:pt>
                <c:pt idx="123">
                  <c:v>79</c:v>
                </c:pt>
                <c:pt idx="124">
                  <c:v>79</c:v>
                </c:pt>
                <c:pt idx="125">
                  <c:v>79</c:v>
                </c:pt>
                <c:pt idx="126">
                  <c:v>79</c:v>
                </c:pt>
                <c:pt idx="127">
                  <c:v>79</c:v>
                </c:pt>
                <c:pt idx="128">
                  <c:v>80</c:v>
                </c:pt>
                <c:pt idx="129">
                  <c:v>80</c:v>
                </c:pt>
                <c:pt idx="130">
                  <c:v>80</c:v>
                </c:pt>
                <c:pt idx="131">
                  <c:v>80</c:v>
                </c:pt>
                <c:pt idx="132">
                  <c:v>80</c:v>
                </c:pt>
                <c:pt idx="133">
                  <c:v>80</c:v>
                </c:pt>
                <c:pt idx="134">
                  <c:v>80</c:v>
                </c:pt>
                <c:pt idx="135">
                  <c:v>80</c:v>
                </c:pt>
                <c:pt idx="136">
                  <c:v>80</c:v>
                </c:pt>
                <c:pt idx="137">
                  <c:v>80</c:v>
                </c:pt>
                <c:pt idx="138">
                  <c:v>80</c:v>
                </c:pt>
                <c:pt idx="139">
                  <c:v>80</c:v>
                </c:pt>
                <c:pt idx="140">
                  <c:v>80</c:v>
                </c:pt>
                <c:pt idx="141">
                  <c:v>80</c:v>
                </c:pt>
                <c:pt idx="142">
                  <c:v>79</c:v>
                </c:pt>
                <c:pt idx="143">
                  <c:v>79</c:v>
                </c:pt>
                <c:pt idx="144">
                  <c:v>79</c:v>
                </c:pt>
                <c:pt idx="145">
                  <c:v>79</c:v>
                </c:pt>
                <c:pt idx="146">
                  <c:v>79</c:v>
                </c:pt>
                <c:pt idx="147">
                  <c:v>79</c:v>
                </c:pt>
                <c:pt idx="148">
                  <c:v>79</c:v>
                </c:pt>
                <c:pt idx="149">
                  <c:v>79</c:v>
                </c:pt>
                <c:pt idx="150">
                  <c:v>79</c:v>
                </c:pt>
                <c:pt idx="151">
                  <c:v>79</c:v>
                </c:pt>
                <c:pt idx="152">
                  <c:v>78</c:v>
                </c:pt>
                <c:pt idx="153">
                  <c:v>78</c:v>
                </c:pt>
                <c:pt idx="154">
                  <c:v>78</c:v>
                </c:pt>
                <c:pt idx="155">
                  <c:v>78</c:v>
                </c:pt>
                <c:pt idx="156">
                  <c:v>78</c:v>
                </c:pt>
                <c:pt idx="157">
                  <c:v>78</c:v>
                </c:pt>
                <c:pt idx="158">
                  <c:v>78</c:v>
                </c:pt>
                <c:pt idx="159">
                  <c:v>78</c:v>
                </c:pt>
                <c:pt idx="160">
                  <c:v>78</c:v>
                </c:pt>
                <c:pt idx="161">
                  <c:v>78</c:v>
                </c:pt>
                <c:pt idx="162">
                  <c:v>79</c:v>
                </c:pt>
                <c:pt idx="163">
                  <c:v>79</c:v>
                </c:pt>
                <c:pt idx="164">
                  <c:v>79</c:v>
                </c:pt>
                <c:pt idx="165">
                  <c:v>79</c:v>
                </c:pt>
                <c:pt idx="166">
                  <c:v>79</c:v>
                </c:pt>
                <c:pt idx="167">
                  <c:v>79</c:v>
                </c:pt>
                <c:pt idx="168">
                  <c:v>79</c:v>
                </c:pt>
                <c:pt idx="169">
                  <c:v>79</c:v>
                </c:pt>
                <c:pt idx="170">
                  <c:v>78</c:v>
                </c:pt>
                <c:pt idx="171">
                  <c:v>78</c:v>
                </c:pt>
                <c:pt idx="172">
                  <c:v>78</c:v>
                </c:pt>
                <c:pt idx="173">
                  <c:v>78</c:v>
                </c:pt>
                <c:pt idx="174">
                  <c:v>78</c:v>
                </c:pt>
                <c:pt idx="175">
                  <c:v>78</c:v>
                </c:pt>
                <c:pt idx="176">
                  <c:v>77</c:v>
                </c:pt>
                <c:pt idx="177">
                  <c:v>77</c:v>
                </c:pt>
                <c:pt idx="178">
                  <c:v>77</c:v>
                </c:pt>
                <c:pt idx="179">
                  <c:v>77</c:v>
                </c:pt>
                <c:pt idx="180">
                  <c:v>77</c:v>
                </c:pt>
                <c:pt idx="181">
                  <c:v>77</c:v>
                </c:pt>
                <c:pt idx="182">
                  <c:v>77</c:v>
                </c:pt>
                <c:pt idx="183">
                  <c:v>77</c:v>
                </c:pt>
                <c:pt idx="184">
                  <c:v>77</c:v>
                </c:pt>
                <c:pt idx="185">
                  <c:v>77</c:v>
                </c:pt>
                <c:pt idx="186">
                  <c:v>77</c:v>
                </c:pt>
                <c:pt idx="187">
                  <c:v>77</c:v>
                </c:pt>
                <c:pt idx="188">
                  <c:v>76</c:v>
                </c:pt>
                <c:pt idx="189">
                  <c:v>76</c:v>
                </c:pt>
                <c:pt idx="190">
                  <c:v>76</c:v>
                </c:pt>
                <c:pt idx="191">
                  <c:v>76</c:v>
                </c:pt>
                <c:pt idx="192">
                  <c:v>76</c:v>
                </c:pt>
                <c:pt idx="193">
                  <c:v>76</c:v>
                </c:pt>
                <c:pt idx="194">
                  <c:v>75</c:v>
                </c:pt>
                <c:pt idx="195">
                  <c:v>75</c:v>
                </c:pt>
                <c:pt idx="196">
                  <c:v>75</c:v>
                </c:pt>
                <c:pt idx="197">
                  <c:v>75</c:v>
                </c:pt>
                <c:pt idx="198">
                  <c:v>75</c:v>
                </c:pt>
                <c:pt idx="199">
                  <c:v>75</c:v>
                </c:pt>
                <c:pt idx="200">
                  <c:v>74</c:v>
                </c:pt>
                <c:pt idx="201">
                  <c:v>74</c:v>
                </c:pt>
                <c:pt idx="202">
                  <c:v>74</c:v>
                </c:pt>
                <c:pt idx="203">
                  <c:v>74</c:v>
                </c:pt>
                <c:pt idx="204">
                  <c:v>74</c:v>
                </c:pt>
                <c:pt idx="205">
                  <c:v>74</c:v>
                </c:pt>
                <c:pt idx="206">
                  <c:v>74</c:v>
                </c:pt>
                <c:pt idx="207">
                  <c:v>74</c:v>
                </c:pt>
                <c:pt idx="208">
                  <c:v>73</c:v>
                </c:pt>
                <c:pt idx="209">
                  <c:v>73</c:v>
                </c:pt>
                <c:pt idx="210">
                  <c:v>74</c:v>
                </c:pt>
                <c:pt idx="211">
                  <c:v>74</c:v>
                </c:pt>
                <c:pt idx="212">
                  <c:v>74</c:v>
                </c:pt>
                <c:pt idx="213">
                  <c:v>74</c:v>
                </c:pt>
                <c:pt idx="214">
                  <c:v>74</c:v>
                </c:pt>
                <c:pt idx="215">
                  <c:v>74</c:v>
                </c:pt>
                <c:pt idx="216">
                  <c:v>74</c:v>
                </c:pt>
                <c:pt idx="217">
                  <c:v>74</c:v>
                </c:pt>
                <c:pt idx="218">
                  <c:v>74</c:v>
                </c:pt>
                <c:pt idx="219">
                  <c:v>74</c:v>
                </c:pt>
                <c:pt idx="220">
                  <c:v>75</c:v>
                </c:pt>
                <c:pt idx="221">
                  <c:v>75</c:v>
                </c:pt>
                <c:pt idx="222">
                  <c:v>75</c:v>
                </c:pt>
                <c:pt idx="223">
                  <c:v>75</c:v>
                </c:pt>
                <c:pt idx="224">
                  <c:v>75</c:v>
                </c:pt>
                <c:pt idx="225">
                  <c:v>75</c:v>
                </c:pt>
                <c:pt idx="226">
                  <c:v>75</c:v>
                </c:pt>
                <c:pt idx="227">
                  <c:v>75</c:v>
                </c:pt>
                <c:pt idx="228">
                  <c:v>75</c:v>
                </c:pt>
                <c:pt idx="229">
                  <c:v>75</c:v>
                </c:pt>
                <c:pt idx="230">
                  <c:v>75</c:v>
                </c:pt>
                <c:pt idx="231">
                  <c:v>75</c:v>
                </c:pt>
                <c:pt idx="232">
                  <c:v>75</c:v>
                </c:pt>
                <c:pt idx="233">
                  <c:v>75</c:v>
                </c:pt>
                <c:pt idx="234">
                  <c:v>75</c:v>
                </c:pt>
                <c:pt idx="235">
                  <c:v>75</c:v>
                </c:pt>
                <c:pt idx="236">
                  <c:v>75</c:v>
                </c:pt>
                <c:pt idx="237">
                  <c:v>75</c:v>
                </c:pt>
                <c:pt idx="238">
                  <c:v>75</c:v>
                </c:pt>
                <c:pt idx="239">
                  <c:v>75</c:v>
                </c:pt>
                <c:pt idx="240">
                  <c:v>75</c:v>
                </c:pt>
                <c:pt idx="241">
                  <c:v>75</c:v>
                </c:pt>
                <c:pt idx="242">
                  <c:v>75</c:v>
                </c:pt>
                <c:pt idx="243">
                  <c:v>75</c:v>
                </c:pt>
                <c:pt idx="244">
                  <c:v>75</c:v>
                </c:pt>
                <c:pt idx="245">
                  <c:v>75</c:v>
                </c:pt>
                <c:pt idx="246">
                  <c:v>76</c:v>
                </c:pt>
                <c:pt idx="247">
                  <c:v>76</c:v>
                </c:pt>
                <c:pt idx="248">
                  <c:v>76</c:v>
                </c:pt>
                <c:pt idx="249">
                  <c:v>76</c:v>
                </c:pt>
                <c:pt idx="250">
                  <c:v>76</c:v>
                </c:pt>
                <c:pt idx="251">
                  <c:v>76</c:v>
                </c:pt>
                <c:pt idx="252">
                  <c:v>76</c:v>
                </c:pt>
                <c:pt idx="253">
                  <c:v>76</c:v>
                </c:pt>
                <c:pt idx="254">
                  <c:v>76</c:v>
                </c:pt>
                <c:pt idx="255">
                  <c:v>76</c:v>
                </c:pt>
                <c:pt idx="256">
                  <c:v>76</c:v>
                </c:pt>
                <c:pt idx="257">
                  <c:v>76</c:v>
                </c:pt>
                <c:pt idx="258">
                  <c:v>75</c:v>
                </c:pt>
                <c:pt idx="259">
                  <c:v>75</c:v>
                </c:pt>
                <c:pt idx="260">
                  <c:v>75</c:v>
                </c:pt>
                <c:pt idx="261">
                  <c:v>75</c:v>
                </c:pt>
                <c:pt idx="262">
                  <c:v>73</c:v>
                </c:pt>
                <c:pt idx="263">
                  <c:v>73</c:v>
                </c:pt>
                <c:pt idx="264">
                  <c:v>70</c:v>
                </c:pt>
                <c:pt idx="265">
                  <c:v>70</c:v>
                </c:pt>
                <c:pt idx="266">
                  <c:v>67</c:v>
                </c:pt>
                <c:pt idx="267">
                  <c:v>67</c:v>
                </c:pt>
                <c:pt idx="268">
                  <c:v>64</c:v>
                </c:pt>
                <c:pt idx="269">
                  <c:v>64</c:v>
                </c:pt>
                <c:pt idx="270">
                  <c:v>61</c:v>
                </c:pt>
                <c:pt idx="271">
                  <c:v>61</c:v>
                </c:pt>
                <c:pt idx="272">
                  <c:v>59</c:v>
                </c:pt>
                <c:pt idx="273">
                  <c:v>59</c:v>
                </c:pt>
                <c:pt idx="274">
                  <c:v>59</c:v>
                </c:pt>
                <c:pt idx="275">
                  <c:v>59</c:v>
                </c:pt>
                <c:pt idx="276">
                  <c:v>59</c:v>
                </c:pt>
                <c:pt idx="277">
                  <c:v>59</c:v>
                </c:pt>
                <c:pt idx="278">
                  <c:v>60</c:v>
                </c:pt>
                <c:pt idx="279">
                  <c:v>60</c:v>
                </c:pt>
                <c:pt idx="280">
                  <c:v>61</c:v>
                </c:pt>
                <c:pt idx="281">
                  <c:v>61</c:v>
                </c:pt>
                <c:pt idx="282">
                  <c:v>62</c:v>
                </c:pt>
                <c:pt idx="283">
                  <c:v>62</c:v>
                </c:pt>
                <c:pt idx="284">
                  <c:v>63</c:v>
                </c:pt>
                <c:pt idx="285">
                  <c:v>63</c:v>
                </c:pt>
                <c:pt idx="286">
                  <c:v>63</c:v>
                </c:pt>
                <c:pt idx="287">
                  <c:v>63</c:v>
                </c:pt>
                <c:pt idx="288">
                  <c:v>64</c:v>
                </c:pt>
                <c:pt idx="289">
                  <c:v>64</c:v>
                </c:pt>
                <c:pt idx="290">
                  <c:v>64</c:v>
                </c:pt>
                <c:pt idx="291">
                  <c:v>64</c:v>
                </c:pt>
                <c:pt idx="292">
                  <c:v>64</c:v>
                </c:pt>
                <c:pt idx="293">
                  <c:v>64</c:v>
                </c:pt>
                <c:pt idx="294">
                  <c:v>64</c:v>
                </c:pt>
                <c:pt idx="295">
                  <c:v>64</c:v>
                </c:pt>
                <c:pt idx="296">
                  <c:v>63</c:v>
                </c:pt>
                <c:pt idx="297">
                  <c:v>63</c:v>
                </c:pt>
                <c:pt idx="298">
                  <c:v>62</c:v>
                </c:pt>
                <c:pt idx="299">
                  <c:v>62</c:v>
                </c:pt>
                <c:pt idx="300">
                  <c:v>62</c:v>
                </c:pt>
                <c:pt idx="301">
                  <c:v>62</c:v>
                </c:pt>
                <c:pt idx="302">
                  <c:v>61</c:v>
                </c:pt>
                <c:pt idx="303">
                  <c:v>61</c:v>
                </c:pt>
                <c:pt idx="304">
                  <c:v>61</c:v>
                </c:pt>
                <c:pt idx="305">
                  <c:v>61</c:v>
                </c:pt>
                <c:pt idx="306">
                  <c:v>60</c:v>
                </c:pt>
                <c:pt idx="307">
                  <c:v>60</c:v>
                </c:pt>
                <c:pt idx="308">
                  <c:v>59</c:v>
                </c:pt>
                <c:pt idx="309">
                  <c:v>59</c:v>
                </c:pt>
                <c:pt idx="310">
                  <c:v>59</c:v>
                </c:pt>
                <c:pt idx="311">
                  <c:v>59</c:v>
                </c:pt>
                <c:pt idx="312">
                  <c:v>58</c:v>
                </c:pt>
                <c:pt idx="313">
                  <c:v>58</c:v>
                </c:pt>
                <c:pt idx="314">
                  <c:v>57</c:v>
                </c:pt>
                <c:pt idx="315">
                  <c:v>57</c:v>
                </c:pt>
                <c:pt idx="316">
                  <c:v>57</c:v>
                </c:pt>
                <c:pt idx="317">
                  <c:v>57</c:v>
                </c:pt>
                <c:pt idx="318">
                  <c:v>56</c:v>
                </c:pt>
                <c:pt idx="319">
                  <c:v>56</c:v>
                </c:pt>
                <c:pt idx="320">
                  <c:v>55</c:v>
                </c:pt>
                <c:pt idx="321">
                  <c:v>55</c:v>
                </c:pt>
                <c:pt idx="322">
                  <c:v>55</c:v>
                </c:pt>
                <c:pt idx="323">
                  <c:v>55</c:v>
                </c:pt>
                <c:pt idx="324">
                  <c:v>54</c:v>
                </c:pt>
                <c:pt idx="325">
                  <c:v>54</c:v>
                </c:pt>
                <c:pt idx="326">
                  <c:v>53</c:v>
                </c:pt>
                <c:pt idx="327">
                  <c:v>53</c:v>
                </c:pt>
                <c:pt idx="328">
                  <c:v>52</c:v>
                </c:pt>
                <c:pt idx="329">
                  <c:v>52</c:v>
                </c:pt>
                <c:pt idx="330">
                  <c:v>51</c:v>
                </c:pt>
                <c:pt idx="331">
                  <c:v>51</c:v>
                </c:pt>
                <c:pt idx="332">
                  <c:v>50</c:v>
                </c:pt>
                <c:pt idx="333">
                  <c:v>50</c:v>
                </c:pt>
                <c:pt idx="334">
                  <c:v>49</c:v>
                </c:pt>
                <c:pt idx="335">
                  <c:v>49</c:v>
                </c:pt>
                <c:pt idx="336">
                  <c:v>48</c:v>
                </c:pt>
                <c:pt idx="337">
                  <c:v>48</c:v>
                </c:pt>
                <c:pt idx="338">
                  <c:v>48</c:v>
                </c:pt>
                <c:pt idx="339">
                  <c:v>48</c:v>
                </c:pt>
                <c:pt idx="340">
                  <c:v>47</c:v>
                </c:pt>
                <c:pt idx="341">
                  <c:v>47</c:v>
                </c:pt>
                <c:pt idx="342">
                  <c:v>46</c:v>
                </c:pt>
                <c:pt idx="343">
                  <c:v>46</c:v>
                </c:pt>
                <c:pt idx="344">
                  <c:v>45</c:v>
                </c:pt>
                <c:pt idx="345">
                  <c:v>45</c:v>
                </c:pt>
                <c:pt idx="346">
                  <c:v>45</c:v>
                </c:pt>
                <c:pt idx="347">
                  <c:v>45</c:v>
                </c:pt>
                <c:pt idx="348">
                  <c:v>44</c:v>
                </c:pt>
                <c:pt idx="349">
                  <c:v>44</c:v>
                </c:pt>
                <c:pt idx="350">
                  <c:v>44</c:v>
                </c:pt>
                <c:pt idx="351">
                  <c:v>44</c:v>
                </c:pt>
                <c:pt idx="352">
                  <c:v>43</c:v>
                </c:pt>
                <c:pt idx="353">
                  <c:v>43</c:v>
                </c:pt>
                <c:pt idx="354">
                  <c:v>42</c:v>
                </c:pt>
                <c:pt idx="355">
                  <c:v>42</c:v>
                </c:pt>
                <c:pt idx="356">
                  <c:v>42</c:v>
                </c:pt>
                <c:pt idx="357">
                  <c:v>42</c:v>
                </c:pt>
                <c:pt idx="358">
                  <c:v>42</c:v>
                </c:pt>
                <c:pt idx="359">
                  <c:v>42</c:v>
                </c:pt>
                <c:pt idx="360">
                  <c:v>41</c:v>
                </c:pt>
                <c:pt idx="361">
                  <c:v>41</c:v>
                </c:pt>
                <c:pt idx="362">
                  <c:v>41</c:v>
                </c:pt>
                <c:pt idx="363">
                  <c:v>41</c:v>
                </c:pt>
                <c:pt idx="364">
                  <c:v>40</c:v>
                </c:pt>
                <c:pt idx="365">
                  <c:v>40</c:v>
                </c:pt>
                <c:pt idx="366">
                  <c:v>39</c:v>
                </c:pt>
                <c:pt idx="367">
                  <c:v>39</c:v>
                </c:pt>
                <c:pt idx="368">
                  <c:v>39</c:v>
                </c:pt>
                <c:pt idx="369">
                  <c:v>39</c:v>
                </c:pt>
                <c:pt idx="370">
                  <c:v>39</c:v>
                </c:pt>
                <c:pt idx="371">
                  <c:v>39</c:v>
                </c:pt>
                <c:pt idx="372">
                  <c:v>40</c:v>
                </c:pt>
                <c:pt idx="373">
                  <c:v>40</c:v>
                </c:pt>
                <c:pt idx="374">
                  <c:v>41</c:v>
                </c:pt>
                <c:pt idx="375">
                  <c:v>41</c:v>
                </c:pt>
                <c:pt idx="376">
                  <c:v>42</c:v>
                </c:pt>
                <c:pt idx="377">
                  <c:v>42</c:v>
                </c:pt>
                <c:pt idx="378">
                  <c:v>42</c:v>
                </c:pt>
                <c:pt idx="379">
                  <c:v>42</c:v>
                </c:pt>
                <c:pt idx="380">
                  <c:v>44</c:v>
                </c:pt>
                <c:pt idx="381">
                  <c:v>44</c:v>
                </c:pt>
                <c:pt idx="382">
                  <c:v>45</c:v>
                </c:pt>
                <c:pt idx="383">
                  <c:v>45</c:v>
                </c:pt>
                <c:pt idx="384">
                  <c:v>46</c:v>
                </c:pt>
                <c:pt idx="385">
                  <c:v>46</c:v>
                </c:pt>
                <c:pt idx="386">
                  <c:v>47</c:v>
                </c:pt>
                <c:pt idx="387">
                  <c:v>47</c:v>
                </c:pt>
                <c:pt idx="388">
                  <c:v>48</c:v>
                </c:pt>
                <c:pt idx="389">
                  <c:v>48</c:v>
                </c:pt>
                <c:pt idx="390">
                  <c:v>49</c:v>
                </c:pt>
                <c:pt idx="391">
                  <c:v>49</c:v>
                </c:pt>
                <c:pt idx="392">
                  <c:v>50</c:v>
                </c:pt>
                <c:pt idx="393">
                  <c:v>50</c:v>
                </c:pt>
                <c:pt idx="394">
                  <c:v>52</c:v>
                </c:pt>
                <c:pt idx="395">
                  <c:v>52</c:v>
                </c:pt>
                <c:pt idx="396">
                  <c:v>54</c:v>
                </c:pt>
                <c:pt idx="397">
                  <c:v>54</c:v>
                </c:pt>
                <c:pt idx="398">
                  <c:v>57</c:v>
                </c:pt>
                <c:pt idx="399">
                  <c:v>57</c:v>
                </c:pt>
                <c:pt idx="400">
                  <c:v>59</c:v>
                </c:pt>
                <c:pt idx="401">
                  <c:v>59</c:v>
                </c:pt>
                <c:pt idx="402">
                  <c:v>62</c:v>
                </c:pt>
                <c:pt idx="403">
                  <c:v>62</c:v>
                </c:pt>
                <c:pt idx="404">
                  <c:v>63</c:v>
                </c:pt>
                <c:pt idx="405">
                  <c:v>63</c:v>
                </c:pt>
                <c:pt idx="406">
                  <c:v>65</c:v>
                </c:pt>
                <c:pt idx="407">
                  <c:v>65</c:v>
                </c:pt>
                <c:pt idx="408">
                  <c:v>67</c:v>
                </c:pt>
                <c:pt idx="409">
                  <c:v>67</c:v>
                </c:pt>
                <c:pt idx="410">
                  <c:v>69</c:v>
                </c:pt>
                <c:pt idx="411">
                  <c:v>69</c:v>
                </c:pt>
                <c:pt idx="412">
                  <c:v>71</c:v>
                </c:pt>
                <c:pt idx="413">
                  <c:v>71</c:v>
                </c:pt>
                <c:pt idx="414">
                  <c:v>72</c:v>
                </c:pt>
                <c:pt idx="415">
                  <c:v>72</c:v>
                </c:pt>
                <c:pt idx="416">
                  <c:v>73</c:v>
                </c:pt>
                <c:pt idx="417">
                  <c:v>73</c:v>
                </c:pt>
                <c:pt idx="418">
                  <c:v>74</c:v>
                </c:pt>
                <c:pt idx="419">
                  <c:v>74</c:v>
                </c:pt>
                <c:pt idx="420">
                  <c:v>75</c:v>
                </c:pt>
                <c:pt idx="421">
                  <c:v>75</c:v>
                </c:pt>
                <c:pt idx="422">
                  <c:v>75</c:v>
                </c:pt>
                <c:pt idx="423">
                  <c:v>75</c:v>
                </c:pt>
                <c:pt idx="424">
                  <c:v>77</c:v>
                </c:pt>
                <c:pt idx="425">
                  <c:v>77</c:v>
                </c:pt>
                <c:pt idx="426">
                  <c:v>78</c:v>
                </c:pt>
                <c:pt idx="427">
                  <c:v>78</c:v>
                </c:pt>
                <c:pt idx="428">
                  <c:v>79</c:v>
                </c:pt>
                <c:pt idx="429">
                  <c:v>79</c:v>
                </c:pt>
                <c:pt idx="430">
                  <c:v>80</c:v>
                </c:pt>
                <c:pt idx="431">
                  <c:v>80</c:v>
                </c:pt>
                <c:pt idx="432">
                  <c:v>80</c:v>
                </c:pt>
                <c:pt idx="433">
                  <c:v>80</c:v>
                </c:pt>
                <c:pt idx="434">
                  <c:v>80</c:v>
                </c:pt>
                <c:pt idx="435">
                  <c:v>80</c:v>
                </c:pt>
                <c:pt idx="436">
                  <c:v>80</c:v>
                </c:pt>
                <c:pt idx="437">
                  <c:v>80</c:v>
                </c:pt>
                <c:pt idx="438">
                  <c:v>80</c:v>
                </c:pt>
                <c:pt idx="439">
                  <c:v>80</c:v>
                </c:pt>
                <c:pt idx="440">
                  <c:v>80</c:v>
                </c:pt>
                <c:pt idx="441">
                  <c:v>80</c:v>
                </c:pt>
                <c:pt idx="442">
                  <c:v>80</c:v>
                </c:pt>
                <c:pt idx="443">
                  <c:v>80</c:v>
                </c:pt>
                <c:pt idx="444">
                  <c:v>81</c:v>
                </c:pt>
                <c:pt idx="445">
                  <c:v>81</c:v>
                </c:pt>
                <c:pt idx="446">
                  <c:v>81</c:v>
                </c:pt>
                <c:pt idx="447">
                  <c:v>81</c:v>
                </c:pt>
                <c:pt idx="448">
                  <c:v>82</c:v>
                </c:pt>
                <c:pt idx="449">
                  <c:v>82</c:v>
                </c:pt>
                <c:pt idx="450">
                  <c:v>82</c:v>
                </c:pt>
                <c:pt idx="451">
                  <c:v>82</c:v>
                </c:pt>
                <c:pt idx="452">
                  <c:v>82</c:v>
                </c:pt>
                <c:pt idx="453">
                  <c:v>82</c:v>
                </c:pt>
                <c:pt idx="454">
                  <c:v>82</c:v>
                </c:pt>
                <c:pt idx="455">
                  <c:v>82</c:v>
                </c:pt>
                <c:pt idx="456">
                  <c:v>83</c:v>
                </c:pt>
                <c:pt idx="457">
                  <c:v>83</c:v>
                </c:pt>
                <c:pt idx="458">
                  <c:v>83</c:v>
                </c:pt>
                <c:pt idx="459">
                  <c:v>83</c:v>
                </c:pt>
                <c:pt idx="460">
                  <c:v>84</c:v>
                </c:pt>
                <c:pt idx="461">
                  <c:v>84</c:v>
                </c:pt>
                <c:pt idx="462">
                  <c:v>84</c:v>
                </c:pt>
                <c:pt idx="463">
                  <c:v>84</c:v>
                </c:pt>
                <c:pt idx="464">
                  <c:v>84</c:v>
                </c:pt>
                <c:pt idx="465">
                  <c:v>84</c:v>
                </c:pt>
                <c:pt idx="466">
                  <c:v>84</c:v>
                </c:pt>
                <c:pt idx="467">
                  <c:v>84</c:v>
                </c:pt>
                <c:pt idx="468">
                  <c:v>84</c:v>
                </c:pt>
                <c:pt idx="469">
                  <c:v>84</c:v>
                </c:pt>
                <c:pt idx="470">
                  <c:v>84</c:v>
                </c:pt>
                <c:pt idx="471">
                  <c:v>84</c:v>
                </c:pt>
                <c:pt idx="472">
                  <c:v>84</c:v>
                </c:pt>
                <c:pt idx="473">
                  <c:v>84</c:v>
                </c:pt>
                <c:pt idx="474">
                  <c:v>84</c:v>
                </c:pt>
                <c:pt idx="475">
                  <c:v>84</c:v>
                </c:pt>
                <c:pt idx="476">
                  <c:v>84</c:v>
                </c:pt>
                <c:pt idx="477">
                  <c:v>84</c:v>
                </c:pt>
                <c:pt idx="478">
                  <c:v>84</c:v>
                </c:pt>
                <c:pt idx="479">
                  <c:v>84</c:v>
                </c:pt>
                <c:pt idx="480">
                  <c:v>84</c:v>
                </c:pt>
                <c:pt idx="481">
                  <c:v>84</c:v>
                </c:pt>
                <c:pt idx="482">
                  <c:v>85</c:v>
                </c:pt>
                <c:pt idx="483">
                  <c:v>85</c:v>
                </c:pt>
                <c:pt idx="484">
                  <c:v>85</c:v>
                </c:pt>
                <c:pt idx="485">
                  <c:v>85</c:v>
                </c:pt>
                <c:pt idx="486">
                  <c:v>85</c:v>
                </c:pt>
                <c:pt idx="487">
                  <c:v>85</c:v>
                </c:pt>
                <c:pt idx="488">
                  <c:v>85</c:v>
                </c:pt>
                <c:pt idx="489">
                  <c:v>85</c:v>
                </c:pt>
                <c:pt idx="490">
                  <c:v>85</c:v>
                </c:pt>
                <c:pt idx="491">
                  <c:v>85</c:v>
                </c:pt>
                <c:pt idx="492">
                  <c:v>85</c:v>
                </c:pt>
                <c:pt idx="493">
                  <c:v>85</c:v>
                </c:pt>
                <c:pt idx="494">
                  <c:v>85</c:v>
                </c:pt>
                <c:pt idx="495">
                  <c:v>85</c:v>
                </c:pt>
                <c:pt idx="496">
                  <c:v>85</c:v>
                </c:pt>
                <c:pt idx="497">
                  <c:v>85</c:v>
                </c:pt>
                <c:pt idx="498">
                  <c:v>85</c:v>
                </c:pt>
                <c:pt idx="499">
                  <c:v>85</c:v>
                </c:pt>
                <c:pt idx="500">
                  <c:v>85</c:v>
                </c:pt>
                <c:pt idx="501">
                  <c:v>85</c:v>
                </c:pt>
                <c:pt idx="502">
                  <c:v>85</c:v>
                </c:pt>
                <c:pt idx="503">
                  <c:v>85</c:v>
                </c:pt>
                <c:pt idx="504">
                  <c:v>86</c:v>
                </c:pt>
                <c:pt idx="505">
                  <c:v>86</c:v>
                </c:pt>
                <c:pt idx="506">
                  <c:v>86</c:v>
                </c:pt>
                <c:pt idx="507">
                  <c:v>86</c:v>
                </c:pt>
                <c:pt idx="508">
                  <c:v>86</c:v>
                </c:pt>
                <c:pt idx="509">
                  <c:v>86</c:v>
                </c:pt>
                <c:pt idx="510">
                  <c:v>86</c:v>
                </c:pt>
                <c:pt idx="511">
                  <c:v>86</c:v>
                </c:pt>
                <c:pt idx="512">
                  <c:v>86</c:v>
                </c:pt>
                <c:pt idx="513">
                  <c:v>86</c:v>
                </c:pt>
                <c:pt idx="514">
                  <c:v>86</c:v>
                </c:pt>
                <c:pt idx="515">
                  <c:v>86</c:v>
                </c:pt>
                <c:pt idx="516">
                  <c:v>86</c:v>
                </c:pt>
                <c:pt idx="517">
                  <c:v>86</c:v>
                </c:pt>
                <c:pt idx="518">
                  <c:v>86</c:v>
                </c:pt>
                <c:pt idx="519">
                  <c:v>86</c:v>
                </c:pt>
                <c:pt idx="520">
                  <c:v>86</c:v>
                </c:pt>
                <c:pt idx="521">
                  <c:v>86</c:v>
                </c:pt>
                <c:pt idx="522">
                  <c:v>87</c:v>
                </c:pt>
                <c:pt idx="523">
                  <c:v>87</c:v>
                </c:pt>
                <c:pt idx="524">
                  <c:v>87</c:v>
                </c:pt>
                <c:pt idx="525">
                  <c:v>87</c:v>
                </c:pt>
                <c:pt idx="526">
                  <c:v>87</c:v>
                </c:pt>
                <c:pt idx="527">
                  <c:v>87</c:v>
                </c:pt>
                <c:pt idx="528">
                  <c:v>86</c:v>
                </c:pt>
                <c:pt idx="529">
                  <c:v>86</c:v>
                </c:pt>
                <c:pt idx="530">
                  <c:v>86</c:v>
                </c:pt>
                <c:pt idx="531">
                  <c:v>86</c:v>
                </c:pt>
                <c:pt idx="532">
                  <c:v>86</c:v>
                </c:pt>
                <c:pt idx="533">
                  <c:v>86</c:v>
                </c:pt>
                <c:pt idx="534">
                  <c:v>87</c:v>
                </c:pt>
                <c:pt idx="535">
                  <c:v>87</c:v>
                </c:pt>
                <c:pt idx="536">
                  <c:v>87</c:v>
                </c:pt>
                <c:pt idx="537">
                  <c:v>87</c:v>
                </c:pt>
                <c:pt idx="538">
                  <c:v>87</c:v>
                </c:pt>
                <c:pt idx="539">
                  <c:v>87</c:v>
                </c:pt>
                <c:pt idx="540">
                  <c:v>86</c:v>
                </c:pt>
                <c:pt idx="541">
                  <c:v>86</c:v>
                </c:pt>
                <c:pt idx="542">
                  <c:v>86</c:v>
                </c:pt>
                <c:pt idx="543">
                  <c:v>86</c:v>
                </c:pt>
                <c:pt idx="544">
                  <c:v>86</c:v>
                </c:pt>
                <c:pt idx="545">
                  <c:v>86</c:v>
                </c:pt>
                <c:pt idx="546">
                  <c:v>86</c:v>
                </c:pt>
                <c:pt idx="547">
                  <c:v>86</c:v>
                </c:pt>
                <c:pt idx="548">
                  <c:v>86</c:v>
                </c:pt>
                <c:pt idx="549">
                  <c:v>86</c:v>
                </c:pt>
                <c:pt idx="550">
                  <c:v>86</c:v>
                </c:pt>
                <c:pt idx="551">
                  <c:v>86</c:v>
                </c:pt>
                <c:pt idx="552">
                  <c:v>86</c:v>
                </c:pt>
                <c:pt idx="553">
                  <c:v>86</c:v>
                </c:pt>
                <c:pt idx="554">
                  <c:v>86</c:v>
                </c:pt>
                <c:pt idx="555">
                  <c:v>86</c:v>
                </c:pt>
                <c:pt idx="556">
                  <c:v>86</c:v>
                </c:pt>
                <c:pt idx="557">
                  <c:v>86</c:v>
                </c:pt>
                <c:pt idx="558">
                  <c:v>86</c:v>
                </c:pt>
                <c:pt idx="559">
                  <c:v>86</c:v>
                </c:pt>
                <c:pt idx="560">
                  <c:v>86</c:v>
                </c:pt>
                <c:pt idx="561">
                  <c:v>86</c:v>
                </c:pt>
                <c:pt idx="562">
                  <c:v>86</c:v>
                </c:pt>
                <c:pt idx="563">
                  <c:v>86</c:v>
                </c:pt>
                <c:pt idx="564">
                  <c:v>86</c:v>
                </c:pt>
                <c:pt idx="565">
                  <c:v>86</c:v>
                </c:pt>
                <c:pt idx="566">
                  <c:v>86</c:v>
                </c:pt>
                <c:pt idx="567">
                  <c:v>86</c:v>
                </c:pt>
                <c:pt idx="568">
                  <c:v>85</c:v>
                </c:pt>
                <c:pt idx="569">
                  <c:v>85</c:v>
                </c:pt>
                <c:pt idx="570">
                  <c:v>85</c:v>
                </c:pt>
                <c:pt idx="571">
                  <c:v>85</c:v>
                </c:pt>
                <c:pt idx="572">
                  <c:v>85</c:v>
                </c:pt>
                <c:pt idx="573">
                  <c:v>85</c:v>
                </c:pt>
                <c:pt idx="574">
                  <c:v>85</c:v>
                </c:pt>
                <c:pt idx="575">
                  <c:v>85</c:v>
                </c:pt>
                <c:pt idx="576">
                  <c:v>85</c:v>
                </c:pt>
                <c:pt idx="577">
                  <c:v>85</c:v>
                </c:pt>
                <c:pt idx="578">
                  <c:v>85</c:v>
                </c:pt>
                <c:pt idx="579">
                  <c:v>85</c:v>
                </c:pt>
                <c:pt idx="580">
                  <c:v>85</c:v>
                </c:pt>
                <c:pt idx="581">
                  <c:v>85</c:v>
                </c:pt>
                <c:pt idx="582">
                  <c:v>85</c:v>
                </c:pt>
                <c:pt idx="583">
                  <c:v>85</c:v>
                </c:pt>
                <c:pt idx="584">
                  <c:v>85</c:v>
                </c:pt>
                <c:pt idx="585">
                  <c:v>85</c:v>
                </c:pt>
                <c:pt idx="586">
                  <c:v>85</c:v>
                </c:pt>
                <c:pt idx="587">
                  <c:v>85</c:v>
                </c:pt>
                <c:pt idx="588">
                  <c:v>85</c:v>
                </c:pt>
                <c:pt idx="589">
                  <c:v>85</c:v>
                </c:pt>
                <c:pt idx="590">
                  <c:v>85</c:v>
                </c:pt>
                <c:pt idx="591">
                  <c:v>85</c:v>
                </c:pt>
                <c:pt idx="592">
                  <c:v>85</c:v>
                </c:pt>
                <c:pt idx="593">
                  <c:v>85</c:v>
                </c:pt>
                <c:pt idx="594">
                  <c:v>85</c:v>
                </c:pt>
                <c:pt idx="595">
                  <c:v>85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Horacek!$D$1</c:f>
              <c:strCache>
                <c:ptCount val="1"/>
                <c:pt idx="0">
                  <c:v>HR (bpm)</c:v>
                </c:pt>
              </c:strCache>
            </c:strRef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Horacek!$D$2:$D$597</c:f>
              <c:numCache>
                <c:formatCode>General</c:formatCode>
                <c:ptCount val="596"/>
                <c:pt idx="0">
                  <c:v>115</c:v>
                </c:pt>
                <c:pt idx="1">
                  <c:v>116</c:v>
                </c:pt>
                <c:pt idx="2">
                  <c:v>116</c:v>
                </c:pt>
                <c:pt idx="3">
                  <c:v>117</c:v>
                </c:pt>
                <c:pt idx="4">
                  <c:v>116</c:v>
                </c:pt>
                <c:pt idx="5">
                  <c:v>116</c:v>
                </c:pt>
                <c:pt idx="6">
                  <c:v>117</c:v>
                </c:pt>
                <c:pt idx="7">
                  <c:v>117</c:v>
                </c:pt>
                <c:pt idx="8">
                  <c:v>117</c:v>
                </c:pt>
                <c:pt idx="9">
                  <c:v>118</c:v>
                </c:pt>
                <c:pt idx="10">
                  <c:v>119</c:v>
                </c:pt>
                <c:pt idx="11">
                  <c:v>120</c:v>
                </c:pt>
                <c:pt idx="12">
                  <c:v>120</c:v>
                </c:pt>
                <c:pt idx="13">
                  <c:v>120</c:v>
                </c:pt>
                <c:pt idx="14">
                  <c:v>120</c:v>
                </c:pt>
                <c:pt idx="15">
                  <c:v>121</c:v>
                </c:pt>
                <c:pt idx="16">
                  <c:v>120</c:v>
                </c:pt>
                <c:pt idx="17">
                  <c:v>120</c:v>
                </c:pt>
                <c:pt idx="18">
                  <c:v>119</c:v>
                </c:pt>
                <c:pt idx="19">
                  <c:v>119</c:v>
                </c:pt>
                <c:pt idx="20">
                  <c:v>120</c:v>
                </c:pt>
                <c:pt idx="21">
                  <c:v>121</c:v>
                </c:pt>
                <c:pt idx="22">
                  <c:v>123</c:v>
                </c:pt>
                <c:pt idx="23">
                  <c:v>124</c:v>
                </c:pt>
                <c:pt idx="24">
                  <c:v>124</c:v>
                </c:pt>
                <c:pt idx="25">
                  <c:v>124</c:v>
                </c:pt>
                <c:pt idx="26">
                  <c:v>124</c:v>
                </c:pt>
                <c:pt idx="27">
                  <c:v>124</c:v>
                </c:pt>
                <c:pt idx="28">
                  <c:v>124</c:v>
                </c:pt>
                <c:pt idx="29">
                  <c:v>122</c:v>
                </c:pt>
                <c:pt idx="30">
                  <c:v>122</c:v>
                </c:pt>
                <c:pt idx="31">
                  <c:v>120</c:v>
                </c:pt>
                <c:pt idx="32">
                  <c:v>120</c:v>
                </c:pt>
                <c:pt idx="33">
                  <c:v>121</c:v>
                </c:pt>
                <c:pt idx="34">
                  <c:v>121</c:v>
                </c:pt>
                <c:pt idx="35">
                  <c:v>121</c:v>
                </c:pt>
                <c:pt idx="36">
                  <c:v>122</c:v>
                </c:pt>
                <c:pt idx="37">
                  <c:v>122</c:v>
                </c:pt>
                <c:pt idx="38">
                  <c:v>122</c:v>
                </c:pt>
                <c:pt idx="39">
                  <c:v>120</c:v>
                </c:pt>
                <c:pt idx="40">
                  <c:v>120</c:v>
                </c:pt>
                <c:pt idx="41">
                  <c:v>118</c:v>
                </c:pt>
                <c:pt idx="42">
                  <c:v>118</c:v>
                </c:pt>
                <c:pt idx="43">
                  <c:v>118</c:v>
                </c:pt>
                <c:pt idx="44">
                  <c:v>118</c:v>
                </c:pt>
                <c:pt idx="45">
                  <c:v>118</c:v>
                </c:pt>
                <c:pt idx="46">
                  <c:v>119</c:v>
                </c:pt>
                <c:pt idx="47">
                  <c:v>119</c:v>
                </c:pt>
                <c:pt idx="48">
                  <c:v>120</c:v>
                </c:pt>
                <c:pt idx="49">
                  <c:v>121</c:v>
                </c:pt>
                <c:pt idx="50">
                  <c:v>122</c:v>
                </c:pt>
                <c:pt idx="51">
                  <c:v>122</c:v>
                </c:pt>
                <c:pt idx="52">
                  <c:v>122</c:v>
                </c:pt>
                <c:pt idx="53">
                  <c:v>122</c:v>
                </c:pt>
                <c:pt idx="54">
                  <c:v>122</c:v>
                </c:pt>
                <c:pt idx="55">
                  <c:v>123</c:v>
                </c:pt>
                <c:pt idx="56">
                  <c:v>123</c:v>
                </c:pt>
                <c:pt idx="57">
                  <c:v>123</c:v>
                </c:pt>
                <c:pt idx="58">
                  <c:v>123</c:v>
                </c:pt>
                <c:pt idx="59">
                  <c:v>122</c:v>
                </c:pt>
                <c:pt idx="60">
                  <c:v>123</c:v>
                </c:pt>
                <c:pt idx="61">
                  <c:v>123</c:v>
                </c:pt>
                <c:pt idx="62">
                  <c:v>123</c:v>
                </c:pt>
                <c:pt idx="63">
                  <c:v>122</c:v>
                </c:pt>
                <c:pt idx="64">
                  <c:v>123</c:v>
                </c:pt>
                <c:pt idx="65">
                  <c:v>122</c:v>
                </c:pt>
                <c:pt idx="66">
                  <c:v>123</c:v>
                </c:pt>
                <c:pt idx="67">
                  <c:v>123</c:v>
                </c:pt>
                <c:pt idx="68">
                  <c:v>120</c:v>
                </c:pt>
                <c:pt idx="69">
                  <c:v>119</c:v>
                </c:pt>
                <c:pt idx="70">
                  <c:v>119</c:v>
                </c:pt>
                <c:pt idx="71">
                  <c:v>118</c:v>
                </c:pt>
                <c:pt idx="72">
                  <c:v>118</c:v>
                </c:pt>
                <c:pt idx="73">
                  <c:v>118</c:v>
                </c:pt>
                <c:pt idx="74">
                  <c:v>120</c:v>
                </c:pt>
                <c:pt idx="75">
                  <c:v>120</c:v>
                </c:pt>
                <c:pt idx="76">
                  <c:v>121</c:v>
                </c:pt>
                <c:pt idx="77">
                  <c:v>121</c:v>
                </c:pt>
                <c:pt idx="78">
                  <c:v>121</c:v>
                </c:pt>
                <c:pt idx="79">
                  <c:v>122</c:v>
                </c:pt>
                <c:pt idx="80">
                  <c:v>122</c:v>
                </c:pt>
                <c:pt idx="81">
                  <c:v>122</c:v>
                </c:pt>
                <c:pt idx="82">
                  <c:v>123</c:v>
                </c:pt>
                <c:pt idx="83">
                  <c:v>123</c:v>
                </c:pt>
                <c:pt idx="84">
                  <c:v>124</c:v>
                </c:pt>
                <c:pt idx="85">
                  <c:v>124</c:v>
                </c:pt>
                <c:pt idx="86">
                  <c:v>124</c:v>
                </c:pt>
                <c:pt idx="87">
                  <c:v>126</c:v>
                </c:pt>
                <c:pt idx="88">
                  <c:v>126</c:v>
                </c:pt>
                <c:pt idx="89">
                  <c:v>127</c:v>
                </c:pt>
                <c:pt idx="90">
                  <c:v>127</c:v>
                </c:pt>
                <c:pt idx="91">
                  <c:v>127</c:v>
                </c:pt>
                <c:pt idx="92">
                  <c:v>127</c:v>
                </c:pt>
                <c:pt idx="93">
                  <c:v>127</c:v>
                </c:pt>
                <c:pt idx="94">
                  <c:v>126</c:v>
                </c:pt>
                <c:pt idx="95">
                  <c:v>126</c:v>
                </c:pt>
                <c:pt idx="96">
                  <c:v>127</c:v>
                </c:pt>
                <c:pt idx="97">
                  <c:v>128</c:v>
                </c:pt>
                <c:pt idx="98">
                  <c:v>128</c:v>
                </c:pt>
                <c:pt idx="99">
                  <c:v>128</c:v>
                </c:pt>
                <c:pt idx="100">
                  <c:v>128</c:v>
                </c:pt>
                <c:pt idx="101">
                  <c:v>127</c:v>
                </c:pt>
                <c:pt idx="102">
                  <c:v>127</c:v>
                </c:pt>
                <c:pt idx="103">
                  <c:v>127</c:v>
                </c:pt>
                <c:pt idx="104">
                  <c:v>127</c:v>
                </c:pt>
                <c:pt idx="105">
                  <c:v>128</c:v>
                </c:pt>
                <c:pt idx="106">
                  <c:v>128</c:v>
                </c:pt>
                <c:pt idx="107">
                  <c:v>128</c:v>
                </c:pt>
                <c:pt idx="108">
                  <c:v>129</c:v>
                </c:pt>
                <c:pt idx="109">
                  <c:v>129</c:v>
                </c:pt>
                <c:pt idx="110">
                  <c:v>129</c:v>
                </c:pt>
                <c:pt idx="111">
                  <c:v>128</c:v>
                </c:pt>
                <c:pt idx="112">
                  <c:v>128</c:v>
                </c:pt>
                <c:pt idx="113">
                  <c:v>128</c:v>
                </c:pt>
                <c:pt idx="114">
                  <c:v>128</c:v>
                </c:pt>
                <c:pt idx="115">
                  <c:v>128</c:v>
                </c:pt>
                <c:pt idx="116">
                  <c:v>128</c:v>
                </c:pt>
                <c:pt idx="117">
                  <c:v>128</c:v>
                </c:pt>
                <c:pt idx="118">
                  <c:v>128</c:v>
                </c:pt>
                <c:pt idx="119">
                  <c:v>128</c:v>
                </c:pt>
                <c:pt idx="120">
                  <c:v>127</c:v>
                </c:pt>
                <c:pt idx="121">
                  <c:v>126</c:v>
                </c:pt>
                <c:pt idx="122">
                  <c:v>126</c:v>
                </c:pt>
                <c:pt idx="123">
                  <c:v>127</c:v>
                </c:pt>
                <c:pt idx="124">
                  <c:v>127</c:v>
                </c:pt>
                <c:pt idx="125">
                  <c:v>127</c:v>
                </c:pt>
                <c:pt idx="126">
                  <c:v>128</c:v>
                </c:pt>
                <c:pt idx="127">
                  <c:v>128</c:v>
                </c:pt>
                <c:pt idx="128">
                  <c:v>128</c:v>
                </c:pt>
                <c:pt idx="129">
                  <c:v>128</c:v>
                </c:pt>
                <c:pt idx="130">
                  <c:v>129</c:v>
                </c:pt>
                <c:pt idx="131">
                  <c:v>129</c:v>
                </c:pt>
                <c:pt idx="132">
                  <c:v>129</c:v>
                </c:pt>
                <c:pt idx="133">
                  <c:v>129</c:v>
                </c:pt>
                <c:pt idx="134">
                  <c:v>129</c:v>
                </c:pt>
                <c:pt idx="135">
                  <c:v>129</c:v>
                </c:pt>
                <c:pt idx="136">
                  <c:v>130</c:v>
                </c:pt>
                <c:pt idx="137">
                  <c:v>130</c:v>
                </c:pt>
                <c:pt idx="138">
                  <c:v>130</c:v>
                </c:pt>
                <c:pt idx="139">
                  <c:v>130</c:v>
                </c:pt>
                <c:pt idx="140">
                  <c:v>130</c:v>
                </c:pt>
                <c:pt idx="141">
                  <c:v>130</c:v>
                </c:pt>
                <c:pt idx="142">
                  <c:v>131</c:v>
                </c:pt>
                <c:pt idx="143">
                  <c:v>131</c:v>
                </c:pt>
                <c:pt idx="144">
                  <c:v>131</c:v>
                </c:pt>
                <c:pt idx="145">
                  <c:v>131</c:v>
                </c:pt>
                <c:pt idx="146">
                  <c:v>131</c:v>
                </c:pt>
                <c:pt idx="147">
                  <c:v>131</c:v>
                </c:pt>
                <c:pt idx="148">
                  <c:v>130</c:v>
                </c:pt>
                <c:pt idx="149">
                  <c:v>128</c:v>
                </c:pt>
                <c:pt idx="150">
                  <c:v>128</c:v>
                </c:pt>
                <c:pt idx="151">
                  <c:v>128</c:v>
                </c:pt>
                <c:pt idx="152">
                  <c:v>128</c:v>
                </c:pt>
                <c:pt idx="153">
                  <c:v>128</c:v>
                </c:pt>
                <c:pt idx="154">
                  <c:v>129</c:v>
                </c:pt>
                <c:pt idx="155">
                  <c:v>130</c:v>
                </c:pt>
                <c:pt idx="156">
                  <c:v>130</c:v>
                </c:pt>
                <c:pt idx="157">
                  <c:v>130</c:v>
                </c:pt>
                <c:pt idx="158">
                  <c:v>131</c:v>
                </c:pt>
                <c:pt idx="159">
                  <c:v>131</c:v>
                </c:pt>
                <c:pt idx="160">
                  <c:v>132</c:v>
                </c:pt>
                <c:pt idx="161">
                  <c:v>133</c:v>
                </c:pt>
                <c:pt idx="162">
                  <c:v>133</c:v>
                </c:pt>
                <c:pt idx="163">
                  <c:v>135</c:v>
                </c:pt>
                <c:pt idx="164">
                  <c:v>134</c:v>
                </c:pt>
                <c:pt idx="165">
                  <c:v>135</c:v>
                </c:pt>
                <c:pt idx="166">
                  <c:v>135</c:v>
                </c:pt>
                <c:pt idx="167">
                  <c:v>135</c:v>
                </c:pt>
                <c:pt idx="168">
                  <c:v>135</c:v>
                </c:pt>
                <c:pt idx="169">
                  <c:v>133</c:v>
                </c:pt>
                <c:pt idx="170">
                  <c:v>134</c:v>
                </c:pt>
                <c:pt idx="171">
                  <c:v>134</c:v>
                </c:pt>
                <c:pt idx="172">
                  <c:v>133</c:v>
                </c:pt>
                <c:pt idx="173">
                  <c:v>132</c:v>
                </c:pt>
                <c:pt idx="174">
                  <c:v>132</c:v>
                </c:pt>
                <c:pt idx="175">
                  <c:v>132</c:v>
                </c:pt>
                <c:pt idx="176">
                  <c:v>131</c:v>
                </c:pt>
                <c:pt idx="177">
                  <c:v>131</c:v>
                </c:pt>
                <c:pt idx="178">
                  <c:v>131</c:v>
                </c:pt>
                <c:pt idx="179">
                  <c:v>132</c:v>
                </c:pt>
                <c:pt idx="180">
                  <c:v>132</c:v>
                </c:pt>
                <c:pt idx="181">
                  <c:v>132</c:v>
                </c:pt>
                <c:pt idx="182">
                  <c:v>133</c:v>
                </c:pt>
                <c:pt idx="183">
                  <c:v>134</c:v>
                </c:pt>
                <c:pt idx="184">
                  <c:v>134</c:v>
                </c:pt>
                <c:pt idx="185">
                  <c:v>135</c:v>
                </c:pt>
                <c:pt idx="186">
                  <c:v>136</c:v>
                </c:pt>
                <c:pt idx="187">
                  <c:v>136</c:v>
                </c:pt>
                <c:pt idx="188">
                  <c:v>137</c:v>
                </c:pt>
                <c:pt idx="189">
                  <c:v>138</c:v>
                </c:pt>
                <c:pt idx="190">
                  <c:v>138</c:v>
                </c:pt>
                <c:pt idx="191">
                  <c:v>138</c:v>
                </c:pt>
                <c:pt idx="192">
                  <c:v>138</c:v>
                </c:pt>
                <c:pt idx="193">
                  <c:v>138</c:v>
                </c:pt>
                <c:pt idx="194">
                  <c:v>139</c:v>
                </c:pt>
                <c:pt idx="195">
                  <c:v>139</c:v>
                </c:pt>
                <c:pt idx="196">
                  <c:v>139</c:v>
                </c:pt>
                <c:pt idx="197">
                  <c:v>139</c:v>
                </c:pt>
                <c:pt idx="198">
                  <c:v>140</c:v>
                </c:pt>
                <c:pt idx="199">
                  <c:v>139</c:v>
                </c:pt>
                <c:pt idx="200">
                  <c:v>140</c:v>
                </c:pt>
                <c:pt idx="201">
                  <c:v>140</c:v>
                </c:pt>
                <c:pt idx="202">
                  <c:v>140</c:v>
                </c:pt>
                <c:pt idx="203">
                  <c:v>140</c:v>
                </c:pt>
                <c:pt idx="204">
                  <c:v>141</c:v>
                </c:pt>
                <c:pt idx="205">
                  <c:v>141</c:v>
                </c:pt>
                <c:pt idx="206">
                  <c:v>141</c:v>
                </c:pt>
                <c:pt idx="207">
                  <c:v>141</c:v>
                </c:pt>
                <c:pt idx="208">
                  <c:v>142</c:v>
                </c:pt>
                <c:pt idx="209">
                  <c:v>142</c:v>
                </c:pt>
                <c:pt idx="210">
                  <c:v>142</c:v>
                </c:pt>
                <c:pt idx="211">
                  <c:v>141</c:v>
                </c:pt>
                <c:pt idx="212">
                  <c:v>140</c:v>
                </c:pt>
                <c:pt idx="213">
                  <c:v>141</c:v>
                </c:pt>
                <c:pt idx="214">
                  <c:v>142</c:v>
                </c:pt>
                <c:pt idx="215">
                  <c:v>142</c:v>
                </c:pt>
                <c:pt idx="216">
                  <c:v>141</c:v>
                </c:pt>
                <c:pt idx="217">
                  <c:v>142</c:v>
                </c:pt>
                <c:pt idx="218">
                  <c:v>143</c:v>
                </c:pt>
                <c:pt idx="219">
                  <c:v>143</c:v>
                </c:pt>
                <c:pt idx="220">
                  <c:v>143</c:v>
                </c:pt>
                <c:pt idx="221">
                  <c:v>144</c:v>
                </c:pt>
                <c:pt idx="222">
                  <c:v>144</c:v>
                </c:pt>
                <c:pt idx="223">
                  <c:v>145</c:v>
                </c:pt>
                <c:pt idx="224">
                  <c:v>145</c:v>
                </c:pt>
                <c:pt idx="225">
                  <c:v>144</c:v>
                </c:pt>
                <c:pt idx="226">
                  <c:v>144</c:v>
                </c:pt>
                <c:pt idx="227">
                  <c:v>144</c:v>
                </c:pt>
                <c:pt idx="228">
                  <c:v>144</c:v>
                </c:pt>
                <c:pt idx="229">
                  <c:v>144</c:v>
                </c:pt>
                <c:pt idx="230">
                  <c:v>145</c:v>
                </c:pt>
                <c:pt idx="231">
                  <c:v>145</c:v>
                </c:pt>
                <c:pt idx="232">
                  <c:v>145</c:v>
                </c:pt>
                <c:pt idx="233">
                  <c:v>145</c:v>
                </c:pt>
                <c:pt idx="234">
                  <c:v>145</c:v>
                </c:pt>
                <c:pt idx="235">
                  <c:v>145</c:v>
                </c:pt>
                <c:pt idx="236">
                  <c:v>144</c:v>
                </c:pt>
                <c:pt idx="237">
                  <c:v>144</c:v>
                </c:pt>
                <c:pt idx="238">
                  <c:v>144</c:v>
                </c:pt>
                <c:pt idx="239">
                  <c:v>144</c:v>
                </c:pt>
                <c:pt idx="240">
                  <c:v>144</c:v>
                </c:pt>
                <c:pt idx="241">
                  <c:v>144</c:v>
                </c:pt>
                <c:pt idx="242">
                  <c:v>144</c:v>
                </c:pt>
                <c:pt idx="243">
                  <c:v>144</c:v>
                </c:pt>
                <c:pt idx="244">
                  <c:v>144</c:v>
                </c:pt>
                <c:pt idx="245">
                  <c:v>143</c:v>
                </c:pt>
                <c:pt idx="246">
                  <c:v>143</c:v>
                </c:pt>
                <c:pt idx="247">
                  <c:v>144</c:v>
                </c:pt>
                <c:pt idx="248">
                  <c:v>144</c:v>
                </c:pt>
                <c:pt idx="249">
                  <c:v>144</c:v>
                </c:pt>
                <c:pt idx="250">
                  <c:v>144</c:v>
                </c:pt>
                <c:pt idx="251">
                  <c:v>144</c:v>
                </c:pt>
                <c:pt idx="252">
                  <c:v>144</c:v>
                </c:pt>
                <c:pt idx="253">
                  <c:v>143</c:v>
                </c:pt>
                <c:pt idx="254">
                  <c:v>144</c:v>
                </c:pt>
                <c:pt idx="255">
                  <c:v>144</c:v>
                </c:pt>
                <c:pt idx="256">
                  <c:v>145</c:v>
                </c:pt>
                <c:pt idx="257">
                  <c:v>145</c:v>
                </c:pt>
                <c:pt idx="258">
                  <c:v>146</c:v>
                </c:pt>
                <c:pt idx="259">
                  <c:v>147</c:v>
                </c:pt>
                <c:pt idx="260">
                  <c:v>149</c:v>
                </c:pt>
                <c:pt idx="261">
                  <c:v>150</c:v>
                </c:pt>
                <c:pt idx="262">
                  <c:v>151</c:v>
                </c:pt>
                <c:pt idx="263">
                  <c:v>152</c:v>
                </c:pt>
                <c:pt idx="264">
                  <c:v>153</c:v>
                </c:pt>
                <c:pt idx="265">
                  <c:v>153</c:v>
                </c:pt>
                <c:pt idx="266">
                  <c:v>154</c:v>
                </c:pt>
                <c:pt idx="267">
                  <c:v>153</c:v>
                </c:pt>
                <c:pt idx="268">
                  <c:v>153</c:v>
                </c:pt>
                <c:pt idx="269">
                  <c:v>154</c:v>
                </c:pt>
                <c:pt idx="270">
                  <c:v>153</c:v>
                </c:pt>
                <c:pt idx="271">
                  <c:v>153</c:v>
                </c:pt>
                <c:pt idx="272">
                  <c:v>153</c:v>
                </c:pt>
                <c:pt idx="273">
                  <c:v>153</c:v>
                </c:pt>
                <c:pt idx="274">
                  <c:v>154</c:v>
                </c:pt>
                <c:pt idx="275">
                  <c:v>154</c:v>
                </c:pt>
                <c:pt idx="276">
                  <c:v>154</c:v>
                </c:pt>
                <c:pt idx="277">
                  <c:v>153</c:v>
                </c:pt>
                <c:pt idx="278">
                  <c:v>153</c:v>
                </c:pt>
                <c:pt idx="279">
                  <c:v>154</c:v>
                </c:pt>
                <c:pt idx="280">
                  <c:v>154</c:v>
                </c:pt>
                <c:pt idx="281">
                  <c:v>154</c:v>
                </c:pt>
                <c:pt idx="282">
                  <c:v>154</c:v>
                </c:pt>
                <c:pt idx="283">
                  <c:v>153</c:v>
                </c:pt>
                <c:pt idx="284">
                  <c:v>154</c:v>
                </c:pt>
                <c:pt idx="285">
                  <c:v>153</c:v>
                </c:pt>
                <c:pt idx="286">
                  <c:v>154</c:v>
                </c:pt>
                <c:pt idx="287">
                  <c:v>155</c:v>
                </c:pt>
                <c:pt idx="288">
                  <c:v>155</c:v>
                </c:pt>
                <c:pt idx="289">
                  <c:v>155</c:v>
                </c:pt>
                <c:pt idx="290">
                  <c:v>155</c:v>
                </c:pt>
                <c:pt idx="291">
                  <c:v>154</c:v>
                </c:pt>
                <c:pt idx="292">
                  <c:v>154</c:v>
                </c:pt>
                <c:pt idx="293">
                  <c:v>154</c:v>
                </c:pt>
                <c:pt idx="294">
                  <c:v>155</c:v>
                </c:pt>
                <c:pt idx="295">
                  <c:v>154</c:v>
                </c:pt>
                <c:pt idx="296">
                  <c:v>155</c:v>
                </c:pt>
                <c:pt idx="297">
                  <c:v>155</c:v>
                </c:pt>
                <c:pt idx="298">
                  <c:v>155</c:v>
                </c:pt>
                <c:pt idx="299">
                  <c:v>155</c:v>
                </c:pt>
                <c:pt idx="300">
                  <c:v>156</c:v>
                </c:pt>
                <c:pt idx="301">
                  <c:v>155</c:v>
                </c:pt>
                <c:pt idx="302">
                  <c:v>155</c:v>
                </c:pt>
                <c:pt idx="303">
                  <c:v>155</c:v>
                </c:pt>
                <c:pt idx="304">
                  <c:v>155</c:v>
                </c:pt>
                <c:pt idx="305">
                  <c:v>156</c:v>
                </c:pt>
                <c:pt idx="306">
                  <c:v>155</c:v>
                </c:pt>
                <c:pt idx="307">
                  <c:v>155</c:v>
                </c:pt>
                <c:pt idx="308">
                  <c:v>154</c:v>
                </c:pt>
                <c:pt idx="309">
                  <c:v>154</c:v>
                </c:pt>
                <c:pt idx="310">
                  <c:v>154</c:v>
                </c:pt>
                <c:pt idx="311">
                  <c:v>154</c:v>
                </c:pt>
                <c:pt idx="312">
                  <c:v>154</c:v>
                </c:pt>
                <c:pt idx="313">
                  <c:v>155</c:v>
                </c:pt>
                <c:pt idx="314">
                  <c:v>155</c:v>
                </c:pt>
                <c:pt idx="315">
                  <c:v>156</c:v>
                </c:pt>
                <c:pt idx="316">
                  <c:v>156</c:v>
                </c:pt>
                <c:pt idx="317">
                  <c:v>156</c:v>
                </c:pt>
                <c:pt idx="318">
                  <c:v>157</c:v>
                </c:pt>
                <c:pt idx="319">
                  <c:v>157</c:v>
                </c:pt>
                <c:pt idx="320">
                  <c:v>157</c:v>
                </c:pt>
                <c:pt idx="321">
                  <c:v>157</c:v>
                </c:pt>
                <c:pt idx="322">
                  <c:v>158</c:v>
                </c:pt>
                <c:pt idx="323">
                  <c:v>158</c:v>
                </c:pt>
                <c:pt idx="324">
                  <c:v>159</c:v>
                </c:pt>
                <c:pt idx="325">
                  <c:v>159</c:v>
                </c:pt>
                <c:pt idx="326">
                  <c:v>159</c:v>
                </c:pt>
                <c:pt idx="327">
                  <c:v>159</c:v>
                </c:pt>
                <c:pt idx="328">
                  <c:v>159</c:v>
                </c:pt>
                <c:pt idx="329">
                  <c:v>159</c:v>
                </c:pt>
                <c:pt idx="330">
                  <c:v>160</c:v>
                </c:pt>
                <c:pt idx="331">
                  <c:v>159</c:v>
                </c:pt>
                <c:pt idx="332">
                  <c:v>160</c:v>
                </c:pt>
                <c:pt idx="333">
                  <c:v>159</c:v>
                </c:pt>
                <c:pt idx="334">
                  <c:v>159</c:v>
                </c:pt>
                <c:pt idx="335">
                  <c:v>159</c:v>
                </c:pt>
                <c:pt idx="336">
                  <c:v>160</c:v>
                </c:pt>
                <c:pt idx="337">
                  <c:v>160</c:v>
                </c:pt>
                <c:pt idx="338">
                  <c:v>160</c:v>
                </c:pt>
                <c:pt idx="339">
                  <c:v>160</c:v>
                </c:pt>
                <c:pt idx="340">
                  <c:v>161</c:v>
                </c:pt>
                <c:pt idx="341">
                  <c:v>161</c:v>
                </c:pt>
                <c:pt idx="342">
                  <c:v>161</c:v>
                </c:pt>
                <c:pt idx="343">
                  <c:v>161</c:v>
                </c:pt>
                <c:pt idx="344">
                  <c:v>162</c:v>
                </c:pt>
                <c:pt idx="345">
                  <c:v>161</c:v>
                </c:pt>
                <c:pt idx="346">
                  <c:v>162</c:v>
                </c:pt>
                <c:pt idx="347">
                  <c:v>162</c:v>
                </c:pt>
                <c:pt idx="348">
                  <c:v>162</c:v>
                </c:pt>
                <c:pt idx="349">
                  <c:v>163</c:v>
                </c:pt>
                <c:pt idx="350">
                  <c:v>163</c:v>
                </c:pt>
                <c:pt idx="351">
                  <c:v>163</c:v>
                </c:pt>
                <c:pt idx="352">
                  <c:v>163</c:v>
                </c:pt>
                <c:pt idx="353">
                  <c:v>163</c:v>
                </c:pt>
                <c:pt idx="354">
                  <c:v>163</c:v>
                </c:pt>
                <c:pt idx="355">
                  <c:v>164</c:v>
                </c:pt>
                <c:pt idx="356">
                  <c:v>164</c:v>
                </c:pt>
                <c:pt idx="357">
                  <c:v>163</c:v>
                </c:pt>
                <c:pt idx="358">
                  <c:v>163</c:v>
                </c:pt>
                <c:pt idx="359">
                  <c:v>163</c:v>
                </c:pt>
                <c:pt idx="360">
                  <c:v>164</c:v>
                </c:pt>
                <c:pt idx="361">
                  <c:v>163</c:v>
                </c:pt>
                <c:pt idx="362">
                  <c:v>163</c:v>
                </c:pt>
                <c:pt idx="363">
                  <c:v>163</c:v>
                </c:pt>
                <c:pt idx="364">
                  <c:v>163</c:v>
                </c:pt>
                <c:pt idx="365">
                  <c:v>163</c:v>
                </c:pt>
                <c:pt idx="366">
                  <c:v>162</c:v>
                </c:pt>
                <c:pt idx="367">
                  <c:v>163</c:v>
                </c:pt>
                <c:pt idx="368">
                  <c:v>163</c:v>
                </c:pt>
                <c:pt idx="369">
                  <c:v>163</c:v>
                </c:pt>
                <c:pt idx="370">
                  <c:v>163</c:v>
                </c:pt>
                <c:pt idx="371">
                  <c:v>163</c:v>
                </c:pt>
                <c:pt idx="372">
                  <c:v>163</c:v>
                </c:pt>
                <c:pt idx="373">
                  <c:v>163</c:v>
                </c:pt>
                <c:pt idx="374">
                  <c:v>163</c:v>
                </c:pt>
                <c:pt idx="375">
                  <c:v>163</c:v>
                </c:pt>
                <c:pt idx="376">
                  <c:v>162</c:v>
                </c:pt>
                <c:pt idx="377">
                  <c:v>161</c:v>
                </c:pt>
                <c:pt idx="378">
                  <c:v>162</c:v>
                </c:pt>
                <c:pt idx="379">
                  <c:v>161</c:v>
                </c:pt>
                <c:pt idx="380">
                  <c:v>161</c:v>
                </c:pt>
                <c:pt idx="381">
                  <c:v>161</c:v>
                </c:pt>
                <c:pt idx="382">
                  <c:v>161</c:v>
                </c:pt>
                <c:pt idx="383">
                  <c:v>160</c:v>
                </c:pt>
                <c:pt idx="384">
                  <c:v>161</c:v>
                </c:pt>
                <c:pt idx="385">
                  <c:v>161</c:v>
                </c:pt>
                <c:pt idx="386">
                  <c:v>160</c:v>
                </c:pt>
                <c:pt idx="387">
                  <c:v>160</c:v>
                </c:pt>
                <c:pt idx="388">
                  <c:v>159</c:v>
                </c:pt>
                <c:pt idx="389">
                  <c:v>160</c:v>
                </c:pt>
                <c:pt idx="390">
                  <c:v>160</c:v>
                </c:pt>
                <c:pt idx="391">
                  <c:v>159</c:v>
                </c:pt>
                <c:pt idx="392">
                  <c:v>159</c:v>
                </c:pt>
                <c:pt idx="393">
                  <c:v>159</c:v>
                </c:pt>
                <c:pt idx="394">
                  <c:v>159</c:v>
                </c:pt>
                <c:pt idx="395">
                  <c:v>160</c:v>
                </c:pt>
                <c:pt idx="396">
                  <c:v>159</c:v>
                </c:pt>
                <c:pt idx="397">
                  <c:v>160</c:v>
                </c:pt>
                <c:pt idx="398">
                  <c:v>159</c:v>
                </c:pt>
                <c:pt idx="399">
                  <c:v>158</c:v>
                </c:pt>
                <c:pt idx="400">
                  <c:v>157</c:v>
                </c:pt>
                <c:pt idx="401">
                  <c:v>156</c:v>
                </c:pt>
                <c:pt idx="402">
                  <c:v>156</c:v>
                </c:pt>
                <c:pt idx="403">
                  <c:v>155</c:v>
                </c:pt>
                <c:pt idx="404">
                  <c:v>155</c:v>
                </c:pt>
                <c:pt idx="405">
                  <c:v>154</c:v>
                </c:pt>
                <c:pt idx="406">
                  <c:v>153</c:v>
                </c:pt>
                <c:pt idx="407">
                  <c:v>153</c:v>
                </c:pt>
                <c:pt idx="408">
                  <c:v>152</c:v>
                </c:pt>
                <c:pt idx="409">
                  <c:v>152</c:v>
                </c:pt>
                <c:pt idx="410">
                  <c:v>152</c:v>
                </c:pt>
                <c:pt idx="411">
                  <c:v>151</c:v>
                </c:pt>
                <c:pt idx="412">
                  <c:v>151</c:v>
                </c:pt>
                <c:pt idx="413">
                  <c:v>152</c:v>
                </c:pt>
                <c:pt idx="414">
                  <c:v>151</c:v>
                </c:pt>
                <c:pt idx="415">
                  <c:v>150</c:v>
                </c:pt>
                <c:pt idx="416">
                  <c:v>149</c:v>
                </c:pt>
                <c:pt idx="417">
                  <c:v>150</c:v>
                </c:pt>
                <c:pt idx="418">
                  <c:v>148</c:v>
                </c:pt>
                <c:pt idx="419">
                  <c:v>148</c:v>
                </c:pt>
                <c:pt idx="420">
                  <c:v>148</c:v>
                </c:pt>
                <c:pt idx="421">
                  <c:v>147</c:v>
                </c:pt>
                <c:pt idx="422">
                  <c:v>147</c:v>
                </c:pt>
                <c:pt idx="423">
                  <c:v>147</c:v>
                </c:pt>
                <c:pt idx="424">
                  <c:v>146</c:v>
                </c:pt>
                <c:pt idx="425">
                  <c:v>146</c:v>
                </c:pt>
                <c:pt idx="426">
                  <c:v>147</c:v>
                </c:pt>
                <c:pt idx="427">
                  <c:v>146</c:v>
                </c:pt>
                <c:pt idx="428">
                  <c:v>147</c:v>
                </c:pt>
                <c:pt idx="429">
                  <c:v>147</c:v>
                </c:pt>
                <c:pt idx="430">
                  <c:v>147</c:v>
                </c:pt>
                <c:pt idx="431">
                  <c:v>147</c:v>
                </c:pt>
                <c:pt idx="432">
                  <c:v>146</c:v>
                </c:pt>
                <c:pt idx="433">
                  <c:v>146</c:v>
                </c:pt>
                <c:pt idx="434">
                  <c:v>145</c:v>
                </c:pt>
                <c:pt idx="435">
                  <c:v>145</c:v>
                </c:pt>
                <c:pt idx="436">
                  <c:v>145</c:v>
                </c:pt>
                <c:pt idx="437">
                  <c:v>145</c:v>
                </c:pt>
                <c:pt idx="438">
                  <c:v>145</c:v>
                </c:pt>
                <c:pt idx="439">
                  <c:v>144</c:v>
                </c:pt>
                <c:pt idx="440">
                  <c:v>143</c:v>
                </c:pt>
                <c:pt idx="441">
                  <c:v>142</c:v>
                </c:pt>
                <c:pt idx="442">
                  <c:v>142</c:v>
                </c:pt>
                <c:pt idx="443">
                  <c:v>141</c:v>
                </c:pt>
                <c:pt idx="444">
                  <c:v>140</c:v>
                </c:pt>
                <c:pt idx="445">
                  <c:v>140</c:v>
                </c:pt>
                <c:pt idx="446">
                  <c:v>141</c:v>
                </c:pt>
                <c:pt idx="447">
                  <c:v>140</c:v>
                </c:pt>
                <c:pt idx="448">
                  <c:v>140</c:v>
                </c:pt>
                <c:pt idx="449">
                  <c:v>140</c:v>
                </c:pt>
                <c:pt idx="450">
                  <c:v>140</c:v>
                </c:pt>
                <c:pt idx="451">
                  <c:v>140</c:v>
                </c:pt>
                <c:pt idx="452">
                  <c:v>140</c:v>
                </c:pt>
                <c:pt idx="453">
                  <c:v>140</c:v>
                </c:pt>
                <c:pt idx="454">
                  <c:v>140</c:v>
                </c:pt>
                <c:pt idx="455">
                  <c:v>140</c:v>
                </c:pt>
                <c:pt idx="456">
                  <c:v>140</c:v>
                </c:pt>
                <c:pt idx="457">
                  <c:v>140</c:v>
                </c:pt>
                <c:pt idx="458">
                  <c:v>140</c:v>
                </c:pt>
                <c:pt idx="459">
                  <c:v>139</c:v>
                </c:pt>
                <c:pt idx="460">
                  <c:v>139</c:v>
                </c:pt>
                <c:pt idx="461">
                  <c:v>139</c:v>
                </c:pt>
                <c:pt idx="462">
                  <c:v>138</c:v>
                </c:pt>
                <c:pt idx="463">
                  <c:v>138</c:v>
                </c:pt>
                <c:pt idx="464">
                  <c:v>138</c:v>
                </c:pt>
                <c:pt idx="465">
                  <c:v>138</c:v>
                </c:pt>
                <c:pt idx="466">
                  <c:v>137</c:v>
                </c:pt>
                <c:pt idx="467">
                  <c:v>137</c:v>
                </c:pt>
                <c:pt idx="468">
                  <c:v>137</c:v>
                </c:pt>
                <c:pt idx="469">
                  <c:v>137</c:v>
                </c:pt>
                <c:pt idx="470">
                  <c:v>136</c:v>
                </c:pt>
                <c:pt idx="471">
                  <c:v>136</c:v>
                </c:pt>
                <c:pt idx="472">
                  <c:v>136</c:v>
                </c:pt>
                <c:pt idx="473">
                  <c:v>135</c:v>
                </c:pt>
                <c:pt idx="474">
                  <c:v>135</c:v>
                </c:pt>
                <c:pt idx="475">
                  <c:v>135</c:v>
                </c:pt>
                <c:pt idx="476">
                  <c:v>136</c:v>
                </c:pt>
                <c:pt idx="477">
                  <c:v>135</c:v>
                </c:pt>
                <c:pt idx="478">
                  <c:v>135</c:v>
                </c:pt>
                <c:pt idx="479">
                  <c:v>134</c:v>
                </c:pt>
                <c:pt idx="480">
                  <c:v>135</c:v>
                </c:pt>
                <c:pt idx="481">
                  <c:v>136</c:v>
                </c:pt>
                <c:pt idx="482">
                  <c:v>136</c:v>
                </c:pt>
                <c:pt idx="483">
                  <c:v>135</c:v>
                </c:pt>
                <c:pt idx="484">
                  <c:v>132</c:v>
                </c:pt>
                <c:pt idx="485">
                  <c:v>132</c:v>
                </c:pt>
                <c:pt idx="486">
                  <c:v>131</c:v>
                </c:pt>
                <c:pt idx="487">
                  <c:v>131</c:v>
                </c:pt>
                <c:pt idx="488">
                  <c:v>132</c:v>
                </c:pt>
                <c:pt idx="489">
                  <c:v>132</c:v>
                </c:pt>
                <c:pt idx="490">
                  <c:v>131</c:v>
                </c:pt>
                <c:pt idx="491">
                  <c:v>130</c:v>
                </c:pt>
                <c:pt idx="492">
                  <c:v>130</c:v>
                </c:pt>
                <c:pt idx="493">
                  <c:v>130</c:v>
                </c:pt>
                <c:pt idx="494">
                  <c:v>130</c:v>
                </c:pt>
                <c:pt idx="495">
                  <c:v>131</c:v>
                </c:pt>
                <c:pt idx="496">
                  <c:v>132</c:v>
                </c:pt>
                <c:pt idx="497">
                  <c:v>132</c:v>
                </c:pt>
                <c:pt idx="498">
                  <c:v>133</c:v>
                </c:pt>
                <c:pt idx="499">
                  <c:v>132</c:v>
                </c:pt>
                <c:pt idx="500">
                  <c:v>132</c:v>
                </c:pt>
                <c:pt idx="501">
                  <c:v>132</c:v>
                </c:pt>
                <c:pt idx="502">
                  <c:v>132</c:v>
                </c:pt>
                <c:pt idx="503">
                  <c:v>132</c:v>
                </c:pt>
                <c:pt idx="504">
                  <c:v>132</c:v>
                </c:pt>
                <c:pt idx="505">
                  <c:v>132</c:v>
                </c:pt>
                <c:pt idx="506">
                  <c:v>132</c:v>
                </c:pt>
                <c:pt idx="507">
                  <c:v>132</c:v>
                </c:pt>
                <c:pt idx="508">
                  <c:v>132</c:v>
                </c:pt>
                <c:pt idx="509">
                  <c:v>133</c:v>
                </c:pt>
                <c:pt idx="510">
                  <c:v>133</c:v>
                </c:pt>
                <c:pt idx="511">
                  <c:v>134</c:v>
                </c:pt>
                <c:pt idx="512">
                  <c:v>134</c:v>
                </c:pt>
                <c:pt idx="513">
                  <c:v>135</c:v>
                </c:pt>
                <c:pt idx="514">
                  <c:v>135</c:v>
                </c:pt>
                <c:pt idx="515">
                  <c:v>135</c:v>
                </c:pt>
                <c:pt idx="516">
                  <c:v>135</c:v>
                </c:pt>
                <c:pt idx="517">
                  <c:v>134</c:v>
                </c:pt>
                <c:pt idx="518">
                  <c:v>134</c:v>
                </c:pt>
                <c:pt idx="519">
                  <c:v>133</c:v>
                </c:pt>
                <c:pt idx="520">
                  <c:v>132</c:v>
                </c:pt>
                <c:pt idx="521">
                  <c:v>133</c:v>
                </c:pt>
                <c:pt idx="522">
                  <c:v>133</c:v>
                </c:pt>
                <c:pt idx="523">
                  <c:v>133</c:v>
                </c:pt>
                <c:pt idx="524">
                  <c:v>133</c:v>
                </c:pt>
                <c:pt idx="525">
                  <c:v>132</c:v>
                </c:pt>
                <c:pt idx="526">
                  <c:v>132</c:v>
                </c:pt>
                <c:pt idx="527">
                  <c:v>133</c:v>
                </c:pt>
                <c:pt idx="528">
                  <c:v>133</c:v>
                </c:pt>
                <c:pt idx="529">
                  <c:v>134</c:v>
                </c:pt>
                <c:pt idx="530">
                  <c:v>134</c:v>
                </c:pt>
                <c:pt idx="531">
                  <c:v>134</c:v>
                </c:pt>
                <c:pt idx="532">
                  <c:v>134</c:v>
                </c:pt>
                <c:pt idx="533">
                  <c:v>134</c:v>
                </c:pt>
                <c:pt idx="534">
                  <c:v>133</c:v>
                </c:pt>
                <c:pt idx="535">
                  <c:v>133</c:v>
                </c:pt>
                <c:pt idx="536">
                  <c:v>133</c:v>
                </c:pt>
                <c:pt idx="537">
                  <c:v>133</c:v>
                </c:pt>
                <c:pt idx="538">
                  <c:v>132</c:v>
                </c:pt>
                <c:pt idx="539">
                  <c:v>132</c:v>
                </c:pt>
                <c:pt idx="540">
                  <c:v>131</c:v>
                </c:pt>
                <c:pt idx="541">
                  <c:v>131</c:v>
                </c:pt>
                <c:pt idx="542">
                  <c:v>131</c:v>
                </c:pt>
                <c:pt idx="543">
                  <c:v>130</c:v>
                </c:pt>
                <c:pt idx="544">
                  <c:v>130</c:v>
                </c:pt>
                <c:pt idx="545">
                  <c:v>130</c:v>
                </c:pt>
                <c:pt idx="546">
                  <c:v>130</c:v>
                </c:pt>
                <c:pt idx="547">
                  <c:v>130</c:v>
                </c:pt>
                <c:pt idx="548">
                  <c:v>130</c:v>
                </c:pt>
                <c:pt idx="549">
                  <c:v>130</c:v>
                </c:pt>
                <c:pt idx="550">
                  <c:v>129</c:v>
                </c:pt>
                <c:pt idx="551">
                  <c:v>129</c:v>
                </c:pt>
                <c:pt idx="552">
                  <c:v>129</c:v>
                </c:pt>
                <c:pt idx="553">
                  <c:v>129</c:v>
                </c:pt>
                <c:pt idx="554">
                  <c:v>129</c:v>
                </c:pt>
                <c:pt idx="555">
                  <c:v>128</c:v>
                </c:pt>
                <c:pt idx="556">
                  <c:v>128</c:v>
                </c:pt>
                <c:pt idx="557">
                  <c:v>128</c:v>
                </c:pt>
                <c:pt idx="558">
                  <c:v>128</c:v>
                </c:pt>
                <c:pt idx="559">
                  <c:v>128</c:v>
                </c:pt>
                <c:pt idx="560">
                  <c:v>128</c:v>
                </c:pt>
                <c:pt idx="561">
                  <c:v>128</c:v>
                </c:pt>
                <c:pt idx="562">
                  <c:v>128</c:v>
                </c:pt>
                <c:pt idx="563">
                  <c:v>128</c:v>
                </c:pt>
                <c:pt idx="564">
                  <c:v>128</c:v>
                </c:pt>
                <c:pt idx="565">
                  <c:v>128</c:v>
                </c:pt>
                <c:pt idx="566">
                  <c:v>128</c:v>
                </c:pt>
                <c:pt idx="567">
                  <c:v>128</c:v>
                </c:pt>
                <c:pt idx="568">
                  <c:v>128</c:v>
                </c:pt>
                <c:pt idx="569">
                  <c:v>128</c:v>
                </c:pt>
                <c:pt idx="570">
                  <c:v>128</c:v>
                </c:pt>
                <c:pt idx="571">
                  <c:v>128</c:v>
                </c:pt>
                <c:pt idx="572">
                  <c:v>128</c:v>
                </c:pt>
                <c:pt idx="573">
                  <c:v>128</c:v>
                </c:pt>
                <c:pt idx="574">
                  <c:v>129</c:v>
                </c:pt>
                <c:pt idx="575">
                  <c:v>129</c:v>
                </c:pt>
                <c:pt idx="576">
                  <c:v>129</c:v>
                </c:pt>
                <c:pt idx="577">
                  <c:v>128</c:v>
                </c:pt>
                <c:pt idx="578">
                  <c:v>128</c:v>
                </c:pt>
                <c:pt idx="579">
                  <c:v>129</c:v>
                </c:pt>
                <c:pt idx="580">
                  <c:v>129</c:v>
                </c:pt>
                <c:pt idx="581">
                  <c:v>129</c:v>
                </c:pt>
                <c:pt idx="582">
                  <c:v>129</c:v>
                </c:pt>
                <c:pt idx="583">
                  <c:v>129</c:v>
                </c:pt>
                <c:pt idx="584">
                  <c:v>130</c:v>
                </c:pt>
                <c:pt idx="585">
                  <c:v>130</c:v>
                </c:pt>
                <c:pt idx="586">
                  <c:v>130</c:v>
                </c:pt>
                <c:pt idx="587">
                  <c:v>131</c:v>
                </c:pt>
                <c:pt idx="588">
                  <c:v>131</c:v>
                </c:pt>
                <c:pt idx="589">
                  <c:v>132</c:v>
                </c:pt>
                <c:pt idx="590">
                  <c:v>132</c:v>
                </c:pt>
                <c:pt idx="591">
                  <c:v>134</c:v>
                </c:pt>
                <c:pt idx="592">
                  <c:v>135</c:v>
                </c:pt>
                <c:pt idx="593">
                  <c:v>136</c:v>
                </c:pt>
                <c:pt idx="594">
                  <c:v>137</c:v>
                </c:pt>
                <c:pt idx="595">
                  <c:v>136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7341392"/>
        <c:axId val="247339824"/>
      </c:scatterChart>
      <c:scatterChart>
        <c:scatterStyle val="smoothMarker"/>
        <c:varyColors val="0"/>
        <c:ser>
          <c:idx val="1"/>
          <c:order val="1"/>
          <c:tx>
            <c:strRef>
              <c:f>Horacek!$C$1</c:f>
              <c:strCache>
                <c:ptCount val="1"/>
                <c:pt idx="0">
                  <c:v>T-Hb (g/dl)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Horacek!$A$2:$A$597</c:f>
              <c:numCache>
                <c:formatCode>General</c:formatCode>
                <c:ptCount val="596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20</c:v>
                </c:pt>
                <c:pt idx="18">
                  <c:v>21</c:v>
                </c:pt>
                <c:pt idx="19">
                  <c:v>22</c:v>
                </c:pt>
                <c:pt idx="20">
                  <c:v>23</c:v>
                </c:pt>
                <c:pt idx="21">
                  <c:v>24</c:v>
                </c:pt>
                <c:pt idx="22">
                  <c:v>25</c:v>
                </c:pt>
                <c:pt idx="23">
                  <c:v>26</c:v>
                </c:pt>
                <c:pt idx="24">
                  <c:v>27</c:v>
                </c:pt>
                <c:pt idx="25">
                  <c:v>28</c:v>
                </c:pt>
                <c:pt idx="26">
                  <c:v>29</c:v>
                </c:pt>
                <c:pt idx="27">
                  <c:v>30</c:v>
                </c:pt>
                <c:pt idx="28">
                  <c:v>31</c:v>
                </c:pt>
                <c:pt idx="29">
                  <c:v>32</c:v>
                </c:pt>
                <c:pt idx="30">
                  <c:v>33</c:v>
                </c:pt>
                <c:pt idx="31">
                  <c:v>34</c:v>
                </c:pt>
                <c:pt idx="32">
                  <c:v>35</c:v>
                </c:pt>
                <c:pt idx="33">
                  <c:v>36</c:v>
                </c:pt>
                <c:pt idx="34">
                  <c:v>37</c:v>
                </c:pt>
                <c:pt idx="35">
                  <c:v>38</c:v>
                </c:pt>
                <c:pt idx="36">
                  <c:v>39</c:v>
                </c:pt>
                <c:pt idx="37">
                  <c:v>40</c:v>
                </c:pt>
                <c:pt idx="38">
                  <c:v>41</c:v>
                </c:pt>
                <c:pt idx="39">
                  <c:v>42</c:v>
                </c:pt>
                <c:pt idx="40">
                  <c:v>43</c:v>
                </c:pt>
                <c:pt idx="41">
                  <c:v>44</c:v>
                </c:pt>
                <c:pt idx="42">
                  <c:v>45</c:v>
                </c:pt>
                <c:pt idx="43">
                  <c:v>46</c:v>
                </c:pt>
                <c:pt idx="44">
                  <c:v>47</c:v>
                </c:pt>
                <c:pt idx="45">
                  <c:v>48</c:v>
                </c:pt>
                <c:pt idx="46">
                  <c:v>49</c:v>
                </c:pt>
                <c:pt idx="47">
                  <c:v>50</c:v>
                </c:pt>
                <c:pt idx="48">
                  <c:v>51</c:v>
                </c:pt>
                <c:pt idx="49">
                  <c:v>52</c:v>
                </c:pt>
                <c:pt idx="50">
                  <c:v>53</c:v>
                </c:pt>
                <c:pt idx="51">
                  <c:v>54</c:v>
                </c:pt>
                <c:pt idx="52">
                  <c:v>55</c:v>
                </c:pt>
                <c:pt idx="53">
                  <c:v>56</c:v>
                </c:pt>
                <c:pt idx="54">
                  <c:v>57</c:v>
                </c:pt>
                <c:pt idx="55">
                  <c:v>58</c:v>
                </c:pt>
                <c:pt idx="56">
                  <c:v>59</c:v>
                </c:pt>
                <c:pt idx="57">
                  <c:v>60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74</c:v>
                </c:pt>
                <c:pt idx="72">
                  <c:v>75</c:v>
                </c:pt>
                <c:pt idx="73">
                  <c:v>76</c:v>
                </c:pt>
                <c:pt idx="74">
                  <c:v>77</c:v>
                </c:pt>
                <c:pt idx="75">
                  <c:v>78</c:v>
                </c:pt>
                <c:pt idx="76">
                  <c:v>79</c:v>
                </c:pt>
                <c:pt idx="77">
                  <c:v>80</c:v>
                </c:pt>
                <c:pt idx="78">
                  <c:v>81</c:v>
                </c:pt>
                <c:pt idx="79">
                  <c:v>82</c:v>
                </c:pt>
                <c:pt idx="80">
                  <c:v>83</c:v>
                </c:pt>
                <c:pt idx="81">
                  <c:v>84</c:v>
                </c:pt>
                <c:pt idx="82">
                  <c:v>85</c:v>
                </c:pt>
                <c:pt idx="83">
                  <c:v>86</c:v>
                </c:pt>
                <c:pt idx="84">
                  <c:v>87</c:v>
                </c:pt>
                <c:pt idx="85">
                  <c:v>88</c:v>
                </c:pt>
                <c:pt idx="86">
                  <c:v>89</c:v>
                </c:pt>
                <c:pt idx="87">
                  <c:v>90</c:v>
                </c:pt>
                <c:pt idx="88">
                  <c:v>91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  <c:pt idx="93">
                  <c:v>96</c:v>
                </c:pt>
                <c:pt idx="94">
                  <c:v>97</c:v>
                </c:pt>
                <c:pt idx="95">
                  <c:v>98</c:v>
                </c:pt>
                <c:pt idx="96">
                  <c:v>99</c:v>
                </c:pt>
                <c:pt idx="97">
                  <c:v>100</c:v>
                </c:pt>
                <c:pt idx="98">
                  <c:v>101</c:v>
                </c:pt>
                <c:pt idx="99">
                  <c:v>102</c:v>
                </c:pt>
                <c:pt idx="100">
                  <c:v>103</c:v>
                </c:pt>
                <c:pt idx="101">
                  <c:v>104</c:v>
                </c:pt>
                <c:pt idx="102">
                  <c:v>105</c:v>
                </c:pt>
                <c:pt idx="103">
                  <c:v>106</c:v>
                </c:pt>
                <c:pt idx="104">
                  <c:v>107</c:v>
                </c:pt>
                <c:pt idx="105">
                  <c:v>108</c:v>
                </c:pt>
                <c:pt idx="106">
                  <c:v>109</c:v>
                </c:pt>
                <c:pt idx="107">
                  <c:v>110</c:v>
                </c:pt>
                <c:pt idx="108">
                  <c:v>111</c:v>
                </c:pt>
                <c:pt idx="109">
                  <c:v>112</c:v>
                </c:pt>
                <c:pt idx="110">
                  <c:v>113</c:v>
                </c:pt>
                <c:pt idx="111">
                  <c:v>114</c:v>
                </c:pt>
                <c:pt idx="112">
                  <c:v>115</c:v>
                </c:pt>
                <c:pt idx="113">
                  <c:v>116</c:v>
                </c:pt>
                <c:pt idx="114">
                  <c:v>117</c:v>
                </c:pt>
                <c:pt idx="115">
                  <c:v>118</c:v>
                </c:pt>
                <c:pt idx="116">
                  <c:v>119</c:v>
                </c:pt>
                <c:pt idx="117">
                  <c:v>120</c:v>
                </c:pt>
                <c:pt idx="118">
                  <c:v>121</c:v>
                </c:pt>
                <c:pt idx="119">
                  <c:v>122</c:v>
                </c:pt>
                <c:pt idx="120">
                  <c:v>123</c:v>
                </c:pt>
                <c:pt idx="121">
                  <c:v>124</c:v>
                </c:pt>
                <c:pt idx="122">
                  <c:v>125</c:v>
                </c:pt>
                <c:pt idx="123">
                  <c:v>126</c:v>
                </c:pt>
                <c:pt idx="124">
                  <c:v>127</c:v>
                </c:pt>
                <c:pt idx="125">
                  <c:v>128</c:v>
                </c:pt>
                <c:pt idx="126">
                  <c:v>129</c:v>
                </c:pt>
                <c:pt idx="127">
                  <c:v>130</c:v>
                </c:pt>
                <c:pt idx="128">
                  <c:v>131</c:v>
                </c:pt>
                <c:pt idx="129">
                  <c:v>132</c:v>
                </c:pt>
                <c:pt idx="130">
                  <c:v>133</c:v>
                </c:pt>
                <c:pt idx="131">
                  <c:v>134</c:v>
                </c:pt>
                <c:pt idx="132">
                  <c:v>135</c:v>
                </c:pt>
                <c:pt idx="133">
                  <c:v>136</c:v>
                </c:pt>
                <c:pt idx="134">
                  <c:v>137</c:v>
                </c:pt>
                <c:pt idx="135">
                  <c:v>138</c:v>
                </c:pt>
                <c:pt idx="136">
                  <c:v>139</c:v>
                </c:pt>
                <c:pt idx="137">
                  <c:v>140</c:v>
                </c:pt>
                <c:pt idx="138">
                  <c:v>141</c:v>
                </c:pt>
                <c:pt idx="139">
                  <c:v>142</c:v>
                </c:pt>
                <c:pt idx="140">
                  <c:v>143</c:v>
                </c:pt>
                <c:pt idx="141">
                  <c:v>144</c:v>
                </c:pt>
                <c:pt idx="142">
                  <c:v>145</c:v>
                </c:pt>
                <c:pt idx="143">
                  <c:v>146</c:v>
                </c:pt>
                <c:pt idx="144">
                  <c:v>147</c:v>
                </c:pt>
                <c:pt idx="145">
                  <c:v>148</c:v>
                </c:pt>
                <c:pt idx="146">
                  <c:v>149</c:v>
                </c:pt>
                <c:pt idx="147">
                  <c:v>150</c:v>
                </c:pt>
                <c:pt idx="148">
                  <c:v>151</c:v>
                </c:pt>
                <c:pt idx="149">
                  <c:v>152</c:v>
                </c:pt>
                <c:pt idx="150">
                  <c:v>153</c:v>
                </c:pt>
                <c:pt idx="151">
                  <c:v>154</c:v>
                </c:pt>
                <c:pt idx="152">
                  <c:v>155</c:v>
                </c:pt>
                <c:pt idx="153">
                  <c:v>156</c:v>
                </c:pt>
                <c:pt idx="154">
                  <c:v>157</c:v>
                </c:pt>
                <c:pt idx="155">
                  <c:v>158</c:v>
                </c:pt>
                <c:pt idx="156">
                  <c:v>159</c:v>
                </c:pt>
                <c:pt idx="157">
                  <c:v>160</c:v>
                </c:pt>
                <c:pt idx="158">
                  <c:v>161</c:v>
                </c:pt>
                <c:pt idx="159">
                  <c:v>162</c:v>
                </c:pt>
                <c:pt idx="160">
                  <c:v>163</c:v>
                </c:pt>
                <c:pt idx="161">
                  <c:v>164</c:v>
                </c:pt>
                <c:pt idx="162">
                  <c:v>165</c:v>
                </c:pt>
                <c:pt idx="163">
                  <c:v>166</c:v>
                </c:pt>
                <c:pt idx="164">
                  <c:v>167</c:v>
                </c:pt>
                <c:pt idx="165">
                  <c:v>168</c:v>
                </c:pt>
                <c:pt idx="166">
                  <c:v>169</c:v>
                </c:pt>
                <c:pt idx="167">
                  <c:v>170</c:v>
                </c:pt>
                <c:pt idx="168">
                  <c:v>171</c:v>
                </c:pt>
                <c:pt idx="169">
                  <c:v>172</c:v>
                </c:pt>
                <c:pt idx="170">
                  <c:v>173</c:v>
                </c:pt>
                <c:pt idx="171">
                  <c:v>174</c:v>
                </c:pt>
                <c:pt idx="172">
                  <c:v>175</c:v>
                </c:pt>
                <c:pt idx="173">
                  <c:v>176</c:v>
                </c:pt>
                <c:pt idx="174">
                  <c:v>177</c:v>
                </c:pt>
                <c:pt idx="175">
                  <c:v>178</c:v>
                </c:pt>
                <c:pt idx="176">
                  <c:v>179</c:v>
                </c:pt>
                <c:pt idx="177">
                  <c:v>180</c:v>
                </c:pt>
                <c:pt idx="178">
                  <c:v>181</c:v>
                </c:pt>
                <c:pt idx="179">
                  <c:v>182</c:v>
                </c:pt>
                <c:pt idx="180">
                  <c:v>183</c:v>
                </c:pt>
                <c:pt idx="181">
                  <c:v>184</c:v>
                </c:pt>
                <c:pt idx="182">
                  <c:v>185</c:v>
                </c:pt>
                <c:pt idx="183">
                  <c:v>186</c:v>
                </c:pt>
                <c:pt idx="184">
                  <c:v>187</c:v>
                </c:pt>
                <c:pt idx="185">
                  <c:v>188</c:v>
                </c:pt>
                <c:pt idx="186">
                  <c:v>189</c:v>
                </c:pt>
                <c:pt idx="187">
                  <c:v>190</c:v>
                </c:pt>
                <c:pt idx="188">
                  <c:v>191</c:v>
                </c:pt>
                <c:pt idx="189">
                  <c:v>192</c:v>
                </c:pt>
                <c:pt idx="190">
                  <c:v>193</c:v>
                </c:pt>
                <c:pt idx="191">
                  <c:v>194</c:v>
                </c:pt>
                <c:pt idx="192">
                  <c:v>195</c:v>
                </c:pt>
                <c:pt idx="193">
                  <c:v>196</c:v>
                </c:pt>
                <c:pt idx="194">
                  <c:v>197</c:v>
                </c:pt>
                <c:pt idx="195">
                  <c:v>198</c:v>
                </c:pt>
                <c:pt idx="196">
                  <c:v>199</c:v>
                </c:pt>
                <c:pt idx="197">
                  <c:v>200</c:v>
                </c:pt>
                <c:pt idx="198">
                  <c:v>201</c:v>
                </c:pt>
                <c:pt idx="199">
                  <c:v>202</c:v>
                </c:pt>
                <c:pt idx="200">
                  <c:v>203</c:v>
                </c:pt>
                <c:pt idx="201">
                  <c:v>204</c:v>
                </c:pt>
                <c:pt idx="202">
                  <c:v>205</c:v>
                </c:pt>
                <c:pt idx="203">
                  <c:v>206</c:v>
                </c:pt>
                <c:pt idx="204">
                  <c:v>207</c:v>
                </c:pt>
                <c:pt idx="205">
                  <c:v>208</c:v>
                </c:pt>
                <c:pt idx="206">
                  <c:v>209</c:v>
                </c:pt>
                <c:pt idx="207">
                  <c:v>210</c:v>
                </c:pt>
                <c:pt idx="208">
                  <c:v>211</c:v>
                </c:pt>
                <c:pt idx="209">
                  <c:v>212</c:v>
                </c:pt>
                <c:pt idx="210">
                  <c:v>213</c:v>
                </c:pt>
                <c:pt idx="211">
                  <c:v>214</c:v>
                </c:pt>
                <c:pt idx="212">
                  <c:v>215</c:v>
                </c:pt>
                <c:pt idx="213">
                  <c:v>216</c:v>
                </c:pt>
                <c:pt idx="214">
                  <c:v>217</c:v>
                </c:pt>
                <c:pt idx="215">
                  <c:v>218</c:v>
                </c:pt>
                <c:pt idx="216">
                  <c:v>219</c:v>
                </c:pt>
                <c:pt idx="217">
                  <c:v>220</c:v>
                </c:pt>
                <c:pt idx="218">
                  <c:v>221</c:v>
                </c:pt>
                <c:pt idx="219">
                  <c:v>222</c:v>
                </c:pt>
                <c:pt idx="220">
                  <c:v>223</c:v>
                </c:pt>
                <c:pt idx="221">
                  <c:v>224</c:v>
                </c:pt>
                <c:pt idx="222">
                  <c:v>225</c:v>
                </c:pt>
                <c:pt idx="223">
                  <c:v>226</c:v>
                </c:pt>
                <c:pt idx="224">
                  <c:v>227</c:v>
                </c:pt>
                <c:pt idx="225">
                  <c:v>228</c:v>
                </c:pt>
                <c:pt idx="226">
                  <c:v>229</c:v>
                </c:pt>
                <c:pt idx="227">
                  <c:v>230</c:v>
                </c:pt>
                <c:pt idx="228">
                  <c:v>231</c:v>
                </c:pt>
                <c:pt idx="229">
                  <c:v>232</c:v>
                </c:pt>
                <c:pt idx="230">
                  <c:v>233</c:v>
                </c:pt>
                <c:pt idx="231">
                  <c:v>234</c:v>
                </c:pt>
                <c:pt idx="232">
                  <c:v>235</c:v>
                </c:pt>
                <c:pt idx="233">
                  <c:v>236</c:v>
                </c:pt>
                <c:pt idx="234">
                  <c:v>237</c:v>
                </c:pt>
                <c:pt idx="235">
                  <c:v>238</c:v>
                </c:pt>
                <c:pt idx="236">
                  <c:v>239</c:v>
                </c:pt>
                <c:pt idx="237">
                  <c:v>240</c:v>
                </c:pt>
                <c:pt idx="238">
                  <c:v>241</c:v>
                </c:pt>
                <c:pt idx="239">
                  <c:v>242</c:v>
                </c:pt>
                <c:pt idx="240">
                  <c:v>243</c:v>
                </c:pt>
                <c:pt idx="241">
                  <c:v>244</c:v>
                </c:pt>
                <c:pt idx="242">
                  <c:v>245</c:v>
                </c:pt>
                <c:pt idx="243">
                  <c:v>246</c:v>
                </c:pt>
                <c:pt idx="244">
                  <c:v>247</c:v>
                </c:pt>
                <c:pt idx="245">
                  <c:v>248</c:v>
                </c:pt>
                <c:pt idx="246">
                  <c:v>249</c:v>
                </c:pt>
                <c:pt idx="247">
                  <c:v>250</c:v>
                </c:pt>
                <c:pt idx="248">
                  <c:v>251</c:v>
                </c:pt>
                <c:pt idx="249">
                  <c:v>252</c:v>
                </c:pt>
                <c:pt idx="250">
                  <c:v>253</c:v>
                </c:pt>
                <c:pt idx="251">
                  <c:v>254</c:v>
                </c:pt>
                <c:pt idx="252">
                  <c:v>255</c:v>
                </c:pt>
                <c:pt idx="253">
                  <c:v>256</c:v>
                </c:pt>
                <c:pt idx="254">
                  <c:v>257</c:v>
                </c:pt>
                <c:pt idx="255">
                  <c:v>258</c:v>
                </c:pt>
                <c:pt idx="256">
                  <c:v>259</c:v>
                </c:pt>
                <c:pt idx="257">
                  <c:v>260</c:v>
                </c:pt>
                <c:pt idx="258">
                  <c:v>261</c:v>
                </c:pt>
                <c:pt idx="259">
                  <c:v>262</c:v>
                </c:pt>
                <c:pt idx="260">
                  <c:v>263</c:v>
                </c:pt>
                <c:pt idx="261">
                  <c:v>264</c:v>
                </c:pt>
                <c:pt idx="262">
                  <c:v>265</c:v>
                </c:pt>
                <c:pt idx="263">
                  <c:v>266</c:v>
                </c:pt>
                <c:pt idx="264">
                  <c:v>267</c:v>
                </c:pt>
                <c:pt idx="265">
                  <c:v>268</c:v>
                </c:pt>
                <c:pt idx="266">
                  <c:v>269</c:v>
                </c:pt>
                <c:pt idx="267">
                  <c:v>270</c:v>
                </c:pt>
                <c:pt idx="268">
                  <c:v>271</c:v>
                </c:pt>
                <c:pt idx="269">
                  <c:v>272</c:v>
                </c:pt>
                <c:pt idx="270">
                  <c:v>273</c:v>
                </c:pt>
                <c:pt idx="271">
                  <c:v>274</c:v>
                </c:pt>
                <c:pt idx="272">
                  <c:v>275</c:v>
                </c:pt>
                <c:pt idx="273">
                  <c:v>276</c:v>
                </c:pt>
                <c:pt idx="274">
                  <c:v>277</c:v>
                </c:pt>
                <c:pt idx="275">
                  <c:v>278</c:v>
                </c:pt>
                <c:pt idx="276">
                  <c:v>279</c:v>
                </c:pt>
                <c:pt idx="277">
                  <c:v>280</c:v>
                </c:pt>
                <c:pt idx="278">
                  <c:v>281</c:v>
                </c:pt>
                <c:pt idx="279">
                  <c:v>282</c:v>
                </c:pt>
                <c:pt idx="280">
                  <c:v>283</c:v>
                </c:pt>
                <c:pt idx="281">
                  <c:v>284</c:v>
                </c:pt>
                <c:pt idx="282">
                  <c:v>285</c:v>
                </c:pt>
                <c:pt idx="283">
                  <c:v>286</c:v>
                </c:pt>
                <c:pt idx="284">
                  <c:v>287</c:v>
                </c:pt>
                <c:pt idx="285">
                  <c:v>288</c:v>
                </c:pt>
                <c:pt idx="286">
                  <c:v>289</c:v>
                </c:pt>
                <c:pt idx="287">
                  <c:v>290</c:v>
                </c:pt>
                <c:pt idx="288">
                  <c:v>291</c:v>
                </c:pt>
                <c:pt idx="289">
                  <c:v>292</c:v>
                </c:pt>
                <c:pt idx="290">
                  <c:v>293</c:v>
                </c:pt>
                <c:pt idx="291">
                  <c:v>294</c:v>
                </c:pt>
                <c:pt idx="292">
                  <c:v>295</c:v>
                </c:pt>
                <c:pt idx="293">
                  <c:v>296</c:v>
                </c:pt>
                <c:pt idx="294">
                  <c:v>297</c:v>
                </c:pt>
                <c:pt idx="295">
                  <c:v>298</c:v>
                </c:pt>
                <c:pt idx="296">
                  <c:v>299</c:v>
                </c:pt>
                <c:pt idx="297">
                  <c:v>300</c:v>
                </c:pt>
                <c:pt idx="298">
                  <c:v>301</c:v>
                </c:pt>
                <c:pt idx="299">
                  <c:v>302</c:v>
                </c:pt>
                <c:pt idx="300">
                  <c:v>303</c:v>
                </c:pt>
                <c:pt idx="301">
                  <c:v>304</c:v>
                </c:pt>
                <c:pt idx="302">
                  <c:v>305</c:v>
                </c:pt>
                <c:pt idx="303">
                  <c:v>306</c:v>
                </c:pt>
                <c:pt idx="304">
                  <c:v>307</c:v>
                </c:pt>
                <c:pt idx="305">
                  <c:v>308</c:v>
                </c:pt>
                <c:pt idx="306">
                  <c:v>309</c:v>
                </c:pt>
                <c:pt idx="307">
                  <c:v>310</c:v>
                </c:pt>
                <c:pt idx="308">
                  <c:v>311</c:v>
                </c:pt>
                <c:pt idx="309">
                  <c:v>312</c:v>
                </c:pt>
                <c:pt idx="310">
                  <c:v>313</c:v>
                </c:pt>
                <c:pt idx="311">
                  <c:v>314</c:v>
                </c:pt>
                <c:pt idx="312">
                  <c:v>315</c:v>
                </c:pt>
                <c:pt idx="313">
                  <c:v>316</c:v>
                </c:pt>
                <c:pt idx="314">
                  <c:v>317</c:v>
                </c:pt>
                <c:pt idx="315">
                  <c:v>318</c:v>
                </c:pt>
                <c:pt idx="316">
                  <c:v>319</c:v>
                </c:pt>
                <c:pt idx="317">
                  <c:v>320</c:v>
                </c:pt>
                <c:pt idx="318">
                  <c:v>321</c:v>
                </c:pt>
                <c:pt idx="319">
                  <c:v>322</c:v>
                </c:pt>
                <c:pt idx="320">
                  <c:v>323</c:v>
                </c:pt>
                <c:pt idx="321">
                  <c:v>324</c:v>
                </c:pt>
                <c:pt idx="322">
                  <c:v>325</c:v>
                </c:pt>
                <c:pt idx="323">
                  <c:v>326</c:v>
                </c:pt>
                <c:pt idx="324">
                  <c:v>327</c:v>
                </c:pt>
                <c:pt idx="325">
                  <c:v>328</c:v>
                </c:pt>
                <c:pt idx="326">
                  <c:v>329</c:v>
                </c:pt>
                <c:pt idx="327">
                  <c:v>330</c:v>
                </c:pt>
                <c:pt idx="328">
                  <c:v>331</c:v>
                </c:pt>
                <c:pt idx="329">
                  <c:v>332</c:v>
                </c:pt>
                <c:pt idx="330">
                  <c:v>333</c:v>
                </c:pt>
                <c:pt idx="331">
                  <c:v>334</c:v>
                </c:pt>
                <c:pt idx="332">
                  <c:v>335</c:v>
                </c:pt>
                <c:pt idx="333">
                  <c:v>336</c:v>
                </c:pt>
                <c:pt idx="334">
                  <c:v>337</c:v>
                </c:pt>
                <c:pt idx="335">
                  <c:v>338</c:v>
                </c:pt>
                <c:pt idx="336">
                  <c:v>339</c:v>
                </c:pt>
                <c:pt idx="337">
                  <c:v>340</c:v>
                </c:pt>
                <c:pt idx="338">
                  <c:v>341</c:v>
                </c:pt>
                <c:pt idx="339">
                  <c:v>342</c:v>
                </c:pt>
                <c:pt idx="340">
                  <c:v>343</c:v>
                </c:pt>
                <c:pt idx="341">
                  <c:v>344</c:v>
                </c:pt>
                <c:pt idx="342">
                  <c:v>345</c:v>
                </c:pt>
                <c:pt idx="343">
                  <c:v>346</c:v>
                </c:pt>
                <c:pt idx="344">
                  <c:v>347</c:v>
                </c:pt>
                <c:pt idx="345">
                  <c:v>348</c:v>
                </c:pt>
                <c:pt idx="346">
                  <c:v>349</c:v>
                </c:pt>
                <c:pt idx="347">
                  <c:v>350</c:v>
                </c:pt>
                <c:pt idx="348">
                  <c:v>351</c:v>
                </c:pt>
                <c:pt idx="349">
                  <c:v>352</c:v>
                </c:pt>
                <c:pt idx="350">
                  <c:v>353</c:v>
                </c:pt>
                <c:pt idx="351">
                  <c:v>354</c:v>
                </c:pt>
                <c:pt idx="352">
                  <c:v>355</c:v>
                </c:pt>
                <c:pt idx="353">
                  <c:v>356</c:v>
                </c:pt>
                <c:pt idx="354">
                  <c:v>357</c:v>
                </c:pt>
                <c:pt idx="355">
                  <c:v>358</c:v>
                </c:pt>
                <c:pt idx="356">
                  <c:v>359</c:v>
                </c:pt>
                <c:pt idx="357">
                  <c:v>360</c:v>
                </c:pt>
                <c:pt idx="358">
                  <c:v>361</c:v>
                </c:pt>
                <c:pt idx="359">
                  <c:v>362</c:v>
                </c:pt>
                <c:pt idx="360">
                  <c:v>363</c:v>
                </c:pt>
                <c:pt idx="361">
                  <c:v>364</c:v>
                </c:pt>
                <c:pt idx="362">
                  <c:v>365</c:v>
                </c:pt>
                <c:pt idx="363">
                  <c:v>366</c:v>
                </c:pt>
                <c:pt idx="364">
                  <c:v>367</c:v>
                </c:pt>
                <c:pt idx="365">
                  <c:v>368</c:v>
                </c:pt>
                <c:pt idx="366">
                  <c:v>369</c:v>
                </c:pt>
                <c:pt idx="367">
                  <c:v>370</c:v>
                </c:pt>
                <c:pt idx="368">
                  <c:v>371</c:v>
                </c:pt>
                <c:pt idx="369">
                  <c:v>372</c:v>
                </c:pt>
                <c:pt idx="370">
                  <c:v>373</c:v>
                </c:pt>
                <c:pt idx="371">
                  <c:v>374</c:v>
                </c:pt>
                <c:pt idx="372">
                  <c:v>375</c:v>
                </c:pt>
                <c:pt idx="373">
                  <c:v>376</c:v>
                </c:pt>
                <c:pt idx="374">
                  <c:v>377</c:v>
                </c:pt>
                <c:pt idx="375">
                  <c:v>378</c:v>
                </c:pt>
                <c:pt idx="376">
                  <c:v>379</c:v>
                </c:pt>
                <c:pt idx="377">
                  <c:v>380</c:v>
                </c:pt>
                <c:pt idx="378">
                  <c:v>381</c:v>
                </c:pt>
                <c:pt idx="379">
                  <c:v>382</c:v>
                </c:pt>
                <c:pt idx="380">
                  <c:v>383</c:v>
                </c:pt>
                <c:pt idx="381">
                  <c:v>384</c:v>
                </c:pt>
                <c:pt idx="382">
                  <c:v>385</c:v>
                </c:pt>
                <c:pt idx="383">
                  <c:v>386</c:v>
                </c:pt>
                <c:pt idx="384">
                  <c:v>387</c:v>
                </c:pt>
                <c:pt idx="385">
                  <c:v>388</c:v>
                </c:pt>
                <c:pt idx="386">
                  <c:v>389</c:v>
                </c:pt>
                <c:pt idx="387">
                  <c:v>390</c:v>
                </c:pt>
                <c:pt idx="388">
                  <c:v>391</c:v>
                </c:pt>
                <c:pt idx="389">
                  <c:v>392</c:v>
                </c:pt>
                <c:pt idx="390">
                  <c:v>393</c:v>
                </c:pt>
                <c:pt idx="391">
                  <c:v>394</c:v>
                </c:pt>
                <c:pt idx="392">
                  <c:v>395</c:v>
                </c:pt>
                <c:pt idx="393">
                  <c:v>396</c:v>
                </c:pt>
                <c:pt idx="394">
                  <c:v>397</c:v>
                </c:pt>
                <c:pt idx="395">
                  <c:v>398</c:v>
                </c:pt>
                <c:pt idx="396">
                  <c:v>399</c:v>
                </c:pt>
                <c:pt idx="397">
                  <c:v>400</c:v>
                </c:pt>
                <c:pt idx="398">
                  <c:v>401</c:v>
                </c:pt>
                <c:pt idx="399">
                  <c:v>402</c:v>
                </c:pt>
                <c:pt idx="400">
                  <c:v>403</c:v>
                </c:pt>
                <c:pt idx="401">
                  <c:v>404</c:v>
                </c:pt>
                <c:pt idx="402">
                  <c:v>405</c:v>
                </c:pt>
                <c:pt idx="403">
                  <c:v>406</c:v>
                </c:pt>
                <c:pt idx="404">
                  <c:v>407</c:v>
                </c:pt>
                <c:pt idx="405">
                  <c:v>408</c:v>
                </c:pt>
                <c:pt idx="406">
                  <c:v>409</c:v>
                </c:pt>
                <c:pt idx="407">
                  <c:v>410</c:v>
                </c:pt>
                <c:pt idx="408">
                  <c:v>411</c:v>
                </c:pt>
                <c:pt idx="409">
                  <c:v>412</c:v>
                </c:pt>
                <c:pt idx="410">
                  <c:v>413</c:v>
                </c:pt>
                <c:pt idx="411">
                  <c:v>414</c:v>
                </c:pt>
                <c:pt idx="412">
                  <c:v>415</c:v>
                </c:pt>
                <c:pt idx="413">
                  <c:v>416</c:v>
                </c:pt>
                <c:pt idx="414">
                  <c:v>417</c:v>
                </c:pt>
                <c:pt idx="415">
                  <c:v>418</c:v>
                </c:pt>
                <c:pt idx="416">
                  <c:v>419</c:v>
                </c:pt>
                <c:pt idx="417">
                  <c:v>420</c:v>
                </c:pt>
                <c:pt idx="418">
                  <c:v>421</c:v>
                </c:pt>
                <c:pt idx="419">
                  <c:v>422</c:v>
                </c:pt>
                <c:pt idx="420">
                  <c:v>423</c:v>
                </c:pt>
                <c:pt idx="421">
                  <c:v>424</c:v>
                </c:pt>
                <c:pt idx="422">
                  <c:v>425</c:v>
                </c:pt>
                <c:pt idx="423">
                  <c:v>426</c:v>
                </c:pt>
                <c:pt idx="424">
                  <c:v>427</c:v>
                </c:pt>
                <c:pt idx="425">
                  <c:v>428</c:v>
                </c:pt>
                <c:pt idx="426">
                  <c:v>429</c:v>
                </c:pt>
                <c:pt idx="427">
                  <c:v>430</c:v>
                </c:pt>
                <c:pt idx="428">
                  <c:v>431</c:v>
                </c:pt>
                <c:pt idx="429">
                  <c:v>432</c:v>
                </c:pt>
                <c:pt idx="430">
                  <c:v>433</c:v>
                </c:pt>
                <c:pt idx="431">
                  <c:v>434</c:v>
                </c:pt>
                <c:pt idx="432">
                  <c:v>435</c:v>
                </c:pt>
                <c:pt idx="433">
                  <c:v>436</c:v>
                </c:pt>
                <c:pt idx="434">
                  <c:v>437</c:v>
                </c:pt>
                <c:pt idx="435">
                  <c:v>438</c:v>
                </c:pt>
                <c:pt idx="436">
                  <c:v>439</c:v>
                </c:pt>
                <c:pt idx="437">
                  <c:v>440</c:v>
                </c:pt>
                <c:pt idx="438">
                  <c:v>441</c:v>
                </c:pt>
                <c:pt idx="439">
                  <c:v>442</c:v>
                </c:pt>
                <c:pt idx="440">
                  <c:v>443</c:v>
                </c:pt>
                <c:pt idx="441">
                  <c:v>444</c:v>
                </c:pt>
                <c:pt idx="442">
                  <c:v>445</c:v>
                </c:pt>
                <c:pt idx="443">
                  <c:v>446</c:v>
                </c:pt>
                <c:pt idx="444">
                  <c:v>447</c:v>
                </c:pt>
                <c:pt idx="445">
                  <c:v>448</c:v>
                </c:pt>
                <c:pt idx="446">
                  <c:v>449</c:v>
                </c:pt>
                <c:pt idx="447">
                  <c:v>450</c:v>
                </c:pt>
                <c:pt idx="448">
                  <c:v>451</c:v>
                </c:pt>
                <c:pt idx="449">
                  <c:v>452</c:v>
                </c:pt>
                <c:pt idx="450">
                  <c:v>453</c:v>
                </c:pt>
                <c:pt idx="451">
                  <c:v>454</c:v>
                </c:pt>
                <c:pt idx="452">
                  <c:v>455</c:v>
                </c:pt>
                <c:pt idx="453">
                  <c:v>456</c:v>
                </c:pt>
                <c:pt idx="454">
                  <c:v>457</c:v>
                </c:pt>
                <c:pt idx="455">
                  <c:v>458</c:v>
                </c:pt>
                <c:pt idx="456">
                  <c:v>459</c:v>
                </c:pt>
                <c:pt idx="457">
                  <c:v>460</c:v>
                </c:pt>
                <c:pt idx="458">
                  <c:v>461</c:v>
                </c:pt>
                <c:pt idx="459">
                  <c:v>462</c:v>
                </c:pt>
                <c:pt idx="460">
                  <c:v>463</c:v>
                </c:pt>
                <c:pt idx="461">
                  <c:v>464</c:v>
                </c:pt>
                <c:pt idx="462">
                  <c:v>465</c:v>
                </c:pt>
                <c:pt idx="463">
                  <c:v>466</c:v>
                </c:pt>
                <c:pt idx="464">
                  <c:v>467</c:v>
                </c:pt>
                <c:pt idx="465">
                  <c:v>468</c:v>
                </c:pt>
                <c:pt idx="466">
                  <c:v>469</c:v>
                </c:pt>
                <c:pt idx="467">
                  <c:v>470</c:v>
                </c:pt>
                <c:pt idx="468">
                  <c:v>471</c:v>
                </c:pt>
                <c:pt idx="469">
                  <c:v>472</c:v>
                </c:pt>
                <c:pt idx="470">
                  <c:v>473</c:v>
                </c:pt>
                <c:pt idx="471">
                  <c:v>474</c:v>
                </c:pt>
                <c:pt idx="472">
                  <c:v>475</c:v>
                </c:pt>
                <c:pt idx="473">
                  <c:v>476</c:v>
                </c:pt>
                <c:pt idx="474">
                  <c:v>477</c:v>
                </c:pt>
                <c:pt idx="475">
                  <c:v>478</c:v>
                </c:pt>
                <c:pt idx="476">
                  <c:v>479</c:v>
                </c:pt>
                <c:pt idx="477">
                  <c:v>480</c:v>
                </c:pt>
                <c:pt idx="478">
                  <c:v>481</c:v>
                </c:pt>
                <c:pt idx="479">
                  <c:v>482</c:v>
                </c:pt>
                <c:pt idx="480">
                  <c:v>483</c:v>
                </c:pt>
                <c:pt idx="481">
                  <c:v>484</c:v>
                </c:pt>
                <c:pt idx="482">
                  <c:v>485</c:v>
                </c:pt>
                <c:pt idx="483">
                  <c:v>486</c:v>
                </c:pt>
                <c:pt idx="484">
                  <c:v>487</c:v>
                </c:pt>
                <c:pt idx="485">
                  <c:v>488</c:v>
                </c:pt>
                <c:pt idx="486">
                  <c:v>489</c:v>
                </c:pt>
                <c:pt idx="487">
                  <c:v>490</c:v>
                </c:pt>
                <c:pt idx="488">
                  <c:v>491</c:v>
                </c:pt>
                <c:pt idx="489">
                  <c:v>492</c:v>
                </c:pt>
                <c:pt idx="490">
                  <c:v>493</c:v>
                </c:pt>
                <c:pt idx="491">
                  <c:v>494</c:v>
                </c:pt>
                <c:pt idx="492">
                  <c:v>495</c:v>
                </c:pt>
                <c:pt idx="493">
                  <c:v>496</c:v>
                </c:pt>
                <c:pt idx="494">
                  <c:v>497</c:v>
                </c:pt>
                <c:pt idx="495">
                  <c:v>498</c:v>
                </c:pt>
                <c:pt idx="496">
                  <c:v>499</c:v>
                </c:pt>
                <c:pt idx="497">
                  <c:v>500</c:v>
                </c:pt>
                <c:pt idx="498">
                  <c:v>501</c:v>
                </c:pt>
                <c:pt idx="499">
                  <c:v>502</c:v>
                </c:pt>
                <c:pt idx="500">
                  <c:v>503</c:v>
                </c:pt>
                <c:pt idx="501">
                  <c:v>504</c:v>
                </c:pt>
                <c:pt idx="502">
                  <c:v>505</c:v>
                </c:pt>
                <c:pt idx="503">
                  <c:v>506</c:v>
                </c:pt>
                <c:pt idx="504">
                  <c:v>507</c:v>
                </c:pt>
                <c:pt idx="505">
                  <c:v>508</c:v>
                </c:pt>
                <c:pt idx="506">
                  <c:v>509</c:v>
                </c:pt>
                <c:pt idx="507">
                  <c:v>510</c:v>
                </c:pt>
                <c:pt idx="508">
                  <c:v>511</c:v>
                </c:pt>
                <c:pt idx="509">
                  <c:v>512</c:v>
                </c:pt>
                <c:pt idx="510">
                  <c:v>513</c:v>
                </c:pt>
                <c:pt idx="511">
                  <c:v>514</c:v>
                </c:pt>
                <c:pt idx="512">
                  <c:v>515</c:v>
                </c:pt>
                <c:pt idx="513">
                  <c:v>516</c:v>
                </c:pt>
                <c:pt idx="514">
                  <c:v>517</c:v>
                </c:pt>
                <c:pt idx="515">
                  <c:v>518</c:v>
                </c:pt>
                <c:pt idx="516">
                  <c:v>519</c:v>
                </c:pt>
                <c:pt idx="517">
                  <c:v>520</c:v>
                </c:pt>
                <c:pt idx="518">
                  <c:v>521</c:v>
                </c:pt>
                <c:pt idx="519">
                  <c:v>522</c:v>
                </c:pt>
                <c:pt idx="520">
                  <c:v>523</c:v>
                </c:pt>
                <c:pt idx="521">
                  <c:v>524</c:v>
                </c:pt>
                <c:pt idx="522">
                  <c:v>525</c:v>
                </c:pt>
                <c:pt idx="523">
                  <c:v>526</c:v>
                </c:pt>
                <c:pt idx="524">
                  <c:v>527</c:v>
                </c:pt>
                <c:pt idx="525">
                  <c:v>528</c:v>
                </c:pt>
                <c:pt idx="526">
                  <c:v>529</c:v>
                </c:pt>
                <c:pt idx="527">
                  <c:v>530</c:v>
                </c:pt>
                <c:pt idx="528">
                  <c:v>531</c:v>
                </c:pt>
                <c:pt idx="529">
                  <c:v>532</c:v>
                </c:pt>
                <c:pt idx="530">
                  <c:v>533</c:v>
                </c:pt>
                <c:pt idx="531">
                  <c:v>534</c:v>
                </c:pt>
                <c:pt idx="532">
                  <c:v>535</c:v>
                </c:pt>
                <c:pt idx="533">
                  <c:v>536</c:v>
                </c:pt>
                <c:pt idx="534">
                  <c:v>537</c:v>
                </c:pt>
                <c:pt idx="535">
                  <c:v>538</c:v>
                </c:pt>
                <c:pt idx="536">
                  <c:v>539</c:v>
                </c:pt>
                <c:pt idx="537">
                  <c:v>540</c:v>
                </c:pt>
                <c:pt idx="538">
                  <c:v>541</c:v>
                </c:pt>
                <c:pt idx="539">
                  <c:v>542</c:v>
                </c:pt>
                <c:pt idx="540">
                  <c:v>543</c:v>
                </c:pt>
                <c:pt idx="541">
                  <c:v>544</c:v>
                </c:pt>
                <c:pt idx="542">
                  <c:v>545</c:v>
                </c:pt>
                <c:pt idx="543">
                  <c:v>546</c:v>
                </c:pt>
                <c:pt idx="544">
                  <c:v>547</c:v>
                </c:pt>
                <c:pt idx="545">
                  <c:v>548</c:v>
                </c:pt>
                <c:pt idx="546">
                  <c:v>549</c:v>
                </c:pt>
                <c:pt idx="547">
                  <c:v>550</c:v>
                </c:pt>
                <c:pt idx="548">
                  <c:v>551</c:v>
                </c:pt>
                <c:pt idx="549">
                  <c:v>552</c:v>
                </c:pt>
                <c:pt idx="550">
                  <c:v>553</c:v>
                </c:pt>
                <c:pt idx="551">
                  <c:v>554</c:v>
                </c:pt>
                <c:pt idx="552">
                  <c:v>555</c:v>
                </c:pt>
                <c:pt idx="553">
                  <c:v>556</c:v>
                </c:pt>
                <c:pt idx="554">
                  <c:v>557</c:v>
                </c:pt>
                <c:pt idx="555">
                  <c:v>558</c:v>
                </c:pt>
                <c:pt idx="556">
                  <c:v>559</c:v>
                </c:pt>
                <c:pt idx="557">
                  <c:v>560</c:v>
                </c:pt>
                <c:pt idx="558">
                  <c:v>561</c:v>
                </c:pt>
                <c:pt idx="559">
                  <c:v>562</c:v>
                </c:pt>
                <c:pt idx="560">
                  <c:v>563</c:v>
                </c:pt>
                <c:pt idx="561">
                  <c:v>564</c:v>
                </c:pt>
                <c:pt idx="562">
                  <c:v>565</c:v>
                </c:pt>
                <c:pt idx="563">
                  <c:v>566</c:v>
                </c:pt>
                <c:pt idx="564">
                  <c:v>567</c:v>
                </c:pt>
                <c:pt idx="565">
                  <c:v>568</c:v>
                </c:pt>
                <c:pt idx="566">
                  <c:v>569</c:v>
                </c:pt>
                <c:pt idx="567">
                  <c:v>570</c:v>
                </c:pt>
                <c:pt idx="568">
                  <c:v>571</c:v>
                </c:pt>
                <c:pt idx="569">
                  <c:v>572</c:v>
                </c:pt>
                <c:pt idx="570">
                  <c:v>573</c:v>
                </c:pt>
                <c:pt idx="571">
                  <c:v>574</c:v>
                </c:pt>
                <c:pt idx="572">
                  <c:v>575</c:v>
                </c:pt>
                <c:pt idx="573">
                  <c:v>576</c:v>
                </c:pt>
                <c:pt idx="574">
                  <c:v>577</c:v>
                </c:pt>
                <c:pt idx="575">
                  <c:v>578</c:v>
                </c:pt>
                <c:pt idx="576">
                  <c:v>579</c:v>
                </c:pt>
                <c:pt idx="577">
                  <c:v>580</c:v>
                </c:pt>
                <c:pt idx="578">
                  <c:v>581</c:v>
                </c:pt>
                <c:pt idx="579">
                  <c:v>582</c:v>
                </c:pt>
                <c:pt idx="580">
                  <c:v>583</c:v>
                </c:pt>
                <c:pt idx="581">
                  <c:v>584</c:v>
                </c:pt>
                <c:pt idx="582">
                  <c:v>585</c:v>
                </c:pt>
                <c:pt idx="583">
                  <c:v>586</c:v>
                </c:pt>
                <c:pt idx="584">
                  <c:v>587</c:v>
                </c:pt>
                <c:pt idx="585">
                  <c:v>588</c:v>
                </c:pt>
                <c:pt idx="586">
                  <c:v>589</c:v>
                </c:pt>
                <c:pt idx="587">
                  <c:v>590</c:v>
                </c:pt>
                <c:pt idx="588">
                  <c:v>591</c:v>
                </c:pt>
                <c:pt idx="589">
                  <c:v>592</c:v>
                </c:pt>
                <c:pt idx="590">
                  <c:v>593</c:v>
                </c:pt>
                <c:pt idx="591">
                  <c:v>594</c:v>
                </c:pt>
                <c:pt idx="592">
                  <c:v>595</c:v>
                </c:pt>
                <c:pt idx="593">
                  <c:v>596</c:v>
                </c:pt>
                <c:pt idx="594">
                  <c:v>597</c:v>
                </c:pt>
                <c:pt idx="595">
                  <c:v>598</c:v>
                </c:pt>
              </c:numCache>
            </c:numRef>
          </c:xVal>
          <c:yVal>
            <c:numRef>
              <c:f>Horacek!$C$2:$C$597</c:f>
              <c:numCache>
                <c:formatCode>General</c:formatCode>
                <c:ptCount val="596"/>
                <c:pt idx="0">
                  <c:v>11.7</c:v>
                </c:pt>
                <c:pt idx="1">
                  <c:v>11.7</c:v>
                </c:pt>
                <c:pt idx="2">
                  <c:v>11.71</c:v>
                </c:pt>
                <c:pt idx="3">
                  <c:v>11.71</c:v>
                </c:pt>
                <c:pt idx="4">
                  <c:v>11.71</c:v>
                </c:pt>
                <c:pt idx="5">
                  <c:v>11.71</c:v>
                </c:pt>
                <c:pt idx="6">
                  <c:v>11.71</c:v>
                </c:pt>
                <c:pt idx="7">
                  <c:v>11.71</c:v>
                </c:pt>
                <c:pt idx="8">
                  <c:v>11.7</c:v>
                </c:pt>
                <c:pt idx="9">
                  <c:v>11.7</c:v>
                </c:pt>
                <c:pt idx="10">
                  <c:v>11.71</c:v>
                </c:pt>
                <c:pt idx="11">
                  <c:v>11.71</c:v>
                </c:pt>
                <c:pt idx="12">
                  <c:v>11.71</c:v>
                </c:pt>
                <c:pt idx="13">
                  <c:v>11.71</c:v>
                </c:pt>
                <c:pt idx="14">
                  <c:v>11.71</c:v>
                </c:pt>
                <c:pt idx="15">
                  <c:v>11.71</c:v>
                </c:pt>
                <c:pt idx="16">
                  <c:v>11.71</c:v>
                </c:pt>
                <c:pt idx="17">
                  <c:v>11.71</c:v>
                </c:pt>
                <c:pt idx="18">
                  <c:v>11.73</c:v>
                </c:pt>
                <c:pt idx="19">
                  <c:v>11.73</c:v>
                </c:pt>
                <c:pt idx="20">
                  <c:v>11.73</c:v>
                </c:pt>
                <c:pt idx="21">
                  <c:v>11.73</c:v>
                </c:pt>
                <c:pt idx="22">
                  <c:v>11.75</c:v>
                </c:pt>
                <c:pt idx="23">
                  <c:v>11.75</c:v>
                </c:pt>
                <c:pt idx="24">
                  <c:v>11.74</c:v>
                </c:pt>
                <c:pt idx="25">
                  <c:v>11.74</c:v>
                </c:pt>
                <c:pt idx="26">
                  <c:v>11.75</c:v>
                </c:pt>
                <c:pt idx="27">
                  <c:v>11.75</c:v>
                </c:pt>
                <c:pt idx="28">
                  <c:v>11.75</c:v>
                </c:pt>
                <c:pt idx="29">
                  <c:v>11.75</c:v>
                </c:pt>
                <c:pt idx="30">
                  <c:v>11.75</c:v>
                </c:pt>
                <c:pt idx="31">
                  <c:v>11.75</c:v>
                </c:pt>
                <c:pt idx="32">
                  <c:v>11.75</c:v>
                </c:pt>
                <c:pt idx="33">
                  <c:v>11.75</c:v>
                </c:pt>
                <c:pt idx="34">
                  <c:v>11.76</c:v>
                </c:pt>
                <c:pt idx="35">
                  <c:v>11.76</c:v>
                </c:pt>
                <c:pt idx="36">
                  <c:v>11.78</c:v>
                </c:pt>
                <c:pt idx="37">
                  <c:v>11.78</c:v>
                </c:pt>
                <c:pt idx="38">
                  <c:v>11.78</c:v>
                </c:pt>
                <c:pt idx="39">
                  <c:v>11.78</c:v>
                </c:pt>
                <c:pt idx="40">
                  <c:v>11.79</c:v>
                </c:pt>
                <c:pt idx="41">
                  <c:v>11.79</c:v>
                </c:pt>
                <c:pt idx="42">
                  <c:v>11.79</c:v>
                </c:pt>
                <c:pt idx="43">
                  <c:v>11.79</c:v>
                </c:pt>
                <c:pt idx="44">
                  <c:v>11.8</c:v>
                </c:pt>
                <c:pt idx="45">
                  <c:v>11.8</c:v>
                </c:pt>
                <c:pt idx="46">
                  <c:v>11.78</c:v>
                </c:pt>
                <c:pt idx="47">
                  <c:v>11.78</c:v>
                </c:pt>
                <c:pt idx="48">
                  <c:v>11.78</c:v>
                </c:pt>
                <c:pt idx="49">
                  <c:v>11.78</c:v>
                </c:pt>
                <c:pt idx="50">
                  <c:v>11.77</c:v>
                </c:pt>
                <c:pt idx="51">
                  <c:v>11.77</c:v>
                </c:pt>
                <c:pt idx="52">
                  <c:v>11.77</c:v>
                </c:pt>
                <c:pt idx="53">
                  <c:v>11.77</c:v>
                </c:pt>
                <c:pt idx="54">
                  <c:v>11.77</c:v>
                </c:pt>
                <c:pt idx="55">
                  <c:v>11.77</c:v>
                </c:pt>
                <c:pt idx="56">
                  <c:v>11.77</c:v>
                </c:pt>
                <c:pt idx="57">
                  <c:v>11.77</c:v>
                </c:pt>
                <c:pt idx="58">
                  <c:v>11.77</c:v>
                </c:pt>
                <c:pt idx="59">
                  <c:v>11.77</c:v>
                </c:pt>
                <c:pt idx="60">
                  <c:v>11.77</c:v>
                </c:pt>
                <c:pt idx="61">
                  <c:v>11.77</c:v>
                </c:pt>
                <c:pt idx="62">
                  <c:v>11.77</c:v>
                </c:pt>
                <c:pt idx="63">
                  <c:v>11.77</c:v>
                </c:pt>
                <c:pt idx="64">
                  <c:v>11.77</c:v>
                </c:pt>
                <c:pt idx="65">
                  <c:v>11.77</c:v>
                </c:pt>
                <c:pt idx="66">
                  <c:v>11.77</c:v>
                </c:pt>
                <c:pt idx="67">
                  <c:v>11.77</c:v>
                </c:pt>
                <c:pt idx="68">
                  <c:v>11.78</c:v>
                </c:pt>
                <c:pt idx="69">
                  <c:v>11.78</c:v>
                </c:pt>
                <c:pt idx="70">
                  <c:v>11.78</c:v>
                </c:pt>
                <c:pt idx="71">
                  <c:v>11.78</c:v>
                </c:pt>
                <c:pt idx="72">
                  <c:v>11.78</c:v>
                </c:pt>
                <c:pt idx="73">
                  <c:v>11.78</c:v>
                </c:pt>
                <c:pt idx="74">
                  <c:v>11.78</c:v>
                </c:pt>
                <c:pt idx="75">
                  <c:v>11.78</c:v>
                </c:pt>
                <c:pt idx="76">
                  <c:v>11.77</c:v>
                </c:pt>
                <c:pt idx="77">
                  <c:v>11.77</c:v>
                </c:pt>
                <c:pt idx="78">
                  <c:v>11.76</c:v>
                </c:pt>
                <c:pt idx="79">
                  <c:v>11.76</c:v>
                </c:pt>
                <c:pt idx="80">
                  <c:v>11.75</c:v>
                </c:pt>
                <c:pt idx="81">
                  <c:v>11.75</c:v>
                </c:pt>
                <c:pt idx="82">
                  <c:v>11.75</c:v>
                </c:pt>
                <c:pt idx="83">
                  <c:v>11.75</c:v>
                </c:pt>
                <c:pt idx="84">
                  <c:v>11.76</c:v>
                </c:pt>
                <c:pt idx="85">
                  <c:v>11.76</c:v>
                </c:pt>
                <c:pt idx="86">
                  <c:v>11.76</c:v>
                </c:pt>
                <c:pt idx="87">
                  <c:v>11.76</c:v>
                </c:pt>
                <c:pt idx="88">
                  <c:v>11.75</c:v>
                </c:pt>
                <c:pt idx="89">
                  <c:v>11.75</c:v>
                </c:pt>
                <c:pt idx="90">
                  <c:v>11.76</c:v>
                </c:pt>
                <c:pt idx="91">
                  <c:v>11.76</c:v>
                </c:pt>
                <c:pt idx="92">
                  <c:v>11.75</c:v>
                </c:pt>
                <c:pt idx="93">
                  <c:v>11.75</c:v>
                </c:pt>
                <c:pt idx="94">
                  <c:v>11.75</c:v>
                </c:pt>
                <c:pt idx="95">
                  <c:v>11.75</c:v>
                </c:pt>
                <c:pt idx="96">
                  <c:v>11.76</c:v>
                </c:pt>
                <c:pt idx="97">
                  <c:v>11.76</c:v>
                </c:pt>
                <c:pt idx="98">
                  <c:v>11.76</c:v>
                </c:pt>
                <c:pt idx="99">
                  <c:v>11.76</c:v>
                </c:pt>
                <c:pt idx="100">
                  <c:v>11.77</c:v>
                </c:pt>
                <c:pt idx="101">
                  <c:v>11.77</c:v>
                </c:pt>
                <c:pt idx="102">
                  <c:v>11.77</c:v>
                </c:pt>
                <c:pt idx="103">
                  <c:v>11.77</c:v>
                </c:pt>
                <c:pt idx="104">
                  <c:v>11.77</c:v>
                </c:pt>
                <c:pt idx="105">
                  <c:v>11.77</c:v>
                </c:pt>
                <c:pt idx="106">
                  <c:v>11.77</c:v>
                </c:pt>
                <c:pt idx="107">
                  <c:v>11.77</c:v>
                </c:pt>
                <c:pt idx="108">
                  <c:v>11.78</c:v>
                </c:pt>
                <c:pt idx="109">
                  <c:v>11.78</c:v>
                </c:pt>
                <c:pt idx="110">
                  <c:v>11.77</c:v>
                </c:pt>
                <c:pt idx="111">
                  <c:v>11.77</c:v>
                </c:pt>
                <c:pt idx="112">
                  <c:v>11.77</c:v>
                </c:pt>
                <c:pt idx="113">
                  <c:v>11.77</c:v>
                </c:pt>
                <c:pt idx="114">
                  <c:v>11.77</c:v>
                </c:pt>
                <c:pt idx="115">
                  <c:v>11.77</c:v>
                </c:pt>
                <c:pt idx="116">
                  <c:v>11.78</c:v>
                </c:pt>
                <c:pt idx="117">
                  <c:v>11.78</c:v>
                </c:pt>
                <c:pt idx="118">
                  <c:v>11.77</c:v>
                </c:pt>
                <c:pt idx="119">
                  <c:v>11.77</c:v>
                </c:pt>
                <c:pt idx="120">
                  <c:v>11.76</c:v>
                </c:pt>
                <c:pt idx="121">
                  <c:v>11.76</c:v>
                </c:pt>
                <c:pt idx="122">
                  <c:v>11.77</c:v>
                </c:pt>
                <c:pt idx="123">
                  <c:v>11.77</c:v>
                </c:pt>
                <c:pt idx="124">
                  <c:v>11.77</c:v>
                </c:pt>
                <c:pt idx="125">
                  <c:v>11.77</c:v>
                </c:pt>
                <c:pt idx="126">
                  <c:v>11.76</c:v>
                </c:pt>
                <c:pt idx="127">
                  <c:v>11.76</c:v>
                </c:pt>
                <c:pt idx="128">
                  <c:v>11.77</c:v>
                </c:pt>
                <c:pt idx="129">
                  <c:v>11.77</c:v>
                </c:pt>
                <c:pt idx="130">
                  <c:v>11.78</c:v>
                </c:pt>
                <c:pt idx="131">
                  <c:v>11.78</c:v>
                </c:pt>
                <c:pt idx="132">
                  <c:v>11.78</c:v>
                </c:pt>
                <c:pt idx="133">
                  <c:v>11.78</c:v>
                </c:pt>
                <c:pt idx="134">
                  <c:v>11.78</c:v>
                </c:pt>
                <c:pt idx="135">
                  <c:v>11.78</c:v>
                </c:pt>
                <c:pt idx="136">
                  <c:v>11.79</c:v>
                </c:pt>
                <c:pt idx="137">
                  <c:v>11.79</c:v>
                </c:pt>
                <c:pt idx="138">
                  <c:v>11.79</c:v>
                </c:pt>
                <c:pt idx="139">
                  <c:v>11.79</c:v>
                </c:pt>
                <c:pt idx="140">
                  <c:v>11.79</c:v>
                </c:pt>
                <c:pt idx="141">
                  <c:v>11.79</c:v>
                </c:pt>
                <c:pt idx="142">
                  <c:v>11.78</c:v>
                </c:pt>
                <c:pt idx="143">
                  <c:v>11.78</c:v>
                </c:pt>
                <c:pt idx="144">
                  <c:v>11.77</c:v>
                </c:pt>
                <c:pt idx="145">
                  <c:v>11.77</c:v>
                </c:pt>
                <c:pt idx="146">
                  <c:v>11.77</c:v>
                </c:pt>
                <c:pt idx="147">
                  <c:v>11.77</c:v>
                </c:pt>
                <c:pt idx="148">
                  <c:v>11.77</c:v>
                </c:pt>
                <c:pt idx="149">
                  <c:v>11.77</c:v>
                </c:pt>
                <c:pt idx="150">
                  <c:v>11.77</c:v>
                </c:pt>
                <c:pt idx="151">
                  <c:v>11.77</c:v>
                </c:pt>
                <c:pt idx="152">
                  <c:v>11.76</c:v>
                </c:pt>
                <c:pt idx="153">
                  <c:v>11.76</c:v>
                </c:pt>
                <c:pt idx="154">
                  <c:v>11.76</c:v>
                </c:pt>
                <c:pt idx="155">
                  <c:v>11.76</c:v>
                </c:pt>
                <c:pt idx="156">
                  <c:v>11.77</c:v>
                </c:pt>
                <c:pt idx="157">
                  <c:v>11.77</c:v>
                </c:pt>
                <c:pt idx="158">
                  <c:v>11.77</c:v>
                </c:pt>
                <c:pt idx="159">
                  <c:v>11.77</c:v>
                </c:pt>
                <c:pt idx="160">
                  <c:v>11.76</c:v>
                </c:pt>
                <c:pt idx="161">
                  <c:v>11.76</c:v>
                </c:pt>
                <c:pt idx="162">
                  <c:v>11.77</c:v>
                </c:pt>
                <c:pt idx="163">
                  <c:v>11.77</c:v>
                </c:pt>
                <c:pt idx="164">
                  <c:v>11.78</c:v>
                </c:pt>
                <c:pt idx="165">
                  <c:v>11.78</c:v>
                </c:pt>
                <c:pt idx="166">
                  <c:v>11.77</c:v>
                </c:pt>
                <c:pt idx="167">
                  <c:v>11.77</c:v>
                </c:pt>
                <c:pt idx="168">
                  <c:v>11.76</c:v>
                </c:pt>
                <c:pt idx="169">
                  <c:v>11.76</c:v>
                </c:pt>
                <c:pt idx="170">
                  <c:v>11.77</c:v>
                </c:pt>
                <c:pt idx="171">
                  <c:v>11.77</c:v>
                </c:pt>
                <c:pt idx="172">
                  <c:v>11.77</c:v>
                </c:pt>
                <c:pt idx="173">
                  <c:v>11.77</c:v>
                </c:pt>
                <c:pt idx="174">
                  <c:v>11.77</c:v>
                </c:pt>
                <c:pt idx="175">
                  <c:v>11.77</c:v>
                </c:pt>
                <c:pt idx="176">
                  <c:v>11.76</c:v>
                </c:pt>
                <c:pt idx="177">
                  <c:v>11.76</c:v>
                </c:pt>
                <c:pt idx="178">
                  <c:v>11.77</c:v>
                </c:pt>
                <c:pt idx="179">
                  <c:v>11.77</c:v>
                </c:pt>
                <c:pt idx="180">
                  <c:v>11.77</c:v>
                </c:pt>
                <c:pt idx="181">
                  <c:v>11.77</c:v>
                </c:pt>
                <c:pt idx="182">
                  <c:v>11.77</c:v>
                </c:pt>
                <c:pt idx="183">
                  <c:v>11.77</c:v>
                </c:pt>
                <c:pt idx="184">
                  <c:v>11.76</c:v>
                </c:pt>
                <c:pt idx="185">
                  <c:v>11.76</c:v>
                </c:pt>
                <c:pt idx="186">
                  <c:v>11.77</c:v>
                </c:pt>
                <c:pt idx="187">
                  <c:v>11.77</c:v>
                </c:pt>
                <c:pt idx="188">
                  <c:v>11.76</c:v>
                </c:pt>
                <c:pt idx="189">
                  <c:v>11.76</c:v>
                </c:pt>
                <c:pt idx="190">
                  <c:v>11.75</c:v>
                </c:pt>
                <c:pt idx="191">
                  <c:v>11.75</c:v>
                </c:pt>
                <c:pt idx="192">
                  <c:v>11.75</c:v>
                </c:pt>
                <c:pt idx="193">
                  <c:v>11.75</c:v>
                </c:pt>
                <c:pt idx="194">
                  <c:v>11.75</c:v>
                </c:pt>
                <c:pt idx="195">
                  <c:v>11.75</c:v>
                </c:pt>
                <c:pt idx="196">
                  <c:v>11.74</c:v>
                </c:pt>
                <c:pt idx="197">
                  <c:v>11.74</c:v>
                </c:pt>
                <c:pt idx="198">
                  <c:v>11.74</c:v>
                </c:pt>
                <c:pt idx="199">
                  <c:v>11.74</c:v>
                </c:pt>
                <c:pt idx="200">
                  <c:v>11.74</c:v>
                </c:pt>
                <c:pt idx="201">
                  <c:v>11.74</c:v>
                </c:pt>
                <c:pt idx="202">
                  <c:v>11.73</c:v>
                </c:pt>
                <c:pt idx="203">
                  <c:v>11.73</c:v>
                </c:pt>
                <c:pt idx="204">
                  <c:v>11.73</c:v>
                </c:pt>
                <c:pt idx="205">
                  <c:v>11.73</c:v>
                </c:pt>
                <c:pt idx="206">
                  <c:v>11.74</c:v>
                </c:pt>
                <c:pt idx="207">
                  <c:v>11.74</c:v>
                </c:pt>
                <c:pt idx="208">
                  <c:v>11.74</c:v>
                </c:pt>
                <c:pt idx="209">
                  <c:v>11.74</c:v>
                </c:pt>
                <c:pt idx="210">
                  <c:v>11.74</c:v>
                </c:pt>
                <c:pt idx="211">
                  <c:v>11.74</c:v>
                </c:pt>
                <c:pt idx="212">
                  <c:v>11.75</c:v>
                </c:pt>
                <c:pt idx="213">
                  <c:v>11.75</c:v>
                </c:pt>
                <c:pt idx="214">
                  <c:v>11.75</c:v>
                </c:pt>
                <c:pt idx="215">
                  <c:v>11.75</c:v>
                </c:pt>
                <c:pt idx="216">
                  <c:v>11.74</c:v>
                </c:pt>
                <c:pt idx="217">
                  <c:v>11.74</c:v>
                </c:pt>
                <c:pt idx="218">
                  <c:v>11.75</c:v>
                </c:pt>
                <c:pt idx="219">
                  <c:v>11.75</c:v>
                </c:pt>
                <c:pt idx="220">
                  <c:v>11.75</c:v>
                </c:pt>
                <c:pt idx="221">
                  <c:v>11.75</c:v>
                </c:pt>
                <c:pt idx="222">
                  <c:v>11.74</c:v>
                </c:pt>
                <c:pt idx="223">
                  <c:v>11.74</c:v>
                </c:pt>
                <c:pt idx="224">
                  <c:v>11.75</c:v>
                </c:pt>
                <c:pt idx="225">
                  <c:v>11.75</c:v>
                </c:pt>
                <c:pt idx="226">
                  <c:v>11.75</c:v>
                </c:pt>
                <c:pt idx="227">
                  <c:v>11.75</c:v>
                </c:pt>
                <c:pt idx="228">
                  <c:v>11.74</c:v>
                </c:pt>
                <c:pt idx="229">
                  <c:v>11.74</c:v>
                </c:pt>
                <c:pt idx="230">
                  <c:v>11.74</c:v>
                </c:pt>
                <c:pt idx="231">
                  <c:v>11.74</c:v>
                </c:pt>
                <c:pt idx="232">
                  <c:v>11.74</c:v>
                </c:pt>
                <c:pt idx="233">
                  <c:v>11.74</c:v>
                </c:pt>
                <c:pt idx="234">
                  <c:v>11.74</c:v>
                </c:pt>
                <c:pt idx="235">
                  <c:v>11.74</c:v>
                </c:pt>
                <c:pt idx="236">
                  <c:v>11.73</c:v>
                </c:pt>
                <c:pt idx="237">
                  <c:v>11.73</c:v>
                </c:pt>
                <c:pt idx="238">
                  <c:v>11.74</c:v>
                </c:pt>
                <c:pt idx="239">
                  <c:v>11.74</c:v>
                </c:pt>
                <c:pt idx="240">
                  <c:v>11.74</c:v>
                </c:pt>
                <c:pt idx="241">
                  <c:v>11.74</c:v>
                </c:pt>
                <c:pt idx="242">
                  <c:v>11.75</c:v>
                </c:pt>
                <c:pt idx="243">
                  <c:v>11.76</c:v>
                </c:pt>
                <c:pt idx="244">
                  <c:v>11.76</c:v>
                </c:pt>
                <c:pt idx="245">
                  <c:v>11.76</c:v>
                </c:pt>
                <c:pt idx="246">
                  <c:v>11.76</c:v>
                </c:pt>
                <c:pt idx="247">
                  <c:v>11.76</c:v>
                </c:pt>
                <c:pt idx="248">
                  <c:v>11.76</c:v>
                </c:pt>
                <c:pt idx="249">
                  <c:v>11.76</c:v>
                </c:pt>
                <c:pt idx="250">
                  <c:v>11.77</c:v>
                </c:pt>
                <c:pt idx="251">
                  <c:v>11.77</c:v>
                </c:pt>
                <c:pt idx="252">
                  <c:v>11.78</c:v>
                </c:pt>
                <c:pt idx="253">
                  <c:v>11.78</c:v>
                </c:pt>
                <c:pt idx="254">
                  <c:v>11.78</c:v>
                </c:pt>
                <c:pt idx="255">
                  <c:v>11.78</c:v>
                </c:pt>
                <c:pt idx="256">
                  <c:v>11.8</c:v>
                </c:pt>
                <c:pt idx="257">
                  <c:v>11.8</c:v>
                </c:pt>
                <c:pt idx="258">
                  <c:v>11.8</c:v>
                </c:pt>
                <c:pt idx="259">
                  <c:v>11.8</c:v>
                </c:pt>
                <c:pt idx="260">
                  <c:v>11.81</c:v>
                </c:pt>
                <c:pt idx="261">
                  <c:v>11.81</c:v>
                </c:pt>
                <c:pt idx="262">
                  <c:v>11.79</c:v>
                </c:pt>
                <c:pt idx="263">
                  <c:v>11.79</c:v>
                </c:pt>
                <c:pt idx="264">
                  <c:v>11.77</c:v>
                </c:pt>
                <c:pt idx="265">
                  <c:v>11.77</c:v>
                </c:pt>
                <c:pt idx="266">
                  <c:v>11.75</c:v>
                </c:pt>
                <c:pt idx="267">
                  <c:v>11.75</c:v>
                </c:pt>
                <c:pt idx="268">
                  <c:v>11.72</c:v>
                </c:pt>
                <c:pt idx="269">
                  <c:v>11.72</c:v>
                </c:pt>
                <c:pt idx="270">
                  <c:v>11.69</c:v>
                </c:pt>
                <c:pt idx="271">
                  <c:v>11.69</c:v>
                </c:pt>
                <c:pt idx="272">
                  <c:v>11.68</c:v>
                </c:pt>
                <c:pt idx="273">
                  <c:v>11.68</c:v>
                </c:pt>
                <c:pt idx="274">
                  <c:v>11.68</c:v>
                </c:pt>
                <c:pt idx="275">
                  <c:v>11.68</c:v>
                </c:pt>
                <c:pt idx="276">
                  <c:v>11.68</c:v>
                </c:pt>
                <c:pt idx="277">
                  <c:v>11.68</c:v>
                </c:pt>
                <c:pt idx="278">
                  <c:v>11.69</c:v>
                </c:pt>
                <c:pt idx="279">
                  <c:v>11.69</c:v>
                </c:pt>
                <c:pt idx="280">
                  <c:v>11.7</c:v>
                </c:pt>
                <c:pt idx="281">
                  <c:v>11.7</c:v>
                </c:pt>
                <c:pt idx="282">
                  <c:v>11.7</c:v>
                </c:pt>
                <c:pt idx="283">
                  <c:v>11.7</c:v>
                </c:pt>
                <c:pt idx="284">
                  <c:v>11.7</c:v>
                </c:pt>
                <c:pt idx="285">
                  <c:v>11.7</c:v>
                </c:pt>
                <c:pt idx="286">
                  <c:v>11.7</c:v>
                </c:pt>
                <c:pt idx="287">
                  <c:v>11.7</c:v>
                </c:pt>
                <c:pt idx="288">
                  <c:v>11.7</c:v>
                </c:pt>
                <c:pt idx="289">
                  <c:v>11.7</c:v>
                </c:pt>
                <c:pt idx="290">
                  <c:v>11.71</c:v>
                </c:pt>
                <c:pt idx="291">
                  <c:v>11.71</c:v>
                </c:pt>
                <c:pt idx="292">
                  <c:v>11.7</c:v>
                </c:pt>
                <c:pt idx="293">
                  <c:v>11.7</c:v>
                </c:pt>
                <c:pt idx="294">
                  <c:v>11.7</c:v>
                </c:pt>
                <c:pt idx="295">
                  <c:v>11.7</c:v>
                </c:pt>
                <c:pt idx="296">
                  <c:v>11.71</c:v>
                </c:pt>
                <c:pt idx="297">
                  <c:v>11.71</c:v>
                </c:pt>
                <c:pt idx="298">
                  <c:v>11.7</c:v>
                </c:pt>
                <c:pt idx="299">
                  <c:v>11.7</c:v>
                </c:pt>
                <c:pt idx="300">
                  <c:v>11.69</c:v>
                </c:pt>
                <c:pt idx="301">
                  <c:v>11.69</c:v>
                </c:pt>
                <c:pt idx="302">
                  <c:v>11.69</c:v>
                </c:pt>
                <c:pt idx="303">
                  <c:v>11.69</c:v>
                </c:pt>
                <c:pt idx="304">
                  <c:v>11.69</c:v>
                </c:pt>
                <c:pt idx="305">
                  <c:v>11.69</c:v>
                </c:pt>
                <c:pt idx="306">
                  <c:v>11.69</c:v>
                </c:pt>
                <c:pt idx="307">
                  <c:v>11.69</c:v>
                </c:pt>
                <c:pt idx="308">
                  <c:v>11.68</c:v>
                </c:pt>
                <c:pt idx="309">
                  <c:v>11.68</c:v>
                </c:pt>
                <c:pt idx="310">
                  <c:v>11.69</c:v>
                </c:pt>
                <c:pt idx="311">
                  <c:v>11.69</c:v>
                </c:pt>
                <c:pt idx="312">
                  <c:v>11.68</c:v>
                </c:pt>
                <c:pt idx="313">
                  <c:v>11.68</c:v>
                </c:pt>
                <c:pt idx="314">
                  <c:v>11.69</c:v>
                </c:pt>
                <c:pt idx="315">
                  <c:v>11.69</c:v>
                </c:pt>
                <c:pt idx="316">
                  <c:v>11.69</c:v>
                </c:pt>
                <c:pt idx="317">
                  <c:v>11.69</c:v>
                </c:pt>
                <c:pt idx="318">
                  <c:v>11.7</c:v>
                </c:pt>
                <c:pt idx="319">
                  <c:v>11.7</c:v>
                </c:pt>
                <c:pt idx="320">
                  <c:v>11.69</c:v>
                </c:pt>
                <c:pt idx="321">
                  <c:v>11.69</c:v>
                </c:pt>
                <c:pt idx="322">
                  <c:v>11.7</c:v>
                </c:pt>
                <c:pt idx="323">
                  <c:v>11.7</c:v>
                </c:pt>
                <c:pt idx="324">
                  <c:v>11.7</c:v>
                </c:pt>
                <c:pt idx="325">
                  <c:v>11.7</c:v>
                </c:pt>
                <c:pt idx="326">
                  <c:v>11.7</c:v>
                </c:pt>
                <c:pt idx="327">
                  <c:v>11.7</c:v>
                </c:pt>
                <c:pt idx="328">
                  <c:v>11.7</c:v>
                </c:pt>
                <c:pt idx="329">
                  <c:v>11.7</c:v>
                </c:pt>
                <c:pt idx="330">
                  <c:v>11.7</c:v>
                </c:pt>
                <c:pt idx="331">
                  <c:v>11.7</c:v>
                </c:pt>
                <c:pt idx="332">
                  <c:v>11.7</c:v>
                </c:pt>
                <c:pt idx="333">
                  <c:v>11.7</c:v>
                </c:pt>
                <c:pt idx="334">
                  <c:v>11.69</c:v>
                </c:pt>
                <c:pt idx="335">
                  <c:v>11.69</c:v>
                </c:pt>
                <c:pt idx="336">
                  <c:v>11.68</c:v>
                </c:pt>
                <c:pt idx="337">
                  <c:v>11.68</c:v>
                </c:pt>
                <c:pt idx="338">
                  <c:v>11.68</c:v>
                </c:pt>
                <c:pt idx="339">
                  <c:v>11.68</c:v>
                </c:pt>
                <c:pt idx="340">
                  <c:v>11.68</c:v>
                </c:pt>
                <c:pt idx="341">
                  <c:v>11.68</c:v>
                </c:pt>
                <c:pt idx="342">
                  <c:v>11.68</c:v>
                </c:pt>
                <c:pt idx="343">
                  <c:v>11.68</c:v>
                </c:pt>
                <c:pt idx="344">
                  <c:v>11.67</c:v>
                </c:pt>
                <c:pt idx="345">
                  <c:v>11.67</c:v>
                </c:pt>
                <c:pt idx="346">
                  <c:v>11.69</c:v>
                </c:pt>
                <c:pt idx="347">
                  <c:v>11.69</c:v>
                </c:pt>
                <c:pt idx="348">
                  <c:v>11.69</c:v>
                </c:pt>
                <c:pt idx="349">
                  <c:v>11.69</c:v>
                </c:pt>
                <c:pt idx="350">
                  <c:v>11.7</c:v>
                </c:pt>
                <c:pt idx="351">
                  <c:v>11.7</c:v>
                </c:pt>
                <c:pt idx="352">
                  <c:v>11.7</c:v>
                </c:pt>
                <c:pt idx="353">
                  <c:v>11.7</c:v>
                </c:pt>
                <c:pt idx="354">
                  <c:v>11.7</c:v>
                </c:pt>
                <c:pt idx="355">
                  <c:v>11.7</c:v>
                </c:pt>
                <c:pt idx="356">
                  <c:v>11.69</c:v>
                </c:pt>
                <c:pt idx="357">
                  <c:v>11.69</c:v>
                </c:pt>
                <c:pt idx="358">
                  <c:v>11.69</c:v>
                </c:pt>
                <c:pt idx="359">
                  <c:v>11.69</c:v>
                </c:pt>
                <c:pt idx="360">
                  <c:v>11.69</c:v>
                </c:pt>
                <c:pt idx="361">
                  <c:v>11.69</c:v>
                </c:pt>
                <c:pt idx="362">
                  <c:v>11.7</c:v>
                </c:pt>
                <c:pt idx="363">
                  <c:v>11.7</c:v>
                </c:pt>
                <c:pt idx="364">
                  <c:v>11.71</c:v>
                </c:pt>
                <c:pt idx="365">
                  <c:v>11.71</c:v>
                </c:pt>
                <c:pt idx="366">
                  <c:v>11.71</c:v>
                </c:pt>
                <c:pt idx="367">
                  <c:v>11.71</c:v>
                </c:pt>
                <c:pt idx="368">
                  <c:v>11.7</c:v>
                </c:pt>
                <c:pt idx="369">
                  <c:v>11.7</c:v>
                </c:pt>
                <c:pt idx="370">
                  <c:v>11.68</c:v>
                </c:pt>
                <c:pt idx="371">
                  <c:v>11.68</c:v>
                </c:pt>
                <c:pt idx="372">
                  <c:v>11.67</c:v>
                </c:pt>
                <c:pt idx="373">
                  <c:v>11.67</c:v>
                </c:pt>
                <c:pt idx="374">
                  <c:v>11.66</c:v>
                </c:pt>
                <c:pt idx="375">
                  <c:v>11.66</c:v>
                </c:pt>
                <c:pt idx="376">
                  <c:v>11.67</c:v>
                </c:pt>
                <c:pt idx="377">
                  <c:v>11.67</c:v>
                </c:pt>
                <c:pt idx="378">
                  <c:v>11.66</c:v>
                </c:pt>
                <c:pt idx="379">
                  <c:v>11.66</c:v>
                </c:pt>
                <c:pt idx="380">
                  <c:v>11.67</c:v>
                </c:pt>
                <c:pt idx="381">
                  <c:v>11.67</c:v>
                </c:pt>
                <c:pt idx="382">
                  <c:v>11.67</c:v>
                </c:pt>
                <c:pt idx="383">
                  <c:v>11.67</c:v>
                </c:pt>
                <c:pt idx="384">
                  <c:v>11.67</c:v>
                </c:pt>
                <c:pt idx="385">
                  <c:v>11.67</c:v>
                </c:pt>
                <c:pt idx="386">
                  <c:v>11.67</c:v>
                </c:pt>
                <c:pt idx="387">
                  <c:v>11.67</c:v>
                </c:pt>
                <c:pt idx="388">
                  <c:v>11.68</c:v>
                </c:pt>
                <c:pt idx="389">
                  <c:v>11.68</c:v>
                </c:pt>
                <c:pt idx="390">
                  <c:v>11.68</c:v>
                </c:pt>
                <c:pt idx="391">
                  <c:v>11.68</c:v>
                </c:pt>
                <c:pt idx="392">
                  <c:v>11.68</c:v>
                </c:pt>
                <c:pt idx="393">
                  <c:v>11.68</c:v>
                </c:pt>
                <c:pt idx="394">
                  <c:v>11.68</c:v>
                </c:pt>
                <c:pt idx="395">
                  <c:v>11.68</c:v>
                </c:pt>
                <c:pt idx="396">
                  <c:v>11.68</c:v>
                </c:pt>
                <c:pt idx="397">
                  <c:v>11.68</c:v>
                </c:pt>
                <c:pt idx="398">
                  <c:v>11.68</c:v>
                </c:pt>
                <c:pt idx="399">
                  <c:v>11.68</c:v>
                </c:pt>
                <c:pt idx="400">
                  <c:v>11.67</c:v>
                </c:pt>
                <c:pt idx="401">
                  <c:v>11.67</c:v>
                </c:pt>
                <c:pt idx="402">
                  <c:v>11.69</c:v>
                </c:pt>
                <c:pt idx="403">
                  <c:v>11.69</c:v>
                </c:pt>
                <c:pt idx="404">
                  <c:v>11.7</c:v>
                </c:pt>
                <c:pt idx="405">
                  <c:v>11.7</c:v>
                </c:pt>
                <c:pt idx="406">
                  <c:v>11.71</c:v>
                </c:pt>
                <c:pt idx="407">
                  <c:v>11.71</c:v>
                </c:pt>
                <c:pt idx="408">
                  <c:v>11.72</c:v>
                </c:pt>
                <c:pt idx="409">
                  <c:v>11.72</c:v>
                </c:pt>
                <c:pt idx="410">
                  <c:v>11.74</c:v>
                </c:pt>
                <c:pt idx="411">
                  <c:v>11.74</c:v>
                </c:pt>
                <c:pt idx="412">
                  <c:v>11.76</c:v>
                </c:pt>
                <c:pt idx="413">
                  <c:v>11.76</c:v>
                </c:pt>
                <c:pt idx="414">
                  <c:v>11.76</c:v>
                </c:pt>
                <c:pt idx="415">
                  <c:v>11.76</c:v>
                </c:pt>
                <c:pt idx="416">
                  <c:v>11.77</c:v>
                </c:pt>
                <c:pt idx="417">
                  <c:v>11.77</c:v>
                </c:pt>
                <c:pt idx="418">
                  <c:v>11.79</c:v>
                </c:pt>
                <c:pt idx="419">
                  <c:v>11.79</c:v>
                </c:pt>
                <c:pt idx="420">
                  <c:v>11.79</c:v>
                </c:pt>
                <c:pt idx="421">
                  <c:v>11.79</c:v>
                </c:pt>
                <c:pt idx="422">
                  <c:v>11.79</c:v>
                </c:pt>
                <c:pt idx="423">
                  <c:v>11.79</c:v>
                </c:pt>
                <c:pt idx="424">
                  <c:v>11.82</c:v>
                </c:pt>
                <c:pt idx="425">
                  <c:v>11.82</c:v>
                </c:pt>
                <c:pt idx="426">
                  <c:v>11.84</c:v>
                </c:pt>
                <c:pt idx="427">
                  <c:v>11.84</c:v>
                </c:pt>
                <c:pt idx="428">
                  <c:v>11.84</c:v>
                </c:pt>
                <c:pt idx="429">
                  <c:v>11.84</c:v>
                </c:pt>
                <c:pt idx="430">
                  <c:v>11.86</c:v>
                </c:pt>
                <c:pt idx="431">
                  <c:v>11.86</c:v>
                </c:pt>
                <c:pt idx="432">
                  <c:v>11.87</c:v>
                </c:pt>
                <c:pt idx="433">
                  <c:v>11.87</c:v>
                </c:pt>
                <c:pt idx="434">
                  <c:v>11.87</c:v>
                </c:pt>
                <c:pt idx="435">
                  <c:v>11.87</c:v>
                </c:pt>
                <c:pt idx="436">
                  <c:v>11.88</c:v>
                </c:pt>
                <c:pt idx="437">
                  <c:v>11.88</c:v>
                </c:pt>
                <c:pt idx="438">
                  <c:v>11.89</c:v>
                </c:pt>
                <c:pt idx="439">
                  <c:v>11.89</c:v>
                </c:pt>
                <c:pt idx="440">
                  <c:v>11.88</c:v>
                </c:pt>
                <c:pt idx="441">
                  <c:v>11.88</c:v>
                </c:pt>
                <c:pt idx="442">
                  <c:v>11.86</c:v>
                </c:pt>
                <c:pt idx="443">
                  <c:v>11.86</c:v>
                </c:pt>
                <c:pt idx="444">
                  <c:v>11.85</c:v>
                </c:pt>
                <c:pt idx="445">
                  <c:v>11.85</c:v>
                </c:pt>
                <c:pt idx="446">
                  <c:v>11.84</c:v>
                </c:pt>
                <c:pt idx="447">
                  <c:v>11.84</c:v>
                </c:pt>
                <c:pt idx="448">
                  <c:v>11.85</c:v>
                </c:pt>
                <c:pt idx="449">
                  <c:v>11.85</c:v>
                </c:pt>
                <c:pt idx="450">
                  <c:v>11.87</c:v>
                </c:pt>
                <c:pt idx="451">
                  <c:v>11.87</c:v>
                </c:pt>
                <c:pt idx="452">
                  <c:v>11.9</c:v>
                </c:pt>
                <c:pt idx="453">
                  <c:v>11.9</c:v>
                </c:pt>
                <c:pt idx="454">
                  <c:v>11.91</c:v>
                </c:pt>
                <c:pt idx="455">
                  <c:v>11.91</c:v>
                </c:pt>
                <c:pt idx="456">
                  <c:v>11.93</c:v>
                </c:pt>
                <c:pt idx="457">
                  <c:v>11.93</c:v>
                </c:pt>
                <c:pt idx="458">
                  <c:v>11.92</c:v>
                </c:pt>
                <c:pt idx="459">
                  <c:v>11.92</c:v>
                </c:pt>
                <c:pt idx="460">
                  <c:v>11.92</c:v>
                </c:pt>
                <c:pt idx="461">
                  <c:v>11.92</c:v>
                </c:pt>
                <c:pt idx="462">
                  <c:v>11.91</c:v>
                </c:pt>
                <c:pt idx="463">
                  <c:v>11.91</c:v>
                </c:pt>
                <c:pt idx="464">
                  <c:v>11.9</c:v>
                </c:pt>
                <c:pt idx="465">
                  <c:v>11.9</c:v>
                </c:pt>
                <c:pt idx="466">
                  <c:v>11.9</c:v>
                </c:pt>
                <c:pt idx="467">
                  <c:v>11.9</c:v>
                </c:pt>
                <c:pt idx="468">
                  <c:v>11.9</c:v>
                </c:pt>
                <c:pt idx="469">
                  <c:v>11.9</c:v>
                </c:pt>
                <c:pt idx="470">
                  <c:v>11.9</c:v>
                </c:pt>
                <c:pt idx="471">
                  <c:v>11.9</c:v>
                </c:pt>
                <c:pt idx="472">
                  <c:v>11.9</c:v>
                </c:pt>
                <c:pt idx="473">
                  <c:v>11.9</c:v>
                </c:pt>
                <c:pt idx="474">
                  <c:v>11.91</c:v>
                </c:pt>
                <c:pt idx="475">
                  <c:v>11.91</c:v>
                </c:pt>
                <c:pt idx="476">
                  <c:v>11.92</c:v>
                </c:pt>
                <c:pt idx="477">
                  <c:v>11.92</c:v>
                </c:pt>
                <c:pt idx="478">
                  <c:v>11.92</c:v>
                </c:pt>
                <c:pt idx="479">
                  <c:v>11.92</c:v>
                </c:pt>
                <c:pt idx="480">
                  <c:v>11.92</c:v>
                </c:pt>
                <c:pt idx="481">
                  <c:v>11.92</c:v>
                </c:pt>
                <c:pt idx="482">
                  <c:v>11.92</c:v>
                </c:pt>
                <c:pt idx="483">
                  <c:v>11.92</c:v>
                </c:pt>
                <c:pt idx="484">
                  <c:v>11.9</c:v>
                </c:pt>
                <c:pt idx="485">
                  <c:v>11.9</c:v>
                </c:pt>
                <c:pt idx="486">
                  <c:v>11.88</c:v>
                </c:pt>
                <c:pt idx="487">
                  <c:v>11.88</c:v>
                </c:pt>
                <c:pt idx="488">
                  <c:v>11.87</c:v>
                </c:pt>
                <c:pt idx="489">
                  <c:v>11.87</c:v>
                </c:pt>
                <c:pt idx="490">
                  <c:v>11.89</c:v>
                </c:pt>
                <c:pt idx="491">
                  <c:v>11.89</c:v>
                </c:pt>
                <c:pt idx="492">
                  <c:v>11.91</c:v>
                </c:pt>
                <c:pt idx="493">
                  <c:v>11.91</c:v>
                </c:pt>
                <c:pt idx="494">
                  <c:v>11.92</c:v>
                </c:pt>
                <c:pt idx="495">
                  <c:v>11.92</c:v>
                </c:pt>
                <c:pt idx="496">
                  <c:v>11.93</c:v>
                </c:pt>
                <c:pt idx="497">
                  <c:v>11.93</c:v>
                </c:pt>
                <c:pt idx="498">
                  <c:v>11.94</c:v>
                </c:pt>
                <c:pt idx="499">
                  <c:v>11.94</c:v>
                </c:pt>
                <c:pt idx="500">
                  <c:v>11.93</c:v>
                </c:pt>
                <c:pt idx="501">
                  <c:v>11.92</c:v>
                </c:pt>
                <c:pt idx="502">
                  <c:v>11.92</c:v>
                </c:pt>
                <c:pt idx="503">
                  <c:v>11.92</c:v>
                </c:pt>
                <c:pt idx="504">
                  <c:v>11.92</c:v>
                </c:pt>
                <c:pt idx="505">
                  <c:v>11.92</c:v>
                </c:pt>
                <c:pt idx="506">
                  <c:v>11.93</c:v>
                </c:pt>
                <c:pt idx="507">
                  <c:v>11.93</c:v>
                </c:pt>
                <c:pt idx="508">
                  <c:v>11.94</c:v>
                </c:pt>
                <c:pt idx="509">
                  <c:v>11.94</c:v>
                </c:pt>
                <c:pt idx="510">
                  <c:v>11.94</c:v>
                </c:pt>
                <c:pt idx="511">
                  <c:v>11.94</c:v>
                </c:pt>
                <c:pt idx="512">
                  <c:v>11.94</c:v>
                </c:pt>
                <c:pt idx="513">
                  <c:v>11.94</c:v>
                </c:pt>
                <c:pt idx="514">
                  <c:v>11.95</c:v>
                </c:pt>
                <c:pt idx="515">
                  <c:v>11.95</c:v>
                </c:pt>
                <c:pt idx="516">
                  <c:v>11.95</c:v>
                </c:pt>
                <c:pt idx="517">
                  <c:v>11.95</c:v>
                </c:pt>
                <c:pt idx="518">
                  <c:v>11.94</c:v>
                </c:pt>
                <c:pt idx="519">
                  <c:v>11.94</c:v>
                </c:pt>
                <c:pt idx="520">
                  <c:v>11.95</c:v>
                </c:pt>
                <c:pt idx="521">
                  <c:v>11.95</c:v>
                </c:pt>
                <c:pt idx="522">
                  <c:v>11.95</c:v>
                </c:pt>
                <c:pt idx="523">
                  <c:v>11.95</c:v>
                </c:pt>
                <c:pt idx="524">
                  <c:v>11.95</c:v>
                </c:pt>
                <c:pt idx="525">
                  <c:v>11.95</c:v>
                </c:pt>
                <c:pt idx="526">
                  <c:v>11.94</c:v>
                </c:pt>
                <c:pt idx="527">
                  <c:v>11.94</c:v>
                </c:pt>
                <c:pt idx="528">
                  <c:v>11.94</c:v>
                </c:pt>
                <c:pt idx="529">
                  <c:v>11.94</c:v>
                </c:pt>
                <c:pt idx="530">
                  <c:v>11.94</c:v>
                </c:pt>
                <c:pt idx="531">
                  <c:v>11.94</c:v>
                </c:pt>
                <c:pt idx="532">
                  <c:v>11.94</c:v>
                </c:pt>
                <c:pt idx="533">
                  <c:v>11.94</c:v>
                </c:pt>
                <c:pt idx="534">
                  <c:v>11.94</c:v>
                </c:pt>
                <c:pt idx="535">
                  <c:v>11.94</c:v>
                </c:pt>
                <c:pt idx="536">
                  <c:v>11.93</c:v>
                </c:pt>
                <c:pt idx="537">
                  <c:v>11.93</c:v>
                </c:pt>
                <c:pt idx="538">
                  <c:v>11.91</c:v>
                </c:pt>
                <c:pt idx="539">
                  <c:v>11.91</c:v>
                </c:pt>
                <c:pt idx="540">
                  <c:v>11.91</c:v>
                </c:pt>
                <c:pt idx="541">
                  <c:v>11.91</c:v>
                </c:pt>
                <c:pt idx="542">
                  <c:v>11.9</c:v>
                </c:pt>
                <c:pt idx="543">
                  <c:v>11.9</c:v>
                </c:pt>
                <c:pt idx="544">
                  <c:v>11.89</c:v>
                </c:pt>
                <c:pt idx="545">
                  <c:v>11.89</c:v>
                </c:pt>
                <c:pt idx="546">
                  <c:v>11.89</c:v>
                </c:pt>
                <c:pt idx="547">
                  <c:v>11.89</c:v>
                </c:pt>
                <c:pt idx="548">
                  <c:v>11.89</c:v>
                </c:pt>
                <c:pt idx="549">
                  <c:v>11.89</c:v>
                </c:pt>
                <c:pt idx="550">
                  <c:v>11.87</c:v>
                </c:pt>
                <c:pt idx="551">
                  <c:v>11.87</c:v>
                </c:pt>
                <c:pt idx="552">
                  <c:v>11.87</c:v>
                </c:pt>
                <c:pt idx="553">
                  <c:v>11.87</c:v>
                </c:pt>
                <c:pt idx="554">
                  <c:v>11.86</c:v>
                </c:pt>
                <c:pt idx="555">
                  <c:v>11.86</c:v>
                </c:pt>
                <c:pt idx="556">
                  <c:v>11.86</c:v>
                </c:pt>
                <c:pt idx="557">
                  <c:v>11.86</c:v>
                </c:pt>
                <c:pt idx="558">
                  <c:v>11.86</c:v>
                </c:pt>
                <c:pt idx="559">
                  <c:v>11.86</c:v>
                </c:pt>
                <c:pt idx="560">
                  <c:v>11.86</c:v>
                </c:pt>
                <c:pt idx="561">
                  <c:v>11.86</c:v>
                </c:pt>
                <c:pt idx="562">
                  <c:v>11.86</c:v>
                </c:pt>
                <c:pt idx="563">
                  <c:v>11.86</c:v>
                </c:pt>
                <c:pt idx="564">
                  <c:v>11.86</c:v>
                </c:pt>
                <c:pt idx="565">
                  <c:v>11.86</c:v>
                </c:pt>
                <c:pt idx="566">
                  <c:v>11.86</c:v>
                </c:pt>
                <c:pt idx="567">
                  <c:v>11.86</c:v>
                </c:pt>
                <c:pt idx="568">
                  <c:v>11.86</c:v>
                </c:pt>
                <c:pt idx="569">
                  <c:v>11.86</c:v>
                </c:pt>
                <c:pt idx="570">
                  <c:v>11.86</c:v>
                </c:pt>
                <c:pt idx="571">
                  <c:v>11.86</c:v>
                </c:pt>
                <c:pt idx="572">
                  <c:v>11.86</c:v>
                </c:pt>
                <c:pt idx="573">
                  <c:v>11.86</c:v>
                </c:pt>
                <c:pt idx="574">
                  <c:v>11.85</c:v>
                </c:pt>
                <c:pt idx="575">
                  <c:v>11.85</c:v>
                </c:pt>
                <c:pt idx="576">
                  <c:v>11.84</c:v>
                </c:pt>
                <c:pt idx="577">
                  <c:v>11.84</c:v>
                </c:pt>
                <c:pt idx="578">
                  <c:v>11.83</c:v>
                </c:pt>
                <c:pt idx="579">
                  <c:v>11.83</c:v>
                </c:pt>
                <c:pt idx="580">
                  <c:v>11.83</c:v>
                </c:pt>
                <c:pt idx="581">
                  <c:v>11.83</c:v>
                </c:pt>
                <c:pt idx="582">
                  <c:v>11.83</c:v>
                </c:pt>
                <c:pt idx="583">
                  <c:v>11.83</c:v>
                </c:pt>
                <c:pt idx="584">
                  <c:v>11.83</c:v>
                </c:pt>
                <c:pt idx="585">
                  <c:v>11.83</c:v>
                </c:pt>
                <c:pt idx="586">
                  <c:v>11.83</c:v>
                </c:pt>
                <c:pt idx="587">
                  <c:v>11.83</c:v>
                </c:pt>
                <c:pt idx="588">
                  <c:v>11.83</c:v>
                </c:pt>
                <c:pt idx="589">
                  <c:v>11.83</c:v>
                </c:pt>
                <c:pt idx="590">
                  <c:v>11.83</c:v>
                </c:pt>
                <c:pt idx="591">
                  <c:v>11.83</c:v>
                </c:pt>
                <c:pt idx="592">
                  <c:v>11.82</c:v>
                </c:pt>
                <c:pt idx="593">
                  <c:v>11.82</c:v>
                </c:pt>
                <c:pt idx="594">
                  <c:v>11.82</c:v>
                </c:pt>
                <c:pt idx="595">
                  <c:v>11.82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7340608"/>
        <c:axId val="247342960"/>
      </c:scatterChart>
      <c:valAx>
        <c:axId val="247341392"/>
        <c:scaling>
          <c:orientation val="minMax"/>
          <c:max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7339824"/>
        <c:crosses val="autoZero"/>
        <c:crossBetween val="midCat"/>
      </c:valAx>
      <c:valAx>
        <c:axId val="24733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7341392"/>
        <c:crosses val="autoZero"/>
        <c:crossBetween val="midCat"/>
      </c:valAx>
      <c:valAx>
        <c:axId val="2473429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7340608"/>
        <c:crosses val="max"/>
        <c:crossBetween val="midCat"/>
      </c:valAx>
      <c:valAx>
        <c:axId val="247340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7342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3C1A7-3654-43F7-AE67-70695ADF9F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882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748BA-E728-42CB-A481-7273FEF560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802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F1379-C73B-48AA-9DC7-1FDA2F6BBB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18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D558-416B-4858-97D3-D395997CBA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158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AE0A-23D2-47D0-989A-92E2666336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410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11E82-3CA1-4F74-AB39-8131B938F9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467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356B1-3DA0-4853-9E2F-C7E0982785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779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44281-F580-4403-86DD-E8E9E4568B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731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EB017-3B24-44A7-B3BF-284193E609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587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938A1-DA74-44F6-80FF-F8359219D9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294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EDEF6-C518-4360-B4CE-4AE902CA04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752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5027-AEA8-467B-A4BF-6947FDEA7A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887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60748-E7DA-44BA-96DC-45057915BA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436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F600C-F4AB-415C-A2F5-020C0633BE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93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B77F09E-513A-4404-BA20-BB1686A9F9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actate.com/triathlon/trcons.htm" TargetMode="Externa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tate.com/triathlon/trcons.htm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hyperlink" Target="http://d13geadg2uyg93.cloudfront.net/content/jap/87/1/452/F1.large.jpg?width=800&amp;height=600&amp;carousel=1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ctate.com/triathlon/trcons.htm" TargetMode="Externa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eb.a.ebscohost.com/ehost/viewarticle/render?data=dGJyMPPp44rp2/dV0%2bnjisfk5Ie46bZMsae2T7ak633i4ud6rNvmh/Hqvkytqa1Krqe1OK%2bmuEi3sLJRnrfLPvLo34bx1%2bGM5%2bXsgeKzr021r7BPtKuzUaTi34bls%2bGLpNrgVfGp5j7y1%2bVVv8SkeeyzsUm2qa9Jsq2kfu3o63nys%2bSN6uLyffbq&amp;vid=2&amp;sid=31dacb67-2846-4b78-955b-9c6a7c76a55c@sessionmgr4006&amp;hid=4114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5150" y="3908425"/>
            <a:ext cx="5608638" cy="1392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chemeClr val="accent2"/>
                </a:solidFill>
              </a:rPr>
              <a:t>Jan Novotný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b="1" smtClean="0">
                <a:solidFill>
                  <a:srgbClr val="009900"/>
                </a:solidFill>
              </a:rPr>
              <a:t>www.fsps.muni.cz/</a:t>
            </a:r>
            <a:r>
              <a:rPr lang="en-US" altLang="cs-CZ" sz="2000" b="1" smtClean="0">
                <a:solidFill>
                  <a:srgbClr val="009900"/>
                </a:solidFill>
              </a:rPr>
              <a:t>~</a:t>
            </a:r>
            <a:r>
              <a:rPr lang="cs-CZ" altLang="cs-CZ" sz="2000" b="1" smtClean="0">
                <a:solidFill>
                  <a:srgbClr val="009900"/>
                </a:solidFill>
              </a:rPr>
              <a:t>novotny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chemeClr val="accent2"/>
                </a:solidFill>
              </a:rPr>
              <a:t>Fakulta sportovních studií MU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smtClean="0">
                <a:solidFill>
                  <a:schemeClr val="accent2"/>
                </a:solidFill>
              </a:rPr>
              <a:t> Brno, 2015</a:t>
            </a:r>
            <a:endParaRPr lang="cs-CZ" altLang="cs-CZ" sz="2000" smtClean="0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258888" y="1100138"/>
            <a:ext cx="6767512" cy="23129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800" b="1">
                <a:solidFill>
                  <a:srgbClr val="FF0000"/>
                </a:solidFill>
              </a:rPr>
              <a:t>„Anaerobní práh“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/>
              <a:t>(ANP, AT – anaerobic threshold)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rgbClr val="3609F5"/>
                </a:solidFill>
              </a:rPr>
              <a:t>FYZIOLOGICKÁ PODSTATA - DEFINICE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rgbClr val="3609F5"/>
                </a:solidFill>
              </a:rPr>
              <a:t>ÚČEL - POUŽITÍ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>
                <a:solidFill>
                  <a:srgbClr val="3609F5"/>
                </a:solidFill>
              </a:rPr>
              <a:t>METODIKA STANOVENÍ - UKAZATELE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Noak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08050"/>
            <a:ext cx="6337300" cy="569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7380288" y="6165850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Noakes, 2003</a:t>
            </a:r>
          </a:p>
        </p:txBody>
      </p:sp>
      <p:sp>
        <p:nvSpPr>
          <p:cNvPr id="9220" name="Line 7"/>
          <p:cNvSpPr>
            <a:spLocks noChangeShapeType="1"/>
          </p:cNvSpPr>
          <p:nvPr/>
        </p:nvSpPr>
        <p:spPr bwMode="auto">
          <a:xfrm>
            <a:off x="4067175" y="5661025"/>
            <a:ext cx="10096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>
            <a:off x="4067175" y="5013325"/>
            <a:ext cx="0" cy="576263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>
            <a:off x="5076825" y="5013325"/>
            <a:ext cx="0" cy="576263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Text Box 3"/>
          <p:cNvSpPr txBox="1">
            <a:spLocks noChangeArrowheads="1"/>
          </p:cNvSpPr>
          <p:nvPr/>
        </p:nvSpPr>
        <p:spPr bwMode="auto">
          <a:xfrm>
            <a:off x="1187450" y="333375"/>
            <a:ext cx="74279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c)</a:t>
            </a:r>
            <a:r>
              <a:rPr lang="cs-CZ" altLang="cs-CZ" sz="2000" b="1" dirty="0">
                <a:solidFill>
                  <a:srgbClr val="009900"/>
                </a:solidFill>
              </a:rPr>
              <a:t> Hodnocení účinnosti aerobního (vytrvalostního) tréninku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30163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d)</a:t>
            </a:r>
            <a:r>
              <a:rPr lang="cs-CZ" altLang="cs-CZ" sz="2000" b="1" dirty="0">
                <a:solidFill>
                  <a:srgbClr val="009900"/>
                </a:solidFill>
              </a:rPr>
              <a:t> určení vodítka pro řízení intenzity pohybu – tréninkové zóny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1800" i="1" dirty="0">
                <a:cs typeface="Times New Roman" panose="02020603050405020304" pitchFamily="18" charset="0"/>
              </a:rPr>
              <a:t>Sharkey BJ a </a:t>
            </a:r>
            <a:r>
              <a:rPr lang="en-US" altLang="cs-CZ" sz="1800" i="1" dirty="0" err="1">
                <a:cs typeface="Times New Roman" panose="02020603050405020304" pitchFamily="18" charset="0"/>
              </a:rPr>
              <a:t>Gaskill</a:t>
            </a:r>
            <a:r>
              <a:rPr lang="en-US" altLang="cs-CZ" sz="1800" i="1" dirty="0">
                <a:cs typeface="Times New Roman" panose="02020603050405020304" pitchFamily="18" charset="0"/>
              </a:rPr>
              <a:t> SE. Sport physiology for coaches. Human Kinetics, Champaign </a:t>
            </a:r>
            <a:r>
              <a:rPr lang="en-US" altLang="cs-CZ" sz="1800" i="1" dirty="0">
                <a:solidFill>
                  <a:srgbClr val="FF0000"/>
                </a:solidFill>
                <a:cs typeface="Times New Roman" panose="02020603050405020304" pitchFamily="18" charset="0"/>
              </a:rPr>
              <a:t>2006</a:t>
            </a:r>
            <a:r>
              <a:rPr lang="en-US" altLang="cs-CZ" sz="1800" i="1" dirty="0">
                <a:cs typeface="Times New Roman" panose="02020603050405020304" pitchFamily="18" charset="0"/>
              </a:rPr>
              <a:t>, 310 pp.</a:t>
            </a:r>
            <a:endParaRPr lang="cs-CZ" altLang="cs-CZ" sz="1800" dirty="0"/>
          </a:p>
        </p:txBody>
      </p:sp>
      <p:graphicFrame>
        <p:nvGraphicFramePr>
          <p:cNvPr id="63510" name="Group 22"/>
          <p:cNvGraphicFramePr>
            <a:graphicFrameLocks noGrp="1"/>
          </p:cNvGraphicFramePr>
          <p:nvPr/>
        </p:nvGraphicFramePr>
        <p:xfrm>
          <a:off x="0" y="942975"/>
          <a:ext cx="9144000" cy="5913439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883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EASY TRAINING ZONE (EZ)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Zóna lehkého tréninku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RPE 8-11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4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laktátový práh</a:t>
                      </a:r>
                      <a:r>
                        <a:rPr kumimoji="0" lang="en-US" altLang="cs-CZ" sz="18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cs-CZ" sz="18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(LT1: 2 mmol/l</a:t>
                      </a:r>
                      <a:r>
                        <a:rPr kumimoji="0" lang="en-US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=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kumimoji="0" lang="en-US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Aerobní práh</a:t>
                      </a: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?“</a:t>
                      </a: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en-US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Definice: Laktát, srdeční frekvence a pocit zátěže nebo rychlost pohybu může být jako v závodě </a:t>
                      </a:r>
                      <a:r>
                        <a:rPr kumimoji="0" lang="cs-CZ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trváním</a:t>
                      </a:r>
                      <a:r>
                        <a:rPr kumimoji="0" lang="en-US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nad 3 hodiny. Odpovídá přibližně </a:t>
                      </a:r>
                      <a:r>
                        <a:rPr kumimoji="0" lang="cs-CZ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subjektivnímu pocitu zátěže (</a:t>
                      </a:r>
                      <a:r>
                        <a:rPr kumimoji="0" lang="en-US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RPE</a:t>
                      </a:r>
                      <a:r>
                        <a:rPr kumimoji="0" lang="cs-CZ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en-US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12.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3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NON-TRAINING ZONE (NZ)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Zóna beztréninková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RPE 13-15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4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laktátový práh</a:t>
                      </a:r>
                      <a:r>
                        <a:rPr kumimoji="0" lang="en-US" altLang="cs-CZ" sz="1800" b="1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cs-CZ" sz="18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(LT: 4 mmol/l)</a:t>
                      </a:r>
                      <a:r>
                        <a:rPr kumimoji="0" lang="en-US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kumimoji="0" lang="en-US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Anaerobní práh</a:t>
                      </a: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?“</a:t>
                      </a:r>
                      <a:r>
                        <a:rPr kumimoji="0" lang="en-US" altLang="cs-CZ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en-US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Je spojen s výkony od 30 minut do 2 hodin</a:t>
                      </a:r>
                      <a:r>
                        <a:rPr kumimoji="0" lang="cs-CZ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cs-CZ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???</a:t>
                      </a:r>
                      <a:r>
                        <a:rPr kumimoji="0" lang="cs-CZ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Výkonnostní práh (PT). Odpovídá přibližně RPE 15.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26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 TRAINING ZONE (PZ)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Zóna závodní intenzity - pro intervalový trénink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Závody pod 2 h jsou blízko LT2, trénink maratónu smí být právě pod LT2, kratší závody jsou nad LT2.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RPE 16-18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839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MAXIMAL ZONE (MZ)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Zóna nejvyšší intenzity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RPE 19-20</a:t>
                      </a:r>
                      <a:endParaRPr kumimoji="0" lang="en-US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38100"/>
            <a:ext cx="9144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</a:rPr>
              <a:t>d)</a:t>
            </a:r>
            <a:r>
              <a:rPr lang="cs-CZ" altLang="cs-CZ" sz="1600" b="1" dirty="0">
                <a:solidFill>
                  <a:srgbClr val="009900"/>
                </a:solidFill>
              </a:rPr>
              <a:t> určení vodítka pro řízení intenzity pohybu – tréninkové zóny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 dirty="0" err="1">
                <a:cs typeface="Times New Roman" panose="02020603050405020304" pitchFamily="18" charset="0"/>
              </a:rPr>
              <a:t>Seiler</a:t>
            </a:r>
            <a:r>
              <a:rPr lang="cs-CZ" altLang="cs-CZ" sz="1600" i="1" dirty="0">
                <a:cs typeface="Times New Roman" panose="02020603050405020304" pitchFamily="18" charset="0"/>
              </a:rPr>
              <a:t> KS a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Kjerland</a:t>
            </a:r>
            <a:r>
              <a:rPr lang="cs-CZ" altLang="cs-CZ" sz="1600" i="1" dirty="0">
                <a:cs typeface="Times New Roman" panose="02020603050405020304" pitchFamily="18" charset="0"/>
              </a:rPr>
              <a:t> GO.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Quantifying</a:t>
            </a:r>
            <a:r>
              <a:rPr lang="cs-CZ" altLang="cs-CZ" sz="1600" i="1" dirty="0">
                <a:cs typeface="Times New Roman" panose="02020603050405020304" pitchFamily="18" charset="0"/>
              </a:rPr>
              <a:t>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training</a:t>
            </a:r>
            <a:r>
              <a:rPr lang="cs-CZ" altLang="cs-CZ" sz="1600" i="1" dirty="0">
                <a:cs typeface="Times New Roman" panose="02020603050405020304" pitchFamily="18" charset="0"/>
              </a:rPr>
              <a:t> intensity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distribution</a:t>
            </a:r>
            <a:r>
              <a:rPr lang="cs-CZ" altLang="cs-CZ" sz="1600" i="1" dirty="0">
                <a:cs typeface="Times New Roman" panose="02020603050405020304" pitchFamily="18" charset="0"/>
              </a:rPr>
              <a:t> in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elite</a:t>
            </a:r>
            <a:r>
              <a:rPr lang="cs-CZ" altLang="cs-CZ" sz="1600" i="1" dirty="0">
                <a:cs typeface="Times New Roman" panose="02020603050405020304" pitchFamily="18" charset="0"/>
              </a:rPr>
              <a:t>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endurance</a:t>
            </a:r>
            <a:r>
              <a:rPr lang="cs-CZ" altLang="cs-CZ" sz="1600" i="1" dirty="0">
                <a:cs typeface="Times New Roman" panose="02020603050405020304" pitchFamily="18" charset="0"/>
              </a:rPr>
              <a:t>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athletes</a:t>
            </a:r>
            <a:r>
              <a:rPr lang="cs-CZ" altLang="cs-CZ" sz="1600" i="1" dirty="0">
                <a:cs typeface="Times New Roman" panose="02020603050405020304" pitchFamily="18" charset="0"/>
              </a:rPr>
              <a:t>: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is</a:t>
            </a:r>
            <a:r>
              <a:rPr lang="cs-CZ" altLang="cs-CZ" sz="1600" i="1" dirty="0">
                <a:cs typeface="Times New Roman" panose="02020603050405020304" pitchFamily="18" charset="0"/>
              </a:rPr>
              <a:t>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there</a:t>
            </a:r>
            <a:r>
              <a:rPr lang="cs-CZ" altLang="cs-CZ" sz="1600" i="1" dirty="0">
                <a:cs typeface="Times New Roman" panose="02020603050405020304" pitchFamily="18" charset="0"/>
              </a:rPr>
              <a:t> evidence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for</a:t>
            </a:r>
            <a:r>
              <a:rPr lang="cs-CZ" altLang="cs-CZ" sz="1600" i="1" dirty="0">
                <a:cs typeface="Times New Roman" panose="02020603050405020304" pitchFamily="18" charset="0"/>
              </a:rPr>
              <a:t>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an</a:t>
            </a:r>
            <a:r>
              <a:rPr lang="cs-CZ" altLang="cs-CZ" sz="1600" i="1" dirty="0">
                <a:cs typeface="Times New Roman" panose="02020603050405020304" pitchFamily="18" charset="0"/>
              </a:rPr>
              <a:t> „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optimal</a:t>
            </a:r>
            <a:r>
              <a:rPr lang="cs-CZ" altLang="cs-CZ" sz="1600" i="1" dirty="0">
                <a:cs typeface="Times New Roman" panose="02020603050405020304" pitchFamily="18" charset="0"/>
              </a:rPr>
              <a:t>“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distribution</a:t>
            </a:r>
            <a:r>
              <a:rPr lang="cs-CZ" altLang="cs-CZ" sz="1600" i="1" dirty="0">
                <a:cs typeface="Times New Roman" panose="02020603050405020304" pitchFamily="18" charset="0"/>
              </a:rPr>
              <a:t>?.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Scand</a:t>
            </a:r>
            <a:r>
              <a:rPr lang="cs-CZ" altLang="cs-CZ" sz="1600" i="1" dirty="0">
                <a:cs typeface="Times New Roman" panose="02020603050405020304" pitchFamily="18" charset="0"/>
              </a:rPr>
              <a:t> J Med </a:t>
            </a:r>
            <a:r>
              <a:rPr lang="cs-CZ" altLang="cs-CZ" sz="1600" i="1" dirty="0" err="1">
                <a:cs typeface="Times New Roman" panose="02020603050405020304" pitchFamily="18" charset="0"/>
              </a:rPr>
              <a:t>Sci</a:t>
            </a:r>
            <a:r>
              <a:rPr lang="cs-CZ" altLang="cs-CZ" sz="1600" i="1" dirty="0">
                <a:cs typeface="Times New Roman" panose="02020603050405020304" pitchFamily="18" charset="0"/>
              </a:rPr>
              <a:t> Sports 16, </a:t>
            </a:r>
            <a:r>
              <a:rPr lang="cs-CZ" altLang="cs-CZ" sz="1600" i="1" dirty="0">
                <a:solidFill>
                  <a:srgbClr val="FF0000"/>
                </a:solidFill>
                <a:cs typeface="Times New Roman" panose="02020603050405020304" pitchFamily="18" charset="0"/>
              </a:rPr>
              <a:t>2006</a:t>
            </a:r>
            <a:r>
              <a:rPr lang="cs-CZ" altLang="cs-CZ" sz="1600" i="1" dirty="0">
                <a:cs typeface="Times New Roman" panose="02020603050405020304" pitchFamily="18" charset="0"/>
              </a:rPr>
              <a:t>: 49-56.</a:t>
            </a:r>
            <a:endParaRPr lang="cs-CZ" altLang="cs-CZ" sz="1600" dirty="0"/>
          </a:p>
        </p:txBody>
      </p:sp>
      <p:graphicFrame>
        <p:nvGraphicFramePr>
          <p:cNvPr id="64531" name="Group 19"/>
          <p:cNvGraphicFramePr>
            <a:graphicFrameLocks noGrp="1"/>
          </p:cNvGraphicFramePr>
          <p:nvPr/>
        </p:nvGraphicFramePr>
        <p:xfrm>
          <a:off x="0" y="981075"/>
          <a:ext cx="9144000" cy="5494338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8732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 LACTATE ZONE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Zóna s nízkou koncentrací laktátu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107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ventilační práh</a:t>
                      </a:r>
                      <a:r>
                        <a:rPr kumimoji="0" lang="cs-CZ" altLang="cs-CZ" sz="20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(VT1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= 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intenzita při zvýšení VE/VO</a:t>
                      </a:r>
                      <a:r>
                        <a:rPr kumimoji="0" lang="cs-CZ" altLang="cs-CZ" sz="20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odpovídající zlomu linearity VE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ale bez zvýšení VE/VCO</a:t>
                      </a:r>
                      <a:r>
                        <a:rPr kumimoji="0" lang="cs-CZ" altLang="cs-CZ" sz="20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odpovídá LT1 </a:t>
                      </a: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(„Aerobní práh“ ?)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okamžik prvního lehkého zvýšení laktátu na klidovou hodnotu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654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LACTATE ACCOMMODATION ZONE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Zóna aerobně-anaerobního přechodu (přechodná zóna)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Zóna s mírně zvýšenou (neklidovou) koncentrací laktátu, ale ještě v rovnovážném stavu, kdy jeho metabolizace je vyrovnaná s jeho produkcí)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716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ventilační práh</a:t>
                      </a:r>
                      <a:r>
                        <a:rPr kumimoji="0" lang="cs-CZ" altLang="cs-CZ" sz="2000" b="0" i="1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(VT2)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Intenzita při začátku nárůstu VE/VCO</a:t>
                      </a:r>
                      <a:r>
                        <a:rPr kumimoji="0" lang="cs-CZ" altLang="cs-CZ" sz="2000" b="0" i="1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odpovídá LT2 </a:t>
                      </a: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(„Anaerobní práh“ </a:t>
                      </a: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?</a:t>
                      </a: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32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LACTATE ACCUMULATION ZONE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Zóna s prudce se zvyšující koncentrací laktátu a blíží se únavou svalů</a:t>
                      </a: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McArdl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404813"/>
            <a:ext cx="4211638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611188" y="495300"/>
            <a:ext cx="37798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Metodika stanovení „anaerobního prahu“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412750" y="1557338"/>
            <a:ext cx="4068763" cy="3478212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3609F5"/>
                </a:solidFill>
              </a:rPr>
              <a:t>ZÁTĚŽOVÝ TEST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3609F5"/>
                </a:solidFill>
              </a:rPr>
              <a:t> stupňovaná intenzita zátěže</a:t>
            </a:r>
            <a:r>
              <a:rPr lang="cs-CZ" altLang="cs-CZ" sz="2000"/>
              <a:t> (rychlost, výkon)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3609F5"/>
                </a:solidFill>
              </a:rPr>
              <a:t> měření odezvy </a:t>
            </a:r>
            <a:r>
              <a:rPr lang="cs-CZ" altLang="cs-CZ" sz="2000"/>
              <a:t>(La, VE, SF, ..)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cs typeface="Arial" panose="020B0604020202020204" pitchFamily="34" charset="0"/>
              </a:rPr>
              <a:t>↓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ANP = </a:t>
            </a:r>
            <a:r>
              <a:rPr lang="cs-CZ" altLang="cs-CZ" sz="2000">
                <a:solidFill>
                  <a:srgbClr val="FF0000"/>
                </a:solidFill>
              </a:rPr>
              <a:t>INTENZITA ZÁTĚŽE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3609F5"/>
                </a:solidFill>
              </a:rPr>
              <a:t> rychlost, </a:t>
            </a:r>
            <a:r>
              <a:rPr lang="cs-CZ" altLang="cs-CZ" sz="2000"/>
              <a:t>výkon, VO</a:t>
            </a:r>
            <a:r>
              <a:rPr lang="cs-CZ" altLang="cs-CZ" sz="2000" baseline="-25000"/>
              <a:t>2</a:t>
            </a:r>
            <a:r>
              <a:rPr lang="cs-CZ" altLang="cs-CZ" sz="2000"/>
              <a:t>, %VO2max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3609F5"/>
                </a:solidFill>
              </a:rPr>
              <a:t> srdeční frekvence, čas úseku</a:t>
            </a: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5364163" y="495300"/>
            <a:ext cx="2881312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STUPŇOVANÁ ZÁTĚŽ</a:t>
            </a:r>
          </a:p>
        </p:txBody>
      </p:sp>
      <p:sp>
        <p:nvSpPr>
          <p:cNvPr id="12294" name="Text Box 2"/>
          <p:cNvSpPr txBox="1">
            <a:spLocks noChangeArrowheads="1"/>
          </p:cNvSpPr>
          <p:nvPr/>
        </p:nvSpPr>
        <p:spPr bwMode="auto">
          <a:xfrm>
            <a:off x="395288" y="5164138"/>
            <a:ext cx="8424862" cy="1246187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rgbClr val="3609F5"/>
                </a:solidFill>
              </a:rPr>
              <a:t>Výsledky jsou ovlivněny intenzitou, trváním a přerušováním zátěže.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u="sng"/>
              <a:t>Přerušování zátěže</a:t>
            </a:r>
            <a:r>
              <a:rPr lang="cs-CZ" altLang="cs-CZ"/>
              <a:t> → odstranění únavy z předešlé zátěže (↓ La, VE, …).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u="sng"/>
              <a:t>Nepřerušování zátěže</a:t>
            </a:r>
            <a:r>
              <a:rPr lang="cs-CZ" altLang="cs-CZ"/>
              <a:t> → kumulace únavy z předchozích zátěží. </a:t>
            </a:r>
            <a:endParaRPr lang="cs-CZ" altLang="cs-CZ"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187450" y="311150"/>
            <a:ext cx="6176963" cy="5864225"/>
          </a:xfrm>
          <a:prstGeom prst="rect">
            <a:avLst/>
          </a:prstGeom>
          <a:noFill/>
          <a:ln w="9525">
            <a:solidFill>
              <a:srgbClr val="3609F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Metodika stanovení „anarobního prahu“ </a:t>
            </a:r>
            <a:r>
              <a:rPr lang="cs-CZ" altLang="cs-CZ" sz="2400" b="1"/>
              <a:t>(metabolických přechodů)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chemeClr val="accent2"/>
                </a:solidFill>
              </a:rPr>
              <a:t>  </a:t>
            </a:r>
            <a:r>
              <a:rPr lang="cs-CZ" altLang="cs-CZ" sz="2000" b="1">
                <a:solidFill>
                  <a:schemeClr val="accent2"/>
                </a:solidFill>
              </a:rPr>
              <a:t>Analýza krve: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 </a:t>
            </a:r>
            <a:r>
              <a:rPr lang="cs-CZ" altLang="cs-CZ" sz="2000" b="1">
                <a:solidFill>
                  <a:srgbClr val="FF0000"/>
                </a:solidFill>
              </a:rPr>
              <a:t>La</a:t>
            </a:r>
            <a:r>
              <a:rPr lang="cs-CZ" altLang="cs-CZ" sz="2000" b="1"/>
              <a:t>, ABR (-BE, pH)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  Analýza vzduchu: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3609F5"/>
                </a:solidFill>
              </a:rPr>
              <a:t>SPIROERGOMETRIE: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VE, </a:t>
            </a:r>
            <a:r>
              <a:rPr lang="cs-CZ" altLang="cs-CZ" sz="2000" b="1">
                <a:solidFill>
                  <a:srgbClr val="FF0000"/>
                </a:solidFill>
              </a:rPr>
              <a:t>VE/VO</a:t>
            </a:r>
            <a:r>
              <a:rPr lang="cs-CZ" altLang="cs-CZ" sz="2000" b="1" baseline="-25000">
                <a:solidFill>
                  <a:srgbClr val="FF0000"/>
                </a:solidFill>
              </a:rPr>
              <a:t>2</a:t>
            </a:r>
            <a:r>
              <a:rPr lang="cs-CZ" altLang="cs-CZ" sz="2000" b="1">
                <a:solidFill>
                  <a:srgbClr val="FF0000"/>
                </a:solidFill>
              </a:rPr>
              <a:t>, VE/VCO</a:t>
            </a:r>
            <a:r>
              <a:rPr lang="cs-CZ" altLang="cs-CZ" sz="2000" b="1" baseline="-25000">
                <a:solidFill>
                  <a:srgbClr val="FF0000"/>
                </a:solidFill>
              </a:rPr>
              <a:t>2</a:t>
            </a:r>
            <a:r>
              <a:rPr lang="cs-CZ" altLang="cs-CZ" sz="2000" b="1">
                <a:solidFill>
                  <a:srgbClr val="FF0000"/>
                </a:solidFill>
              </a:rPr>
              <a:t>, RER</a:t>
            </a:r>
            <a:r>
              <a:rPr lang="cs-CZ" altLang="cs-CZ" sz="2000" b="1"/>
              <a:t>, ..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>
                <a:solidFill>
                  <a:schemeClr val="accent2"/>
                </a:solidFill>
              </a:rPr>
              <a:t> </a:t>
            </a:r>
            <a:r>
              <a:rPr lang="cs-CZ" altLang="cs-CZ" sz="2000">
                <a:solidFill>
                  <a:srgbClr val="FF0000"/>
                </a:solidFill>
              </a:rPr>
              <a:t>Pocit zátěže </a:t>
            </a:r>
            <a:r>
              <a:rPr lang="cs-CZ" altLang="cs-CZ" sz="2000"/>
              <a:t>(RPE):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</a:rPr>
              <a:t> </a:t>
            </a:r>
            <a:r>
              <a:rPr lang="cs-CZ" altLang="cs-CZ" sz="2000"/>
              <a:t>13 - poněkud namáhavá</a:t>
            </a:r>
            <a:r>
              <a:rPr lang="cs-CZ" altLang="cs-CZ" sz="2000">
                <a:solidFill>
                  <a:schemeClr val="accent2"/>
                </a:solidFill>
              </a:rPr>
              <a:t>  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chemeClr val="accent2"/>
                </a:solidFill>
              </a:rPr>
              <a:t> </a:t>
            </a:r>
            <a:r>
              <a:rPr lang="cs-CZ" altLang="cs-CZ" sz="2000">
                <a:solidFill>
                  <a:srgbClr val="FF0000"/>
                </a:solidFill>
              </a:rPr>
              <a:t>Test mluvení</a:t>
            </a:r>
            <a:r>
              <a:rPr lang="cs-CZ" altLang="cs-CZ" sz="2000">
                <a:solidFill>
                  <a:schemeClr val="accent2"/>
                </a:solidFill>
              </a:rPr>
              <a:t>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chemeClr val="accent2"/>
                </a:solidFill>
              </a:rPr>
              <a:t> </a:t>
            </a:r>
            <a:r>
              <a:rPr lang="cs-CZ" altLang="cs-CZ" sz="2000"/>
              <a:t>neschopnost souvislé řeči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/>
              <a:t>  </a:t>
            </a:r>
            <a:r>
              <a:rPr lang="en-US" altLang="cs-CZ" sz="1800" i="1"/>
              <a:t>[</a:t>
            </a:r>
            <a:r>
              <a:rPr lang="cs-CZ" altLang="cs-CZ" sz="1800" i="1">
                <a:solidFill>
                  <a:schemeClr val="accent2"/>
                </a:solidFill>
              </a:rPr>
              <a:t>Conconi test?:</a:t>
            </a:r>
            <a:r>
              <a:rPr lang="cs-CZ" altLang="cs-CZ" sz="1800" i="1"/>
              <a:t> SF, intenzita zatížení (rychlost)</a:t>
            </a:r>
            <a:r>
              <a:rPr lang="en-US" altLang="cs-CZ" sz="1800" i="1"/>
              <a:t>]</a:t>
            </a:r>
            <a:endParaRPr lang="cs-CZ" altLang="cs-CZ" sz="1800"/>
          </a:p>
        </p:txBody>
      </p:sp>
      <p:pic>
        <p:nvPicPr>
          <p:cNvPr id="14339" name="Picture 8" descr="Oxycon_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43263"/>
            <a:ext cx="1944687" cy="2503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5" descr="lacate_pro_blood_ta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1944687" cy="14589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10" descr="LT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268413"/>
            <a:ext cx="2178050" cy="2308225"/>
          </a:xfrm>
          <a:prstGeom prst="rect">
            <a:avLst/>
          </a:prstGeom>
          <a:noFill/>
          <a:ln w="9525">
            <a:solidFill>
              <a:srgbClr val="3609F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5" descr="VT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700463"/>
            <a:ext cx="2622550" cy="1920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611188" y="168275"/>
            <a:ext cx="79819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rgbClr val="7030A0"/>
                </a:solidFill>
              </a:rPr>
              <a:t>PROBLÉMY: Množství a nejednotnost způsobů stanovení laktátového prahu</a:t>
            </a:r>
          </a:p>
        </p:txBody>
      </p:sp>
      <p:pic>
        <p:nvPicPr>
          <p:cNvPr id="16387" name="Picture 5" descr="Bourdon_L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74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1187450" y="6308725"/>
            <a:ext cx="1944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(Bourdon, 2000)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755650" y="692150"/>
            <a:ext cx="7920038" cy="1154113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Stanovení laktátového prahu</a:t>
            </a:r>
            <a:endParaRPr lang="cs-CZ" altLang="cs-CZ" sz="20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7030A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7030A0"/>
                </a:solidFill>
              </a:rPr>
              <a:t>PROBLÉM definice a stanovení „lakátového anaerobního prahu“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755650" y="1989138"/>
            <a:ext cx="7920038" cy="3454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Ze závislosti koncentrace laktátu na zvyšující se intenzitě zátěže (</a:t>
            </a:r>
            <a:r>
              <a:rPr lang="cs-CZ" altLang="cs-CZ" sz="2000" i="1" dirty="0" err="1"/>
              <a:t>Australian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Sports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Commission</a:t>
            </a:r>
            <a:r>
              <a:rPr lang="cs-CZ" altLang="cs-CZ" sz="2000" i="1" dirty="0"/>
              <a:t>, </a:t>
            </a:r>
            <a:r>
              <a:rPr lang="cs-CZ" altLang="cs-CZ" sz="2000" i="1" dirty="0">
                <a:solidFill>
                  <a:srgbClr val="FF0000"/>
                </a:solidFill>
              </a:rPr>
              <a:t>2000</a:t>
            </a:r>
            <a:r>
              <a:rPr lang="cs-CZ" altLang="cs-CZ" sz="2000" i="1" dirty="0"/>
              <a:t>)</a:t>
            </a:r>
            <a:r>
              <a:rPr lang="cs-CZ" altLang="cs-CZ" sz="2000" dirty="0"/>
              <a:t>: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000" dirty="0">
                <a:solidFill>
                  <a:srgbClr val="3609F5"/>
                </a:solidFill>
              </a:rPr>
              <a:t>První zátěž, při níž se koncentrace La zvýší nad klidovou hodnotu (</a:t>
            </a:r>
            <a:r>
              <a:rPr lang="en-US" altLang="cs-CZ" sz="2000" dirty="0">
                <a:solidFill>
                  <a:srgbClr val="3609F5"/>
                </a:solidFill>
              </a:rPr>
              <a:t>~</a:t>
            </a:r>
            <a:r>
              <a:rPr lang="cs-CZ" altLang="cs-CZ" sz="2000" dirty="0">
                <a:solidFill>
                  <a:srgbClr val="3609F5"/>
                </a:solidFill>
              </a:rPr>
              <a:t>2 </a:t>
            </a:r>
            <a:r>
              <a:rPr lang="cs-CZ" altLang="cs-CZ" sz="2000" dirty="0" err="1">
                <a:solidFill>
                  <a:srgbClr val="3609F5"/>
                </a:solidFill>
              </a:rPr>
              <a:t>mmol</a:t>
            </a:r>
            <a:r>
              <a:rPr lang="cs-CZ" altLang="cs-CZ" sz="2000" dirty="0">
                <a:solidFill>
                  <a:srgbClr val="3609F5"/>
                </a:solidFill>
              </a:rPr>
              <a:t>/l).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altLang="cs-CZ" sz="2000" dirty="0"/>
              <a:t>(„</a:t>
            </a:r>
            <a:r>
              <a:rPr lang="cs-CZ" altLang="cs-CZ" sz="2000" dirty="0" smtClean="0"/>
              <a:t>AEROBNÍ </a:t>
            </a:r>
            <a:r>
              <a:rPr lang="cs-CZ" altLang="cs-CZ" sz="2000" dirty="0"/>
              <a:t>PRÁH“? - Fyziologické vysvětlení ???)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000" dirty="0">
                <a:solidFill>
                  <a:srgbClr val="3609F5"/>
                </a:solidFill>
              </a:rPr>
              <a:t>Zátěž, při níž je nárůst koncentrace La velmi rychlý – strmý (</a:t>
            </a:r>
            <a:r>
              <a:rPr lang="en-US" altLang="cs-CZ" sz="2000" dirty="0">
                <a:solidFill>
                  <a:srgbClr val="3609F5"/>
                </a:solidFill>
              </a:rPr>
              <a:t>~</a:t>
            </a:r>
            <a:r>
              <a:rPr lang="cs-CZ" altLang="cs-CZ" sz="2000" dirty="0">
                <a:solidFill>
                  <a:srgbClr val="3609F5"/>
                </a:solidFill>
              </a:rPr>
              <a:t>2,5-5  </a:t>
            </a:r>
            <a:r>
              <a:rPr lang="cs-CZ" altLang="cs-CZ" sz="2000" dirty="0" err="1">
                <a:solidFill>
                  <a:srgbClr val="3609F5"/>
                </a:solidFill>
              </a:rPr>
              <a:t>mmol</a:t>
            </a:r>
            <a:r>
              <a:rPr lang="cs-CZ" altLang="cs-CZ" sz="2000" dirty="0">
                <a:solidFill>
                  <a:srgbClr val="3609F5"/>
                </a:solidFill>
              </a:rPr>
              <a:t>/l). 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009900"/>
                </a:solidFill>
              </a:rPr>
              <a:t>Fyziologické vysvětlení: při přechodu z aerobního do anaerobního získávání energie - 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504238" cy="563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/>
          <p:cNvCxnSpPr/>
          <p:nvPr/>
        </p:nvCxnSpPr>
        <p:spPr>
          <a:xfrm flipV="1">
            <a:off x="971550" y="5373688"/>
            <a:ext cx="7704138" cy="7143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971550" y="4652963"/>
            <a:ext cx="7681913" cy="7143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TextovéPole 5"/>
          <p:cNvSpPr txBox="1">
            <a:spLocks noChangeArrowheads="1"/>
          </p:cNvSpPr>
          <p:nvPr/>
        </p:nvSpPr>
        <p:spPr bwMode="auto">
          <a:xfrm>
            <a:off x="769938" y="4508500"/>
            <a:ext cx="360362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4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2</a:t>
            </a:r>
          </a:p>
        </p:txBody>
      </p:sp>
      <p:sp>
        <p:nvSpPr>
          <p:cNvPr id="17414" name="TextovéPole 6"/>
          <p:cNvSpPr txBox="1">
            <a:spLocks noChangeArrowheads="1"/>
          </p:cNvSpPr>
          <p:nvPr/>
        </p:nvSpPr>
        <p:spPr bwMode="auto">
          <a:xfrm>
            <a:off x="769938" y="4868863"/>
            <a:ext cx="1296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Takto NE: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1547813" y="333375"/>
            <a:ext cx="6264275" cy="1338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laktátového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009900"/>
                </a:solidFill>
              </a:rPr>
              <a:t>INDIVIDUÁLNÍ (… zlom na křivce …)</a:t>
            </a:r>
            <a:endParaRPr lang="cs-CZ" altLang="cs-CZ" sz="2000">
              <a:solidFill>
                <a:srgbClr val="0099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NE pro všechny stejně koncentrace La 2 a 4mmol/l</a:t>
            </a:r>
            <a:endParaRPr lang="cs-CZ" altLang="cs-CZ" sz="1800"/>
          </a:p>
        </p:txBody>
      </p:sp>
      <p:sp>
        <p:nvSpPr>
          <p:cNvPr id="17416" name="Obdélník 12"/>
          <p:cNvSpPr>
            <a:spLocks noChangeArrowheads="1"/>
          </p:cNvSpPr>
          <p:nvPr/>
        </p:nvSpPr>
        <p:spPr bwMode="auto">
          <a:xfrm rot="-5400000">
            <a:off x="5921375" y="3792538"/>
            <a:ext cx="55673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900"/>
              <a:t>http://norcalcyclingnews.com/2013/06/06/coaches-corner-lactate-threshold-the-science-and-data-wonkery/</a:t>
            </a:r>
          </a:p>
        </p:txBody>
      </p:sp>
      <p:pic>
        <p:nvPicPr>
          <p:cNvPr id="17417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839913"/>
            <a:ext cx="3584575" cy="2546350"/>
          </a:xfrm>
          <a:prstGeom prst="rect">
            <a:avLst/>
          </a:prstGeom>
          <a:noFill/>
          <a:ln w="4127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Obdélník 14"/>
          <p:cNvSpPr>
            <a:spLocks noChangeArrowheads="1"/>
          </p:cNvSpPr>
          <p:nvPr/>
        </p:nvSpPr>
        <p:spPr bwMode="auto">
          <a:xfrm rot="-5400000">
            <a:off x="3218657" y="2994819"/>
            <a:ext cx="2643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700"/>
              <a:t>https://fitlife101.wordpress.com/2013/09/13/lactate_threshold/</a:t>
            </a:r>
          </a:p>
        </p:txBody>
      </p:sp>
      <p:sp>
        <p:nvSpPr>
          <p:cNvPr id="17419" name="Line 5"/>
          <p:cNvSpPr>
            <a:spLocks noChangeShapeType="1"/>
          </p:cNvSpPr>
          <p:nvPr/>
        </p:nvSpPr>
        <p:spPr bwMode="auto">
          <a:xfrm>
            <a:off x="3059113" y="3379788"/>
            <a:ext cx="0" cy="57626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0" name="Text Box 7"/>
          <p:cNvSpPr txBox="1">
            <a:spLocks noChangeArrowheads="1"/>
          </p:cNvSpPr>
          <p:nvPr/>
        </p:nvSpPr>
        <p:spPr bwMode="auto">
          <a:xfrm>
            <a:off x="2770188" y="2876550"/>
            <a:ext cx="576262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Bourdon_LT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7380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79388" y="981075"/>
            <a:ext cx="28797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laktátového prahu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4213" y="1844675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(Bourdon, 2000)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1042988" y="188913"/>
            <a:ext cx="7129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laktátového prahu </a:t>
            </a:r>
            <a:r>
              <a:rPr lang="cs-CZ" altLang="cs-CZ" sz="1800"/>
              <a:t>(In: Placheta, 1988)</a:t>
            </a:r>
            <a:endParaRPr lang="cs-CZ" altLang="cs-CZ" sz="2400" b="1" u="sng">
              <a:solidFill>
                <a:srgbClr val="FF0000"/>
              </a:solidFill>
            </a:endParaRPr>
          </a:p>
        </p:txBody>
      </p:sp>
      <p:pic>
        <p:nvPicPr>
          <p:cNvPr id="25603" name="Picture 5" descr="Bourdon_LT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440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27088" y="4076700"/>
            <a:ext cx="2665412" cy="5857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 err="1">
                <a:solidFill>
                  <a:srgbClr val="009900"/>
                </a:solidFill>
              </a:rPr>
              <a:t>PR</a:t>
            </a:r>
            <a:r>
              <a:rPr lang="cs-CZ" sz="1600" b="1" cap="all" dirty="0" err="1">
                <a:solidFill>
                  <a:srgbClr val="009900"/>
                </a:solidFill>
              </a:rPr>
              <a:t>ů</a:t>
            </a:r>
            <a:r>
              <a:rPr lang="cs-CZ" sz="1600" b="1" dirty="0" err="1">
                <a:solidFill>
                  <a:srgbClr val="009900"/>
                </a:solidFill>
              </a:rPr>
              <a:t>SEČÍK</a:t>
            </a:r>
            <a:r>
              <a:rPr lang="cs-CZ" sz="1600" b="1" dirty="0">
                <a:solidFill>
                  <a:srgbClr val="009900"/>
                </a:solidFill>
              </a:rPr>
              <a:t> REGRESNÍCH  PŘÍMEK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588125" y="4076700"/>
            <a:ext cx="2555875" cy="5857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rgbClr val="009900"/>
                </a:solidFill>
              </a:rPr>
              <a:t>METODA NEJMENŠÍCH </a:t>
            </a:r>
            <a:r>
              <a:rPr lang="cs-CZ" sz="1600" b="1" dirty="0" err="1">
                <a:solidFill>
                  <a:srgbClr val="009900"/>
                </a:solidFill>
              </a:rPr>
              <a:t>ČTVERC</a:t>
            </a:r>
            <a:r>
              <a:rPr lang="cs-CZ" sz="1600" b="1" cap="all" dirty="0" err="1">
                <a:solidFill>
                  <a:srgbClr val="009900"/>
                </a:solidFill>
              </a:rPr>
              <a:t>ů</a:t>
            </a:r>
            <a:endParaRPr lang="cs-CZ" sz="1600" b="1" dirty="0">
              <a:solidFill>
                <a:srgbClr val="0099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7088" y="1222375"/>
            <a:ext cx="2232025" cy="5842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600" b="1" dirty="0" err="1">
                <a:solidFill>
                  <a:srgbClr val="009900"/>
                </a:solidFill>
              </a:rPr>
              <a:t>PR</a:t>
            </a:r>
            <a:r>
              <a:rPr lang="cs-CZ" sz="1600" b="1" cap="all" dirty="0" err="1">
                <a:solidFill>
                  <a:srgbClr val="009900"/>
                </a:solidFill>
              </a:rPr>
              <a:t>ů</a:t>
            </a:r>
            <a:r>
              <a:rPr lang="cs-CZ" sz="1600" b="1" dirty="0" err="1">
                <a:solidFill>
                  <a:srgbClr val="009900"/>
                </a:solidFill>
              </a:rPr>
              <a:t>SEČÍK</a:t>
            </a:r>
            <a:r>
              <a:rPr lang="cs-CZ" sz="1600" b="1" dirty="0">
                <a:solidFill>
                  <a:srgbClr val="009900"/>
                </a:solidFill>
              </a:rPr>
              <a:t> KŘIVKY A OSY TEČEN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/>
          <a:stretch/>
        </p:blipFill>
        <p:spPr>
          <a:xfrm>
            <a:off x="1691680" y="12246"/>
            <a:ext cx="5706399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rot="16200000">
            <a:off x="5496231" y="4679151"/>
            <a:ext cx="4080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 smtClean="0"/>
              <a:t>Silbernagl</a:t>
            </a:r>
            <a:r>
              <a:rPr lang="cs-CZ" sz="1200" dirty="0" smtClean="0"/>
              <a:t> </a:t>
            </a:r>
            <a:r>
              <a:rPr lang="en-US" sz="1200" dirty="0" smtClean="0"/>
              <a:t>&amp;</a:t>
            </a:r>
            <a:r>
              <a:rPr lang="cs-CZ" sz="1200" dirty="0" smtClean="0"/>
              <a:t> </a:t>
            </a:r>
            <a:r>
              <a:rPr lang="cs-CZ" sz="1200" dirty="0" err="1" smtClean="0"/>
              <a:t>Despopoulos</a:t>
            </a:r>
            <a:r>
              <a:rPr lang="cs-CZ" sz="1200" dirty="0" smtClean="0"/>
              <a:t>, Atlas fyziologie člověka (2003)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8578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2268538" y="230188"/>
            <a:ext cx="54641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030A0"/>
                </a:solidFill>
              </a:rPr>
              <a:t>Stanovení dvou laktátových prahů ?</a:t>
            </a:r>
          </a:p>
        </p:txBody>
      </p:sp>
      <p:pic>
        <p:nvPicPr>
          <p:cNvPr id="19459" name="Picture 5" descr="Bourdon_L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1331913" y="692150"/>
            <a:ext cx="7051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Blood lactate transition thresholds (Bourdon, 2000)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McArdle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72009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468313" y="188913"/>
            <a:ext cx="8135937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030A0"/>
                </a:solidFill>
              </a:rPr>
              <a:t>Stanovení dvou laktátových prahů ?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6084888" y="908050"/>
            <a:ext cx="3025775" cy="24145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???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OBLA</a:t>
            </a:r>
            <a:r>
              <a:rPr lang="cs-CZ" altLang="cs-CZ" sz="2400">
                <a:solidFill>
                  <a:srgbClr val="3609F5"/>
                </a:solidFill>
              </a:rPr>
              <a:t> - onset blood lactate accumulation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LTP</a:t>
            </a:r>
            <a:r>
              <a:rPr lang="cs-CZ" altLang="cs-CZ" sz="2400">
                <a:solidFill>
                  <a:srgbClr val="3609F5"/>
                </a:solidFill>
              </a:rPr>
              <a:t> – lactate turn-point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5651500" y="5589588"/>
            <a:ext cx="32416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LT</a:t>
            </a:r>
            <a:r>
              <a:rPr lang="cs-CZ" altLang="cs-CZ" sz="2400"/>
              <a:t> – lactate threshold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 flipH="1">
            <a:off x="4859338" y="2636838"/>
            <a:ext cx="1152525" cy="12239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7" name="Line 10"/>
          <p:cNvSpPr>
            <a:spLocks noChangeShapeType="1"/>
          </p:cNvSpPr>
          <p:nvPr/>
        </p:nvSpPr>
        <p:spPr bwMode="auto">
          <a:xfrm flipH="1" flipV="1">
            <a:off x="4211638" y="4868863"/>
            <a:ext cx="1368425" cy="7207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5580063" y="2133600"/>
            <a:ext cx="647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FF00"/>
                </a:solidFill>
              </a:rPr>
              <a:t>La</a:t>
            </a:r>
          </a:p>
        </p:txBody>
      </p:sp>
      <p:sp>
        <p:nvSpPr>
          <p:cNvPr id="20490" name="Line 13"/>
          <p:cNvSpPr>
            <a:spLocks noChangeShapeType="1"/>
          </p:cNvSpPr>
          <p:nvPr/>
        </p:nvSpPr>
        <p:spPr bwMode="auto">
          <a:xfrm>
            <a:off x="3995738" y="1557338"/>
            <a:ext cx="0" cy="403225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1" name="Line 14"/>
          <p:cNvSpPr>
            <a:spLocks noChangeShapeType="1"/>
          </p:cNvSpPr>
          <p:nvPr/>
        </p:nvSpPr>
        <p:spPr bwMode="auto">
          <a:xfrm>
            <a:off x="4643438" y="1557338"/>
            <a:ext cx="0" cy="4032250"/>
          </a:xfrm>
          <a:prstGeom prst="line">
            <a:avLst/>
          </a:prstGeom>
          <a:noFill/>
          <a:ln w="381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1782763"/>
            <a:ext cx="7813675" cy="1584325"/>
          </a:xfrm>
          <a:ln>
            <a:solidFill>
              <a:srgbClr val="009900"/>
            </a:solidFill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b="1" dirty="0" smtClean="0">
                <a:solidFill>
                  <a:srgbClr val="FF0000"/>
                </a:solidFill>
              </a:rPr>
              <a:t>Laktátový práh (LT –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lactate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threshold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i="1" dirty="0" smtClean="0"/>
              <a:t>prediktor průměrné rychlosti, která může být v maratonu.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i="1" dirty="0" smtClean="0"/>
              <a:t>Hranice rychlosti mezi „lehkým“ a „vytrvalým“ během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i="1" dirty="0" smtClean="0">
                <a:solidFill>
                  <a:srgbClr val="009900"/>
                </a:solidFill>
              </a:rPr>
              <a:t>= rychlost běhu při prvním zvýšením koncentrace laktátu v krvi nad základní hodnotu.</a:t>
            </a:r>
          </a:p>
        </p:txBody>
      </p:sp>
      <p:sp>
        <p:nvSpPr>
          <p:cNvPr id="21507" name="Text Box 7"/>
          <p:cNvSpPr txBox="1">
            <a:spLocks noChangeArrowheads="1"/>
          </p:cNvSpPr>
          <p:nvPr/>
        </p:nvSpPr>
        <p:spPr bwMode="auto">
          <a:xfrm>
            <a:off x="719138" y="620713"/>
            <a:ext cx="7813675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7030A0"/>
                </a:solidFill>
              </a:rPr>
              <a:t>Stanovení dvou laktátových prahů ?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3609F5"/>
                </a:solidFill>
              </a:rPr>
              <a:t>Test na běžícím páse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 i="1"/>
              <a:t>(Jones 2007)</a:t>
            </a:r>
            <a:endParaRPr lang="cs-CZ" altLang="cs-CZ" sz="2000" i="1" u="sng"/>
          </a:p>
        </p:txBody>
      </p:sp>
      <p:sp>
        <p:nvSpPr>
          <p:cNvPr id="21508" name="Rectangle 3"/>
          <p:cNvSpPr txBox="1">
            <a:spLocks noChangeArrowheads="1"/>
          </p:cNvSpPr>
          <p:nvPr/>
        </p:nvSpPr>
        <p:spPr bwMode="auto">
          <a:xfrm>
            <a:off x="719138" y="3509963"/>
            <a:ext cx="7813675" cy="215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Laktátový bod obratu (LTP – lactate turn-point)</a:t>
            </a:r>
          </a:p>
          <a:p>
            <a:pPr eaLnBrk="1" hangingPunct="1"/>
            <a:r>
              <a:rPr lang="cs-CZ" altLang="cs-CZ" sz="2000" i="1"/>
              <a:t>prediktor výkonu v běhu na 10 mil až v půlmaratonu</a:t>
            </a:r>
            <a:endParaRPr lang="cs-CZ" altLang="cs-CZ" sz="2000"/>
          </a:p>
          <a:p>
            <a:pPr eaLnBrk="1" hangingPunct="1"/>
            <a:r>
              <a:rPr lang="cs-CZ" altLang="cs-CZ" sz="2000"/>
              <a:t>hranice mezi „vytrvalým“ a „tempovým“ během.</a:t>
            </a:r>
          </a:p>
          <a:p>
            <a:pPr eaLnBrk="1" hangingPunct="1"/>
            <a:r>
              <a:rPr lang="cs-CZ" altLang="cs-CZ" sz="2000"/>
              <a:t>tuto rychlostí lze běžet maximálně kolem 60 min.</a:t>
            </a:r>
          </a:p>
          <a:p>
            <a:pPr eaLnBrk="1" hangingPunct="1">
              <a:buFontTx/>
              <a:buNone/>
            </a:pPr>
            <a:r>
              <a:rPr lang="cs-CZ" altLang="cs-CZ" sz="2000" i="1">
                <a:solidFill>
                  <a:srgbClr val="009900"/>
                </a:solidFill>
              </a:rPr>
              <a:t>= rychlost běhu při zřetelném náhlém a udržitelném zvýšení koncentrace laktátu v krvi  (přibližně kolem 2-4 mmol/l).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763713" y="908050"/>
            <a:ext cx="50403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3609F5"/>
                </a:solidFill>
              </a:rPr>
              <a:t>Test na běžícím páse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(Jones 2007)</a:t>
            </a:r>
            <a:r>
              <a:rPr lang="cs-CZ" altLang="cs-CZ" sz="1800" b="1" i="1"/>
              <a:t> </a:t>
            </a:r>
            <a:endParaRPr lang="cs-CZ" altLang="cs-CZ" sz="180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030A0"/>
                </a:solidFill>
              </a:rPr>
              <a:t>Stanovení dvou laktátových prahů ?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>
            <a:off x="3492500" y="3068638"/>
            <a:ext cx="0" cy="57626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4787900" y="2708275"/>
            <a:ext cx="0" cy="936625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203575" y="2565400"/>
            <a:ext cx="5762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LT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392613" y="2474913"/>
            <a:ext cx="790575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LTP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95288" y="539750"/>
            <a:ext cx="8351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LT – lactate threshold, LTP – lactate turn-point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17" name="Group 45"/>
          <p:cNvGraphicFramePr>
            <a:graphicFrameLocks noGrp="1"/>
          </p:cNvGraphicFramePr>
          <p:nvPr/>
        </p:nvGraphicFramePr>
        <p:xfrm>
          <a:off x="395288" y="692150"/>
          <a:ext cx="8424862" cy="5080000"/>
        </p:xfrm>
        <a:graphic>
          <a:graphicData uri="http://schemas.openxmlformats.org/drawingml/2006/table">
            <a:tbl>
              <a:tblPr/>
              <a:tblGrid>
                <a:gridCol w="8424862"/>
              </a:tblGrid>
              <a:tr h="8652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Tréninkové zóny pro běžce </a:t>
                      </a:r>
                      <a:r>
                        <a:rPr kumimoji="0" lang="cs-CZ" altLang="cs-CZ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  <a:r>
                        <a:rPr kumimoji="0" lang="cs-CZ" altLang="cs-CZ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přechody mezi nimi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(Jones, </a:t>
                      </a: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2007</a:t>
                      </a: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Tréninková zóna „E“</a:t>
                      </a: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(easy running): lehký běh, asi do 16 km.h-1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Přechod: </a:t>
                      </a:r>
                      <a:r>
                        <a:rPr kumimoji="0" lang="cs-CZ" altLang="cs-CZ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Laktátový práh</a:t>
                      </a: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(Lactate threshold)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Tréninková zóna „S“</a:t>
                      </a: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(steady running): vytrvalý běh, asi 16-18 km.h-1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Přechod: </a:t>
                      </a:r>
                      <a:r>
                        <a:rPr kumimoji="0" lang="cs-CZ" altLang="cs-CZ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Laktátový bod obratu</a:t>
                      </a: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(Lactate turn-point)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Tréninková zóna „T“</a:t>
                      </a: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(tempo running): tempový běh, asi 18-19 km.h-1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4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Přechod</a:t>
                      </a: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není definován. </a:t>
                      </a:r>
                      <a:r>
                        <a:rPr kumimoji="0" lang="cs-CZ" altLang="cs-CZ" sz="21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(při 80% HRmax?)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Tréninková zóna „I“</a:t>
                      </a:r>
                      <a:r>
                        <a:rPr kumimoji="0" lang="cs-CZ" altLang="cs-CZ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(interval running) – rychlý běh při aerobním intervalovém tréninku, rychlost nad 19 km.h-1 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oakes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7988" cy="685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132138" y="6381750"/>
            <a:ext cx="1944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(Noakes, 2003)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68313" y="188913"/>
            <a:ext cx="8135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laktátového prahu</a:t>
            </a:r>
            <a:endParaRPr lang="cs-CZ" altLang="cs-CZ" sz="2400" b="1"/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3348038" y="3754438"/>
            <a:ext cx="5580062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009900"/>
                </a:solidFill>
              </a:rPr>
              <a:t>!!! BLSS – </a:t>
            </a:r>
            <a:r>
              <a:rPr lang="cs-CZ" altLang="cs-CZ" sz="2400" b="1" dirty="0" err="1">
                <a:solidFill>
                  <a:srgbClr val="009900"/>
                </a:solidFill>
              </a:rPr>
              <a:t>blood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lactate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steady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state</a:t>
            </a:r>
            <a:endParaRPr lang="cs-CZ" altLang="cs-CZ" sz="2400" b="1" dirty="0">
              <a:solidFill>
                <a:srgbClr val="009900"/>
              </a:solidFill>
            </a:endParaRP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4356100" y="4292600"/>
            <a:ext cx="647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La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7091363" y="4149725"/>
            <a:ext cx="2052637" cy="2544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Rychlost (km/h)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18,8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18,1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17,2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50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Čas (min)</a:t>
            </a:r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V="1">
            <a:off x="4932363" y="5516563"/>
            <a:ext cx="2232025" cy="71437"/>
          </a:xfrm>
          <a:prstGeom prst="line">
            <a:avLst/>
          </a:prstGeom>
          <a:noFill/>
          <a:ln w="76200">
            <a:solidFill>
              <a:srgbClr val="00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19"/>
            <a:ext cx="7416823" cy="506541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67544" y="6093296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Jan </a:t>
            </a:r>
            <a:r>
              <a:rPr lang="en-US" sz="1200" b="1" dirty="0" err="1"/>
              <a:t>Olbrecht's</a:t>
            </a:r>
            <a:r>
              <a:rPr lang="en-US" sz="1200" b="1" dirty="0"/>
              <a:t> </a:t>
            </a:r>
            <a:r>
              <a:rPr lang="en-US" sz="1200" b="1" dirty="0" smtClean="0"/>
              <a:t>Book</a:t>
            </a:r>
            <a:r>
              <a:rPr lang="cs-CZ" sz="1200" b="1" dirty="0" smtClean="0"/>
              <a:t>. </a:t>
            </a:r>
            <a:r>
              <a:rPr lang="en-US" sz="1200" b="1" i="1" dirty="0" smtClean="0"/>
              <a:t>The </a:t>
            </a:r>
            <a:r>
              <a:rPr lang="en-US" sz="1200" b="1" i="1" dirty="0"/>
              <a:t>Science of Winning</a:t>
            </a:r>
            <a:r>
              <a:rPr lang="en-US" sz="1200" b="1" dirty="0" smtClean="0"/>
              <a:t>:</a:t>
            </a:r>
            <a:r>
              <a:rPr lang="cs-CZ" sz="1200" b="1" dirty="0" smtClean="0"/>
              <a:t> </a:t>
            </a:r>
            <a:r>
              <a:rPr lang="en-US" sz="1200" b="1" dirty="0" smtClean="0"/>
              <a:t>Planning</a:t>
            </a:r>
            <a:r>
              <a:rPr lang="en-US" sz="1200" b="1" dirty="0"/>
              <a:t>, </a:t>
            </a:r>
            <a:r>
              <a:rPr lang="en-US" sz="1200" b="1" dirty="0" err="1"/>
              <a:t>Periodizing</a:t>
            </a:r>
            <a:r>
              <a:rPr lang="en-US" sz="1200" b="1" dirty="0"/>
              <a:t> and Optimizing Swim Training</a:t>
            </a:r>
            <a:endParaRPr lang="cs-CZ" sz="1200" dirty="0" smtClean="0"/>
          </a:p>
          <a:p>
            <a:pPr algn="ctr"/>
            <a:r>
              <a:rPr lang="cs-CZ" sz="1200" dirty="0" smtClean="0"/>
              <a:t>http</a:t>
            </a:r>
            <a:r>
              <a:rPr lang="cs-CZ" sz="1200" dirty="0"/>
              <a:t>://www.lactate.com/triathlon/trcons.htm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17972" y="316488"/>
            <a:ext cx="5580062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009900"/>
                </a:solidFill>
              </a:rPr>
              <a:t>!!! BLSS – </a:t>
            </a:r>
            <a:r>
              <a:rPr lang="cs-CZ" altLang="cs-CZ" sz="2400" b="1" dirty="0" err="1">
                <a:solidFill>
                  <a:srgbClr val="009900"/>
                </a:solidFill>
              </a:rPr>
              <a:t>blood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lactate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steady</a:t>
            </a:r>
            <a:r>
              <a:rPr lang="cs-CZ" altLang="cs-CZ" sz="2400" b="1" dirty="0">
                <a:solidFill>
                  <a:srgbClr val="009900"/>
                </a:solidFill>
              </a:rPr>
              <a:t> </a:t>
            </a:r>
            <a:r>
              <a:rPr lang="cs-CZ" altLang="cs-CZ" sz="2400" b="1" dirty="0" err="1">
                <a:solidFill>
                  <a:srgbClr val="009900"/>
                </a:solidFill>
              </a:rPr>
              <a:t>state</a:t>
            </a:r>
            <a:endParaRPr lang="cs-CZ" altLang="cs-CZ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71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51" y="7505"/>
            <a:ext cx="4396914" cy="317760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51" y="3539377"/>
            <a:ext cx="4396914" cy="33186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" y="7505"/>
            <a:ext cx="4497293" cy="33584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3547"/>
            <a:ext cx="4644008" cy="3384453"/>
          </a:xfrm>
          <a:prstGeom prst="rect">
            <a:avLst/>
          </a:prstGeom>
        </p:spPr>
      </p:pic>
      <p:sp>
        <p:nvSpPr>
          <p:cNvPr id="6" name="Obdélník 5">
            <a:hlinkClick r:id="rId6"/>
          </p:cNvPr>
          <p:cNvSpPr/>
          <p:nvPr/>
        </p:nvSpPr>
        <p:spPr>
          <a:xfrm rot="16200000">
            <a:off x="7461951" y="4763914"/>
            <a:ext cx="30728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1200" dirty="0"/>
              <a:t>http://www.lactate.com/triathlon/trcons.htm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52693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560840" cy="555557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67544" y="6021288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Jan </a:t>
            </a:r>
            <a:r>
              <a:rPr lang="en-US" sz="1200" b="1" dirty="0" err="1"/>
              <a:t>Olbrecht's</a:t>
            </a:r>
            <a:r>
              <a:rPr lang="en-US" sz="1200" b="1" dirty="0"/>
              <a:t> </a:t>
            </a:r>
            <a:r>
              <a:rPr lang="en-US" sz="1200" b="1" dirty="0" smtClean="0"/>
              <a:t>Book</a:t>
            </a:r>
            <a:r>
              <a:rPr lang="cs-CZ" sz="1200" b="1" dirty="0" smtClean="0"/>
              <a:t>. </a:t>
            </a:r>
            <a:r>
              <a:rPr lang="en-US" sz="1200" b="1" i="1" dirty="0" smtClean="0"/>
              <a:t>The </a:t>
            </a:r>
            <a:r>
              <a:rPr lang="en-US" sz="1200" b="1" i="1" dirty="0"/>
              <a:t>Science of Winning</a:t>
            </a:r>
            <a:r>
              <a:rPr lang="en-US" sz="1200" b="1" dirty="0" smtClean="0"/>
              <a:t>:</a:t>
            </a:r>
            <a:r>
              <a:rPr lang="cs-CZ" sz="1200" b="1" dirty="0" smtClean="0"/>
              <a:t> </a:t>
            </a:r>
            <a:r>
              <a:rPr lang="en-US" sz="1200" b="1" dirty="0" smtClean="0"/>
              <a:t>Planning</a:t>
            </a:r>
            <a:r>
              <a:rPr lang="en-US" sz="1200" b="1" dirty="0"/>
              <a:t>, </a:t>
            </a:r>
            <a:r>
              <a:rPr lang="en-US" sz="1200" b="1" dirty="0" err="1"/>
              <a:t>Periodizing</a:t>
            </a:r>
            <a:r>
              <a:rPr lang="en-US" sz="1200" b="1" dirty="0"/>
              <a:t> and Optimizing Swim Training</a:t>
            </a:r>
            <a:endParaRPr lang="cs-CZ" sz="1200" dirty="0" smtClean="0"/>
          </a:p>
          <a:p>
            <a:pPr algn="ctr"/>
            <a:r>
              <a:rPr lang="cs-CZ" sz="1200" dirty="0" smtClean="0">
                <a:hlinkClick r:id="rId3"/>
              </a:rPr>
              <a:t>http</a:t>
            </a:r>
            <a:r>
              <a:rPr lang="cs-CZ" sz="1200" dirty="0">
                <a:hlinkClick r:id="rId3"/>
              </a:rPr>
              <a:t>://www.lactate.com/triathlon/trcons.htm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060939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4"/>
          <p:cNvGraphicFramePr>
            <a:graphicFrameLocks noChangeAspect="1"/>
          </p:cNvGraphicFramePr>
          <p:nvPr/>
        </p:nvGraphicFramePr>
        <p:xfrm>
          <a:off x="1439863" y="782638"/>
          <a:ext cx="6300787" cy="607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0" name="Graf" r:id="rId3" imgW="5048250" imgH="4714875" progId="Excel.Chart.8">
                  <p:embed/>
                </p:oleObj>
              </mc:Choice>
              <mc:Fallback>
                <p:oleObj name="Graf" r:id="rId3" imgW="5048250" imgH="4714875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863" y="782638"/>
                        <a:ext cx="6300787" cy="607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Line 5"/>
          <p:cNvSpPr>
            <a:spLocks noChangeShapeType="1"/>
          </p:cNvSpPr>
          <p:nvPr/>
        </p:nvSpPr>
        <p:spPr bwMode="auto">
          <a:xfrm flipV="1">
            <a:off x="2627313" y="4603750"/>
            <a:ext cx="2770187" cy="481013"/>
          </a:xfrm>
          <a:prstGeom prst="line">
            <a:avLst/>
          </a:prstGeom>
          <a:noFill/>
          <a:ln w="127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8" name="Line 6"/>
          <p:cNvSpPr>
            <a:spLocks noChangeShapeType="1"/>
          </p:cNvSpPr>
          <p:nvPr/>
        </p:nvSpPr>
        <p:spPr bwMode="auto">
          <a:xfrm flipV="1">
            <a:off x="4500563" y="2349500"/>
            <a:ext cx="2447925" cy="2735263"/>
          </a:xfrm>
          <a:prstGeom prst="line">
            <a:avLst/>
          </a:prstGeom>
          <a:noFill/>
          <a:ln w="12700" cap="rnd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29" name="Line 7"/>
          <p:cNvSpPr>
            <a:spLocks noChangeShapeType="1"/>
          </p:cNvSpPr>
          <p:nvPr/>
        </p:nvSpPr>
        <p:spPr bwMode="auto">
          <a:xfrm>
            <a:off x="4786313" y="1125538"/>
            <a:ext cx="1587" cy="4414837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0" name="Line 8"/>
          <p:cNvSpPr>
            <a:spLocks noChangeShapeType="1"/>
          </p:cNvSpPr>
          <p:nvPr/>
        </p:nvSpPr>
        <p:spPr bwMode="auto">
          <a:xfrm flipH="1" flipV="1">
            <a:off x="2195513" y="2708275"/>
            <a:ext cx="2592387" cy="3175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 flipH="1" flipV="1">
            <a:off x="4643438" y="4221163"/>
            <a:ext cx="314325" cy="733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539750" y="188913"/>
            <a:ext cx="7848600" cy="879475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009900"/>
                </a:solidFill>
              </a:rPr>
              <a:t>Naše zkušenosti se stanovením laktátového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Laboratoř sportovní medicíny FSpS MU – Accutrend (Novotný, 2012)</a:t>
            </a:r>
          </a:p>
        </p:txBody>
      </p:sp>
      <p:sp>
        <p:nvSpPr>
          <p:cNvPr id="26633" name="Text Box 11"/>
          <p:cNvSpPr txBox="1">
            <a:spLocks noChangeArrowheads="1"/>
          </p:cNvSpPr>
          <p:nvPr/>
        </p:nvSpPr>
        <p:spPr bwMode="auto">
          <a:xfrm>
            <a:off x="5795963" y="3933825"/>
            <a:ext cx="23764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CC00CC"/>
                </a:solidFill>
              </a:rPr>
              <a:t>La 3,4 mmol/l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2339975" y="2060575"/>
            <a:ext cx="19446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SF 162/min</a:t>
            </a:r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4498975" y="3638550"/>
            <a:ext cx="601663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26636" name="Line 14"/>
          <p:cNvSpPr>
            <a:spLocks noChangeShapeType="1"/>
          </p:cNvSpPr>
          <p:nvPr/>
        </p:nvSpPr>
        <p:spPr bwMode="auto">
          <a:xfrm>
            <a:off x="4787900" y="4581525"/>
            <a:ext cx="2232025" cy="0"/>
          </a:xfrm>
          <a:prstGeom prst="line">
            <a:avLst/>
          </a:prstGeom>
          <a:noFill/>
          <a:ln w="38100">
            <a:solidFill>
              <a:srgbClr val="CC00CC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637" name="Text Box 15"/>
          <p:cNvSpPr txBox="1">
            <a:spLocks noChangeArrowheads="1"/>
          </p:cNvSpPr>
          <p:nvPr/>
        </p:nvSpPr>
        <p:spPr bwMode="auto">
          <a:xfrm>
            <a:off x="5003800" y="5734050"/>
            <a:ext cx="3024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Rychlost 13,5 km/h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ovéPole 22"/>
          <p:cNvSpPr txBox="1">
            <a:spLocks noChangeArrowheads="1"/>
          </p:cNvSpPr>
          <p:nvPr/>
        </p:nvSpPr>
        <p:spPr bwMode="auto">
          <a:xfrm>
            <a:off x="539750" y="3770313"/>
            <a:ext cx="84963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….……………………………………………………………………………….</a:t>
            </a:r>
            <a:r>
              <a:rPr lang="cs-CZ" altLang="cs-CZ" sz="1800" u="sng"/>
              <a:t>2. práh ?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….……………………………………………………………………………... </a:t>
            </a:r>
            <a:r>
              <a:rPr lang="cs-CZ" altLang="cs-CZ" sz="1800" u="sng"/>
              <a:t>1. práh ?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3708400" y="2565400"/>
          <a:ext cx="4176713" cy="1300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443"/>
                <a:gridCol w="1584270"/>
              </a:tblGrid>
              <a:tr h="639976"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7030A0"/>
                          </a:solidFill>
                        </a:rPr>
                        <a:t>PÁSMO PŘEVÁŽNĚ</a:t>
                      </a:r>
                      <a:r>
                        <a:rPr lang="cs-CZ" sz="1800" baseline="0" dirty="0" smtClean="0">
                          <a:solidFill>
                            <a:srgbClr val="7030A0"/>
                          </a:solidFill>
                        </a:rPr>
                        <a:t> ANAEROBNÍ</a:t>
                      </a:r>
                    </a:p>
                    <a:p>
                      <a:pPr algn="ctr"/>
                      <a:r>
                        <a:rPr lang="cs-CZ" sz="1800" b="0" baseline="0" dirty="0" smtClean="0">
                          <a:solidFill>
                            <a:srgbClr val="7030A0"/>
                          </a:solidFill>
                        </a:rPr>
                        <a:t>(„laktátové“)</a:t>
                      </a:r>
                      <a:endParaRPr lang="cs-CZ" sz="1800" b="0" dirty="0">
                        <a:solidFill>
                          <a:srgbClr val="7030A0"/>
                        </a:solidFill>
                      </a:endParaRPr>
                    </a:p>
                  </a:txBody>
                  <a:tcPr marL="91445" marR="91445" marT="45668" marB="45668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289776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7030A0"/>
                          </a:solidFill>
                        </a:rPr>
                        <a:t>ZDROJE ENERGIE</a:t>
                      </a:r>
                      <a:endParaRPr lang="cs-CZ" sz="1200" dirty="0">
                        <a:solidFill>
                          <a:srgbClr val="7030A0"/>
                        </a:solidFill>
                      </a:endParaRPr>
                    </a:p>
                  </a:txBody>
                  <a:tcPr marL="91445" marR="91445" marT="45668" marB="45668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7030A0"/>
                          </a:solidFill>
                        </a:rPr>
                        <a:t>SVALOVÁ VLÁKNA</a:t>
                      </a:r>
                      <a:endParaRPr lang="cs-CZ" sz="1200" dirty="0">
                        <a:solidFill>
                          <a:srgbClr val="7030A0"/>
                        </a:solidFill>
                      </a:endParaRPr>
                    </a:p>
                  </a:txBody>
                  <a:tcPr marL="91445" marR="91445" marT="45668" marB="45668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1000"/>
                      </a:schemeClr>
                    </a:solidFill>
                  </a:tcPr>
                </a:tc>
              </a:tr>
              <a:tr h="370412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rgbClr val="7030A0"/>
                          </a:solidFill>
                        </a:rPr>
                        <a:t>CP</a:t>
                      </a:r>
                      <a:r>
                        <a:rPr lang="cs-CZ" sz="1800" dirty="0" smtClean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cs-CZ" sz="1800" b="1" dirty="0" smtClean="0">
                          <a:solidFill>
                            <a:srgbClr val="7030A0"/>
                          </a:solidFill>
                        </a:rPr>
                        <a:t>ATP</a:t>
                      </a:r>
                      <a:r>
                        <a:rPr lang="cs-CZ" sz="1800" dirty="0" smtClean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cs-CZ" sz="1800" b="1" dirty="0" err="1" smtClean="0">
                          <a:solidFill>
                            <a:srgbClr val="7030A0"/>
                          </a:solidFill>
                        </a:rPr>
                        <a:t>Glu</a:t>
                      </a:r>
                      <a:endParaRPr lang="cs-CZ" sz="1800" dirty="0" smtClean="0">
                        <a:solidFill>
                          <a:srgbClr val="7030A0"/>
                        </a:solidFill>
                      </a:endParaRPr>
                    </a:p>
                  </a:txBody>
                  <a:tcPr marL="91445" marR="91445" marT="45668" marB="45668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 smtClean="0">
                          <a:solidFill>
                            <a:srgbClr val="7030A0"/>
                          </a:solidFill>
                        </a:rPr>
                        <a:t>IIa</a:t>
                      </a:r>
                      <a:r>
                        <a:rPr lang="cs-CZ" sz="1800" b="1" dirty="0" smtClean="0">
                          <a:solidFill>
                            <a:srgbClr val="7030A0"/>
                          </a:solidFill>
                        </a:rPr>
                        <a:t>,</a:t>
                      </a:r>
                      <a:r>
                        <a:rPr lang="cs-CZ" sz="180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cs-CZ" sz="1800" b="1" dirty="0" err="1" smtClean="0">
                          <a:solidFill>
                            <a:srgbClr val="7030A0"/>
                          </a:solidFill>
                        </a:rPr>
                        <a:t>IIx</a:t>
                      </a:r>
                      <a:endParaRPr lang="cs-CZ" sz="1400" dirty="0">
                        <a:solidFill>
                          <a:srgbClr val="7030A0"/>
                        </a:solidFill>
                      </a:endParaRPr>
                    </a:p>
                  </a:txBody>
                  <a:tcPr marL="91445" marR="91445" marT="45668" marB="45668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2627313" y="4076700"/>
          <a:ext cx="4284662" cy="101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401"/>
                <a:gridCol w="1692261"/>
              </a:tblGrid>
              <a:tr h="365875"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C10F8E"/>
                          </a:solidFill>
                        </a:rPr>
                        <a:t>PÁSMO PŘEVÁŽNĚ</a:t>
                      </a:r>
                      <a:r>
                        <a:rPr lang="cs-CZ" sz="1800" baseline="0" dirty="0" smtClean="0">
                          <a:solidFill>
                            <a:srgbClr val="C10F8E"/>
                          </a:solidFill>
                        </a:rPr>
                        <a:t> AEROBNÍ</a:t>
                      </a:r>
                    </a:p>
                  </a:txBody>
                  <a:tcPr marL="91444" marR="91444" marT="45734" marB="45734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274406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C10F8E"/>
                          </a:solidFill>
                        </a:rPr>
                        <a:t>ZDROJE ENERGIE</a:t>
                      </a:r>
                      <a:endParaRPr lang="cs-CZ" sz="1200" dirty="0">
                        <a:solidFill>
                          <a:srgbClr val="C10F8E"/>
                        </a:solidFill>
                      </a:endParaRPr>
                    </a:p>
                  </a:txBody>
                  <a:tcPr marL="91444" marR="91444" marT="45734" marB="45734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C10F8E"/>
                          </a:solidFill>
                        </a:rPr>
                        <a:t>SVALOVÁ VLÁKNA</a:t>
                      </a:r>
                      <a:endParaRPr lang="cs-CZ" sz="1200" dirty="0">
                        <a:solidFill>
                          <a:srgbClr val="C10F8E"/>
                        </a:solidFill>
                      </a:endParaRPr>
                    </a:p>
                  </a:txBody>
                  <a:tcPr marL="91444" marR="91444" marT="45734" marB="45734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1000"/>
                      </a:schemeClr>
                    </a:solidFill>
                  </a:tcPr>
                </a:tc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rgbClr val="C10F8E"/>
                          </a:solidFill>
                        </a:rPr>
                        <a:t>CP</a:t>
                      </a:r>
                      <a:r>
                        <a:rPr lang="cs-CZ" sz="1800" b="0" dirty="0" smtClean="0">
                          <a:solidFill>
                            <a:srgbClr val="C10F8E"/>
                          </a:solidFill>
                        </a:rPr>
                        <a:t>,</a:t>
                      </a:r>
                      <a:r>
                        <a:rPr lang="cs-CZ" sz="1800" b="1" dirty="0" smtClean="0">
                          <a:solidFill>
                            <a:srgbClr val="C10F8E"/>
                          </a:solidFill>
                        </a:rPr>
                        <a:t> ATP</a:t>
                      </a:r>
                      <a:r>
                        <a:rPr lang="cs-CZ" sz="1800" dirty="0" smtClean="0">
                          <a:solidFill>
                            <a:srgbClr val="C10F8E"/>
                          </a:solidFill>
                        </a:rPr>
                        <a:t>, </a:t>
                      </a:r>
                      <a:r>
                        <a:rPr lang="cs-CZ" sz="1800" b="1" dirty="0" err="1" smtClean="0">
                          <a:solidFill>
                            <a:srgbClr val="C10F8E"/>
                          </a:solidFill>
                        </a:rPr>
                        <a:t>Glu</a:t>
                      </a:r>
                      <a:r>
                        <a:rPr lang="cs-CZ" sz="1800" dirty="0" smtClean="0">
                          <a:solidFill>
                            <a:srgbClr val="C10F8E"/>
                          </a:solidFill>
                        </a:rPr>
                        <a:t>, La, Trig</a:t>
                      </a:r>
                    </a:p>
                  </a:txBody>
                  <a:tcPr marL="91444" marR="91444" marT="45734" marB="45734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baseline="0" dirty="0" smtClean="0">
                          <a:solidFill>
                            <a:srgbClr val="C10F8E"/>
                          </a:solidFill>
                        </a:rPr>
                        <a:t>I, </a:t>
                      </a:r>
                      <a:r>
                        <a:rPr lang="cs-CZ" sz="1800" b="1" dirty="0" err="1" smtClean="0">
                          <a:solidFill>
                            <a:srgbClr val="C10F8E"/>
                          </a:solidFill>
                        </a:rPr>
                        <a:t>IIa</a:t>
                      </a:r>
                      <a:endParaRPr lang="cs-CZ" sz="1800" dirty="0">
                        <a:solidFill>
                          <a:srgbClr val="C10F8E"/>
                        </a:solidFill>
                      </a:endParaRPr>
                    </a:p>
                  </a:txBody>
                  <a:tcPr marL="91444" marR="91444" marT="45734" marB="45734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5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708025" y="5229225"/>
          <a:ext cx="4008438" cy="1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8218"/>
                <a:gridCol w="180022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PÁSMO </a:t>
                      </a:r>
                      <a:r>
                        <a:rPr lang="cs-CZ" baseline="0" dirty="0" smtClean="0">
                          <a:solidFill>
                            <a:srgbClr val="FF0000"/>
                          </a:solidFill>
                        </a:rPr>
                        <a:t>AEROBNÍ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  <a:alpha val="4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224016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FF0000"/>
                          </a:solidFill>
                        </a:rPr>
                        <a:t>ZDROJE ENERGIE</a:t>
                      </a:r>
                      <a:endParaRPr lang="cs-CZ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FF0000"/>
                          </a:solidFill>
                        </a:rPr>
                        <a:t>SVALOVÁ VLÁKNA</a:t>
                      </a:r>
                      <a:endParaRPr lang="cs-CZ" sz="1200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  <a:alpha val="48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CP, 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ATP</a:t>
                      </a:r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cs-CZ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dirty="0" err="1" smtClean="0">
                          <a:solidFill>
                            <a:srgbClr val="FF0000"/>
                          </a:solidFill>
                        </a:rPr>
                        <a:t>Glu</a:t>
                      </a:r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Trig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cs-CZ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cs-CZ" sz="1400" dirty="0" err="1" smtClean="0">
                          <a:solidFill>
                            <a:srgbClr val="FF0000"/>
                          </a:solidFill>
                        </a:rPr>
                        <a:t>Slow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cs-CZ" sz="1400" dirty="0" err="1" smtClean="0">
                          <a:solidFill>
                            <a:srgbClr val="FF0000"/>
                          </a:solidFill>
                        </a:rPr>
                        <a:t>Oxidative</a:t>
                      </a:r>
                      <a:r>
                        <a:rPr lang="cs-CZ" sz="14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cs-CZ" sz="1400" dirty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90000"/>
                        <a:alpha val="48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508625" y="1177925"/>
          <a:ext cx="3167064" cy="1285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532"/>
                <a:gridCol w="1583532"/>
              </a:tblGrid>
              <a:tr h="640396"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0070C0"/>
                          </a:solidFill>
                        </a:rPr>
                        <a:t>PÁSMO</a:t>
                      </a:r>
                      <a:r>
                        <a:rPr lang="cs-CZ" sz="1800" baseline="0" dirty="0" smtClean="0">
                          <a:solidFill>
                            <a:srgbClr val="0070C0"/>
                          </a:solidFill>
                        </a:rPr>
                        <a:t> ANAEROBNÍ</a:t>
                      </a:r>
                    </a:p>
                    <a:p>
                      <a:pPr algn="ctr"/>
                      <a:r>
                        <a:rPr lang="cs-CZ" sz="1800" b="0" baseline="0" dirty="0" smtClean="0">
                          <a:solidFill>
                            <a:srgbClr val="0070C0"/>
                          </a:solidFill>
                        </a:rPr>
                        <a:t>(„</a:t>
                      </a:r>
                      <a:r>
                        <a:rPr lang="cs-CZ" sz="1800" b="0" baseline="0" dirty="0" err="1" smtClean="0">
                          <a:solidFill>
                            <a:srgbClr val="0070C0"/>
                          </a:solidFill>
                        </a:rPr>
                        <a:t>alaktátové</a:t>
                      </a:r>
                      <a:r>
                        <a:rPr lang="cs-CZ" sz="1800" b="0" baseline="0" dirty="0" smtClean="0">
                          <a:solidFill>
                            <a:srgbClr val="0070C0"/>
                          </a:solidFill>
                        </a:rPr>
                        <a:t>“)</a:t>
                      </a:r>
                      <a:endParaRPr lang="cs-CZ" sz="1800" b="0" dirty="0">
                        <a:solidFill>
                          <a:srgbClr val="0070C0"/>
                        </a:solidFill>
                      </a:endParaRPr>
                    </a:p>
                  </a:txBody>
                  <a:tcPr marL="91403" marR="91403" marT="45743" marB="45743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274456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0070C0"/>
                          </a:solidFill>
                        </a:rPr>
                        <a:t>ZDROJE ENERGIE</a:t>
                      </a:r>
                      <a:endParaRPr lang="cs-CZ" sz="1200" dirty="0">
                        <a:solidFill>
                          <a:srgbClr val="0070C0"/>
                        </a:solidFill>
                      </a:endParaRPr>
                    </a:p>
                  </a:txBody>
                  <a:tcPr marL="91403" marR="91403" marT="45743" marB="45743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>
                          <a:solidFill>
                            <a:srgbClr val="0070C0"/>
                          </a:solidFill>
                        </a:rPr>
                        <a:t>SVALOVÁ VLÁKNA</a:t>
                      </a:r>
                      <a:endParaRPr lang="cs-CZ" sz="1200" dirty="0">
                        <a:solidFill>
                          <a:srgbClr val="0070C0"/>
                        </a:solidFill>
                      </a:endParaRPr>
                    </a:p>
                  </a:txBody>
                  <a:tcPr marL="91403" marR="91403" marT="45743" marB="45743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</a:tr>
              <a:tr h="371023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smtClean="0">
                          <a:solidFill>
                            <a:srgbClr val="0070C0"/>
                          </a:solidFill>
                        </a:rPr>
                        <a:t>CP</a:t>
                      </a:r>
                      <a:r>
                        <a:rPr lang="cs-CZ" sz="1800" dirty="0" smtClean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cs-CZ" sz="1800" b="1" dirty="0" smtClean="0">
                          <a:solidFill>
                            <a:srgbClr val="0070C0"/>
                          </a:solidFill>
                        </a:rPr>
                        <a:t>ATP</a:t>
                      </a:r>
                    </a:p>
                  </a:txBody>
                  <a:tcPr marL="91403" marR="91403" marT="45743" marB="45743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 smtClean="0">
                          <a:solidFill>
                            <a:srgbClr val="0070C0"/>
                          </a:solidFill>
                        </a:rPr>
                        <a:t>IIx</a:t>
                      </a:r>
                      <a:endParaRPr lang="cs-CZ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03" marR="91403" marT="45743" marB="45743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49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75" name="TextovéPole 3"/>
          <p:cNvSpPr txBox="1">
            <a:spLocks noChangeArrowheads="1"/>
          </p:cNvSpPr>
          <p:nvPr/>
        </p:nvSpPr>
        <p:spPr bwMode="auto">
          <a:xfrm>
            <a:off x="468313" y="6308725"/>
            <a:ext cx="7991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0 …………………...… Intenzita zatížení (%VO</a:t>
            </a:r>
            <a:r>
              <a:rPr lang="cs-CZ" altLang="cs-CZ" sz="1800" baseline="-25000"/>
              <a:t>2</a:t>
            </a:r>
            <a:r>
              <a:rPr lang="cs-CZ" altLang="cs-CZ" sz="1800"/>
              <a:t>max) ………………………100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611188" y="6308725"/>
            <a:ext cx="77057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 flipV="1">
            <a:off x="598488" y="2420938"/>
            <a:ext cx="28575" cy="388778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8" name="TextovéPole 18"/>
          <p:cNvSpPr txBox="1">
            <a:spLocks noChangeArrowheads="1"/>
          </p:cNvSpPr>
          <p:nvPr/>
        </p:nvSpPr>
        <p:spPr bwMode="auto">
          <a:xfrm rot="-5400000">
            <a:off x="-1931987" y="4017963"/>
            <a:ext cx="4573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70C0"/>
                </a:solidFill>
              </a:rPr>
              <a:t>0 ………….Laktát (mmol.l</a:t>
            </a:r>
            <a:r>
              <a:rPr lang="cs-CZ" altLang="cs-CZ" sz="1800" baseline="30000">
                <a:solidFill>
                  <a:srgbClr val="0070C0"/>
                </a:solidFill>
              </a:rPr>
              <a:t>-1</a:t>
            </a:r>
            <a:r>
              <a:rPr lang="cs-CZ" altLang="cs-CZ" sz="1800">
                <a:solidFill>
                  <a:srgbClr val="0070C0"/>
                </a:solidFill>
              </a:rPr>
              <a:t>) …….……18</a:t>
            </a:r>
          </a:p>
        </p:txBody>
      </p:sp>
      <p:sp>
        <p:nvSpPr>
          <p:cNvPr id="13" name="Volný tvar 12"/>
          <p:cNvSpPr/>
          <p:nvPr/>
        </p:nvSpPr>
        <p:spPr>
          <a:xfrm>
            <a:off x="650875" y="2420938"/>
            <a:ext cx="7666038" cy="3168650"/>
          </a:xfrm>
          <a:custGeom>
            <a:avLst/>
            <a:gdLst>
              <a:gd name="connsiteX0" fmla="*/ 0 w 1958340"/>
              <a:gd name="connsiteY0" fmla="*/ 998220 h 1004085"/>
              <a:gd name="connsiteX1" fmla="*/ 289560 w 1958340"/>
              <a:gd name="connsiteY1" fmla="*/ 998220 h 1004085"/>
              <a:gd name="connsiteX2" fmla="*/ 693420 w 1958340"/>
              <a:gd name="connsiteY2" fmla="*/ 937260 h 1004085"/>
              <a:gd name="connsiteX3" fmla="*/ 1150620 w 1958340"/>
              <a:gd name="connsiteY3" fmla="*/ 777240 h 1004085"/>
              <a:gd name="connsiteX4" fmla="*/ 1516380 w 1958340"/>
              <a:gd name="connsiteY4" fmla="*/ 518160 h 1004085"/>
              <a:gd name="connsiteX5" fmla="*/ 1821180 w 1958340"/>
              <a:gd name="connsiteY5" fmla="*/ 205740 h 1004085"/>
              <a:gd name="connsiteX6" fmla="*/ 1958340 w 1958340"/>
              <a:gd name="connsiteY6" fmla="*/ 0 h 100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8340" h="1004085">
                <a:moveTo>
                  <a:pt x="0" y="998220"/>
                </a:moveTo>
                <a:cubicBezTo>
                  <a:pt x="86995" y="1003300"/>
                  <a:pt x="173990" y="1008380"/>
                  <a:pt x="289560" y="998220"/>
                </a:cubicBezTo>
                <a:cubicBezTo>
                  <a:pt x="405130" y="988060"/>
                  <a:pt x="549910" y="974090"/>
                  <a:pt x="693420" y="937260"/>
                </a:cubicBezTo>
                <a:cubicBezTo>
                  <a:pt x="836930" y="900430"/>
                  <a:pt x="1013460" y="847090"/>
                  <a:pt x="1150620" y="777240"/>
                </a:cubicBezTo>
                <a:cubicBezTo>
                  <a:pt x="1287780" y="707390"/>
                  <a:pt x="1404620" y="613410"/>
                  <a:pt x="1516380" y="518160"/>
                </a:cubicBezTo>
                <a:cubicBezTo>
                  <a:pt x="1628140" y="422910"/>
                  <a:pt x="1747520" y="292100"/>
                  <a:pt x="1821180" y="205740"/>
                </a:cubicBezTo>
                <a:cubicBezTo>
                  <a:pt x="1894840" y="119380"/>
                  <a:pt x="1926590" y="59690"/>
                  <a:pt x="1958340" y="0"/>
                </a:cubicBezTo>
              </a:path>
            </a:pathLst>
          </a:custGeom>
          <a:noFill/>
          <a:ln w="38100"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7" name="Přímá spojnice 16"/>
          <p:cNvCxnSpPr/>
          <p:nvPr/>
        </p:nvCxnSpPr>
        <p:spPr>
          <a:xfrm flipV="1">
            <a:off x="8316913" y="1196975"/>
            <a:ext cx="0" cy="511175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98488" y="2420938"/>
            <a:ext cx="7718425" cy="793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2" name="TextovéPole 34"/>
          <p:cNvSpPr txBox="1">
            <a:spLocks noChangeArrowheads="1"/>
          </p:cNvSpPr>
          <p:nvPr/>
        </p:nvSpPr>
        <p:spPr bwMode="auto">
          <a:xfrm>
            <a:off x="1547813" y="546100"/>
            <a:ext cx="3105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70C0"/>
                </a:solidFill>
              </a:rPr>
              <a:t>Energetická pásma při různé intenzitě zatížení organizmu</a:t>
            </a:r>
          </a:p>
        </p:txBody>
      </p:sp>
    </p:spTree>
    <p:extLst>
      <p:ext uri="{BB962C8B-B14F-4D97-AF65-F5344CB8AC3E}">
        <p14:creationId xmlns:p14="http://schemas.microsoft.com/office/powerpoint/2010/main" val="39191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468313" y="333375"/>
            <a:ext cx="5256212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ventilačního prahu</a:t>
            </a:r>
            <a:endParaRPr lang="cs-CZ" altLang="cs-CZ" sz="2400" b="1"/>
          </a:p>
        </p:txBody>
      </p:sp>
      <p:pic>
        <p:nvPicPr>
          <p:cNvPr id="27651" name="Picture 5" descr="Raven201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0"/>
            <a:ext cx="3144837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6443663" y="6237288"/>
            <a:ext cx="2233612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Raven et al., 2013)</a:t>
            </a:r>
          </a:p>
        </p:txBody>
      </p:sp>
      <p:pic>
        <p:nvPicPr>
          <p:cNvPr id="27653" name="Picture 7" descr="Oxy-pr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4471987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250825" y="1196975"/>
            <a:ext cx="5761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3609F5"/>
                </a:solidFill>
              </a:rPr>
              <a:t>Spiroergometrie:</a:t>
            </a:r>
            <a:r>
              <a:rPr lang="cs-CZ" altLang="cs-CZ" sz="2000" b="1"/>
              <a:t> VE, VO</a:t>
            </a:r>
            <a:r>
              <a:rPr lang="cs-CZ" altLang="cs-CZ" sz="2000" b="1" baseline="-25000"/>
              <a:t>2</a:t>
            </a:r>
            <a:r>
              <a:rPr lang="cs-CZ" altLang="cs-CZ" sz="2000" b="1"/>
              <a:t>, VCO</a:t>
            </a:r>
            <a:r>
              <a:rPr lang="cs-CZ" altLang="cs-CZ" sz="2000" b="1" baseline="-25000"/>
              <a:t>2</a:t>
            </a:r>
            <a:r>
              <a:rPr lang="cs-CZ" altLang="cs-CZ" sz="2000" b="1"/>
              <a:t>, RER, ...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3" t="6951" r="15875" b="5900"/>
          <a:stretch/>
        </p:blipFill>
        <p:spPr>
          <a:xfrm>
            <a:off x="4283968" y="0"/>
            <a:ext cx="4536504" cy="684599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404664"/>
            <a:ext cx="424847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3609F5"/>
                </a:solidFill>
              </a:rPr>
              <a:t>RESPIRAČNÍ KOMPENZACE</a:t>
            </a:r>
          </a:p>
          <a:p>
            <a:pPr algn="ctr"/>
            <a:r>
              <a:rPr lang="cs-CZ" sz="2000" dirty="0" smtClean="0">
                <a:solidFill>
                  <a:srgbClr val="3609F5"/>
                </a:solidFill>
              </a:rPr>
              <a:t>(ZÁTĚŽOVÉ)</a:t>
            </a:r>
          </a:p>
          <a:p>
            <a:pPr algn="ctr"/>
            <a:r>
              <a:rPr lang="cs-CZ" sz="2000" dirty="0" smtClean="0">
                <a:solidFill>
                  <a:srgbClr val="3609F5"/>
                </a:solidFill>
              </a:rPr>
              <a:t>METABOLICKÉ ACIDÓZY</a:t>
            </a:r>
          </a:p>
          <a:p>
            <a:pPr algn="ctr"/>
            <a:endParaRPr lang="cs-CZ" sz="2000" dirty="0" smtClean="0">
              <a:solidFill>
                <a:srgbClr val="3609F5"/>
              </a:solidFill>
            </a:endParaRPr>
          </a:p>
          <a:p>
            <a:pPr algn="ctr"/>
            <a:endParaRPr lang="cs-CZ" sz="2000" dirty="0" smtClean="0">
              <a:solidFill>
                <a:srgbClr val="3609F5"/>
              </a:solidFill>
            </a:endParaRPr>
          </a:p>
          <a:p>
            <a:pPr algn="ctr"/>
            <a:endParaRPr lang="cs-CZ" sz="2000" dirty="0">
              <a:solidFill>
                <a:srgbClr val="3609F5"/>
              </a:solidFill>
            </a:endParaRPr>
          </a:p>
          <a:p>
            <a:pPr algn="ctr"/>
            <a:endParaRPr lang="cs-CZ" sz="2000" dirty="0">
              <a:solidFill>
                <a:srgbClr val="3609F5"/>
              </a:solidFill>
            </a:endParaRPr>
          </a:p>
          <a:p>
            <a:pPr algn="ctr"/>
            <a:endParaRPr lang="cs-CZ" sz="2000" dirty="0" smtClean="0">
              <a:solidFill>
                <a:srgbClr val="3609F5"/>
              </a:solidFill>
            </a:endParaRPr>
          </a:p>
          <a:p>
            <a:pPr algn="ctr"/>
            <a:endParaRPr lang="cs-CZ" sz="2000" dirty="0" smtClean="0">
              <a:solidFill>
                <a:srgbClr val="3609F5"/>
              </a:solidFill>
            </a:endParaRPr>
          </a:p>
          <a:p>
            <a:endParaRPr lang="cs-CZ" sz="1200" dirty="0" smtClean="0"/>
          </a:p>
          <a:p>
            <a:pPr algn="ctr"/>
            <a:r>
              <a:rPr lang="cs-CZ" dirty="0" smtClean="0">
                <a:latin typeface="+mn-lt"/>
              </a:rPr>
              <a:t>HCO</a:t>
            </a:r>
            <a:r>
              <a:rPr lang="cs-CZ" baseline="30000" dirty="0" smtClean="0">
                <a:latin typeface="+mn-lt"/>
              </a:rPr>
              <a:t>-</a:t>
            </a:r>
            <a:r>
              <a:rPr lang="cs-CZ" baseline="-25000" dirty="0" smtClean="0">
                <a:latin typeface="+mn-lt"/>
              </a:rPr>
              <a:t>3</a:t>
            </a:r>
            <a:r>
              <a:rPr lang="cs-CZ" dirty="0" smtClean="0">
                <a:latin typeface="+mn-lt"/>
              </a:rPr>
              <a:t> + H</a:t>
            </a:r>
            <a:r>
              <a:rPr lang="cs-CZ" baseline="30000" dirty="0" smtClean="0">
                <a:latin typeface="+mn-lt"/>
              </a:rPr>
              <a:t>+</a:t>
            </a:r>
            <a:r>
              <a:rPr lang="cs-CZ" dirty="0" smtClean="0">
                <a:latin typeface="+mn-lt"/>
              </a:rPr>
              <a:t> →  CO</a:t>
            </a:r>
            <a:r>
              <a:rPr lang="cs-CZ" baseline="-25000" dirty="0" smtClean="0">
                <a:latin typeface="+mn-lt"/>
              </a:rPr>
              <a:t>2</a:t>
            </a:r>
            <a:r>
              <a:rPr lang="cs-CZ" dirty="0" smtClean="0">
                <a:latin typeface="+mn-lt"/>
              </a:rPr>
              <a:t> + H</a:t>
            </a:r>
            <a:r>
              <a:rPr lang="cs-CZ" baseline="-25000" dirty="0" smtClean="0">
                <a:latin typeface="+mn-lt"/>
              </a:rPr>
              <a:t>2</a:t>
            </a:r>
            <a:r>
              <a:rPr lang="cs-CZ" dirty="0" smtClean="0">
                <a:latin typeface="+mn-lt"/>
              </a:rPr>
              <a:t>O </a:t>
            </a:r>
          </a:p>
          <a:p>
            <a:pPr algn="ctr"/>
            <a:endParaRPr lang="cs-CZ" dirty="0">
              <a:latin typeface="+mn-lt"/>
            </a:endParaRPr>
          </a:p>
          <a:p>
            <a:pPr algn="ctr"/>
            <a:r>
              <a:rPr lang="cs-CZ" dirty="0" smtClean="0">
                <a:latin typeface="+mn-lt"/>
              </a:rPr>
              <a:t>... → </a:t>
            </a:r>
            <a:r>
              <a:rPr lang="cs-CZ" dirty="0" smtClean="0">
                <a:latin typeface="Calibri" panose="020F0502020204030204" pitchFamily="34" charset="0"/>
              </a:rPr>
              <a:t>↑</a:t>
            </a:r>
            <a:r>
              <a:rPr lang="cs-CZ" dirty="0" smtClean="0">
                <a:latin typeface="+mn-lt"/>
              </a:rPr>
              <a:t>VCO</a:t>
            </a:r>
            <a:r>
              <a:rPr lang="cs-CZ" baseline="-25000" dirty="0" smtClean="0">
                <a:latin typeface="+mn-lt"/>
              </a:rPr>
              <a:t>2  </a:t>
            </a:r>
            <a:r>
              <a:rPr lang="cs-CZ" dirty="0"/>
              <a:t>→ </a:t>
            </a:r>
            <a:r>
              <a:rPr lang="cs-CZ" dirty="0" smtClean="0"/>
              <a:t>… </a:t>
            </a:r>
            <a:r>
              <a:rPr lang="cs-CZ" dirty="0" smtClean="0">
                <a:latin typeface="Calibri" panose="020F0502020204030204" pitchFamily="34" charset="0"/>
              </a:rPr>
              <a:t>↑</a:t>
            </a:r>
            <a:r>
              <a:rPr lang="cs-CZ" dirty="0" smtClean="0"/>
              <a:t>VE</a:t>
            </a:r>
            <a:endParaRPr lang="cs-CZ" dirty="0"/>
          </a:p>
          <a:p>
            <a:pPr algn="ctr"/>
            <a:endParaRPr lang="cs-CZ" dirty="0">
              <a:latin typeface="+mn-lt"/>
            </a:endParaRPr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  <a:p>
            <a:endParaRPr lang="cs-CZ" sz="1200" dirty="0" smtClean="0"/>
          </a:p>
          <a:p>
            <a:endParaRPr lang="cs-CZ" sz="1200" dirty="0"/>
          </a:p>
          <a:p>
            <a:endParaRPr lang="cs-CZ" sz="1200" dirty="0" smtClean="0"/>
          </a:p>
          <a:p>
            <a:endParaRPr lang="cs-CZ" sz="1200" dirty="0"/>
          </a:p>
          <a:p>
            <a:endParaRPr lang="cs-CZ" sz="1200" dirty="0" smtClean="0"/>
          </a:p>
          <a:p>
            <a:endParaRPr lang="cs-CZ" sz="1200" dirty="0"/>
          </a:p>
          <a:p>
            <a:endParaRPr lang="cs-CZ" sz="1000" dirty="0"/>
          </a:p>
          <a:p>
            <a:r>
              <a:rPr lang="cs-CZ" sz="1000" dirty="0" err="1" smtClean="0"/>
              <a:t>Silbernagl</a:t>
            </a:r>
            <a:r>
              <a:rPr lang="cs-CZ" sz="1000" dirty="0" smtClean="0"/>
              <a:t> </a:t>
            </a:r>
            <a:r>
              <a:rPr lang="en-US" sz="1000" dirty="0" smtClean="0"/>
              <a:t>&amp;</a:t>
            </a:r>
            <a:r>
              <a:rPr lang="cs-CZ" sz="1000" dirty="0" smtClean="0"/>
              <a:t> </a:t>
            </a:r>
            <a:r>
              <a:rPr lang="cs-CZ" sz="1000" dirty="0" err="1" smtClean="0"/>
              <a:t>Despopoulos</a:t>
            </a:r>
            <a:r>
              <a:rPr lang="cs-CZ" sz="1000" dirty="0" smtClean="0"/>
              <a:t>, Atlas fyziologie člověka. 6. vyd. </a:t>
            </a:r>
            <a:r>
              <a:rPr lang="cs-CZ" sz="1000" dirty="0" err="1" smtClean="0"/>
              <a:t>Grada</a:t>
            </a:r>
            <a:r>
              <a:rPr lang="cs-CZ" sz="1000" dirty="0" smtClean="0"/>
              <a:t> </a:t>
            </a:r>
            <a:r>
              <a:rPr lang="cs-CZ" sz="1000" dirty="0" err="1" smtClean="0"/>
              <a:t>Publishing</a:t>
            </a:r>
            <a:r>
              <a:rPr lang="cs-CZ" sz="1000" dirty="0" smtClean="0"/>
              <a:t>: Praha, 2003, s.143.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357381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V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-9525"/>
            <a:ext cx="7129463" cy="6867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11"/>
          <p:cNvSpPr txBox="1">
            <a:spLocks noChangeArrowheads="1"/>
          </p:cNvSpPr>
          <p:nvPr/>
        </p:nvSpPr>
        <p:spPr bwMode="auto">
          <a:xfrm>
            <a:off x="6300788" y="3763963"/>
            <a:ext cx="13684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V-slope</a:t>
            </a:r>
          </a:p>
        </p:txBody>
      </p:sp>
      <p:sp>
        <p:nvSpPr>
          <p:cNvPr id="28677" name="Line 10"/>
          <p:cNvSpPr>
            <a:spLocks noChangeShapeType="1"/>
          </p:cNvSpPr>
          <p:nvPr/>
        </p:nvSpPr>
        <p:spPr bwMode="auto">
          <a:xfrm>
            <a:off x="7164388" y="4652963"/>
            <a:ext cx="0" cy="720725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8" name="Line 9"/>
          <p:cNvSpPr>
            <a:spLocks noChangeShapeType="1"/>
          </p:cNvSpPr>
          <p:nvPr/>
        </p:nvSpPr>
        <p:spPr bwMode="auto">
          <a:xfrm>
            <a:off x="7667625" y="763588"/>
            <a:ext cx="0" cy="165735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300788" y="44450"/>
            <a:ext cx="1657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RER=1,0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>
            <a:off x="5867400" y="692150"/>
            <a:ext cx="2305050" cy="0"/>
          </a:xfrm>
          <a:prstGeom prst="line">
            <a:avLst/>
          </a:prstGeom>
          <a:noFill/>
          <a:ln w="38100">
            <a:solidFill>
              <a:srgbClr val="3609F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5580063" y="333375"/>
            <a:ext cx="4318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3609F5"/>
                </a:solidFill>
              </a:rPr>
              <a:t>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>
              <a:solidFill>
                <a:srgbClr val="3609F5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>
              <a:solidFill>
                <a:srgbClr val="3609F5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>
              <a:solidFill>
                <a:srgbClr val="3609F5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3609F5"/>
                </a:solidFill>
              </a:rPr>
              <a:t>0</a:t>
            </a:r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3492500" y="450850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VE/O2</a:t>
            </a:r>
          </a:p>
        </p:txBody>
      </p:sp>
      <p:sp>
        <p:nvSpPr>
          <p:cNvPr id="28683" name="Line 14"/>
          <p:cNvSpPr>
            <a:spLocks noChangeShapeType="1"/>
          </p:cNvSpPr>
          <p:nvPr/>
        </p:nvSpPr>
        <p:spPr bwMode="auto">
          <a:xfrm>
            <a:off x="3419475" y="4724400"/>
            <a:ext cx="0" cy="720725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05830" y="46984"/>
            <a:ext cx="5402274" cy="3526032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cs-CZ" altLang="cs-CZ" sz="2000" dirty="0" smtClean="0"/>
              <a:t>„Tradiční“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stanovení ventilačního prahu </a:t>
            </a:r>
            <a:r>
              <a:rPr lang="cs-CZ" altLang="cs-CZ" sz="2000" dirty="0" smtClean="0"/>
              <a:t>(VT – ventilatory </a:t>
            </a:r>
            <a:r>
              <a:rPr lang="cs-CZ" altLang="cs-CZ" sz="2000" dirty="0" err="1" smtClean="0"/>
              <a:t>threshold</a:t>
            </a:r>
            <a:r>
              <a:rPr lang="cs-CZ" altLang="cs-CZ" sz="2000" dirty="0" smtClean="0"/>
              <a:t>)</a:t>
            </a:r>
            <a:endParaRPr lang="cs-CZ" altLang="cs-CZ" sz="2000" i="1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i="1" dirty="0" smtClean="0"/>
              <a:t>(</a:t>
            </a:r>
            <a:r>
              <a:rPr lang="cs-CZ" altLang="cs-CZ" sz="2000" i="1" dirty="0" err="1" smtClean="0"/>
              <a:t>Solber</a:t>
            </a:r>
            <a:r>
              <a:rPr lang="cs-CZ" altLang="cs-CZ" sz="2000" i="1" dirty="0" smtClean="0"/>
              <a:t> et al. 2005):</a:t>
            </a:r>
            <a:endParaRPr lang="cs-CZ" altLang="cs-CZ" sz="2000" b="1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b="1" dirty="0" smtClean="0">
                <a:solidFill>
                  <a:srgbClr val="3609F5"/>
                </a:solidFill>
              </a:rPr>
              <a:t>RER</a:t>
            </a:r>
            <a:r>
              <a:rPr lang="cs-CZ" altLang="cs-CZ" sz="2000" b="1" dirty="0" smtClean="0"/>
              <a:t> – AT </a:t>
            </a:r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respiratory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exchange</a:t>
            </a:r>
            <a:r>
              <a:rPr lang="cs-CZ" altLang="cs-CZ" sz="2000" dirty="0" smtClean="0"/>
              <a:t> ratio):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/>
              <a:t> = </a:t>
            </a:r>
            <a:r>
              <a:rPr lang="cs-CZ" altLang="cs-CZ" sz="2000" dirty="0" smtClean="0">
                <a:solidFill>
                  <a:srgbClr val="3609F5"/>
                </a:solidFill>
              </a:rPr>
              <a:t>poměr respirační výměny</a:t>
            </a:r>
            <a:r>
              <a:rPr lang="cs-CZ" altLang="cs-CZ" sz="2000" dirty="0" smtClean="0"/>
              <a:t> (VCO</a:t>
            </a:r>
            <a:r>
              <a:rPr lang="cs-CZ" altLang="cs-CZ" sz="2000" baseline="-25000" dirty="0" smtClean="0"/>
              <a:t>2</a:t>
            </a:r>
            <a:r>
              <a:rPr lang="cs-CZ" altLang="cs-CZ" sz="2000" dirty="0" smtClean="0"/>
              <a:t>/VO</a:t>
            </a:r>
            <a:r>
              <a:rPr lang="cs-CZ" altLang="cs-CZ" sz="2000" baseline="-25000" dirty="0" smtClean="0"/>
              <a:t>2</a:t>
            </a:r>
            <a:r>
              <a:rPr lang="cs-CZ" altLang="cs-CZ" sz="2000" dirty="0" smtClean="0"/>
              <a:t>) </a:t>
            </a:r>
            <a:r>
              <a:rPr lang="cs-CZ" altLang="cs-CZ" sz="2000" b="1" dirty="0" smtClean="0">
                <a:solidFill>
                  <a:srgbClr val="3609F5"/>
                </a:solidFill>
                <a:cs typeface="Arial" panose="020B0604020202020204" pitchFamily="34" charset="0"/>
              </a:rPr>
              <a:t>=</a:t>
            </a:r>
            <a:r>
              <a:rPr lang="cs-CZ" altLang="cs-CZ" sz="2000" b="1" dirty="0" smtClean="0">
                <a:solidFill>
                  <a:srgbClr val="3609F5"/>
                </a:solidFill>
              </a:rPr>
              <a:t> 1,0</a:t>
            </a:r>
            <a:r>
              <a:rPr lang="cs-CZ" altLang="cs-CZ" sz="2000" dirty="0" smtClean="0"/>
              <a:t> </a:t>
            </a:r>
            <a:endParaRPr lang="cs-CZ" altLang="cs-CZ" sz="2000" b="1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b="1" dirty="0" smtClean="0">
                <a:solidFill>
                  <a:srgbClr val="3609F5"/>
                </a:solidFill>
              </a:rPr>
              <a:t>V-</a:t>
            </a:r>
            <a:r>
              <a:rPr lang="cs-CZ" altLang="cs-CZ" sz="2000" b="1" dirty="0" err="1" smtClean="0">
                <a:solidFill>
                  <a:srgbClr val="3609F5"/>
                </a:solidFill>
              </a:rPr>
              <a:t>slope</a:t>
            </a:r>
            <a:r>
              <a:rPr lang="cs-CZ" altLang="cs-CZ" sz="2000" b="1" dirty="0" smtClean="0"/>
              <a:t> – AT: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/>
              <a:t>= začátek příkrého nárůstu </a:t>
            </a:r>
            <a:r>
              <a:rPr lang="cs-CZ" altLang="cs-CZ" sz="2000" dirty="0" smtClean="0">
                <a:solidFill>
                  <a:srgbClr val="3609F5"/>
                </a:solidFill>
              </a:rPr>
              <a:t>výdeje oxidu uhličitého (VCO</a:t>
            </a:r>
            <a:r>
              <a:rPr lang="cs-CZ" altLang="cs-CZ" sz="2000" baseline="-25000" dirty="0" smtClean="0">
                <a:solidFill>
                  <a:srgbClr val="3609F5"/>
                </a:solidFill>
              </a:rPr>
              <a:t>2</a:t>
            </a:r>
            <a:r>
              <a:rPr lang="cs-CZ" altLang="cs-CZ" sz="2000" dirty="0" smtClean="0">
                <a:solidFill>
                  <a:srgbClr val="3609F5"/>
                </a:solidFill>
              </a:rPr>
              <a:t>)</a:t>
            </a:r>
            <a:r>
              <a:rPr lang="cs-CZ" altLang="cs-CZ" sz="2000" dirty="0" smtClean="0"/>
              <a:t> v  závislosti na příjmu kyslíku (VO</a:t>
            </a:r>
            <a:r>
              <a:rPr lang="cs-CZ" altLang="cs-CZ" sz="2000" baseline="-25000" dirty="0" smtClean="0"/>
              <a:t>2 </a:t>
            </a:r>
            <a:r>
              <a:rPr lang="cs-CZ" altLang="cs-CZ" sz="2000" dirty="0" smtClean="0"/>
              <a:t>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b="1" dirty="0" smtClean="0">
                <a:solidFill>
                  <a:srgbClr val="3609F5"/>
                </a:solidFill>
              </a:rPr>
              <a:t>VE/O</a:t>
            </a:r>
            <a:r>
              <a:rPr lang="cs-CZ" altLang="cs-CZ" sz="2000" b="1" baseline="-25000" dirty="0" smtClean="0">
                <a:solidFill>
                  <a:srgbClr val="3609F5"/>
                </a:solidFill>
              </a:rPr>
              <a:t>2</a:t>
            </a:r>
            <a:r>
              <a:rPr lang="cs-CZ" altLang="cs-CZ" sz="2000" b="1" baseline="-25000" dirty="0" smtClean="0"/>
              <a:t> </a:t>
            </a:r>
            <a:r>
              <a:rPr lang="cs-CZ" altLang="cs-CZ" sz="2000" b="1" dirty="0" smtClean="0"/>
              <a:t>– AT: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 smtClean="0"/>
              <a:t>= začátek prudkého nárůstu </a:t>
            </a:r>
            <a:r>
              <a:rPr lang="cs-CZ" altLang="cs-CZ" sz="2000" dirty="0" smtClean="0">
                <a:solidFill>
                  <a:srgbClr val="3609F5"/>
                </a:solidFill>
              </a:rPr>
              <a:t>ventilačního ekvivalentu pro kyslík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VE_EQ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15888"/>
            <a:ext cx="5953125" cy="6669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5276850" y="288925"/>
            <a:ext cx="2520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Kraemer et al., 2012</a:t>
            </a:r>
          </a:p>
        </p:txBody>
      </p:sp>
      <p:sp>
        <p:nvSpPr>
          <p:cNvPr id="30724" name="Text Box 11"/>
          <p:cNvSpPr txBox="1">
            <a:spLocks noChangeArrowheads="1"/>
          </p:cNvSpPr>
          <p:nvPr/>
        </p:nvSpPr>
        <p:spPr bwMode="auto">
          <a:xfrm>
            <a:off x="5580063" y="1196975"/>
            <a:ext cx="1512887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folHlink"/>
                </a:solidFill>
              </a:rPr>
              <a:t>VE/CO</a:t>
            </a:r>
            <a:r>
              <a:rPr lang="cs-CZ" altLang="cs-CZ" sz="2800" b="1" baseline="-25000">
                <a:solidFill>
                  <a:schemeClr val="folHlink"/>
                </a:solidFill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2D9AD1"/>
                </a:solidFill>
              </a:rPr>
              <a:t>VE/O</a:t>
            </a:r>
            <a:r>
              <a:rPr lang="cs-CZ" altLang="cs-CZ" sz="2800" b="1" baseline="-25000">
                <a:solidFill>
                  <a:srgbClr val="2D9AD1"/>
                </a:solidFill>
              </a:rPr>
              <a:t>2</a:t>
            </a:r>
          </a:p>
        </p:txBody>
      </p:sp>
      <p:sp>
        <p:nvSpPr>
          <p:cNvPr id="30725" name="Line 7"/>
          <p:cNvSpPr>
            <a:spLocks noChangeShapeType="1"/>
          </p:cNvSpPr>
          <p:nvPr/>
        </p:nvSpPr>
        <p:spPr bwMode="auto">
          <a:xfrm flipV="1">
            <a:off x="6084888" y="3573463"/>
            <a:ext cx="0" cy="4318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6" name="Line 8"/>
          <p:cNvSpPr>
            <a:spLocks noChangeShapeType="1"/>
          </p:cNvSpPr>
          <p:nvPr/>
        </p:nvSpPr>
        <p:spPr bwMode="auto">
          <a:xfrm flipV="1">
            <a:off x="7885113" y="2565400"/>
            <a:ext cx="0" cy="1439863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6229350" y="3429000"/>
            <a:ext cx="647700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VT</a:t>
            </a:r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7956550" y="3429000"/>
            <a:ext cx="100806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RCP</a:t>
            </a:r>
          </a:p>
        </p:txBody>
      </p:sp>
      <p:sp>
        <p:nvSpPr>
          <p:cNvPr id="30729" name="Line 13"/>
          <p:cNvSpPr>
            <a:spLocks noChangeShapeType="1"/>
          </p:cNvSpPr>
          <p:nvPr/>
        </p:nvSpPr>
        <p:spPr bwMode="auto">
          <a:xfrm>
            <a:off x="6084888" y="2420938"/>
            <a:ext cx="0" cy="1079500"/>
          </a:xfrm>
          <a:prstGeom prst="line">
            <a:avLst/>
          </a:prstGeom>
          <a:noFill/>
          <a:ln w="38100">
            <a:solidFill>
              <a:srgbClr val="2D9AD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0" name="Line 14"/>
          <p:cNvSpPr>
            <a:spLocks noChangeShapeType="1"/>
          </p:cNvSpPr>
          <p:nvPr/>
        </p:nvSpPr>
        <p:spPr bwMode="auto">
          <a:xfrm>
            <a:off x="6877050" y="1773238"/>
            <a:ext cx="935038" cy="719137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Text Box 15"/>
          <p:cNvSpPr txBox="1">
            <a:spLocks noChangeArrowheads="1"/>
          </p:cNvSpPr>
          <p:nvPr/>
        </p:nvSpPr>
        <p:spPr bwMode="auto">
          <a:xfrm>
            <a:off x="512763" y="4868863"/>
            <a:ext cx="2160587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RCP</a:t>
            </a:r>
            <a:r>
              <a:rPr lang="cs-CZ" altLang="cs-CZ" sz="2000"/>
              <a:t> – respiratory compensation point</a:t>
            </a:r>
          </a:p>
        </p:txBody>
      </p:sp>
      <p:sp>
        <p:nvSpPr>
          <p:cNvPr id="30732" name="Text Box 16"/>
          <p:cNvSpPr txBox="1">
            <a:spLocks noChangeArrowheads="1"/>
          </p:cNvSpPr>
          <p:nvPr/>
        </p:nvSpPr>
        <p:spPr bwMode="auto">
          <a:xfrm>
            <a:off x="514350" y="312738"/>
            <a:ext cx="2159000" cy="4154487"/>
          </a:xfrm>
          <a:prstGeom prst="rect">
            <a:avLst/>
          </a:prstGeom>
          <a:solidFill>
            <a:schemeClr val="bg1"/>
          </a:solidFill>
          <a:ln w="9525">
            <a:solidFill>
              <a:srgbClr val="2D9AD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„Současné“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stanovení dvou ventilačních prahů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zlom a nárůst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ventilačních ekvivalentů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pro</a:t>
            </a:r>
            <a:r>
              <a:rPr lang="cs-CZ" altLang="cs-CZ" sz="2400" b="1">
                <a:solidFill>
                  <a:srgbClr val="3609F5"/>
                </a:solidFill>
              </a:rPr>
              <a:t> </a:t>
            </a:r>
            <a:r>
              <a:rPr lang="cs-CZ" altLang="cs-CZ" sz="2400" b="1">
                <a:solidFill>
                  <a:srgbClr val="0070C0"/>
                </a:solidFill>
              </a:rPr>
              <a:t>O</a:t>
            </a:r>
            <a:r>
              <a:rPr lang="cs-CZ" altLang="cs-CZ" sz="2400" b="1" baseline="-25000">
                <a:solidFill>
                  <a:srgbClr val="0070C0"/>
                </a:solidFill>
              </a:rPr>
              <a:t>2</a:t>
            </a:r>
            <a:r>
              <a:rPr lang="cs-CZ" altLang="cs-CZ" sz="2400" b="1">
                <a:solidFill>
                  <a:srgbClr val="3609F5"/>
                </a:solidFill>
              </a:rPr>
              <a:t> </a:t>
            </a:r>
            <a:r>
              <a:rPr lang="cs-CZ" altLang="cs-CZ" sz="2400" b="1"/>
              <a:t>a</a:t>
            </a:r>
            <a:r>
              <a:rPr lang="cs-CZ" altLang="cs-CZ" sz="2400" b="1">
                <a:solidFill>
                  <a:srgbClr val="3609F5"/>
                </a:solidFill>
              </a:rPr>
              <a:t> </a:t>
            </a:r>
            <a:r>
              <a:rPr lang="cs-CZ" altLang="cs-CZ" sz="2400" b="1">
                <a:solidFill>
                  <a:srgbClr val="669900"/>
                </a:solidFill>
              </a:rPr>
              <a:t>CO</a:t>
            </a:r>
            <a:r>
              <a:rPr lang="cs-CZ" altLang="cs-CZ" sz="2400" b="1" baseline="-25000">
                <a:solidFill>
                  <a:srgbClr val="669900"/>
                </a:solidFill>
              </a:rPr>
              <a:t>2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V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52513"/>
            <a:ext cx="8820150" cy="512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395288" y="333375"/>
            <a:ext cx="835342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Problémy se stanovením ventilačně-respiračního prahu</a:t>
            </a:r>
          </a:p>
        </p:txBody>
      </p:sp>
      <p:sp>
        <p:nvSpPr>
          <p:cNvPr id="31748" name="TextovéPole 1"/>
          <p:cNvSpPr txBox="1">
            <a:spLocks noChangeArrowheads="1"/>
          </p:cNvSpPr>
          <p:nvPr/>
        </p:nvSpPr>
        <p:spPr bwMode="auto">
          <a:xfrm>
            <a:off x="107950" y="6308725"/>
            <a:ext cx="8856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600" dirty="0" smtClean="0"/>
              <a:t>Problémy: </a:t>
            </a:r>
            <a:r>
              <a:rPr lang="cs-CZ" altLang="cs-CZ" sz="1600" dirty="0"/>
              <a:t>AT daleko </a:t>
            </a:r>
            <a:r>
              <a:rPr lang="cs-CZ" altLang="cs-CZ" sz="1600" dirty="0" smtClean="0"/>
              <a:t>nad RER=1 ? … VT1 (AT) </a:t>
            </a:r>
            <a:r>
              <a:rPr lang="cs-CZ" altLang="cs-CZ" sz="1600" dirty="0"/>
              <a:t>a </a:t>
            </a:r>
            <a:r>
              <a:rPr lang="cs-CZ" altLang="cs-CZ" sz="1600" dirty="0" smtClean="0"/>
              <a:t>VT2 (RCP) </a:t>
            </a:r>
            <a:r>
              <a:rPr lang="cs-CZ" altLang="cs-CZ" sz="1600" dirty="0"/>
              <a:t>na stejné </a:t>
            </a:r>
            <a:r>
              <a:rPr lang="cs-CZ" altLang="cs-CZ" sz="1600" dirty="0" smtClean="0"/>
              <a:t>úrovni?</a:t>
            </a:r>
            <a:endParaRPr lang="cs-CZ" altLang="cs-CZ" sz="1600" dirty="0"/>
          </a:p>
        </p:txBody>
      </p:sp>
      <p:sp>
        <p:nvSpPr>
          <p:cNvPr id="31749" name="TextovéPole 2"/>
          <p:cNvSpPr txBox="1">
            <a:spLocks noChangeArrowheads="1"/>
          </p:cNvSpPr>
          <p:nvPr/>
        </p:nvSpPr>
        <p:spPr bwMode="auto">
          <a:xfrm>
            <a:off x="5435600" y="1412875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VT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64613" cy="36512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8713787" cy="81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rgbClr val="3609F5"/>
                </a:solidFill>
              </a:rPr>
              <a:t>Naše zkušenosti se stanovením ventilačně-respiračního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Laboratoř sportovní medicíny FSpS MU - Cortex (Novotný, 2012)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5076825" y="4941888"/>
            <a:ext cx="576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2773" name="AutoShape 8"/>
          <p:cNvSpPr>
            <a:spLocks noChangeArrowheads="1"/>
          </p:cNvSpPr>
          <p:nvPr/>
        </p:nvSpPr>
        <p:spPr bwMode="auto">
          <a:xfrm>
            <a:off x="4284663" y="4652963"/>
            <a:ext cx="936625" cy="720725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AT</a:t>
            </a:r>
          </a:p>
        </p:txBody>
      </p:sp>
      <p:sp>
        <p:nvSpPr>
          <p:cNvPr id="32774" name="AutoShape 9"/>
          <p:cNvSpPr>
            <a:spLocks noChangeArrowheads="1"/>
          </p:cNvSpPr>
          <p:nvPr/>
        </p:nvSpPr>
        <p:spPr bwMode="auto">
          <a:xfrm>
            <a:off x="5435600" y="4652963"/>
            <a:ext cx="1368425" cy="720725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accent2"/>
                </a:solidFill>
              </a:rPr>
              <a:t>RCP</a:t>
            </a:r>
          </a:p>
        </p:txBody>
      </p:sp>
      <p:sp>
        <p:nvSpPr>
          <p:cNvPr id="32775" name="Text Box 10"/>
          <p:cNvSpPr txBox="1">
            <a:spLocks noChangeArrowheads="1"/>
          </p:cNvSpPr>
          <p:nvPr/>
        </p:nvSpPr>
        <p:spPr bwMode="auto">
          <a:xfrm>
            <a:off x="3563938" y="5734050"/>
            <a:ext cx="3384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Nutné manuální korekce AT?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V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65450"/>
            <a:ext cx="5106988" cy="37750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8713787" cy="81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rgbClr val="3609F5"/>
                </a:solidFill>
              </a:rPr>
              <a:t>Naše zkušenosti se stanovením ventilačně-respiračního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Laboratoř sportovní medicíny FSpS MU - Cortex (Novotný, 2012)</a:t>
            </a:r>
          </a:p>
        </p:txBody>
      </p:sp>
      <p:pic>
        <p:nvPicPr>
          <p:cNvPr id="33796" name="Picture 6" descr="VT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5113337" cy="3438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10"/>
          <p:cNvSpPr txBox="1">
            <a:spLocks noChangeArrowheads="1"/>
          </p:cNvSpPr>
          <p:nvPr/>
        </p:nvSpPr>
        <p:spPr bwMode="auto">
          <a:xfrm>
            <a:off x="5940425" y="3573463"/>
            <a:ext cx="86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VO</a:t>
            </a:r>
            <a:r>
              <a:rPr lang="cs-CZ" altLang="cs-CZ" sz="2400" b="1" baseline="-25000">
                <a:solidFill>
                  <a:srgbClr val="3609F5"/>
                </a:solidFill>
              </a:rPr>
              <a:t>2</a:t>
            </a:r>
            <a:endParaRPr lang="cs-CZ" altLang="cs-CZ" sz="2400" b="1">
              <a:solidFill>
                <a:srgbClr val="FF0000"/>
              </a:solidFill>
            </a:endParaRPr>
          </a:p>
        </p:txBody>
      </p:sp>
      <p:sp>
        <p:nvSpPr>
          <p:cNvPr id="33798" name="Rectangle 11"/>
          <p:cNvSpPr>
            <a:spLocks noChangeArrowheads="1"/>
          </p:cNvSpPr>
          <p:nvPr/>
        </p:nvSpPr>
        <p:spPr bwMode="auto">
          <a:xfrm>
            <a:off x="6227763" y="4795838"/>
            <a:ext cx="9572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VCO</a:t>
            </a:r>
            <a:r>
              <a:rPr lang="cs-CZ" altLang="cs-CZ" sz="24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2122488" y="1484313"/>
            <a:ext cx="15128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77777"/>
                </a:solidFill>
              </a:rPr>
              <a:t>Rychlost</a:t>
            </a: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395288" y="5229225"/>
            <a:ext cx="3384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Nutné manuální korekce AT</a:t>
            </a:r>
          </a:p>
        </p:txBody>
      </p:sp>
      <p:sp>
        <p:nvSpPr>
          <p:cNvPr id="33801" name="Line 8"/>
          <p:cNvSpPr>
            <a:spLocks noChangeShapeType="1"/>
          </p:cNvSpPr>
          <p:nvPr/>
        </p:nvSpPr>
        <p:spPr bwMode="auto">
          <a:xfrm flipV="1">
            <a:off x="3059113" y="2798763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2" name="Text Box 9"/>
          <p:cNvSpPr txBox="1">
            <a:spLocks noChangeArrowheads="1"/>
          </p:cNvSpPr>
          <p:nvPr/>
        </p:nvSpPr>
        <p:spPr bwMode="auto">
          <a:xfrm>
            <a:off x="2735263" y="2976563"/>
            <a:ext cx="6477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VE</a:t>
            </a:r>
          </a:p>
        </p:txBody>
      </p:sp>
      <p:sp>
        <p:nvSpPr>
          <p:cNvPr id="33803" name="Line 8"/>
          <p:cNvSpPr>
            <a:spLocks noChangeShapeType="1"/>
          </p:cNvSpPr>
          <p:nvPr/>
        </p:nvSpPr>
        <p:spPr bwMode="auto">
          <a:xfrm flipV="1">
            <a:off x="7596188" y="3789363"/>
            <a:ext cx="0" cy="2195512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4" name="Text Box 9"/>
          <p:cNvSpPr txBox="1">
            <a:spLocks noChangeArrowheads="1"/>
          </p:cNvSpPr>
          <p:nvPr/>
        </p:nvSpPr>
        <p:spPr bwMode="auto">
          <a:xfrm>
            <a:off x="7181850" y="4391025"/>
            <a:ext cx="828675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RER</a:t>
            </a:r>
          </a:p>
        </p:txBody>
      </p:sp>
      <p:cxnSp>
        <p:nvCxnSpPr>
          <p:cNvPr id="3" name="Přímá spojnice 2"/>
          <p:cNvCxnSpPr/>
          <p:nvPr/>
        </p:nvCxnSpPr>
        <p:spPr>
          <a:xfrm flipV="1">
            <a:off x="684213" y="2606675"/>
            <a:ext cx="2951162" cy="75088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2268538" y="1200150"/>
            <a:ext cx="2744787" cy="215106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7380288" y="3500438"/>
            <a:ext cx="431800" cy="43338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808" name="TextovéPole 12"/>
          <p:cNvSpPr txBox="1">
            <a:spLocks noChangeArrowheads="1"/>
          </p:cNvSpPr>
          <p:nvPr/>
        </p:nvSpPr>
        <p:spPr bwMode="auto">
          <a:xfrm>
            <a:off x="4071938" y="4100513"/>
            <a:ext cx="1081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Čas </a:t>
            </a:r>
            <a:r>
              <a:rPr lang="en-US" altLang="cs-CZ" sz="1600"/>
              <a:t>[</a:t>
            </a:r>
            <a:r>
              <a:rPr lang="cs-CZ" altLang="cs-CZ" sz="1600"/>
              <a:t>min</a:t>
            </a:r>
            <a:r>
              <a:rPr lang="en-US" altLang="cs-CZ" sz="1600"/>
              <a:t>]</a:t>
            </a:r>
            <a:endParaRPr lang="cs-CZ" altLang="cs-CZ" sz="1600"/>
          </a:p>
        </p:txBody>
      </p:sp>
      <p:sp>
        <p:nvSpPr>
          <p:cNvPr id="33809" name="TextovéPole 22"/>
          <p:cNvSpPr txBox="1">
            <a:spLocks noChangeArrowheads="1"/>
          </p:cNvSpPr>
          <p:nvPr/>
        </p:nvSpPr>
        <p:spPr bwMode="auto">
          <a:xfrm>
            <a:off x="7951788" y="6165850"/>
            <a:ext cx="107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Čas </a:t>
            </a:r>
            <a:r>
              <a:rPr lang="en-US" altLang="cs-CZ" sz="1600"/>
              <a:t>[</a:t>
            </a:r>
            <a:r>
              <a:rPr lang="cs-CZ" altLang="cs-CZ" sz="1600"/>
              <a:t>min</a:t>
            </a:r>
            <a:r>
              <a:rPr lang="en-US" altLang="cs-CZ" sz="1600"/>
              <a:t>]</a:t>
            </a:r>
            <a:endParaRPr lang="cs-CZ" altLang="cs-CZ" sz="1600"/>
          </a:p>
        </p:txBody>
      </p:sp>
      <p:sp>
        <p:nvSpPr>
          <p:cNvPr id="33810" name="TextovéPole 13"/>
          <p:cNvSpPr txBox="1">
            <a:spLocks noChangeArrowheads="1"/>
          </p:cNvSpPr>
          <p:nvPr/>
        </p:nvSpPr>
        <p:spPr bwMode="auto">
          <a:xfrm>
            <a:off x="1835150" y="1073150"/>
            <a:ext cx="2089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669900"/>
                </a:solidFill>
              </a:rPr>
              <a:t>AT</a:t>
            </a:r>
            <a:r>
              <a:rPr lang="cs-CZ" altLang="cs-CZ" sz="1800" b="1"/>
              <a:t>	       </a:t>
            </a:r>
            <a:r>
              <a:rPr lang="cs-CZ" altLang="cs-CZ" sz="1800" b="1">
                <a:solidFill>
                  <a:srgbClr val="006600"/>
                </a:solidFill>
              </a:rPr>
              <a:t>RCP</a:t>
            </a:r>
          </a:p>
        </p:txBody>
      </p:sp>
      <p:sp>
        <p:nvSpPr>
          <p:cNvPr id="33811" name="TextovéPole 24"/>
          <p:cNvSpPr txBox="1">
            <a:spLocks noChangeArrowheads="1"/>
          </p:cNvSpPr>
          <p:nvPr/>
        </p:nvSpPr>
        <p:spPr bwMode="auto">
          <a:xfrm>
            <a:off x="5543550" y="2965450"/>
            <a:ext cx="2089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669900"/>
                </a:solidFill>
              </a:rPr>
              <a:t>AT</a:t>
            </a:r>
            <a:r>
              <a:rPr lang="cs-CZ" altLang="cs-CZ" sz="1800" b="1"/>
              <a:t>	       </a:t>
            </a:r>
            <a:r>
              <a:rPr lang="cs-CZ" altLang="cs-CZ" sz="1800" b="1">
                <a:solidFill>
                  <a:srgbClr val="006600"/>
                </a:solidFill>
              </a:rPr>
              <a:t>RCP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VT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632700" cy="55927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8713787" cy="8191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>
                <a:solidFill>
                  <a:srgbClr val="3609F5"/>
                </a:solidFill>
              </a:rPr>
              <a:t>Naše zkušenosti se stanovením ventilačně-respiračního prahu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Laboratoř sportovní medicíny FSpS MU - Cortex (Novotný, 2012)</a:t>
            </a:r>
          </a:p>
        </p:txBody>
      </p:sp>
      <p:sp>
        <p:nvSpPr>
          <p:cNvPr id="34820" name="Rectangle 7"/>
          <p:cNvSpPr>
            <a:spLocks noChangeArrowheads="1"/>
          </p:cNvSpPr>
          <p:nvPr/>
        </p:nvSpPr>
        <p:spPr bwMode="auto">
          <a:xfrm>
            <a:off x="1692275" y="4437063"/>
            <a:ext cx="12271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3609F5"/>
                </a:solidFill>
              </a:rPr>
              <a:t>VE/VO</a:t>
            </a:r>
            <a:r>
              <a:rPr lang="cs-CZ" altLang="cs-CZ" sz="2400" b="1" baseline="-25000">
                <a:solidFill>
                  <a:srgbClr val="3609F5"/>
                </a:solidFill>
              </a:rPr>
              <a:t>2</a:t>
            </a:r>
            <a:endParaRPr lang="cs-CZ" altLang="cs-CZ" sz="2400" b="1" baseline="-25000">
              <a:solidFill>
                <a:srgbClr val="FF0000"/>
              </a:solidFill>
            </a:endParaRP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1763713" y="1773238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VE/VCO</a:t>
            </a:r>
            <a:r>
              <a:rPr lang="cs-CZ" altLang="cs-CZ" sz="24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822" name="Text Box 9"/>
          <p:cNvSpPr txBox="1">
            <a:spLocks noChangeArrowheads="1"/>
          </p:cNvSpPr>
          <p:nvPr/>
        </p:nvSpPr>
        <p:spPr bwMode="auto">
          <a:xfrm>
            <a:off x="4067175" y="1916113"/>
            <a:ext cx="15128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777777"/>
                </a:solidFill>
              </a:rPr>
              <a:t>Rychlost</a:t>
            </a:r>
          </a:p>
        </p:txBody>
      </p:sp>
      <p:sp>
        <p:nvSpPr>
          <p:cNvPr id="34823" name="Line 8"/>
          <p:cNvSpPr>
            <a:spLocks noChangeShapeType="1"/>
          </p:cNvSpPr>
          <p:nvPr/>
        </p:nvSpPr>
        <p:spPr bwMode="auto">
          <a:xfrm flipV="1">
            <a:off x="4427538" y="4005263"/>
            <a:ext cx="0" cy="154781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4" name="Line 9"/>
          <p:cNvSpPr>
            <a:spLocks noChangeShapeType="1"/>
          </p:cNvSpPr>
          <p:nvPr/>
        </p:nvSpPr>
        <p:spPr bwMode="auto">
          <a:xfrm flipV="1">
            <a:off x="5994400" y="3051175"/>
            <a:ext cx="17463" cy="25019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4067175" y="4302125"/>
            <a:ext cx="647700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VT</a:t>
            </a: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5508625" y="4303713"/>
            <a:ext cx="1008063" cy="52863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RCP</a:t>
            </a:r>
          </a:p>
        </p:txBody>
      </p:sp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4211638" y="4895850"/>
            <a:ext cx="2159000" cy="366713"/>
          </a:xfrm>
          <a:prstGeom prst="rect">
            <a:avLst/>
          </a:prstGeom>
          <a:solidFill>
            <a:schemeClr val="bg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manuální korekce</a:t>
            </a:r>
          </a:p>
        </p:txBody>
      </p:sp>
      <p:sp>
        <p:nvSpPr>
          <p:cNvPr id="34828" name="TextovéPole 11"/>
          <p:cNvSpPr txBox="1">
            <a:spLocks noChangeArrowheads="1"/>
          </p:cNvSpPr>
          <p:nvPr/>
        </p:nvSpPr>
        <p:spPr bwMode="auto">
          <a:xfrm>
            <a:off x="6875463" y="5949950"/>
            <a:ext cx="1081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Čas </a:t>
            </a:r>
            <a:r>
              <a:rPr lang="en-US" altLang="cs-CZ" sz="1600"/>
              <a:t>[</a:t>
            </a:r>
            <a:r>
              <a:rPr lang="cs-CZ" altLang="cs-CZ" sz="1600"/>
              <a:t>min</a:t>
            </a:r>
            <a:r>
              <a:rPr lang="en-US" altLang="cs-CZ" sz="1600"/>
              <a:t>]</a:t>
            </a:r>
            <a:endParaRPr lang="cs-CZ" altLang="cs-CZ" sz="1600"/>
          </a:p>
        </p:txBody>
      </p:sp>
      <p:sp>
        <p:nvSpPr>
          <p:cNvPr id="34829" name="TextovéPole 12"/>
          <p:cNvSpPr txBox="1">
            <a:spLocks noChangeArrowheads="1"/>
          </p:cNvSpPr>
          <p:nvPr/>
        </p:nvSpPr>
        <p:spPr bwMode="auto">
          <a:xfrm>
            <a:off x="3167063" y="1371600"/>
            <a:ext cx="29892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669900"/>
                </a:solidFill>
              </a:rPr>
              <a:t>AT</a:t>
            </a:r>
            <a:r>
              <a:rPr lang="cs-CZ" altLang="cs-CZ" sz="1800" b="1"/>
              <a:t>	       	       </a:t>
            </a:r>
            <a:r>
              <a:rPr lang="cs-CZ" altLang="cs-CZ" sz="1800" b="1">
                <a:solidFill>
                  <a:srgbClr val="006600"/>
                </a:solidFill>
              </a:rPr>
              <a:t>RCP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2" y="627203"/>
            <a:ext cx="8745368" cy="257053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7112" y="3284984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TimesNewRomanPS-ItalicMT"/>
              </a:rPr>
              <a:t>Figure 1. AT workloads at VT (a), DPBP (b), and HFBP (c). * p&lt;.05. A - afternoon; M - morning; AT - anaerobic threshold; </a:t>
            </a:r>
            <a:r>
              <a:rPr lang="en-US" sz="1200" i="1" dirty="0" smtClean="0">
                <a:latin typeface="TimesNewRomanPS-ItalicMT"/>
              </a:rPr>
              <a:t>DPBP</a:t>
            </a:r>
            <a:r>
              <a:rPr lang="cs-CZ" sz="1200" i="1" dirty="0" smtClean="0">
                <a:latin typeface="TimesNewRomanPS-ItalicMT"/>
              </a:rPr>
              <a:t> </a:t>
            </a:r>
            <a:r>
              <a:rPr lang="en-US" sz="1200" i="1" dirty="0" smtClean="0">
                <a:latin typeface="TimesNewRomanPS-ItalicMT"/>
              </a:rPr>
              <a:t>- </a:t>
            </a:r>
            <a:r>
              <a:rPr lang="en-US" sz="1200" i="1" dirty="0">
                <a:latin typeface="TimesNewRomanPS-ItalicMT"/>
              </a:rPr>
              <a:t>double product breaking point; HFBP - high frequency breaking point; VT - ventilatory threshold</a:t>
            </a:r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3845306"/>
            <a:ext cx="5832648" cy="255103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9228" y="6396335"/>
            <a:ext cx="8897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latin typeface="TimesNewRomanPS-ItalicMT"/>
              </a:rPr>
              <a:t>Figure 2. At the intensity associated with VT, the VE (a) and oxygen uptake (b) are compared during the exercise conditions.</a:t>
            </a:r>
          </a:p>
          <a:p>
            <a:r>
              <a:rPr lang="en-US" sz="1200" i="1" dirty="0">
                <a:latin typeface="TimesNewRomanPS-ItalicMT"/>
              </a:rPr>
              <a:t>*p&lt;.05. A - afternoon; M - morning; VT - ventilatory threshold; VE - ventilatory volume.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129228" y="165539"/>
            <a:ext cx="8897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err="1" smtClean="0">
                <a:latin typeface="TimesNewRomanPS-BoldMT"/>
              </a:rPr>
              <a:t>Nishimura</a:t>
            </a:r>
            <a:r>
              <a:rPr lang="cs-CZ" b="1" dirty="0" smtClean="0">
                <a:latin typeface="TimesNewRomanPS-BoldMT"/>
              </a:rPr>
              <a:t> et al., 2014: </a:t>
            </a:r>
            <a:r>
              <a:rPr lang="en-US" b="1" dirty="0" smtClean="0">
                <a:latin typeface="TimesNewRomanPS-BoldMT"/>
              </a:rPr>
              <a:t>CIRCADIAN </a:t>
            </a:r>
            <a:r>
              <a:rPr lang="en-US" b="1" dirty="0">
                <a:latin typeface="TimesNewRomanPS-BoldMT"/>
              </a:rPr>
              <a:t>VARIATIONS IN ANAEROBIC THRESHOLD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0842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/>
          <a:stretch/>
        </p:blipFill>
        <p:spPr>
          <a:xfrm>
            <a:off x="112605" y="916851"/>
            <a:ext cx="4778156" cy="30243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56" y="844843"/>
            <a:ext cx="4238600" cy="42386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55795" y="3941187"/>
            <a:ext cx="4320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200" dirty="0">
                <a:latin typeface="Calibri" panose="020F0502020204030204" pitchFamily="34" charset="0"/>
              </a:rPr>
              <a:t>Jan van den </a:t>
            </a:r>
            <a:r>
              <a:rPr lang="nl-NL" sz="1200" dirty="0" smtClean="0">
                <a:latin typeface="Calibri" panose="020F0502020204030204" pitchFamily="34" charset="0"/>
              </a:rPr>
              <a:t>Bosch</a:t>
            </a:r>
            <a:r>
              <a:rPr lang="cs-CZ" sz="1200" dirty="0" smtClean="0">
                <a:latin typeface="Calibri" panose="020F0502020204030204" pitchFamily="34" charset="0"/>
              </a:rPr>
              <a:t>. </a:t>
            </a:r>
            <a:r>
              <a:rPr lang="en-GB" sz="1200" dirty="0">
                <a:latin typeface="Calibri" panose="020F0502020204030204" pitchFamily="34" charset="0"/>
              </a:rPr>
              <a:t>THE CONCONI TEST: GENERAL </a:t>
            </a:r>
            <a:r>
              <a:rPr lang="en-GB" sz="1200" dirty="0" smtClean="0">
                <a:latin typeface="Calibri" panose="020F0502020204030204" pitchFamily="34" charset="0"/>
              </a:rPr>
              <a:t>INTRODUCTION</a:t>
            </a:r>
            <a:r>
              <a:rPr lang="cs-CZ" sz="1200" dirty="0" smtClean="0">
                <a:latin typeface="Calibri" panose="020F0502020204030204" pitchFamily="34" charset="0"/>
              </a:rPr>
              <a:t> (http</a:t>
            </a:r>
            <a:r>
              <a:rPr lang="cs-CZ" sz="1200" dirty="0">
                <a:latin typeface="Calibri" panose="020F0502020204030204" pitchFamily="34" charset="0"/>
              </a:rPr>
              <a:t>://</a:t>
            </a:r>
            <a:r>
              <a:rPr lang="cs-CZ" sz="1200" dirty="0" smtClean="0">
                <a:latin typeface="Calibri" panose="020F0502020204030204" pitchFamily="34" charset="0"/>
              </a:rPr>
              <a:t>home.kpn.nl/jhbosch.1/congeneral.html)</a:t>
            </a:r>
            <a:endParaRPr lang="cs-CZ" sz="1200" dirty="0">
              <a:latin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66404" y="116632"/>
            <a:ext cx="88899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3609F5"/>
                </a:solidFill>
                <a:latin typeface="Calibri" panose="020F0502020204030204" pitchFamily="34" charset="0"/>
              </a:rPr>
              <a:t>Cirkulační („anaerobní“?) práh podle </a:t>
            </a:r>
            <a:r>
              <a:rPr lang="cs-CZ" b="1" dirty="0" err="1" smtClean="0">
                <a:solidFill>
                  <a:srgbClr val="3609F5"/>
                </a:solidFill>
                <a:latin typeface="Calibri" panose="020F0502020204030204" pitchFamily="34" charset="0"/>
              </a:rPr>
              <a:t>Conconi</a:t>
            </a:r>
            <a:endParaRPr lang="cs-CZ" b="1" dirty="0" smtClean="0">
              <a:solidFill>
                <a:srgbClr val="3609F5"/>
              </a:solidFill>
              <a:latin typeface="Calibri" panose="020F0502020204030204" pitchFamily="34" charset="0"/>
            </a:endParaRPr>
          </a:p>
          <a:p>
            <a:pPr algn="ctr"/>
            <a:r>
              <a:rPr lang="cs-CZ" sz="1200" dirty="0" err="1" smtClean="0">
                <a:latin typeface="Calibri" panose="020F0502020204030204" pitchFamily="34" charset="0"/>
              </a:rPr>
              <a:t>Conconi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smtClean="0">
                <a:latin typeface="Calibri" panose="020F0502020204030204" pitchFamily="34" charset="0"/>
              </a:rPr>
              <a:t>et al</a:t>
            </a:r>
            <a:r>
              <a:rPr lang="cs-CZ" sz="1200" dirty="0" smtClean="0">
                <a:latin typeface="Calibri" panose="020F0502020204030204" pitchFamily="34" charset="0"/>
              </a:rPr>
              <a:t>. </a:t>
            </a:r>
            <a:r>
              <a:rPr lang="en-US" sz="1200" dirty="0" smtClean="0">
                <a:latin typeface="Calibri" panose="020F0502020204030204" pitchFamily="34" charset="0"/>
              </a:rPr>
              <a:t>Determination </a:t>
            </a:r>
            <a:r>
              <a:rPr lang="en-US" sz="1200" dirty="0">
                <a:latin typeface="Calibri" panose="020F0502020204030204" pitchFamily="34" charset="0"/>
              </a:rPr>
              <a:t>of the anaerobic threshold by a noninvasive field test in </a:t>
            </a:r>
            <a:r>
              <a:rPr lang="en-US" sz="1200" dirty="0" smtClean="0">
                <a:latin typeface="Calibri" panose="020F0502020204030204" pitchFamily="34" charset="0"/>
              </a:rPr>
              <a:t>runners</a:t>
            </a:r>
            <a:r>
              <a:rPr lang="cs-CZ" sz="1200" dirty="0" smtClean="0">
                <a:latin typeface="Calibri" panose="020F0502020204030204" pitchFamily="34" charset="0"/>
              </a:rPr>
              <a:t>. </a:t>
            </a:r>
            <a:r>
              <a:rPr lang="en-US" sz="1200" dirty="0" smtClean="0">
                <a:latin typeface="Calibri" panose="020F0502020204030204" pitchFamily="34" charset="0"/>
              </a:rPr>
              <a:t>Journal </a:t>
            </a:r>
            <a:r>
              <a:rPr lang="en-US" sz="1200" dirty="0">
                <a:latin typeface="Calibri" panose="020F0502020204030204" pitchFamily="34" charset="0"/>
              </a:rPr>
              <a:t>of Applied </a:t>
            </a:r>
            <a:r>
              <a:rPr lang="en-US" sz="1200" dirty="0" smtClean="0">
                <a:latin typeface="Calibri" panose="020F0502020204030204" pitchFamily="34" charset="0"/>
              </a:rPr>
              <a:t>Physiology</a:t>
            </a:r>
            <a:r>
              <a:rPr lang="cs-CZ" sz="1200" dirty="0" smtClean="0">
                <a:latin typeface="Calibri" panose="020F0502020204030204" pitchFamily="34" charset="0"/>
              </a:rPr>
              <a:t>. </a:t>
            </a:r>
            <a:r>
              <a:rPr lang="en-US" sz="1200" dirty="0" smtClean="0">
                <a:latin typeface="Calibri" panose="020F0502020204030204" pitchFamily="34" charset="0"/>
              </a:rPr>
              <a:t>1982</a:t>
            </a:r>
            <a:r>
              <a:rPr lang="cs-CZ" sz="1200" dirty="0" smtClean="0">
                <a:latin typeface="Calibri" panose="020F0502020204030204" pitchFamily="34" charset="0"/>
              </a:rPr>
              <a:t>, </a:t>
            </a:r>
            <a:r>
              <a:rPr lang="en-US" sz="1200" dirty="0" smtClean="0">
                <a:latin typeface="Calibri" panose="020F0502020204030204" pitchFamily="34" charset="0"/>
              </a:rPr>
              <a:t>52</a:t>
            </a:r>
            <a:r>
              <a:rPr lang="cs-CZ" sz="1200" dirty="0" smtClean="0">
                <a:latin typeface="Calibri" panose="020F0502020204030204" pitchFamily="34" charset="0"/>
              </a:rPr>
              <a:t>(</a:t>
            </a:r>
            <a:r>
              <a:rPr lang="en-US" sz="1200" dirty="0" smtClean="0">
                <a:latin typeface="Calibri" panose="020F0502020204030204" pitchFamily="34" charset="0"/>
              </a:rPr>
              <a:t>4</a:t>
            </a:r>
            <a:r>
              <a:rPr lang="cs-CZ" sz="1200" dirty="0" smtClean="0">
                <a:latin typeface="Calibri" panose="020F0502020204030204" pitchFamily="34" charset="0"/>
              </a:rPr>
              <a:t>).</a:t>
            </a:r>
            <a:endParaRPr lang="cs-CZ" sz="1200" dirty="0" smtClean="0">
              <a:latin typeface="Calibri" panose="020F0502020204030204" pitchFamily="34" charset="0"/>
            </a:endParaRPr>
          </a:p>
          <a:p>
            <a:pPr algn="ctr"/>
            <a:r>
              <a:rPr lang="cs-CZ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Odklon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srdeční frekvence </a:t>
            </a:r>
            <a:r>
              <a:rPr lang="cs-CZ" sz="16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od lineárního průběhu její závislosti na rychlosti běhu</a:t>
            </a:r>
            <a:endParaRPr lang="cs-CZ" sz="1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1693" y="4953491"/>
            <a:ext cx="9180512" cy="1877437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latin typeface="Calibri" panose="020F0502020204030204" pitchFamily="34" charset="0"/>
              </a:rPr>
              <a:t>Mahon </a:t>
            </a:r>
            <a:r>
              <a:rPr lang="en-US" sz="1200" dirty="0" smtClean="0">
                <a:latin typeface="Calibri" panose="020F0502020204030204" pitchFamily="34" charset="0"/>
              </a:rPr>
              <a:t>&amp;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Vaccaron</a:t>
            </a:r>
            <a:r>
              <a:rPr lang="cs-CZ" sz="1200" dirty="0" smtClean="0">
                <a:latin typeface="Calibri" panose="020F0502020204030204" pitchFamily="34" charset="0"/>
              </a:rPr>
              <a:t>, 1991: </a:t>
            </a:r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HR </a:t>
            </a:r>
            <a:r>
              <a:rPr lang="cs-CZ" sz="1600" dirty="0" err="1" smtClean="0">
                <a:solidFill>
                  <a:srgbClr val="3609F5"/>
                </a:solidFill>
                <a:latin typeface="Calibri" panose="020F0502020204030204" pitchFamily="34" charset="0"/>
              </a:rPr>
              <a:t>deflexní</a:t>
            </a:r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 bod (177±11) může být prediktorem VT (181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±</a:t>
            </a:r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4) u většiny z 22 dětí.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Calibri" panose="020F0502020204030204" pitchFamily="34" charset="0"/>
              </a:rPr>
              <a:t>Ignjatovič</a:t>
            </a:r>
            <a:r>
              <a:rPr lang="cs-CZ" sz="1200" dirty="0">
                <a:latin typeface="Calibri" panose="020F0502020204030204" pitchFamily="34" charset="0"/>
              </a:rPr>
              <a:t> A. et al. Non-</a:t>
            </a:r>
            <a:r>
              <a:rPr lang="cs-CZ" sz="1200" dirty="0" err="1">
                <a:latin typeface="Calibri" panose="020F0502020204030204" pitchFamily="34" charset="0"/>
              </a:rPr>
              <a:t>invasive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determination</a:t>
            </a:r>
            <a:r>
              <a:rPr lang="cs-CZ" sz="1200" dirty="0">
                <a:latin typeface="Calibri" panose="020F0502020204030204" pitchFamily="34" charset="0"/>
              </a:rPr>
              <a:t> of </a:t>
            </a:r>
            <a:r>
              <a:rPr lang="cs-CZ" sz="1200" dirty="0" err="1">
                <a:latin typeface="Calibri" panose="020F0502020204030204" pitchFamily="34" charset="0"/>
              </a:rPr>
              <a:t>the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anaerobic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threshold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based</a:t>
            </a:r>
            <a:r>
              <a:rPr lang="cs-CZ" sz="1200" dirty="0">
                <a:latin typeface="Calibri" panose="020F0502020204030204" pitchFamily="34" charset="0"/>
              </a:rPr>
              <a:t> on </a:t>
            </a:r>
            <a:r>
              <a:rPr lang="cs-CZ" sz="1200" dirty="0" err="1">
                <a:latin typeface="Calibri" panose="020F0502020204030204" pitchFamily="34" charset="0"/>
              </a:rPr>
              <a:t>the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heart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rate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deflection</a:t>
            </a:r>
            <a:r>
              <a:rPr lang="cs-CZ" sz="1200" dirty="0">
                <a:latin typeface="Calibri" panose="020F0502020204030204" pitchFamily="34" charset="0"/>
              </a:rPr>
              <a:t> point. </a:t>
            </a:r>
            <a:r>
              <a:rPr lang="cs-CZ" sz="1200" dirty="0" err="1">
                <a:latin typeface="Calibri" panose="020F0502020204030204" pitchFamily="34" charset="0"/>
              </a:rPr>
              <a:t>Facta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Universitatis</a:t>
            </a:r>
            <a:r>
              <a:rPr lang="cs-CZ" sz="1200" dirty="0">
                <a:latin typeface="Calibri" panose="020F0502020204030204" pitchFamily="34" charset="0"/>
              </a:rPr>
              <a:t>. </a:t>
            </a:r>
            <a:r>
              <a:rPr lang="cs-CZ" sz="1200" dirty="0" err="1">
                <a:latin typeface="Calibri" panose="020F0502020204030204" pitchFamily="34" charset="0"/>
              </a:rPr>
              <a:t>Physical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Education</a:t>
            </a:r>
            <a:r>
              <a:rPr lang="cs-CZ" sz="1200" dirty="0">
                <a:latin typeface="Calibri" panose="020F0502020204030204" pitchFamily="34" charset="0"/>
              </a:rPr>
              <a:t> and Sport, 2008, 6(1): 1-10.</a:t>
            </a:r>
            <a:r>
              <a:rPr lang="cs-CZ" sz="1200" dirty="0">
                <a:solidFill>
                  <a:srgbClr val="3609F5"/>
                </a:solidFill>
                <a:latin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Fyziologická podstata </a:t>
            </a:r>
            <a:r>
              <a:rPr lang="cs-CZ" sz="1600" dirty="0" err="1">
                <a:solidFill>
                  <a:srgbClr val="3609F5"/>
                </a:solidFill>
                <a:latin typeface="Calibri" panose="020F0502020204030204" pitchFamily="34" charset="0"/>
              </a:rPr>
              <a:t>Conconiho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 AT není jasná.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 smtClean="0">
                <a:latin typeface="Calibri" panose="020F0502020204030204" pitchFamily="34" charset="0"/>
              </a:rPr>
              <a:t>Cook</a:t>
            </a:r>
            <a:r>
              <a:rPr lang="cs-CZ" sz="1200" dirty="0" smtClean="0">
                <a:latin typeface="Calibri" panose="020F0502020204030204" pitchFamily="34" charset="0"/>
              </a:rPr>
              <a:t>, I. </a:t>
            </a:r>
            <a:r>
              <a:rPr lang="cs-CZ" sz="1200" dirty="0" err="1" smtClean="0">
                <a:latin typeface="Calibri" panose="020F0502020204030204" pitchFamily="34" charset="0"/>
              </a:rPr>
              <a:t>Was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the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Conconi</a:t>
            </a:r>
            <a:r>
              <a:rPr lang="cs-CZ" sz="1200" dirty="0" smtClean="0">
                <a:latin typeface="Calibri" panose="020F0502020204030204" pitchFamily="34" charset="0"/>
              </a:rPr>
              <a:t> test </a:t>
            </a:r>
            <a:r>
              <a:rPr lang="cs-CZ" sz="1200" dirty="0" err="1" smtClean="0">
                <a:latin typeface="Calibri" panose="020F0502020204030204" pitchFamily="34" charset="0"/>
              </a:rPr>
              <a:t>validated</a:t>
            </a:r>
            <a:r>
              <a:rPr lang="cs-CZ" sz="1200" dirty="0" smtClean="0">
                <a:latin typeface="Calibri" panose="020F0502020204030204" pitchFamily="34" charset="0"/>
              </a:rPr>
              <a:t> by </a:t>
            </a:r>
            <a:r>
              <a:rPr lang="cs-CZ" sz="1200" dirty="0" err="1" smtClean="0">
                <a:latin typeface="Calibri" panose="020F0502020204030204" pitchFamily="34" charset="0"/>
              </a:rPr>
              <a:t>sporting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succes</a:t>
            </a:r>
            <a:r>
              <a:rPr lang="cs-CZ" sz="1200" dirty="0" smtClean="0">
                <a:latin typeface="Calibri" panose="020F0502020204030204" pitchFamily="34" charset="0"/>
              </a:rPr>
              <a:t>, expert </a:t>
            </a:r>
            <a:r>
              <a:rPr lang="cs-CZ" sz="1200" dirty="0" err="1" smtClean="0">
                <a:latin typeface="Calibri" panose="020F0502020204030204" pitchFamily="34" charset="0"/>
              </a:rPr>
              <a:t>opinion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or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good</a:t>
            </a:r>
            <a:r>
              <a:rPr lang="cs-CZ" sz="1200" dirty="0" smtClean="0">
                <a:latin typeface="Calibri" panose="020F0502020204030204" pitchFamily="34" charset="0"/>
              </a:rPr>
              <a:t> science? </a:t>
            </a:r>
            <a:r>
              <a:rPr lang="cs-CZ" sz="1200" dirty="0" err="1" smtClean="0">
                <a:latin typeface="Calibri" panose="020F0502020204030204" pitchFamily="34" charset="0"/>
              </a:rPr>
              <a:t>South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African</a:t>
            </a:r>
            <a:r>
              <a:rPr lang="cs-CZ" sz="1200" dirty="0" smtClean="0">
                <a:latin typeface="Calibri" panose="020F0502020204030204" pitchFamily="34" charset="0"/>
              </a:rPr>
              <a:t> Journal </a:t>
            </a:r>
            <a:r>
              <a:rPr lang="cs-CZ" sz="1200" dirty="0" err="1" smtClean="0">
                <a:latin typeface="Calibri" panose="020F0502020204030204" pitchFamily="34" charset="0"/>
              </a:rPr>
              <a:t>for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Research</a:t>
            </a:r>
            <a:r>
              <a:rPr lang="cs-CZ" sz="1200" dirty="0" smtClean="0">
                <a:latin typeface="Calibri" panose="020F0502020204030204" pitchFamily="34" charset="0"/>
              </a:rPr>
              <a:t> in Sport, </a:t>
            </a:r>
            <a:r>
              <a:rPr lang="cs-CZ" sz="1200" dirty="0" err="1" smtClean="0">
                <a:latin typeface="Calibri" panose="020F0502020204030204" pitchFamily="34" charset="0"/>
              </a:rPr>
              <a:t>Physical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Education</a:t>
            </a:r>
            <a:r>
              <a:rPr lang="cs-CZ" sz="1200" dirty="0" smtClean="0">
                <a:latin typeface="Calibri" panose="020F0502020204030204" pitchFamily="34" charset="0"/>
              </a:rPr>
              <a:t> and </a:t>
            </a:r>
            <a:r>
              <a:rPr lang="cs-CZ" sz="1200" dirty="0" err="1" smtClean="0">
                <a:latin typeface="Calibri" panose="020F0502020204030204" pitchFamily="34" charset="0"/>
              </a:rPr>
              <a:t>Recreation</a:t>
            </a:r>
            <a:r>
              <a:rPr lang="cs-CZ" sz="1200" dirty="0" smtClean="0">
                <a:latin typeface="Calibri" panose="020F0502020204030204" pitchFamily="34" charset="0"/>
              </a:rPr>
              <a:t>, 2011, 33(1): 23-35.:</a:t>
            </a:r>
            <a:r>
              <a:rPr lang="cs-CZ" sz="12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Pochybnosti o validitě a reliabilitě </a:t>
            </a:r>
            <a:r>
              <a:rPr lang="cs-CZ" sz="1600" dirty="0" err="1">
                <a:solidFill>
                  <a:srgbClr val="3609F5"/>
                </a:solidFill>
                <a:latin typeface="Calibri" panose="020F0502020204030204" pitchFamily="34" charset="0"/>
              </a:rPr>
              <a:t>Conconiho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 </a:t>
            </a:r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AT.</a:t>
            </a:r>
            <a:endParaRPr lang="cs-CZ" sz="1600" dirty="0">
              <a:solidFill>
                <a:srgbClr val="3609F5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 smtClean="0">
                <a:latin typeface="Calibri" panose="020F0502020204030204" pitchFamily="34" charset="0"/>
              </a:rPr>
              <a:t>Peinado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>
                <a:latin typeface="Calibri" panose="020F0502020204030204" pitchFamily="34" charset="0"/>
              </a:rPr>
              <a:t>et al</a:t>
            </a:r>
            <a:r>
              <a:rPr lang="cs-CZ" sz="1200" dirty="0" smtClean="0">
                <a:latin typeface="Calibri" panose="020F0502020204030204" pitchFamily="34" charset="0"/>
              </a:rPr>
              <a:t>. </a:t>
            </a:r>
            <a:r>
              <a:rPr lang="en-US" sz="1200" dirty="0" smtClean="0">
                <a:latin typeface="Calibri" panose="020F0502020204030204" pitchFamily="34" charset="0"/>
              </a:rPr>
              <a:t>Responses </a:t>
            </a:r>
            <a:r>
              <a:rPr lang="en-US" sz="1200" dirty="0">
                <a:latin typeface="Calibri" panose="020F0502020204030204" pitchFamily="34" charset="0"/>
              </a:rPr>
              <a:t>to increasing exercise upon reaching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</a:rPr>
              <a:t>the anaerobic threshold, and their control by the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central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</a:rPr>
              <a:t>nervous</a:t>
            </a:r>
            <a:r>
              <a:rPr lang="cs-CZ" sz="1200" dirty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system</a:t>
            </a:r>
            <a:r>
              <a:rPr lang="cs-CZ" sz="1200" dirty="0" smtClean="0">
                <a:latin typeface="Calibri" panose="020F0502020204030204" pitchFamily="34" charset="0"/>
              </a:rPr>
              <a:t>. BMC </a:t>
            </a:r>
            <a:r>
              <a:rPr lang="cs-CZ" sz="1200" dirty="0">
                <a:latin typeface="Calibri" panose="020F0502020204030204" pitchFamily="34" charset="0"/>
              </a:rPr>
              <a:t>Sports Science, </a:t>
            </a:r>
            <a:r>
              <a:rPr lang="cs-CZ" sz="1200" dirty="0" err="1">
                <a:latin typeface="Calibri" panose="020F0502020204030204" pitchFamily="34" charset="0"/>
              </a:rPr>
              <a:t>Medicine</a:t>
            </a:r>
            <a:r>
              <a:rPr lang="cs-CZ" sz="1200" dirty="0">
                <a:latin typeface="Calibri" panose="020F0502020204030204" pitchFamily="34" charset="0"/>
              </a:rPr>
              <a:t>, and </a:t>
            </a:r>
            <a:r>
              <a:rPr lang="cs-CZ" sz="1200" dirty="0" err="1">
                <a:latin typeface="Calibri" panose="020F0502020204030204" pitchFamily="34" charset="0"/>
              </a:rPr>
              <a:t>Rehabilitation</a:t>
            </a:r>
            <a:r>
              <a:rPr lang="cs-CZ" sz="1200" dirty="0">
                <a:latin typeface="Calibri" panose="020F0502020204030204" pitchFamily="34" charset="0"/>
              </a:rPr>
              <a:t> 2014, 6:17</a:t>
            </a:r>
            <a:r>
              <a:rPr lang="cs-CZ" sz="1200" dirty="0" smtClean="0">
                <a:latin typeface="Calibri" panose="020F0502020204030204" pitchFamily="34" charset="0"/>
              </a:rPr>
              <a:t>.: </a:t>
            </a:r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„</a:t>
            </a:r>
            <a:r>
              <a:rPr lang="cs-CZ" sz="1600" dirty="0">
                <a:solidFill>
                  <a:srgbClr val="3609F5"/>
                </a:solidFill>
                <a:latin typeface="Calibri" panose="020F0502020204030204" pitchFamily="34" charset="0"/>
              </a:rPr>
              <a:t>Ukončení lineárního nárůstu HR se zvyšující se zátěží může být výrazem selhávání</a:t>
            </a:r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.“</a:t>
            </a:r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5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95288" y="712788"/>
            <a:ext cx="8424862" cy="6045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u="sng" dirty="0" err="1"/>
              <a:t>Placheta</a:t>
            </a:r>
            <a:r>
              <a:rPr lang="cs-CZ" altLang="cs-CZ" sz="2000" u="sng" dirty="0"/>
              <a:t>, </a:t>
            </a:r>
            <a:r>
              <a:rPr lang="cs-CZ" altLang="cs-CZ" sz="2000" u="sng" dirty="0">
                <a:solidFill>
                  <a:srgbClr val="FF0000"/>
                </a:solidFill>
              </a:rPr>
              <a:t>2001</a:t>
            </a:r>
            <a:r>
              <a:rPr lang="cs-CZ" altLang="cs-CZ" sz="2000" u="sng" dirty="0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Anaerobní práh (stresový práh, </a:t>
            </a:r>
            <a:r>
              <a:rPr lang="cs-CZ" altLang="cs-CZ" sz="2000" b="1" dirty="0">
                <a:solidFill>
                  <a:srgbClr val="7030A0"/>
                </a:solidFill>
              </a:rPr>
              <a:t>metabolický přechod</a:t>
            </a:r>
            <a:r>
              <a:rPr lang="cs-CZ" altLang="cs-CZ" sz="2000" dirty="0"/>
              <a:t>)  je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= předěl mezi převážně oxidačním a oxidačně-neoxidačním krytím energetických nároků.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/>
              <a:t>= časový úsek v průběhu stupňovaného zatížení, kdy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2000" dirty="0">
                <a:solidFill>
                  <a:schemeClr val="hlink"/>
                </a:solidFill>
              </a:rPr>
              <a:t> nejprve začne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b="1" dirty="0">
                <a:solidFill>
                  <a:srgbClr val="CC0000"/>
                </a:solidFill>
              </a:rPr>
              <a:t>↑</a:t>
            </a:r>
            <a:r>
              <a:rPr lang="cs-CZ" altLang="cs-CZ" sz="2000" dirty="0">
                <a:solidFill>
                  <a:srgbClr val="CC0000"/>
                </a:solidFill>
              </a:rPr>
              <a:t> podíl neoxidační úhrady energie a kumulovat se (</a:t>
            </a:r>
            <a:r>
              <a:rPr lang="cs-CZ" altLang="cs-CZ" sz="2000" b="1" dirty="0">
                <a:solidFill>
                  <a:srgbClr val="CC0000"/>
                </a:solidFill>
              </a:rPr>
              <a:t>↑</a:t>
            </a:r>
            <a:r>
              <a:rPr lang="cs-CZ" altLang="cs-CZ" sz="2000" dirty="0">
                <a:solidFill>
                  <a:srgbClr val="CC0000"/>
                </a:solidFill>
              </a:rPr>
              <a:t>) krevní laktát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dirty="0">
                <a:solidFill>
                  <a:srgbClr val="3609F5"/>
                </a:solidFill>
                <a:cs typeface="Arial" panose="020B0604020202020204" pitchFamily="34" charset="0"/>
              </a:rPr>
              <a:t>↓</a:t>
            </a:r>
            <a:r>
              <a:rPr lang="cs-CZ" altLang="cs-CZ" sz="2000" dirty="0">
                <a:solidFill>
                  <a:srgbClr val="3609F5"/>
                </a:solidFill>
              </a:rPr>
              <a:t> hydrogenuhličitanů (HCO</a:t>
            </a:r>
            <a:r>
              <a:rPr lang="cs-CZ" altLang="cs-CZ" sz="2000" baseline="-25000" dirty="0">
                <a:solidFill>
                  <a:srgbClr val="3609F5"/>
                </a:solidFill>
              </a:rPr>
              <a:t>3</a:t>
            </a:r>
            <a:r>
              <a:rPr lang="cs-CZ" altLang="cs-CZ" sz="2000" b="1" dirty="0">
                <a:solidFill>
                  <a:srgbClr val="3609F5"/>
                </a:solidFill>
              </a:rPr>
              <a:t>-</a:t>
            </a:r>
            <a:r>
              <a:rPr lang="cs-CZ" altLang="cs-CZ" sz="2000" dirty="0">
                <a:solidFill>
                  <a:srgbClr val="3609F5"/>
                </a:solidFill>
              </a:rPr>
              <a:t>) a pH krve (metabolická acidóza)</a:t>
            </a:r>
          </a:p>
          <a:p>
            <a:pPr lvl="2"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3609F5"/>
                </a:solidFill>
              </a:rPr>
              <a:t> </a:t>
            </a:r>
            <a:r>
              <a:rPr lang="cs-CZ" altLang="cs-CZ" sz="2000" dirty="0">
                <a:solidFill>
                  <a:srgbClr val="3609F5"/>
                </a:solidFill>
                <a:cs typeface="Arial" panose="020B0604020202020204" pitchFamily="34" charset="0"/>
              </a:rPr>
              <a:t>→</a:t>
            </a:r>
            <a:r>
              <a:rPr lang="cs-CZ" altLang="cs-CZ" sz="2000" dirty="0">
                <a:solidFill>
                  <a:srgbClr val="3609F5"/>
                </a:solidFill>
              </a:rPr>
              <a:t> </a:t>
            </a:r>
            <a:r>
              <a:rPr lang="cs-CZ" altLang="cs-CZ" sz="2000" dirty="0" smtClean="0">
                <a:solidFill>
                  <a:srgbClr val="3609F5"/>
                </a:solidFill>
              </a:rPr>
              <a:t>zvýšení ventilace </a:t>
            </a:r>
            <a:r>
              <a:rPr lang="cs-CZ" altLang="cs-CZ" sz="2000" dirty="0">
                <a:solidFill>
                  <a:srgbClr val="3609F5"/>
                </a:solidFill>
              </a:rPr>
              <a:t>(</a:t>
            </a:r>
            <a:r>
              <a:rPr lang="cs-CZ" altLang="cs-CZ" sz="2000" b="1" dirty="0">
                <a:solidFill>
                  <a:srgbClr val="3609F5"/>
                </a:solidFill>
              </a:rPr>
              <a:t>↑</a:t>
            </a:r>
            <a:r>
              <a:rPr lang="cs-CZ" altLang="cs-CZ" sz="2000" dirty="0"/>
              <a:t> </a:t>
            </a:r>
            <a:r>
              <a:rPr lang="cs-CZ" altLang="cs-CZ" sz="2000" dirty="0">
                <a:solidFill>
                  <a:srgbClr val="3609F5"/>
                </a:solidFill>
              </a:rPr>
              <a:t>V), </a:t>
            </a:r>
            <a:r>
              <a:rPr lang="cs-CZ" altLang="cs-CZ" sz="2000" b="1" dirty="0">
                <a:solidFill>
                  <a:srgbClr val="3609F5"/>
                </a:solidFill>
                <a:cs typeface="Arial" panose="020B0604020202020204" pitchFamily="34" charset="0"/>
              </a:rPr>
              <a:t>↑</a:t>
            </a:r>
            <a:r>
              <a:rPr lang="cs-CZ" altLang="cs-CZ" sz="2000" dirty="0">
                <a:solidFill>
                  <a:srgbClr val="3609F5"/>
                </a:solidFill>
                <a:cs typeface="Arial" panose="020B0604020202020204" pitchFamily="34" charset="0"/>
              </a:rPr>
              <a:t> VCO</a:t>
            </a:r>
            <a:r>
              <a:rPr lang="cs-CZ" altLang="cs-CZ" sz="2000" baseline="-25000" dirty="0">
                <a:solidFill>
                  <a:srgbClr val="3609F5"/>
                </a:solidFill>
                <a:cs typeface="Arial" panose="020B0604020202020204" pitchFamily="34" charset="0"/>
              </a:rPr>
              <a:t>2 </a:t>
            </a:r>
            <a:r>
              <a:rPr lang="cs-CZ" altLang="cs-CZ" sz="2000" dirty="0">
                <a:solidFill>
                  <a:srgbClr val="3609F5"/>
                </a:solidFill>
                <a:cs typeface="Arial" panose="020B0604020202020204" pitchFamily="34" charset="0"/>
              </a:rPr>
              <a:t>, </a:t>
            </a:r>
            <a:r>
              <a:rPr lang="cs-CZ" altLang="cs-CZ" sz="2000" b="1" dirty="0">
                <a:solidFill>
                  <a:srgbClr val="3609F5"/>
                </a:solidFill>
              </a:rPr>
              <a:t>↑</a:t>
            </a:r>
            <a:r>
              <a:rPr lang="cs-CZ" altLang="cs-CZ" sz="2000" dirty="0"/>
              <a:t> </a:t>
            </a:r>
            <a:r>
              <a:rPr lang="cs-CZ" altLang="cs-CZ" sz="2000" dirty="0">
                <a:solidFill>
                  <a:srgbClr val="3609F5"/>
                </a:solidFill>
                <a:cs typeface="Arial" panose="020B0604020202020204" pitchFamily="34" charset="0"/>
              </a:rPr>
              <a:t>R a V/VO</a:t>
            </a:r>
            <a:r>
              <a:rPr lang="cs-CZ" altLang="cs-CZ" sz="2000" baseline="-25000" dirty="0">
                <a:solidFill>
                  <a:srgbClr val="3609F5"/>
                </a:solidFill>
              </a:rPr>
              <a:t>2</a:t>
            </a:r>
            <a:r>
              <a:rPr lang="cs-CZ" altLang="cs-CZ" sz="2000" dirty="0">
                <a:solidFill>
                  <a:srgbClr val="3609F5"/>
                </a:solidFill>
                <a:cs typeface="Arial" panose="020B0604020202020204" pitchFamily="34" charset="0"/>
              </a:rPr>
              <a:t> (neroste V/VCO</a:t>
            </a:r>
            <a:r>
              <a:rPr lang="cs-CZ" altLang="cs-CZ" sz="2000" baseline="-25000" dirty="0">
                <a:solidFill>
                  <a:srgbClr val="3609F5"/>
                </a:solidFill>
                <a:cs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3609F5"/>
                </a:solidFill>
                <a:cs typeface="Arial" panose="020B0604020202020204" pitchFamily="34" charset="0"/>
              </a:rPr>
              <a:t>), konstantní PET</a:t>
            </a:r>
            <a:r>
              <a:rPr lang="cs-CZ" altLang="cs-CZ" sz="2000" baseline="-25000" dirty="0">
                <a:solidFill>
                  <a:srgbClr val="3609F5"/>
                </a:solidFill>
                <a:cs typeface="Arial" panose="020B0604020202020204" pitchFamily="34" charset="0"/>
              </a:rPr>
              <a:t>CO2</a:t>
            </a:r>
          </a:p>
          <a:p>
            <a:pPr lvl="2"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CC0000"/>
                </a:solidFill>
                <a:cs typeface="Arial" panose="020B0604020202020204" pitchFamily="34" charset="0"/>
              </a:rPr>
              <a:t>- IZOKAPNICKÁ KOMPENZACE METABOLICKÉ ACIDÓZY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2"/>
            </a:pPr>
            <a:r>
              <a:rPr lang="cs-CZ" altLang="cs-CZ" sz="2000" dirty="0">
                <a:solidFill>
                  <a:schemeClr val="hlink"/>
                </a:solidFill>
                <a:cs typeface="Arial" panose="020B0604020202020204" pitchFamily="34" charset="0"/>
              </a:rPr>
              <a:t>pak začne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000" dirty="0">
                <a:solidFill>
                  <a:srgbClr val="3609F5"/>
                </a:solidFill>
                <a:cs typeface="Arial" panose="020B0604020202020204" pitchFamily="34" charset="0"/>
              </a:rPr>
              <a:t>→ </a:t>
            </a:r>
            <a:r>
              <a:rPr lang="cs-CZ" altLang="cs-CZ" sz="2000" dirty="0" smtClean="0">
                <a:solidFill>
                  <a:srgbClr val="3609F5"/>
                </a:solidFill>
              </a:rPr>
              <a:t>hyperventilace </a:t>
            </a:r>
            <a:r>
              <a:rPr lang="cs-CZ" altLang="cs-CZ" sz="2000" dirty="0">
                <a:solidFill>
                  <a:srgbClr val="3609F5"/>
                </a:solidFill>
              </a:rPr>
              <a:t>(</a:t>
            </a:r>
            <a:r>
              <a:rPr lang="cs-CZ" altLang="cs-CZ" sz="2000" b="1" dirty="0" smtClean="0">
                <a:solidFill>
                  <a:srgbClr val="3609F5"/>
                </a:solidFill>
              </a:rPr>
              <a:t>↑↑↑</a:t>
            </a:r>
            <a:r>
              <a:rPr lang="cs-CZ" altLang="cs-CZ" sz="2000" dirty="0" smtClean="0"/>
              <a:t> </a:t>
            </a:r>
            <a:r>
              <a:rPr lang="cs-CZ" altLang="cs-CZ" sz="2000" dirty="0">
                <a:solidFill>
                  <a:srgbClr val="3609F5"/>
                </a:solidFill>
              </a:rPr>
              <a:t>V</a:t>
            </a:r>
            <a:r>
              <a:rPr lang="cs-CZ" altLang="cs-CZ" sz="2000" dirty="0" smtClean="0">
                <a:solidFill>
                  <a:srgbClr val="3609F5"/>
                </a:solidFill>
              </a:rPr>
              <a:t>) </a:t>
            </a:r>
            <a:r>
              <a:rPr lang="cs-CZ" altLang="cs-CZ" sz="2000" dirty="0" smtClean="0">
                <a:solidFill>
                  <a:srgbClr val="3609F5"/>
                </a:solidFill>
                <a:cs typeface="Arial" panose="020B0604020202020204" pitchFamily="34" charset="0"/>
              </a:rPr>
              <a:t>→</a:t>
            </a:r>
            <a:r>
              <a:rPr lang="cs-CZ" altLang="cs-CZ" sz="2000" dirty="0" smtClean="0">
                <a:solidFill>
                  <a:srgbClr val="3609F5"/>
                </a:solidFill>
              </a:rPr>
              <a:t> </a:t>
            </a:r>
            <a:r>
              <a:rPr lang="cs-CZ" altLang="cs-CZ" sz="2000" b="1" dirty="0" smtClean="0">
                <a:solidFill>
                  <a:srgbClr val="3609F5"/>
                </a:solidFill>
              </a:rPr>
              <a:t>↑</a:t>
            </a:r>
            <a:r>
              <a:rPr lang="cs-CZ" altLang="cs-CZ" sz="2000" dirty="0" smtClean="0">
                <a:solidFill>
                  <a:srgbClr val="3609F5"/>
                </a:solidFill>
              </a:rPr>
              <a:t> </a:t>
            </a:r>
            <a:r>
              <a:rPr lang="cs-CZ" altLang="cs-CZ" sz="2000" dirty="0">
                <a:solidFill>
                  <a:srgbClr val="3609F5"/>
                </a:solidFill>
              </a:rPr>
              <a:t>V/VCO</a:t>
            </a:r>
            <a:r>
              <a:rPr lang="cs-CZ" altLang="cs-CZ" sz="2000" baseline="-25000" dirty="0">
                <a:solidFill>
                  <a:srgbClr val="3609F5"/>
                </a:solidFill>
              </a:rPr>
              <a:t>2</a:t>
            </a:r>
            <a:r>
              <a:rPr lang="cs-CZ" altLang="cs-CZ" sz="2000" dirty="0">
                <a:solidFill>
                  <a:srgbClr val="3609F5"/>
                </a:solidFill>
              </a:rPr>
              <a:t>, ↓ PET</a:t>
            </a:r>
            <a:r>
              <a:rPr lang="cs-CZ" altLang="cs-CZ" sz="2000" baseline="-25000" dirty="0">
                <a:solidFill>
                  <a:srgbClr val="3609F5"/>
                </a:solidFill>
              </a:rPr>
              <a:t>CO2</a:t>
            </a:r>
          </a:p>
          <a:p>
            <a:pPr lvl="2" eaLnBrk="1" hangingPunct="1">
              <a:spcBef>
                <a:spcPct val="50000"/>
              </a:spcBef>
            </a:pPr>
            <a:r>
              <a:rPr lang="cs-CZ" altLang="cs-CZ" sz="2000" dirty="0">
                <a:solidFill>
                  <a:srgbClr val="CC0000"/>
                </a:solidFill>
              </a:rPr>
              <a:t>- RESPIRAČNÍ KOMPENZACE METABOLICKÉ ACIDÓZY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1835150" y="207963"/>
            <a:ext cx="5689600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70C0"/>
                </a:solidFill>
              </a:rPr>
              <a:t>Fyziologická podstata „anaerobního prahu“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g. 1.">
            <a:hlinkClick r:id="rId2" tooltip="&quot;Blood lactate and heart rate (HR) responses to 3 continuous, incremental run tests. Subjects 1, 2, 3, and 4(A, B, C, andD, respectively) showed an HR plateau on Conconi track protocol, in which 200-m stages were used, but not on a treadmill protocol, in which 60-s stages were used. HR deflection point (top arrow) occurred at higher speeds than lactate threshold (LT; bottom arrow).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584775"/>
            <a:ext cx="8894349" cy="62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076792" y="-13398"/>
            <a:ext cx="71661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b="1" dirty="0" err="1" smtClean="0">
                <a:solidFill>
                  <a:srgbClr val="3609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Conconi</a:t>
            </a:r>
            <a:r>
              <a:rPr lang="cs-CZ" b="1" dirty="0" smtClean="0">
                <a:solidFill>
                  <a:srgbClr val="3609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práh není prediktorem laktátového prahu</a:t>
            </a:r>
          </a:p>
          <a:p>
            <a:pPr algn="ctr">
              <a:spcAft>
                <a:spcPts val="0"/>
              </a:spcAft>
            </a:pPr>
            <a:r>
              <a:rPr lang="cs-CZ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cs-CZ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Vachon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 Validity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heart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deflection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point as a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predictor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lactate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threshold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running</a:t>
            </a:r>
            <a:r>
              <a:rPr lang="cs-CZ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Journal 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Physiology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Published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July 1999 Vol. 87 no. 1, </a:t>
            </a:r>
            <a:r>
              <a:rPr lang="cs-CZ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452-459. </a:t>
            </a:r>
            <a:endParaRPr lang="cs-CZ" sz="1200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4860032" y="2132856"/>
            <a:ext cx="648072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1043608" y="4437112"/>
            <a:ext cx="180020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1043608" y="1628800"/>
            <a:ext cx="180020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4860032" y="4869160"/>
            <a:ext cx="72008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2843808" y="1628800"/>
            <a:ext cx="0" cy="165618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H="1" flipV="1">
            <a:off x="5508104" y="2132856"/>
            <a:ext cx="12376" cy="115212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3779912" y="1052736"/>
            <a:ext cx="0" cy="22322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6516216" y="1412776"/>
            <a:ext cx="0" cy="1872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3563888" y="4149080"/>
            <a:ext cx="0" cy="20162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6588224" y="4293096"/>
            <a:ext cx="0" cy="19442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>
            <a:off x="1043608" y="1052736"/>
            <a:ext cx="2700300" cy="0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>
            <a:off x="4860032" y="1401271"/>
            <a:ext cx="1670375" cy="11505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>
            <a:off x="1043608" y="4137575"/>
            <a:ext cx="2520280" cy="11505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>
            <a:off x="4860032" y="4293096"/>
            <a:ext cx="1728192" cy="0"/>
          </a:xfrm>
          <a:prstGeom prst="straightConnector1">
            <a:avLst/>
          </a:prstGeom>
          <a:ln w="28575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 flipV="1">
            <a:off x="2830307" y="4437112"/>
            <a:ext cx="13501" cy="180020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5580112" y="4869160"/>
            <a:ext cx="0" cy="136815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764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92" y="1052736"/>
            <a:ext cx="4707799" cy="35283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bdélník 2">
            <a:hlinkClick r:id="rId3"/>
          </p:cNvPr>
          <p:cNvSpPr/>
          <p:nvPr/>
        </p:nvSpPr>
        <p:spPr>
          <a:xfrm>
            <a:off x="1684011" y="332656"/>
            <a:ext cx="556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err="1" smtClean="0"/>
              <a:t>Tiberi</a:t>
            </a:r>
            <a:r>
              <a:rPr lang="cs-CZ" sz="1200" dirty="0" smtClean="0"/>
              <a:t> et al., 1988: </a:t>
            </a:r>
            <a:r>
              <a:rPr lang="cs-CZ" sz="1600" b="1" dirty="0" err="1" smtClean="0">
                <a:solidFill>
                  <a:srgbClr val="3609F5"/>
                </a:solidFill>
              </a:rPr>
              <a:t>Conconi</a:t>
            </a:r>
            <a:r>
              <a:rPr lang="cs-CZ" sz="1600" b="1" dirty="0" smtClean="0">
                <a:solidFill>
                  <a:srgbClr val="3609F5"/>
                </a:solidFill>
              </a:rPr>
              <a:t> práh nekoreluje s La prahem.</a:t>
            </a:r>
          </a:p>
          <a:p>
            <a:pPr algn="ctr"/>
            <a:r>
              <a:rPr lang="cs-CZ" sz="1200" dirty="0" smtClean="0"/>
              <a:t>(http</a:t>
            </a:r>
            <a:r>
              <a:rPr lang="cs-CZ" sz="1200" dirty="0"/>
              <a:t>://</a:t>
            </a:r>
            <a:r>
              <a:rPr lang="cs-CZ" sz="1200" dirty="0" smtClean="0"/>
              <a:t>www.lactate.com/</a:t>
            </a:r>
            <a:r>
              <a:rPr lang="cs-CZ" sz="1200" dirty="0" err="1" smtClean="0"/>
              <a:t>triathlon</a:t>
            </a:r>
            <a:r>
              <a:rPr lang="cs-CZ" sz="1200" dirty="0" smtClean="0"/>
              <a:t>/trcons.htm)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5714107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79388" y="1125538"/>
            <a:ext cx="4824412" cy="5470525"/>
          </a:xfrm>
          <a:prstGeom prst="rect">
            <a:avLst/>
          </a:prstGeom>
          <a:gradFill rotWithShape="1">
            <a:gsLst>
              <a:gs pos="0">
                <a:srgbClr val="000082">
                  <a:alpha val="43999"/>
                </a:srgbClr>
              </a:gs>
              <a:gs pos="30000">
                <a:srgbClr val="66008F">
                  <a:alpha val="43999"/>
                </a:srgbClr>
              </a:gs>
              <a:gs pos="64999">
                <a:srgbClr val="BA0066">
                  <a:alpha val="43999"/>
                </a:srgbClr>
              </a:gs>
              <a:gs pos="89999">
                <a:srgbClr val="FF0000">
                  <a:alpha val="43999"/>
                </a:srgbClr>
              </a:gs>
              <a:gs pos="100000">
                <a:srgbClr val="FF8200">
                  <a:alpha val="43999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76803" name="Group 3"/>
          <p:cNvGraphicFramePr>
            <a:graphicFrameLocks noGrp="1"/>
          </p:cNvGraphicFramePr>
          <p:nvPr/>
        </p:nvGraphicFramePr>
        <p:xfrm>
          <a:off x="179388" y="827088"/>
          <a:ext cx="4824412" cy="5851776"/>
        </p:xfrm>
        <a:graphic>
          <a:graphicData uri="http://schemas.openxmlformats.org/drawingml/2006/table">
            <a:tbl>
              <a:tblPr/>
              <a:tblGrid>
                <a:gridCol w="1368425"/>
                <a:gridCol w="3455987"/>
              </a:tblGrid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Stupeň</a:t>
                      </a:r>
                      <a:endParaRPr kumimoji="0" lang="en-GB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Slovní hodnota</a:t>
                      </a:r>
                      <a:endParaRPr kumimoji="0" lang="en-GB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VELMI LEHKÁ</a:t>
                      </a:r>
                      <a:endParaRPr kumimoji="0" lang="en-GB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LEHKÁ</a:t>
                      </a:r>
                      <a:endParaRPr kumimoji="0" lang="en-GB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LEHKÁ</a:t>
                      </a:r>
                      <a:endParaRPr kumimoji="0" lang="en-GB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PONĚKUD NAMÁHAVÁ</a:t>
                      </a:r>
                      <a:endParaRPr kumimoji="0" lang="en-GB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NAMÁHAVÁ</a:t>
                      </a:r>
                      <a:endParaRPr kumimoji="0" lang="en-GB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NAMÁHAVÁ</a:t>
                      </a:r>
                      <a:endParaRPr kumimoji="0" lang="en-GB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VELMI NAMÁHAVÁ</a:t>
                      </a:r>
                      <a:endParaRPr kumimoji="0" lang="en-GB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96" name="Text Box 56"/>
          <p:cNvSpPr txBox="1">
            <a:spLocks noChangeArrowheads="1"/>
          </p:cNvSpPr>
          <p:nvPr/>
        </p:nvSpPr>
        <p:spPr bwMode="auto">
          <a:xfrm>
            <a:off x="179388" y="246063"/>
            <a:ext cx="87852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Pocit zátěže </a:t>
            </a:r>
            <a:r>
              <a:rPr lang="cs-CZ" altLang="cs-CZ" sz="2400">
                <a:solidFill>
                  <a:srgbClr val="FF0000"/>
                </a:solidFill>
              </a:rPr>
              <a:t>(RPE – rating of perceived exertion) Borg, </a:t>
            </a:r>
            <a:r>
              <a:rPr lang="en-GB" altLang="cs-CZ" sz="2400">
                <a:solidFill>
                  <a:srgbClr val="FF0000"/>
                </a:solidFill>
              </a:rPr>
              <a:t>1962</a:t>
            </a:r>
            <a:endParaRPr lang="en-GB" altLang="cs-CZ" sz="2400" b="1">
              <a:solidFill>
                <a:srgbClr val="FF0000"/>
              </a:solidFill>
            </a:endParaRPr>
          </a:p>
        </p:txBody>
      </p:sp>
      <p:pic>
        <p:nvPicPr>
          <p:cNvPr id="35897" name="Picture 57" descr="Astran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8413"/>
            <a:ext cx="3887788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8" name="Text Box 58"/>
          <p:cNvSpPr txBox="1">
            <a:spLocks noChangeArrowheads="1"/>
          </p:cNvSpPr>
          <p:nvPr/>
        </p:nvSpPr>
        <p:spPr bwMode="auto">
          <a:xfrm>
            <a:off x="5508625" y="3933825"/>
            <a:ext cx="3168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„AT“: RPE </a:t>
            </a:r>
            <a:r>
              <a:rPr lang="en-US" altLang="cs-CZ" sz="2800" b="1">
                <a:solidFill>
                  <a:srgbClr val="FF3300"/>
                </a:solidFill>
              </a:rPr>
              <a:t>~</a:t>
            </a:r>
            <a:r>
              <a:rPr lang="cs-CZ" altLang="cs-CZ" sz="2800" b="1">
                <a:solidFill>
                  <a:srgbClr val="FF3300"/>
                </a:solidFill>
              </a:rPr>
              <a:t> 13</a:t>
            </a:r>
          </a:p>
        </p:txBody>
      </p:sp>
      <p:sp>
        <p:nvSpPr>
          <p:cNvPr id="76859" name="Text Box 59"/>
          <p:cNvSpPr txBox="1">
            <a:spLocks noChangeArrowheads="1"/>
          </p:cNvSpPr>
          <p:nvPr/>
        </p:nvSpPr>
        <p:spPr bwMode="auto">
          <a:xfrm>
            <a:off x="5219700" y="4365625"/>
            <a:ext cx="3671888" cy="2292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>
                <a:solidFill>
                  <a:srgbClr val="3609F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Doporučená intenzita rekreační a léčebné pohybové aktivity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cs-CZ" sz="2400" b="1" dirty="0">
                <a:solidFill>
                  <a:srgbClr val="3609F5"/>
                </a:solidFill>
              </a:rPr>
              <a:t>&lt;</a:t>
            </a:r>
            <a:r>
              <a:rPr lang="cs-CZ" altLang="cs-CZ" sz="2400" b="1" dirty="0">
                <a:solidFill>
                  <a:srgbClr val="3609F5"/>
                </a:solidFill>
              </a:rPr>
              <a:t> AT (RPE 11-13)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>
                <a:solidFill>
                  <a:srgbClr val="CC00CC"/>
                </a:solidFill>
                <a:cs typeface="Arial" panose="020B0604020202020204" pitchFamily="34" charset="0"/>
              </a:rPr>
              <a:t>→↓</a:t>
            </a:r>
            <a:r>
              <a:rPr lang="cs-CZ" altLang="cs-CZ" sz="2400" dirty="0">
                <a:solidFill>
                  <a:srgbClr val="CC00CC"/>
                </a:solidFill>
              </a:rPr>
              <a:t>O</a:t>
            </a:r>
            <a:r>
              <a:rPr lang="cs-CZ" altLang="cs-CZ" sz="2400" baseline="-25000" dirty="0">
                <a:solidFill>
                  <a:srgbClr val="CC00CC"/>
                </a:solidFill>
              </a:rPr>
              <a:t>2</a:t>
            </a:r>
            <a:r>
              <a:rPr lang="cs-CZ" altLang="cs-CZ" sz="2400" dirty="0">
                <a:solidFill>
                  <a:srgbClr val="CC00CC"/>
                </a:solidFill>
              </a:rPr>
              <a:t> stres a H</a:t>
            </a:r>
            <a:r>
              <a:rPr lang="cs-CZ" altLang="cs-CZ" sz="2400" baseline="30000" dirty="0">
                <a:solidFill>
                  <a:srgbClr val="CC00CC"/>
                </a:solidFill>
              </a:rPr>
              <a:t>+ </a:t>
            </a:r>
            <a:r>
              <a:rPr lang="cs-CZ" altLang="cs-CZ" sz="2400" dirty="0">
                <a:solidFill>
                  <a:srgbClr val="CC00CC"/>
                </a:solidFill>
              </a:rPr>
              <a:t>!</a:t>
            </a:r>
          </a:p>
        </p:txBody>
      </p:sp>
      <p:sp>
        <p:nvSpPr>
          <p:cNvPr id="35900" name="Line 60"/>
          <p:cNvSpPr>
            <a:spLocks noChangeShapeType="1"/>
          </p:cNvSpPr>
          <p:nvPr/>
        </p:nvSpPr>
        <p:spPr bwMode="auto">
          <a:xfrm>
            <a:off x="4716463" y="4005263"/>
            <a:ext cx="792162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39750" y="188913"/>
            <a:ext cx="799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„Test mluvení“</a:t>
            </a:r>
            <a:r>
              <a:rPr lang="cs-CZ" altLang="cs-CZ" sz="2400" b="1">
                <a:solidFill>
                  <a:schemeClr val="accent2"/>
                </a:solidFill>
              </a:rPr>
              <a:t> </a:t>
            </a:r>
            <a:r>
              <a:rPr lang="cs-CZ" altLang="cs-CZ" sz="2400"/>
              <a:t>(Croteau et al.)</a:t>
            </a:r>
            <a:endParaRPr lang="en-GB" altLang="cs-CZ" sz="2400"/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19250" y="2684463"/>
            <a:ext cx="5976938" cy="1320800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D60093"/>
                </a:solidFill>
                <a:cs typeface="Arial" panose="020B0604020202020204" pitchFamily="34" charset="0"/>
              </a:rPr>
              <a:t>↑</a:t>
            </a:r>
            <a:r>
              <a:rPr lang="cs-CZ" altLang="cs-CZ" sz="2000">
                <a:solidFill>
                  <a:srgbClr val="D60093"/>
                </a:solidFill>
              </a:rPr>
              <a:t> ventilace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D60093"/>
                </a:solidFill>
              </a:rPr>
              <a:t>↑ výdej CO</a:t>
            </a:r>
            <a:r>
              <a:rPr lang="cs-CZ" altLang="cs-CZ" sz="2000" baseline="-25000">
                <a:solidFill>
                  <a:srgbClr val="D60093"/>
                </a:solidFill>
              </a:rPr>
              <a:t>2</a:t>
            </a:r>
            <a:r>
              <a:rPr lang="cs-CZ" altLang="cs-CZ" sz="2000">
                <a:solidFill>
                  <a:srgbClr val="D60093"/>
                </a:solidFill>
              </a:rPr>
              <a:t> – kompenzace metabolické acidózy,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D60093"/>
                </a:solidFill>
              </a:rPr>
              <a:t>↑ příjem O</a:t>
            </a:r>
            <a:r>
              <a:rPr lang="cs-CZ" altLang="cs-CZ" sz="2000" baseline="-25000">
                <a:solidFill>
                  <a:srgbClr val="D60093"/>
                </a:solidFill>
              </a:rPr>
              <a:t>2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900113" y="692150"/>
            <a:ext cx="79930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3609F5"/>
                </a:solidFill>
              </a:rPr>
              <a:t>- doporučená intenzita rekreační a léčebné pohybové aktivity </a:t>
            </a:r>
            <a:r>
              <a:rPr lang="cs-CZ" altLang="cs-CZ" sz="2000"/>
              <a:t>(</a:t>
            </a:r>
            <a:r>
              <a:rPr lang="cs-CZ" altLang="cs-CZ" sz="2000" b="1"/>
              <a:t>↓</a:t>
            </a:r>
            <a:r>
              <a:rPr lang="cs-CZ" altLang="cs-CZ" sz="2000"/>
              <a:t>volných O</a:t>
            </a:r>
            <a:r>
              <a:rPr lang="cs-CZ" altLang="cs-CZ" sz="2000" baseline="-25000"/>
              <a:t>2</a:t>
            </a:r>
            <a:r>
              <a:rPr lang="cs-CZ" altLang="cs-CZ" sz="2000"/>
              <a:t> radikálů a acidózy)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- pod úrovní „anaerobního prahu“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= </a:t>
            </a:r>
            <a:r>
              <a:rPr lang="en-US" altLang="cs-CZ" sz="2000" b="1">
                <a:solidFill>
                  <a:schemeClr val="accent2"/>
                </a:solidFill>
              </a:rPr>
              <a:t>INTEN</a:t>
            </a:r>
            <a:r>
              <a:rPr lang="cs-CZ" altLang="cs-CZ" sz="2000" b="1">
                <a:solidFill>
                  <a:schemeClr val="accent2"/>
                </a:solidFill>
              </a:rPr>
              <a:t>Z</a:t>
            </a:r>
            <a:r>
              <a:rPr lang="en-US" altLang="cs-CZ" sz="2000" b="1">
                <a:solidFill>
                  <a:schemeClr val="accent2"/>
                </a:solidFill>
              </a:rPr>
              <a:t>ITA</a:t>
            </a:r>
            <a:r>
              <a:rPr lang="cs-CZ" altLang="cs-CZ" sz="2000" b="1">
                <a:solidFill>
                  <a:schemeClr val="accent2"/>
                </a:solidFill>
              </a:rPr>
              <a:t> ZÁTĚŽE, kdy přestáváme být schopni souvislé řeči</a:t>
            </a: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 flipV="1">
            <a:off x="4572000" y="2349500"/>
            <a:ext cx="0" cy="287338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6870" name="Picture 6" descr="HPIM18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129088"/>
            <a:ext cx="35274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1" y="832066"/>
            <a:ext cx="8338931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solidFill>
                  <a:srgbClr val="2680FF"/>
                </a:solidFill>
                <a:latin typeface="Verdana,Bold"/>
              </a:rPr>
              <a:t>www.moxymonitor.com: Identifikace tréninkových zón </a:t>
            </a:r>
            <a:r>
              <a:rPr lang="cs-CZ" sz="1600" b="1" dirty="0" smtClean="0">
                <a:solidFill>
                  <a:srgbClr val="2680FF"/>
                </a:solidFill>
                <a:latin typeface="Verdana,Bold"/>
              </a:rPr>
              <a:t>– běh:</a:t>
            </a:r>
            <a:endParaRPr lang="cs-CZ" sz="1600" dirty="0"/>
          </a:p>
          <a:p>
            <a:r>
              <a:rPr lang="cs-CZ" sz="1600" dirty="0" smtClean="0">
                <a:latin typeface="Verdana" panose="020B0604030504040204" pitchFamily="34" charset="0"/>
              </a:rPr>
              <a:t>„Zóna </a:t>
            </a:r>
            <a:r>
              <a:rPr lang="cs-CZ" sz="1600" dirty="0">
                <a:latin typeface="Verdana" panose="020B0604030504040204" pitchFamily="34" charset="0"/>
              </a:rPr>
              <a:t>aktivní regenerace (AR</a:t>
            </a:r>
            <a:r>
              <a:rPr lang="cs-CZ" sz="1600" dirty="0" smtClean="0">
                <a:latin typeface="Verdana" panose="020B0604030504040204" pitchFamily="34" charset="0"/>
              </a:rPr>
              <a:t>). Plató </a:t>
            </a:r>
            <a:r>
              <a:rPr lang="cs-CZ" sz="1600" dirty="0">
                <a:latin typeface="Verdana" panose="020B0604030504040204" pitchFamily="34" charset="0"/>
              </a:rPr>
              <a:t>v nejvyšším bodě Sm02 </a:t>
            </a:r>
            <a:r>
              <a:rPr lang="cs-CZ" sz="1600" dirty="0" smtClean="0">
                <a:latin typeface="Verdana" panose="020B0604030504040204" pitchFamily="34" charset="0"/>
              </a:rPr>
              <a:t>značí zónu </a:t>
            </a:r>
            <a:r>
              <a:rPr lang="cs-CZ" sz="1600" dirty="0">
                <a:latin typeface="Verdana" panose="020B0604030504040204" pitchFamily="34" charset="0"/>
              </a:rPr>
              <a:t>strukturálně intenzivního tréninku (STEI</a:t>
            </a:r>
            <a:r>
              <a:rPr lang="cs-CZ" sz="1600" dirty="0" smtClean="0">
                <a:latin typeface="Verdana" panose="020B0604030504040204" pitchFamily="34" charset="0"/>
              </a:rPr>
              <a:t>). </a:t>
            </a:r>
            <a:r>
              <a:rPr lang="cs-CZ" sz="1600" dirty="0">
                <a:latin typeface="Verdana" panose="020B0604030504040204" pitchFamily="34" charset="0"/>
              </a:rPr>
              <a:t>Druhé Sm02 plató je možné při nižším Sm02, ale nemusí </a:t>
            </a:r>
            <a:r>
              <a:rPr lang="cs-CZ" sz="1600" dirty="0" smtClean="0">
                <a:latin typeface="Verdana" panose="020B0604030504040204" pitchFamily="34" charset="0"/>
              </a:rPr>
              <a:t>být vždy </a:t>
            </a:r>
            <a:r>
              <a:rPr lang="cs-CZ" sz="1600" dirty="0">
                <a:latin typeface="Verdana" panose="020B0604030504040204" pitchFamily="34" charset="0"/>
              </a:rPr>
              <a:t>přítomné. Toto plató značí zónu funkčně intenzivního </a:t>
            </a:r>
            <a:r>
              <a:rPr lang="cs-CZ" sz="1600" dirty="0" smtClean="0">
                <a:latin typeface="Verdana" panose="020B0604030504040204" pitchFamily="34" charset="0"/>
              </a:rPr>
              <a:t>tréninku (</a:t>
            </a:r>
            <a:r>
              <a:rPr lang="cs-CZ" sz="1600" dirty="0">
                <a:latin typeface="Verdana" panose="020B0604030504040204" pitchFamily="34" charset="0"/>
              </a:rPr>
              <a:t>FEI) a je znázorněno oranžovou barvou. Jasné a kontinuální </a:t>
            </a:r>
            <a:r>
              <a:rPr lang="cs-CZ" sz="1600" dirty="0" smtClean="0">
                <a:latin typeface="Verdana" panose="020B0604030504040204" pitchFamily="34" charset="0"/>
              </a:rPr>
              <a:t>klesání Sm02 </a:t>
            </a:r>
            <a:r>
              <a:rPr lang="cs-CZ" sz="1600" dirty="0">
                <a:latin typeface="Verdana" panose="020B0604030504040204" pitchFamily="34" charset="0"/>
              </a:rPr>
              <a:t>znázorňuje zónu vysoce intenzivního tréninku (HI</a:t>
            </a:r>
            <a:r>
              <a:rPr lang="cs-CZ" sz="1600" dirty="0" smtClean="0">
                <a:latin typeface="Verdana" panose="020B0604030504040204" pitchFamily="34" charset="0"/>
              </a:rPr>
              <a:t>).“</a:t>
            </a:r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10649"/>
          <a:stretch/>
        </p:blipFill>
        <p:spPr>
          <a:xfrm>
            <a:off x="1115616" y="2472463"/>
            <a:ext cx="6946997" cy="36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1598229" y="316977"/>
            <a:ext cx="6221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>
                <a:solidFill>
                  <a:srgbClr val="00B050"/>
                </a:solidFill>
              </a:rPr>
              <a:t>Svalová oxymetrie (</a:t>
            </a:r>
            <a:r>
              <a:rPr lang="cs-CZ" sz="2400" b="1" dirty="0" err="1">
                <a:solidFill>
                  <a:srgbClr val="00B050"/>
                </a:solidFill>
              </a:rPr>
              <a:t>hyposaturační</a:t>
            </a:r>
            <a:r>
              <a:rPr lang="cs-CZ" sz="2400" b="1" dirty="0">
                <a:solidFill>
                  <a:srgbClr val="00B050"/>
                </a:solidFill>
              </a:rPr>
              <a:t> práh?)</a:t>
            </a:r>
          </a:p>
        </p:txBody>
      </p:sp>
    </p:spTree>
    <p:extLst>
      <p:ext uri="{BB962C8B-B14F-4D97-AF65-F5344CB8AC3E}">
        <p14:creationId xmlns:p14="http://schemas.microsoft.com/office/powerpoint/2010/main" val="705278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1196752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Calibri" panose="020F0502020204030204" pitchFamily="34" charset="0"/>
              </a:rPr>
              <a:t>Wang</a:t>
            </a:r>
            <a:r>
              <a:rPr lang="cs-CZ" sz="1200" dirty="0" smtClean="0">
                <a:latin typeface="Calibri" panose="020F0502020204030204" pitchFamily="34" charset="0"/>
              </a:rPr>
              <a:t> et al., 2006:</a:t>
            </a:r>
          </a:p>
          <a:p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Svalový </a:t>
            </a:r>
            <a:r>
              <a:rPr lang="cs-CZ" sz="1600" dirty="0" err="1" smtClean="0">
                <a:solidFill>
                  <a:srgbClr val="3609F5"/>
                </a:solidFill>
                <a:latin typeface="Calibri" panose="020F0502020204030204" pitchFamily="34" charset="0"/>
              </a:rPr>
              <a:t>deoxyhemoglobinový</a:t>
            </a:r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 (</a:t>
            </a:r>
            <a:r>
              <a:rPr lang="cs-CZ" sz="1600" dirty="0" err="1" smtClean="0">
                <a:solidFill>
                  <a:srgbClr val="3609F5"/>
                </a:solidFill>
                <a:latin typeface="Calibri" panose="020F0502020204030204" pitchFamily="34" charset="0"/>
              </a:rPr>
              <a:t>dHHb</a:t>
            </a:r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) a oxidační (TOI) práh korelují</a:t>
            </a:r>
          </a:p>
          <a:p>
            <a:r>
              <a:rPr lang="cs-CZ" sz="1600" dirty="0" smtClean="0">
                <a:solidFill>
                  <a:srgbClr val="3609F5"/>
                </a:solidFill>
                <a:latin typeface="Calibri" panose="020F0502020204030204" pitchFamily="34" charset="0"/>
              </a:rPr>
              <a:t>s laktátovým a ventilačním prahem.</a:t>
            </a:r>
            <a:endParaRPr lang="cs-CZ" sz="1600" dirty="0">
              <a:solidFill>
                <a:srgbClr val="3609F5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1076" r="1709" b="-1"/>
          <a:stretch/>
        </p:blipFill>
        <p:spPr>
          <a:xfrm>
            <a:off x="3995936" y="70383"/>
            <a:ext cx="4824536" cy="6740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6837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 descr="mmmm" title="hio hdis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089515"/>
              </p:ext>
            </p:extLst>
          </p:nvPr>
        </p:nvGraphicFramePr>
        <p:xfrm>
          <a:off x="1207488" y="476672"/>
          <a:ext cx="7197849" cy="4945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ovnoramenný trojúhelník 5"/>
          <p:cNvSpPr/>
          <p:nvPr/>
        </p:nvSpPr>
        <p:spPr>
          <a:xfrm>
            <a:off x="2411760" y="4487004"/>
            <a:ext cx="3096344" cy="360040"/>
          </a:xfrm>
          <a:prstGeom prst="triangle">
            <a:avLst>
              <a:gd name="adj" fmla="val 100000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rgbClr val="C00000"/>
                </a:solidFill>
              </a:rPr>
              <a:t>ZÁTĚŽ</a:t>
            </a:r>
            <a:endParaRPr lang="cs-CZ" sz="1600" dirty="0">
              <a:solidFill>
                <a:srgbClr val="C00000"/>
              </a:solidFill>
            </a:endParaRPr>
          </a:p>
        </p:txBody>
      </p:sp>
      <p:cxnSp>
        <p:nvCxnSpPr>
          <p:cNvPr id="8" name="Přímá spojnice 7"/>
          <p:cNvCxnSpPr>
            <a:endCxn id="6" idx="2"/>
          </p:cNvCxnSpPr>
          <p:nvPr/>
        </p:nvCxnSpPr>
        <p:spPr>
          <a:xfrm>
            <a:off x="2411760" y="1196752"/>
            <a:ext cx="0" cy="365029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5508104" y="1196752"/>
            <a:ext cx="0" cy="3650292"/>
          </a:xfrm>
          <a:prstGeom prst="line">
            <a:avLst/>
          </a:prstGeom>
          <a:ln w="127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4355976" y="1196752"/>
            <a:ext cx="0" cy="365029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7092280" y="5013176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Čas (s)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831268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51520" y="951032"/>
            <a:ext cx="8780420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1600" b="1" dirty="0">
                <a:solidFill>
                  <a:srgbClr val="2680FF"/>
                </a:solidFill>
                <a:latin typeface="Verdana,Bold"/>
              </a:rPr>
              <a:t>www.moxymonitor.com: </a:t>
            </a:r>
            <a:r>
              <a:rPr lang="cs-CZ" sz="1600" b="1" dirty="0">
                <a:solidFill>
                  <a:srgbClr val="2680FF"/>
                </a:solidFill>
                <a:latin typeface="Verdana" panose="020B0604030504040204" pitchFamily="34" charset="0"/>
              </a:rPr>
              <a:t>Interval</a:t>
            </a:r>
            <a:r>
              <a:rPr lang="cs-CZ" sz="1600" b="1" dirty="0">
                <a:solidFill>
                  <a:srgbClr val="2680FF"/>
                </a:solidFill>
                <a:latin typeface="Verdana,Bold"/>
              </a:rPr>
              <a:t>ový trénink </a:t>
            </a:r>
            <a:r>
              <a:rPr lang="cs-CZ" sz="1600" b="1" dirty="0" smtClean="0">
                <a:solidFill>
                  <a:srgbClr val="2680FF"/>
                </a:solidFill>
                <a:latin typeface="Verdana,Bold"/>
              </a:rPr>
              <a:t>– běh:</a:t>
            </a:r>
            <a:endParaRPr lang="cs-CZ" sz="1600" b="1" dirty="0">
              <a:solidFill>
                <a:srgbClr val="2680FF"/>
              </a:solidFill>
              <a:latin typeface="Verdana,Bold"/>
            </a:endParaRPr>
          </a:p>
          <a:p>
            <a:r>
              <a:rPr lang="cs-CZ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„Jak je vidět </a:t>
            </a:r>
            <a:r>
              <a:rPr lang="cs-CZ" sz="1600" dirty="0">
                <a:solidFill>
                  <a:srgbClr val="000000"/>
                </a:solidFill>
                <a:latin typeface="Verdana" panose="020B0604030504040204" pitchFamily="34" charset="0"/>
              </a:rPr>
              <a:t>na grafu níže, 90 sekund s nízkou intenzitou v zóně </a:t>
            </a:r>
            <a:r>
              <a:rPr lang="cs-CZ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aktivní regenerace </a:t>
            </a:r>
            <a:r>
              <a:rPr lang="cs-CZ" sz="1600" dirty="0">
                <a:solidFill>
                  <a:srgbClr val="000000"/>
                </a:solidFill>
                <a:latin typeface="Verdana" panose="020B0604030504040204" pitchFamily="34" charset="0"/>
              </a:rPr>
              <a:t>(AR) je </a:t>
            </a:r>
            <a:r>
              <a:rPr lang="cs-CZ" sz="16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následo</a:t>
            </a:r>
            <a:r>
              <a:rPr lang="cs-CZ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-váno </a:t>
            </a:r>
            <a:r>
              <a:rPr lang="cs-CZ" sz="1600" dirty="0">
                <a:solidFill>
                  <a:srgbClr val="000000"/>
                </a:solidFill>
                <a:latin typeface="Verdana" panose="020B0604030504040204" pitchFamily="34" charset="0"/>
              </a:rPr>
              <a:t>zónou s vysokou intenzitou (HI) </a:t>
            </a:r>
            <a:r>
              <a:rPr lang="cs-CZ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po dobu </a:t>
            </a:r>
            <a:r>
              <a:rPr lang="cs-CZ" sz="1600" dirty="0">
                <a:solidFill>
                  <a:srgbClr val="000000"/>
                </a:solidFill>
                <a:latin typeface="Verdana" panose="020B0604030504040204" pitchFamily="34" charset="0"/>
              </a:rPr>
              <a:t>30 s. </a:t>
            </a:r>
            <a:r>
              <a:rPr lang="cs-CZ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Jak je </a:t>
            </a:r>
            <a:r>
              <a:rPr lang="cs-CZ" sz="1600" dirty="0">
                <a:solidFill>
                  <a:srgbClr val="000000"/>
                </a:solidFill>
                <a:latin typeface="Verdana" panose="020B0604030504040204" pitchFamily="34" charset="0"/>
              </a:rPr>
              <a:t>naznačeno červenou linií, můžete vidět, že se SmO2 během </a:t>
            </a:r>
            <a:r>
              <a:rPr lang="cs-CZ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fáze regenerace </a:t>
            </a:r>
            <a:r>
              <a:rPr lang="cs-CZ" sz="1600" dirty="0">
                <a:solidFill>
                  <a:srgbClr val="000000"/>
                </a:solidFill>
                <a:latin typeface="Verdana" panose="020B0604030504040204" pitchFamily="34" charset="0"/>
              </a:rPr>
              <a:t>vrací do základní linie regenerační zóny. Jakmile </a:t>
            </a:r>
            <a:r>
              <a:rPr lang="cs-CZ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se přestane </a:t>
            </a:r>
            <a:r>
              <a:rPr lang="cs-CZ" sz="1600" dirty="0">
                <a:solidFill>
                  <a:srgbClr val="000000"/>
                </a:solidFill>
                <a:latin typeface="Verdana" panose="020B0604030504040204" pitchFamily="34" charset="0"/>
              </a:rPr>
              <a:t>vracet, intervalový trénink končí</a:t>
            </a:r>
            <a:r>
              <a:rPr lang="cs-CZ" sz="16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.“</a:t>
            </a:r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708920"/>
            <a:ext cx="7884846" cy="40096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1598229" y="316977"/>
            <a:ext cx="6221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>
                <a:solidFill>
                  <a:srgbClr val="00B050"/>
                </a:solidFill>
              </a:rPr>
              <a:t>Svalová oxymetrie (</a:t>
            </a:r>
            <a:r>
              <a:rPr lang="cs-CZ" sz="2400" b="1" dirty="0" err="1">
                <a:solidFill>
                  <a:srgbClr val="00B050"/>
                </a:solidFill>
              </a:rPr>
              <a:t>hyposaturační</a:t>
            </a:r>
            <a:r>
              <a:rPr lang="cs-CZ" sz="2400" b="1" dirty="0">
                <a:solidFill>
                  <a:srgbClr val="00B050"/>
                </a:solidFill>
              </a:rPr>
              <a:t> práh?)</a:t>
            </a:r>
          </a:p>
        </p:txBody>
      </p:sp>
    </p:spTree>
    <p:extLst>
      <p:ext uri="{BB962C8B-B14F-4D97-AF65-F5344CB8AC3E}">
        <p14:creationId xmlns:p14="http://schemas.microsoft.com/office/powerpoint/2010/main" val="21673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58220"/>
            <a:ext cx="5005876" cy="5930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251520" y="2060848"/>
            <a:ext cx="482453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3609F5"/>
                </a:solidFill>
                <a:latin typeface="Calibri" panose="020F0502020204030204" pitchFamily="34" charset="0"/>
              </a:rPr>
              <a:t>Regulace CNS v souvislosti s anaerobním prahem</a:t>
            </a:r>
          </a:p>
          <a:p>
            <a:r>
              <a:rPr lang="cs-CZ" sz="1200" dirty="0" err="1" smtClean="0">
                <a:latin typeface="Calibri" panose="020F0502020204030204" pitchFamily="34" charset="0"/>
              </a:rPr>
              <a:t>Peinado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smtClean="0">
                <a:latin typeface="Calibri" panose="020F0502020204030204" pitchFamily="34" charset="0"/>
              </a:rPr>
              <a:t>et al., 2014: </a:t>
            </a:r>
            <a:r>
              <a:rPr lang="en-US" sz="1200" dirty="0" smtClean="0">
                <a:latin typeface="Calibri" panose="020F0502020204030204" pitchFamily="34" charset="0"/>
              </a:rPr>
              <a:t>Responses to increasing exercise upon reaching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</a:rPr>
              <a:t>the anaerobic threshold, and their control by the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central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nervous</a:t>
            </a:r>
            <a:r>
              <a:rPr lang="cs-CZ" sz="1200" dirty="0" smtClean="0">
                <a:latin typeface="Calibri" panose="020F0502020204030204" pitchFamily="34" charset="0"/>
              </a:rPr>
              <a:t> systém. </a:t>
            </a:r>
          </a:p>
          <a:p>
            <a:r>
              <a:rPr lang="cs-CZ" sz="1200" dirty="0" smtClean="0">
                <a:latin typeface="Calibri" panose="020F0502020204030204" pitchFamily="34" charset="0"/>
              </a:rPr>
              <a:t>BMC Sports Science, </a:t>
            </a:r>
            <a:r>
              <a:rPr lang="cs-CZ" sz="1200" dirty="0" err="1" smtClean="0">
                <a:latin typeface="Calibri" panose="020F0502020204030204" pitchFamily="34" charset="0"/>
              </a:rPr>
              <a:t>Medicine</a:t>
            </a:r>
            <a:r>
              <a:rPr lang="cs-CZ" sz="1200" dirty="0" smtClean="0">
                <a:latin typeface="Calibri" panose="020F0502020204030204" pitchFamily="34" charset="0"/>
              </a:rPr>
              <a:t>, and </a:t>
            </a:r>
            <a:r>
              <a:rPr lang="cs-CZ" sz="1200" dirty="0" err="1" smtClean="0">
                <a:latin typeface="Calibri" panose="020F0502020204030204" pitchFamily="34" charset="0"/>
              </a:rPr>
              <a:t>Rehabilitation</a:t>
            </a:r>
            <a:r>
              <a:rPr lang="cs-CZ" sz="1200" dirty="0" smtClean="0">
                <a:latin typeface="Calibri" panose="020F0502020204030204" pitchFamily="34" charset="0"/>
              </a:rPr>
              <a:t> 2014, 6:17.</a:t>
            </a:r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32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63307"/>
            <a:ext cx="5400600" cy="6752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323528" y="2540171"/>
            <a:ext cx="482453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3609F5"/>
                </a:solidFill>
                <a:latin typeface="Calibri" panose="020F0502020204030204" pitchFamily="34" charset="0"/>
              </a:rPr>
              <a:t>Regulace CNS v souvislosti s anaerobním prahem</a:t>
            </a:r>
          </a:p>
          <a:p>
            <a:r>
              <a:rPr lang="cs-CZ" sz="1200" dirty="0" err="1" smtClean="0">
                <a:latin typeface="Calibri" panose="020F0502020204030204" pitchFamily="34" charset="0"/>
              </a:rPr>
              <a:t>Peinado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smtClean="0">
                <a:latin typeface="Calibri" panose="020F0502020204030204" pitchFamily="34" charset="0"/>
              </a:rPr>
              <a:t>et al., 2014: </a:t>
            </a:r>
            <a:r>
              <a:rPr lang="en-US" sz="1200" dirty="0" smtClean="0">
                <a:latin typeface="Calibri" panose="020F0502020204030204" pitchFamily="34" charset="0"/>
              </a:rPr>
              <a:t>Responses to increasing exercise upon reaching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</a:rPr>
              <a:t>the anaerobic threshold, and their control by the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central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nervous</a:t>
            </a:r>
            <a:r>
              <a:rPr lang="cs-CZ" sz="1200" dirty="0" smtClean="0">
                <a:latin typeface="Calibri" panose="020F0502020204030204" pitchFamily="34" charset="0"/>
              </a:rPr>
              <a:t> systém. </a:t>
            </a:r>
          </a:p>
          <a:p>
            <a:r>
              <a:rPr lang="cs-CZ" sz="1200" dirty="0" smtClean="0">
                <a:latin typeface="Calibri" panose="020F0502020204030204" pitchFamily="34" charset="0"/>
              </a:rPr>
              <a:t>BMC Sports Science, </a:t>
            </a:r>
            <a:r>
              <a:rPr lang="cs-CZ" sz="1200" dirty="0" err="1" smtClean="0">
                <a:latin typeface="Calibri" panose="020F0502020204030204" pitchFamily="34" charset="0"/>
              </a:rPr>
              <a:t>Medicine</a:t>
            </a:r>
            <a:r>
              <a:rPr lang="cs-CZ" sz="1200" dirty="0" smtClean="0">
                <a:latin typeface="Calibri" panose="020F0502020204030204" pitchFamily="34" charset="0"/>
              </a:rPr>
              <a:t>, and </a:t>
            </a:r>
            <a:r>
              <a:rPr lang="cs-CZ" sz="1200" dirty="0" err="1" smtClean="0">
                <a:latin typeface="Calibri" panose="020F0502020204030204" pitchFamily="34" charset="0"/>
              </a:rPr>
              <a:t>Rehabilitation</a:t>
            </a:r>
            <a:r>
              <a:rPr lang="cs-CZ" sz="1200" dirty="0" smtClean="0">
                <a:latin typeface="Calibri" panose="020F0502020204030204" pitchFamily="34" charset="0"/>
              </a:rPr>
              <a:t> 2014, 6:17.</a:t>
            </a:r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4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1"/>
          <p:cNvSpPr txBox="1">
            <a:spLocks noChangeArrowheads="1"/>
          </p:cNvSpPr>
          <p:nvPr/>
        </p:nvSpPr>
        <p:spPr bwMode="auto">
          <a:xfrm>
            <a:off x="1547813" y="188913"/>
            <a:ext cx="6408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u="sng">
                <a:solidFill>
                  <a:srgbClr val="FF0000"/>
                </a:solidFill>
              </a:rPr>
              <a:t>Účel stanovení „anaerobního prahu“</a:t>
            </a:r>
          </a:p>
        </p:txBody>
      </p:sp>
      <p:sp>
        <p:nvSpPr>
          <p:cNvPr id="5123" name="Text Box 52"/>
          <p:cNvSpPr txBox="1">
            <a:spLocks noChangeArrowheads="1"/>
          </p:cNvSpPr>
          <p:nvPr/>
        </p:nvSpPr>
        <p:spPr bwMode="auto">
          <a:xfrm>
            <a:off x="323850" y="1052513"/>
            <a:ext cx="8496300" cy="19399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Hodnocení aerobní schopnosti</a:t>
            </a:r>
            <a:r>
              <a:rPr lang="cs-CZ" altLang="cs-CZ" sz="2000" b="1">
                <a:solidFill>
                  <a:schemeClr val="tx2"/>
                </a:solidFill>
              </a:rPr>
              <a:t/>
            </a:r>
            <a:br>
              <a:rPr lang="cs-CZ" altLang="cs-CZ" sz="2000" b="1">
                <a:solidFill>
                  <a:schemeClr val="tx2"/>
                </a:solidFill>
              </a:rPr>
            </a:br>
            <a:r>
              <a:rPr lang="cs-CZ" altLang="cs-CZ" sz="2000" b="1">
                <a:solidFill>
                  <a:schemeClr val="accent2"/>
                </a:solidFill>
              </a:rPr>
              <a:t>- funkční schopnosti aerobního systému</a:t>
            </a:r>
            <a:r>
              <a:rPr lang="cs-CZ" altLang="cs-CZ" sz="2000">
                <a:solidFill>
                  <a:schemeClr val="accent2"/>
                </a:solidFill>
              </a:rPr>
              <a:t> </a:t>
            </a:r>
            <a:r>
              <a:rPr lang="cs-CZ" altLang="cs-CZ" sz="2000">
                <a:solidFill>
                  <a:schemeClr val="tx2"/>
                </a:solidFill>
              </a:rPr>
              <a:t/>
            </a:r>
            <a:br>
              <a:rPr lang="cs-CZ" altLang="cs-CZ" sz="2000">
                <a:solidFill>
                  <a:schemeClr val="tx2"/>
                </a:solidFill>
              </a:rPr>
            </a:br>
            <a:r>
              <a:rPr lang="cs-CZ" altLang="cs-CZ" sz="2000" b="1">
                <a:solidFill>
                  <a:srgbClr val="FF0000"/>
                </a:solidFill>
              </a:rPr>
              <a:t>a)</a:t>
            </a:r>
            <a:r>
              <a:rPr lang="cs-CZ" altLang="cs-CZ" sz="2000">
                <a:solidFill>
                  <a:srgbClr val="FF0000"/>
                </a:solidFill>
              </a:rPr>
              <a:t> </a:t>
            </a:r>
            <a:r>
              <a:rPr lang="cs-CZ" altLang="cs-CZ" sz="2000" b="1">
                <a:solidFill>
                  <a:srgbClr val="009900"/>
                </a:solidFill>
              </a:rPr>
              <a:t>hodnocení transportního systému pro kyslík</a:t>
            </a:r>
            <a:r>
              <a:rPr lang="cs-CZ" altLang="cs-CZ" sz="2000">
                <a:solidFill>
                  <a:srgbClr val="009900"/>
                </a:solidFill>
              </a:rPr>
              <a:t>, včetně srdce</a:t>
            </a:r>
            <a:br>
              <a:rPr lang="cs-CZ" altLang="cs-CZ" sz="2000">
                <a:solidFill>
                  <a:srgbClr val="009900"/>
                </a:solidFill>
              </a:rPr>
            </a:br>
            <a:r>
              <a:rPr lang="cs-CZ" altLang="cs-CZ" sz="2000">
                <a:solidFill>
                  <a:srgbClr val="009900"/>
                </a:solidFill>
              </a:rPr>
              <a:t>(u pacientů i sportovců)</a:t>
            </a:r>
            <a:br>
              <a:rPr lang="cs-CZ" altLang="cs-CZ" sz="2000">
                <a:solidFill>
                  <a:srgbClr val="009900"/>
                </a:solidFill>
              </a:rPr>
            </a:br>
            <a:r>
              <a:rPr lang="cs-CZ" altLang="cs-CZ" sz="2000" b="1">
                <a:solidFill>
                  <a:srgbClr val="FF0000"/>
                </a:solidFill>
              </a:rPr>
              <a:t>b)</a:t>
            </a:r>
            <a:r>
              <a:rPr lang="cs-CZ" altLang="cs-CZ" sz="2000">
                <a:solidFill>
                  <a:srgbClr val="FF0000"/>
                </a:solidFill>
              </a:rPr>
              <a:t> </a:t>
            </a:r>
            <a:r>
              <a:rPr lang="cs-CZ" altLang="cs-CZ" sz="2000" b="1">
                <a:solidFill>
                  <a:srgbClr val="009900"/>
                </a:solidFill>
              </a:rPr>
              <a:t>hodnocení připravenosti  k aerobnímu (vytrvalostnímu) výkonu </a:t>
            </a:r>
            <a:r>
              <a:rPr lang="cs-CZ" altLang="cs-CZ" sz="2000">
                <a:solidFill>
                  <a:srgbClr val="009900"/>
                </a:solidFill>
              </a:rPr>
              <a:t>(predikce výkonu - např. běh na 5 km a více)</a:t>
            </a:r>
          </a:p>
        </p:txBody>
      </p:sp>
      <p:sp>
        <p:nvSpPr>
          <p:cNvPr id="5124" name="Text Box 53"/>
          <p:cNvSpPr txBox="1">
            <a:spLocks noChangeArrowheads="1"/>
          </p:cNvSpPr>
          <p:nvPr/>
        </p:nvSpPr>
        <p:spPr bwMode="auto">
          <a:xfrm>
            <a:off x="323850" y="3128963"/>
            <a:ext cx="8496300" cy="400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c) </a:t>
            </a:r>
            <a:r>
              <a:rPr lang="cs-CZ" altLang="cs-CZ" sz="2000" b="1">
                <a:solidFill>
                  <a:srgbClr val="009900"/>
                </a:solidFill>
              </a:rPr>
              <a:t>Hodnocení účinnosti aerobního (vytrvalostního) tréninku</a:t>
            </a:r>
          </a:p>
        </p:txBody>
      </p:sp>
      <p:sp>
        <p:nvSpPr>
          <p:cNvPr id="5125" name="Text Box 54"/>
          <p:cNvSpPr txBox="1">
            <a:spLocks noChangeArrowheads="1"/>
          </p:cNvSpPr>
          <p:nvPr/>
        </p:nvSpPr>
        <p:spPr bwMode="auto">
          <a:xfrm>
            <a:off x="323850" y="3665538"/>
            <a:ext cx="8496300" cy="11699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Plánování a řízení aerobního a anaerobního tréninku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d)</a:t>
            </a:r>
            <a:r>
              <a:rPr lang="cs-CZ" altLang="cs-CZ" sz="2000">
                <a:solidFill>
                  <a:srgbClr val="FF0000"/>
                </a:solidFill>
              </a:rPr>
              <a:t> </a:t>
            </a:r>
            <a:r>
              <a:rPr lang="cs-CZ" altLang="cs-CZ" sz="2000" b="1">
                <a:solidFill>
                  <a:srgbClr val="009900"/>
                </a:solidFill>
              </a:rPr>
              <a:t>určení vodítka pro řízení intenzity pohybu </a:t>
            </a:r>
            <a:r>
              <a:rPr lang="cs-CZ" altLang="cs-CZ" sz="2000">
                <a:solidFill>
                  <a:srgbClr val="009900"/>
                </a:solidFill>
              </a:rPr>
              <a:t>- vymezení pásem (zón) tréninkové intenzity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342" y="476672"/>
            <a:ext cx="5228449" cy="6012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251520" y="2204864"/>
            <a:ext cx="488242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3609F5"/>
                </a:solidFill>
                <a:latin typeface="Calibri" panose="020F0502020204030204" pitchFamily="34" charset="0"/>
              </a:rPr>
              <a:t>Regulace CNS v souvislosti s anaerobním prahem</a:t>
            </a:r>
          </a:p>
          <a:p>
            <a:r>
              <a:rPr lang="cs-CZ" sz="1200" dirty="0" err="1" smtClean="0">
                <a:latin typeface="Calibri" panose="020F0502020204030204" pitchFamily="34" charset="0"/>
              </a:rPr>
              <a:t>Peinado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smtClean="0">
                <a:latin typeface="Calibri" panose="020F0502020204030204" pitchFamily="34" charset="0"/>
              </a:rPr>
              <a:t>et al., 2014: </a:t>
            </a:r>
            <a:r>
              <a:rPr lang="en-US" sz="1200" dirty="0" smtClean="0">
                <a:latin typeface="Calibri" panose="020F0502020204030204" pitchFamily="34" charset="0"/>
              </a:rPr>
              <a:t>Responses to increasing exercise upon reaching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</a:rPr>
              <a:t>the anaerobic threshold, and their control by the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central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nervous</a:t>
            </a:r>
            <a:r>
              <a:rPr lang="cs-CZ" sz="1200" dirty="0" smtClean="0">
                <a:latin typeface="Calibri" panose="020F0502020204030204" pitchFamily="34" charset="0"/>
              </a:rPr>
              <a:t> systém. </a:t>
            </a:r>
          </a:p>
          <a:p>
            <a:r>
              <a:rPr lang="cs-CZ" sz="1200" dirty="0" smtClean="0">
                <a:latin typeface="Calibri" panose="020F0502020204030204" pitchFamily="34" charset="0"/>
              </a:rPr>
              <a:t>BMC Sports Science, </a:t>
            </a:r>
            <a:r>
              <a:rPr lang="cs-CZ" sz="1200" dirty="0" err="1" smtClean="0">
                <a:latin typeface="Calibri" panose="020F0502020204030204" pitchFamily="34" charset="0"/>
              </a:rPr>
              <a:t>Medicine</a:t>
            </a:r>
            <a:r>
              <a:rPr lang="cs-CZ" sz="1200" dirty="0" smtClean="0">
                <a:latin typeface="Calibri" panose="020F0502020204030204" pitchFamily="34" charset="0"/>
              </a:rPr>
              <a:t>, and </a:t>
            </a:r>
            <a:r>
              <a:rPr lang="cs-CZ" sz="1200" dirty="0" err="1" smtClean="0">
                <a:latin typeface="Calibri" panose="020F0502020204030204" pitchFamily="34" charset="0"/>
              </a:rPr>
              <a:t>Rehabilitation</a:t>
            </a:r>
            <a:r>
              <a:rPr lang="cs-CZ" sz="1200" dirty="0" smtClean="0">
                <a:latin typeface="Calibri" panose="020F0502020204030204" pitchFamily="34" charset="0"/>
              </a:rPr>
              <a:t> 2014, 6:17.</a:t>
            </a:r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292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8646" t="18016" r="9375" b="8650"/>
          <a:stretch/>
        </p:blipFill>
        <p:spPr>
          <a:xfrm>
            <a:off x="1475656" y="980728"/>
            <a:ext cx="6134590" cy="4536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323528" y="188640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3609F5"/>
                </a:solidFill>
                <a:latin typeface="Calibri" panose="020F0502020204030204" pitchFamily="34" charset="0"/>
              </a:rPr>
              <a:t>Podobnost dynamiky a prahu elektrické aktivity svalu a laktátového prahu</a:t>
            </a:r>
          </a:p>
          <a:p>
            <a:pPr algn="ctr"/>
            <a:r>
              <a:rPr lang="cs-CZ" sz="1200" dirty="0" err="1" smtClean="0">
                <a:latin typeface="Calibri" panose="020F0502020204030204" pitchFamily="34" charset="0"/>
              </a:rPr>
              <a:t>Cfandotti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smtClean="0">
                <a:latin typeface="Calibri" panose="020F0502020204030204" pitchFamily="34" charset="0"/>
              </a:rPr>
              <a:t>et al. </a:t>
            </a:r>
            <a:r>
              <a:rPr lang="en-US" sz="1200" dirty="0" smtClean="0">
                <a:latin typeface="Calibri" panose="020F0502020204030204" pitchFamily="34" charset="0"/>
                <a:hlinkClick r:id="rId3" tooltip="Comparing the lactate and EMG thresholds of recreational cyclists during incremental pedaling exercise."/>
              </a:rPr>
              <a:t>Comparing </a:t>
            </a:r>
            <a:r>
              <a:rPr lang="en-US" sz="1200" dirty="0">
                <a:latin typeface="Calibri" panose="020F0502020204030204" pitchFamily="34" charset="0"/>
                <a:hlinkClick r:id="rId3" tooltip="Comparing the lactate and EMG thresholds of recreational cyclists during incremental pedaling exercise."/>
              </a:rPr>
              <a:t>the lactate and EMG thresholds of recreational cyclists during incremental pedaling </a:t>
            </a:r>
            <a:r>
              <a:rPr lang="en-US" sz="1200" dirty="0" smtClean="0">
                <a:latin typeface="Calibri" panose="020F0502020204030204" pitchFamily="34" charset="0"/>
                <a:hlinkClick r:id="rId3" tooltip="Comparing the lactate and EMG thresholds of recreational cyclists during incremental pedaling exercise."/>
              </a:rPr>
              <a:t>exercise</a:t>
            </a:r>
            <a:r>
              <a:rPr lang="cs-CZ" sz="1200" dirty="0" smtClean="0">
                <a:latin typeface="Calibri" panose="020F0502020204030204" pitchFamily="34" charset="0"/>
              </a:rPr>
              <a:t>. </a:t>
            </a:r>
            <a:r>
              <a:rPr lang="en-US" sz="1200" dirty="0" smtClean="0">
                <a:latin typeface="Calibri" panose="020F0502020204030204" pitchFamily="34" charset="0"/>
              </a:rPr>
              <a:t>Canadian </a:t>
            </a:r>
            <a:r>
              <a:rPr lang="en-US" sz="1200" dirty="0">
                <a:latin typeface="Calibri" panose="020F0502020204030204" pitchFamily="34" charset="0"/>
              </a:rPr>
              <a:t>Journal of Physiology &amp; Pharmacology May2008, Vol. 86 Issue 5, p272 </a:t>
            </a:r>
            <a:endParaRPr lang="cs-CZ" sz="1200" dirty="0">
              <a:latin typeface="Calibri" panose="020F050202020403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5724128" y="2276872"/>
            <a:ext cx="0" cy="23762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38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-1"/>
            <a:ext cx="4392488" cy="68580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61256" y="4293096"/>
            <a:ext cx="4482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Graphics representation of threshold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determina-tion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applied to blood lactate concentration (top);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rMSSD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(middle) and SD1 (bottom), signals of one representative volunteer (coronary artery disease patient).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The arrow indicates the point where the threshold has been identified. LT1 = first lactate threshold;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rMSSDT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=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rMSSD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threshold (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rMSSD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= square root of the mean squared differences of successive RR intervals; SD1T = SD1 threshold (SD1 = standard deviation of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Poincaré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plot perpendicular to the line of identify). </a:t>
            </a:r>
            <a:endParaRPr lang="cs-CZ" sz="1400" dirty="0"/>
          </a:p>
        </p:txBody>
      </p:sp>
      <p:sp>
        <p:nvSpPr>
          <p:cNvPr id="4" name="Obdélník 3"/>
          <p:cNvSpPr/>
          <p:nvPr/>
        </p:nvSpPr>
        <p:spPr>
          <a:xfrm>
            <a:off x="371697" y="1628800"/>
            <a:ext cx="40649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3609F5"/>
                </a:solidFill>
                <a:latin typeface="Calibri" panose="020F0502020204030204" pitchFamily="34" charset="0"/>
              </a:rPr>
              <a:t>Vztah prahu variability srdeční frekvence a laktátového prahu</a:t>
            </a:r>
          </a:p>
          <a:p>
            <a:r>
              <a:rPr lang="cs-CZ" sz="12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Simões</a:t>
            </a:r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et al. </a:t>
            </a:r>
            <a:r>
              <a:rPr lang="en-US" sz="1200" dirty="0" smtClean="0">
                <a:latin typeface="Calibri" panose="020F0502020204030204" pitchFamily="34" charset="0"/>
              </a:rPr>
              <a:t>Use </a:t>
            </a:r>
            <a:r>
              <a:rPr lang="en-US" sz="1200" dirty="0">
                <a:latin typeface="Calibri" panose="020F0502020204030204" pitchFamily="34" charset="0"/>
              </a:rPr>
              <a:t>of Heart Rate Variability to Estimate Lactate Threshold in Coronary Artery Disease Patients during Resistance </a:t>
            </a:r>
            <a:r>
              <a:rPr lang="en-US" sz="1200" dirty="0" smtClean="0">
                <a:latin typeface="Calibri" panose="020F0502020204030204" pitchFamily="34" charset="0"/>
              </a:rPr>
              <a:t>Exercise</a:t>
            </a:r>
            <a:r>
              <a:rPr lang="cs-CZ" sz="1200" dirty="0" smtClean="0">
                <a:latin typeface="Calibri" panose="020F0502020204030204" pitchFamily="34" charset="0"/>
              </a:rPr>
              <a:t>. </a:t>
            </a:r>
            <a:r>
              <a:rPr lang="en-US" sz="1200" dirty="0" smtClean="0">
                <a:latin typeface="Calibri" panose="020F0502020204030204" pitchFamily="34" charset="0"/>
              </a:rPr>
              <a:t>Journal </a:t>
            </a:r>
            <a:r>
              <a:rPr lang="en-US" sz="1200" dirty="0">
                <a:latin typeface="Calibri" panose="020F0502020204030204" pitchFamily="34" charset="0"/>
              </a:rPr>
              <a:t>of Sports Science and Medicine (2016) 15, </a:t>
            </a:r>
            <a:r>
              <a:rPr lang="en-US" sz="1200" dirty="0" smtClean="0">
                <a:latin typeface="Calibri" panose="020F0502020204030204" pitchFamily="34" charset="0"/>
              </a:rPr>
              <a:t>649-657</a:t>
            </a:r>
            <a:r>
              <a:rPr lang="cs-CZ" sz="1200" dirty="0" smtClean="0">
                <a:latin typeface="Calibri" panose="020F0502020204030204" pitchFamily="34" charset="0"/>
              </a:rPr>
              <a:t>.</a:t>
            </a:r>
            <a:r>
              <a:rPr lang="en-US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cs-CZ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5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176" y="1052736"/>
            <a:ext cx="5616624" cy="5637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297012" y="188640"/>
            <a:ext cx="8568952" cy="73866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3609F5"/>
                </a:solidFill>
                <a:latin typeface="Calibri" panose="020F0502020204030204" pitchFamily="34" charset="0"/>
              </a:rPr>
              <a:t>Regulace CNS v souvislosti s anaerobním prahem</a:t>
            </a:r>
          </a:p>
          <a:p>
            <a:pPr algn="ctr"/>
            <a:r>
              <a:rPr lang="cs-CZ" sz="1200" dirty="0" err="1" smtClean="0">
                <a:latin typeface="Calibri" panose="020F0502020204030204" pitchFamily="34" charset="0"/>
              </a:rPr>
              <a:t>Peinado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smtClean="0">
                <a:latin typeface="Calibri" panose="020F0502020204030204" pitchFamily="34" charset="0"/>
              </a:rPr>
              <a:t>et </a:t>
            </a:r>
            <a:r>
              <a:rPr lang="cs-CZ" sz="1200" dirty="0" smtClean="0">
                <a:latin typeface="Calibri" panose="020F0502020204030204" pitchFamily="34" charset="0"/>
              </a:rPr>
              <a:t>al. </a:t>
            </a:r>
            <a:r>
              <a:rPr lang="en-US" sz="1200" dirty="0" smtClean="0">
                <a:latin typeface="Calibri" panose="020F0502020204030204" pitchFamily="34" charset="0"/>
              </a:rPr>
              <a:t>Responses to increasing exercise upon reaching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en-US" sz="1200" dirty="0" smtClean="0">
                <a:latin typeface="Calibri" panose="020F0502020204030204" pitchFamily="34" charset="0"/>
              </a:rPr>
              <a:t>the anaerobic threshold, and their control by the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central</a:t>
            </a:r>
            <a:r>
              <a:rPr lang="cs-CZ" sz="1200" dirty="0" smtClean="0">
                <a:latin typeface="Calibri" panose="020F0502020204030204" pitchFamily="34" charset="0"/>
              </a:rPr>
              <a:t> </a:t>
            </a:r>
            <a:r>
              <a:rPr lang="cs-CZ" sz="1200" dirty="0" err="1" smtClean="0">
                <a:latin typeface="Calibri" panose="020F0502020204030204" pitchFamily="34" charset="0"/>
              </a:rPr>
              <a:t>nervous</a:t>
            </a:r>
            <a:r>
              <a:rPr lang="cs-CZ" sz="1200" dirty="0" smtClean="0">
                <a:latin typeface="Calibri" panose="020F0502020204030204" pitchFamily="34" charset="0"/>
              </a:rPr>
              <a:t> systém. </a:t>
            </a:r>
            <a:r>
              <a:rPr lang="cs-CZ" sz="1200" dirty="0" smtClean="0">
                <a:latin typeface="Calibri" panose="020F0502020204030204" pitchFamily="34" charset="0"/>
              </a:rPr>
              <a:t>BMC </a:t>
            </a:r>
            <a:r>
              <a:rPr lang="cs-CZ" sz="1200" dirty="0" smtClean="0">
                <a:latin typeface="Calibri" panose="020F0502020204030204" pitchFamily="34" charset="0"/>
              </a:rPr>
              <a:t>Sports Science, </a:t>
            </a:r>
            <a:r>
              <a:rPr lang="cs-CZ" sz="1200" dirty="0" err="1" smtClean="0">
                <a:latin typeface="Calibri" panose="020F0502020204030204" pitchFamily="34" charset="0"/>
              </a:rPr>
              <a:t>Medicine</a:t>
            </a:r>
            <a:r>
              <a:rPr lang="cs-CZ" sz="1200" dirty="0" smtClean="0">
                <a:latin typeface="Calibri" panose="020F0502020204030204" pitchFamily="34" charset="0"/>
              </a:rPr>
              <a:t>, and </a:t>
            </a:r>
            <a:r>
              <a:rPr lang="cs-CZ" sz="1200" dirty="0" err="1" smtClean="0">
                <a:latin typeface="Calibri" panose="020F0502020204030204" pitchFamily="34" charset="0"/>
              </a:rPr>
              <a:t>Rehabilitation</a:t>
            </a:r>
            <a:r>
              <a:rPr lang="cs-CZ" sz="1200" dirty="0" smtClean="0">
                <a:latin typeface="Calibri" panose="020F0502020204030204" pitchFamily="34" charset="0"/>
              </a:rPr>
              <a:t> 2014, 6:17</a:t>
            </a:r>
            <a:r>
              <a:rPr lang="cs-CZ" sz="1200" dirty="0" smtClean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4118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95536" y="692696"/>
            <a:ext cx="8568952" cy="150810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cs-CZ" altLang="cs-CZ" dirty="0" smtClean="0">
                <a:solidFill>
                  <a:srgbClr val="C00000"/>
                </a:solidFill>
              </a:rPr>
              <a:t>tzv. ANAEROBNÍ PRÁH - ZÁVĚR</a:t>
            </a:r>
            <a:endParaRPr lang="cs-CZ" altLang="cs-CZ" dirty="0">
              <a:solidFill>
                <a:srgbClr val="C00000"/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dirty="0" smtClean="0"/>
              <a:t>Fyziolog</a:t>
            </a:r>
            <a:r>
              <a:rPr lang="cs-CZ" altLang="cs-CZ" dirty="0" smtClean="0"/>
              <a:t>. podstata:</a:t>
            </a:r>
            <a:r>
              <a:rPr lang="cs-CZ" altLang="cs-CZ" b="1" dirty="0" smtClean="0">
                <a:solidFill>
                  <a:srgbClr val="3609F5"/>
                </a:solidFill>
              </a:rPr>
              <a:t> </a:t>
            </a:r>
            <a:r>
              <a:rPr lang="cs-CZ" altLang="cs-CZ" dirty="0" smtClean="0">
                <a:solidFill>
                  <a:srgbClr val="3609F5"/>
                </a:solidFill>
              </a:rPr>
              <a:t>Neostrý přechod mezi rozdílnými energeticko-</a:t>
            </a:r>
            <a:r>
              <a:rPr lang="cs-CZ" altLang="cs-CZ" dirty="0" err="1" smtClean="0">
                <a:solidFill>
                  <a:srgbClr val="3609F5"/>
                </a:solidFill>
              </a:rPr>
              <a:t>metabol</a:t>
            </a:r>
            <a:r>
              <a:rPr lang="cs-CZ" altLang="cs-CZ" dirty="0" smtClean="0">
                <a:solidFill>
                  <a:srgbClr val="3609F5"/>
                </a:solidFill>
              </a:rPr>
              <a:t>. režimy.</a:t>
            </a:r>
            <a:endParaRPr lang="cs-CZ" altLang="cs-CZ" b="1" dirty="0" smtClean="0">
              <a:solidFill>
                <a:srgbClr val="3609F5"/>
              </a:solidFill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cs-CZ" altLang="cs-CZ" sz="2000" b="1" dirty="0" smtClean="0">
                <a:solidFill>
                  <a:srgbClr val="3609F5"/>
                </a:solidFill>
                <a:latin typeface="+mn-lt"/>
                <a:cs typeface="Arial" panose="020B0604020202020204" pitchFamily="34" charset="0"/>
              </a:rPr>
              <a:t>- začátek strmého ↑</a:t>
            </a:r>
            <a:r>
              <a:rPr lang="cs-CZ" altLang="cs-CZ" sz="2000" b="1" dirty="0" smtClean="0">
                <a:solidFill>
                  <a:srgbClr val="3609F5"/>
                </a:solidFill>
                <a:latin typeface="+mn-lt"/>
              </a:rPr>
              <a:t> </a:t>
            </a:r>
            <a:r>
              <a:rPr lang="cs-CZ" altLang="cs-CZ" sz="2000" b="1" dirty="0" smtClean="0">
                <a:solidFill>
                  <a:srgbClr val="3609F5"/>
                </a:solidFill>
              </a:rPr>
              <a:t>podílu anaerobně získávané energie.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cs-CZ" altLang="cs-CZ" dirty="0" smtClean="0"/>
              <a:t>Použití: </a:t>
            </a:r>
            <a:r>
              <a:rPr lang="cs-CZ" altLang="cs-CZ" b="1" dirty="0" smtClean="0">
                <a:solidFill>
                  <a:srgbClr val="009900"/>
                </a:solidFill>
              </a:rPr>
              <a:t>Hodnocení</a:t>
            </a:r>
            <a:r>
              <a:rPr lang="cs-CZ" altLang="cs-CZ" dirty="0" smtClean="0">
                <a:solidFill>
                  <a:srgbClr val="009900"/>
                </a:solidFill>
              </a:rPr>
              <a:t> </a:t>
            </a:r>
            <a:r>
              <a:rPr lang="cs-CZ" altLang="cs-CZ" b="1" dirty="0" smtClean="0">
                <a:solidFill>
                  <a:srgbClr val="009900"/>
                </a:solidFill>
              </a:rPr>
              <a:t>aerobní schopnosti a připravenosti k vytrvalost. výkonu, řízení intenzity pohybu v tréninku</a:t>
            </a:r>
            <a:r>
              <a:rPr lang="cs-CZ" altLang="cs-CZ" dirty="0" smtClean="0">
                <a:solidFill>
                  <a:srgbClr val="009900"/>
                </a:solidFill>
              </a:rPr>
              <a:t> (</a:t>
            </a:r>
            <a:r>
              <a:rPr lang="cs-CZ" dirty="0" smtClean="0">
                <a:solidFill>
                  <a:srgbClr val="009900"/>
                </a:solidFill>
              </a:rPr>
              <a:t>POZOR na stejnou metodiku stanovení AT!</a:t>
            </a:r>
            <a:r>
              <a:rPr lang="cs-CZ" altLang="cs-CZ" dirty="0" smtClean="0">
                <a:solidFill>
                  <a:srgbClr val="009900"/>
                </a:solidFill>
              </a:rPr>
              <a:t>). </a:t>
            </a:r>
            <a:endParaRPr lang="cs-CZ" altLang="cs-CZ" b="1" dirty="0" smtClean="0">
              <a:solidFill>
                <a:srgbClr val="009900"/>
              </a:solidFill>
            </a:endParaRPr>
          </a:p>
        </p:txBody>
      </p:sp>
      <p:graphicFrame>
        <p:nvGraphicFramePr>
          <p:cNvPr id="69684" name="Group 5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17974270"/>
              </p:ext>
            </p:extLst>
          </p:nvPr>
        </p:nvGraphicFramePr>
        <p:xfrm>
          <a:off x="1258763" y="2420888"/>
          <a:ext cx="7705725" cy="3829560"/>
        </p:xfrm>
        <a:graphic>
          <a:graphicData uri="http://schemas.openxmlformats.org/drawingml/2006/table">
            <a:tbl>
              <a:tblPr/>
              <a:tblGrid>
                <a:gridCol w="7705725"/>
              </a:tblGrid>
              <a:tr h="4413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SUBMAX. AŽ MAX. INTENZITA - zóna převážně anaerobní </a:t>
                      </a:r>
                    </a:p>
                  </a:txBody>
                  <a:tcPr marL="90000" marR="90000" marT="46806" marB="46806" anchor="ctr" horzOverflow="overflow">
                    <a:lnL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690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VYŠŠÍ INTENZITA (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60-80%VO</a:t>
                      </a:r>
                      <a:r>
                        <a:rPr kumimoji="0" lang="cs-CZ" altLang="cs-CZ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 ?)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LT2?, LTP?, OBLA?,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VT2, RCP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 (RER, VE/VCO</a:t>
                      </a:r>
                      <a:r>
                        <a:rPr kumimoji="0" lang="cs-CZ" altLang="cs-CZ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„2. 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práh“ ?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6" marB="46806" anchor="ctr" horzOverflow="overflow">
                    <a:lnL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STŘEDNÍ AŽ SUBMAXIMÁLNÍ INTENZITA – zóna smíšená</a:t>
                      </a:r>
                    </a:p>
                  </a:txBody>
                  <a:tcPr marL="90000" marR="90000" marT="46806" marB="46806" anchor="ctr" horzOverflow="overflow">
                    <a:lnL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690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NIŽŠÍ INTENZITA (40-60% 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VO</a:t>
                      </a:r>
                      <a:r>
                        <a:rPr kumimoji="0" lang="cs-CZ" altLang="cs-CZ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 ?)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LT, LT1,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VT1 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(V-</a:t>
                      </a:r>
                      <a:r>
                        <a:rPr kumimoji="0" lang="cs-CZ" altLang="cs-CZ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slope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, VE/O</a:t>
                      </a:r>
                      <a:r>
                        <a:rPr kumimoji="0" lang="cs-CZ" altLang="cs-CZ" sz="20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609F5"/>
                          </a:solidFill>
                          <a:effectLst/>
                          <a:latin typeface="Arial" panose="020B0604020202020204" pitchFamily="34" charset="0"/>
                        </a:rPr>
                        <a:t>), 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Test mluvení, RPE 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13,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</a:rPr>
                        <a:t>Svalový deoxidační práh, HRV práh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„1. 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práh“ ?</a:t>
                      </a: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(asi ne 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„aerobní práh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“)</a:t>
                      </a:r>
                      <a:endParaRPr kumimoji="0" lang="cs-CZ" altLang="cs-CZ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6" marB="46806" anchor="ctr" horzOverflow="overflow">
                    <a:lnL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NÍZKÁ INTENZITA – zóna převážně aerobní</a:t>
                      </a:r>
                    </a:p>
                  </a:txBody>
                  <a:tcPr marL="90000" marR="90000" marT="46806" marB="46806" anchor="ctr" horzOverflow="overflow">
                    <a:lnL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609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37906" name="AutoShape 41"/>
          <p:cNvSpPr>
            <a:spLocks noChangeArrowheads="1"/>
          </p:cNvSpPr>
          <p:nvPr/>
        </p:nvSpPr>
        <p:spPr bwMode="auto">
          <a:xfrm flipH="1">
            <a:off x="250701" y="2351038"/>
            <a:ext cx="1008062" cy="3886274"/>
          </a:xfrm>
          <a:prstGeom prst="upArrow">
            <a:avLst>
              <a:gd name="adj1" fmla="val 50000"/>
              <a:gd name="adj2" fmla="val 87480"/>
            </a:avLst>
          </a:prstGeom>
          <a:solidFill>
            <a:srgbClr val="FF0000">
              <a:alpha val="18039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INTENZITA ZÁTĚŽE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423" name="Group 79"/>
          <p:cNvGraphicFramePr>
            <a:graphicFrameLocks noGrp="1"/>
          </p:cNvGraphicFramePr>
          <p:nvPr/>
        </p:nvGraphicFramePr>
        <p:xfrm>
          <a:off x="971550" y="2505075"/>
          <a:ext cx="7272338" cy="3228977"/>
        </p:xfrm>
        <a:graphic>
          <a:graphicData uri="http://schemas.openxmlformats.org/drawingml/2006/table">
            <a:tbl>
              <a:tblPr/>
              <a:tblGrid>
                <a:gridCol w="1152525"/>
                <a:gridCol w="2376488"/>
                <a:gridCol w="1871662"/>
                <a:gridCol w="1871663"/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Třída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Poškození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VO</a:t>
                      </a:r>
                      <a:r>
                        <a:rPr kumimoji="0" lang="cs-CZ" altLang="cs-CZ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max(SL) 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(ml.min</a:t>
                      </a:r>
                      <a:r>
                        <a:rPr kumimoji="0" lang="cs-CZ" altLang="cs-CZ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.kg</a:t>
                      </a:r>
                      <a:r>
                        <a:rPr kumimoji="0" lang="cs-CZ" altLang="cs-CZ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VO</a:t>
                      </a:r>
                      <a:r>
                        <a:rPr kumimoji="0" lang="cs-CZ" altLang="cs-CZ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ANP 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(ml.min</a:t>
                      </a:r>
                      <a:r>
                        <a:rPr kumimoji="0" lang="cs-CZ" altLang="cs-CZ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.kg</a:t>
                      </a:r>
                      <a:r>
                        <a:rPr kumimoji="0" lang="cs-CZ" altLang="cs-CZ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6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Nulové - nízké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Mírné - střední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16-20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11-14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Střední - těžké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10-15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8-10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Těžké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6-9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5-7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Velmi těžké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07" name="Text Box 76"/>
          <p:cNvSpPr txBox="1">
            <a:spLocks noChangeArrowheads="1"/>
          </p:cNvSpPr>
          <p:nvPr/>
        </p:nvSpPr>
        <p:spPr bwMode="auto">
          <a:xfrm>
            <a:off x="755650" y="404813"/>
            <a:ext cx="79200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Hodnocení funkční schopnosti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a)</a:t>
            </a:r>
            <a:r>
              <a:rPr lang="cs-CZ" altLang="cs-CZ" sz="2000" b="1" dirty="0">
                <a:solidFill>
                  <a:srgbClr val="009900"/>
                </a:solidFill>
              </a:rPr>
              <a:t> transportního systému pro kyslík u kardiologických pacientů</a:t>
            </a:r>
          </a:p>
        </p:txBody>
      </p:sp>
      <p:sp>
        <p:nvSpPr>
          <p:cNvPr id="7208" name="Text Box 77"/>
          <p:cNvSpPr txBox="1">
            <a:spLocks noChangeArrowheads="1"/>
          </p:cNvSpPr>
          <p:nvPr/>
        </p:nvSpPr>
        <p:spPr bwMode="auto">
          <a:xfrm>
            <a:off x="3348038" y="5870575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(Weber et al., 1988)</a:t>
            </a:r>
          </a:p>
        </p:txBody>
      </p:sp>
      <p:sp>
        <p:nvSpPr>
          <p:cNvPr id="7209" name="Text Box 80"/>
          <p:cNvSpPr txBox="1">
            <a:spLocks noChangeArrowheads="1"/>
          </p:cNvSpPr>
          <p:nvPr/>
        </p:nvSpPr>
        <p:spPr bwMode="auto">
          <a:xfrm>
            <a:off x="1763713" y="1484313"/>
            <a:ext cx="62642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Hodnocení tělesné zdatnosti, predikce schopnosti k pohybu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Výhoda: pouze submaximální zatížení – bezpečnější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269508"/>
              </p:ext>
            </p:extLst>
          </p:nvPr>
        </p:nvGraphicFramePr>
        <p:xfrm>
          <a:off x="107504" y="2132856"/>
          <a:ext cx="3240360" cy="3874756"/>
        </p:xfrm>
        <a:graphic>
          <a:graphicData uri="http://schemas.openxmlformats.org/drawingml/2006/table">
            <a:tbl>
              <a:tblPr/>
              <a:tblGrid>
                <a:gridCol w="1540050"/>
                <a:gridCol w="1700310"/>
              </a:tblGrid>
              <a:tr h="4669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</a:rPr>
                        <a:t>Běžecká vytrvalost</a:t>
                      </a:r>
                    </a:p>
                  </a:txBody>
                  <a:tcPr marL="108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Rychlost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při ANP</a:t>
                      </a:r>
                    </a:p>
                  </a:txBody>
                  <a:tcPr marL="108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9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slabá</a:t>
                      </a:r>
                    </a:p>
                  </a:txBody>
                  <a:tcPr marL="108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&lt;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9 km/h</a:t>
                      </a:r>
                    </a:p>
                  </a:txBody>
                  <a:tcPr marL="108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1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Slabá</a:t>
                      </a:r>
                    </a:p>
                  </a:txBody>
                  <a:tcPr marL="108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 – 12 km/h</a:t>
                      </a:r>
                    </a:p>
                  </a:txBody>
                  <a:tcPr marL="108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9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Dobrá</a:t>
                      </a:r>
                    </a:p>
                  </a:txBody>
                  <a:tcPr marL="108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12 – 14 km/h</a:t>
                      </a:r>
                    </a:p>
                  </a:txBody>
                  <a:tcPr marL="108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6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Velmi dobrá</a:t>
                      </a:r>
                    </a:p>
                  </a:txBody>
                  <a:tcPr marL="108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14 - </a:t>
                      </a:r>
                      <a:r>
                        <a:rPr kumimoji="0" lang="en-US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km/h</a:t>
                      </a:r>
                    </a:p>
                  </a:txBody>
                  <a:tcPr marL="108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8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Vytrvalci</a:t>
                      </a:r>
                    </a:p>
                  </a:txBody>
                  <a:tcPr marL="108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 – 20 km/h</a:t>
                      </a:r>
                    </a:p>
                  </a:txBody>
                  <a:tcPr marL="108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9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Špičkoví vytrvalci</a:t>
                      </a:r>
                    </a:p>
                  </a:txBody>
                  <a:tcPr marL="108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  <a:r>
                        <a:rPr kumimoji="0" lang="cs-CZ" alt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20 km/h</a:t>
                      </a:r>
                    </a:p>
                  </a:txBody>
                  <a:tcPr marL="108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20" name="Rectangle 30"/>
          <p:cNvSpPr>
            <a:spLocks noChangeArrowheads="1"/>
          </p:cNvSpPr>
          <p:nvPr/>
        </p:nvSpPr>
        <p:spPr bwMode="auto">
          <a:xfrm>
            <a:off x="2123728" y="404664"/>
            <a:ext cx="4956175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/>
                </a:solidFill>
              </a:rPr>
              <a:t>Hodnocení připravenosti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b) </a:t>
            </a:r>
            <a:r>
              <a:rPr lang="cs-CZ" altLang="cs-CZ" sz="2000" b="1" dirty="0">
                <a:solidFill>
                  <a:srgbClr val="009900"/>
                </a:solidFill>
              </a:rPr>
              <a:t>k běžeckému vytrvalostnímu výkonu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(predikce)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6066" r="4449" b="16616"/>
          <a:stretch/>
        </p:blipFill>
        <p:spPr>
          <a:xfrm>
            <a:off x="3465351" y="2132856"/>
            <a:ext cx="5578725" cy="388843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502497" y="6010869"/>
            <a:ext cx="55415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Jan </a:t>
            </a:r>
            <a:r>
              <a:rPr lang="en-US" sz="1100" b="1" dirty="0" err="1"/>
              <a:t>Olbrecht's</a:t>
            </a:r>
            <a:r>
              <a:rPr lang="en-US" sz="1100" b="1" dirty="0"/>
              <a:t> Book</a:t>
            </a:r>
            <a:r>
              <a:rPr lang="cs-CZ" sz="1100" b="1" dirty="0"/>
              <a:t>. </a:t>
            </a:r>
            <a:r>
              <a:rPr lang="en-US" sz="1100" b="1" i="1" dirty="0"/>
              <a:t>The Science of Winning</a:t>
            </a:r>
            <a:r>
              <a:rPr lang="en-US" sz="1100" b="1" dirty="0"/>
              <a:t>:</a:t>
            </a:r>
            <a:r>
              <a:rPr lang="cs-CZ" sz="1100" b="1" dirty="0"/>
              <a:t> </a:t>
            </a:r>
            <a:r>
              <a:rPr lang="en-US" sz="1100" b="1" dirty="0"/>
              <a:t>Planning, </a:t>
            </a:r>
            <a:r>
              <a:rPr lang="en-US" sz="1100" b="1" dirty="0" err="1"/>
              <a:t>Periodizing</a:t>
            </a:r>
            <a:r>
              <a:rPr lang="en-US" sz="1100" b="1" dirty="0"/>
              <a:t> and Optimizing Swim </a:t>
            </a:r>
            <a:r>
              <a:rPr lang="en-US" sz="1100" b="1" dirty="0" smtClean="0"/>
              <a:t>Training</a:t>
            </a:r>
            <a:r>
              <a:rPr lang="cs-CZ" sz="1100" b="1" dirty="0" smtClean="0"/>
              <a:t>. </a:t>
            </a:r>
            <a:r>
              <a:rPr lang="cs-CZ" sz="1100" dirty="0" smtClean="0"/>
              <a:t>http</a:t>
            </a:r>
            <a:r>
              <a:rPr lang="cs-CZ" sz="1100" dirty="0"/>
              <a:t>://www.lactate.com/lactate_threshold.html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délník 2"/>
          <p:cNvSpPr>
            <a:spLocks noChangeArrowheads="1"/>
          </p:cNvSpPr>
          <p:nvPr/>
        </p:nvSpPr>
        <p:spPr bwMode="auto">
          <a:xfrm>
            <a:off x="2916238" y="6453188"/>
            <a:ext cx="41036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chemeClr val="accent2"/>
                </a:solidFill>
              </a:rPr>
              <a:t>(http://homepages.ihug.co.nz/~rpitch/VO2LT/sports.html)</a:t>
            </a:r>
          </a:p>
        </p:txBody>
      </p:sp>
    </p:spTree>
    <p:extLst>
      <p:ext uri="{BB962C8B-B14F-4D97-AF65-F5344CB8AC3E}">
        <p14:creationId xmlns:p14="http://schemas.microsoft.com/office/powerpoint/2010/main" val="303866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9512" y="11663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Jan </a:t>
            </a:r>
            <a:r>
              <a:rPr lang="en-US" b="1" dirty="0" err="1"/>
              <a:t>Olbrecht's</a:t>
            </a:r>
            <a:r>
              <a:rPr lang="en-US" b="1" dirty="0"/>
              <a:t> </a:t>
            </a:r>
            <a:r>
              <a:rPr lang="en-US" b="1" dirty="0" smtClean="0"/>
              <a:t>Book</a:t>
            </a:r>
            <a:r>
              <a:rPr lang="cs-CZ" b="1" dirty="0" smtClean="0"/>
              <a:t>. </a:t>
            </a:r>
            <a:r>
              <a:rPr lang="en-US" b="1" i="1" dirty="0" smtClean="0"/>
              <a:t>The </a:t>
            </a:r>
            <a:r>
              <a:rPr lang="en-US" b="1" i="1" dirty="0"/>
              <a:t>Science of Winning</a:t>
            </a:r>
            <a:r>
              <a:rPr lang="en-US" b="1" dirty="0" smtClean="0"/>
              <a:t>:</a:t>
            </a:r>
            <a:r>
              <a:rPr lang="cs-CZ" b="1" dirty="0" smtClean="0"/>
              <a:t> </a:t>
            </a:r>
            <a:r>
              <a:rPr lang="en-US" b="1" dirty="0" smtClean="0"/>
              <a:t>Planning</a:t>
            </a:r>
            <a:r>
              <a:rPr lang="en-US" b="1" dirty="0"/>
              <a:t>, </a:t>
            </a:r>
            <a:r>
              <a:rPr lang="en-US" b="1" dirty="0" err="1"/>
              <a:t>Periodizing</a:t>
            </a:r>
            <a:r>
              <a:rPr lang="en-US" b="1" dirty="0"/>
              <a:t> and Optimizing Swim Training</a:t>
            </a:r>
            <a:endParaRPr lang="cs-CZ" dirty="0" smtClean="0"/>
          </a:p>
          <a:p>
            <a:pPr algn="ctr"/>
            <a:r>
              <a:rPr lang="cs-CZ" dirty="0" smtClean="0"/>
              <a:t>http</a:t>
            </a:r>
            <a:r>
              <a:rPr lang="cs-CZ" dirty="0"/>
              <a:t>://www.lactate.com/lactate_threshold.html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" y="1243012"/>
            <a:ext cx="9081175" cy="52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5910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2546</TotalTime>
  <Words>2865</Words>
  <Application>Microsoft Office PowerPoint</Application>
  <PresentationFormat>Předvádění na obrazovce (4:3)</PresentationFormat>
  <Paragraphs>431</Paragraphs>
  <Slides>54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3" baseType="lpstr">
      <vt:lpstr>Arial</vt:lpstr>
      <vt:lpstr>Calibri</vt:lpstr>
      <vt:lpstr>Times New Roman</vt:lpstr>
      <vt:lpstr>TimesNewRomanPS-BoldMT</vt:lpstr>
      <vt:lpstr>TimesNewRomanPS-ItalicMT</vt:lpstr>
      <vt:lpstr>Verdana</vt:lpstr>
      <vt:lpstr>Verdana,Bold</vt:lpstr>
      <vt:lpstr>Výchozí návrh</vt:lpstr>
      <vt:lpstr>Graf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FSpS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Anaerobní práh</dc:title>
  <dc:creator>novotny</dc:creator>
  <cp:lastModifiedBy>Jan Novotný</cp:lastModifiedBy>
  <cp:revision>397</cp:revision>
  <dcterms:created xsi:type="dcterms:W3CDTF">2012-11-06T10:24:47Z</dcterms:created>
  <dcterms:modified xsi:type="dcterms:W3CDTF">2017-11-14T12:31:27Z</dcterms:modified>
</cp:coreProperties>
</file>