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6" r:id="rId2"/>
    <p:sldId id="372" r:id="rId3"/>
    <p:sldId id="558" r:id="rId4"/>
    <p:sldId id="400" r:id="rId5"/>
    <p:sldId id="346" r:id="rId6"/>
    <p:sldId id="562" r:id="rId7"/>
    <p:sldId id="563" r:id="rId8"/>
    <p:sldId id="564" r:id="rId9"/>
    <p:sldId id="356" r:id="rId10"/>
    <p:sldId id="482" r:id="rId11"/>
    <p:sldId id="483" r:id="rId12"/>
    <p:sldId id="486" r:id="rId13"/>
    <p:sldId id="484" r:id="rId14"/>
    <p:sldId id="492" r:id="rId15"/>
    <p:sldId id="533" r:id="rId16"/>
    <p:sldId id="534" r:id="rId17"/>
    <p:sldId id="535" r:id="rId18"/>
    <p:sldId id="536" r:id="rId19"/>
    <p:sldId id="552" r:id="rId20"/>
    <p:sldId id="529" r:id="rId21"/>
    <p:sldId id="530" r:id="rId22"/>
    <p:sldId id="532" r:id="rId23"/>
    <p:sldId id="528" r:id="rId24"/>
    <p:sldId id="527" r:id="rId25"/>
    <p:sldId id="523" r:id="rId26"/>
    <p:sldId id="524" r:id="rId27"/>
    <p:sldId id="521" r:id="rId28"/>
    <p:sldId id="531" r:id="rId29"/>
    <p:sldId id="544" r:id="rId30"/>
    <p:sldId id="539" r:id="rId31"/>
    <p:sldId id="540" r:id="rId32"/>
    <p:sldId id="543" r:id="rId33"/>
    <p:sldId id="538" r:id="rId34"/>
    <p:sldId id="545" r:id="rId35"/>
    <p:sldId id="548" r:id="rId36"/>
    <p:sldId id="547" r:id="rId37"/>
    <p:sldId id="546" r:id="rId38"/>
    <p:sldId id="495" r:id="rId39"/>
    <p:sldId id="496" r:id="rId40"/>
    <p:sldId id="494" r:id="rId41"/>
    <p:sldId id="499" r:id="rId42"/>
    <p:sldId id="500" r:id="rId43"/>
    <p:sldId id="559" r:id="rId44"/>
    <p:sldId id="497" r:id="rId45"/>
    <p:sldId id="501" r:id="rId46"/>
    <p:sldId id="498" r:id="rId47"/>
    <p:sldId id="561" r:id="rId4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C80"/>
    <a:srgbClr val="0066FF"/>
    <a:srgbClr val="C349A0"/>
    <a:srgbClr val="CC0066"/>
    <a:srgbClr val="E7FFFF"/>
    <a:srgbClr val="D8FBFE"/>
    <a:srgbClr val="E1CF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9" autoAdjust="0"/>
    <p:restoredTop sz="94173" autoAdjust="0"/>
  </p:normalViewPr>
  <p:slideViewPr>
    <p:cSldViewPr>
      <p:cViewPr varScale="1">
        <p:scale>
          <a:sx n="72" d="100"/>
          <a:sy n="72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CD69A64-43CA-412E-ABAF-CEDFB7A731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F422BAF-8A84-4E3F-92F4-183FC3DBB1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6722DB-751A-421B-B775-CEB935447303}" type="slidenum">
              <a:rPr lang="cs-CZ" smtClean="0">
                <a:latin typeface="Arial" charset="0"/>
                <a:cs typeface="Arial" charset="0"/>
              </a:rPr>
              <a:pPr/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78DE-F62D-41AF-8B50-BA941662EA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C800F-6F53-4001-8C68-D1CCDE50E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640ED-35E4-42CC-AC13-DD376DB66F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2FD8E-D035-4690-8252-67BAF4D4C1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B177-A10D-40E4-8724-05A3EAC793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F88EA-A47B-4E72-A1BB-CF28E33CF2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2C427-DD06-4152-BA3B-D829D5FDF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4B5E3-821A-4392-81DF-F9456368EE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B8B4-A52E-4D42-BEDC-5916798CE2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AB2B-E857-4D43-8D1D-36390B9777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2CD59-6D96-4B27-9EE1-953C86E717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1C43-00D1-47FB-B329-FABDBF8D67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textu.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126DD21-45DE-4009-90DB-47EB3E08BF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-z6s4J19c0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www.youtube.com/watch?v=0M0LV-Cm3vU" TargetMode="External"/><Relationship Id="rId12" Type="http://schemas.openxmlformats.org/officeDocument/2006/relationships/hyperlink" Target="https://www.youtube.com/watch?v=hBLaB_w5Qcc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s://www.youtube.com/watch?v=FYg1hYOxlpc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www.youtube.com/watch?v=P4NSNCt9wNI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s://www.youtube.com/watch?v=_fQZj1SZk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TChlMF3oQ3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t7YE-P05s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hyperlink" Target="https://www.youtube.com/watch?v=_fQZj1SZkO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://www.medical-thermography.com/" TargetMode="Externa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-thermography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Thuq4MQjc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z6s4J19c0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89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hyperlink" Target="https://www.youtube.com/watch?v=FYg1hYOxlp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5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66.jpeg"/><Relationship Id="rId9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hyperlink" Target="http://www.medical-thermograph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636838"/>
            <a:ext cx="7200900" cy="3362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Text Box 6"/>
          <p:cNvSpPr txBox="1">
            <a:spLocks/>
          </p:cNvSpPr>
          <p:nvPr/>
        </p:nvSpPr>
        <p:spPr bwMode="auto">
          <a:xfrm>
            <a:off x="6478588" y="5762625"/>
            <a:ext cx="1201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Foto </a:t>
            </a:r>
            <a:r>
              <a:rPr lang="cs-CZ" sz="984" b="0" dirty="0" err="1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J.Novotný</a:t>
            </a: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jr.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4413" y="1141413"/>
            <a:ext cx="7200900" cy="2665412"/>
          </a:xfrm>
          <a:ln w="12700"/>
        </p:spPr>
        <p:txBody>
          <a:bodyPr anchor="ctr"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pohybového aparátu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/>
            </a:r>
            <a:b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Jan Novotný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Fakulta sportovních studií MU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Brno, 2017</a:t>
            </a:r>
            <a:endParaRPr lang="en-GB" altLang="cs-CZ" sz="1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5"/>
          <p:cNvSpPr txBox="1">
            <a:spLocks noChangeArrowheads="1"/>
          </p:cNvSpPr>
          <p:nvPr/>
        </p:nvSpPr>
        <p:spPr bwMode="auto">
          <a:xfrm>
            <a:off x="684213" y="4478338"/>
            <a:ext cx="7920037" cy="22463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Vývoj mikrotraumat z opakovaného přetížení</a:t>
            </a:r>
          </a:p>
          <a:p>
            <a:pPr marL="457200" indent="-457200"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akutní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(hodiny, dny, týdny) 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silnější a ostřejší bolest, větší otok, vyšší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chronická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(měsíce, roky)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tupější bolest, mírnější otok, nižší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 b="0">
                <a:solidFill>
                  <a:srgbClr val="CC0066"/>
                </a:solidFill>
                <a:latin typeface="Calibri" pitchFamily="34" charset="0"/>
              </a:rPr>
              <a:t>akutní vzplanutí chronických potíží (exacerbace)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84213" y="549275"/>
            <a:ext cx="7920037" cy="378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Diagnostika mikrotraumat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 opakovaného přetížení</a:t>
            </a: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latin typeface="Calibri" panose="020F0502020204030204" pitchFamily="34" charset="0"/>
                <a:cs typeface="+mn-cs"/>
              </a:rPr>
              <a:t>PŘÍZNAKY</a:t>
            </a:r>
            <a:endParaRPr lang="cs-CZ" altLang="cs-CZ" sz="2000" b="0" u="sng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pozvolný –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plíživý začátek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bolest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při aktivním zatížení, pasivním natažení, stlačení, v klidu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otok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vyšší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teplota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 časnějším – akutním </a:t>
            </a: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stádiu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latin typeface="Calibri" panose="020F0502020204030204" pitchFamily="34" charset="0"/>
                <a:cs typeface="+mn-cs"/>
              </a:rPr>
              <a:t>ZOBRAZENÍ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strukturální:</a:t>
            </a:r>
            <a:endParaRPr lang="cs-CZ" altLang="cs-CZ" sz="2000" b="0" dirty="0">
              <a:latin typeface="Calibri" panose="020F0502020204030204" pitchFamily="34" charset="0"/>
              <a:cs typeface="+mn-cs"/>
            </a:endParaRP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sonografie – 2D, 3D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rentgen,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počítačová tomografie, magnetická rezonance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funkční: 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termografie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8785225" cy="45545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Léčba</a:t>
            </a: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Odstranit příčiny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– omezení zátěže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Omezení pohybu, tejpink, bandáž, ortéza, dlaha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...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Potlačit nadměrný akutní zánět a otok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Lokální prostředky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chlazení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(chemické gely, led, voda)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hodiny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gely, masti (nesteroidní) –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2-3x denně 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Fastum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Flector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EP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Mobilat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Ketazon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injekční (steroidy)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1x za více týdnů, měsíců (Depo-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Medrol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Urbason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Kenalog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Celkové prostředky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– perorální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Diclofenac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Dicloreum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Feloran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Veral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;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Flamexin</a:t>
            </a:r>
            <a:r>
              <a:rPr lang="cs-CZ" altLang="cs-CZ" sz="1800" b="0" i="1" dirty="0" smtClean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i="1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Zlepšit prokrvení při chronické stavu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Lokální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(fyzioterapie,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Capsicolle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náplast aj.)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Celkové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Wobenzym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Phlobenzym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6627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20713"/>
            <a:ext cx="2411412" cy="1806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 descr="511"/>
          <p:cNvPicPr>
            <a:picLocks noChangeAspect="1" noChangeArrowheads="1"/>
          </p:cNvPicPr>
          <p:nvPr/>
        </p:nvPicPr>
        <p:blipFill>
          <a:blip r:embed="rId2"/>
          <a:srcRect t="32622" b="32513"/>
          <a:stretch>
            <a:fillRect/>
          </a:stretch>
        </p:blipFill>
        <p:spPr bwMode="auto">
          <a:xfrm>
            <a:off x="192088" y="2011363"/>
            <a:ext cx="70834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0" name="Picture 7" descr="58"/>
          <p:cNvPicPr>
            <a:picLocks noChangeAspect="1" noChangeArrowheads="1"/>
          </p:cNvPicPr>
          <p:nvPr/>
        </p:nvPicPr>
        <p:blipFill>
          <a:blip r:embed="rId3"/>
          <a:srcRect l="22757" r="23412"/>
          <a:stretch>
            <a:fillRect/>
          </a:stretch>
        </p:blipFill>
        <p:spPr bwMode="auto">
          <a:xfrm>
            <a:off x="5702300" y="4289425"/>
            <a:ext cx="1568450" cy="218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616325" y="3935413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Ortézy</a:t>
            </a: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616325" y="1589088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Fixační tejpink</a:t>
            </a:r>
          </a:p>
        </p:txBody>
      </p:sp>
      <p:pic>
        <p:nvPicPr>
          <p:cNvPr id="2765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289425"/>
            <a:ext cx="1712912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4289425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150" y="4298950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481888" y="5349875"/>
            <a:ext cx="1443037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7"/>
              </a:rPr>
              <a:t>Ortéza kolena (video)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85063" y="4792663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Podkolenní páska (video)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85063" y="2916238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Achillovy šlachy (video)</a:t>
            </a:r>
            <a:endParaRPr lang="cs-CZ" sz="12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1888" y="3459163"/>
            <a:ext cx="1444625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0"/>
              </a:rPr>
              <a:t>Tejpink hlezna (video)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75538" y="2373313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1"/>
              </a:rPr>
              <a:t>Tejpink lýtkového svalu (video)</a:t>
            </a:r>
            <a:endParaRPr lang="cs-CZ" sz="12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5538" y="2012950"/>
            <a:ext cx="1439862" cy="276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2"/>
              </a:rPr>
              <a:t>Tejpink kolena</a:t>
            </a:r>
            <a:endParaRPr lang="cs-CZ" sz="1200" b="0" dirty="0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17525" y="541338"/>
            <a:ext cx="806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Léčba</a:t>
            </a:r>
          </a:p>
          <a:p>
            <a:pPr algn="ctr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omezení zátěže mikrotraumatizované tkáně tejpinkem a ortézou</a:t>
            </a:r>
          </a:p>
        </p:txBody>
      </p:sp>
      <p:sp>
        <p:nvSpPr>
          <p:cNvPr id="2766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664" name="TextovéPole 1"/>
          <p:cNvSpPr txBox="1">
            <a:spLocks noChangeArrowheads="1"/>
          </p:cNvSpPr>
          <p:nvPr/>
        </p:nvSpPr>
        <p:spPr bwMode="auto">
          <a:xfrm>
            <a:off x="1025525" y="1816100"/>
            <a:ext cx="5976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1117600" y="976313"/>
            <a:ext cx="6864350" cy="23082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Elektro-terapie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protizánětlivá, protibolestivá, prokrvení</a:t>
            </a:r>
          </a:p>
          <a:p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Aqua-terapie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 – uvolnění, prokrvení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cs-CZ" altLang="cs-CZ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Kryo-terapie a suna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uvolnění,  prokrvení</a:t>
            </a:r>
          </a:p>
          <a:p>
            <a:pPr>
              <a:buFont typeface="Wingdings" pitchFamily="2" charset="2"/>
              <a:buChar char="q"/>
            </a:pPr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Chondroprotektiva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součásti chrupavek</a:t>
            </a:r>
          </a:p>
          <a:p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(Kolagen, Glucosaminsulfát, Chondroitinsulfát, Methylsulphonylmethan)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7163" y="490538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Další prostředky léčby a profylaxe</a:t>
            </a:r>
          </a:p>
        </p:txBody>
      </p:sp>
      <p:pic>
        <p:nvPicPr>
          <p:cNvPr id="2867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00438"/>
            <a:ext cx="3908425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500438"/>
            <a:ext cx="3455988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Kryotera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1025"/>
            <a:ext cx="2830512" cy="2573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3059113" y="1844675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Kryoterapie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zchlazení 2-3 min v -120 až -130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15 min cvičením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3059113" y="3529013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Sauna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zahřátí 10-15 min v +90 až +110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zchlazením a relaxací</a:t>
            </a:r>
          </a:p>
        </p:txBody>
      </p:sp>
      <p:pic>
        <p:nvPicPr>
          <p:cNvPr id="29700" name="Picture 13" descr="Soubor:Sauna ins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3" y="3330575"/>
            <a:ext cx="2825750" cy="2119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5845175" y="2832100"/>
            <a:ext cx="30972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CC0066"/>
                </a:solidFill>
                <a:latin typeface="Calibri" pitchFamily="34" charset="0"/>
              </a:rPr>
              <a:t>pro lepší prokrvení, regeneraci a reparaci tkání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ovéPole 1"/>
          <p:cNvSpPr txBox="1">
            <a:spLocks noChangeArrowheads="1"/>
          </p:cNvSpPr>
          <p:nvPr/>
        </p:nvSpPr>
        <p:spPr bwMode="auto">
          <a:xfrm>
            <a:off x="157163" y="538163"/>
            <a:ext cx="87852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POSTURÁLNÍ STABILIZACE</a:t>
            </a:r>
          </a:p>
          <a:p>
            <a:pPr algn="ctr"/>
            <a:r>
              <a:rPr lang="cs-CZ" altLang="cs-CZ" sz="9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pic>
        <p:nvPicPr>
          <p:cNvPr id="3072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1227138"/>
            <a:ext cx="1727200" cy="5103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0723" name="Obdélník 5"/>
          <p:cNvSpPr>
            <a:spLocks noChangeArrowheads="1"/>
          </p:cNvSpPr>
          <p:nvPr/>
        </p:nvSpPr>
        <p:spPr bwMode="auto">
          <a:xfrm>
            <a:off x="468313" y="1227138"/>
            <a:ext cx="6624637" cy="16319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aktivní držení segmentů těla proti působení gravitačních sil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součást všech pohybů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aktivita svalů zpevňující společný rám: </a:t>
            </a:r>
          </a:p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hrudník, břicho, pletence HK a DK, páteř</a:t>
            </a:r>
          </a:p>
          <a:p>
            <a:r>
              <a:rPr lang="cs-CZ" altLang="cs-CZ" sz="2000">
                <a:latin typeface="Calibri" pitchFamily="34" charset="0"/>
              </a:rPr>
              <a:t>- uplatňuje se v pákovém systému</a:t>
            </a:r>
          </a:p>
        </p:txBody>
      </p:sp>
      <p:sp>
        <p:nvSpPr>
          <p:cNvPr id="30724" name="TextovéPole 6"/>
          <p:cNvSpPr txBox="1">
            <a:spLocks noChangeArrowheads="1"/>
          </p:cNvSpPr>
          <p:nvPr/>
        </p:nvSpPr>
        <p:spPr bwMode="auto">
          <a:xfrm>
            <a:off x="468313" y="3097213"/>
            <a:ext cx="6624637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Cílený pohyb lze provést pouze  po úponové stabilizaci svalu.</a:t>
            </a:r>
          </a:p>
          <a:p>
            <a:r>
              <a:rPr lang="cs-CZ" altLang="cs-CZ" sz="2000" b="0">
                <a:latin typeface="Calibri" pitchFamily="34" charset="0"/>
              </a:rPr>
              <a:t>Např.: </a:t>
            </a:r>
          </a:p>
          <a:p>
            <a:r>
              <a:rPr lang="cs-CZ" altLang="cs-CZ" sz="2000">
                <a:latin typeface="Calibri" pitchFamily="34" charset="0"/>
              </a:rPr>
              <a:t>1. aktivita </a:t>
            </a:r>
            <a:r>
              <a:rPr lang="cs-CZ" altLang="cs-CZ" sz="2000">
                <a:solidFill>
                  <a:srgbClr val="FF7C80"/>
                </a:solidFill>
                <a:latin typeface="Calibri" pitchFamily="34" charset="0"/>
              </a:rPr>
              <a:t>bránice, břišních svalů a pánevního dna 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r>
              <a:rPr lang="cs-CZ" altLang="cs-CZ" sz="2000">
                <a:latin typeface="Calibri" pitchFamily="34" charset="0"/>
              </a:rPr>
              <a:t>2.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cs-CZ" altLang="cs-CZ" sz="2000">
                <a:latin typeface="Calibri" pitchFamily="34" charset="0"/>
              </a:rPr>
              <a:t>aktivita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flexorů kyčle </a:t>
            </a:r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flexe kyčle</a:t>
            </a:r>
            <a:endParaRPr lang="cs-CZ" altLang="cs-CZ" sz="2000">
              <a:latin typeface="Calibri" pitchFamily="34" charset="0"/>
            </a:endParaRPr>
          </a:p>
        </p:txBody>
      </p:sp>
      <p:cxnSp>
        <p:nvCxnSpPr>
          <p:cNvPr id="30725" name="Přímá spojnice se šipkou 8"/>
          <p:cNvCxnSpPr>
            <a:cxnSpLocks noChangeShapeType="1"/>
          </p:cNvCxnSpPr>
          <p:nvPr/>
        </p:nvCxnSpPr>
        <p:spPr bwMode="auto">
          <a:xfrm>
            <a:off x="5903913" y="4005263"/>
            <a:ext cx="1044575" cy="115887"/>
          </a:xfrm>
          <a:prstGeom prst="straightConnector1">
            <a:avLst/>
          </a:prstGeom>
          <a:noFill/>
          <a:ln w="38100" algn="ctr">
            <a:solidFill>
              <a:srgbClr val="FF9999"/>
            </a:solidFill>
            <a:round/>
            <a:headEnd/>
            <a:tailEnd type="triangle" w="med" len="med"/>
          </a:ln>
        </p:spPr>
      </p:cxnSp>
      <p:cxnSp>
        <p:nvCxnSpPr>
          <p:cNvPr id="30726" name="Přímá spojnice se šipkou 9"/>
          <p:cNvCxnSpPr>
            <a:cxnSpLocks noChangeShapeType="1"/>
          </p:cNvCxnSpPr>
          <p:nvPr/>
        </p:nvCxnSpPr>
        <p:spPr bwMode="auto">
          <a:xfrm>
            <a:off x="4643438" y="4581525"/>
            <a:ext cx="2520950" cy="93503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09588"/>
            <a:ext cx="8135938" cy="53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FUNKCE BRÁNICE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BŘIŠNÍCH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SVAL</a:t>
            </a:r>
            <a:r>
              <a:rPr lang="cs-CZ" sz="2000" cap="all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ů</a:t>
            </a:r>
            <a:r>
              <a:rPr 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PÁNEVNÍHO DNA</a:t>
            </a:r>
          </a:p>
          <a:p>
            <a:pPr algn="ctr">
              <a:defRPr/>
            </a:pPr>
            <a:r>
              <a:rPr 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Radvanský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 J (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pic>
        <p:nvPicPr>
          <p:cNvPr id="31746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484313"/>
            <a:ext cx="4691063" cy="5033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1747" name="Obdélník 5"/>
          <p:cNvSpPr>
            <a:spLocks noChangeArrowheads="1"/>
          </p:cNvSpPr>
          <p:nvPr/>
        </p:nvSpPr>
        <p:spPr bwMode="auto">
          <a:xfrm>
            <a:off x="2051050" y="1628775"/>
            <a:ext cx="3816350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>
                <a:alpha val="50195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3300"/>
                </a:solidFill>
                <a:latin typeface="Calibri" pitchFamily="34" charset="0"/>
              </a:rPr>
              <a:t>Svaly stěn břišní dutiny</a:t>
            </a:r>
          </a:p>
          <a:p>
            <a:r>
              <a:rPr lang="cs-CZ" altLang="cs-CZ" sz="2000">
                <a:latin typeface="Calibri" pitchFamily="34" charset="0"/>
              </a:rPr>
              <a:t>→ tlak v břišní dutině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břišní dutina </a:t>
            </a:r>
            <a:r>
              <a:rPr lang="cs-CZ" altLang="cs-CZ" sz="2000">
                <a:latin typeface="Calibri" pitchFamily="34" charset="0"/>
              </a:rPr>
              <a:t>je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pružnou oporou pro trup a pletence dol. končetin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ázek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538163"/>
            <a:ext cx="3475037" cy="627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0" name="Obrázek 23"/>
          <p:cNvPicPr>
            <a:picLocks noChangeAspect="1"/>
          </p:cNvPicPr>
          <p:nvPr/>
        </p:nvPicPr>
        <p:blipFill>
          <a:blip r:embed="rId3"/>
          <a:srcRect l="8817" r="40784" b="4295"/>
          <a:stretch>
            <a:fillRect/>
          </a:stretch>
        </p:blipFill>
        <p:spPr bwMode="auto">
          <a:xfrm>
            <a:off x="760413" y="1662113"/>
            <a:ext cx="2520950" cy="502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TextovéPole 1"/>
          <p:cNvSpPr txBox="1">
            <a:spLocks noChangeArrowheads="1"/>
          </p:cNvSpPr>
          <p:nvPr/>
        </p:nvSpPr>
        <p:spPr bwMode="auto">
          <a:xfrm>
            <a:off x="635000" y="550863"/>
            <a:ext cx="45847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STABILIZAČNÍ SYSTÉM PÁTEŘE</a:t>
            </a:r>
          </a:p>
          <a:p>
            <a:pPr algn="ctr"/>
            <a:r>
              <a:rPr lang="cs-CZ" altLang="cs-CZ" sz="8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sp>
        <p:nvSpPr>
          <p:cNvPr id="32772" name="Obdélník 2"/>
          <p:cNvSpPr>
            <a:spLocks noChangeArrowheads="1"/>
          </p:cNvSpPr>
          <p:nvPr/>
        </p:nvSpPr>
        <p:spPr bwMode="auto">
          <a:xfrm>
            <a:off x="3351213" y="4705350"/>
            <a:ext cx="2160587" cy="16303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2773" name="Obdélník 5"/>
          <p:cNvSpPr>
            <a:spLocks noChangeArrowheads="1"/>
          </p:cNvSpPr>
          <p:nvPr/>
        </p:nvSpPr>
        <p:spPr bwMode="auto">
          <a:xfrm>
            <a:off x="3355975" y="1273175"/>
            <a:ext cx="2151063" cy="25542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páteře</a:t>
            </a:r>
          </a:p>
          <a:p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hluboké extenzory a flexory</a:t>
            </a:r>
          </a:p>
          <a:p>
            <a:endParaRPr lang="cs-CZ" altLang="cs-CZ" sz="20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hrudníku</a:t>
            </a: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a břicha </a:t>
            </a:r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(dýchací svaly)</a:t>
            </a:r>
          </a:p>
          <a:p>
            <a:endParaRPr lang="cs-CZ" altLang="cs-CZ" sz="2000">
              <a:solidFill>
                <a:srgbClr val="FF9999"/>
              </a:solidFill>
              <a:latin typeface="Calibri" pitchFamily="34" charset="0"/>
            </a:endParaRPr>
          </a:p>
        </p:txBody>
      </p:sp>
      <p:sp>
        <p:nvSpPr>
          <p:cNvPr id="32774" name="Šipka dolů 26"/>
          <p:cNvSpPr>
            <a:spLocks noChangeArrowheads="1"/>
          </p:cNvSpPr>
          <p:nvPr/>
        </p:nvSpPr>
        <p:spPr bwMode="auto">
          <a:xfrm>
            <a:off x="4160838" y="3562350"/>
            <a:ext cx="539750" cy="111760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3200"/>
          </a:p>
        </p:txBody>
      </p:sp>
      <p:sp>
        <p:nvSpPr>
          <p:cNvPr id="32775" name="TextovéPole 22"/>
          <p:cNvSpPr txBox="1">
            <a:spLocks noChangeArrowheads="1"/>
          </p:cNvSpPr>
          <p:nvPr/>
        </p:nvSpPr>
        <p:spPr bwMode="auto">
          <a:xfrm>
            <a:off x="1481138" y="6442075"/>
            <a:ext cx="1081087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6" name="TextovéPole 27"/>
          <p:cNvSpPr txBox="1">
            <a:spLocks noChangeArrowheads="1"/>
          </p:cNvSpPr>
          <p:nvPr/>
        </p:nvSpPr>
        <p:spPr bwMode="auto">
          <a:xfrm>
            <a:off x="6875463" y="6559550"/>
            <a:ext cx="1081087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303213" y="493713"/>
            <a:ext cx="8639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Hluboký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SYSTÉM PÁTEŘE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 smtClean="0">
                <a:latin typeface="Calibri" panose="020F0502020204030204" pitchFamily="34" charset="0"/>
                <a:cs typeface="+mn-cs"/>
              </a:rPr>
              <a:t>eds</a:t>
            </a: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altLang="cs-CZ" sz="900" b="0" dirty="0" err="1" smtClean="0">
                <a:latin typeface="Calibri" panose="020F0502020204030204" pitchFamily="34" charset="0"/>
                <a:cs typeface="+mn-cs"/>
              </a:rPr>
              <a:t>Galén</a:t>
            </a: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sp>
        <p:nvSpPr>
          <p:cNvPr id="33795" name="Obdélník 5"/>
          <p:cNvSpPr>
            <a:spLocks noChangeArrowheads="1"/>
          </p:cNvSpPr>
          <p:nvPr/>
        </p:nvSpPr>
        <p:spPr bwMode="auto">
          <a:xfrm>
            <a:off x="539750" y="1103313"/>
            <a:ext cx="345598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Hluboké svaly páteře</a:t>
            </a:r>
          </a:p>
          <a:p>
            <a:pPr algn="ctr"/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extenzory, flexory, rotátory</a:t>
            </a:r>
          </a:p>
        </p:txBody>
      </p:sp>
      <p:sp>
        <p:nvSpPr>
          <p:cNvPr id="33796" name="Obdélník 2"/>
          <p:cNvSpPr>
            <a:spLocks noChangeArrowheads="1"/>
          </p:cNvSpPr>
          <p:nvPr/>
        </p:nvSpPr>
        <p:spPr bwMode="auto">
          <a:xfrm>
            <a:off x="5292725" y="1174750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</p:txBody>
      </p:sp>
      <p:cxnSp>
        <p:nvCxnSpPr>
          <p:cNvPr id="33797" name="Přímá spojnice se šipkou 8"/>
          <p:cNvCxnSpPr>
            <a:cxnSpLocks noChangeShapeType="1"/>
          </p:cNvCxnSpPr>
          <p:nvPr/>
        </p:nvCxnSpPr>
        <p:spPr bwMode="auto">
          <a:xfrm>
            <a:off x="4067175" y="1463675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8" name="TextovéPole 7"/>
          <p:cNvSpPr txBox="1"/>
          <p:nvPr/>
        </p:nvSpPr>
        <p:spPr>
          <a:xfrm>
            <a:off x="1044575" y="1928813"/>
            <a:ext cx="2447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povrchová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92500" y="1922463"/>
            <a:ext cx="2089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střední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08625" y="1928813"/>
            <a:ext cx="2376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hluboká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TRANSVERZO -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SPINÁLNÍ</a:t>
            </a:r>
          </a:p>
        </p:txBody>
      </p:sp>
      <p:sp>
        <p:nvSpPr>
          <p:cNvPr id="33801" name="TextovéPole 10"/>
          <p:cNvSpPr txBox="1">
            <a:spLocks noChangeArrowheads="1"/>
          </p:cNvSpPr>
          <p:nvPr/>
        </p:nvSpPr>
        <p:spPr bwMode="auto">
          <a:xfrm>
            <a:off x="3924300" y="6621463"/>
            <a:ext cx="1079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M, 2006)</a:t>
            </a:r>
          </a:p>
        </p:txBody>
      </p:sp>
      <p:sp>
        <p:nvSpPr>
          <p:cNvPr id="3380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890588" y="703263"/>
            <a:ext cx="5795962" cy="95408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Videa: POSILOVACÍ CVIČENÍ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TRUPU </a:t>
            </a:r>
            <a:r>
              <a:rPr lang="cs-CZ" altLang="cs-CZ" sz="1200" b="0" dirty="0" smtClean="0">
                <a:latin typeface="Calibri" panose="020F0502020204030204" pitchFamily="34" charset="0"/>
                <a:cs typeface="+mn-cs"/>
              </a:rPr>
              <a:t>(FIT KONTO)</a:t>
            </a:r>
            <a:endParaRPr lang="cs-CZ" altLang="cs-CZ" sz="1200" b="0" dirty="0"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3"/>
              </a:rPr>
              <a:t>Balanční a posilovací cvičení trupu - břicha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Balanční a posilování cvičení trupu - vzpřimovače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páteře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4818" name="Obrázek 2"/>
          <p:cNvPicPr>
            <a:picLocks noChangeAspect="1"/>
          </p:cNvPicPr>
          <p:nvPr/>
        </p:nvPicPr>
        <p:blipFill>
          <a:blip r:embed="rId5"/>
          <a:srcRect l="4532" t="33844" r="5569" b="29893"/>
          <a:stretch>
            <a:fillRect/>
          </a:stretch>
        </p:blipFill>
        <p:spPr bwMode="auto">
          <a:xfrm>
            <a:off x="900113" y="2817813"/>
            <a:ext cx="7058025" cy="1778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893763" y="1963738"/>
            <a:ext cx="5119687" cy="830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Obrázky a videa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: POSILOVACÍ CVIČENÍ TRUPU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Posilování 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trupu (</a:t>
            </a:r>
            <a:r>
              <a:rPr lang="cs-CZ" altLang="cs-CZ" sz="1800" dirty="0" err="1" smtClean="0">
                <a:latin typeface="Calibri" panose="020F0502020204030204" pitchFamily="34" charset="0"/>
                <a:cs typeface="+mn-cs"/>
                <a:hlinkClick r:id="rId6"/>
              </a:rPr>
              <a:t>core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 trénink, cvičení </a:t>
            </a: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TRX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)</a:t>
            </a:r>
            <a:endParaRPr lang="cs-CZ" altLang="cs-CZ" sz="1800" dirty="0" smtClean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000" b="0" dirty="0">
                <a:latin typeface="Calibri" panose="020F0502020204030204" pitchFamily="34" charset="0"/>
                <a:cs typeface="+mn-cs"/>
              </a:rPr>
              <a:t>https://is.muni.cz/do/rect/el/estud/fsps/js16/metodika_biatlon/web/pages/02-03-08-trx.html</a:t>
            </a:r>
          </a:p>
        </p:txBody>
      </p:sp>
      <p:pic>
        <p:nvPicPr>
          <p:cNvPr id="34820" name="Obrázek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4941888"/>
            <a:ext cx="2568575" cy="1797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900113" y="4941888"/>
            <a:ext cx="4032250" cy="55403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+mn-cs"/>
                <a:hlinkClick r:id="rId8"/>
              </a:rPr>
              <a:t>Anatomické obrazy pro CORE trénink</a:t>
            </a:r>
            <a:endParaRPr lang="cs-CZ" dirty="0">
              <a:latin typeface="Calibri" panose="020F0502020204030204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cs-CZ" sz="1200" b="0" dirty="0">
                <a:latin typeface="Calibri" panose="020F0502020204030204" pitchFamily="34" charset="0"/>
                <a:cs typeface="+mn-cs"/>
              </a:rPr>
              <a:t>http://</a:t>
            </a:r>
            <a:r>
              <a:rPr lang="cs-CZ" sz="1200" b="0" dirty="0">
                <a:latin typeface="Calibri" panose="020F0502020204030204" pitchFamily="34" charset="0"/>
                <a:cs typeface="+mn-cs"/>
              </a:rPr>
              <a:t>www.3dlabz.com/medical/coretraining-anatomy.html</a:t>
            </a:r>
            <a:endParaRPr lang="cs-CZ" sz="12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4388" y="476250"/>
            <a:ext cx="4930775" cy="42481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dirty="0">
                <a:latin typeface="Calibri" panose="020F0502020204030204" pitchFamily="34" charset="0"/>
                <a:cs typeface="+mn-cs"/>
              </a:rPr>
              <a:t>OBSAH</a:t>
            </a:r>
            <a:endParaRPr lang="cs-CZ" dirty="0"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OBECNÁ ČÁST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Definice, rozdělení a příčiny poškození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Mikrotraumata – diagnostika, léčba a prevence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Tejpink, ortézy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Dynamická posturální stabilizace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Vybraná poškození určitých částí pohybového aparátu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Funkční anatomie a rizika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při určitých posilovacích cvicích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injekcemi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syntholu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	</a:t>
            </a:r>
          </a:p>
          <a:p>
            <a:pPr eaLnBrk="0" hangingPunct="0">
              <a:defRPr/>
            </a:pPr>
            <a:r>
              <a:rPr lang="cs-CZ" b="0" i="1" dirty="0">
                <a:latin typeface="Calibri" panose="020F0502020204030204" pitchFamily="34" charset="0"/>
                <a:cs typeface="+mn-cs"/>
              </a:rPr>
              <a:t>Patofyziologie poškození při vytrvalostním tréninku je uvedena ve zvláštní prezentaci.</a:t>
            </a:r>
            <a:endParaRPr lang="cs-CZ" b="0" i="1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650" y="4797425"/>
            <a:ext cx="7777163" cy="174625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(INJURIES)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(ÚRAZY)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jednorázově vzniklá mechanická poškození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(„PLÍŽIVÁ POŠKOZENÍ“)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mikroskopická poškození po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jednorázovém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násilí nebo 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dlouhodobě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vznikající poškození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při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opakovaném mechanickém přetížení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57163" y="549275"/>
            <a:ext cx="43434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napřimovače / rotátorů páteře („ZÁDA“)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</a:t>
            </a:r>
            <a:r>
              <a:rPr lang="cs-CZ" b="0" u="sng" dirty="0">
                <a:latin typeface="Calibri" panose="020F0502020204030204" pitchFamily="34" charset="0"/>
                <a:cs typeface="+mn-cs"/>
              </a:rPr>
              <a:t>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páteře,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</a:t>
            </a:r>
            <a:r>
              <a:rPr lang="cs-CZ" b="0" u="sng" dirty="0">
                <a:latin typeface="Calibri" panose="020F0502020204030204" pitchFamily="34" charset="0"/>
                <a:cs typeface="+mn-cs"/>
              </a:rPr>
              <a:t>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pic>
        <p:nvPicPr>
          <p:cNvPr id="36866" name="Obrázek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549275"/>
            <a:ext cx="4522787" cy="548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3132138" y="5803900"/>
            <a:ext cx="2735262" cy="739775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</a:rPr>
              <a:t>VIDEO: kineziotejp</a:t>
            </a:r>
          </a:p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  <a:hlinkClick r:id="rId3"/>
              </a:rPr>
              <a:t>Pro uvolnění napřimovače páteře</a:t>
            </a:r>
            <a:endParaRPr 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sz="1400" b="0">
                <a:latin typeface="Calibri" pitchFamily="34" charset="0"/>
              </a:rPr>
              <a:t>KIONESIOMAX, Petr Maroušek, DiS.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6869" name="Obdélník 1"/>
          <p:cNvSpPr>
            <a:spLocks noChangeArrowheads="1"/>
          </p:cNvSpPr>
          <p:nvPr/>
        </p:nvSpPr>
        <p:spPr bwMode="auto">
          <a:xfrm>
            <a:off x="5953125" y="5822950"/>
            <a:ext cx="324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http://www.jouefct.com/back-anatomy-muscles-bodybuilding/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4"/>
          <p:cNvPicPr>
            <a:picLocks noChangeAspect="1"/>
          </p:cNvPicPr>
          <p:nvPr/>
        </p:nvPicPr>
        <p:blipFill>
          <a:blip r:embed="rId2"/>
          <a:srcRect l="13960" r="16241"/>
          <a:stretch>
            <a:fillRect/>
          </a:stretch>
        </p:blipFill>
        <p:spPr bwMode="auto">
          <a:xfrm>
            <a:off x="5364163" y="931863"/>
            <a:ext cx="158750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5135562" cy="5524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Distorze páteře,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hernie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meziobratlového disku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 spasmem svalů zad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 kompresí sedacího nervu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ischiadicus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sciatica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cs-CZ" sz="1100" b="0" u="sng" dirty="0"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</a:t>
            </a:r>
            <a:r>
              <a:rPr lang="cs-CZ" b="0" u="sng" dirty="0">
                <a:latin typeface="Calibri" panose="020F0502020204030204" pitchFamily="34" charset="0"/>
                <a:cs typeface="+mn-cs"/>
              </a:rPr>
              <a:t>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páteře,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úlevová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Fyzioterapeut: mobilizace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 – další diagnostika a léčba (analgetika,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manipulace, operace)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</p:txBody>
      </p:sp>
      <p:pic>
        <p:nvPicPr>
          <p:cNvPr id="37891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100" y="931863"/>
            <a:ext cx="1919288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Obrázek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40150"/>
            <a:ext cx="3578225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867400" y="490538"/>
            <a:ext cx="2743200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7163" y="549275"/>
            <a:ext cx="40513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svalů břicha (přímý, šikmé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) 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hrudníku (mezižeberní)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extrémní extenze / torze trupu (servis, smeč)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 (tejpink),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(operace?)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891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341438"/>
            <a:ext cx="5018088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Obdélník 5"/>
          <p:cNvSpPr>
            <a:spLocks noChangeArrowheads="1"/>
          </p:cNvSpPr>
          <p:nvPr/>
        </p:nvSpPr>
        <p:spPr bwMode="auto">
          <a:xfrm>
            <a:off x="5286375" y="5627688"/>
            <a:ext cx="2266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http://m-handbooks.blogspot.cz/2011/09/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76250"/>
            <a:ext cx="3119438" cy="469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39750" y="476250"/>
            <a:ext cx="4846638" cy="5411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algn="ctr"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adduktorů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stehna („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TŘÍSLA“)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(rozštěp)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9940" name="Obdélník 1"/>
          <p:cNvSpPr>
            <a:spLocks noChangeArrowheads="1"/>
          </p:cNvSpPr>
          <p:nvPr/>
        </p:nvSpPr>
        <p:spPr bwMode="auto">
          <a:xfrm>
            <a:off x="5537200" y="4994275"/>
            <a:ext cx="306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http://www.stretching-exercises-guide.com/adductor-stretches.html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84213" y="587375"/>
            <a:ext cx="5218112" cy="4524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popliteální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části kloubního pouzdra  a burzy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→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synovitis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/ bursitis → BAKEROVA CYSTA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páčení kolena dozadu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Oslabené pouzdro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 – zduření na zadní straně kolena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ohybem kolena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Klid, omezení pohybu, poloha, chlazení, komprese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 + hojení 1-2 měsíce)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Správný pohyb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Stabilizace kolena, ortéza</a:t>
            </a:r>
          </a:p>
        </p:txBody>
      </p:sp>
      <p:pic>
        <p:nvPicPr>
          <p:cNvPr id="4096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33825"/>
            <a:ext cx="2836863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587375"/>
            <a:ext cx="2571750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511175"/>
            <a:ext cx="3268663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486400" y="3767138"/>
            <a:ext cx="3168650" cy="20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750" dirty="0">
                <a:latin typeface="Arial" panose="020B0604020202020204" pitchFamily="34" charset="0"/>
                <a:cs typeface="+mn-cs"/>
              </a:rPr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213" y="511175"/>
            <a:ext cx="4535487" cy="563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parciální ruptura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Zkrácený / oslabený sval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léčba, …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8675" y="4221163"/>
            <a:ext cx="1479550" cy="46196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138" y="1717675"/>
            <a:ext cx="2382837" cy="178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58750" y="476250"/>
            <a:ext cx="4989513" cy="4802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Natažení / natržení / přetržení Achillovy šlachy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Zkrácená / oslabená šlacha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(operace),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301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614738"/>
            <a:ext cx="1036638" cy="137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Obrázek 5"/>
          <p:cNvPicPr>
            <a:picLocks noChangeAspect="1"/>
          </p:cNvPicPr>
          <p:nvPr/>
        </p:nvPicPr>
        <p:blipFill>
          <a:blip r:embed="rId4"/>
          <a:srcRect l="17857" t="18182" b="25325"/>
          <a:stretch>
            <a:fillRect/>
          </a:stretch>
        </p:blipFill>
        <p:spPr bwMode="auto">
          <a:xfrm>
            <a:off x="3486150" y="5264150"/>
            <a:ext cx="26019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1413" y="4494213"/>
            <a:ext cx="1579562" cy="210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Obrázek 12"/>
          <p:cNvPicPr>
            <a:picLocks noChangeAspect="1"/>
          </p:cNvPicPr>
          <p:nvPr/>
        </p:nvPicPr>
        <p:blipFill>
          <a:blip r:embed="rId6"/>
          <a:srcRect l="15984" r="13730"/>
          <a:stretch>
            <a:fillRect/>
          </a:stretch>
        </p:blipFill>
        <p:spPr bwMode="auto">
          <a:xfrm>
            <a:off x="3195638" y="1808163"/>
            <a:ext cx="144780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Obrázek 13"/>
          <p:cNvPicPr>
            <a:picLocks noChangeAspect="1"/>
          </p:cNvPicPr>
          <p:nvPr/>
        </p:nvPicPr>
        <p:blipFill>
          <a:blip r:embed="rId7"/>
          <a:srcRect l="14230" t="19572" r="14807"/>
          <a:stretch>
            <a:fillRect/>
          </a:stretch>
        </p:blipFill>
        <p:spPr bwMode="auto">
          <a:xfrm>
            <a:off x="4411663" y="2552700"/>
            <a:ext cx="16764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Obrázek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5375" y="5100638"/>
            <a:ext cx="1230313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7662863" y="3676650"/>
            <a:ext cx="1238250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3018" name="Obrázek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7475" y="476250"/>
            <a:ext cx="2336800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7163" y="465138"/>
            <a:ext cx="5062537" cy="43688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</a:t>
            </a:r>
            <a:r>
              <a:rPr 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vazů 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 smtClean="0">
                <a:latin typeface="Calibri" panose="020F0502020204030204" pitchFamily="34" charset="0"/>
              </a:rPr>
              <a:t>Příznaky</a:t>
            </a:r>
            <a:r>
              <a:rPr lang="cs-CZ" sz="1800" b="0" u="sng" dirty="0">
                <a:latin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Posilovací 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</a:t>
            </a: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738" y="668338"/>
            <a:ext cx="113665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44035" name="TextovéPole 1"/>
          <p:cNvSpPr txBox="1">
            <a:spLocks noChangeArrowheads="1"/>
          </p:cNvSpPr>
          <p:nvPr/>
        </p:nvSpPr>
        <p:spPr bwMode="auto">
          <a:xfrm>
            <a:off x="4264025" y="452438"/>
            <a:ext cx="4308475" cy="55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000">
                <a:latin typeface="Calibri" pitchFamily="34" charset="0"/>
              </a:rPr>
              <a:t>Hlezenní kloub (articulatio talo-cruralis – ATC) = spojení tibie-hlezna s talem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Vnitřní kotník (malleolus medialis) = výběžek na holenní kosti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Zevní kotník (malleolus lateralis) = výběžek na lýtkové kosti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4037" name="Obrázek 10"/>
          <p:cNvPicPr>
            <a:picLocks noChangeAspect="1"/>
          </p:cNvPicPr>
          <p:nvPr/>
        </p:nvPicPr>
        <p:blipFill>
          <a:blip r:embed="rId3"/>
          <a:srcRect l="38260" r="4723"/>
          <a:stretch>
            <a:fillRect/>
          </a:stretch>
        </p:blipFill>
        <p:spPr bwMode="auto">
          <a:xfrm>
            <a:off x="231775" y="3571875"/>
            <a:ext cx="1096963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Obrázek 11"/>
          <p:cNvPicPr>
            <a:picLocks noChangeAspect="1"/>
          </p:cNvPicPr>
          <p:nvPr/>
        </p:nvPicPr>
        <p:blipFill>
          <a:blip r:embed="rId4"/>
          <a:srcRect l="12270" r="4921"/>
          <a:stretch>
            <a:fillRect/>
          </a:stretch>
        </p:blipFill>
        <p:spPr bwMode="auto">
          <a:xfrm>
            <a:off x="2124075" y="5426075"/>
            <a:ext cx="195421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12"/>
          <p:cNvPicPr>
            <a:picLocks noChangeAspect="1"/>
          </p:cNvPicPr>
          <p:nvPr/>
        </p:nvPicPr>
        <p:blipFill>
          <a:blip r:embed="rId5"/>
          <a:srcRect l="4355" t="11963" r="9932" b="5807"/>
          <a:stretch>
            <a:fillRect/>
          </a:stretch>
        </p:blipFill>
        <p:spPr bwMode="auto">
          <a:xfrm>
            <a:off x="231775" y="5426075"/>
            <a:ext cx="18192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689600" y="6242050"/>
            <a:ext cx="1458913" cy="52228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4041" name="Obrázek 14"/>
          <p:cNvPicPr>
            <a:picLocks noChangeAspect="1"/>
          </p:cNvPicPr>
          <p:nvPr/>
        </p:nvPicPr>
        <p:blipFill>
          <a:blip r:embed="rId7"/>
          <a:srcRect l="19418" t="38196" r="22609" b="5971"/>
          <a:stretch>
            <a:fillRect/>
          </a:stretch>
        </p:blipFill>
        <p:spPr bwMode="auto">
          <a:xfrm>
            <a:off x="4144963" y="4845050"/>
            <a:ext cx="1476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15087" r="15354" b="12639"/>
          <a:stretch/>
        </p:blipFill>
        <p:spPr>
          <a:xfrm>
            <a:off x="1430338" y="3600450"/>
            <a:ext cx="2647950" cy="16954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4043" name="Obrázek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7025" y="1123950"/>
            <a:ext cx="3535363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ázek 5"/>
          <p:cNvPicPr>
            <a:picLocks noChangeAspect="1"/>
          </p:cNvPicPr>
          <p:nvPr/>
        </p:nvPicPr>
        <p:blipFill>
          <a:blip r:embed="rId2"/>
          <a:srcRect l="2380" t="14281" r="8215" b="16100"/>
          <a:stretch>
            <a:fillRect/>
          </a:stretch>
        </p:blipFill>
        <p:spPr bwMode="auto">
          <a:xfrm>
            <a:off x="6562725" y="1146175"/>
            <a:ext cx="2535238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Obrázek 7"/>
          <p:cNvPicPr>
            <a:picLocks noChangeAspect="1"/>
          </p:cNvPicPr>
          <p:nvPr/>
        </p:nvPicPr>
        <p:blipFill>
          <a:blip r:embed="rId3"/>
          <a:srcRect l="13663" r="16360"/>
          <a:stretch>
            <a:fillRect/>
          </a:stretch>
        </p:blipFill>
        <p:spPr bwMode="auto">
          <a:xfrm>
            <a:off x="6124575" y="2698750"/>
            <a:ext cx="297338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3722687" cy="424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Kontuze a zánět tíhového váčku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lokte, kyčle, kolene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(BURZITIDA)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naražení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odstranění příčin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chránič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025900" y="914400"/>
            <a:ext cx="4916488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5062" name="Obráze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2698750"/>
            <a:ext cx="2462213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3" name="Obrázek 6"/>
          <p:cNvPicPr>
            <a:picLocks noChangeAspect="1"/>
          </p:cNvPicPr>
          <p:nvPr/>
        </p:nvPicPr>
        <p:blipFill>
          <a:blip r:embed="rId5"/>
          <a:srcRect t="24187" b="9631"/>
          <a:stretch>
            <a:fillRect/>
          </a:stretch>
        </p:blipFill>
        <p:spPr bwMode="auto">
          <a:xfrm>
            <a:off x="3546475" y="1146175"/>
            <a:ext cx="2982913" cy="148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6082" name="Obdélník 24"/>
          <p:cNvSpPr>
            <a:spLocks noChangeArrowheads="1"/>
          </p:cNvSpPr>
          <p:nvPr/>
        </p:nvSpPr>
        <p:spPr bwMode="auto">
          <a:xfrm>
            <a:off x="2767013" y="2333625"/>
            <a:ext cx="15382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000" b="0">
                <a:solidFill>
                  <a:schemeClr val="bg1"/>
                </a:solidFill>
              </a:rPr>
              <a:t>http://trenink.etriatlon.cz</a:t>
            </a:r>
          </a:p>
        </p:txBody>
      </p:sp>
      <p:sp>
        <p:nvSpPr>
          <p:cNvPr id="25607" name="Obdélník 2"/>
          <p:cNvSpPr>
            <a:spLocks noChangeArrowheads="1"/>
          </p:cNvSpPr>
          <p:nvPr/>
        </p:nvSpPr>
        <p:spPr bwMode="auto">
          <a:xfrm>
            <a:off x="2160588" y="476250"/>
            <a:ext cx="4822825" cy="2616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C00000"/>
                </a:solidFill>
                <a:cs typeface="+mn-cs"/>
              </a:rPr>
              <a:t>„Bolestivé rameno“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cs typeface="+mn-cs"/>
              </a:rPr>
              <a:t>Příčiny</a:t>
            </a:r>
            <a:r>
              <a:rPr lang="cs-CZ" altLang="cs-CZ" sz="2000" b="0" dirty="0" smtClean="0">
                <a:cs typeface="+mn-cs"/>
              </a:rPr>
              <a:t>: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cs typeface="+mn-cs"/>
              </a:rPr>
              <a:t> oslabené vazy a svaly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cs typeface="+mn-cs"/>
              </a:rPr>
              <a:t> zatížení rotací paže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latin typeface="Calibri" panose="020F0502020204030204" pitchFamily="34" charset="0"/>
                <a:cs typeface="+mn-cs"/>
              </a:rPr>
              <a:t>→ přetížení + narážení → poškození – zánět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šlach svalů rotátorů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err="1" smtClean="0">
                <a:latin typeface="Calibri" panose="020F0502020204030204" pitchFamily="34" charset="0"/>
                <a:cs typeface="+mn-cs"/>
              </a:rPr>
              <a:t>subakromiální</a:t>
            </a: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 burzy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dirty="0" smtClean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bolest ramene</a:t>
            </a:r>
          </a:p>
        </p:txBody>
      </p:sp>
      <p:pic>
        <p:nvPicPr>
          <p:cNvPr id="46084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3427413"/>
            <a:ext cx="3471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Obrázek 4"/>
          <p:cNvPicPr>
            <a:picLocks noChangeAspect="1"/>
          </p:cNvPicPr>
          <p:nvPr/>
        </p:nvPicPr>
        <p:blipFill>
          <a:blip r:embed="rId3"/>
          <a:srcRect t="11671" b="14771"/>
          <a:stretch>
            <a:fillRect/>
          </a:stretch>
        </p:blipFill>
        <p:spPr bwMode="auto">
          <a:xfrm>
            <a:off x="179388" y="3427413"/>
            <a:ext cx="3317875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Obrázek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2174875"/>
            <a:ext cx="1912937" cy="113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319838" y="692150"/>
            <a:ext cx="1368425" cy="4603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Bolest ramene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6088" name="Obrázek 2"/>
          <p:cNvPicPr>
            <a:picLocks noChangeAspect="1"/>
          </p:cNvPicPr>
          <p:nvPr/>
        </p:nvPicPr>
        <p:blipFill>
          <a:blip r:embed="rId6"/>
          <a:srcRect l="11546" t="10982" r="7629" b="7645"/>
          <a:stretch>
            <a:fillRect/>
          </a:stretch>
        </p:blipFill>
        <p:spPr bwMode="auto">
          <a:xfrm>
            <a:off x="3687763" y="3427413"/>
            <a:ext cx="1624012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157163" y="549275"/>
            <a:ext cx="8785225" cy="491172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TRAUMATA (ÚRAZY) – viditelná poškození po jednorázovém mechanickém násilí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Rozdělení</a:t>
            </a:r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cs-CZ" altLang="cs-CZ" b="0">
                <a:latin typeface="Calibri" pitchFamily="34" charset="0"/>
              </a:rPr>
              <a:t>podle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tvaru mechanismu působení: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rány – tržné, zhmožděné, bodné, sečné,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části pohyb. aparátu: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kosti, kloubu, svalu, šlachy, šlachové pochvy, vazu, tíhového váčku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tělesné krajiny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hlavy, bérce, kolen, zápěstí, rukou, zad,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orgánů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kůže, mozku, míchy, ...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porušení kožního krytu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otevřené a zavřené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kontaminace mikroby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infekční a neinfekční</a:t>
            </a:r>
          </a:p>
          <a:p>
            <a:pPr eaLnBrk="0" hangingPunct="0"/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Příčiny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pády, nárazy, páčení, údery,  ..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špatný povrch, špatné osvětlení</a:t>
            </a:r>
            <a:endParaRPr lang="cs-CZ" altLang="cs-CZ">
              <a:solidFill>
                <a:srgbClr val="0070C0"/>
              </a:solidFill>
              <a:latin typeface="Calibri" pitchFamily="34" charset="0"/>
            </a:endParaRP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nesprávná technika pohybu,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posturální instabilita (dysfunkce hlubokého stabilizačního systému)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nedostatečné zahřátí a zchlazení,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přetížení, únava,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chlad, vedro, nedostatečná rehydratace a remineralizace, nedostatečný přísun energie, </a:t>
            </a: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763" y="1525588"/>
            <a:ext cx="2506662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6" name="Picture 3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3400" y="4584700"/>
            <a:ext cx="2081213" cy="150018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7107" name="Obrázek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2650"/>
            <a:ext cx="4083050" cy="2662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438150"/>
            <a:ext cx="8785225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</a:t>
            </a:r>
            <a:r>
              <a:rPr lang="cs-CZ" altLang="cs-CZ" sz="2000" b="0">
                <a:solidFill>
                  <a:srgbClr val="C00000"/>
                </a:solidFill>
                <a:latin typeface="Calibri" pitchFamily="34" charset="0"/>
              </a:rPr>
              <a:t>(„zednický“) </a:t>
            </a: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1/3</a:t>
            </a:r>
            <a:r>
              <a:rPr lang="cs-CZ" altLang="cs-CZ" sz="2000" b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Opakované silné extenze prstů ruky a zápěstí </a:t>
            </a:r>
            <a:r>
              <a:rPr lang="cs-CZ" altLang="cs-CZ" sz="2000" b="0">
                <a:latin typeface="Calibri" pitchFamily="34" charset="0"/>
              </a:rPr>
              <a:t>→ přetížení → poškození a zánět</a:t>
            </a:r>
          </a:p>
          <a:p>
            <a:pPr algn="ctr" eaLnBrk="0" hangingPunct="0"/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úponů šlach dlouhých natahovačů prstů a zápěstí na zevní nadhrbol pažní kosti </a:t>
            </a:r>
          </a:p>
        </p:txBody>
      </p:sp>
      <p:pic>
        <p:nvPicPr>
          <p:cNvPr id="47109" name="Obrázek 15"/>
          <p:cNvPicPr>
            <a:picLocks noChangeAspect="1"/>
          </p:cNvPicPr>
          <p:nvPr/>
        </p:nvPicPr>
        <p:blipFill>
          <a:blip r:embed="rId5"/>
          <a:srcRect r="52362"/>
          <a:stretch>
            <a:fillRect/>
          </a:stretch>
        </p:blipFill>
        <p:spPr bwMode="auto">
          <a:xfrm>
            <a:off x="7308850" y="1525588"/>
            <a:ext cx="1655763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10" name="TextovéPole 2"/>
          <p:cNvSpPr txBox="1">
            <a:spLocks noChangeArrowheads="1"/>
          </p:cNvSpPr>
          <p:nvPr/>
        </p:nvSpPr>
        <p:spPr bwMode="auto">
          <a:xfrm>
            <a:off x="4621213" y="6084888"/>
            <a:ext cx="193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latin typeface="Calibri" pitchFamily="34" charset="0"/>
              </a:rPr>
              <a:t>Anderson </a:t>
            </a:r>
            <a:r>
              <a:rPr lang="en-US" altLang="cs-CZ" sz="900" b="0">
                <a:latin typeface="Calibri" pitchFamily="34" charset="0"/>
              </a:rPr>
              <a:t>&amp;</a:t>
            </a:r>
            <a:r>
              <a:rPr lang="cs-CZ" altLang="cs-CZ" sz="900" b="0">
                <a:latin typeface="Calibri" pitchFamily="34" charset="0"/>
              </a:rPr>
              <a:t> Read. Atlas of Imaging in Sports Medicine, 1998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7112" name="Obrázek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525588"/>
            <a:ext cx="15367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Obrázek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6413" y="1525588"/>
            <a:ext cx="167322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4" name="Obdélník 11"/>
          <p:cNvSpPr>
            <a:spLocks noChangeArrowheads="1"/>
          </p:cNvSpPr>
          <p:nvPr/>
        </p:nvSpPr>
        <p:spPr bwMode="auto">
          <a:xfrm>
            <a:off x="6994525" y="4584700"/>
            <a:ext cx="1857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8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8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bdélník 1"/>
          <p:cNvSpPr>
            <a:spLocks noChangeArrowheads="1"/>
          </p:cNvSpPr>
          <p:nvPr/>
        </p:nvSpPr>
        <p:spPr bwMode="auto">
          <a:xfrm>
            <a:off x="179388" y="468313"/>
            <a:ext cx="4102100" cy="3760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„Tenisový loket“ 2/3</a:t>
            </a:r>
          </a:p>
          <a:p>
            <a:pPr algn="ctr" eaLnBrk="0" hangingPunct="0">
              <a:buFontTx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PRVNÍ POMOC – LÉČBA (podle fáze)</a:t>
            </a:r>
          </a:p>
          <a:p>
            <a:pPr marL="285750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OMEZENÍ ZÁTĚŽE</a:t>
            </a: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 smtClean="0">
                <a:latin typeface="Calibri" panose="020F0502020204030204" pitchFamily="34" charset="0"/>
                <a:cs typeface="+mn-cs"/>
              </a:rPr>
              <a:t>vynechání zátěže</a:t>
            </a:r>
            <a:endParaRPr lang="cs-CZ" sz="1800" b="0" dirty="0">
              <a:latin typeface="Calibri" panose="020F0502020204030204" pitchFamily="34" charset="0"/>
              <a:cs typeface="+mn-cs"/>
            </a:endParaRP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tejpink</a:t>
            </a: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elastická bandáž</a:t>
            </a: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ortéza (</a:t>
            </a:r>
            <a:r>
              <a:rPr lang="cs-CZ" sz="1800" b="0" dirty="0" err="1">
                <a:latin typeface="Calibri" panose="020F0502020204030204" pitchFamily="34" charset="0"/>
                <a:cs typeface="+mn-cs"/>
              </a:rPr>
              <a:t>epikondylární</a:t>
            </a:r>
            <a:r>
              <a:rPr lang="cs-CZ" sz="1800" b="0" dirty="0">
                <a:latin typeface="Calibri" panose="020F0502020204030204" pitchFamily="34" charset="0"/>
                <a:cs typeface="+mn-cs"/>
              </a:rPr>
              <a:t> páska)</a:t>
            </a:r>
          </a:p>
          <a:p>
            <a:pPr marL="285750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PROTI BOLESTI – ZÁNĚTU</a:t>
            </a: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LOKÁLNĚ: chlazení, gel</a:t>
            </a:r>
          </a:p>
          <a:p>
            <a:pPr lvl="2" eaLnBrk="0" hangingPunct="0"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(lékař: injekce; fyzioterapie)</a:t>
            </a:r>
          </a:p>
          <a:p>
            <a:pPr lvl="1" eaLnBrk="0" hangingPunct="0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  <a:cs typeface="+mn-cs"/>
              </a:rPr>
              <a:t>(CELKOVĚ: </a:t>
            </a:r>
            <a:r>
              <a:rPr lang="cs-CZ" sz="1800" b="0" dirty="0" err="1">
                <a:latin typeface="Calibri" panose="020F0502020204030204" pitchFamily="34" charset="0"/>
                <a:cs typeface="+mn-cs"/>
              </a:rPr>
              <a:t>diclofenac</a:t>
            </a:r>
            <a:r>
              <a:rPr lang="cs-CZ" sz="1800" b="0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sz="1800" b="0" dirty="0" smtClean="0">
                <a:latin typeface="Calibri" panose="020F0502020204030204" pitchFamily="34" charset="0"/>
                <a:cs typeface="+mn-cs"/>
              </a:rPr>
              <a:t>…)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8130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3127375"/>
            <a:ext cx="1604963" cy="1604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Obrázek 3"/>
          <p:cNvPicPr>
            <a:picLocks noChangeAspect="1"/>
          </p:cNvPicPr>
          <p:nvPr/>
        </p:nvPicPr>
        <p:blipFill>
          <a:blip r:embed="rId3"/>
          <a:srcRect b="42358"/>
          <a:stretch>
            <a:fillRect/>
          </a:stretch>
        </p:blipFill>
        <p:spPr bwMode="auto">
          <a:xfrm>
            <a:off x="184150" y="4348163"/>
            <a:ext cx="4097338" cy="176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Obrázek 5"/>
          <p:cNvPicPr>
            <a:picLocks noChangeAspect="1"/>
          </p:cNvPicPr>
          <p:nvPr/>
        </p:nvPicPr>
        <p:blipFill>
          <a:blip r:embed="rId4"/>
          <a:srcRect r="10280" b="16672"/>
          <a:stretch>
            <a:fillRect/>
          </a:stretch>
        </p:blipFill>
        <p:spPr bwMode="auto">
          <a:xfrm>
            <a:off x="4448175" y="471488"/>
            <a:ext cx="45164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2988" y="3127375"/>
            <a:ext cx="2841625" cy="1952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4" name="TextovéPole 1"/>
          <p:cNvSpPr txBox="1">
            <a:spLocks noChangeArrowheads="1"/>
          </p:cNvSpPr>
          <p:nvPr/>
        </p:nvSpPr>
        <p:spPr bwMode="auto">
          <a:xfrm>
            <a:off x="6122988" y="4662488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100" b="0">
                <a:solidFill>
                  <a:srgbClr val="0070C0"/>
                </a:solidFill>
              </a:rPr>
              <a:t>Injekce protizánětlivého steroidu Cortisone s analgetikem Mesocain </a:t>
            </a:r>
            <a:r>
              <a:rPr lang="cs-CZ" altLang="cs-CZ" sz="1100" b="0"/>
              <a:t>(Tyrdal, 2004)</a:t>
            </a:r>
          </a:p>
        </p:txBody>
      </p:sp>
      <p:sp>
        <p:nvSpPr>
          <p:cNvPr id="48135" name="TextovéPole 8"/>
          <p:cNvSpPr txBox="1">
            <a:spLocks noChangeArrowheads="1"/>
          </p:cNvSpPr>
          <p:nvPr/>
        </p:nvSpPr>
        <p:spPr bwMode="auto">
          <a:xfrm>
            <a:off x="1042988" y="6165850"/>
            <a:ext cx="24876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Kineziotejp 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  <a:hlinkClick r:id="rId6"/>
              </a:rPr>
              <a:t>„tenisového lokte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“</a:t>
            </a:r>
          </a:p>
          <a:p>
            <a:pPr algn="ctr"/>
            <a:r>
              <a:rPr lang="cs-CZ" altLang="cs-CZ" sz="1200" b="0">
                <a:latin typeface="Calibri" pitchFamily="34" charset="0"/>
              </a:rPr>
              <a:t>(KIONESIOMAX, Petr Maroušek, DiS.)</a:t>
            </a:r>
            <a:endParaRPr lang="cs-CZ" altLang="cs-CZ" sz="1200" b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34B"/>
          <p:cNvPicPr>
            <a:picLocks noChangeAspect="1" noChangeArrowheads="1"/>
          </p:cNvPicPr>
          <p:nvPr/>
        </p:nvPicPr>
        <p:blipFill>
          <a:blip r:embed="rId2"/>
          <a:srcRect t="18283" b="19931"/>
          <a:stretch>
            <a:fillRect/>
          </a:stretch>
        </p:blipFill>
        <p:spPr bwMode="auto">
          <a:xfrm>
            <a:off x="4838700" y="1111250"/>
            <a:ext cx="4121150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4" name="Picture 2" descr="717"/>
          <p:cNvPicPr>
            <a:picLocks noChangeAspect="1" noChangeArrowheads="1"/>
          </p:cNvPicPr>
          <p:nvPr/>
        </p:nvPicPr>
        <p:blipFill>
          <a:blip r:embed="rId3"/>
          <a:srcRect t="18576" b="17812"/>
          <a:stretch>
            <a:fillRect/>
          </a:stretch>
        </p:blipFill>
        <p:spPr bwMode="auto">
          <a:xfrm>
            <a:off x="4838700" y="3444875"/>
            <a:ext cx="4121150" cy="1966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74625" y="1108075"/>
            <a:ext cx="46132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flexe a extenze lokte ve špatném postavení</a:t>
            </a:r>
          </a:p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(mimo podélnou osu humerus – ulna)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nárazy kostí a chrupavek → trh bočních vazů</a:t>
            </a:r>
          </a:p>
        </p:txBody>
      </p:sp>
      <p:sp>
        <p:nvSpPr>
          <p:cNvPr id="49156" name="Obdélník 1"/>
          <p:cNvSpPr>
            <a:spLocks noChangeArrowheads="1"/>
          </p:cNvSpPr>
          <p:nvPr/>
        </p:nvSpPr>
        <p:spPr bwMode="auto">
          <a:xfrm>
            <a:off x="174625" y="3444875"/>
            <a:ext cx="46132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nárazy 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kostí olecranon ←→ humerus</a:t>
            </a:r>
          </a:p>
        </p:txBody>
      </p:sp>
      <p:cxnSp>
        <p:nvCxnSpPr>
          <p:cNvPr id="49157" name="Přímá spojnice se šipkou 6"/>
          <p:cNvCxnSpPr>
            <a:cxnSpLocks noChangeShapeType="1"/>
          </p:cNvCxnSpPr>
          <p:nvPr/>
        </p:nvCxnSpPr>
        <p:spPr bwMode="auto">
          <a:xfrm flipV="1">
            <a:off x="5651500" y="4568825"/>
            <a:ext cx="215900" cy="260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58" name="TextovéPole 8"/>
          <p:cNvSpPr txBox="1">
            <a:spLocks noChangeArrowheads="1"/>
          </p:cNvSpPr>
          <p:nvPr/>
        </p:nvSpPr>
        <p:spPr bwMode="auto">
          <a:xfrm>
            <a:off x="5364163" y="3032125"/>
            <a:ext cx="3257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9160" name="Obdélník 1"/>
          <p:cNvSpPr>
            <a:spLocks noChangeArrowheads="1"/>
          </p:cNvSpPr>
          <p:nvPr/>
        </p:nvSpPr>
        <p:spPr bwMode="auto">
          <a:xfrm>
            <a:off x="2805113" y="574675"/>
            <a:ext cx="353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Další mikrotraumata v oblasti lokte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933825"/>
            <a:ext cx="76168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179388" y="404813"/>
            <a:ext cx="8785225" cy="150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Syndrom karpálního tunelu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Přetížení úchopem činek </a:t>
            </a:r>
            <a:r>
              <a:rPr lang="cs-CZ" altLang="cs-CZ" b="0">
                <a:latin typeface="Calibri" pitchFamily="34" charset="0"/>
              </a:rPr>
              <a:t>→ otok šlach a pochev flexorů v omezeném prostoru v zápěstí</a:t>
            </a: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na n.medianus → poruchy prokrvení zápěstí a ruky</a:t>
            </a:r>
          </a:p>
          <a:p>
            <a:pPr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otok, bolest a problém s pohybem v zápěstí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Léčba: klid, protizánětlivé a protibolestivé léky, příp. operace</a:t>
            </a: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0180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25" y="1960563"/>
            <a:ext cx="20383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10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4332" r="22565"/>
          <a:stretch>
            <a:fillRect/>
          </a:stretch>
        </p:blipFill>
        <p:spPr bwMode="auto">
          <a:xfrm>
            <a:off x="5554663" y="1912938"/>
            <a:ext cx="3409950" cy="481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179388" y="933450"/>
            <a:ext cx="87852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b="0">
                <a:solidFill>
                  <a:srgbClr val="0070C0"/>
                </a:solidFill>
              </a:rPr>
              <a:t>Opakované silné přitažení k sobě (addukce)</a:t>
            </a:r>
            <a:r>
              <a:rPr lang="cs-CZ" altLang="cs-CZ" b="0"/>
              <a:t> </a:t>
            </a:r>
            <a:r>
              <a:rPr lang="cs-CZ" altLang="cs-CZ" b="0">
                <a:solidFill>
                  <a:srgbClr val="0070C0"/>
                </a:solidFill>
              </a:rPr>
              <a:t>nebo násilné pasivní odtažení stehen</a:t>
            </a:r>
          </a:p>
          <a:p>
            <a:pPr eaLnBrk="0" hangingPunct="0"/>
            <a:r>
              <a:rPr lang="cs-CZ" altLang="cs-CZ"/>
              <a:t>→</a:t>
            </a:r>
            <a:r>
              <a:rPr lang="cs-CZ" altLang="cs-CZ">
                <a:solidFill>
                  <a:srgbClr val="7030A0"/>
                </a:solidFill>
              </a:rPr>
              <a:t> </a:t>
            </a:r>
            <a:r>
              <a:rPr lang="cs-CZ" altLang="cs-CZ" b="0"/>
              <a:t>mikrotrauma </a:t>
            </a:r>
            <a:r>
              <a:rPr lang="cs-CZ" altLang="cs-CZ" b="0">
                <a:solidFill>
                  <a:srgbClr val="7030A0"/>
                </a:solidFill>
              </a:rPr>
              <a:t>přitahovačů stehen - </a:t>
            </a:r>
            <a:r>
              <a:rPr lang="cs-CZ" altLang="cs-CZ" b="0">
                <a:solidFill>
                  <a:srgbClr val="FF0000"/>
                </a:solidFill>
              </a:rPr>
              <a:t>šlach </a:t>
            </a:r>
            <a:r>
              <a:rPr lang="cs-CZ" altLang="cs-CZ" b="0">
                <a:solidFill>
                  <a:srgbClr val="7030A0"/>
                </a:solidFill>
              </a:rPr>
              <a:t>a jejich úponů na stydkou kost</a:t>
            </a:r>
          </a:p>
          <a:p>
            <a:pPr eaLnBrk="0" hangingPunct="0"/>
            <a:r>
              <a:rPr lang="cs-CZ" altLang="cs-CZ">
                <a:solidFill>
                  <a:srgbClr val="7030A0"/>
                </a:solidFill>
              </a:rPr>
              <a:t>→ </a:t>
            </a:r>
            <a:r>
              <a:rPr lang="cs-CZ" altLang="cs-CZ" b="0">
                <a:solidFill>
                  <a:srgbClr val="7030A0"/>
                </a:solidFill>
              </a:rPr>
              <a:t>zánět a bolest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741988" y="1590675"/>
            <a:ext cx="332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400" b="0">
                <a:solidFill>
                  <a:srgbClr val="002060"/>
                </a:solidFill>
                <a:latin typeface="Calibri" pitchFamily="34" charset="0"/>
              </a:rPr>
              <a:t>(tříslo = inguina = slabina = krajina tříselná)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7958138" y="2349500"/>
            <a:ext cx="1077912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kost stydká</a:t>
            </a:r>
          </a:p>
        </p:txBody>
      </p:sp>
      <p:sp>
        <p:nvSpPr>
          <p:cNvPr id="51205" name="Obdélník 5"/>
          <p:cNvSpPr>
            <a:spLocks noChangeArrowheads="1"/>
          </p:cNvSpPr>
          <p:nvPr/>
        </p:nvSpPr>
        <p:spPr bwMode="auto">
          <a:xfrm>
            <a:off x="3589338" y="447675"/>
            <a:ext cx="19653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„Bolestivá třísla“</a:t>
            </a:r>
          </a:p>
        </p:txBody>
      </p:sp>
      <p:sp>
        <p:nvSpPr>
          <p:cNvPr id="51206" name="Obdélník 3"/>
          <p:cNvSpPr>
            <a:spLocks noChangeArrowheads="1"/>
          </p:cNvSpPr>
          <p:nvPr/>
        </p:nvSpPr>
        <p:spPr bwMode="auto">
          <a:xfrm>
            <a:off x="7524750" y="4221163"/>
            <a:ext cx="132715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adduktory</a:t>
            </a:r>
          </a:p>
        </p:txBody>
      </p:sp>
      <p:sp>
        <p:nvSpPr>
          <p:cNvPr id="3" name="Ovál 2"/>
          <p:cNvSpPr/>
          <p:nvPr/>
        </p:nvSpPr>
        <p:spPr bwMode="auto">
          <a:xfrm rot="2374094">
            <a:off x="6097588" y="2314575"/>
            <a:ext cx="1895475" cy="671513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5" name="Přímá spojnice 4"/>
          <p:cNvCxnSpPr>
            <a:endCxn id="3" idx="2"/>
          </p:cNvCxnSpPr>
          <p:nvPr/>
        </p:nvCxnSpPr>
        <p:spPr bwMode="auto">
          <a:xfrm>
            <a:off x="6049963" y="1833563"/>
            <a:ext cx="265112" cy="2127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51209" name="TextovéPole 12"/>
          <p:cNvSpPr txBox="1">
            <a:spLocks noChangeArrowheads="1"/>
          </p:cNvSpPr>
          <p:nvPr/>
        </p:nvSpPr>
        <p:spPr bwMode="auto">
          <a:xfrm>
            <a:off x="5638800" y="6357938"/>
            <a:ext cx="3241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900" b="0">
                <a:latin typeface="Calibri" pitchFamily="34" charset="0"/>
              </a:rPr>
              <a:t>(Peterson, Renström et al. Sports Injuries. Their Prevention and Treatment. 3rd ed.. Kent: Martin Dunitz, 2001)</a:t>
            </a:r>
          </a:p>
        </p:txBody>
      </p:sp>
      <p:pic>
        <p:nvPicPr>
          <p:cNvPr id="51210" name="Obrázek 1"/>
          <p:cNvPicPr>
            <a:picLocks noChangeAspect="1"/>
          </p:cNvPicPr>
          <p:nvPr/>
        </p:nvPicPr>
        <p:blipFill>
          <a:blip r:embed="rId4"/>
          <a:srcRect l="16368" t="-665" r="16365"/>
          <a:stretch>
            <a:fillRect/>
          </a:stretch>
        </p:blipFill>
        <p:spPr bwMode="auto">
          <a:xfrm>
            <a:off x="3524250" y="4151313"/>
            <a:ext cx="1944688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51212" name="Přímá spojnice se šipkou 7"/>
          <p:cNvCxnSpPr>
            <a:cxnSpLocks noChangeShapeType="1"/>
          </p:cNvCxnSpPr>
          <p:nvPr/>
        </p:nvCxnSpPr>
        <p:spPr bwMode="auto">
          <a:xfrm>
            <a:off x="4292600" y="1493838"/>
            <a:ext cx="3089275" cy="17192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1213" name="Obrázek 23"/>
          <p:cNvPicPr>
            <a:picLocks noChangeAspect="1"/>
          </p:cNvPicPr>
          <p:nvPr/>
        </p:nvPicPr>
        <p:blipFill>
          <a:blip r:embed="rId5"/>
          <a:srcRect l="2121" t="2119" r="3380" b="8420"/>
          <a:stretch>
            <a:fillRect/>
          </a:stretch>
        </p:blipFill>
        <p:spPr bwMode="auto">
          <a:xfrm>
            <a:off x="179388" y="1898650"/>
            <a:ext cx="2936875" cy="2779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6"/>
          <a:srcRect l="50787" t="2121" r="1176" b="51260"/>
          <a:stretch/>
        </p:blipFill>
        <p:spPr>
          <a:xfrm>
            <a:off x="2805113" y="2424113"/>
            <a:ext cx="2663825" cy="161607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51215" name="Obrázek 27"/>
          <p:cNvPicPr>
            <a:picLocks noChangeAspect="1"/>
          </p:cNvPicPr>
          <p:nvPr/>
        </p:nvPicPr>
        <p:blipFill>
          <a:blip r:embed="rId7"/>
          <a:srcRect t="12201" r="16927" b="14301"/>
          <a:stretch>
            <a:fillRect/>
          </a:stretch>
        </p:blipFill>
        <p:spPr bwMode="auto">
          <a:xfrm>
            <a:off x="482600" y="4778375"/>
            <a:ext cx="29368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2"/>
          <p:cNvPicPr>
            <a:picLocks noChangeAspect="1"/>
          </p:cNvPicPr>
          <p:nvPr/>
        </p:nvPicPr>
        <p:blipFill>
          <a:blip r:embed="rId2"/>
          <a:srcRect l="25674" r="21861"/>
          <a:stretch>
            <a:fillRect/>
          </a:stretch>
        </p:blipFill>
        <p:spPr bwMode="auto">
          <a:xfrm>
            <a:off x="5867400" y="1555750"/>
            <a:ext cx="3097213" cy="442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2226" name="Picture 4" descr="1148"/>
          <p:cNvPicPr>
            <a:picLocks noChangeAspect="1" noChangeArrowheads="1"/>
          </p:cNvPicPr>
          <p:nvPr/>
        </p:nvPicPr>
        <p:blipFill>
          <a:blip r:embed="rId3"/>
          <a:srcRect l="29561" r="27316"/>
          <a:stretch>
            <a:fillRect/>
          </a:stretch>
        </p:blipFill>
        <p:spPr bwMode="auto">
          <a:xfrm>
            <a:off x="225425" y="4144963"/>
            <a:ext cx="148272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227" name="Obdélník 12"/>
          <p:cNvSpPr>
            <a:spLocks noChangeArrowheads="1"/>
          </p:cNvSpPr>
          <p:nvPr/>
        </p:nvSpPr>
        <p:spPr bwMode="auto">
          <a:xfrm>
            <a:off x="223838" y="827088"/>
            <a:ext cx="8740775" cy="6762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Opakovaný silný trh / tah šlachy kvadricepsu </a:t>
            </a:r>
            <a:r>
              <a:rPr lang="cs-CZ" altLang="cs-CZ" sz="2000" b="0">
                <a:latin typeface="Calibri" pitchFamily="34" charset="0"/>
              </a:rPr>
              <a:t>→ </a:t>
            </a:r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zánět šlachy kvadricepsu</a:t>
            </a:r>
            <a:endParaRPr lang="cs-CZ" altLang="cs-CZ" sz="2000" b="0">
              <a:solidFill>
                <a:srgbClr val="0070C0"/>
              </a:solidFill>
              <a:latin typeface="Calibri" pitchFamily="34" charset="0"/>
            </a:endParaRP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a nárazy čéšky na stehenní kost → </a:t>
            </a:r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poškození chrupavky na zadní straně čéšky</a:t>
            </a:r>
            <a:endParaRPr lang="cs-CZ" altLang="cs-CZ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2228" name="Obdélník 5"/>
          <p:cNvSpPr>
            <a:spLocks noChangeArrowheads="1"/>
          </p:cNvSpPr>
          <p:nvPr/>
        </p:nvSpPr>
        <p:spPr bwMode="auto">
          <a:xfrm>
            <a:off x="2586038" y="406400"/>
            <a:ext cx="3971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Patelo-femorální bolestivý syndrom</a:t>
            </a:r>
          </a:p>
        </p:txBody>
      </p:sp>
      <p:pic>
        <p:nvPicPr>
          <p:cNvPr id="52229" name="Obrázek 1"/>
          <p:cNvPicPr>
            <a:picLocks noChangeAspect="1"/>
          </p:cNvPicPr>
          <p:nvPr/>
        </p:nvPicPr>
        <p:blipFill>
          <a:blip r:embed="rId4"/>
          <a:srcRect l="33005" r="33994"/>
          <a:stretch>
            <a:fillRect/>
          </a:stretch>
        </p:blipFill>
        <p:spPr bwMode="auto">
          <a:xfrm>
            <a:off x="1801813" y="4144963"/>
            <a:ext cx="113347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223838" y="3194050"/>
            <a:ext cx="3784600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Zhoršující faktory: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zkrácení přímého svalu stehenního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vyosení vbočeného kolene</a:t>
            </a:r>
            <a:endParaRPr lang="cs-CZ" altLang="cs-CZ" dirty="0"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2231" name="Přímá spojnice se šipkou 9"/>
          <p:cNvCxnSpPr>
            <a:cxnSpLocks noChangeShapeType="1"/>
          </p:cNvCxnSpPr>
          <p:nvPr/>
        </p:nvCxnSpPr>
        <p:spPr bwMode="auto">
          <a:xfrm flipV="1">
            <a:off x="2525713" y="5373688"/>
            <a:ext cx="500062" cy="73025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32" name="Přímá spojnice se šipkou 9"/>
          <p:cNvCxnSpPr>
            <a:cxnSpLocks noChangeShapeType="1"/>
          </p:cNvCxnSpPr>
          <p:nvPr/>
        </p:nvCxnSpPr>
        <p:spPr bwMode="auto">
          <a:xfrm flipH="1">
            <a:off x="1042988" y="3789363"/>
            <a:ext cx="422275" cy="900112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3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2234" name="Picture 5" descr="1150"/>
          <p:cNvPicPr>
            <a:picLocks noChangeAspect="1" noChangeArrowheads="1"/>
          </p:cNvPicPr>
          <p:nvPr/>
        </p:nvPicPr>
        <p:blipFill>
          <a:blip r:embed="rId5"/>
          <a:srcRect t="4456" b="4114"/>
          <a:stretch>
            <a:fillRect/>
          </a:stretch>
        </p:blipFill>
        <p:spPr bwMode="auto">
          <a:xfrm>
            <a:off x="3100388" y="4154488"/>
            <a:ext cx="2676525" cy="1835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2235" name="Přímá spojnice se šipkou 9"/>
          <p:cNvCxnSpPr>
            <a:cxnSpLocks noChangeShapeType="1"/>
          </p:cNvCxnSpPr>
          <p:nvPr/>
        </p:nvCxnSpPr>
        <p:spPr bwMode="auto">
          <a:xfrm flipH="1">
            <a:off x="2282825" y="4076700"/>
            <a:ext cx="242888" cy="1296988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6" name="TextovéPole 8"/>
          <p:cNvSpPr txBox="1">
            <a:spLocks noChangeArrowheads="1"/>
          </p:cNvSpPr>
          <p:nvPr/>
        </p:nvSpPr>
        <p:spPr bwMode="auto">
          <a:xfrm>
            <a:off x="3090863" y="5989638"/>
            <a:ext cx="59229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pic>
        <p:nvPicPr>
          <p:cNvPr id="52237" name="Obrázek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8" y="1565275"/>
            <a:ext cx="3759200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8" name="Obrázek 1"/>
          <p:cNvPicPr>
            <a:picLocks noChangeAspect="1"/>
          </p:cNvPicPr>
          <p:nvPr/>
        </p:nvPicPr>
        <p:blipFill>
          <a:blip r:embed="rId7"/>
          <a:srcRect l="34790" r="18825"/>
          <a:stretch>
            <a:fillRect/>
          </a:stretch>
        </p:blipFill>
        <p:spPr bwMode="auto">
          <a:xfrm>
            <a:off x="4211638" y="1555750"/>
            <a:ext cx="156527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9" name="TextovéPole 26"/>
          <p:cNvSpPr txBox="1">
            <a:spLocks noChangeArrowheads="1"/>
          </p:cNvSpPr>
          <p:nvPr/>
        </p:nvSpPr>
        <p:spPr bwMode="auto">
          <a:xfrm>
            <a:off x="892175" y="1908175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 b="0">
                <a:solidFill>
                  <a:srgbClr val="0070C0"/>
                </a:solidFill>
              </a:rPr>
              <a:t>PLYOMETRICKÝ TRÉNINK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8" y="1166813"/>
            <a:ext cx="8785225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Příčiny: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Oslabení (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</a:rPr>
              <a:t>vrozené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 i získané) v době růstu kostí u dětí (neukončená osifikace apofýzy)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Přetížení – silné extenze kolena, výskoky, dřepy, …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Projevy: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Léčba: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Omezení zátěže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Patelární páska</a:t>
            </a:r>
            <a:endParaRPr lang="cs-CZ" altLang="cs-CZ" sz="2000" b="0" dirty="0" smtClean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3250" name="Obrázek 1"/>
          <p:cNvPicPr>
            <a:picLocks noChangeAspect="1"/>
          </p:cNvPicPr>
          <p:nvPr/>
        </p:nvPicPr>
        <p:blipFill>
          <a:blip r:embed="rId2"/>
          <a:srcRect l="34790" r="18825"/>
          <a:stretch>
            <a:fillRect/>
          </a:stretch>
        </p:blipFill>
        <p:spPr bwMode="auto">
          <a:xfrm>
            <a:off x="5651500" y="1982788"/>
            <a:ext cx="2659063" cy="429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9388" y="5429250"/>
            <a:ext cx="1789112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Patelární (podkolenní) páska</a:t>
            </a:r>
            <a:endParaRPr lang="cs-CZ" sz="1200" b="0" dirty="0"/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3253" name="TextovéPole 8"/>
          <p:cNvSpPr txBox="1">
            <a:spLocks noChangeArrowheads="1"/>
          </p:cNvSpPr>
          <p:nvPr/>
        </p:nvSpPr>
        <p:spPr bwMode="auto">
          <a:xfrm>
            <a:off x="5168900" y="6254750"/>
            <a:ext cx="4005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3254" name="Obdélník 1"/>
          <p:cNvSpPr>
            <a:spLocks noChangeArrowheads="1"/>
          </p:cNvSpPr>
          <p:nvPr/>
        </p:nvSpPr>
        <p:spPr bwMode="auto">
          <a:xfrm>
            <a:off x="1320800" y="449263"/>
            <a:ext cx="6502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Aseptická nekróza tuberosistas tibiae – úponu šlachy kvadricepsu</a:t>
            </a:r>
          </a:p>
          <a:p>
            <a:pPr algn="ctr" eaLnBrk="0" hangingPunct="0"/>
            <a:r>
              <a:rPr lang="cs-CZ" altLang="cs-CZ" sz="1600" b="0">
                <a:solidFill>
                  <a:srgbClr val="C00000"/>
                </a:solidFill>
                <a:latin typeface="Calibri" pitchFamily="34" charset="0"/>
              </a:rPr>
              <a:t>(nemoc Osgood – Schlatter)</a:t>
            </a:r>
          </a:p>
        </p:txBody>
      </p:sp>
      <p:pic>
        <p:nvPicPr>
          <p:cNvPr id="53255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57588"/>
            <a:ext cx="1789112" cy="178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200" y="2289175"/>
            <a:ext cx="2381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Obdélník 6"/>
          <p:cNvSpPr>
            <a:spLocks noChangeArrowheads="1"/>
          </p:cNvSpPr>
          <p:nvPr/>
        </p:nvSpPr>
        <p:spPr bwMode="auto">
          <a:xfrm>
            <a:off x="3270250" y="5911850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solidFill>
                  <a:schemeClr val="bg1"/>
                </a:solidFill>
                <a:latin typeface="Calibri" pitchFamily="34" charset="0"/>
              </a:rPr>
              <a:t>(http://www.sportsmed.msu.edu/Wellness/Osgood-Schlatter.html)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119" y="4725194"/>
            <a:ext cx="196850" cy="747712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ovéPole 1"/>
          <p:cNvSpPr txBox="1">
            <a:spLocks noChangeArrowheads="1"/>
          </p:cNvSpPr>
          <p:nvPr/>
        </p:nvSpPr>
        <p:spPr bwMode="auto">
          <a:xfrm>
            <a:off x="463550" y="568325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(tendinitis)</a:t>
            </a:r>
          </a:p>
        </p:txBody>
      </p:sp>
      <p:pic>
        <p:nvPicPr>
          <p:cNvPr id="54274" name="Obrázek 2"/>
          <p:cNvPicPr>
            <a:picLocks noChangeAspect="1"/>
          </p:cNvPicPr>
          <p:nvPr/>
        </p:nvPicPr>
        <p:blipFill>
          <a:blip r:embed="rId2"/>
          <a:srcRect t="16676" r="51094" b="16618"/>
          <a:stretch>
            <a:fillRect/>
          </a:stretch>
        </p:blipFill>
        <p:spPr bwMode="auto">
          <a:xfrm>
            <a:off x="3446463" y="3602038"/>
            <a:ext cx="2743200" cy="280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6291263" y="573088"/>
            <a:ext cx="2700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burzy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(burzitis)</a:t>
            </a:r>
          </a:p>
          <a:p>
            <a:pPr algn="ctr" eaLnBrk="0" hangingPunct="0"/>
            <a:r>
              <a:rPr lang="cs-CZ" altLang="cs-CZ" b="0">
                <a:latin typeface="Calibri" pitchFamily="34" charset="0"/>
              </a:rPr>
              <a:t>zatížení šlachy + tlak na burzu v malém prostoru</a:t>
            </a:r>
          </a:p>
        </p:txBody>
      </p:sp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3448050" y="568325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úponu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</a:t>
            </a:r>
          </a:p>
          <a:p>
            <a:pPr algn="ctr" eaLnBrk="0" hangingPunct="0"/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(entezitis)</a:t>
            </a:r>
          </a:p>
        </p:txBody>
      </p:sp>
      <p:pic>
        <p:nvPicPr>
          <p:cNvPr id="54277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1519238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Obrázek 8"/>
          <p:cNvPicPr>
            <a:picLocks noChangeAspect="1"/>
          </p:cNvPicPr>
          <p:nvPr/>
        </p:nvPicPr>
        <p:blipFill>
          <a:blip r:embed="rId4"/>
          <a:srcRect l="16409" r="14671"/>
          <a:stretch>
            <a:fillRect/>
          </a:stretch>
        </p:blipFill>
        <p:spPr bwMode="auto">
          <a:xfrm>
            <a:off x="6299200" y="1801813"/>
            <a:ext cx="2700338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788" y="3789363"/>
            <a:ext cx="2241550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0" name="Picture 4" descr="1213BC"/>
          <p:cNvPicPr>
            <a:picLocks noChangeAspect="1" noChangeArrowheads="1"/>
          </p:cNvPicPr>
          <p:nvPr/>
        </p:nvPicPr>
        <p:blipFill>
          <a:blip r:embed="rId6"/>
          <a:srcRect l="22394" t="36551" r="22748"/>
          <a:stretch>
            <a:fillRect/>
          </a:stretch>
        </p:blipFill>
        <p:spPr bwMode="auto">
          <a:xfrm>
            <a:off x="463550" y="1255713"/>
            <a:ext cx="2881313" cy="2500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81" name="TextovéPole 9"/>
          <p:cNvSpPr txBox="1">
            <a:spLocks noChangeArrowheads="1"/>
          </p:cNvSpPr>
          <p:nvPr/>
        </p:nvSpPr>
        <p:spPr bwMode="auto">
          <a:xfrm>
            <a:off x="6300788" y="4694238"/>
            <a:ext cx="28098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4282" name="TextovéPole 10"/>
          <p:cNvSpPr txBox="1">
            <a:spLocks noChangeArrowheads="1"/>
          </p:cNvSpPr>
          <p:nvPr/>
        </p:nvSpPr>
        <p:spPr bwMode="auto">
          <a:xfrm>
            <a:off x="7019925" y="5392738"/>
            <a:ext cx="1944688" cy="1385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40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</a:rPr>
              <a:t>kineziotejp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cs-CZ" altLang="cs-CZ" sz="1400" b="0">
                <a:latin typeface="Calibri" pitchFamily="34" charset="0"/>
              </a:rPr>
              <a:t>KIONESIOMAX</a:t>
            </a:r>
          </a:p>
          <a:p>
            <a:pPr algn="ctr"/>
            <a:r>
              <a:rPr lang="cs-CZ" altLang="cs-CZ" sz="1400" b="0">
                <a:latin typeface="Calibri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5288" y="6315075"/>
            <a:ext cx="143986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113" y="5824538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54285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9"/>
          <p:cNvPicPr>
            <a:picLocks noChangeAspect="1"/>
          </p:cNvPicPr>
          <p:nvPr/>
        </p:nvPicPr>
        <p:blipFill>
          <a:blip r:embed="rId2"/>
          <a:srcRect l="3296" t="9718" b="3564"/>
          <a:stretch>
            <a:fillRect/>
          </a:stretch>
        </p:blipFill>
        <p:spPr bwMode="auto">
          <a:xfrm>
            <a:off x="5219700" y="466725"/>
            <a:ext cx="31273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8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754063"/>
            <a:ext cx="2413000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4264025"/>
            <a:ext cx="241300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755775" y="407988"/>
            <a:ext cx="35925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r>
              <a:rPr lang="cs-CZ" sz="2000" b="0" cap="all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ZAD</a:t>
            </a: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6188" y="992188"/>
            <a:ext cx="3363912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trapezius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inferior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latissimus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dorsi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00375" y="4351338"/>
            <a:ext cx="3363913" cy="2032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erector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spinae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hamstrings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5304" name="Obrázek 11"/>
          <p:cNvPicPr>
            <a:picLocks noChangeAspect="1"/>
          </p:cNvPicPr>
          <p:nvPr/>
        </p:nvPicPr>
        <p:blipFill>
          <a:blip r:embed="rId5"/>
          <a:srcRect l="2620" t="11957" r="38414" b="35869"/>
          <a:stretch>
            <a:fillRect/>
          </a:stretch>
        </p:blipFill>
        <p:spPr bwMode="auto">
          <a:xfrm>
            <a:off x="6296025" y="3838575"/>
            <a:ext cx="2630488" cy="293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5" name="Obdélník 8"/>
          <p:cNvSpPr>
            <a:spLocks noChangeArrowheads="1"/>
          </p:cNvSpPr>
          <p:nvPr/>
        </p:nvSpPr>
        <p:spPr bwMode="auto">
          <a:xfrm>
            <a:off x="6205538" y="656748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Obrázek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476250"/>
            <a:ext cx="3729037" cy="437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2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3713163"/>
            <a:ext cx="2568575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113" y="1524000"/>
            <a:ext cx="2235200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1913" y="1524000"/>
            <a:ext cx="2022475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413" y="3860800"/>
            <a:ext cx="2833687" cy="28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6327" name="TextovéPole 7"/>
          <p:cNvSpPr txBox="1">
            <a:spLocks noChangeArrowheads="1"/>
          </p:cNvSpPr>
          <p:nvPr/>
        </p:nvSpPr>
        <p:spPr bwMode="auto">
          <a:xfrm>
            <a:off x="468313" y="1062038"/>
            <a:ext cx="6191250" cy="3683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riziko poškození m. rectus abdominis a jeho úponů </a:t>
            </a:r>
            <a:r>
              <a:rPr lang="cs-CZ" b="0">
                <a:latin typeface="Calibri" pitchFamily="34" charset="0"/>
              </a:rPr>
              <a:t>(os pubis)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322513" y="477838"/>
            <a:ext cx="28876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BŘICHA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56329" name="Obdélník 10"/>
          <p:cNvSpPr>
            <a:spLocks noChangeArrowheads="1"/>
          </p:cNvSpPr>
          <p:nvPr/>
        </p:nvSpPr>
        <p:spPr bwMode="auto">
          <a:xfrm>
            <a:off x="6840538" y="4852988"/>
            <a:ext cx="2303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http://www.clubupton.com/latest-collection-ab-muscles/ab-muscles-latest-collection-iliac-crest-linea-alba-tendinous-inscriptions-rectus-abdominis-human-anatomy-structure-ilustration/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7610475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(PLÍŽIVÁ POŠKOZENÍ) – „neviditelná“ poškození z přetížení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jednorázovém mechanickém násilí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„funkční poškození svalů“ (distenze, …)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opakovaném dlouhodobém přetížení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mikroskopická poškození a záněty součástí pohybového aparátu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(kostí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svalů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, šlach, vazů a jejich úponů,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kloubů, tíhových váčků)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další příčiny</a:t>
            </a: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opakované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nárazy, páčení, údery,  .. 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špatný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povrch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nesprávná technika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pohybu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posturální </a:t>
            </a:r>
            <a:r>
              <a:rPr lang="cs-CZ" sz="1800" b="0" dirty="0" err="1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instabilita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(dysfunkce hlubokého stabilizačního systému)</a:t>
            </a:r>
            <a:endParaRPr lang="cs-CZ" sz="1800" b="0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únava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adaptace na zátěž</a:t>
            </a:r>
            <a:endParaRPr lang="cs-CZ" altLang="cs-CZ" sz="1800" b="0" dirty="0" smtClean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nedostatečný přísun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energie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0488" y="449263"/>
            <a:ext cx="41767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PRSNÍCH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7346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688" y="1428750"/>
            <a:ext cx="19669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439863"/>
            <a:ext cx="2057400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6863" y="1439863"/>
            <a:ext cx="2106612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9" name="TextovéPole 7"/>
          <p:cNvSpPr txBox="1">
            <a:spLocks noChangeArrowheads="1"/>
          </p:cNvSpPr>
          <p:nvPr/>
        </p:nvSpPr>
        <p:spPr bwMode="auto">
          <a:xfrm>
            <a:off x="306388" y="960438"/>
            <a:ext cx="848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</a:t>
            </a:r>
            <a:r>
              <a:rPr lang="cs-CZ">
                <a:solidFill>
                  <a:srgbClr val="7030A0"/>
                </a:solidFill>
              </a:rPr>
              <a:t>riziko poškození m. pectoralis major et aminor a jejich úponů na humerus</a:t>
            </a:r>
          </a:p>
        </p:txBody>
      </p:sp>
      <p:pic>
        <p:nvPicPr>
          <p:cNvPr id="57350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8813" y="1427163"/>
            <a:ext cx="1608137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1" name="TextovéPole 11"/>
          <p:cNvSpPr txBox="1">
            <a:spLocks noChangeArrowheads="1"/>
          </p:cNvSpPr>
          <p:nvPr/>
        </p:nvSpPr>
        <p:spPr bwMode="auto">
          <a:xfrm>
            <a:off x="5219700" y="422116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600" b="0">
                <a:solidFill>
                  <a:srgbClr val="7030A0"/>
                </a:solidFill>
                <a:latin typeface="Calibri" pitchFamily="34" charset="0"/>
              </a:rPr>
              <a:t>+ </a:t>
            </a:r>
            <a:r>
              <a:rPr lang="cs-CZ" sz="1600" b="0">
                <a:solidFill>
                  <a:srgbClr val="7030A0"/>
                </a:solidFill>
              </a:rPr>
              <a:t>riziko poškození </a:t>
            </a:r>
            <a:r>
              <a:rPr lang="cs-CZ" sz="1600">
                <a:solidFill>
                  <a:srgbClr val="7030A0"/>
                </a:solidFill>
              </a:rPr>
              <a:t>m. triceps brachii </a:t>
            </a:r>
            <a:r>
              <a:rPr lang="cs-CZ" sz="1600" b="0">
                <a:solidFill>
                  <a:srgbClr val="7030A0"/>
                </a:solidFill>
              </a:rPr>
              <a:t>a jeho úponů </a:t>
            </a:r>
            <a:r>
              <a:rPr lang="cs-CZ" sz="1600" b="0"/>
              <a:t>na olecranon ulny</a:t>
            </a:r>
          </a:p>
        </p:txBody>
      </p:sp>
      <p:cxnSp>
        <p:nvCxnSpPr>
          <p:cNvPr id="57352" name="Přímá spojnice se šipkou 13"/>
          <p:cNvCxnSpPr>
            <a:cxnSpLocks noChangeShapeType="1"/>
          </p:cNvCxnSpPr>
          <p:nvPr/>
        </p:nvCxnSpPr>
        <p:spPr bwMode="auto">
          <a:xfrm>
            <a:off x="6464300" y="3573463"/>
            <a:ext cx="1263650" cy="647700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7353" name="Přímá spojnice se šipkou 15"/>
          <p:cNvCxnSpPr>
            <a:cxnSpLocks noChangeShapeType="1"/>
          </p:cNvCxnSpPr>
          <p:nvPr/>
        </p:nvCxnSpPr>
        <p:spPr bwMode="auto">
          <a:xfrm flipH="1">
            <a:off x="7835900" y="2636838"/>
            <a:ext cx="227013" cy="1584325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pic>
        <p:nvPicPr>
          <p:cNvPr id="57354" name="Obrázek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25" y="3913188"/>
            <a:ext cx="2862263" cy="285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5" name="Obdélník 20"/>
          <p:cNvSpPr>
            <a:spLocks noChangeArrowheads="1"/>
          </p:cNvSpPr>
          <p:nvPr/>
        </p:nvSpPr>
        <p:spPr bwMode="auto">
          <a:xfrm>
            <a:off x="1403350" y="4064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5735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4767263"/>
            <a:ext cx="1963737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39988"/>
            <a:ext cx="1751013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641850"/>
            <a:ext cx="19065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4640263"/>
            <a:ext cx="209073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3888" y="2439988"/>
            <a:ext cx="1704975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Obrázek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7388" y="4221163"/>
            <a:ext cx="31750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Obrázek 9"/>
          <p:cNvPicPr>
            <a:picLocks noChangeAspect="1"/>
          </p:cNvPicPr>
          <p:nvPr/>
        </p:nvPicPr>
        <p:blipFill>
          <a:blip r:embed="rId8"/>
          <a:srcRect l="44960" t="9435"/>
          <a:stretch>
            <a:fillRect/>
          </a:stretch>
        </p:blipFill>
        <p:spPr bwMode="auto">
          <a:xfrm>
            <a:off x="7481888" y="476250"/>
            <a:ext cx="1449387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DELTOVÝCH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8378" name="Obráze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8550" y="1827213"/>
            <a:ext cx="2584450" cy="271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01650" y="979488"/>
            <a:ext cx="4718050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anterior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clavicula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(acromion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</p:txBody>
      </p:sp>
      <p:pic>
        <p:nvPicPr>
          <p:cNvPr id="58380" name="Obrázek 1"/>
          <p:cNvPicPr>
            <a:picLocks noChangeAspect="1"/>
          </p:cNvPicPr>
          <p:nvPr/>
        </p:nvPicPr>
        <p:blipFill>
          <a:blip r:embed="rId10"/>
          <a:srcRect l="3375" t="55251" r="21724" b="652"/>
          <a:stretch>
            <a:fillRect/>
          </a:stretch>
        </p:blipFill>
        <p:spPr bwMode="auto">
          <a:xfrm>
            <a:off x="6362700" y="1827213"/>
            <a:ext cx="2568575" cy="203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81" name="Obdélník 10"/>
          <p:cNvSpPr>
            <a:spLocks noChangeArrowheads="1"/>
          </p:cNvSpPr>
          <p:nvPr/>
        </p:nvSpPr>
        <p:spPr bwMode="auto">
          <a:xfrm>
            <a:off x="7593013" y="361473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933575"/>
            <a:ext cx="2879725" cy="308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4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1933575"/>
            <a:ext cx="2281237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395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57163" y="952500"/>
            <a:ext cx="7654925" cy="9239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m.- biceps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supraglenoidale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breve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proc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coracoideus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humeri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59398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925" y="4006850"/>
            <a:ext cx="2398713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9" name="Obrázek 7"/>
          <p:cNvPicPr>
            <a:picLocks noChangeAspect="1"/>
          </p:cNvPicPr>
          <p:nvPr/>
        </p:nvPicPr>
        <p:blipFill>
          <a:blip r:embed="rId5"/>
          <a:srcRect l="66449" t="8000" b="36655"/>
          <a:stretch>
            <a:fillRect/>
          </a:stretch>
        </p:blipFill>
        <p:spPr bwMode="auto">
          <a:xfrm>
            <a:off x="6372225" y="2332038"/>
            <a:ext cx="2570163" cy="444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400" name="Obdélník 11"/>
          <p:cNvSpPr>
            <a:spLocks noChangeArrowheads="1"/>
          </p:cNvSpPr>
          <p:nvPr/>
        </p:nvSpPr>
        <p:spPr bwMode="auto">
          <a:xfrm>
            <a:off x="7199313" y="6526213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/>
          <p:cNvPicPr>
            <a:picLocks noChangeAspect="1"/>
          </p:cNvPicPr>
          <p:nvPr/>
        </p:nvPicPr>
        <p:blipFill>
          <a:blip r:embed="rId2"/>
          <a:srcRect l="19194" t="2750" r="3790" b="29068"/>
          <a:stretch>
            <a:fillRect/>
          </a:stretch>
        </p:blipFill>
        <p:spPr bwMode="auto">
          <a:xfrm>
            <a:off x="5280025" y="960438"/>
            <a:ext cx="3748088" cy="347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1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TRICEPSU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7163" y="989013"/>
            <a:ext cx="63595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triceps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infraglenoidale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6042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76475"/>
            <a:ext cx="22240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2271713"/>
            <a:ext cx="20129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Obrázek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3" y="4437063"/>
            <a:ext cx="28368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4538663"/>
            <a:ext cx="20764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Obdélník 9"/>
          <p:cNvSpPr>
            <a:spLocks noChangeArrowheads="1"/>
          </p:cNvSpPr>
          <p:nvPr/>
        </p:nvSpPr>
        <p:spPr bwMode="auto">
          <a:xfrm>
            <a:off x="7832725" y="4191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0426" name="Obrázek 10"/>
          <p:cNvPicPr>
            <a:picLocks noChangeAspect="1"/>
          </p:cNvPicPr>
          <p:nvPr/>
        </p:nvPicPr>
        <p:blipFill>
          <a:blip r:embed="rId7"/>
          <a:srcRect t="12794"/>
          <a:stretch>
            <a:fillRect/>
          </a:stretch>
        </p:blipFill>
        <p:spPr bwMode="auto">
          <a:xfrm>
            <a:off x="5795963" y="4494213"/>
            <a:ext cx="26400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762625" y="4454525"/>
            <a:ext cx="265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Osteofyt úponu na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olecranon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http://www.shoulderelbowsurgeon.co.uk/elbow.html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975" y="1844675"/>
            <a:ext cx="23383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7050" y="446088"/>
            <a:ext cx="56165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A KOLENA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1443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27263"/>
            <a:ext cx="2473325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Obrázek 6"/>
          <p:cNvPicPr>
            <a:picLocks noChangeAspect="1"/>
          </p:cNvPicPr>
          <p:nvPr/>
        </p:nvPicPr>
        <p:blipFill>
          <a:blip r:embed="rId4"/>
          <a:srcRect l="27325" t="21136" r="2" b="7367"/>
          <a:stretch>
            <a:fillRect/>
          </a:stretch>
        </p:blipFill>
        <p:spPr bwMode="auto">
          <a:xfrm>
            <a:off x="5508625" y="2774950"/>
            <a:ext cx="3560763" cy="404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1446" name="Obdélník 7"/>
          <p:cNvSpPr>
            <a:spLocks noChangeArrowheads="1"/>
          </p:cNvSpPr>
          <p:nvPr/>
        </p:nvSpPr>
        <p:spPr bwMode="auto">
          <a:xfrm>
            <a:off x="7885113" y="4492625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7375" y="989013"/>
            <a:ext cx="54959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glutaeus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medius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quadricepos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vastus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intermedius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;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rectus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1448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4513" y="4046538"/>
            <a:ext cx="22320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9" name="Obrázek 10"/>
          <p:cNvPicPr>
            <a:picLocks noChangeAspect="1"/>
          </p:cNvPicPr>
          <p:nvPr/>
        </p:nvPicPr>
        <p:blipFill>
          <a:blip r:embed="rId6"/>
          <a:srcRect l="2620" t="11957" r="38414" b="35869"/>
          <a:stretch>
            <a:fillRect/>
          </a:stretch>
        </p:blipFill>
        <p:spPr bwMode="auto">
          <a:xfrm>
            <a:off x="6438900" y="455613"/>
            <a:ext cx="2630488" cy="293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2708275"/>
            <a:ext cx="3617912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6" name="Obrázek 5"/>
          <p:cNvPicPr>
            <a:picLocks noChangeAspect="1"/>
          </p:cNvPicPr>
          <p:nvPr/>
        </p:nvPicPr>
        <p:blipFill>
          <a:blip r:embed="rId3"/>
          <a:srcRect l="3992" t="11958" r="4134" b="3261"/>
          <a:stretch>
            <a:fillRect/>
          </a:stretch>
        </p:blipFill>
        <p:spPr bwMode="auto">
          <a:xfrm>
            <a:off x="4643438" y="1031875"/>
            <a:ext cx="4454525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2468" name="Obdélník 4"/>
          <p:cNvSpPr>
            <a:spLocks noChangeArrowheads="1"/>
          </p:cNvSpPr>
          <p:nvPr/>
        </p:nvSpPr>
        <p:spPr bwMode="auto">
          <a:xfrm>
            <a:off x="4660900" y="6015038"/>
            <a:ext cx="12271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7" name="Obdélník 6"/>
          <p:cNvSpPr/>
          <p:nvPr/>
        </p:nvSpPr>
        <p:spPr>
          <a:xfrm>
            <a:off x="527050" y="446088"/>
            <a:ext cx="706913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KOLENA 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(+ </a:t>
            </a:r>
            <a:r>
              <a:rPr lang="cs-CZ" sz="16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16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)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3" y="1057275"/>
            <a:ext cx="4919662" cy="1476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hamstringů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 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jeho úponů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6"/>
          <p:cNvPicPr>
            <a:picLocks noChangeAspect="1"/>
          </p:cNvPicPr>
          <p:nvPr/>
        </p:nvPicPr>
        <p:blipFill>
          <a:blip r:embed="rId2"/>
          <a:srcRect l="3992" t="53519" r="4134" b="3261"/>
          <a:stretch>
            <a:fillRect/>
          </a:stretch>
        </p:blipFill>
        <p:spPr bwMode="auto">
          <a:xfrm>
            <a:off x="5389563" y="1022350"/>
            <a:ext cx="355282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0" name="Obrázek 2"/>
          <p:cNvPicPr>
            <a:picLocks noChangeAspect="1"/>
          </p:cNvPicPr>
          <p:nvPr/>
        </p:nvPicPr>
        <p:blipFill>
          <a:blip r:embed="rId3"/>
          <a:srcRect l="16100"/>
          <a:stretch>
            <a:fillRect/>
          </a:stretch>
        </p:blipFill>
        <p:spPr bwMode="auto">
          <a:xfrm>
            <a:off x="3222625" y="2852738"/>
            <a:ext cx="2366963" cy="393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16013" y="461963"/>
            <a:ext cx="70691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PLANTÁRNÍCH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NOHY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  <a:endParaRPr lang="cs-CZ" sz="1200" b="0" dirty="0"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3600" y="1022350"/>
            <a:ext cx="4394200" cy="17541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riziko poškození 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svalů a jejich úponů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 +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tendo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Achylli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calcaneus;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condyli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flexor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digitorum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brevis 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+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quadratus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plantae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(calcaneus)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3494" name="Obdélník 7"/>
          <p:cNvSpPr>
            <a:spLocks noChangeArrowheads="1"/>
          </p:cNvSpPr>
          <p:nvPr/>
        </p:nvSpPr>
        <p:spPr bwMode="auto">
          <a:xfrm>
            <a:off x="7748588" y="1709738"/>
            <a:ext cx="1225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3495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1188" y="43529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238" y="2852738"/>
            <a:ext cx="255270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673725" y="4344988"/>
            <a:ext cx="3306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Patní ostruhy úponů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Achillovy šlachy a plant. aponeurózy</a:t>
            </a: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http://www.docpods.com/heel-spurs</a:t>
            </a:r>
          </a:p>
        </p:txBody>
      </p:sp>
      <p:pic>
        <p:nvPicPr>
          <p:cNvPr id="63498" name="Obráze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401888"/>
            <a:ext cx="14033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16013" y="585788"/>
            <a:ext cx="70691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SEBEPOŠKOZENÍ „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KULTURIST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“ INJEKCEMI SYNTHOLU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4515" name="Obrázek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1506538"/>
            <a:ext cx="55102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Obrázek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4027488"/>
            <a:ext cx="55102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bdélník 14"/>
          <p:cNvSpPr>
            <a:spLocks noChangeArrowheads="1"/>
          </p:cNvSpPr>
          <p:nvPr/>
        </p:nvSpPr>
        <p:spPr bwMode="auto">
          <a:xfrm>
            <a:off x="900113" y="1168400"/>
            <a:ext cx="745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600" b="0">
                <a:latin typeface="Calibri" pitchFamily="34" charset="0"/>
              </a:rPr>
              <a:t>http://www.ergo-log.com/synthol-demolishes-muscle-tissue.html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image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5399088"/>
            <a:ext cx="1779587" cy="1284287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4" name="Picture 40" descr="IR000086"/>
          <p:cNvPicPr>
            <a:picLocks noChangeAspect="1" noChangeArrowheads="1"/>
          </p:cNvPicPr>
          <p:nvPr/>
        </p:nvPicPr>
        <p:blipFill>
          <a:blip r:embed="rId3"/>
          <a:srcRect r="7050"/>
          <a:stretch>
            <a:fillRect/>
          </a:stretch>
        </p:blipFill>
        <p:spPr bwMode="auto">
          <a:xfrm>
            <a:off x="836613" y="3776663"/>
            <a:ext cx="2339975" cy="173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6553200" cy="31384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Rozdělení mikrotraumat podle tkání, názvosloví</a:t>
            </a:r>
          </a:p>
          <a:p>
            <a:pPr algn="ctr"/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plíživá zlomenina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kost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i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(fractura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ossis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okostice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(periostitis)</a:t>
            </a:r>
            <a:r>
              <a:rPr lang="en-GB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latin typeface="Calibri" pitchFamily="34" charset="0"/>
              </a:rPr>
              <a:t>v oblasti úponů svalů na kost</a:t>
            </a:r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poškození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chrupavky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chondritis,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chondropathia)</a:t>
            </a:r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kloubníh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o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pouzdr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a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(synovitis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, periarthritis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</a:t>
            </a:r>
            <a:r>
              <a:rPr lang="cs-CZ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sval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(myositis)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šlach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y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a vaz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(tendinitis)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úponu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šlachy nebo vazu na kost (enthezitis, enthezopathia) 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šlachové pochvy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(tendovaginitis)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tíhov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ého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váčk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(bursitis)</a:t>
            </a:r>
            <a:endParaRPr lang="en-GB" altLang="cs-CZ" b="0">
              <a:latin typeface="Calibri" pitchFamily="34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0485" name="Obrázek 3"/>
          <p:cNvPicPr>
            <a:picLocks noChangeAspect="1"/>
          </p:cNvPicPr>
          <p:nvPr/>
        </p:nvPicPr>
        <p:blipFill>
          <a:blip r:embed="rId4"/>
          <a:srcRect l="59711" t="11005" b="974"/>
          <a:stretch>
            <a:fillRect/>
          </a:stretch>
        </p:blipFill>
        <p:spPr bwMode="auto">
          <a:xfrm>
            <a:off x="6516688" y="646113"/>
            <a:ext cx="1941512" cy="3140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6" name="Obdélník 4"/>
          <p:cNvSpPr>
            <a:spLocks noChangeArrowheads="1"/>
          </p:cNvSpPr>
          <p:nvPr/>
        </p:nvSpPr>
        <p:spPr bwMode="auto">
          <a:xfrm>
            <a:off x="6537325" y="652463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https://musculoskeletalkey.com/imaging-of-stress-fractures/</a:t>
            </a:r>
          </a:p>
        </p:txBody>
      </p:sp>
      <p:pic>
        <p:nvPicPr>
          <p:cNvPr id="20487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600" y="2952750"/>
            <a:ext cx="2149475" cy="2147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8" name="Obdélník 10"/>
          <p:cNvSpPr>
            <a:spLocks noChangeArrowheads="1"/>
          </p:cNvSpPr>
          <p:nvPr/>
        </p:nvSpPr>
        <p:spPr bwMode="auto">
          <a:xfrm>
            <a:off x="7027863" y="2951163"/>
            <a:ext cx="1758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http://stpetehipandknee.com/chondromalacia-patella/</a:t>
            </a:r>
          </a:p>
        </p:txBody>
      </p:sp>
      <p:pic>
        <p:nvPicPr>
          <p:cNvPr id="20489" name="obrázek 14" descr="image012"/>
          <p:cNvPicPr>
            <a:picLocks noChangeAspect="1" noChangeArrowheads="1"/>
          </p:cNvPicPr>
          <p:nvPr/>
        </p:nvPicPr>
        <p:blipFill>
          <a:blip r:embed="rId6"/>
          <a:srcRect r="6448"/>
          <a:stretch>
            <a:fillRect/>
          </a:stretch>
        </p:blipFill>
        <p:spPr bwMode="auto">
          <a:xfrm>
            <a:off x="2728913" y="4784725"/>
            <a:ext cx="2682875" cy="1973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0" name="obrázek 12" descr="image008"/>
          <p:cNvPicPr>
            <a:picLocks noChangeAspect="1" noChangeArrowheads="1"/>
          </p:cNvPicPr>
          <p:nvPr/>
        </p:nvPicPr>
        <p:blipFill>
          <a:blip r:embed="rId7"/>
          <a:srcRect r="5952"/>
          <a:stretch>
            <a:fillRect/>
          </a:stretch>
        </p:blipFill>
        <p:spPr bwMode="auto">
          <a:xfrm>
            <a:off x="5689600" y="4935538"/>
            <a:ext cx="267335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1" name="Obrázek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00575" y="3087688"/>
            <a:ext cx="2098675" cy="2093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2" name="Obdélník 12"/>
          <p:cNvSpPr>
            <a:spLocks noChangeArrowheads="1"/>
          </p:cNvSpPr>
          <p:nvPr/>
        </p:nvSpPr>
        <p:spPr bwMode="auto">
          <a:xfrm>
            <a:off x="4533900" y="4826000"/>
            <a:ext cx="221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800" b="0">
                <a:solidFill>
                  <a:schemeClr val="bg1"/>
                </a:solidFill>
                <a:latin typeface="Calibri" pitchFamily="34" charset="0"/>
              </a:rPr>
              <a:t>https://www.thegaitguys.com/thedailyblog/2016/9/28/david-and-goliath-the-calf-and-the-glute</a:t>
            </a:r>
          </a:p>
        </p:txBody>
      </p:sp>
      <p:cxnSp>
        <p:nvCxnSpPr>
          <p:cNvPr id="20493" name="Přímá spojnice se šipkou 15"/>
          <p:cNvCxnSpPr>
            <a:cxnSpLocks noChangeShapeType="1"/>
          </p:cNvCxnSpPr>
          <p:nvPr/>
        </p:nvCxnSpPr>
        <p:spPr bwMode="auto">
          <a:xfrm>
            <a:off x="8362950" y="3500438"/>
            <a:ext cx="95250" cy="2857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4" name="Přímá spojnice se šipkou 20"/>
          <p:cNvCxnSpPr>
            <a:cxnSpLocks noChangeShapeType="1"/>
          </p:cNvCxnSpPr>
          <p:nvPr/>
        </p:nvCxnSpPr>
        <p:spPr bwMode="auto">
          <a:xfrm>
            <a:off x="4852988" y="4000500"/>
            <a:ext cx="333375" cy="5873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5" name="Přímá spojnice se šipkou 22"/>
          <p:cNvCxnSpPr>
            <a:cxnSpLocks noChangeShapeType="1"/>
          </p:cNvCxnSpPr>
          <p:nvPr/>
        </p:nvCxnSpPr>
        <p:spPr bwMode="auto">
          <a:xfrm>
            <a:off x="6084888" y="6238875"/>
            <a:ext cx="346075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6" name="Přímá spojnice se šipkou 24"/>
          <p:cNvCxnSpPr>
            <a:cxnSpLocks noChangeShapeType="1"/>
          </p:cNvCxnSpPr>
          <p:nvPr/>
        </p:nvCxnSpPr>
        <p:spPr bwMode="auto">
          <a:xfrm flipH="1">
            <a:off x="3092450" y="5006975"/>
            <a:ext cx="255588" cy="2032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7" name="Přímá spojnice se šipkou 26"/>
          <p:cNvCxnSpPr>
            <a:cxnSpLocks noChangeShapeType="1"/>
          </p:cNvCxnSpPr>
          <p:nvPr/>
        </p:nvCxnSpPr>
        <p:spPr bwMode="auto">
          <a:xfrm flipH="1">
            <a:off x="1371600" y="4500563"/>
            <a:ext cx="287338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20498" name="TextovéPole 27"/>
          <p:cNvSpPr txBox="1">
            <a:spLocks noChangeArrowheads="1"/>
          </p:cNvSpPr>
          <p:nvPr/>
        </p:nvSpPr>
        <p:spPr bwMode="auto">
          <a:xfrm>
            <a:off x="1520825" y="52974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499" name="TextovéPole 30"/>
          <p:cNvSpPr txBox="1">
            <a:spLocks noChangeArrowheads="1"/>
          </p:cNvSpPr>
          <p:nvPr/>
        </p:nvSpPr>
        <p:spPr bwMode="auto">
          <a:xfrm>
            <a:off x="3629025" y="47259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0" name="TextovéPole 31"/>
          <p:cNvSpPr txBox="1">
            <a:spLocks noChangeArrowheads="1"/>
          </p:cNvSpPr>
          <p:nvPr/>
        </p:nvSpPr>
        <p:spPr bwMode="auto">
          <a:xfrm>
            <a:off x="6484938" y="488473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1" name="Obdélník 28"/>
          <p:cNvSpPr>
            <a:spLocks noChangeArrowheads="1"/>
          </p:cNvSpPr>
          <p:nvPr/>
        </p:nvSpPr>
        <p:spPr bwMode="auto">
          <a:xfrm>
            <a:off x="260350" y="5502275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9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9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79438"/>
            <a:ext cx="8029575" cy="576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6" name="Obrázek 3"/>
          <p:cNvPicPr>
            <a:picLocks noChangeAspect="1"/>
          </p:cNvPicPr>
          <p:nvPr/>
        </p:nvPicPr>
        <p:blipFill>
          <a:blip r:embed="rId3"/>
          <a:srcRect l="27557" r="32208" b="63908"/>
          <a:stretch>
            <a:fillRect/>
          </a:stretch>
        </p:blipFill>
        <p:spPr bwMode="auto">
          <a:xfrm>
            <a:off x="6372225" y="4292600"/>
            <a:ext cx="252095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1476375" y="6427788"/>
            <a:ext cx="6892925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100"/>
              <a:t>avulsion – odtržení, contusion – zhmoždění, disorder – potíže, fatigue – únava, injuries – poškození, laceration – natržení, overexertion – přetížení, soreness – bolestivost, tear - trhlina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akutního poškození svalů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akutního poškození svalů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225" y="908050"/>
            <a:ext cx="7670800" cy="447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FUNKČNÍ POŠKOZENÍ SVALU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týden)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bolestivý problém svalu bez zjevného makroskopického poškození vláken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(ztuhnutí)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přetížení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- při změně tréninku, povrchu kurtu …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Bolest při pohybu, </a:t>
            </a:r>
            <a:r>
              <a:rPr lang="cs-CZ" sz="1500" cap="all" dirty="0" err="1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ZtuhLost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 SVALU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Více rozšířená bolestivost po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nezvyklém brždění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pohybu s excentrickými kontrakcemi nebo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dlouhotrvajícím metabolickém přetížení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</a:t>
            </a: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BOLEST, ZTUHLOST A SLABOST I V KLIDU,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funkční nebo strukturální </a:t>
            </a:r>
            <a:r>
              <a:rPr lang="cs-CZ" sz="1500" i="1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vertebrogenní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poruchy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(lumbální, </a:t>
            </a:r>
            <a:r>
              <a:rPr lang="cs-CZ" sz="150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sakroiliakální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, …)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BOLESTIVÁ ZTUHLOST SVALU, TUPÁ AŽ BODAVÁ BOLEST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zhoršující se se svalovou aktivitou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Vřetenovitě omezená oblast zvýšeného svalového napětí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dysfunkce neuro-muskulárního řízení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(reciproční inhibice)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BOLESTIVOST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zvyšující se s rostoucí svalovou ztuhlostí a napětím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/>
          <a:srcRect l="33464" t="37898" r="34091" b="3795"/>
          <a:stretch>
            <a:fillRect/>
          </a:stretch>
        </p:blipFill>
        <p:spPr bwMode="auto">
          <a:xfrm>
            <a:off x="7681913" y="3424238"/>
            <a:ext cx="1379537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Obrázek 4"/>
          <p:cNvPicPr>
            <a:picLocks noChangeAspect="1"/>
          </p:cNvPicPr>
          <p:nvPr/>
        </p:nvPicPr>
        <p:blipFill>
          <a:blip r:embed="rId3"/>
          <a:srcRect l="1180" t="37898" r="70573" b="3795"/>
          <a:stretch>
            <a:fillRect/>
          </a:stretch>
        </p:blipFill>
        <p:spPr bwMode="auto">
          <a:xfrm>
            <a:off x="7681913" y="939800"/>
            <a:ext cx="1379537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 l="67908" t="38953" b="2585"/>
          <a:stretch>
            <a:fillRect/>
          </a:stretch>
        </p:blipFill>
        <p:spPr bwMode="auto">
          <a:xfrm>
            <a:off x="7134225" y="1677988"/>
            <a:ext cx="16589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250825" y="908050"/>
            <a:ext cx="68834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STRUKTURÁLNÍ POŠKOZENÍ SVALU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zjevné makroskopické poranění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svalu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malé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maximálně v rozsahu svalového snopce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5 mm; trvání s léčbou 10-14 dnů)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NÁHLÁ OSTRÁ BODAVÁ (JEHLOVÁ) BOLEST PO POCITU „PRASKNUTÍ (KŘUPNUTÍ)“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než snopec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 5 mm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; trvání s léčbou ~6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Ostrá bodavá bolest, často zřetelné natržení v okamžiku poranění – křupnutí s následnou neutuchající bolestí</a:t>
            </a:r>
          </a:p>
          <a:p>
            <a:pPr eaLnBrk="0" hangingPunct="0">
              <a:defRPr/>
            </a:pPr>
            <a:r>
              <a:rPr lang="cs-CZ" sz="1500" cap="all" dirty="0">
                <a:latin typeface="Arial" panose="020B0604020202020204" pitchFamily="34" charset="0"/>
                <a:cs typeface="+mn-cs"/>
              </a:rPr>
              <a:t>(4)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velké natržení až kompletní přetržení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svalu s distrakcí jeho bříška a odtržením šlachy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12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akutního poškození svalů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1"/>
          <p:cNvPicPr>
            <a:picLocks noChangeAspect="1" noChangeArrowheads="1"/>
          </p:cNvPicPr>
          <p:nvPr/>
        </p:nvPicPr>
        <p:blipFill>
          <a:blip r:embed="rId2"/>
          <a:srcRect l="2725" t="13129" r="4877" b="11273"/>
          <a:stretch>
            <a:fillRect/>
          </a:stretch>
        </p:blipFill>
        <p:spPr bwMode="auto">
          <a:xfrm>
            <a:off x="1381125" y="1341438"/>
            <a:ext cx="6335713" cy="38877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3492500" y="1412875"/>
            <a:ext cx="1830388" cy="4000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Riziko vzniku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827088" y="2708275"/>
            <a:ext cx="1008062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Intenzita zátěže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549650" y="4906963"/>
            <a:ext cx="218916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Frekvence zátěže</a:t>
            </a: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06363" y="565150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latin typeface="Calibri" pitchFamily="34" charset="0"/>
              </a:rPr>
              <a:t>Vliv intenzity a frekvence zátěže na vznik mikrotraumatu</a:t>
            </a: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3492500" y="2276475"/>
            <a:ext cx="2303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VYSOKÉ</a:t>
            </a:r>
          </a:p>
          <a:p>
            <a:pPr algn="ctr">
              <a:spcBef>
                <a:spcPct val="50000"/>
              </a:spcBef>
            </a:pPr>
            <a:endParaRPr lang="cs-CZ" altLang="cs-CZ" b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584" name="TextovéPole 1"/>
          <p:cNvSpPr txBox="1">
            <a:spLocks noChangeArrowheads="1"/>
          </p:cNvSpPr>
          <p:nvPr/>
        </p:nvSpPr>
        <p:spPr bwMode="auto">
          <a:xfrm>
            <a:off x="1560513" y="5243513"/>
            <a:ext cx="5976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5357</TotalTime>
  <Words>2686</Words>
  <Application>Microsoft Office PowerPoint</Application>
  <PresentationFormat>On-screen Show (4:3)</PresentationFormat>
  <Paragraphs>571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Výchozí návrh</vt:lpstr>
      <vt:lpstr>Poškození pohybového aparátu při kondičním tréninku  Jan Novotný Fakulta sportovních studií MU Brno, 2017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Novotni</cp:lastModifiedBy>
  <cp:revision>878</cp:revision>
  <dcterms:created xsi:type="dcterms:W3CDTF">2005-05-21T06:40:09Z</dcterms:created>
  <dcterms:modified xsi:type="dcterms:W3CDTF">2020-02-18T11:57:54Z</dcterms:modified>
</cp:coreProperties>
</file>