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455" r:id="rId3"/>
    <p:sldId id="415" r:id="rId4"/>
    <p:sldId id="260" r:id="rId5"/>
    <p:sldId id="419" r:id="rId6"/>
    <p:sldId id="417" r:id="rId7"/>
    <p:sldId id="402" r:id="rId8"/>
    <p:sldId id="456" r:id="rId9"/>
    <p:sldId id="442" r:id="rId10"/>
    <p:sldId id="436" r:id="rId11"/>
    <p:sldId id="454" r:id="rId12"/>
    <p:sldId id="439" r:id="rId13"/>
    <p:sldId id="437" r:id="rId14"/>
    <p:sldId id="450" r:id="rId15"/>
    <p:sldId id="452" r:id="rId16"/>
    <p:sldId id="445" r:id="rId17"/>
    <p:sldId id="443" r:id="rId18"/>
    <p:sldId id="430" r:id="rId19"/>
    <p:sldId id="434" r:id="rId20"/>
    <p:sldId id="431" r:id="rId21"/>
    <p:sldId id="453" r:id="rId22"/>
    <p:sldId id="410" r:id="rId23"/>
    <p:sldId id="411" r:id="rId24"/>
    <p:sldId id="412" r:id="rId25"/>
    <p:sldId id="414" r:id="rId26"/>
    <p:sldId id="461" r:id="rId27"/>
    <p:sldId id="435" r:id="rId28"/>
    <p:sldId id="440" r:id="rId29"/>
    <p:sldId id="462" r:id="rId30"/>
    <p:sldId id="463" r:id="rId31"/>
    <p:sldId id="464" r:id="rId32"/>
    <p:sldId id="451" r:id="rId33"/>
    <p:sldId id="438" r:id="rId34"/>
    <p:sldId id="399" r:id="rId35"/>
    <p:sldId id="401" r:id="rId36"/>
    <p:sldId id="403" r:id="rId37"/>
    <p:sldId id="418" r:id="rId38"/>
    <p:sldId id="458" r:id="rId39"/>
    <p:sldId id="407" r:id="rId40"/>
    <p:sldId id="259" r:id="rId41"/>
    <p:sldId id="408" r:id="rId42"/>
    <p:sldId id="460" r:id="rId43"/>
    <p:sldId id="314" r:id="rId44"/>
    <p:sldId id="313" r:id="rId45"/>
    <p:sldId id="316" r:id="rId46"/>
    <p:sldId id="317" r:id="rId47"/>
    <p:sldId id="477" r:id="rId48"/>
    <p:sldId id="479" r:id="rId49"/>
    <p:sldId id="478" r:id="rId50"/>
    <p:sldId id="480" r:id="rId51"/>
    <p:sldId id="457" r:id="rId52"/>
    <p:sldId id="469" r:id="rId53"/>
    <p:sldId id="334" r:id="rId54"/>
    <p:sldId id="482" r:id="rId55"/>
    <p:sldId id="483" r:id="rId56"/>
    <p:sldId id="481" r:id="rId57"/>
    <p:sldId id="465" r:id="rId58"/>
    <p:sldId id="466" r:id="rId59"/>
    <p:sldId id="470" r:id="rId60"/>
    <p:sldId id="471" r:id="rId61"/>
    <p:sldId id="472" r:id="rId62"/>
    <p:sldId id="467" r:id="rId6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3" autoAdjust="0"/>
    <p:restoredTop sz="94660"/>
  </p:normalViewPr>
  <p:slideViewPr>
    <p:cSldViewPr snapToGrid="0">
      <p:cViewPr varScale="1">
        <p:scale>
          <a:sx n="94" d="100"/>
          <a:sy n="94" d="100"/>
        </p:scale>
        <p:origin x="108" y="750"/>
      </p:cViewPr>
      <p:guideLst/>
    </p:cSldViewPr>
  </p:slideViewPr>
  <p:notesTextViewPr>
    <p:cViewPr>
      <p:scale>
        <a:sx n="1" d="1"/>
        <a:sy n="1" d="1"/>
      </p:scale>
      <p:origin x="0" y="0"/>
    </p:cViewPr>
  </p:notesTextViewPr>
  <p:sorterViewPr>
    <p:cViewPr varScale="1">
      <p:scale>
        <a:sx n="1" d="1"/>
        <a:sy n="1" d="1"/>
      </p:scale>
      <p:origin x="0" y="-237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B5EC5-647B-4939-9435-141363C16413}" type="datetimeFigureOut">
              <a:rPr lang="cs-CZ" smtClean="0"/>
              <a:t>27.11.2017</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FDB4D-9D4D-401C-A542-7CC7D25EA892}" type="slidenum">
              <a:rPr lang="cs-CZ" smtClean="0"/>
              <a:t>‹#›</a:t>
            </a:fld>
            <a:endParaRPr lang="cs-CZ"/>
          </a:p>
        </p:txBody>
      </p:sp>
    </p:spTree>
    <p:extLst>
      <p:ext uri="{BB962C8B-B14F-4D97-AF65-F5344CB8AC3E}">
        <p14:creationId xmlns:p14="http://schemas.microsoft.com/office/powerpoint/2010/main" val="263814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8FBFDB4D-9D4D-401C-A542-7CC7D25EA892}" type="slidenum">
              <a:rPr lang="cs-CZ" smtClean="0"/>
              <a:t>13</a:t>
            </a:fld>
            <a:endParaRPr lang="cs-CZ"/>
          </a:p>
        </p:txBody>
      </p:sp>
    </p:spTree>
    <p:extLst>
      <p:ext uri="{BB962C8B-B14F-4D97-AF65-F5344CB8AC3E}">
        <p14:creationId xmlns:p14="http://schemas.microsoft.com/office/powerpoint/2010/main" val="1165128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C578A6F3-81AB-46F5-A472-782ECB00B7D4}" type="datetimeFigureOut">
              <a:rPr lang="cs-CZ" smtClean="0"/>
              <a:t>27.11.2017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5EC0AA3-2DD4-4F83-B493-F0CD2677C332}" type="slidenum">
              <a:rPr lang="cs-CZ" smtClean="0"/>
              <a:t>‹#›</a:t>
            </a:fld>
            <a:endParaRPr lang="cs-CZ"/>
          </a:p>
        </p:txBody>
      </p:sp>
    </p:spTree>
    <p:extLst>
      <p:ext uri="{BB962C8B-B14F-4D97-AF65-F5344CB8AC3E}">
        <p14:creationId xmlns:p14="http://schemas.microsoft.com/office/powerpoint/2010/main" val="101045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578A6F3-81AB-46F5-A472-782ECB00B7D4}" type="datetimeFigureOut">
              <a:rPr lang="cs-CZ" smtClean="0"/>
              <a:t>27.11.2017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5EC0AA3-2DD4-4F83-B493-F0CD2677C332}" type="slidenum">
              <a:rPr lang="cs-CZ" smtClean="0"/>
              <a:t>‹#›</a:t>
            </a:fld>
            <a:endParaRPr lang="cs-CZ"/>
          </a:p>
        </p:txBody>
      </p:sp>
    </p:spTree>
    <p:extLst>
      <p:ext uri="{BB962C8B-B14F-4D97-AF65-F5344CB8AC3E}">
        <p14:creationId xmlns:p14="http://schemas.microsoft.com/office/powerpoint/2010/main" val="344581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578A6F3-81AB-46F5-A472-782ECB00B7D4}" type="datetimeFigureOut">
              <a:rPr lang="cs-CZ" smtClean="0"/>
              <a:t>27.11.2017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5EC0AA3-2DD4-4F83-B493-F0CD2677C332}" type="slidenum">
              <a:rPr lang="cs-CZ" smtClean="0"/>
              <a:t>‹#›</a:t>
            </a:fld>
            <a:endParaRPr lang="cs-CZ"/>
          </a:p>
        </p:txBody>
      </p:sp>
    </p:spTree>
    <p:extLst>
      <p:ext uri="{BB962C8B-B14F-4D97-AF65-F5344CB8AC3E}">
        <p14:creationId xmlns:p14="http://schemas.microsoft.com/office/powerpoint/2010/main" val="286617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3"/>
            <a:ext cx="109728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09600" y="1600201"/>
            <a:ext cx="5384800" cy="45307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600201"/>
            <a:ext cx="5384800" cy="21891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3941763"/>
            <a:ext cx="5384800" cy="218916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609600" y="6243638"/>
            <a:ext cx="2844800" cy="457200"/>
          </a:xfrm>
        </p:spPr>
        <p:txBody>
          <a:bodyPr/>
          <a:lstStyle>
            <a:lvl1pPr>
              <a:defRPr/>
            </a:lvl1pPr>
          </a:lstStyle>
          <a:p>
            <a:endParaRPr lang="en-GB" altLang="cs-CZ"/>
          </a:p>
        </p:txBody>
      </p:sp>
      <p:sp>
        <p:nvSpPr>
          <p:cNvPr id="7" name="Zástupný symbol pro zápatí 6"/>
          <p:cNvSpPr>
            <a:spLocks noGrp="1"/>
          </p:cNvSpPr>
          <p:nvPr>
            <p:ph type="ftr" sz="quarter" idx="11"/>
          </p:nvPr>
        </p:nvSpPr>
        <p:spPr>
          <a:xfrm>
            <a:off x="4165600" y="6248400"/>
            <a:ext cx="3860800" cy="457200"/>
          </a:xfrm>
        </p:spPr>
        <p:txBody>
          <a:bodyPr/>
          <a:lstStyle>
            <a:lvl1pPr>
              <a:defRPr/>
            </a:lvl1pPr>
          </a:lstStyle>
          <a:p>
            <a:endParaRPr lang="en-GB" altLang="cs-CZ"/>
          </a:p>
        </p:txBody>
      </p:sp>
      <p:sp>
        <p:nvSpPr>
          <p:cNvPr id="8" name="Zástupný symbol pro číslo snímku 7"/>
          <p:cNvSpPr>
            <a:spLocks noGrp="1"/>
          </p:cNvSpPr>
          <p:nvPr>
            <p:ph type="sldNum" sz="quarter" idx="12"/>
          </p:nvPr>
        </p:nvSpPr>
        <p:spPr>
          <a:xfrm>
            <a:off x="8737600" y="6243638"/>
            <a:ext cx="2844800" cy="457200"/>
          </a:xfrm>
        </p:spPr>
        <p:txBody>
          <a:bodyPr/>
          <a:lstStyle>
            <a:lvl1pPr>
              <a:defRPr/>
            </a:lvl1pPr>
          </a:lstStyle>
          <a:p>
            <a:fld id="{6168C9B7-7009-4EE4-B349-06C2EDDF9F3F}" type="slidenum">
              <a:rPr lang="en-GB" altLang="cs-CZ"/>
              <a:pPr/>
              <a:t>‹#›</a:t>
            </a:fld>
            <a:endParaRPr lang="en-GB" altLang="cs-CZ"/>
          </a:p>
        </p:txBody>
      </p:sp>
    </p:spTree>
    <p:extLst>
      <p:ext uri="{BB962C8B-B14F-4D97-AF65-F5344CB8AC3E}">
        <p14:creationId xmlns:p14="http://schemas.microsoft.com/office/powerpoint/2010/main" val="1010639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B7E74E71-C49F-41FF-A570-7B8C3B67B225}" type="slidenum">
              <a:rPr lang="cs-CZ" altLang="cs-CZ"/>
              <a:pPr>
                <a:defRPr/>
              </a:pPr>
              <a:t>‹#›</a:t>
            </a:fld>
            <a:endParaRPr lang="cs-CZ" altLang="cs-CZ"/>
          </a:p>
        </p:txBody>
      </p:sp>
    </p:spTree>
    <p:extLst>
      <p:ext uri="{BB962C8B-B14F-4D97-AF65-F5344CB8AC3E}">
        <p14:creationId xmlns:p14="http://schemas.microsoft.com/office/powerpoint/2010/main" val="1406160824"/>
      </p:ext>
    </p:extLst>
  </p:cSld>
  <p:clrMapOvr>
    <a:masterClrMapping/>
  </p:clrMapOvr>
  <p:transition>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578A6F3-81AB-46F5-A472-782ECB00B7D4}" type="datetimeFigureOut">
              <a:rPr lang="cs-CZ" smtClean="0"/>
              <a:t>27.11.2017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5EC0AA3-2DD4-4F83-B493-F0CD2677C332}" type="slidenum">
              <a:rPr lang="cs-CZ" smtClean="0"/>
              <a:t>‹#›</a:t>
            </a:fld>
            <a:endParaRPr lang="cs-CZ"/>
          </a:p>
        </p:txBody>
      </p:sp>
    </p:spTree>
    <p:extLst>
      <p:ext uri="{BB962C8B-B14F-4D97-AF65-F5344CB8AC3E}">
        <p14:creationId xmlns:p14="http://schemas.microsoft.com/office/powerpoint/2010/main" val="3139537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C578A6F3-81AB-46F5-A472-782ECB00B7D4}" type="datetimeFigureOut">
              <a:rPr lang="cs-CZ" smtClean="0"/>
              <a:t>27.11.2017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5EC0AA3-2DD4-4F83-B493-F0CD2677C332}" type="slidenum">
              <a:rPr lang="cs-CZ" smtClean="0"/>
              <a:t>‹#›</a:t>
            </a:fld>
            <a:endParaRPr lang="cs-CZ"/>
          </a:p>
        </p:txBody>
      </p:sp>
    </p:spTree>
    <p:extLst>
      <p:ext uri="{BB962C8B-B14F-4D97-AF65-F5344CB8AC3E}">
        <p14:creationId xmlns:p14="http://schemas.microsoft.com/office/powerpoint/2010/main" val="68281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578A6F3-81AB-46F5-A472-782ECB00B7D4}" type="datetimeFigureOut">
              <a:rPr lang="cs-CZ" smtClean="0"/>
              <a:t>27.11.2017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5EC0AA3-2DD4-4F83-B493-F0CD2677C332}" type="slidenum">
              <a:rPr lang="cs-CZ" smtClean="0"/>
              <a:t>‹#›</a:t>
            </a:fld>
            <a:endParaRPr lang="cs-CZ"/>
          </a:p>
        </p:txBody>
      </p:sp>
    </p:spTree>
    <p:extLst>
      <p:ext uri="{BB962C8B-B14F-4D97-AF65-F5344CB8AC3E}">
        <p14:creationId xmlns:p14="http://schemas.microsoft.com/office/powerpoint/2010/main" val="44948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578A6F3-81AB-46F5-A472-782ECB00B7D4}" type="datetimeFigureOut">
              <a:rPr lang="cs-CZ" smtClean="0"/>
              <a:t>27.11.2017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5EC0AA3-2DD4-4F83-B493-F0CD2677C332}" type="slidenum">
              <a:rPr lang="cs-CZ" smtClean="0"/>
              <a:t>‹#›</a:t>
            </a:fld>
            <a:endParaRPr lang="cs-CZ"/>
          </a:p>
        </p:txBody>
      </p:sp>
    </p:spTree>
    <p:extLst>
      <p:ext uri="{BB962C8B-B14F-4D97-AF65-F5344CB8AC3E}">
        <p14:creationId xmlns:p14="http://schemas.microsoft.com/office/powerpoint/2010/main" val="56019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578A6F3-81AB-46F5-A472-782ECB00B7D4}" type="datetimeFigureOut">
              <a:rPr lang="cs-CZ" smtClean="0"/>
              <a:t>27.11.2017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5EC0AA3-2DD4-4F83-B493-F0CD2677C332}" type="slidenum">
              <a:rPr lang="cs-CZ" smtClean="0"/>
              <a:t>‹#›</a:t>
            </a:fld>
            <a:endParaRPr lang="cs-CZ"/>
          </a:p>
        </p:txBody>
      </p:sp>
    </p:spTree>
    <p:extLst>
      <p:ext uri="{BB962C8B-B14F-4D97-AF65-F5344CB8AC3E}">
        <p14:creationId xmlns:p14="http://schemas.microsoft.com/office/powerpoint/2010/main" val="3118753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78A6F3-81AB-46F5-A472-782ECB00B7D4}" type="datetimeFigureOut">
              <a:rPr lang="cs-CZ" smtClean="0"/>
              <a:t>27.11.2017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5EC0AA3-2DD4-4F83-B493-F0CD2677C332}" type="slidenum">
              <a:rPr lang="cs-CZ" smtClean="0"/>
              <a:t>‹#›</a:t>
            </a:fld>
            <a:endParaRPr lang="cs-CZ"/>
          </a:p>
        </p:txBody>
      </p:sp>
    </p:spTree>
    <p:extLst>
      <p:ext uri="{BB962C8B-B14F-4D97-AF65-F5344CB8AC3E}">
        <p14:creationId xmlns:p14="http://schemas.microsoft.com/office/powerpoint/2010/main" val="400655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578A6F3-81AB-46F5-A472-782ECB00B7D4}" type="datetimeFigureOut">
              <a:rPr lang="cs-CZ" smtClean="0"/>
              <a:t>27.11.2017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5EC0AA3-2DD4-4F83-B493-F0CD2677C332}" type="slidenum">
              <a:rPr lang="cs-CZ" smtClean="0"/>
              <a:t>‹#›</a:t>
            </a:fld>
            <a:endParaRPr lang="cs-CZ"/>
          </a:p>
        </p:txBody>
      </p:sp>
    </p:spTree>
    <p:extLst>
      <p:ext uri="{BB962C8B-B14F-4D97-AF65-F5344CB8AC3E}">
        <p14:creationId xmlns:p14="http://schemas.microsoft.com/office/powerpoint/2010/main" val="104003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578A6F3-81AB-46F5-A472-782ECB00B7D4}" type="datetimeFigureOut">
              <a:rPr lang="cs-CZ" smtClean="0"/>
              <a:t>27.11.2017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5EC0AA3-2DD4-4F83-B493-F0CD2677C332}" type="slidenum">
              <a:rPr lang="cs-CZ" smtClean="0"/>
              <a:t>‹#›</a:t>
            </a:fld>
            <a:endParaRPr lang="cs-CZ"/>
          </a:p>
        </p:txBody>
      </p:sp>
    </p:spTree>
    <p:extLst>
      <p:ext uri="{BB962C8B-B14F-4D97-AF65-F5344CB8AC3E}">
        <p14:creationId xmlns:p14="http://schemas.microsoft.com/office/powerpoint/2010/main" val="65540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8A6F3-81AB-46F5-A472-782ECB00B7D4}" type="datetimeFigureOut">
              <a:rPr lang="cs-CZ" smtClean="0"/>
              <a:t>27.11.2017</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C0AA3-2DD4-4F83-B493-F0CD2677C332}" type="slidenum">
              <a:rPr lang="cs-CZ" smtClean="0"/>
              <a:t>‹#›</a:t>
            </a:fld>
            <a:endParaRPr lang="cs-CZ"/>
          </a:p>
        </p:txBody>
      </p:sp>
    </p:spTree>
    <p:extLst>
      <p:ext uri="{BB962C8B-B14F-4D97-AF65-F5344CB8AC3E}">
        <p14:creationId xmlns:p14="http://schemas.microsoft.com/office/powerpoint/2010/main" val="3113099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dx.doi.org/10.1016/j.cardiores.2006.06.030" TargetMode="External"/><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3" Type="http://schemas.openxmlformats.org/officeDocument/2006/relationships/hyperlink" Target="https://www.everydayhealth.com/heart-health-pictures/great-heart-friendly-exercises.aspx" TargetMode="External"/><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12.xml"/><Relationship Id="rId6" Type="http://schemas.openxmlformats.org/officeDocument/2006/relationships/hyperlink" Target="http://www.moxymonitor.com/" TargetMode="External"/><Relationship Id="rId5" Type="http://schemas.openxmlformats.org/officeDocument/2006/relationships/image" Target="../media/image81.emf"/><Relationship Id="rId4" Type="http://schemas.openxmlformats.org/officeDocument/2006/relationships/image" Target="../media/image80.emf"/></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614616" y="733168"/>
            <a:ext cx="9144000" cy="2117124"/>
          </a:xfrm>
        </p:spPr>
        <p:txBody>
          <a:bodyPr>
            <a:normAutofit/>
          </a:bodyPr>
          <a:lstStyle/>
          <a:p>
            <a:r>
              <a:rPr lang="cs-CZ" sz="2800" dirty="0" smtClean="0"/>
              <a:t>KONDIČNÍ TRENÉR</a:t>
            </a:r>
            <a:br>
              <a:rPr lang="cs-CZ" sz="2800" dirty="0" smtClean="0"/>
            </a:br>
            <a:r>
              <a:rPr lang="cs-CZ" sz="2800" dirty="0" smtClean="0">
                <a:solidFill>
                  <a:srgbClr val="0070C0"/>
                </a:solidFill>
              </a:rPr>
              <a:t>Fyziologie sportu</a:t>
            </a:r>
            <a:br>
              <a:rPr lang="cs-CZ" sz="2800" dirty="0" smtClean="0">
                <a:solidFill>
                  <a:srgbClr val="0070C0"/>
                </a:solidFill>
              </a:rPr>
            </a:br>
            <a:r>
              <a:rPr lang="cs-CZ" sz="2800" b="1" dirty="0" smtClean="0">
                <a:solidFill>
                  <a:srgbClr val="0070C0"/>
                </a:solidFill>
              </a:rPr>
              <a:t>Fyziologie a patofyziologie </a:t>
            </a:r>
            <a:r>
              <a:rPr lang="cs-CZ" sz="2800" b="1" dirty="0" err="1" smtClean="0">
                <a:solidFill>
                  <a:srgbClr val="0070C0"/>
                </a:solidFill>
              </a:rPr>
              <a:t>kardio</a:t>
            </a:r>
            <a:r>
              <a:rPr lang="cs-CZ" sz="2800" b="1" dirty="0" smtClean="0">
                <a:solidFill>
                  <a:srgbClr val="0070C0"/>
                </a:solidFill>
              </a:rPr>
              <a:t>-respiračních funkcí</a:t>
            </a:r>
            <a:br>
              <a:rPr lang="cs-CZ" sz="2800" b="1" dirty="0" smtClean="0">
                <a:solidFill>
                  <a:srgbClr val="0070C0"/>
                </a:solidFill>
              </a:rPr>
            </a:br>
            <a:r>
              <a:rPr lang="cs-CZ" sz="2800" b="1" dirty="0" smtClean="0">
                <a:solidFill>
                  <a:srgbClr val="0070C0"/>
                </a:solidFill>
              </a:rPr>
              <a:t>při kondičním tréninku</a:t>
            </a:r>
            <a:br>
              <a:rPr lang="cs-CZ" sz="2800" b="1" dirty="0" smtClean="0">
                <a:solidFill>
                  <a:srgbClr val="0070C0"/>
                </a:solidFill>
              </a:rPr>
            </a:br>
            <a:r>
              <a:rPr lang="cs-CZ" sz="1600" dirty="0" smtClean="0"/>
              <a:t>Jan Novotný</a:t>
            </a:r>
            <a:br>
              <a:rPr lang="cs-CZ" sz="1600" dirty="0" smtClean="0"/>
            </a:br>
            <a:r>
              <a:rPr lang="cs-CZ" sz="1600" dirty="0" smtClean="0"/>
              <a:t>2017</a:t>
            </a:r>
            <a:endParaRPr lang="cs-CZ" sz="1600" dirty="0"/>
          </a:p>
        </p:txBody>
      </p:sp>
      <p:sp>
        <p:nvSpPr>
          <p:cNvPr id="3" name="Obdélník 2"/>
          <p:cNvSpPr/>
          <p:nvPr/>
        </p:nvSpPr>
        <p:spPr>
          <a:xfrm>
            <a:off x="3222022" y="3105665"/>
            <a:ext cx="8360377" cy="1477328"/>
          </a:xfrm>
          <a:prstGeom prst="rect">
            <a:avLst/>
          </a:prstGeom>
        </p:spPr>
        <p:txBody>
          <a:bodyPr wrap="square">
            <a:spAutoFit/>
          </a:bodyPr>
          <a:lstStyle/>
          <a:p>
            <a:pPr marL="342900" indent="-342900">
              <a:buFont typeface="+mj-lt"/>
              <a:buAutoNum type="arabicPeriod"/>
            </a:pPr>
            <a:r>
              <a:rPr lang="cs-CZ" dirty="0" smtClean="0"/>
              <a:t>Úvod: Úloha </a:t>
            </a:r>
            <a:r>
              <a:rPr lang="cs-CZ" dirty="0" err="1" smtClean="0"/>
              <a:t>kardio</a:t>
            </a:r>
            <a:r>
              <a:rPr lang="cs-CZ" dirty="0" smtClean="0"/>
              <a:t>-respiračního </a:t>
            </a:r>
            <a:r>
              <a:rPr lang="cs-CZ" dirty="0"/>
              <a:t>systému </a:t>
            </a:r>
            <a:r>
              <a:rPr lang="cs-CZ" dirty="0" smtClean="0"/>
              <a:t>(KRS) a jeho </a:t>
            </a:r>
            <a:r>
              <a:rPr lang="cs-CZ" dirty="0"/>
              <a:t>vztah ke </a:t>
            </a:r>
            <a:r>
              <a:rPr lang="cs-CZ" dirty="0" smtClean="0"/>
              <a:t>kondičnímu tréninku</a:t>
            </a:r>
          </a:p>
          <a:p>
            <a:pPr marL="342900" indent="-342900">
              <a:buFont typeface="+mj-lt"/>
              <a:buAutoNum type="arabicPeriod"/>
            </a:pPr>
            <a:r>
              <a:rPr lang="cs-CZ" dirty="0" smtClean="0"/>
              <a:t>Fyziologická odezva KRS na trénink</a:t>
            </a:r>
          </a:p>
          <a:p>
            <a:pPr marL="342900" indent="-342900">
              <a:buFont typeface="+mj-lt"/>
              <a:buAutoNum type="arabicPeriod"/>
            </a:pPr>
            <a:r>
              <a:rPr lang="cs-CZ" dirty="0"/>
              <a:t>Fyziologická </a:t>
            </a:r>
            <a:r>
              <a:rPr lang="cs-CZ" dirty="0" smtClean="0"/>
              <a:t>adaptace </a:t>
            </a:r>
            <a:r>
              <a:rPr lang="cs-CZ" dirty="0"/>
              <a:t>KRS na trénink</a:t>
            </a:r>
          </a:p>
          <a:p>
            <a:pPr marL="342900" indent="-342900">
              <a:buFont typeface="+mj-lt"/>
              <a:buAutoNum type="arabicPeriod"/>
            </a:pPr>
            <a:r>
              <a:rPr lang="cs-CZ" dirty="0"/>
              <a:t>Patofyziologická rizika KRS při tréninku </a:t>
            </a:r>
          </a:p>
          <a:p>
            <a:pPr marL="342900" indent="-342900">
              <a:buFont typeface="+mj-lt"/>
              <a:buAutoNum type="arabicPeriod"/>
            </a:pPr>
            <a:r>
              <a:rPr lang="cs-CZ" dirty="0"/>
              <a:t>Kardiorespirační ukazatele v řízení kondičního </a:t>
            </a:r>
            <a:r>
              <a:rPr lang="cs-CZ" dirty="0" smtClean="0"/>
              <a:t>tréninku</a:t>
            </a:r>
            <a:endParaRPr lang="cs-CZ" dirty="0"/>
          </a:p>
        </p:txBody>
      </p:sp>
    </p:spTree>
    <p:extLst>
      <p:ext uri="{BB962C8B-B14F-4D97-AF65-F5344CB8AC3E}">
        <p14:creationId xmlns:p14="http://schemas.microsoft.com/office/powerpoint/2010/main" val="2760544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055" y="239806"/>
            <a:ext cx="3356202" cy="3285989"/>
          </a:xfrm>
          <a:prstGeom prst="rect">
            <a:avLst/>
          </a:prstGeom>
          <a:ln>
            <a:solidFill>
              <a:srgbClr val="0070C0"/>
            </a:solidFill>
          </a:ln>
        </p:spPr>
      </p:pic>
      <p:pic>
        <p:nvPicPr>
          <p:cNvPr id="7" name="Obrázek 6"/>
          <p:cNvPicPr>
            <a:picLocks noChangeAspect="1"/>
          </p:cNvPicPr>
          <p:nvPr/>
        </p:nvPicPr>
        <p:blipFill rotWithShape="1">
          <a:blip r:embed="rId3">
            <a:extLst>
              <a:ext uri="{28A0092B-C50C-407E-A947-70E740481C1C}">
                <a14:useLocalDpi xmlns:a14="http://schemas.microsoft.com/office/drawing/2010/main" val="0"/>
              </a:ext>
            </a:extLst>
          </a:blip>
          <a:srcRect b="1016"/>
          <a:stretch/>
        </p:blipFill>
        <p:spPr>
          <a:xfrm>
            <a:off x="188871" y="1993557"/>
            <a:ext cx="8428982" cy="4084401"/>
          </a:xfrm>
          <a:prstGeom prst="rect">
            <a:avLst/>
          </a:prstGeom>
          <a:ln>
            <a:solidFill>
              <a:srgbClr val="0070C0"/>
            </a:solidFill>
          </a:ln>
        </p:spPr>
      </p:pic>
      <p:sp>
        <p:nvSpPr>
          <p:cNvPr id="4" name="TextovéPole 3"/>
          <p:cNvSpPr txBox="1"/>
          <p:nvPr/>
        </p:nvSpPr>
        <p:spPr>
          <a:xfrm>
            <a:off x="1317754" y="947721"/>
            <a:ext cx="5725297" cy="553998"/>
          </a:xfrm>
          <a:prstGeom prst="rect">
            <a:avLst/>
          </a:prstGeom>
          <a:noFill/>
        </p:spPr>
        <p:txBody>
          <a:bodyPr wrap="square" rtlCol="0">
            <a:spAutoFit/>
          </a:bodyPr>
          <a:lstStyle/>
          <a:p>
            <a:pPr algn="ctr"/>
            <a:r>
              <a:rPr lang="cs-CZ" b="1" cap="all" dirty="0" smtClean="0">
                <a:solidFill>
                  <a:srgbClr val="0070C0"/>
                </a:solidFill>
              </a:rPr>
              <a:t>Distribuce krve a její regulace V KLIDU A </a:t>
            </a:r>
            <a:r>
              <a:rPr lang="cs-CZ" b="1" cap="all" dirty="0" smtClean="0">
                <a:solidFill>
                  <a:srgbClr val="C00000"/>
                </a:solidFill>
              </a:rPr>
              <a:t>při zátěži</a:t>
            </a:r>
          </a:p>
          <a:p>
            <a:pPr algn="ctr"/>
            <a:r>
              <a:rPr lang="cs-CZ" sz="1200" dirty="0" smtClean="0"/>
              <a:t>(</a:t>
            </a:r>
            <a:r>
              <a:rPr lang="cs-CZ" sz="1200" dirty="0" err="1" smtClean="0"/>
              <a:t>Kraemer</a:t>
            </a:r>
            <a:r>
              <a:rPr lang="cs-CZ" sz="1200" dirty="0" smtClean="0"/>
              <a:t> et al., 2012)</a:t>
            </a:r>
            <a:endParaRPr lang="cs-CZ" sz="1200" dirty="0"/>
          </a:p>
        </p:txBody>
      </p:sp>
    </p:spTree>
    <p:extLst>
      <p:ext uri="{BB962C8B-B14F-4D97-AF65-F5344CB8AC3E}">
        <p14:creationId xmlns:p14="http://schemas.microsoft.com/office/powerpoint/2010/main" val="1183810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287" y="988541"/>
            <a:ext cx="9124266" cy="5563094"/>
          </a:xfrm>
          <a:prstGeom prst="rect">
            <a:avLst/>
          </a:prstGeom>
          <a:ln>
            <a:solidFill>
              <a:srgbClr val="0070C0"/>
            </a:solidFill>
          </a:ln>
        </p:spPr>
      </p:pic>
      <p:sp>
        <p:nvSpPr>
          <p:cNvPr id="4" name="TextovéPole 3"/>
          <p:cNvSpPr txBox="1"/>
          <p:nvPr/>
        </p:nvSpPr>
        <p:spPr>
          <a:xfrm>
            <a:off x="3098081" y="302982"/>
            <a:ext cx="6018677" cy="553998"/>
          </a:xfrm>
          <a:prstGeom prst="rect">
            <a:avLst/>
          </a:prstGeom>
          <a:noFill/>
        </p:spPr>
        <p:txBody>
          <a:bodyPr wrap="square" rtlCol="0">
            <a:spAutoFit/>
          </a:bodyPr>
          <a:lstStyle/>
          <a:p>
            <a:pPr algn="ctr"/>
            <a:r>
              <a:rPr lang="cs-CZ" b="1" cap="all" dirty="0" smtClean="0">
                <a:solidFill>
                  <a:srgbClr val="0070C0"/>
                </a:solidFill>
              </a:rPr>
              <a:t>SRDEČNÍ VÝDEJ A Distribuce </a:t>
            </a:r>
            <a:r>
              <a:rPr lang="cs-CZ" b="1" cap="all" dirty="0">
                <a:solidFill>
                  <a:srgbClr val="0070C0"/>
                </a:solidFill>
              </a:rPr>
              <a:t>krve </a:t>
            </a:r>
            <a:r>
              <a:rPr lang="cs-CZ" b="1" cap="all" dirty="0">
                <a:solidFill>
                  <a:srgbClr val="C00000"/>
                </a:solidFill>
              </a:rPr>
              <a:t>při </a:t>
            </a:r>
            <a:r>
              <a:rPr lang="cs-CZ" b="1" cap="all" dirty="0" smtClean="0">
                <a:solidFill>
                  <a:srgbClr val="C00000"/>
                </a:solidFill>
              </a:rPr>
              <a:t>zátěži </a:t>
            </a:r>
            <a:r>
              <a:rPr lang="cs-CZ" b="1" cap="all" dirty="0" smtClean="0">
                <a:solidFill>
                  <a:srgbClr val="0070C0"/>
                </a:solidFill>
              </a:rPr>
              <a:t>A v klidu</a:t>
            </a:r>
          </a:p>
          <a:p>
            <a:pPr algn="ctr"/>
            <a:r>
              <a:rPr lang="cs-CZ" sz="1200" dirty="0" smtClean="0"/>
              <a:t>(</a:t>
            </a:r>
            <a:r>
              <a:rPr lang="cs-CZ" sz="1200" dirty="0" err="1" smtClean="0"/>
              <a:t>Kenney</a:t>
            </a:r>
            <a:r>
              <a:rPr lang="cs-CZ" sz="1200" dirty="0" smtClean="0"/>
              <a:t> et al., 2012)</a:t>
            </a:r>
            <a:endParaRPr lang="cs-CZ" sz="1200" dirty="0"/>
          </a:p>
        </p:txBody>
      </p:sp>
      <p:sp>
        <p:nvSpPr>
          <p:cNvPr id="3" name="TextovéPole 2"/>
          <p:cNvSpPr txBox="1"/>
          <p:nvPr/>
        </p:nvSpPr>
        <p:spPr>
          <a:xfrm>
            <a:off x="9597082" y="947352"/>
            <a:ext cx="403654" cy="923330"/>
          </a:xfrm>
          <a:prstGeom prst="rect">
            <a:avLst/>
          </a:prstGeom>
          <a:noFill/>
        </p:spPr>
        <p:txBody>
          <a:bodyPr wrap="square" rtlCol="0">
            <a:spAutoFit/>
          </a:bodyPr>
          <a:lstStyle/>
          <a:p>
            <a:r>
              <a:rPr lang="cs-CZ" sz="5400" b="1" dirty="0" smtClean="0">
                <a:solidFill>
                  <a:srgbClr val="FF0000"/>
                </a:solidFill>
              </a:rPr>
              <a:t>!</a:t>
            </a:r>
            <a:endParaRPr lang="cs-CZ" sz="5400" b="1" dirty="0">
              <a:solidFill>
                <a:srgbClr val="FF0000"/>
              </a:solidFill>
            </a:endParaRPr>
          </a:p>
        </p:txBody>
      </p:sp>
    </p:spTree>
    <p:extLst>
      <p:ext uri="{BB962C8B-B14F-4D97-AF65-F5344CB8AC3E}">
        <p14:creationId xmlns:p14="http://schemas.microsoft.com/office/powerpoint/2010/main" val="369180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265" y="1506498"/>
            <a:ext cx="8142984" cy="4498886"/>
          </a:xfrm>
          <a:prstGeom prst="rect">
            <a:avLst/>
          </a:prstGeom>
          <a:ln>
            <a:solidFill>
              <a:schemeClr val="tx1"/>
            </a:solidFill>
          </a:ln>
        </p:spPr>
      </p:pic>
      <p:sp>
        <p:nvSpPr>
          <p:cNvPr id="3" name="TextovéPole 2"/>
          <p:cNvSpPr txBox="1"/>
          <p:nvPr/>
        </p:nvSpPr>
        <p:spPr>
          <a:xfrm>
            <a:off x="2264406" y="453080"/>
            <a:ext cx="7992702" cy="830997"/>
          </a:xfrm>
          <a:prstGeom prst="rect">
            <a:avLst/>
          </a:prstGeom>
          <a:noFill/>
        </p:spPr>
        <p:txBody>
          <a:bodyPr wrap="square" rtlCol="0">
            <a:spAutoFit/>
          </a:bodyPr>
          <a:lstStyle/>
          <a:p>
            <a:pPr algn="ctr"/>
            <a:r>
              <a:rPr lang="cs-CZ" b="1" cap="all" dirty="0" smtClean="0">
                <a:solidFill>
                  <a:srgbClr val="0070C0"/>
                </a:solidFill>
              </a:rPr>
              <a:t>Prokrvení a okysličení myokardu prostřednictvím koronárních tepen v klidu a </a:t>
            </a:r>
            <a:r>
              <a:rPr lang="cs-CZ" b="1" cap="all" dirty="0" smtClean="0">
                <a:solidFill>
                  <a:srgbClr val="C00000"/>
                </a:solidFill>
              </a:rPr>
              <a:t>při námaze</a:t>
            </a:r>
          </a:p>
          <a:p>
            <a:pPr algn="ctr"/>
            <a:r>
              <a:rPr lang="cs-CZ" sz="1200" dirty="0" smtClean="0"/>
              <a:t>(</a:t>
            </a:r>
            <a:r>
              <a:rPr lang="cs-CZ" sz="1200" dirty="0" err="1" smtClean="0"/>
              <a:t>Silbernagl</a:t>
            </a:r>
            <a:r>
              <a:rPr lang="cs-CZ" sz="1200" dirty="0" smtClean="0"/>
              <a:t> </a:t>
            </a:r>
            <a:r>
              <a:rPr lang="en-US" sz="1200" dirty="0" smtClean="0"/>
              <a:t>&amp;</a:t>
            </a:r>
            <a:r>
              <a:rPr lang="cs-CZ" sz="1200" dirty="0" smtClean="0"/>
              <a:t> </a:t>
            </a:r>
            <a:r>
              <a:rPr lang="cs-CZ" sz="1200" dirty="0" err="1" smtClean="0"/>
              <a:t>Despopoulos</a:t>
            </a:r>
            <a:r>
              <a:rPr lang="cs-CZ" sz="1200" dirty="0" smtClean="0"/>
              <a:t>, 2004)</a:t>
            </a:r>
            <a:endParaRPr lang="cs-CZ" sz="1200" dirty="0"/>
          </a:p>
        </p:txBody>
      </p:sp>
    </p:spTree>
    <p:extLst>
      <p:ext uri="{BB962C8B-B14F-4D97-AF65-F5344CB8AC3E}">
        <p14:creationId xmlns:p14="http://schemas.microsoft.com/office/powerpoint/2010/main" val="71266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 3"/>
          <p:cNvSpPr/>
          <p:nvPr/>
        </p:nvSpPr>
        <p:spPr>
          <a:xfrm>
            <a:off x="568411" y="3097427"/>
            <a:ext cx="1762897" cy="2421924"/>
          </a:xfrm>
          <a:prstGeom prst="ellipse">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b="1" dirty="0" smtClean="0">
              <a:solidFill>
                <a:srgbClr val="C00000"/>
              </a:solidFill>
            </a:endParaRPr>
          </a:p>
          <a:p>
            <a:pPr algn="ctr"/>
            <a:endParaRPr lang="cs-CZ" sz="2000" b="1" dirty="0">
              <a:solidFill>
                <a:srgbClr val="C00000"/>
              </a:solidFill>
            </a:endParaRPr>
          </a:p>
          <a:p>
            <a:pPr algn="ctr"/>
            <a:endParaRPr lang="cs-CZ" sz="2000" b="1" dirty="0" smtClean="0">
              <a:solidFill>
                <a:srgbClr val="C00000"/>
              </a:solidFill>
            </a:endParaRPr>
          </a:p>
          <a:p>
            <a:pPr algn="ctr"/>
            <a:endParaRPr lang="cs-CZ" sz="2000" b="1" dirty="0">
              <a:solidFill>
                <a:srgbClr val="C00000"/>
              </a:solidFill>
            </a:endParaRPr>
          </a:p>
          <a:p>
            <a:pPr algn="ctr"/>
            <a:r>
              <a:rPr lang="cs-CZ" sz="2000" b="1" dirty="0" smtClean="0">
                <a:solidFill>
                  <a:srgbClr val="C00000"/>
                </a:solidFill>
              </a:rPr>
              <a:t>EDV</a:t>
            </a:r>
            <a:endParaRPr lang="cs-CZ" sz="2000" b="1" dirty="0">
              <a:solidFill>
                <a:srgbClr val="C00000"/>
              </a:solidFill>
            </a:endParaRPr>
          </a:p>
        </p:txBody>
      </p:sp>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288" y="0"/>
            <a:ext cx="4448674" cy="6858000"/>
          </a:xfrm>
          <a:prstGeom prst="rect">
            <a:avLst/>
          </a:prstGeom>
        </p:spPr>
      </p:pic>
      <p:sp>
        <p:nvSpPr>
          <p:cNvPr id="3" name="TextovéPole 2"/>
          <p:cNvSpPr txBox="1"/>
          <p:nvPr/>
        </p:nvSpPr>
        <p:spPr>
          <a:xfrm>
            <a:off x="790833" y="302439"/>
            <a:ext cx="6399015" cy="553998"/>
          </a:xfrm>
          <a:prstGeom prst="rect">
            <a:avLst/>
          </a:prstGeom>
          <a:noFill/>
        </p:spPr>
        <p:txBody>
          <a:bodyPr wrap="square" rtlCol="0">
            <a:spAutoFit/>
          </a:bodyPr>
          <a:lstStyle/>
          <a:p>
            <a:pPr algn="ctr"/>
            <a:r>
              <a:rPr lang="cs-CZ" b="1" cap="all" dirty="0" smtClean="0">
                <a:solidFill>
                  <a:srgbClr val="0070C0"/>
                </a:solidFill>
              </a:rPr>
              <a:t>Odezva parametrů SRDCE </a:t>
            </a:r>
            <a:r>
              <a:rPr lang="cs-CZ" b="1" cap="all" dirty="0" smtClean="0">
                <a:solidFill>
                  <a:srgbClr val="C00000"/>
                </a:solidFill>
              </a:rPr>
              <a:t>na zátěž S ROSTOUCÍ </a:t>
            </a:r>
            <a:r>
              <a:rPr lang="cs-CZ" b="1" cap="all" dirty="0" err="1" smtClean="0">
                <a:solidFill>
                  <a:srgbClr val="C00000"/>
                </a:solidFill>
              </a:rPr>
              <a:t>intenzitOU</a:t>
            </a:r>
            <a:endParaRPr lang="cs-CZ" b="1" cap="all" dirty="0" smtClean="0">
              <a:solidFill>
                <a:srgbClr val="C00000"/>
              </a:solidFill>
            </a:endParaRPr>
          </a:p>
          <a:p>
            <a:pPr algn="ctr"/>
            <a:r>
              <a:rPr lang="cs-CZ" sz="1200" dirty="0" smtClean="0"/>
              <a:t>(</a:t>
            </a:r>
            <a:r>
              <a:rPr lang="cs-CZ" sz="1200" dirty="0" err="1" smtClean="0"/>
              <a:t>Kraemer</a:t>
            </a:r>
            <a:r>
              <a:rPr lang="cs-CZ" sz="1200" dirty="0" smtClean="0"/>
              <a:t> et al., 2012)</a:t>
            </a:r>
            <a:endParaRPr lang="cs-CZ" sz="1200" dirty="0"/>
          </a:p>
        </p:txBody>
      </p:sp>
      <p:sp>
        <p:nvSpPr>
          <p:cNvPr id="2" name="TextovéPole 1"/>
          <p:cNvSpPr txBox="1"/>
          <p:nvPr/>
        </p:nvSpPr>
        <p:spPr>
          <a:xfrm>
            <a:off x="2471352" y="995029"/>
            <a:ext cx="4718496" cy="5632311"/>
          </a:xfrm>
          <a:prstGeom prst="rect">
            <a:avLst/>
          </a:prstGeom>
          <a:noFill/>
        </p:spPr>
        <p:txBody>
          <a:bodyPr wrap="square" rtlCol="0">
            <a:spAutoFit/>
          </a:bodyPr>
          <a:lstStyle/>
          <a:p>
            <a:r>
              <a:rPr lang="cs-CZ" dirty="0">
                <a:solidFill>
                  <a:srgbClr val="0070C0"/>
                </a:solidFill>
              </a:rPr>
              <a:t>Minutový objem (MV, </a:t>
            </a:r>
            <a:r>
              <a:rPr lang="cs-CZ" dirty="0" smtClean="0">
                <a:solidFill>
                  <a:srgbClr val="0070C0"/>
                </a:solidFill>
              </a:rPr>
              <a:t>CO; l)</a:t>
            </a:r>
          </a:p>
          <a:p>
            <a:r>
              <a:rPr lang="cs-CZ" dirty="0" smtClean="0"/>
              <a:t>Objem krve pumpované srdcem za jednu minutu</a:t>
            </a:r>
          </a:p>
          <a:p>
            <a:r>
              <a:rPr lang="cs-CZ" dirty="0" smtClean="0"/>
              <a:t>MV = SV * SF (80*170= 13,6 l/min)</a:t>
            </a:r>
            <a:endParaRPr lang="cs-CZ" dirty="0"/>
          </a:p>
          <a:p>
            <a:endParaRPr lang="cs-CZ" dirty="0" smtClean="0">
              <a:solidFill>
                <a:srgbClr val="0070C0"/>
              </a:solidFill>
            </a:endParaRPr>
          </a:p>
          <a:p>
            <a:r>
              <a:rPr lang="cs-CZ" dirty="0" smtClean="0">
                <a:solidFill>
                  <a:srgbClr val="0070C0"/>
                </a:solidFill>
              </a:rPr>
              <a:t>Systolický/tepový objem (SV; ml)</a:t>
            </a:r>
          </a:p>
          <a:p>
            <a:r>
              <a:rPr lang="cs-CZ" dirty="0" smtClean="0"/>
              <a:t>Objem krve vypuzené do oběhu jednou systolou</a:t>
            </a:r>
          </a:p>
          <a:p>
            <a:r>
              <a:rPr lang="cs-CZ" dirty="0" smtClean="0"/>
              <a:t>SV = EDV – ESV (130-50= 80 ml)</a:t>
            </a:r>
            <a:endParaRPr lang="cs-CZ" dirty="0"/>
          </a:p>
          <a:p>
            <a:endParaRPr lang="cs-CZ" dirty="0" smtClean="0">
              <a:solidFill>
                <a:srgbClr val="0070C0"/>
              </a:solidFill>
            </a:endParaRPr>
          </a:p>
          <a:p>
            <a:r>
              <a:rPr lang="cs-CZ" dirty="0" smtClean="0">
                <a:solidFill>
                  <a:srgbClr val="0070C0"/>
                </a:solidFill>
              </a:rPr>
              <a:t>End-diastolický objem (EDV; ml)</a:t>
            </a:r>
          </a:p>
          <a:p>
            <a:r>
              <a:rPr lang="cs-CZ" dirty="0" smtClean="0"/>
              <a:t>Objem krve v komoře na konci diastoly (130 ml)</a:t>
            </a:r>
            <a:endParaRPr lang="cs-CZ" dirty="0"/>
          </a:p>
          <a:p>
            <a:endParaRPr lang="cs-CZ" dirty="0" smtClean="0">
              <a:solidFill>
                <a:srgbClr val="0070C0"/>
              </a:solidFill>
            </a:endParaRPr>
          </a:p>
          <a:p>
            <a:r>
              <a:rPr lang="cs-CZ" dirty="0" smtClean="0">
                <a:solidFill>
                  <a:srgbClr val="0070C0"/>
                </a:solidFill>
              </a:rPr>
              <a:t>End-systolický objem (ESV; ml)</a:t>
            </a:r>
          </a:p>
          <a:p>
            <a:r>
              <a:rPr lang="cs-CZ" dirty="0" smtClean="0"/>
              <a:t>Objem krve v komoře na konci systoly (50 ml)</a:t>
            </a:r>
            <a:endParaRPr lang="cs-CZ" dirty="0"/>
          </a:p>
          <a:p>
            <a:endParaRPr lang="cs-CZ" dirty="0" smtClean="0">
              <a:solidFill>
                <a:srgbClr val="0070C0"/>
              </a:solidFill>
            </a:endParaRPr>
          </a:p>
          <a:p>
            <a:r>
              <a:rPr lang="cs-CZ" dirty="0" smtClean="0">
                <a:solidFill>
                  <a:srgbClr val="0070C0"/>
                </a:solidFill>
              </a:rPr>
              <a:t>Ejekční frakce (EF; %)</a:t>
            </a:r>
          </a:p>
          <a:p>
            <a:r>
              <a:rPr lang="cs-CZ" dirty="0" smtClean="0"/>
              <a:t>Poměr systolického objemu k </a:t>
            </a:r>
            <a:r>
              <a:rPr lang="cs-CZ" dirty="0" err="1" smtClean="0"/>
              <a:t>enddiastolickému</a:t>
            </a:r>
            <a:endParaRPr lang="cs-CZ" dirty="0" smtClean="0"/>
          </a:p>
          <a:p>
            <a:r>
              <a:rPr lang="cs-CZ" dirty="0" smtClean="0"/>
              <a:t>EF =  (SV / EDV) * 100   </a:t>
            </a:r>
            <a:r>
              <a:rPr lang="en-US" dirty="0" smtClean="0"/>
              <a:t>[</a:t>
            </a:r>
            <a:r>
              <a:rPr lang="cs-CZ" dirty="0" smtClean="0"/>
              <a:t>(80/130)*100</a:t>
            </a:r>
            <a:r>
              <a:rPr lang="en-US" dirty="0" smtClean="0"/>
              <a:t>]</a:t>
            </a:r>
            <a:r>
              <a:rPr lang="cs-CZ" dirty="0" smtClean="0"/>
              <a:t>= 62 %</a:t>
            </a:r>
          </a:p>
          <a:p>
            <a:endParaRPr lang="cs-CZ" dirty="0"/>
          </a:p>
          <a:p>
            <a:r>
              <a:rPr lang="cs-CZ" dirty="0" smtClean="0">
                <a:solidFill>
                  <a:srgbClr val="0070C0"/>
                </a:solidFill>
              </a:rPr>
              <a:t>Minutová srdeční frekvence (SF, HR; t/min)</a:t>
            </a:r>
          </a:p>
          <a:p>
            <a:r>
              <a:rPr lang="cs-CZ" dirty="0" smtClean="0"/>
              <a:t>Počet tepů srdce za 1 minutu (170 t/min)</a:t>
            </a:r>
            <a:endParaRPr lang="cs-CZ" dirty="0"/>
          </a:p>
        </p:txBody>
      </p:sp>
      <p:sp>
        <p:nvSpPr>
          <p:cNvPr id="6" name="Ovál 5"/>
          <p:cNvSpPr/>
          <p:nvPr/>
        </p:nvSpPr>
        <p:spPr>
          <a:xfrm>
            <a:off x="864973" y="3097427"/>
            <a:ext cx="1169772" cy="161049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smtClean="0">
                <a:solidFill>
                  <a:srgbClr val="C00000"/>
                </a:solidFill>
              </a:rPr>
              <a:t>ESV</a:t>
            </a:r>
            <a:endParaRPr lang="cs-CZ" sz="2000" b="1" dirty="0">
              <a:solidFill>
                <a:srgbClr val="C00000"/>
              </a:solidFill>
            </a:endParaRPr>
          </a:p>
        </p:txBody>
      </p:sp>
      <p:sp>
        <p:nvSpPr>
          <p:cNvPr id="5" name="Šipka doprava 4"/>
          <p:cNvSpPr/>
          <p:nvPr/>
        </p:nvSpPr>
        <p:spPr>
          <a:xfrm rot="18889145">
            <a:off x="724190" y="4493739"/>
            <a:ext cx="354228" cy="428368"/>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S</a:t>
            </a:r>
            <a:endParaRPr lang="cs-CZ" dirty="0"/>
          </a:p>
        </p:txBody>
      </p:sp>
      <p:sp>
        <p:nvSpPr>
          <p:cNvPr id="8" name="Šipka doprava 7"/>
          <p:cNvSpPr/>
          <p:nvPr/>
        </p:nvSpPr>
        <p:spPr>
          <a:xfrm rot="13368906">
            <a:off x="1823059" y="4494620"/>
            <a:ext cx="354228" cy="428368"/>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09887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33" y="1456110"/>
            <a:ext cx="5365216" cy="4812011"/>
          </a:xfrm>
          <a:prstGeom prst="rect">
            <a:avLst/>
          </a:prstGeom>
          <a:ln>
            <a:solidFill>
              <a:srgbClr val="0070C0"/>
            </a:solidFill>
          </a:ln>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862" y="1456110"/>
            <a:ext cx="4634063" cy="4812011"/>
          </a:xfrm>
          <a:prstGeom prst="rect">
            <a:avLst/>
          </a:prstGeom>
          <a:ln>
            <a:solidFill>
              <a:srgbClr val="0070C0"/>
            </a:solidFill>
          </a:ln>
        </p:spPr>
      </p:pic>
      <p:sp>
        <p:nvSpPr>
          <p:cNvPr id="5" name="TextovéPole 4"/>
          <p:cNvSpPr txBox="1"/>
          <p:nvPr/>
        </p:nvSpPr>
        <p:spPr>
          <a:xfrm>
            <a:off x="1002633" y="511198"/>
            <a:ext cx="10417292" cy="553998"/>
          </a:xfrm>
          <a:prstGeom prst="rect">
            <a:avLst/>
          </a:prstGeom>
          <a:noFill/>
        </p:spPr>
        <p:txBody>
          <a:bodyPr wrap="square" rtlCol="0">
            <a:spAutoFit/>
          </a:bodyPr>
          <a:lstStyle/>
          <a:p>
            <a:pPr algn="ctr"/>
            <a:r>
              <a:rPr lang="cs-CZ" b="1" cap="all" dirty="0">
                <a:solidFill>
                  <a:srgbClr val="0070C0"/>
                </a:solidFill>
              </a:rPr>
              <a:t>Minutový srdeční výdej (CO) </a:t>
            </a:r>
            <a:r>
              <a:rPr lang="cs-CZ" b="1" cap="all" dirty="0" smtClean="0">
                <a:solidFill>
                  <a:srgbClr val="0070C0"/>
                </a:solidFill>
              </a:rPr>
              <a:t>A Systolický objem (SV) </a:t>
            </a:r>
            <a:r>
              <a:rPr lang="cs-CZ" b="1" cap="all" dirty="0" smtClean="0">
                <a:solidFill>
                  <a:srgbClr val="C00000"/>
                </a:solidFill>
              </a:rPr>
              <a:t>při vytrvalostní zátěži </a:t>
            </a:r>
            <a:r>
              <a:rPr lang="cs-CZ" b="1" cap="all" dirty="0" err="1" smtClean="0">
                <a:solidFill>
                  <a:srgbClr val="C00000"/>
                </a:solidFill>
              </a:rPr>
              <a:t>rOSTOUCÍ</a:t>
            </a:r>
            <a:r>
              <a:rPr lang="cs-CZ" b="1" cap="all" dirty="0" smtClean="0">
                <a:solidFill>
                  <a:srgbClr val="C00000"/>
                </a:solidFill>
              </a:rPr>
              <a:t> intenzity</a:t>
            </a:r>
          </a:p>
          <a:p>
            <a:pPr algn="ctr"/>
            <a:r>
              <a:rPr lang="cs-CZ" sz="1200" dirty="0" smtClean="0"/>
              <a:t>(</a:t>
            </a:r>
            <a:r>
              <a:rPr lang="cs-CZ" sz="1200" dirty="0" err="1" smtClean="0"/>
              <a:t>Kenney</a:t>
            </a:r>
            <a:r>
              <a:rPr lang="cs-CZ" sz="1200" dirty="0" smtClean="0"/>
              <a:t> et al., 2012)</a:t>
            </a:r>
            <a:endParaRPr lang="cs-CZ" sz="1200" dirty="0"/>
          </a:p>
        </p:txBody>
      </p:sp>
    </p:spTree>
    <p:extLst>
      <p:ext uri="{BB962C8B-B14F-4D97-AF65-F5344CB8AC3E}">
        <p14:creationId xmlns:p14="http://schemas.microsoft.com/office/powerpoint/2010/main" val="3014697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059" y="1309971"/>
            <a:ext cx="5955387" cy="5386614"/>
          </a:xfrm>
          <a:prstGeom prst="rect">
            <a:avLst/>
          </a:prstGeom>
          <a:ln>
            <a:solidFill>
              <a:srgbClr val="0070C0"/>
            </a:solidFill>
          </a:ln>
        </p:spPr>
      </p:pic>
      <p:sp>
        <p:nvSpPr>
          <p:cNvPr id="6" name="TextovéPole 5"/>
          <p:cNvSpPr txBox="1"/>
          <p:nvPr/>
        </p:nvSpPr>
        <p:spPr>
          <a:xfrm>
            <a:off x="219339" y="234926"/>
            <a:ext cx="11503103" cy="830997"/>
          </a:xfrm>
          <a:prstGeom prst="rect">
            <a:avLst/>
          </a:prstGeom>
          <a:noFill/>
        </p:spPr>
        <p:txBody>
          <a:bodyPr wrap="square" rtlCol="0">
            <a:spAutoFit/>
          </a:bodyPr>
          <a:lstStyle/>
          <a:p>
            <a:pPr algn="ctr"/>
            <a:r>
              <a:rPr lang="cs-CZ" dirty="0" smtClean="0">
                <a:solidFill>
                  <a:srgbClr val="0070C0"/>
                </a:solidFill>
              </a:rPr>
              <a:t>Cirkulační </a:t>
            </a:r>
            <a:r>
              <a:rPr lang="cs-CZ" dirty="0" smtClean="0">
                <a:solidFill>
                  <a:srgbClr val="C00000"/>
                </a:solidFill>
              </a:rPr>
              <a:t>odezva na kontinuální několik desítek minut trvající středně intenzivní cvičení </a:t>
            </a:r>
            <a:r>
              <a:rPr lang="cs-CZ" dirty="0" smtClean="0">
                <a:solidFill>
                  <a:srgbClr val="0070C0"/>
                </a:solidFill>
              </a:rPr>
              <a:t>vstoje s teplotou vzduchu 20°C </a:t>
            </a:r>
          </a:p>
          <a:p>
            <a:pPr algn="ctr"/>
            <a:r>
              <a:rPr lang="cs-CZ" b="1" dirty="0" smtClean="0">
                <a:solidFill>
                  <a:srgbClr val="002060"/>
                </a:solidFill>
              </a:rPr>
              <a:t>KARDIOVASKULÁRNÍ DRIFT </a:t>
            </a:r>
            <a:r>
              <a:rPr lang="cs-CZ" dirty="0" smtClean="0"/>
              <a:t>- rostoucí </a:t>
            </a:r>
            <a:r>
              <a:rPr lang="cs-CZ" dirty="0" smtClean="0"/>
              <a:t>HR při klesajícím systolickém objemu pro udržení minutového srdečního objemu</a:t>
            </a:r>
            <a:endParaRPr lang="cs-CZ" dirty="0" smtClean="0"/>
          </a:p>
          <a:p>
            <a:pPr algn="ctr"/>
            <a:r>
              <a:rPr lang="cs-CZ" sz="1200" dirty="0" smtClean="0"/>
              <a:t>(</a:t>
            </a:r>
            <a:r>
              <a:rPr lang="cs-CZ" sz="1200" dirty="0" err="1" smtClean="0"/>
              <a:t>Kenney</a:t>
            </a:r>
            <a:r>
              <a:rPr lang="cs-CZ" sz="1200" dirty="0" smtClean="0"/>
              <a:t> et al., 2012)</a:t>
            </a:r>
            <a:endParaRPr lang="cs-CZ" sz="1200" dirty="0"/>
          </a:p>
        </p:txBody>
      </p:sp>
    </p:spTree>
    <p:extLst>
      <p:ext uri="{BB962C8B-B14F-4D97-AF65-F5344CB8AC3E}">
        <p14:creationId xmlns:p14="http://schemas.microsoft.com/office/powerpoint/2010/main" val="1890603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5239264" y="829964"/>
            <a:ext cx="5972433" cy="852617"/>
          </a:xfrm>
          <a:prstGeom prst="rect">
            <a:avLst/>
          </a:prstGeom>
          <a:noFill/>
        </p:spPr>
        <p:txBody>
          <a:bodyPr wrap="square" rtlCol="0">
            <a:spAutoFit/>
          </a:bodyPr>
          <a:lstStyle/>
          <a:p>
            <a:pPr algn="ctr"/>
            <a:r>
              <a:rPr lang="cs-CZ" b="1" cap="all" dirty="0" smtClean="0">
                <a:solidFill>
                  <a:srgbClr val="0070C0"/>
                </a:solidFill>
              </a:rPr>
              <a:t>Funkční parametry srdce (HR, SV, CO) v klidu vleže a </a:t>
            </a:r>
            <a:r>
              <a:rPr lang="cs-CZ" b="1" cap="all" dirty="0" smtClean="0">
                <a:solidFill>
                  <a:srgbClr val="C00000"/>
                </a:solidFill>
              </a:rPr>
              <a:t>při různých vytrvalostních aktivitách</a:t>
            </a:r>
          </a:p>
          <a:p>
            <a:pPr algn="ctr"/>
            <a:r>
              <a:rPr lang="cs-CZ" sz="1200" dirty="0" smtClean="0"/>
              <a:t>(</a:t>
            </a:r>
            <a:r>
              <a:rPr lang="cs-CZ" sz="1200" dirty="0" err="1" smtClean="0"/>
              <a:t>Kenney</a:t>
            </a:r>
            <a:r>
              <a:rPr lang="cs-CZ" sz="1200" dirty="0" smtClean="0"/>
              <a:t> et al., 2012)</a:t>
            </a:r>
            <a:endParaRPr lang="cs-CZ" sz="1200" dirty="0"/>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t="34955" b="34654"/>
          <a:stretch/>
        </p:blipFill>
        <p:spPr>
          <a:xfrm>
            <a:off x="1999429" y="3476367"/>
            <a:ext cx="4957391" cy="3291016"/>
          </a:xfrm>
          <a:prstGeom prst="rect">
            <a:avLst/>
          </a:prstGeom>
          <a:ln>
            <a:solidFill>
              <a:srgbClr val="0070C0"/>
            </a:solidFill>
          </a:ln>
        </p:spPr>
      </p:pic>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t="65105"/>
          <a:stretch/>
        </p:blipFill>
        <p:spPr>
          <a:xfrm>
            <a:off x="6868852" y="1794656"/>
            <a:ext cx="4967417" cy="3786456"/>
          </a:xfrm>
          <a:prstGeom prst="rect">
            <a:avLst/>
          </a:prstGeom>
          <a:ln>
            <a:solidFill>
              <a:srgbClr val="0070C0"/>
            </a:solidFill>
          </a:ln>
        </p:spPr>
      </p:pic>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b="65405"/>
          <a:stretch/>
        </p:blipFill>
        <p:spPr>
          <a:xfrm>
            <a:off x="369841" y="302742"/>
            <a:ext cx="4762331" cy="3598885"/>
          </a:xfrm>
          <a:prstGeom prst="rect">
            <a:avLst/>
          </a:prstGeom>
          <a:ln>
            <a:solidFill>
              <a:srgbClr val="0070C0"/>
            </a:solidFill>
          </a:ln>
        </p:spPr>
      </p:pic>
    </p:spTree>
    <p:extLst>
      <p:ext uri="{BB962C8B-B14F-4D97-AF65-F5344CB8AC3E}">
        <p14:creationId xmlns:p14="http://schemas.microsoft.com/office/powerpoint/2010/main" val="705796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589" y="1713471"/>
            <a:ext cx="8955663" cy="4197751"/>
          </a:xfrm>
          <a:prstGeom prst="rect">
            <a:avLst/>
          </a:prstGeom>
          <a:ln>
            <a:solidFill>
              <a:srgbClr val="0070C0"/>
            </a:solidFill>
          </a:ln>
        </p:spPr>
      </p:pic>
      <p:sp>
        <p:nvSpPr>
          <p:cNvPr id="7" name="TextovéPole 6"/>
          <p:cNvSpPr txBox="1"/>
          <p:nvPr/>
        </p:nvSpPr>
        <p:spPr>
          <a:xfrm>
            <a:off x="2759676" y="624009"/>
            <a:ext cx="7263491" cy="830997"/>
          </a:xfrm>
          <a:prstGeom prst="rect">
            <a:avLst/>
          </a:prstGeom>
          <a:noFill/>
        </p:spPr>
        <p:txBody>
          <a:bodyPr wrap="square" rtlCol="0">
            <a:spAutoFit/>
          </a:bodyPr>
          <a:lstStyle/>
          <a:p>
            <a:pPr algn="ctr"/>
            <a:r>
              <a:rPr lang="cs-CZ" b="1" cap="all" dirty="0" smtClean="0">
                <a:solidFill>
                  <a:srgbClr val="0070C0"/>
                </a:solidFill>
              </a:rPr>
              <a:t>End-diastolický (EDV), end-systolický (ESV) a systolický objem (SV) </a:t>
            </a:r>
            <a:r>
              <a:rPr lang="cs-CZ" b="1" cap="all" dirty="0" smtClean="0">
                <a:solidFill>
                  <a:srgbClr val="C00000"/>
                </a:solidFill>
              </a:rPr>
              <a:t>při vytrvalostní zátěži různé intenzity </a:t>
            </a:r>
            <a:r>
              <a:rPr lang="cs-CZ" b="1" i="1" cap="all" dirty="0" smtClean="0">
                <a:solidFill>
                  <a:srgbClr val="FF0000"/>
                </a:solidFill>
              </a:rPr>
              <a:t>vleže a vstoje</a:t>
            </a:r>
          </a:p>
          <a:p>
            <a:pPr algn="ctr"/>
            <a:r>
              <a:rPr lang="cs-CZ" sz="1200" dirty="0" smtClean="0"/>
              <a:t>(</a:t>
            </a:r>
            <a:r>
              <a:rPr lang="cs-CZ" sz="1200" dirty="0" err="1" smtClean="0"/>
              <a:t>Kenney</a:t>
            </a:r>
            <a:r>
              <a:rPr lang="cs-CZ" sz="1200" dirty="0" smtClean="0"/>
              <a:t> et al., 2012)</a:t>
            </a:r>
            <a:endParaRPr lang="cs-CZ" sz="1200" dirty="0"/>
          </a:p>
        </p:txBody>
      </p:sp>
    </p:spTree>
    <p:extLst>
      <p:ext uri="{BB962C8B-B14F-4D97-AF65-F5344CB8AC3E}">
        <p14:creationId xmlns:p14="http://schemas.microsoft.com/office/powerpoint/2010/main" val="2753061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94" y="1014428"/>
            <a:ext cx="6713838" cy="532844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983800" y="514766"/>
            <a:ext cx="10527626" cy="369332"/>
          </a:xfrm>
          <a:prstGeom prst="rect">
            <a:avLst/>
          </a:prstGeom>
        </p:spPr>
        <p:txBody>
          <a:bodyPr wrap="none">
            <a:spAutoFit/>
          </a:bodyPr>
          <a:lstStyle/>
          <a:p>
            <a:pPr algn="ctr"/>
            <a:r>
              <a:rPr lang="cs-CZ" altLang="cs-CZ" b="1" cap="all" dirty="0" smtClean="0">
                <a:solidFill>
                  <a:srgbClr val="0070C0"/>
                </a:solidFill>
              </a:rPr>
              <a:t>Nárůst minutové SRDEČNÍ FREKVENCE </a:t>
            </a:r>
            <a:r>
              <a:rPr lang="cs-CZ" altLang="cs-CZ" b="1" cap="all" dirty="0" smtClean="0">
                <a:solidFill>
                  <a:srgbClr val="C00000"/>
                </a:solidFill>
              </a:rPr>
              <a:t>s rostoucí zátěží </a:t>
            </a:r>
            <a:r>
              <a:rPr lang="cs-CZ" altLang="cs-CZ" b="1" cap="all" dirty="0" smtClean="0">
                <a:solidFill>
                  <a:srgbClr val="0070C0"/>
                </a:solidFill>
              </a:rPr>
              <a:t>NA BICYKLOVÉM ERGOMETRU V LABORATOŘI</a:t>
            </a:r>
            <a:endParaRPr lang="cs-CZ" b="1" cap="all" dirty="0">
              <a:solidFill>
                <a:srgbClr val="0070C0"/>
              </a:solidFill>
            </a:endParaRPr>
          </a:p>
        </p:txBody>
      </p:sp>
    </p:spTree>
    <p:extLst>
      <p:ext uri="{BB962C8B-B14F-4D97-AF65-F5344CB8AC3E}">
        <p14:creationId xmlns:p14="http://schemas.microsoft.com/office/powerpoint/2010/main" val="2366589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270" y="921397"/>
            <a:ext cx="8011638" cy="5243091"/>
          </a:xfrm>
          <a:prstGeom prst="rect">
            <a:avLst/>
          </a:prstGeom>
          <a:ln>
            <a:solidFill>
              <a:srgbClr val="0070C0"/>
            </a:solidFill>
          </a:ln>
        </p:spPr>
      </p:pic>
      <p:sp>
        <p:nvSpPr>
          <p:cNvPr id="3" name="Obdélník 2"/>
          <p:cNvSpPr/>
          <p:nvPr/>
        </p:nvSpPr>
        <p:spPr>
          <a:xfrm>
            <a:off x="489043" y="185005"/>
            <a:ext cx="11478207" cy="553998"/>
          </a:xfrm>
          <a:prstGeom prst="rect">
            <a:avLst/>
          </a:prstGeom>
        </p:spPr>
        <p:txBody>
          <a:bodyPr wrap="none">
            <a:spAutoFit/>
          </a:bodyPr>
          <a:lstStyle/>
          <a:p>
            <a:pPr algn="ctr"/>
            <a:r>
              <a:rPr lang="cs-CZ" sz="2000" b="1" cap="all" dirty="0" smtClean="0">
                <a:solidFill>
                  <a:srgbClr val="0070C0"/>
                </a:solidFill>
              </a:rPr>
              <a:t>Narůstající srdeční frekvence (HR) a minutový příjem kyslíku (VO2) </a:t>
            </a:r>
            <a:r>
              <a:rPr lang="cs-CZ" sz="2000" b="1" cap="all" dirty="0" smtClean="0">
                <a:solidFill>
                  <a:srgbClr val="C00000"/>
                </a:solidFill>
              </a:rPr>
              <a:t>s rostoucí rychlostí běhu</a:t>
            </a:r>
          </a:p>
          <a:p>
            <a:pPr algn="ctr"/>
            <a:r>
              <a:rPr lang="cs-CZ" sz="1000" dirty="0" smtClean="0"/>
              <a:t>https</a:t>
            </a:r>
            <a:r>
              <a:rPr lang="cs-CZ" sz="1000" dirty="0"/>
              <a:t>://alesantuz.files.wordpress.com/2012/06/6181b-vo2.png</a:t>
            </a:r>
          </a:p>
        </p:txBody>
      </p:sp>
    </p:spTree>
    <p:extLst>
      <p:ext uri="{BB962C8B-B14F-4D97-AF65-F5344CB8AC3E}">
        <p14:creationId xmlns:p14="http://schemas.microsoft.com/office/powerpoint/2010/main" val="2422730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3999" y="1359243"/>
            <a:ext cx="9539417" cy="1508105"/>
          </a:xfrm>
          <a:prstGeom prst="rect">
            <a:avLst/>
          </a:prstGeom>
        </p:spPr>
        <p:txBody>
          <a:bodyPr wrap="square">
            <a:spAutoFit/>
          </a:bodyPr>
          <a:lstStyle/>
          <a:p>
            <a:pPr marL="342900" indent="-342900">
              <a:buFont typeface="+mj-lt"/>
              <a:buAutoNum type="arabicPeriod"/>
            </a:pPr>
            <a:r>
              <a:rPr lang="cs-CZ" sz="2000" b="1" dirty="0" smtClean="0">
                <a:solidFill>
                  <a:srgbClr val="C00000"/>
                </a:solidFill>
              </a:rPr>
              <a:t>Úvod: Úloha </a:t>
            </a:r>
            <a:r>
              <a:rPr lang="cs-CZ" sz="2000" b="1" dirty="0" err="1" smtClean="0">
                <a:solidFill>
                  <a:srgbClr val="C00000"/>
                </a:solidFill>
              </a:rPr>
              <a:t>kardio</a:t>
            </a:r>
            <a:r>
              <a:rPr lang="cs-CZ" sz="2000" b="1" dirty="0" smtClean="0">
                <a:solidFill>
                  <a:srgbClr val="C00000"/>
                </a:solidFill>
              </a:rPr>
              <a:t>-respiračního </a:t>
            </a:r>
            <a:r>
              <a:rPr lang="cs-CZ" sz="2000" b="1" dirty="0">
                <a:solidFill>
                  <a:srgbClr val="C00000"/>
                </a:solidFill>
              </a:rPr>
              <a:t>systému </a:t>
            </a:r>
            <a:r>
              <a:rPr lang="cs-CZ" sz="2000" b="1" dirty="0" smtClean="0">
                <a:solidFill>
                  <a:srgbClr val="C00000"/>
                </a:solidFill>
              </a:rPr>
              <a:t>(KRS) a jeho </a:t>
            </a:r>
            <a:r>
              <a:rPr lang="cs-CZ" sz="2000" b="1" dirty="0">
                <a:solidFill>
                  <a:srgbClr val="C00000"/>
                </a:solidFill>
              </a:rPr>
              <a:t>vztah ke </a:t>
            </a:r>
            <a:r>
              <a:rPr lang="cs-CZ" sz="2000" b="1" dirty="0" smtClean="0">
                <a:solidFill>
                  <a:srgbClr val="C00000"/>
                </a:solidFill>
              </a:rPr>
              <a:t>kondičnímu tréninku</a:t>
            </a:r>
          </a:p>
          <a:p>
            <a:pPr marL="342900" indent="-342900">
              <a:buFont typeface="+mj-lt"/>
              <a:buAutoNum type="arabicPeriod"/>
            </a:pPr>
            <a:r>
              <a:rPr lang="cs-CZ" dirty="0"/>
              <a:t>Fyziologická odezva KRS na trénink</a:t>
            </a:r>
          </a:p>
          <a:p>
            <a:pPr marL="342900" indent="-342900">
              <a:buFont typeface="+mj-lt"/>
              <a:buAutoNum type="arabicPeriod"/>
            </a:pPr>
            <a:r>
              <a:rPr lang="cs-CZ" dirty="0"/>
              <a:t>Fyziologická adaptace KRS na trénink</a:t>
            </a:r>
          </a:p>
          <a:p>
            <a:pPr marL="342900" indent="-342900">
              <a:buFont typeface="+mj-lt"/>
              <a:buAutoNum type="arabicPeriod"/>
            </a:pPr>
            <a:r>
              <a:rPr lang="cs-CZ" dirty="0"/>
              <a:t>Patofyziologická rizika KRS při </a:t>
            </a:r>
            <a:r>
              <a:rPr lang="cs-CZ" dirty="0" smtClean="0"/>
              <a:t>tréninku</a:t>
            </a:r>
          </a:p>
          <a:p>
            <a:pPr marL="342900" indent="-342900">
              <a:buFont typeface="+mj-lt"/>
              <a:buAutoNum type="arabicPeriod"/>
            </a:pPr>
            <a:r>
              <a:rPr lang="cs-CZ" dirty="0" smtClean="0"/>
              <a:t>Kardiorespirační </a:t>
            </a:r>
            <a:r>
              <a:rPr lang="cs-CZ" dirty="0"/>
              <a:t>ukazatele v řízení kondičního </a:t>
            </a:r>
            <a:r>
              <a:rPr lang="cs-CZ" dirty="0" smtClean="0"/>
              <a:t>tréninku</a:t>
            </a:r>
            <a:endParaRPr lang="cs-CZ" dirty="0"/>
          </a:p>
        </p:txBody>
      </p:sp>
    </p:spTree>
    <p:extLst>
      <p:ext uri="{BB962C8B-B14F-4D97-AF65-F5344CB8AC3E}">
        <p14:creationId xmlns:p14="http://schemas.microsoft.com/office/powerpoint/2010/main" val="659983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6120"/>
            <a:ext cx="12199268" cy="535999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334045" y="143587"/>
            <a:ext cx="9531178" cy="400110"/>
          </a:xfrm>
          <a:prstGeom prst="rect">
            <a:avLst/>
          </a:prstGeom>
          <a:noFill/>
        </p:spPr>
        <p:txBody>
          <a:bodyPr wrap="square" rtlCol="0">
            <a:spAutoFit/>
          </a:bodyPr>
          <a:lstStyle/>
          <a:p>
            <a:r>
              <a:rPr lang="cs-CZ" sz="2000" b="1" dirty="0" smtClean="0">
                <a:solidFill>
                  <a:srgbClr val="0070C0"/>
                </a:solidFill>
              </a:rPr>
              <a:t>ZMĚNY MINUTOVÉ SRDEČNÍ FREKVENCE </a:t>
            </a:r>
            <a:r>
              <a:rPr lang="cs-CZ" sz="2000" b="1" dirty="0" smtClean="0">
                <a:solidFill>
                  <a:srgbClr val="C00000"/>
                </a:solidFill>
              </a:rPr>
              <a:t>PŘI KONDIČNÍM BĚHU </a:t>
            </a:r>
            <a:r>
              <a:rPr lang="cs-CZ" sz="2000" b="1" i="1" dirty="0" smtClean="0">
                <a:solidFill>
                  <a:srgbClr val="FF0000"/>
                </a:solidFill>
              </a:rPr>
              <a:t>V KOPCOVITÉM TERÉNU</a:t>
            </a:r>
            <a:endParaRPr lang="cs-CZ" sz="2000" b="1" i="1" dirty="0">
              <a:solidFill>
                <a:srgbClr val="FF0000"/>
              </a:solidFill>
            </a:endParaRPr>
          </a:p>
        </p:txBody>
      </p:sp>
      <p:cxnSp>
        <p:nvCxnSpPr>
          <p:cNvPr id="5" name="Přímá spojnice se šipkou 4"/>
          <p:cNvCxnSpPr/>
          <p:nvPr/>
        </p:nvCxnSpPr>
        <p:spPr>
          <a:xfrm flipH="1">
            <a:off x="4563762" y="543697"/>
            <a:ext cx="288324" cy="12356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387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obrázek 2"/>
          <p:cNvPicPr>
            <a:picLocks noChangeAspect="1" noChangeArrowheads="1"/>
          </p:cNvPicPr>
          <p:nvPr/>
        </p:nvPicPr>
        <p:blipFill>
          <a:blip r:embed="rId2">
            <a:extLst>
              <a:ext uri="{28A0092B-C50C-407E-A947-70E740481C1C}">
                <a14:useLocalDpi xmlns:a14="http://schemas.microsoft.com/office/drawing/2010/main" val="0"/>
              </a:ext>
            </a:extLst>
          </a:blip>
          <a:srcRect l="34235" t="22716" r="51620" b="25610"/>
          <a:stretch>
            <a:fillRect/>
          </a:stretch>
        </p:blipFill>
        <p:spPr bwMode="auto">
          <a:xfrm>
            <a:off x="431845" y="1623627"/>
            <a:ext cx="4914511" cy="3997006"/>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obrázek 2"/>
          <p:cNvPicPr>
            <a:picLocks noChangeAspect="1" noChangeArrowheads="1"/>
          </p:cNvPicPr>
          <p:nvPr/>
        </p:nvPicPr>
        <p:blipFill>
          <a:blip r:embed="rId2" cstate="print">
            <a:extLst>
              <a:ext uri="{28A0092B-C50C-407E-A947-70E740481C1C}">
                <a14:useLocalDpi xmlns:a14="http://schemas.microsoft.com/office/drawing/2010/main" val="0"/>
              </a:ext>
            </a:extLst>
          </a:blip>
          <a:srcRect l="2130" t="13127" r="67361" b="9547"/>
          <a:stretch>
            <a:fillRect/>
          </a:stretch>
        </p:blipFill>
        <p:spPr bwMode="auto">
          <a:xfrm>
            <a:off x="5505407" y="164965"/>
            <a:ext cx="5094322" cy="312193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2532" name="obrázek 1"/>
          <p:cNvPicPr>
            <a:picLocks noChangeAspect="1" noChangeArrowheads="1"/>
          </p:cNvPicPr>
          <p:nvPr/>
        </p:nvPicPr>
        <p:blipFill>
          <a:blip r:embed="rId3" cstate="print">
            <a:extLst>
              <a:ext uri="{28A0092B-C50C-407E-A947-70E740481C1C}">
                <a14:useLocalDpi xmlns:a14="http://schemas.microsoft.com/office/drawing/2010/main" val="0"/>
              </a:ext>
            </a:extLst>
          </a:blip>
          <a:srcRect l="1828" t="12593" r="67072" b="9753"/>
          <a:stretch>
            <a:fillRect/>
          </a:stretch>
        </p:blipFill>
        <p:spPr bwMode="auto">
          <a:xfrm>
            <a:off x="5505405" y="3377514"/>
            <a:ext cx="5099683" cy="3430576"/>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2534" name="TextovéPole 8"/>
          <p:cNvSpPr txBox="1">
            <a:spLocks noChangeArrowheads="1"/>
          </p:cNvSpPr>
          <p:nvPr/>
        </p:nvSpPr>
        <p:spPr bwMode="auto">
          <a:xfrm>
            <a:off x="733898" y="593333"/>
            <a:ext cx="431040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1500" b="1" dirty="0">
                <a:solidFill>
                  <a:srgbClr val="0070C0"/>
                </a:solidFill>
              </a:rPr>
              <a:t>Zátěžový EKG </a:t>
            </a:r>
            <a:r>
              <a:rPr lang="cs-CZ" altLang="cs-CZ" sz="1500" b="1" dirty="0" smtClean="0">
                <a:solidFill>
                  <a:srgbClr val="0070C0"/>
                </a:solidFill>
              </a:rPr>
              <a:t>a TK test </a:t>
            </a:r>
            <a:r>
              <a:rPr lang="cs-CZ" altLang="cs-CZ" sz="1500" dirty="0" smtClean="0">
                <a:solidFill>
                  <a:srgbClr val="0070C0"/>
                </a:solidFill>
              </a:rPr>
              <a:t>vytrvalostního </a:t>
            </a:r>
            <a:r>
              <a:rPr lang="cs-CZ" altLang="cs-CZ" sz="1500" dirty="0">
                <a:solidFill>
                  <a:srgbClr val="0070C0"/>
                </a:solidFill>
              </a:rPr>
              <a:t>běžce</a:t>
            </a:r>
          </a:p>
          <a:p>
            <a:pPr algn="ctr"/>
            <a:r>
              <a:rPr lang="cs-CZ" altLang="cs-CZ" sz="1200" dirty="0"/>
              <a:t>(43 r., </a:t>
            </a:r>
            <a:r>
              <a:rPr lang="cs-CZ" altLang="cs-CZ" sz="1200" dirty="0" smtClean="0"/>
              <a:t>BMI </a:t>
            </a:r>
            <a:r>
              <a:rPr lang="cs-CZ" altLang="cs-CZ" sz="1200" dirty="0"/>
              <a:t>21</a:t>
            </a:r>
            <a:r>
              <a:rPr lang="cs-CZ" altLang="cs-CZ" sz="1200" dirty="0" smtClean="0"/>
              <a:t>) od </a:t>
            </a:r>
            <a:r>
              <a:rPr lang="cs-CZ" altLang="cs-CZ" sz="1200" dirty="0"/>
              <a:t>75W, po 38W po 1 min</a:t>
            </a:r>
          </a:p>
          <a:p>
            <a:pPr algn="ctr"/>
            <a:r>
              <a:rPr lang="cs-CZ" altLang="cs-CZ" sz="1200" dirty="0">
                <a:solidFill>
                  <a:srgbClr val="7030A0"/>
                </a:solidFill>
              </a:rPr>
              <a:t>pociťovaná nepravidelnost </a:t>
            </a:r>
            <a:r>
              <a:rPr lang="cs-CZ" altLang="cs-CZ" sz="1200" dirty="0" smtClean="0">
                <a:solidFill>
                  <a:srgbClr val="7030A0"/>
                </a:solidFill>
              </a:rPr>
              <a:t>srdce při </a:t>
            </a:r>
            <a:r>
              <a:rPr lang="cs-CZ" altLang="cs-CZ" sz="1200" dirty="0">
                <a:solidFill>
                  <a:srgbClr val="7030A0"/>
                </a:solidFill>
              </a:rPr>
              <a:t>303W</a:t>
            </a:r>
          </a:p>
        </p:txBody>
      </p:sp>
      <p:sp>
        <p:nvSpPr>
          <p:cNvPr id="22535" name="TextovéPole 9"/>
          <p:cNvSpPr txBox="1">
            <a:spLocks noChangeArrowheads="1"/>
          </p:cNvSpPr>
          <p:nvPr/>
        </p:nvSpPr>
        <p:spPr bwMode="auto">
          <a:xfrm>
            <a:off x="7776262" y="823784"/>
            <a:ext cx="799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dirty="0"/>
              <a:t>KLID</a:t>
            </a:r>
          </a:p>
        </p:txBody>
      </p:sp>
      <p:sp>
        <p:nvSpPr>
          <p:cNvPr id="22536" name="TextovéPole 10"/>
          <p:cNvSpPr txBox="1">
            <a:spLocks noChangeArrowheads="1"/>
          </p:cNvSpPr>
          <p:nvPr/>
        </p:nvSpPr>
        <p:spPr bwMode="auto">
          <a:xfrm>
            <a:off x="7723209" y="4149121"/>
            <a:ext cx="905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dirty="0"/>
              <a:t>303 W</a:t>
            </a:r>
          </a:p>
        </p:txBody>
      </p:sp>
    </p:spTree>
    <p:extLst>
      <p:ext uri="{BB962C8B-B14F-4D97-AF65-F5344CB8AC3E}">
        <p14:creationId xmlns:p14="http://schemas.microsoft.com/office/powerpoint/2010/main" val="707077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2507760" y="1370870"/>
            <a:ext cx="6832333" cy="4856416"/>
          </a:xfrm>
          <a:prstGeom prst="rect">
            <a:avLst/>
          </a:prstGeom>
          <a:ln>
            <a:solidFill>
              <a:srgbClr val="0033CC"/>
            </a:solidFill>
          </a:ln>
        </p:spPr>
      </p:pic>
      <p:sp>
        <p:nvSpPr>
          <p:cNvPr id="5" name="TextovéPole 4"/>
          <p:cNvSpPr txBox="1"/>
          <p:nvPr/>
        </p:nvSpPr>
        <p:spPr>
          <a:xfrm>
            <a:off x="2586914" y="1450891"/>
            <a:ext cx="6519581" cy="615553"/>
          </a:xfrm>
          <a:prstGeom prst="rect">
            <a:avLst/>
          </a:prstGeom>
          <a:solidFill>
            <a:schemeClr val="bg1"/>
          </a:solidFill>
        </p:spPr>
        <p:txBody>
          <a:bodyPr wrap="square" rtlCol="0">
            <a:spAutoFit/>
          </a:bodyPr>
          <a:lstStyle/>
          <a:p>
            <a:pPr algn="ctr"/>
            <a:r>
              <a:rPr lang="cs-CZ" b="1" dirty="0" smtClean="0">
                <a:solidFill>
                  <a:srgbClr val="00B050"/>
                </a:solidFill>
              </a:rPr>
              <a:t>NORMÁLNÍ STK PŘI DYNAMICKÉ ZÁTĚŽI DOSPĚLÝCH </a:t>
            </a:r>
            <a:r>
              <a:rPr lang="cs-CZ" b="1" dirty="0" err="1" smtClean="0">
                <a:solidFill>
                  <a:srgbClr val="00B050"/>
                </a:solidFill>
              </a:rPr>
              <a:t>MUŽ</a:t>
            </a:r>
            <a:r>
              <a:rPr lang="cs-CZ" b="1" cap="all" dirty="0" err="1" smtClean="0">
                <a:solidFill>
                  <a:srgbClr val="00B050"/>
                </a:solidFill>
              </a:rPr>
              <a:t>ů</a:t>
            </a:r>
            <a:r>
              <a:rPr lang="cs-CZ" b="1" dirty="0" smtClean="0">
                <a:solidFill>
                  <a:srgbClr val="00B050"/>
                </a:solidFill>
              </a:rPr>
              <a:t> A ŽEN</a:t>
            </a:r>
          </a:p>
          <a:p>
            <a:pPr algn="ctr"/>
            <a:r>
              <a:rPr lang="cs-CZ" sz="1600" dirty="0" smtClean="0"/>
              <a:t>(</a:t>
            </a:r>
            <a:r>
              <a:rPr lang="cs-CZ" sz="1600" dirty="0" err="1" smtClean="0"/>
              <a:t>Heck</a:t>
            </a:r>
            <a:r>
              <a:rPr lang="cs-CZ" sz="1600" dirty="0" smtClean="0"/>
              <a:t> et al., 1984)</a:t>
            </a:r>
            <a:endParaRPr lang="cs-CZ" sz="1600" dirty="0"/>
          </a:p>
        </p:txBody>
      </p:sp>
      <p:sp>
        <p:nvSpPr>
          <p:cNvPr id="6" name="TextovéPole 5"/>
          <p:cNvSpPr txBox="1"/>
          <p:nvPr/>
        </p:nvSpPr>
        <p:spPr>
          <a:xfrm>
            <a:off x="4366057" y="784389"/>
            <a:ext cx="3527924" cy="369332"/>
          </a:xfrm>
          <a:prstGeom prst="rect">
            <a:avLst/>
          </a:prstGeom>
          <a:noFill/>
        </p:spPr>
        <p:txBody>
          <a:bodyPr wrap="square" rtlCol="0">
            <a:spAutoFit/>
          </a:bodyPr>
          <a:lstStyle/>
          <a:p>
            <a:pPr algn="ctr"/>
            <a:r>
              <a:rPr lang="cs-CZ" dirty="0" smtClean="0"/>
              <a:t>STK </a:t>
            </a:r>
            <a:r>
              <a:rPr lang="en-US" dirty="0" smtClean="0"/>
              <a:t>[</a:t>
            </a:r>
            <a:r>
              <a:rPr lang="cs-CZ" dirty="0" err="1" smtClean="0"/>
              <a:t>mmHg</a:t>
            </a:r>
            <a:r>
              <a:rPr lang="en-US" dirty="0" smtClean="0"/>
              <a:t>]</a:t>
            </a:r>
            <a:r>
              <a:rPr lang="cs-CZ" dirty="0" smtClean="0"/>
              <a:t>= 120 + 0,333 • výkon</a:t>
            </a:r>
          </a:p>
        </p:txBody>
      </p:sp>
      <p:sp>
        <p:nvSpPr>
          <p:cNvPr id="8" name="Rectangle 2"/>
          <p:cNvSpPr txBox="1">
            <a:spLocks noChangeArrowheads="1"/>
          </p:cNvSpPr>
          <p:nvPr/>
        </p:nvSpPr>
        <p:spPr>
          <a:xfrm>
            <a:off x="610394" y="436074"/>
            <a:ext cx="10972800" cy="348315"/>
          </a:xfrm>
          <a:prstGeom prst="rect">
            <a:avLst/>
          </a:prstGeom>
          <a:ln>
            <a:noFill/>
            <a:miter lim="800000"/>
            <a:headEnd/>
            <a:tailEnd/>
          </a:ln>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1800" b="1" dirty="0" smtClean="0">
                <a:solidFill>
                  <a:srgbClr val="0070C0"/>
                </a:solidFill>
                <a:latin typeface="+mn-lt"/>
              </a:rPr>
              <a:t>NORMÁLNÍ ODEZVA SYSTOLICKÉHO KREVNÍHO TLAKU </a:t>
            </a:r>
            <a:r>
              <a:rPr lang="cs-CZ" altLang="cs-CZ" sz="1800" b="1" dirty="0" smtClean="0">
                <a:solidFill>
                  <a:srgbClr val="C00000"/>
                </a:solidFill>
                <a:latin typeface="+mn-lt"/>
              </a:rPr>
              <a:t>NA DYNAMICKOU ZÁTĚŽ</a:t>
            </a:r>
            <a:endParaRPr lang="en-GB" altLang="cs-CZ" sz="1800" b="1" dirty="0">
              <a:solidFill>
                <a:srgbClr val="C00000"/>
              </a:solidFill>
              <a:latin typeface="+mn-lt"/>
            </a:endParaRPr>
          </a:p>
        </p:txBody>
      </p:sp>
      <p:sp>
        <p:nvSpPr>
          <p:cNvPr id="9" name="TextovéPole 8"/>
          <p:cNvSpPr txBox="1"/>
          <p:nvPr/>
        </p:nvSpPr>
        <p:spPr>
          <a:xfrm>
            <a:off x="8092743" y="5768760"/>
            <a:ext cx="1150374" cy="369332"/>
          </a:xfrm>
          <a:prstGeom prst="rect">
            <a:avLst/>
          </a:prstGeom>
          <a:noFill/>
        </p:spPr>
        <p:txBody>
          <a:bodyPr wrap="square" rtlCol="0">
            <a:spAutoFit/>
          </a:bodyPr>
          <a:lstStyle/>
          <a:p>
            <a:r>
              <a:rPr lang="cs-CZ" dirty="0" smtClean="0"/>
              <a:t>Výkon (W)</a:t>
            </a:r>
            <a:endParaRPr lang="cs-CZ" dirty="0"/>
          </a:p>
        </p:txBody>
      </p:sp>
    </p:spTree>
    <p:extLst>
      <p:ext uri="{BB962C8B-B14F-4D97-AF65-F5344CB8AC3E}">
        <p14:creationId xmlns:p14="http://schemas.microsoft.com/office/powerpoint/2010/main" val="3382849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855108" y="1424370"/>
            <a:ext cx="6483369" cy="4879504"/>
          </a:xfrm>
          <a:prstGeom prst="rect">
            <a:avLst/>
          </a:prstGeom>
          <a:ln>
            <a:solidFill>
              <a:srgbClr val="0033CC"/>
            </a:solidFill>
          </a:ln>
        </p:spPr>
      </p:pic>
      <p:sp>
        <p:nvSpPr>
          <p:cNvPr id="5" name="TextovéPole 4"/>
          <p:cNvSpPr txBox="1"/>
          <p:nvPr/>
        </p:nvSpPr>
        <p:spPr>
          <a:xfrm>
            <a:off x="2946649" y="1504390"/>
            <a:ext cx="6391828" cy="615553"/>
          </a:xfrm>
          <a:prstGeom prst="rect">
            <a:avLst/>
          </a:prstGeom>
          <a:solidFill>
            <a:schemeClr val="bg1"/>
          </a:solidFill>
        </p:spPr>
        <p:txBody>
          <a:bodyPr wrap="square" rtlCol="0">
            <a:spAutoFit/>
          </a:bodyPr>
          <a:lstStyle/>
          <a:p>
            <a:pPr algn="ctr"/>
            <a:r>
              <a:rPr lang="cs-CZ" b="1" dirty="0" smtClean="0">
                <a:solidFill>
                  <a:srgbClr val="00B050"/>
                </a:solidFill>
              </a:rPr>
              <a:t>NORMÁLNÍ STK PŘI DYNAMICKÉ ZÁTĚŽI DOSPĚLÝCH </a:t>
            </a:r>
            <a:r>
              <a:rPr lang="cs-CZ" b="1" dirty="0" err="1" smtClean="0">
                <a:solidFill>
                  <a:srgbClr val="00B050"/>
                </a:solidFill>
              </a:rPr>
              <a:t>MUŽ</a:t>
            </a:r>
            <a:r>
              <a:rPr lang="cs-CZ" b="1" cap="all" dirty="0" err="1" smtClean="0">
                <a:solidFill>
                  <a:srgbClr val="00B050"/>
                </a:solidFill>
              </a:rPr>
              <a:t>ů</a:t>
            </a:r>
            <a:r>
              <a:rPr lang="cs-CZ" b="1" dirty="0" smtClean="0">
                <a:solidFill>
                  <a:srgbClr val="00B050"/>
                </a:solidFill>
              </a:rPr>
              <a:t> A ŽEN</a:t>
            </a:r>
          </a:p>
          <a:p>
            <a:pPr algn="ctr"/>
            <a:r>
              <a:rPr lang="cs-CZ" sz="1600" dirty="0" smtClean="0"/>
              <a:t>(</a:t>
            </a:r>
            <a:r>
              <a:rPr lang="cs-CZ" sz="1600" dirty="0" err="1" smtClean="0"/>
              <a:t>Heck</a:t>
            </a:r>
            <a:r>
              <a:rPr lang="cs-CZ" sz="1600" dirty="0" smtClean="0"/>
              <a:t> et al., 1984)</a:t>
            </a:r>
            <a:endParaRPr lang="cs-CZ" sz="1600" dirty="0"/>
          </a:p>
        </p:txBody>
      </p:sp>
      <p:sp>
        <p:nvSpPr>
          <p:cNvPr id="6" name="TextovéPole 5"/>
          <p:cNvSpPr txBox="1"/>
          <p:nvPr/>
        </p:nvSpPr>
        <p:spPr>
          <a:xfrm>
            <a:off x="3939679" y="837889"/>
            <a:ext cx="4314229" cy="369332"/>
          </a:xfrm>
          <a:prstGeom prst="rect">
            <a:avLst/>
          </a:prstGeom>
          <a:noFill/>
        </p:spPr>
        <p:txBody>
          <a:bodyPr wrap="square" rtlCol="0">
            <a:spAutoFit/>
          </a:bodyPr>
          <a:lstStyle/>
          <a:p>
            <a:r>
              <a:rPr lang="cs-CZ" dirty="0" smtClean="0"/>
              <a:t>Minimální sexuální rozdíly u dospělých osob.</a:t>
            </a:r>
          </a:p>
        </p:txBody>
      </p:sp>
      <p:sp>
        <p:nvSpPr>
          <p:cNvPr id="7" name="Rectangle 2"/>
          <p:cNvSpPr txBox="1">
            <a:spLocks noChangeArrowheads="1"/>
          </p:cNvSpPr>
          <p:nvPr/>
        </p:nvSpPr>
        <p:spPr>
          <a:xfrm>
            <a:off x="610394" y="436074"/>
            <a:ext cx="10972800" cy="586481"/>
          </a:xfrm>
          <a:prstGeom prst="rect">
            <a:avLst/>
          </a:prstGeom>
          <a:ln>
            <a:noFill/>
            <a:miter lim="800000"/>
            <a:headEnd/>
            <a:tailEnd/>
          </a:ln>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1800" b="1" dirty="0" smtClean="0">
                <a:solidFill>
                  <a:srgbClr val="0070C0"/>
                </a:solidFill>
                <a:latin typeface="+mn-lt"/>
              </a:rPr>
              <a:t>NORMÁLNÍ ODEZVA SYSTOLICKÉHO KREVNÍHO TLAKU </a:t>
            </a:r>
            <a:r>
              <a:rPr lang="cs-CZ" altLang="cs-CZ" sz="1800" b="1" dirty="0" smtClean="0">
                <a:solidFill>
                  <a:srgbClr val="C00000"/>
                </a:solidFill>
                <a:latin typeface="+mn-lt"/>
              </a:rPr>
              <a:t>NA DYNAMICKOU ZÁTĚŽ</a:t>
            </a:r>
            <a:endParaRPr lang="en-GB" altLang="cs-CZ" sz="1800" b="1" dirty="0">
              <a:solidFill>
                <a:srgbClr val="C00000"/>
              </a:solidFill>
              <a:latin typeface="+mn-lt"/>
            </a:endParaRPr>
          </a:p>
        </p:txBody>
      </p:sp>
      <p:sp>
        <p:nvSpPr>
          <p:cNvPr id="9" name="TextovéPole 8"/>
          <p:cNvSpPr txBox="1"/>
          <p:nvPr/>
        </p:nvSpPr>
        <p:spPr>
          <a:xfrm>
            <a:off x="8073078" y="5493457"/>
            <a:ext cx="1150374" cy="369332"/>
          </a:xfrm>
          <a:prstGeom prst="rect">
            <a:avLst/>
          </a:prstGeom>
          <a:noFill/>
        </p:spPr>
        <p:txBody>
          <a:bodyPr wrap="square" rtlCol="0">
            <a:spAutoFit/>
          </a:bodyPr>
          <a:lstStyle/>
          <a:p>
            <a:r>
              <a:rPr lang="cs-CZ" dirty="0" smtClean="0"/>
              <a:t>Výkon (W)</a:t>
            </a:r>
            <a:endParaRPr lang="cs-CZ" dirty="0"/>
          </a:p>
        </p:txBody>
      </p:sp>
    </p:spTree>
    <p:extLst>
      <p:ext uri="{BB962C8B-B14F-4D97-AF65-F5344CB8AC3E}">
        <p14:creationId xmlns:p14="http://schemas.microsoft.com/office/powerpoint/2010/main" val="33401821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054942" y="1478170"/>
            <a:ext cx="7925594" cy="4940649"/>
          </a:xfrm>
          <a:prstGeom prst="rect">
            <a:avLst/>
          </a:prstGeom>
          <a:ln>
            <a:solidFill>
              <a:srgbClr val="0033CC"/>
            </a:solidFill>
          </a:ln>
        </p:spPr>
      </p:pic>
      <p:sp>
        <p:nvSpPr>
          <p:cNvPr id="5" name="TextovéPole 4"/>
          <p:cNvSpPr txBox="1"/>
          <p:nvPr/>
        </p:nvSpPr>
        <p:spPr>
          <a:xfrm>
            <a:off x="3296184" y="1512075"/>
            <a:ext cx="5877314" cy="615553"/>
          </a:xfrm>
          <a:prstGeom prst="rect">
            <a:avLst/>
          </a:prstGeom>
          <a:solidFill>
            <a:schemeClr val="bg1"/>
          </a:solidFill>
        </p:spPr>
        <p:txBody>
          <a:bodyPr wrap="square" rtlCol="0">
            <a:spAutoFit/>
          </a:bodyPr>
          <a:lstStyle/>
          <a:p>
            <a:pPr algn="ctr"/>
            <a:r>
              <a:rPr lang="cs-CZ" b="1" dirty="0" smtClean="0">
                <a:solidFill>
                  <a:srgbClr val="00B050"/>
                </a:solidFill>
              </a:rPr>
              <a:t>STK PŘI DYNAMICKÉ ZÁTĚŽI </a:t>
            </a:r>
            <a:r>
              <a:rPr lang="cs-CZ" b="1" cap="all" dirty="0" err="1" smtClean="0">
                <a:solidFill>
                  <a:srgbClr val="00B050"/>
                </a:solidFill>
              </a:rPr>
              <a:t>RůznĚ</a:t>
            </a:r>
            <a:r>
              <a:rPr lang="cs-CZ" b="1" cap="all" dirty="0" smtClean="0">
                <a:solidFill>
                  <a:srgbClr val="00B050"/>
                </a:solidFill>
              </a:rPr>
              <a:t> TÉNOVANÝCH OSOB</a:t>
            </a:r>
          </a:p>
          <a:p>
            <a:pPr algn="ctr"/>
            <a:r>
              <a:rPr lang="cs-CZ" sz="1600" dirty="0" smtClean="0"/>
              <a:t>(</a:t>
            </a:r>
            <a:r>
              <a:rPr lang="cs-CZ" sz="1600" dirty="0" err="1" smtClean="0"/>
              <a:t>Heck</a:t>
            </a:r>
            <a:r>
              <a:rPr lang="cs-CZ" sz="1600" dirty="0" smtClean="0"/>
              <a:t> et al., 1984)</a:t>
            </a:r>
            <a:endParaRPr lang="cs-CZ" sz="1600" dirty="0"/>
          </a:p>
        </p:txBody>
      </p:sp>
      <p:sp>
        <p:nvSpPr>
          <p:cNvPr id="6" name="TextovéPole 5"/>
          <p:cNvSpPr txBox="1"/>
          <p:nvPr/>
        </p:nvSpPr>
        <p:spPr>
          <a:xfrm>
            <a:off x="4091014" y="891689"/>
            <a:ext cx="4246741" cy="369332"/>
          </a:xfrm>
          <a:prstGeom prst="rect">
            <a:avLst/>
          </a:prstGeom>
          <a:noFill/>
        </p:spPr>
        <p:txBody>
          <a:bodyPr wrap="square" rtlCol="0">
            <a:spAutoFit/>
          </a:bodyPr>
          <a:lstStyle/>
          <a:p>
            <a:r>
              <a:rPr lang="cs-CZ" dirty="0" smtClean="0"/>
              <a:t>Trénovaní a muži mívají vyšší W</a:t>
            </a:r>
            <a:r>
              <a:rPr lang="cs-CZ" baseline="-25000" dirty="0" smtClean="0"/>
              <a:t>MAX</a:t>
            </a:r>
            <a:r>
              <a:rPr lang="cs-CZ" dirty="0" smtClean="0"/>
              <a:t> a TK</a:t>
            </a:r>
            <a:r>
              <a:rPr lang="cs-CZ" baseline="-25000" dirty="0" smtClean="0"/>
              <a:t>MAX</a:t>
            </a:r>
          </a:p>
        </p:txBody>
      </p:sp>
      <p:sp>
        <p:nvSpPr>
          <p:cNvPr id="8" name="TextovéPole 7"/>
          <p:cNvSpPr txBox="1"/>
          <p:nvPr/>
        </p:nvSpPr>
        <p:spPr>
          <a:xfrm>
            <a:off x="8830162" y="6083392"/>
            <a:ext cx="1150374" cy="369332"/>
          </a:xfrm>
          <a:prstGeom prst="rect">
            <a:avLst/>
          </a:prstGeom>
          <a:noFill/>
        </p:spPr>
        <p:txBody>
          <a:bodyPr wrap="square" rtlCol="0">
            <a:spAutoFit/>
          </a:bodyPr>
          <a:lstStyle/>
          <a:p>
            <a:r>
              <a:rPr lang="cs-CZ" dirty="0" smtClean="0"/>
              <a:t>Výkon (W)</a:t>
            </a:r>
            <a:endParaRPr lang="cs-CZ" dirty="0"/>
          </a:p>
        </p:txBody>
      </p:sp>
      <p:sp>
        <p:nvSpPr>
          <p:cNvPr id="9" name="Rectangle 2"/>
          <p:cNvSpPr txBox="1">
            <a:spLocks noChangeArrowheads="1"/>
          </p:cNvSpPr>
          <p:nvPr/>
        </p:nvSpPr>
        <p:spPr>
          <a:xfrm>
            <a:off x="610394" y="436074"/>
            <a:ext cx="10972800" cy="586481"/>
          </a:xfrm>
          <a:prstGeom prst="rect">
            <a:avLst/>
          </a:prstGeom>
          <a:ln>
            <a:noFill/>
            <a:miter lim="800000"/>
            <a:headEnd/>
            <a:tailEnd/>
          </a:ln>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1800" b="1" dirty="0" smtClean="0">
                <a:solidFill>
                  <a:srgbClr val="0070C0"/>
                </a:solidFill>
                <a:latin typeface="+mn-lt"/>
              </a:rPr>
              <a:t>NORMÁLNÍ ODEZVA SYSTOLICKÉHO KREVNÍHO TLAKU </a:t>
            </a:r>
            <a:r>
              <a:rPr lang="cs-CZ" altLang="cs-CZ" sz="1800" b="1" dirty="0" smtClean="0">
                <a:solidFill>
                  <a:srgbClr val="C00000"/>
                </a:solidFill>
                <a:latin typeface="+mn-lt"/>
              </a:rPr>
              <a:t>NA DYNAMICKOU ZÁTĚŽ</a:t>
            </a:r>
            <a:endParaRPr lang="en-GB" altLang="cs-CZ" sz="1800" b="1" dirty="0">
              <a:solidFill>
                <a:srgbClr val="C00000"/>
              </a:solidFill>
              <a:latin typeface="+mn-lt"/>
            </a:endParaRPr>
          </a:p>
        </p:txBody>
      </p:sp>
    </p:spTree>
    <p:extLst>
      <p:ext uri="{BB962C8B-B14F-4D97-AF65-F5344CB8AC3E}">
        <p14:creationId xmlns:p14="http://schemas.microsoft.com/office/powerpoint/2010/main" val="24456696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p:cNvPicPr>
            <a:picLocks noChangeAspect="1"/>
          </p:cNvPicPr>
          <p:nvPr/>
        </p:nvPicPr>
        <p:blipFill>
          <a:blip r:embed="rId2"/>
          <a:stretch>
            <a:fillRect/>
          </a:stretch>
        </p:blipFill>
        <p:spPr>
          <a:xfrm>
            <a:off x="2608491" y="1387193"/>
            <a:ext cx="6970794" cy="4907980"/>
          </a:xfrm>
          <a:prstGeom prst="rect">
            <a:avLst/>
          </a:prstGeom>
          <a:ln>
            <a:solidFill>
              <a:srgbClr val="0033CC"/>
            </a:solidFill>
          </a:ln>
        </p:spPr>
      </p:pic>
      <p:sp>
        <p:nvSpPr>
          <p:cNvPr id="5" name="TextovéPole 4"/>
          <p:cNvSpPr txBox="1"/>
          <p:nvPr/>
        </p:nvSpPr>
        <p:spPr>
          <a:xfrm>
            <a:off x="3769092" y="1474057"/>
            <a:ext cx="5218553" cy="615553"/>
          </a:xfrm>
          <a:prstGeom prst="rect">
            <a:avLst/>
          </a:prstGeom>
          <a:solidFill>
            <a:schemeClr val="bg1"/>
          </a:solidFill>
        </p:spPr>
        <p:txBody>
          <a:bodyPr wrap="square" rtlCol="0">
            <a:spAutoFit/>
          </a:bodyPr>
          <a:lstStyle/>
          <a:p>
            <a:pPr algn="ctr"/>
            <a:r>
              <a:rPr lang="cs-CZ" b="1" cap="all" dirty="0" smtClean="0">
                <a:solidFill>
                  <a:srgbClr val="00B050"/>
                </a:solidFill>
              </a:rPr>
              <a:t>Závislost STK na věku</a:t>
            </a:r>
          </a:p>
          <a:p>
            <a:pPr algn="ctr"/>
            <a:r>
              <a:rPr lang="cs-CZ" sz="1600" dirty="0" smtClean="0"/>
              <a:t>(</a:t>
            </a:r>
            <a:r>
              <a:rPr lang="cs-CZ" sz="1600" dirty="0" err="1" smtClean="0"/>
              <a:t>Heck</a:t>
            </a:r>
            <a:r>
              <a:rPr lang="cs-CZ" sz="1600" dirty="0" smtClean="0"/>
              <a:t> et al., 1984)</a:t>
            </a:r>
            <a:endParaRPr lang="cs-CZ" sz="1600" dirty="0"/>
          </a:p>
        </p:txBody>
      </p:sp>
      <p:sp>
        <p:nvSpPr>
          <p:cNvPr id="6" name="TextovéPole 5"/>
          <p:cNvSpPr txBox="1"/>
          <p:nvPr/>
        </p:nvSpPr>
        <p:spPr>
          <a:xfrm>
            <a:off x="4360732" y="856112"/>
            <a:ext cx="3820101" cy="369332"/>
          </a:xfrm>
          <a:prstGeom prst="rect">
            <a:avLst/>
          </a:prstGeom>
          <a:noFill/>
        </p:spPr>
        <p:txBody>
          <a:bodyPr wrap="square" rtlCol="0">
            <a:spAutoFit/>
          </a:bodyPr>
          <a:lstStyle/>
          <a:p>
            <a:r>
              <a:rPr lang="cs-CZ" dirty="0" smtClean="0"/>
              <a:t>S věkem roste STK při stejném výkonu.</a:t>
            </a:r>
          </a:p>
        </p:txBody>
      </p:sp>
      <p:sp>
        <p:nvSpPr>
          <p:cNvPr id="9" name="TextovéPole 8"/>
          <p:cNvSpPr txBox="1"/>
          <p:nvPr/>
        </p:nvSpPr>
        <p:spPr>
          <a:xfrm>
            <a:off x="7873752" y="3661194"/>
            <a:ext cx="1485742" cy="1631216"/>
          </a:xfrm>
          <a:prstGeom prst="rect">
            <a:avLst/>
          </a:prstGeom>
          <a:noFill/>
        </p:spPr>
        <p:txBody>
          <a:bodyPr wrap="square" rtlCol="0">
            <a:spAutoFit/>
          </a:bodyPr>
          <a:lstStyle/>
          <a:p>
            <a:r>
              <a:rPr lang="cs-CZ" sz="2000" dirty="0" smtClean="0"/>
              <a:t>a: </a:t>
            </a:r>
            <a:r>
              <a:rPr lang="en-US" sz="2000" dirty="0" smtClean="0"/>
              <a:t>&lt;</a:t>
            </a:r>
            <a:r>
              <a:rPr lang="cs-CZ" sz="2000" dirty="0" smtClean="0"/>
              <a:t> 10</a:t>
            </a:r>
          </a:p>
          <a:p>
            <a:r>
              <a:rPr lang="cs-CZ" sz="2000" dirty="0"/>
              <a:t>b</a:t>
            </a:r>
            <a:r>
              <a:rPr lang="cs-CZ" sz="2000" dirty="0" smtClean="0"/>
              <a:t>: 11-16</a:t>
            </a:r>
          </a:p>
          <a:p>
            <a:r>
              <a:rPr lang="cs-CZ" sz="2000" dirty="0" smtClean="0"/>
              <a:t>c: 16-20</a:t>
            </a:r>
            <a:endParaRPr lang="en-US" sz="2000" dirty="0" smtClean="0"/>
          </a:p>
          <a:p>
            <a:r>
              <a:rPr lang="cs-CZ" sz="2000" dirty="0" smtClean="0"/>
              <a:t>d:</a:t>
            </a:r>
            <a:r>
              <a:rPr lang="en-US" sz="2000" dirty="0" smtClean="0"/>
              <a:t> 21-30</a:t>
            </a:r>
            <a:endParaRPr lang="cs-CZ" sz="2000" dirty="0" smtClean="0"/>
          </a:p>
          <a:p>
            <a:r>
              <a:rPr lang="cs-CZ" sz="2000" dirty="0" smtClean="0"/>
              <a:t>e: 31-40</a:t>
            </a:r>
            <a:endParaRPr lang="cs-CZ" sz="2000" dirty="0"/>
          </a:p>
        </p:txBody>
      </p:sp>
      <p:sp>
        <p:nvSpPr>
          <p:cNvPr id="7" name="Obdélník 6"/>
          <p:cNvSpPr/>
          <p:nvPr/>
        </p:nvSpPr>
        <p:spPr>
          <a:xfrm>
            <a:off x="4138882" y="2051522"/>
            <a:ext cx="4758995" cy="369332"/>
          </a:xfrm>
          <a:prstGeom prst="rect">
            <a:avLst/>
          </a:prstGeom>
        </p:spPr>
        <p:txBody>
          <a:bodyPr wrap="none">
            <a:spAutoFit/>
          </a:bodyPr>
          <a:lstStyle/>
          <a:p>
            <a:r>
              <a:rPr lang="cs-CZ" dirty="0"/>
              <a:t>STK = 111,2 + 0,334 </a:t>
            </a:r>
            <a:r>
              <a:rPr lang="cs-CZ" dirty="0" smtClean="0"/>
              <a:t>• výkon + 0,310 </a:t>
            </a:r>
            <a:r>
              <a:rPr lang="cs-CZ" dirty="0"/>
              <a:t>•</a:t>
            </a:r>
            <a:r>
              <a:rPr lang="cs-CZ" dirty="0" smtClean="0"/>
              <a:t> věk ± 17,9 </a:t>
            </a:r>
            <a:endParaRPr lang="cs-CZ" dirty="0"/>
          </a:p>
        </p:txBody>
      </p:sp>
      <p:sp>
        <p:nvSpPr>
          <p:cNvPr id="11" name="TextovéPole 10"/>
          <p:cNvSpPr txBox="1"/>
          <p:nvPr/>
        </p:nvSpPr>
        <p:spPr>
          <a:xfrm>
            <a:off x="8041436" y="5906797"/>
            <a:ext cx="1150374" cy="369332"/>
          </a:xfrm>
          <a:prstGeom prst="rect">
            <a:avLst/>
          </a:prstGeom>
          <a:noFill/>
        </p:spPr>
        <p:txBody>
          <a:bodyPr wrap="square" rtlCol="0">
            <a:spAutoFit/>
          </a:bodyPr>
          <a:lstStyle/>
          <a:p>
            <a:r>
              <a:rPr lang="cs-CZ" dirty="0" smtClean="0"/>
              <a:t>Výkon (W)</a:t>
            </a:r>
            <a:endParaRPr lang="cs-CZ" dirty="0"/>
          </a:p>
        </p:txBody>
      </p:sp>
      <p:sp>
        <p:nvSpPr>
          <p:cNvPr id="13" name="TextovéPole 12"/>
          <p:cNvSpPr txBox="1"/>
          <p:nvPr/>
        </p:nvSpPr>
        <p:spPr>
          <a:xfrm>
            <a:off x="5353920" y="3012716"/>
            <a:ext cx="1485742" cy="923330"/>
          </a:xfrm>
          <a:prstGeom prst="rect">
            <a:avLst/>
          </a:prstGeom>
          <a:noFill/>
        </p:spPr>
        <p:txBody>
          <a:bodyPr wrap="square" rtlCol="0">
            <a:spAutoFit/>
          </a:bodyPr>
          <a:lstStyle/>
          <a:p>
            <a:r>
              <a:rPr lang="en-US" dirty="0" err="1" smtClean="0"/>
              <a:t>i</a:t>
            </a:r>
            <a:r>
              <a:rPr lang="cs-CZ" dirty="0" smtClean="0"/>
              <a:t>: </a:t>
            </a:r>
            <a:r>
              <a:rPr lang="en-US" dirty="0" smtClean="0"/>
              <a:t>&gt;</a:t>
            </a:r>
            <a:r>
              <a:rPr lang="cs-CZ" dirty="0" smtClean="0"/>
              <a:t> </a:t>
            </a:r>
            <a:r>
              <a:rPr lang="en-US" dirty="0" smtClean="0"/>
              <a:t>7</a:t>
            </a:r>
            <a:r>
              <a:rPr lang="cs-CZ" dirty="0" smtClean="0"/>
              <a:t>0</a:t>
            </a:r>
          </a:p>
          <a:p>
            <a:r>
              <a:rPr lang="cs-CZ" dirty="0" smtClean="0"/>
              <a:t>h: </a:t>
            </a:r>
            <a:r>
              <a:rPr lang="en-US" dirty="0" smtClean="0"/>
              <a:t>61-70</a:t>
            </a:r>
            <a:endParaRPr lang="cs-CZ" dirty="0" smtClean="0"/>
          </a:p>
          <a:p>
            <a:r>
              <a:rPr lang="cs-CZ" dirty="0" smtClean="0"/>
              <a:t>g: </a:t>
            </a:r>
            <a:r>
              <a:rPr lang="en-US" dirty="0" smtClean="0"/>
              <a:t>51-60</a:t>
            </a:r>
            <a:endParaRPr lang="cs-CZ" dirty="0"/>
          </a:p>
        </p:txBody>
      </p:sp>
      <p:sp>
        <p:nvSpPr>
          <p:cNvPr id="14" name="Šipka nahoru 13"/>
          <p:cNvSpPr/>
          <p:nvPr/>
        </p:nvSpPr>
        <p:spPr>
          <a:xfrm rot="20097549">
            <a:off x="5424622" y="3179192"/>
            <a:ext cx="1396180" cy="643727"/>
          </a:xfrm>
          <a:prstGeom prst="upArrow">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Rectangle 2"/>
          <p:cNvSpPr txBox="1">
            <a:spLocks noChangeArrowheads="1"/>
          </p:cNvSpPr>
          <p:nvPr/>
        </p:nvSpPr>
        <p:spPr>
          <a:xfrm>
            <a:off x="610394" y="436074"/>
            <a:ext cx="10972800" cy="586481"/>
          </a:xfrm>
          <a:prstGeom prst="rect">
            <a:avLst/>
          </a:prstGeom>
          <a:ln>
            <a:noFill/>
            <a:miter lim="800000"/>
            <a:headEnd/>
            <a:tailEnd/>
          </a:ln>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1800" b="1" dirty="0" smtClean="0">
                <a:solidFill>
                  <a:srgbClr val="0070C0"/>
                </a:solidFill>
                <a:latin typeface="+mn-lt"/>
              </a:rPr>
              <a:t>NORMÁLNÍ ODEZVA </a:t>
            </a:r>
            <a:r>
              <a:rPr lang="cs-CZ" altLang="cs-CZ" sz="1800" b="1" dirty="0">
                <a:solidFill>
                  <a:srgbClr val="0070C0"/>
                </a:solidFill>
                <a:latin typeface="+mn-lt"/>
              </a:rPr>
              <a:t>SYSTOLICKÉHO </a:t>
            </a:r>
            <a:r>
              <a:rPr lang="cs-CZ" altLang="cs-CZ" sz="1800" b="1" dirty="0" smtClean="0">
                <a:solidFill>
                  <a:srgbClr val="0070C0"/>
                </a:solidFill>
                <a:latin typeface="+mn-lt"/>
              </a:rPr>
              <a:t>KREVNÍHO TLAKU </a:t>
            </a:r>
            <a:r>
              <a:rPr lang="cs-CZ" altLang="cs-CZ" sz="1800" b="1" dirty="0" smtClean="0">
                <a:solidFill>
                  <a:srgbClr val="C00000"/>
                </a:solidFill>
                <a:latin typeface="+mn-lt"/>
              </a:rPr>
              <a:t>NA DYNAMICKOU ZÁTĚŽ</a:t>
            </a:r>
            <a:endParaRPr lang="en-GB" altLang="cs-CZ" sz="1800" b="1" dirty="0">
              <a:solidFill>
                <a:srgbClr val="C00000"/>
              </a:solidFill>
              <a:latin typeface="+mn-lt"/>
            </a:endParaRPr>
          </a:p>
        </p:txBody>
      </p:sp>
    </p:spTree>
    <p:extLst>
      <p:ext uri="{BB962C8B-B14F-4D97-AF65-F5344CB8AC3E}">
        <p14:creationId xmlns:p14="http://schemas.microsoft.com/office/powerpoint/2010/main" val="31598532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t="53695" r="56723" b="1020"/>
          <a:stretch/>
        </p:blipFill>
        <p:spPr>
          <a:xfrm>
            <a:off x="6166591" y="2018389"/>
            <a:ext cx="4666092" cy="3459893"/>
          </a:xfrm>
          <a:prstGeom prst="rect">
            <a:avLst/>
          </a:prstGeom>
          <a:ln>
            <a:solidFill>
              <a:schemeClr val="tx1"/>
            </a:solidFill>
          </a:ln>
        </p:spPr>
      </p:pic>
      <p:sp>
        <p:nvSpPr>
          <p:cNvPr id="3" name="TextovéPole 2"/>
          <p:cNvSpPr txBox="1"/>
          <p:nvPr/>
        </p:nvSpPr>
        <p:spPr>
          <a:xfrm>
            <a:off x="2150076" y="787281"/>
            <a:ext cx="6878595" cy="830997"/>
          </a:xfrm>
          <a:prstGeom prst="rect">
            <a:avLst/>
          </a:prstGeom>
          <a:noFill/>
        </p:spPr>
        <p:txBody>
          <a:bodyPr wrap="square" rtlCol="0">
            <a:spAutoFit/>
          </a:bodyPr>
          <a:lstStyle/>
          <a:p>
            <a:pPr algn="ctr"/>
            <a:r>
              <a:rPr lang="cs-CZ" b="1" cap="all" dirty="0" smtClean="0">
                <a:solidFill>
                  <a:srgbClr val="0070C0"/>
                </a:solidFill>
              </a:rPr>
              <a:t>Srdeční frekvence (HR) a krevní tlak (BP) </a:t>
            </a:r>
            <a:r>
              <a:rPr lang="cs-CZ" b="1" cap="all" dirty="0" smtClean="0">
                <a:solidFill>
                  <a:srgbClr val="C00000"/>
                </a:solidFill>
              </a:rPr>
              <a:t>při izometrické práci </a:t>
            </a:r>
            <a:r>
              <a:rPr lang="cs-CZ" dirty="0" smtClean="0"/>
              <a:t>– </a:t>
            </a:r>
            <a:r>
              <a:rPr lang="cs-CZ" dirty="0" err="1" smtClean="0"/>
              <a:t>handgripu</a:t>
            </a:r>
            <a:endParaRPr lang="cs-CZ" dirty="0" smtClean="0"/>
          </a:p>
          <a:p>
            <a:pPr algn="ctr"/>
            <a:r>
              <a:rPr lang="cs-CZ" sz="1200" dirty="0" smtClean="0"/>
              <a:t>(Stewart et al., 2007)</a:t>
            </a:r>
            <a:endParaRPr lang="cs-CZ" sz="1200" dirty="0"/>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t="4806" r="56723" b="50089"/>
          <a:stretch/>
        </p:blipFill>
        <p:spPr>
          <a:xfrm>
            <a:off x="1198557" y="2018389"/>
            <a:ext cx="4684735" cy="3459893"/>
          </a:xfrm>
          <a:prstGeom prst="rect">
            <a:avLst/>
          </a:prstGeom>
          <a:ln>
            <a:solidFill>
              <a:schemeClr val="tx1"/>
            </a:solidFill>
          </a:ln>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5269" y="115325"/>
            <a:ext cx="1886594" cy="2174911"/>
          </a:xfrm>
          <a:prstGeom prst="rect">
            <a:avLst/>
          </a:prstGeom>
          <a:ln>
            <a:solidFill>
              <a:schemeClr val="tx1"/>
            </a:solidFill>
          </a:ln>
        </p:spPr>
      </p:pic>
    </p:spTree>
    <p:extLst>
      <p:ext uri="{BB962C8B-B14F-4D97-AF65-F5344CB8AC3E}">
        <p14:creationId xmlns:p14="http://schemas.microsoft.com/office/powerpoint/2010/main" val="1220135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51" y="1472458"/>
            <a:ext cx="5252885" cy="4186074"/>
          </a:xfrm>
          <a:prstGeom prst="rect">
            <a:avLst/>
          </a:prstGeom>
          <a:ln>
            <a:solidFill>
              <a:schemeClr val="accent1"/>
            </a:solidFill>
          </a:ln>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769" y="1472458"/>
            <a:ext cx="5361395" cy="4186074"/>
          </a:xfrm>
          <a:prstGeom prst="rect">
            <a:avLst/>
          </a:prstGeom>
          <a:ln>
            <a:solidFill>
              <a:schemeClr val="accent1"/>
            </a:solidFill>
          </a:ln>
        </p:spPr>
      </p:pic>
      <p:sp>
        <p:nvSpPr>
          <p:cNvPr id="4" name="TextovéPole 3"/>
          <p:cNvSpPr txBox="1"/>
          <p:nvPr/>
        </p:nvSpPr>
        <p:spPr>
          <a:xfrm>
            <a:off x="546551" y="447581"/>
            <a:ext cx="5252885" cy="830997"/>
          </a:xfrm>
          <a:prstGeom prst="rect">
            <a:avLst/>
          </a:prstGeom>
          <a:noFill/>
        </p:spPr>
        <p:txBody>
          <a:bodyPr wrap="square" rtlCol="0">
            <a:spAutoFit/>
          </a:bodyPr>
          <a:lstStyle/>
          <a:p>
            <a:pPr algn="ctr"/>
            <a:r>
              <a:rPr lang="cs-CZ" b="1" cap="all" dirty="0" smtClean="0">
                <a:solidFill>
                  <a:srgbClr val="0070C0"/>
                </a:solidFill>
              </a:rPr>
              <a:t>Odezva krevního tlaku</a:t>
            </a:r>
          </a:p>
          <a:p>
            <a:pPr algn="ctr"/>
            <a:r>
              <a:rPr lang="cs-CZ" b="1" cap="all" dirty="0" smtClean="0">
                <a:solidFill>
                  <a:srgbClr val="C00000"/>
                </a:solidFill>
              </a:rPr>
              <a:t>na vytrvalostní zátěž různé intenzity</a:t>
            </a:r>
          </a:p>
          <a:p>
            <a:pPr algn="ctr"/>
            <a:r>
              <a:rPr lang="cs-CZ" sz="1200" dirty="0" smtClean="0"/>
              <a:t>(</a:t>
            </a:r>
            <a:r>
              <a:rPr lang="cs-CZ" sz="1200" dirty="0" err="1" smtClean="0"/>
              <a:t>Kraemer</a:t>
            </a:r>
            <a:r>
              <a:rPr lang="cs-CZ" sz="1200" dirty="0" smtClean="0"/>
              <a:t> et al., 2012)</a:t>
            </a:r>
            <a:endParaRPr lang="cs-CZ" sz="1200" dirty="0"/>
          </a:p>
        </p:txBody>
      </p:sp>
      <p:sp>
        <p:nvSpPr>
          <p:cNvPr id="5" name="TextovéPole 4"/>
          <p:cNvSpPr txBox="1"/>
          <p:nvPr/>
        </p:nvSpPr>
        <p:spPr>
          <a:xfrm>
            <a:off x="6351769" y="447582"/>
            <a:ext cx="5361395" cy="830997"/>
          </a:xfrm>
          <a:prstGeom prst="rect">
            <a:avLst/>
          </a:prstGeom>
          <a:noFill/>
        </p:spPr>
        <p:txBody>
          <a:bodyPr wrap="square" rtlCol="0">
            <a:spAutoFit/>
          </a:bodyPr>
          <a:lstStyle/>
          <a:p>
            <a:pPr algn="ctr"/>
            <a:r>
              <a:rPr lang="cs-CZ" b="1" cap="all" dirty="0" smtClean="0">
                <a:solidFill>
                  <a:srgbClr val="0070C0"/>
                </a:solidFill>
              </a:rPr>
              <a:t>Odezva krevního tlaku</a:t>
            </a:r>
          </a:p>
          <a:p>
            <a:pPr algn="ctr"/>
            <a:r>
              <a:rPr lang="cs-CZ" b="1" cap="all" dirty="0" smtClean="0">
                <a:solidFill>
                  <a:srgbClr val="C00000"/>
                </a:solidFill>
              </a:rPr>
              <a:t>na 3 série 10RM DYNAMICKÉ ODPOROVÉ zátěže</a:t>
            </a:r>
          </a:p>
          <a:p>
            <a:pPr algn="ctr"/>
            <a:r>
              <a:rPr lang="cs-CZ" sz="1200" dirty="0" smtClean="0"/>
              <a:t>(</a:t>
            </a:r>
            <a:r>
              <a:rPr lang="cs-CZ" sz="1200" dirty="0" err="1" smtClean="0"/>
              <a:t>Kraemer</a:t>
            </a:r>
            <a:r>
              <a:rPr lang="cs-CZ" sz="1200" dirty="0" smtClean="0"/>
              <a:t> et al., 2012)</a:t>
            </a:r>
            <a:endParaRPr lang="cs-CZ" sz="1200" dirty="0"/>
          </a:p>
        </p:txBody>
      </p:sp>
    </p:spTree>
    <p:extLst>
      <p:ext uri="{BB962C8B-B14F-4D97-AF65-F5344CB8AC3E}">
        <p14:creationId xmlns:p14="http://schemas.microsoft.com/office/powerpoint/2010/main" val="95690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Vent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1" r="1391" b="25719"/>
          <a:stretch/>
        </p:blipFill>
        <p:spPr bwMode="auto">
          <a:xfrm>
            <a:off x="3649362" y="1172869"/>
            <a:ext cx="5420498" cy="476251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314832" y="453081"/>
            <a:ext cx="8089557" cy="553998"/>
          </a:xfrm>
          <a:prstGeom prst="rect">
            <a:avLst/>
          </a:prstGeom>
          <a:noFill/>
        </p:spPr>
        <p:txBody>
          <a:bodyPr wrap="square" rtlCol="0">
            <a:spAutoFit/>
          </a:bodyPr>
          <a:lstStyle/>
          <a:p>
            <a:pPr algn="ctr"/>
            <a:r>
              <a:rPr lang="cs-CZ" b="1" cap="all" dirty="0" smtClean="0">
                <a:solidFill>
                  <a:srgbClr val="0070C0"/>
                </a:solidFill>
              </a:rPr>
              <a:t>Odezva MINUTOVÉ ventilace plic </a:t>
            </a:r>
            <a:r>
              <a:rPr lang="cs-CZ" b="1" cap="all" dirty="0" smtClean="0">
                <a:solidFill>
                  <a:srgbClr val="C00000"/>
                </a:solidFill>
              </a:rPr>
              <a:t>na 5 minutovou zátěž různé intenzity</a:t>
            </a:r>
          </a:p>
          <a:p>
            <a:pPr algn="ctr"/>
            <a:r>
              <a:rPr lang="cs-CZ" sz="1200" dirty="0" smtClean="0"/>
              <a:t>(</a:t>
            </a:r>
            <a:r>
              <a:rPr lang="cs-CZ" sz="1200" dirty="0" err="1" smtClean="0"/>
              <a:t>Wilmore</a:t>
            </a:r>
            <a:r>
              <a:rPr lang="cs-CZ" sz="1200" dirty="0" smtClean="0"/>
              <a:t> </a:t>
            </a:r>
            <a:r>
              <a:rPr lang="en-US" sz="1200" dirty="0" smtClean="0"/>
              <a:t>&amp;</a:t>
            </a:r>
            <a:r>
              <a:rPr lang="cs-CZ" sz="1200" dirty="0" smtClean="0"/>
              <a:t> </a:t>
            </a:r>
            <a:r>
              <a:rPr lang="cs-CZ" sz="1200" dirty="0" err="1" smtClean="0"/>
              <a:t>Costill</a:t>
            </a:r>
            <a:r>
              <a:rPr lang="cs-CZ" sz="1200" dirty="0" smtClean="0"/>
              <a:t>, 2004)</a:t>
            </a:r>
            <a:endParaRPr lang="cs-CZ" sz="1200" dirty="0"/>
          </a:p>
        </p:txBody>
      </p:sp>
    </p:spTree>
    <p:extLst>
      <p:ext uri="{BB962C8B-B14F-4D97-AF65-F5344CB8AC3E}">
        <p14:creationId xmlns:p14="http://schemas.microsoft.com/office/powerpoint/2010/main" val="3418869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1584" t="1207" r="6314" b="2710"/>
          <a:stretch/>
        </p:blipFill>
        <p:spPr>
          <a:xfrm>
            <a:off x="1394511" y="1400432"/>
            <a:ext cx="9874652" cy="4547287"/>
          </a:xfrm>
          <a:prstGeom prst="rect">
            <a:avLst/>
          </a:prstGeom>
          <a:ln>
            <a:solidFill>
              <a:srgbClr val="0070C0"/>
            </a:solidFill>
          </a:ln>
        </p:spPr>
      </p:pic>
      <p:sp>
        <p:nvSpPr>
          <p:cNvPr id="3" name="Obdélník 2"/>
          <p:cNvSpPr/>
          <p:nvPr/>
        </p:nvSpPr>
        <p:spPr>
          <a:xfrm>
            <a:off x="3025405" y="379111"/>
            <a:ext cx="6612865" cy="800219"/>
          </a:xfrm>
          <a:prstGeom prst="rect">
            <a:avLst/>
          </a:prstGeom>
        </p:spPr>
        <p:txBody>
          <a:bodyPr wrap="square">
            <a:spAutoFit/>
          </a:bodyPr>
          <a:lstStyle/>
          <a:p>
            <a:pPr algn="ctr"/>
            <a:r>
              <a:rPr lang="cs-CZ" b="1" cap="all" dirty="0" err="1" smtClean="0">
                <a:solidFill>
                  <a:srgbClr val="0070C0"/>
                </a:solidFill>
              </a:rPr>
              <a:t>ZRYCHLEní</a:t>
            </a:r>
            <a:r>
              <a:rPr lang="cs-CZ" b="1" cap="all" dirty="0" smtClean="0">
                <a:solidFill>
                  <a:srgbClr val="0070C0"/>
                </a:solidFill>
              </a:rPr>
              <a:t> dechové FREKVENCE (RR) A DECHOVÉHO OBJEMU (TV) </a:t>
            </a:r>
            <a:r>
              <a:rPr lang="cs-CZ" b="1" cap="all" dirty="0" smtClean="0">
                <a:solidFill>
                  <a:srgbClr val="C00000"/>
                </a:solidFill>
              </a:rPr>
              <a:t>s narůstající ZÁTĚŽÍ</a:t>
            </a:r>
          </a:p>
          <a:p>
            <a:pPr algn="ctr"/>
            <a:r>
              <a:rPr lang="cs-CZ" sz="1000" dirty="0" smtClean="0"/>
              <a:t>(http</a:t>
            </a:r>
            <a:r>
              <a:rPr lang="cs-CZ" sz="1000" dirty="0"/>
              <a:t>://ptexphys.utorontoeit.com/</a:t>
            </a:r>
            <a:r>
              <a:rPr lang="cs-CZ" sz="1000" dirty="0" err="1"/>
              <a:t>respiratory-physiology</a:t>
            </a:r>
            <a:r>
              <a:rPr lang="cs-CZ" sz="1000" dirty="0"/>
              <a:t>/</a:t>
            </a:r>
            <a:r>
              <a:rPr lang="cs-CZ" sz="1000" dirty="0" err="1"/>
              <a:t>regulation</a:t>
            </a:r>
            <a:r>
              <a:rPr lang="cs-CZ" sz="1000" dirty="0"/>
              <a:t>-of-</a:t>
            </a:r>
            <a:r>
              <a:rPr lang="cs-CZ" sz="1000" dirty="0" err="1"/>
              <a:t>ventilation</a:t>
            </a:r>
            <a:r>
              <a:rPr lang="cs-CZ" sz="1000" dirty="0"/>
              <a:t>-</a:t>
            </a:r>
            <a:r>
              <a:rPr lang="cs-CZ" sz="1000" dirty="0" err="1"/>
              <a:t>during-exercise</a:t>
            </a:r>
            <a:r>
              <a:rPr lang="cs-CZ" sz="1000" dirty="0" smtClean="0"/>
              <a:t>/)</a:t>
            </a:r>
            <a:endParaRPr lang="cs-CZ" sz="1000" dirty="0"/>
          </a:p>
        </p:txBody>
      </p:sp>
    </p:spTree>
    <p:extLst>
      <p:ext uri="{BB962C8B-B14F-4D97-AF65-F5344CB8AC3E}">
        <p14:creationId xmlns:p14="http://schemas.microsoft.com/office/powerpoint/2010/main" val="4080512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27110" r="26618" b="982"/>
          <a:stretch/>
        </p:blipFill>
        <p:spPr>
          <a:xfrm>
            <a:off x="4823331" y="948378"/>
            <a:ext cx="2622635" cy="5612229"/>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622" y="1392194"/>
            <a:ext cx="3255946" cy="4556542"/>
          </a:xfrm>
          <a:prstGeom prst="rect">
            <a:avLst/>
          </a:prstGeom>
        </p:spPr>
      </p:pic>
      <p:sp>
        <p:nvSpPr>
          <p:cNvPr id="5" name="Obdélník 4"/>
          <p:cNvSpPr/>
          <p:nvPr/>
        </p:nvSpPr>
        <p:spPr>
          <a:xfrm>
            <a:off x="1680693" y="6463079"/>
            <a:ext cx="1859805" cy="246221"/>
          </a:xfrm>
          <a:prstGeom prst="rect">
            <a:avLst/>
          </a:prstGeom>
        </p:spPr>
        <p:txBody>
          <a:bodyPr wrap="none">
            <a:spAutoFit/>
          </a:bodyPr>
          <a:lstStyle/>
          <a:p>
            <a:pPr algn="ctr"/>
            <a:r>
              <a:rPr lang="cs-CZ" sz="1000" dirty="0" smtClean="0"/>
              <a:t>(https</a:t>
            </a:r>
            <a:r>
              <a:rPr lang="cs-CZ" sz="1000" dirty="0"/>
              <a:t>://cz.depositphotos.com</a:t>
            </a:r>
            <a:r>
              <a:rPr lang="cs-CZ" sz="1000" dirty="0" smtClean="0"/>
              <a:t>/)</a:t>
            </a:r>
            <a:endParaRPr lang="cs-CZ" sz="1000" dirty="0"/>
          </a:p>
        </p:txBody>
      </p:sp>
      <p:sp>
        <p:nvSpPr>
          <p:cNvPr id="6" name="Obdélník 5"/>
          <p:cNvSpPr/>
          <p:nvPr/>
        </p:nvSpPr>
        <p:spPr>
          <a:xfrm>
            <a:off x="5288351" y="6468882"/>
            <a:ext cx="1811714" cy="246221"/>
          </a:xfrm>
          <a:prstGeom prst="rect">
            <a:avLst/>
          </a:prstGeom>
        </p:spPr>
        <p:txBody>
          <a:bodyPr wrap="none">
            <a:spAutoFit/>
          </a:bodyPr>
          <a:lstStyle/>
          <a:p>
            <a:pPr algn="ctr"/>
            <a:r>
              <a:rPr lang="cs-CZ" sz="1000" dirty="0" smtClean="0"/>
              <a:t>(https</a:t>
            </a:r>
            <a:r>
              <a:rPr lang="cs-CZ" sz="1000" dirty="0"/>
              <a:t>://</a:t>
            </a:r>
            <a:r>
              <a:rPr lang="cs-CZ" sz="1000" dirty="0" smtClean="0"/>
              <a:t>www.tes.com/</a:t>
            </a:r>
            <a:r>
              <a:rPr lang="cs-CZ" sz="1000" dirty="0" err="1" smtClean="0"/>
              <a:t>lessons</a:t>
            </a:r>
            <a:r>
              <a:rPr lang="cs-CZ" sz="1000" dirty="0" smtClean="0"/>
              <a:t>)</a:t>
            </a:r>
            <a:endParaRPr lang="cs-CZ" sz="1000" dirty="0"/>
          </a:p>
        </p:txBody>
      </p:sp>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6989" y="1622853"/>
            <a:ext cx="3938573" cy="2491898"/>
          </a:xfrm>
          <a:prstGeom prst="rect">
            <a:avLst/>
          </a:prstGeom>
        </p:spPr>
      </p:pic>
      <p:sp>
        <p:nvSpPr>
          <p:cNvPr id="8" name="Obdélník 7"/>
          <p:cNvSpPr/>
          <p:nvPr/>
        </p:nvSpPr>
        <p:spPr>
          <a:xfrm>
            <a:off x="8913888" y="6463079"/>
            <a:ext cx="1524776" cy="246221"/>
          </a:xfrm>
          <a:prstGeom prst="rect">
            <a:avLst/>
          </a:prstGeom>
        </p:spPr>
        <p:txBody>
          <a:bodyPr wrap="none">
            <a:spAutoFit/>
          </a:bodyPr>
          <a:lstStyle/>
          <a:p>
            <a:pPr algn="ctr">
              <a:spcBef>
                <a:spcPct val="0"/>
              </a:spcBef>
              <a:buFontTx/>
              <a:buNone/>
            </a:pPr>
            <a:r>
              <a:rPr lang="cs-CZ" altLang="cs-CZ" sz="1000" dirty="0">
                <a:solidFill>
                  <a:srgbClr val="002060"/>
                </a:solidFill>
              </a:rPr>
              <a:t>(Bernaciková a kol., 2014)</a:t>
            </a:r>
          </a:p>
        </p:txBody>
      </p:sp>
      <p:sp>
        <p:nvSpPr>
          <p:cNvPr id="3" name="Obdélník 2"/>
          <p:cNvSpPr/>
          <p:nvPr/>
        </p:nvSpPr>
        <p:spPr>
          <a:xfrm>
            <a:off x="4443671" y="446616"/>
            <a:ext cx="3381954" cy="400110"/>
          </a:xfrm>
          <a:prstGeom prst="rect">
            <a:avLst/>
          </a:prstGeom>
          <a:solidFill>
            <a:schemeClr val="accent4">
              <a:lumMod val="20000"/>
              <a:lumOff val="80000"/>
            </a:schemeClr>
          </a:solidFill>
          <a:ln w="28575">
            <a:solidFill>
              <a:srgbClr val="0070C0"/>
            </a:solidFill>
          </a:ln>
        </p:spPr>
        <p:txBody>
          <a:bodyPr wrap="square">
            <a:spAutoFit/>
          </a:bodyPr>
          <a:lstStyle/>
          <a:p>
            <a:pPr algn="ctr"/>
            <a:r>
              <a:rPr lang="cs-CZ" sz="2000" b="1" dirty="0" smtClean="0">
                <a:solidFill>
                  <a:srgbClr val="0070C0"/>
                </a:solidFill>
              </a:rPr>
              <a:t>KARDIO-RESPIRAČNÍ SYSTÉM</a:t>
            </a:r>
            <a:endParaRPr lang="cs-CZ" sz="2000" dirty="0" smtClean="0">
              <a:solidFill>
                <a:srgbClr val="0070C0"/>
              </a:solidFill>
            </a:endParaRPr>
          </a:p>
        </p:txBody>
      </p:sp>
      <p:sp>
        <p:nvSpPr>
          <p:cNvPr id="9" name="Šipka doprava 8"/>
          <p:cNvSpPr/>
          <p:nvPr/>
        </p:nvSpPr>
        <p:spPr>
          <a:xfrm>
            <a:off x="1370245" y="255374"/>
            <a:ext cx="2781617" cy="782594"/>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a:solidFill>
                  <a:srgbClr val="0070C0"/>
                </a:solidFill>
              </a:rPr>
              <a:t>kardio-vaskulární systém</a:t>
            </a:r>
            <a:endParaRPr lang="cs-CZ"/>
          </a:p>
        </p:txBody>
      </p:sp>
      <p:sp>
        <p:nvSpPr>
          <p:cNvPr id="10" name="Šipka doleva 9"/>
          <p:cNvSpPr/>
          <p:nvPr/>
        </p:nvSpPr>
        <p:spPr>
          <a:xfrm>
            <a:off x="8117435" y="255374"/>
            <a:ext cx="3036598" cy="766118"/>
          </a:xfrm>
          <a:prstGeom prst="lef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a:solidFill>
                  <a:srgbClr val="0070C0"/>
                </a:solidFill>
              </a:rPr>
              <a:t>ventilačně-respirační systém</a:t>
            </a:r>
            <a:endParaRPr lang="cs-CZ" dirty="0">
              <a:solidFill>
                <a:srgbClr val="0070C0"/>
              </a:solidFill>
            </a:endParaRPr>
          </a:p>
        </p:txBody>
      </p:sp>
    </p:spTree>
    <p:extLst>
      <p:ext uri="{BB962C8B-B14F-4D97-AF65-F5344CB8AC3E}">
        <p14:creationId xmlns:p14="http://schemas.microsoft.com/office/powerpoint/2010/main" val="2631543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b="45678"/>
          <a:stretch/>
        </p:blipFill>
        <p:spPr>
          <a:xfrm>
            <a:off x="533219" y="1468102"/>
            <a:ext cx="5809915" cy="4372525"/>
          </a:xfrm>
          <a:prstGeom prst="rect">
            <a:avLst/>
          </a:prstGeom>
          <a:ln>
            <a:solidFill>
              <a:srgbClr val="0070C0"/>
            </a:solidFill>
          </a:ln>
        </p:spPr>
      </p:pic>
      <p:sp>
        <p:nvSpPr>
          <p:cNvPr id="3" name="Obdélník 2"/>
          <p:cNvSpPr/>
          <p:nvPr/>
        </p:nvSpPr>
        <p:spPr>
          <a:xfrm>
            <a:off x="2078054" y="642721"/>
            <a:ext cx="7700260" cy="523220"/>
          </a:xfrm>
          <a:prstGeom prst="rect">
            <a:avLst/>
          </a:prstGeom>
        </p:spPr>
        <p:txBody>
          <a:bodyPr wrap="square">
            <a:spAutoFit/>
          </a:bodyPr>
          <a:lstStyle/>
          <a:p>
            <a:pPr algn="ctr"/>
            <a:r>
              <a:rPr lang="cs-CZ" b="1" cap="all" dirty="0" smtClean="0">
                <a:solidFill>
                  <a:srgbClr val="0070C0"/>
                </a:solidFill>
              </a:rPr>
              <a:t>Zvětšení dechového objemu (TV) s narůstající minutovou ventilací</a:t>
            </a:r>
          </a:p>
          <a:p>
            <a:pPr algn="ctr"/>
            <a:r>
              <a:rPr lang="cs-CZ" sz="1000" dirty="0" smtClean="0"/>
              <a:t>(http</a:t>
            </a:r>
            <a:r>
              <a:rPr lang="cs-CZ" sz="1000" dirty="0"/>
              <a:t>://ptexphys.utorontoeit.com/</a:t>
            </a:r>
            <a:r>
              <a:rPr lang="cs-CZ" sz="1000" dirty="0" err="1"/>
              <a:t>respiratory-physiology</a:t>
            </a:r>
            <a:r>
              <a:rPr lang="cs-CZ" sz="1000" dirty="0"/>
              <a:t>/</a:t>
            </a:r>
            <a:r>
              <a:rPr lang="cs-CZ" sz="1000" dirty="0" err="1"/>
              <a:t>regulation</a:t>
            </a:r>
            <a:r>
              <a:rPr lang="cs-CZ" sz="1000" dirty="0"/>
              <a:t>-of-</a:t>
            </a:r>
            <a:r>
              <a:rPr lang="cs-CZ" sz="1000" dirty="0" err="1"/>
              <a:t>ventilation</a:t>
            </a:r>
            <a:r>
              <a:rPr lang="cs-CZ" sz="1000" dirty="0"/>
              <a:t>-</a:t>
            </a:r>
            <a:r>
              <a:rPr lang="cs-CZ" sz="1000" dirty="0" err="1"/>
              <a:t>during-exercise</a:t>
            </a:r>
            <a:r>
              <a:rPr lang="cs-CZ" sz="1000" dirty="0" smtClean="0"/>
              <a:t>/)</a:t>
            </a:r>
            <a:endParaRPr lang="cs-CZ" sz="1000" dirty="0"/>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t="55431"/>
          <a:stretch/>
        </p:blipFill>
        <p:spPr>
          <a:xfrm>
            <a:off x="6450227" y="1731713"/>
            <a:ext cx="5197937" cy="3705260"/>
          </a:xfrm>
          <a:prstGeom prst="rect">
            <a:avLst/>
          </a:prstGeom>
          <a:ln>
            <a:solidFill>
              <a:srgbClr val="0070C0"/>
            </a:solidFill>
          </a:ln>
        </p:spPr>
      </p:pic>
    </p:spTree>
    <p:extLst>
      <p:ext uri="{BB962C8B-B14F-4D97-AF65-F5344CB8AC3E}">
        <p14:creationId xmlns:p14="http://schemas.microsoft.com/office/powerpoint/2010/main" val="3847828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69872" y="1416908"/>
            <a:ext cx="8500420" cy="1508105"/>
          </a:xfrm>
          <a:prstGeom prst="rect">
            <a:avLst/>
          </a:prstGeom>
        </p:spPr>
        <p:txBody>
          <a:bodyPr wrap="square">
            <a:spAutoFit/>
          </a:bodyPr>
          <a:lstStyle/>
          <a:p>
            <a:pPr marL="342900" indent="-342900">
              <a:buFont typeface="+mj-lt"/>
              <a:buAutoNum type="arabicPeriod"/>
            </a:pPr>
            <a:r>
              <a:rPr lang="cs-CZ" dirty="0" smtClean="0"/>
              <a:t>Úvod: Úloha </a:t>
            </a:r>
            <a:r>
              <a:rPr lang="cs-CZ" dirty="0" err="1" smtClean="0"/>
              <a:t>kardio</a:t>
            </a:r>
            <a:r>
              <a:rPr lang="cs-CZ" dirty="0" smtClean="0"/>
              <a:t>-respiračního </a:t>
            </a:r>
            <a:r>
              <a:rPr lang="cs-CZ" dirty="0"/>
              <a:t>systému </a:t>
            </a:r>
            <a:r>
              <a:rPr lang="cs-CZ" dirty="0" smtClean="0"/>
              <a:t>(KRS) a jeho </a:t>
            </a:r>
            <a:r>
              <a:rPr lang="cs-CZ" dirty="0"/>
              <a:t>vztah ke </a:t>
            </a:r>
            <a:r>
              <a:rPr lang="cs-CZ" dirty="0" smtClean="0"/>
              <a:t>kondičnímu tréninku</a:t>
            </a:r>
          </a:p>
          <a:p>
            <a:pPr marL="342900" indent="-342900">
              <a:buFont typeface="+mj-lt"/>
              <a:buAutoNum type="arabicPeriod"/>
            </a:pPr>
            <a:r>
              <a:rPr lang="cs-CZ" dirty="0"/>
              <a:t>Fyziologická odezva KRS na trénink</a:t>
            </a:r>
          </a:p>
          <a:p>
            <a:pPr marL="342900" indent="-342900">
              <a:buFont typeface="+mj-lt"/>
              <a:buAutoNum type="arabicPeriod"/>
            </a:pPr>
            <a:r>
              <a:rPr lang="cs-CZ" sz="2000" b="1" dirty="0">
                <a:solidFill>
                  <a:srgbClr val="C00000"/>
                </a:solidFill>
              </a:rPr>
              <a:t>Fyziologická adaptace KRS na trénink</a:t>
            </a:r>
          </a:p>
          <a:p>
            <a:pPr marL="342900" indent="-342900">
              <a:buFont typeface="+mj-lt"/>
              <a:buAutoNum type="arabicPeriod"/>
            </a:pPr>
            <a:r>
              <a:rPr lang="cs-CZ" dirty="0"/>
              <a:t>Patofyziologická rizika KRS při </a:t>
            </a:r>
            <a:r>
              <a:rPr lang="cs-CZ" dirty="0" smtClean="0"/>
              <a:t>tréninku</a:t>
            </a:r>
          </a:p>
          <a:p>
            <a:pPr marL="342900" indent="-342900">
              <a:buFont typeface="+mj-lt"/>
              <a:buAutoNum type="arabicPeriod"/>
            </a:pPr>
            <a:r>
              <a:rPr lang="cs-CZ" dirty="0"/>
              <a:t>Kardiorespirační ukazatele v řízení kondičního </a:t>
            </a:r>
            <a:r>
              <a:rPr lang="cs-CZ" dirty="0" smtClean="0"/>
              <a:t>tréninku</a:t>
            </a:r>
            <a:endParaRPr lang="cs-CZ" dirty="0"/>
          </a:p>
        </p:txBody>
      </p:sp>
    </p:spTree>
    <p:extLst>
      <p:ext uri="{BB962C8B-B14F-4D97-AF65-F5344CB8AC3E}">
        <p14:creationId xmlns:p14="http://schemas.microsoft.com/office/powerpoint/2010/main" val="1448767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948" y="1322335"/>
            <a:ext cx="5081691" cy="4567719"/>
          </a:xfrm>
          <a:prstGeom prst="rect">
            <a:avLst/>
          </a:prstGeom>
          <a:ln>
            <a:solidFill>
              <a:srgbClr val="0070C0"/>
            </a:solidFill>
          </a:ln>
        </p:spPr>
      </p:pic>
      <p:sp>
        <p:nvSpPr>
          <p:cNvPr id="6" name="TextovéPole 5"/>
          <p:cNvSpPr txBox="1"/>
          <p:nvPr/>
        </p:nvSpPr>
        <p:spPr>
          <a:xfrm>
            <a:off x="345589" y="309339"/>
            <a:ext cx="5865741" cy="827484"/>
          </a:xfrm>
          <a:prstGeom prst="rect">
            <a:avLst/>
          </a:prstGeom>
          <a:noFill/>
        </p:spPr>
        <p:txBody>
          <a:bodyPr wrap="square" rtlCol="0">
            <a:spAutoFit/>
          </a:bodyPr>
          <a:lstStyle/>
          <a:p>
            <a:pPr algn="ctr"/>
            <a:r>
              <a:rPr lang="cs-CZ" b="1" cap="all" dirty="0" smtClean="0">
                <a:solidFill>
                  <a:srgbClr val="0070C0"/>
                </a:solidFill>
              </a:rPr>
              <a:t>Adaptační změny zátěžové a pozátěžové minutové srdeční frekvence (HR) </a:t>
            </a:r>
            <a:r>
              <a:rPr lang="cs-CZ" b="1" cap="all" dirty="0" smtClean="0">
                <a:solidFill>
                  <a:srgbClr val="C00000"/>
                </a:solidFill>
              </a:rPr>
              <a:t>po vytrvalostním tréninku</a:t>
            </a:r>
          </a:p>
          <a:p>
            <a:pPr algn="ctr"/>
            <a:r>
              <a:rPr lang="cs-CZ" sz="1200" dirty="0" smtClean="0"/>
              <a:t>(</a:t>
            </a:r>
            <a:r>
              <a:rPr lang="cs-CZ" sz="1200" dirty="0" err="1" smtClean="0"/>
              <a:t>Kenney</a:t>
            </a:r>
            <a:r>
              <a:rPr lang="cs-CZ" sz="1200" dirty="0" smtClean="0"/>
              <a:t> et al., 2012)</a:t>
            </a:r>
            <a:endParaRPr lang="cs-CZ" sz="1200"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318" y="1322335"/>
            <a:ext cx="4947045" cy="4567719"/>
          </a:xfrm>
          <a:prstGeom prst="rect">
            <a:avLst/>
          </a:prstGeom>
          <a:ln>
            <a:solidFill>
              <a:srgbClr val="0070C0"/>
            </a:solidFill>
          </a:ln>
        </p:spPr>
      </p:pic>
      <p:sp>
        <p:nvSpPr>
          <p:cNvPr id="5" name="TextovéPole 4"/>
          <p:cNvSpPr txBox="1"/>
          <p:nvPr/>
        </p:nvSpPr>
        <p:spPr>
          <a:xfrm>
            <a:off x="6211330" y="309339"/>
            <a:ext cx="5642919" cy="830997"/>
          </a:xfrm>
          <a:prstGeom prst="rect">
            <a:avLst/>
          </a:prstGeom>
          <a:noFill/>
        </p:spPr>
        <p:txBody>
          <a:bodyPr wrap="square" rtlCol="0">
            <a:spAutoFit/>
          </a:bodyPr>
          <a:lstStyle/>
          <a:p>
            <a:pPr algn="ctr"/>
            <a:r>
              <a:rPr lang="cs-CZ" b="1" cap="all" dirty="0" smtClean="0">
                <a:solidFill>
                  <a:srgbClr val="0070C0"/>
                </a:solidFill>
              </a:rPr>
              <a:t>Adaptační posun srdeční frekvence při různých rychlostech běhu </a:t>
            </a:r>
            <a:r>
              <a:rPr lang="cs-CZ" b="1" cap="all" dirty="0" smtClean="0">
                <a:solidFill>
                  <a:srgbClr val="C00000"/>
                </a:solidFill>
              </a:rPr>
              <a:t>po vytrvalostním tréninku</a:t>
            </a:r>
          </a:p>
          <a:p>
            <a:pPr algn="ctr"/>
            <a:r>
              <a:rPr lang="cs-CZ" sz="1200" dirty="0" smtClean="0"/>
              <a:t>(</a:t>
            </a:r>
            <a:r>
              <a:rPr lang="cs-CZ" sz="1200" dirty="0" err="1" smtClean="0"/>
              <a:t>Kenney</a:t>
            </a:r>
            <a:r>
              <a:rPr lang="cs-CZ" sz="1200" dirty="0" smtClean="0"/>
              <a:t> et al., 2012)</a:t>
            </a:r>
            <a:endParaRPr lang="cs-CZ" sz="1200" dirty="0"/>
          </a:p>
        </p:txBody>
      </p:sp>
    </p:spTree>
    <p:extLst>
      <p:ext uri="{BB962C8B-B14F-4D97-AF65-F5344CB8AC3E}">
        <p14:creationId xmlns:p14="http://schemas.microsoft.com/office/powerpoint/2010/main" val="1387466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t="961" b="55195"/>
          <a:stretch/>
        </p:blipFill>
        <p:spPr>
          <a:xfrm>
            <a:off x="897925" y="362465"/>
            <a:ext cx="10371438" cy="3138616"/>
          </a:xfrm>
          <a:prstGeom prst="rect">
            <a:avLst/>
          </a:prstGeom>
          <a:ln>
            <a:solidFill>
              <a:srgbClr val="0070C0"/>
            </a:solidFill>
          </a:ln>
        </p:spPr>
      </p:pic>
      <p:sp>
        <p:nvSpPr>
          <p:cNvPr id="3" name="TextovéPole 2"/>
          <p:cNvSpPr txBox="1"/>
          <p:nvPr/>
        </p:nvSpPr>
        <p:spPr>
          <a:xfrm>
            <a:off x="151074" y="64316"/>
            <a:ext cx="11911913" cy="553998"/>
          </a:xfrm>
          <a:prstGeom prst="rect">
            <a:avLst/>
          </a:prstGeom>
          <a:noFill/>
        </p:spPr>
        <p:txBody>
          <a:bodyPr wrap="square" rtlCol="0">
            <a:spAutoFit/>
          </a:bodyPr>
          <a:lstStyle/>
          <a:p>
            <a:pPr algn="ctr"/>
            <a:r>
              <a:rPr lang="cs-CZ" b="1" cap="all" dirty="0" smtClean="0">
                <a:solidFill>
                  <a:srgbClr val="0070C0"/>
                </a:solidFill>
              </a:rPr>
              <a:t>Odezva KV funkčních parametrů na zátěž různé intenzity </a:t>
            </a:r>
            <a:r>
              <a:rPr lang="cs-CZ" b="1" cap="all" dirty="0" smtClean="0">
                <a:solidFill>
                  <a:srgbClr val="C00000"/>
                </a:solidFill>
              </a:rPr>
              <a:t>u netrénovaných A TRÉNOVANÝCH OSOB</a:t>
            </a:r>
          </a:p>
          <a:p>
            <a:pPr algn="ctr"/>
            <a:r>
              <a:rPr lang="cs-CZ" sz="1200" dirty="0" smtClean="0"/>
              <a:t>(</a:t>
            </a:r>
            <a:r>
              <a:rPr lang="cs-CZ" sz="1200" dirty="0" err="1" smtClean="0"/>
              <a:t>Kraemer</a:t>
            </a:r>
            <a:r>
              <a:rPr lang="cs-CZ" sz="1200" dirty="0" smtClean="0"/>
              <a:t> et al., 2012)</a:t>
            </a:r>
            <a:endParaRPr lang="cs-CZ" sz="1200" dirty="0"/>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17213" t="51051" r="15349" b="901"/>
          <a:stretch/>
        </p:blipFill>
        <p:spPr>
          <a:xfrm>
            <a:off x="2940909" y="3563423"/>
            <a:ext cx="6334897" cy="3183365"/>
          </a:xfrm>
          <a:prstGeom prst="rect">
            <a:avLst/>
          </a:prstGeom>
          <a:ln>
            <a:solidFill>
              <a:srgbClr val="0070C0"/>
            </a:solidFill>
          </a:ln>
        </p:spPr>
      </p:pic>
    </p:spTree>
    <p:extLst>
      <p:ext uri="{BB962C8B-B14F-4D97-AF65-F5344CB8AC3E}">
        <p14:creationId xmlns:p14="http://schemas.microsoft.com/office/powerpoint/2010/main" val="541064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9729" y="879008"/>
            <a:ext cx="6837003" cy="58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ovéPole 3"/>
          <p:cNvSpPr txBox="1">
            <a:spLocks noChangeArrowheads="1"/>
          </p:cNvSpPr>
          <p:nvPr/>
        </p:nvSpPr>
        <p:spPr bwMode="auto">
          <a:xfrm>
            <a:off x="2908762" y="242631"/>
            <a:ext cx="651893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b="1" dirty="0" smtClean="0">
                <a:solidFill>
                  <a:srgbClr val="0070C0"/>
                </a:solidFill>
              </a:rPr>
              <a:t>AEROBNÍ KAPACITA (VO</a:t>
            </a:r>
            <a:r>
              <a:rPr lang="cs-CZ" altLang="cs-CZ" sz="1800" b="1" baseline="-25000" dirty="0" smtClean="0">
                <a:solidFill>
                  <a:srgbClr val="0070C0"/>
                </a:solidFill>
              </a:rPr>
              <a:t>2</a:t>
            </a:r>
            <a:r>
              <a:rPr lang="cs-CZ" altLang="cs-CZ" sz="1800" b="1" dirty="0" smtClean="0">
                <a:solidFill>
                  <a:srgbClr val="0070C0"/>
                </a:solidFill>
              </a:rPr>
              <a:t>max) </a:t>
            </a:r>
            <a:r>
              <a:rPr lang="cs-CZ" altLang="cs-CZ" sz="1800" b="1" cap="all" dirty="0">
                <a:solidFill>
                  <a:srgbClr val="C00000"/>
                </a:solidFill>
              </a:rPr>
              <a:t>různých sportovců</a:t>
            </a:r>
          </a:p>
          <a:p>
            <a:pPr algn="ctr">
              <a:spcBef>
                <a:spcPct val="0"/>
              </a:spcBef>
              <a:buFontTx/>
              <a:buNone/>
            </a:pPr>
            <a:r>
              <a:rPr lang="cs-CZ" altLang="cs-CZ" sz="1200" dirty="0"/>
              <a:t>(Bernaciková a kol., 2012)</a:t>
            </a:r>
          </a:p>
        </p:txBody>
      </p:sp>
    </p:spTree>
    <p:extLst>
      <p:ext uri="{BB962C8B-B14F-4D97-AF65-F5344CB8AC3E}">
        <p14:creationId xmlns:p14="http://schemas.microsoft.com/office/powerpoint/2010/main" val="759826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VO2max02"/>
          <p:cNvPicPr>
            <a:picLocks noChangeAspect="1" noChangeArrowheads="1"/>
          </p:cNvPicPr>
          <p:nvPr/>
        </p:nvPicPr>
        <p:blipFill rotWithShape="1">
          <a:blip r:embed="rId2">
            <a:extLst>
              <a:ext uri="{28A0092B-C50C-407E-A947-70E740481C1C}">
                <a14:useLocalDpi xmlns:a14="http://schemas.microsoft.com/office/drawing/2010/main" val="0"/>
              </a:ext>
            </a:extLst>
          </a:blip>
          <a:srcRect l="7307" t="2066" r="344" b="22468"/>
          <a:stretch/>
        </p:blipFill>
        <p:spPr bwMode="auto">
          <a:xfrm>
            <a:off x="527220" y="1120345"/>
            <a:ext cx="5519934" cy="53451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5" descr="trenova1"/>
          <p:cNvPicPr>
            <a:picLocks noChangeAspect="1" noChangeArrowheads="1"/>
          </p:cNvPicPr>
          <p:nvPr/>
        </p:nvPicPr>
        <p:blipFill rotWithShape="1">
          <a:blip r:embed="rId3">
            <a:extLst>
              <a:ext uri="{28A0092B-C50C-407E-A947-70E740481C1C}">
                <a14:useLocalDpi xmlns:a14="http://schemas.microsoft.com/office/drawing/2010/main" val="0"/>
              </a:ext>
            </a:extLst>
          </a:blip>
          <a:srcRect l="3269" b="12294"/>
          <a:stretch/>
        </p:blipFill>
        <p:spPr bwMode="auto">
          <a:xfrm>
            <a:off x="6359611" y="1120345"/>
            <a:ext cx="4893275" cy="53451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371889" y="176166"/>
            <a:ext cx="3830595" cy="830997"/>
          </a:xfrm>
          <a:prstGeom prst="rect">
            <a:avLst/>
          </a:prstGeom>
          <a:noFill/>
        </p:spPr>
        <p:txBody>
          <a:bodyPr wrap="square" rtlCol="0">
            <a:spAutoFit/>
          </a:bodyPr>
          <a:lstStyle/>
          <a:p>
            <a:pPr algn="ctr"/>
            <a:r>
              <a:rPr lang="cs-CZ" dirty="0" smtClean="0">
                <a:solidFill>
                  <a:srgbClr val="0070C0"/>
                </a:solidFill>
              </a:rPr>
              <a:t>Rozvoj aerobní schopnosti (VO2max) </a:t>
            </a:r>
            <a:r>
              <a:rPr lang="cs-CZ" dirty="0" smtClean="0">
                <a:solidFill>
                  <a:srgbClr val="C00000"/>
                </a:solidFill>
              </a:rPr>
              <a:t>po 12 měsíčním vytrvalostním tréninku</a:t>
            </a:r>
          </a:p>
          <a:p>
            <a:pPr algn="ctr"/>
            <a:r>
              <a:rPr lang="cs-CZ" sz="1200" dirty="0" smtClean="0"/>
              <a:t>(</a:t>
            </a:r>
            <a:r>
              <a:rPr lang="cs-CZ" sz="1200" dirty="0" err="1" smtClean="0"/>
              <a:t>Wilmore</a:t>
            </a:r>
            <a:r>
              <a:rPr lang="cs-CZ" sz="1200" dirty="0" smtClean="0"/>
              <a:t> </a:t>
            </a:r>
            <a:r>
              <a:rPr lang="en-US" sz="1200" dirty="0" smtClean="0"/>
              <a:t>&amp;</a:t>
            </a:r>
            <a:r>
              <a:rPr lang="cs-CZ" sz="1200" dirty="0" smtClean="0"/>
              <a:t> </a:t>
            </a:r>
            <a:r>
              <a:rPr lang="cs-CZ" sz="1200" dirty="0" err="1" smtClean="0"/>
              <a:t>Costill</a:t>
            </a:r>
            <a:r>
              <a:rPr lang="cs-CZ" sz="1200" dirty="0" smtClean="0"/>
              <a:t>, 2004)</a:t>
            </a:r>
            <a:endParaRPr lang="cs-CZ" sz="1200" dirty="0"/>
          </a:p>
        </p:txBody>
      </p:sp>
      <p:sp>
        <p:nvSpPr>
          <p:cNvPr id="7" name="TextovéPole 6"/>
          <p:cNvSpPr txBox="1"/>
          <p:nvPr/>
        </p:nvSpPr>
        <p:spPr>
          <a:xfrm>
            <a:off x="6076323" y="176166"/>
            <a:ext cx="5459850" cy="830997"/>
          </a:xfrm>
          <a:prstGeom prst="rect">
            <a:avLst/>
          </a:prstGeom>
          <a:noFill/>
        </p:spPr>
        <p:txBody>
          <a:bodyPr wrap="square" rtlCol="0">
            <a:spAutoFit/>
          </a:bodyPr>
          <a:lstStyle/>
          <a:p>
            <a:pPr algn="ctr"/>
            <a:r>
              <a:rPr lang="cs-CZ" dirty="0" smtClean="0">
                <a:solidFill>
                  <a:srgbClr val="0070C0"/>
                </a:solidFill>
              </a:rPr>
              <a:t>Pokles aerobní schopnosti (VO2max</a:t>
            </a:r>
            <a:r>
              <a:rPr lang="cs-CZ" dirty="0">
                <a:solidFill>
                  <a:srgbClr val="0070C0"/>
                </a:solidFill>
              </a:rPr>
              <a:t>) s rostoucím </a:t>
            </a:r>
            <a:r>
              <a:rPr lang="cs-CZ" dirty="0" smtClean="0">
                <a:solidFill>
                  <a:srgbClr val="0070C0"/>
                </a:solidFill>
              </a:rPr>
              <a:t>věkem </a:t>
            </a:r>
            <a:r>
              <a:rPr lang="cs-CZ" dirty="0" smtClean="0">
                <a:solidFill>
                  <a:srgbClr val="C00000"/>
                </a:solidFill>
              </a:rPr>
              <a:t>u vytrvalostně trénovaných a netrénovaných osob</a:t>
            </a:r>
          </a:p>
          <a:p>
            <a:pPr algn="ctr"/>
            <a:r>
              <a:rPr lang="cs-CZ" sz="1200" dirty="0" smtClean="0"/>
              <a:t>(</a:t>
            </a:r>
            <a:r>
              <a:rPr lang="cs-CZ" sz="1200" dirty="0" err="1" smtClean="0"/>
              <a:t>Wilmore</a:t>
            </a:r>
            <a:r>
              <a:rPr lang="cs-CZ" sz="1200" dirty="0" smtClean="0"/>
              <a:t> </a:t>
            </a:r>
            <a:r>
              <a:rPr lang="en-US" sz="1200" dirty="0" smtClean="0"/>
              <a:t>&amp;</a:t>
            </a:r>
            <a:r>
              <a:rPr lang="cs-CZ" sz="1200" dirty="0" smtClean="0"/>
              <a:t> </a:t>
            </a:r>
            <a:r>
              <a:rPr lang="cs-CZ" sz="1200" dirty="0" err="1" smtClean="0"/>
              <a:t>Costill</a:t>
            </a:r>
            <a:r>
              <a:rPr lang="cs-CZ" sz="1200" dirty="0" smtClean="0"/>
              <a:t>, 2004)</a:t>
            </a:r>
            <a:endParaRPr lang="cs-CZ" sz="1200" dirty="0"/>
          </a:p>
        </p:txBody>
      </p:sp>
    </p:spTree>
    <p:extLst>
      <p:ext uri="{BB962C8B-B14F-4D97-AF65-F5344CB8AC3E}">
        <p14:creationId xmlns:p14="http://schemas.microsoft.com/office/powerpoint/2010/main" val="124505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4"/>
            <a:ext cx="9144000"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Obdélník 2"/>
          <p:cNvSpPr>
            <a:spLocks noChangeArrowheads="1"/>
          </p:cNvSpPr>
          <p:nvPr/>
        </p:nvSpPr>
        <p:spPr bwMode="auto">
          <a:xfrm>
            <a:off x="4440239" y="6453188"/>
            <a:ext cx="41036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200">
                <a:solidFill>
                  <a:schemeClr val="accent2"/>
                </a:solidFill>
              </a:rPr>
              <a:t>(http://homepages.ihug.co.nz/~rpitch/VO2LT/sports.html)</a:t>
            </a:r>
          </a:p>
        </p:txBody>
      </p:sp>
    </p:spTree>
    <p:extLst>
      <p:ext uri="{BB962C8B-B14F-4D97-AF65-F5344CB8AC3E}">
        <p14:creationId xmlns:p14="http://schemas.microsoft.com/office/powerpoint/2010/main" val="4062931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1029343906"/>
              </p:ext>
            </p:extLst>
          </p:nvPr>
        </p:nvGraphicFramePr>
        <p:xfrm>
          <a:off x="3194050" y="700616"/>
          <a:ext cx="5702300" cy="5593080"/>
        </p:xfrm>
        <a:graphic>
          <a:graphicData uri="http://schemas.openxmlformats.org/drawingml/2006/table">
            <a:tbl>
              <a:tblPr firstRow="1" bandRow="1">
                <a:tableStyleId>{5C22544A-7EE6-4342-B048-85BDC9FD1C3A}</a:tableStyleId>
              </a:tblPr>
              <a:tblGrid>
                <a:gridCol w="2549525"/>
                <a:gridCol w="1781175"/>
                <a:gridCol w="1371600"/>
              </a:tblGrid>
              <a:tr h="370840">
                <a:tc gridSpan="3">
                  <a:txBody>
                    <a:bodyPr/>
                    <a:lstStyle/>
                    <a:p>
                      <a:pPr algn="ctr"/>
                      <a:r>
                        <a:rPr lang="cs-CZ" dirty="0" smtClean="0"/>
                        <a:t>PROJEVY KLIDOVÉ </a:t>
                      </a:r>
                      <a:r>
                        <a:rPr lang="cs-CZ" dirty="0" smtClean="0">
                          <a:solidFill>
                            <a:srgbClr val="C00000"/>
                          </a:solidFill>
                        </a:rPr>
                        <a:t>ADAPTACE</a:t>
                      </a:r>
                      <a:r>
                        <a:rPr lang="cs-CZ" dirty="0" smtClean="0"/>
                        <a:t> KARDIOVASKULÁRNÍHO SYSTÉMU </a:t>
                      </a:r>
                      <a:r>
                        <a:rPr lang="cs-CZ" dirty="0" smtClean="0">
                          <a:solidFill>
                            <a:srgbClr val="C00000"/>
                          </a:solidFill>
                        </a:rPr>
                        <a:t>NA VYTRVALOSTNÍ A SILOVÝ TRÉNINK</a:t>
                      </a:r>
                    </a:p>
                    <a:p>
                      <a:pPr algn="ctr"/>
                      <a:r>
                        <a:rPr lang="cs-CZ" sz="1200" b="0" dirty="0" smtClean="0"/>
                        <a:t>(</a:t>
                      </a:r>
                      <a:r>
                        <a:rPr lang="cs-CZ" sz="1200" b="0" dirty="0" err="1" smtClean="0"/>
                        <a:t>Kraemer</a:t>
                      </a:r>
                      <a:r>
                        <a:rPr lang="cs-CZ" sz="1200" b="0" dirty="0" smtClean="0"/>
                        <a:t> et al., 2012)</a:t>
                      </a:r>
                      <a:endParaRPr lang="cs-CZ"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40000"/>
                        <a:lumOff val="60000"/>
                      </a:schemeClr>
                    </a:solidFill>
                  </a:tcPr>
                </a:tc>
                <a:tc hMerge="1">
                  <a:txBody>
                    <a:bodyPr/>
                    <a:lstStyle/>
                    <a:p>
                      <a:endParaRPr lang="cs-CZ" dirty="0"/>
                    </a:p>
                  </a:txBody>
                  <a:tcPr/>
                </a:tc>
                <a:tc hMerge="1">
                  <a:txBody>
                    <a:bodyPr/>
                    <a:lstStyle/>
                    <a:p>
                      <a:endParaRPr lang="cs-CZ" dirty="0"/>
                    </a:p>
                  </a:txBody>
                  <a:tcPr/>
                </a:tc>
              </a:tr>
              <a:tr h="370840">
                <a:tc>
                  <a:txBody>
                    <a:bodyPr/>
                    <a:lstStyle/>
                    <a:p>
                      <a:pPr algn="ctr"/>
                      <a:r>
                        <a:rPr lang="cs-CZ" dirty="0" smtClean="0"/>
                        <a:t>ADAPTACE KVS</a:t>
                      </a:r>
                      <a:endParaRPr lang="cs-CZ" dirty="0"/>
                    </a:p>
                  </a:txBody>
                  <a:tcPr anchor="ctr">
                    <a:lnL w="1270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ctr"/>
                      <a:r>
                        <a:rPr lang="cs-CZ" dirty="0" smtClean="0"/>
                        <a:t>VYTRVALOSTNÍ TRÉNINK</a:t>
                      </a:r>
                      <a:endParaRPr lang="cs-CZ" dirty="0"/>
                    </a:p>
                  </a:txBody>
                  <a:tcPr anchor="ctr">
                    <a:solidFill>
                      <a:schemeClr val="accent2">
                        <a:lumMod val="40000"/>
                        <a:lumOff val="60000"/>
                      </a:schemeClr>
                    </a:solidFill>
                  </a:tcPr>
                </a:tc>
                <a:tc>
                  <a:txBody>
                    <a:bodyPr/>
                    <a:lstStyle/>
                    <a:p>
                      <a:pPr algn="ctr"/>
                      <a:r>
                        <a:rPr lang="cs-CZ" dirty="0" smtClean="0"/>
                        <a:t>SILOVÝ TRÉNINK</a:t>
                      </a:r>
                      <a:endParaRPr lang="cs-CZ" dirty="0"/>
                    </a:p>
                  </a:txBody>
                  <a:tcPr anchor="ctr">
                    <a:lnR w="12700" cap="flat" cmpd="sng" algn="ctr">
                      <a:solidFill>
                        <a:schemeClr val="tx1"/>
                      </a:solidFill>
                      <a:prstDash val="solid"/>
                      <a:round/>
                      <a:headEnd type="none" w="med" len="med"/>
                      <a:tailEnd type="none" w="med" len="med"/>
                    </a:lnR>
                    <a:solidFill>
                      <a:schemeClr val="accent2">
                        <a:lumMod val="40000"/>
                        <a:lumOff val="60000"/>
                      </a:schemeClr>
                    </a:solidFill>
                  </a:tcPr>
                </a:tc>
              </a:tr>
              <a:tr h="370840">
                <a:tc>
                  <a:txBody>
                    <a:bodyPr/>
                    <a:lstStyle/>
                    <a:p>
                      <a:r>
                        <a:rPr lang="cs-CZ" dirty="0" smtClean="0"/>
                        <a:t>Hmota LK</a:t>
                      </a:r>
                      <a:endParaRPr lang="cs-CZ" dirty="0"/>
                    </a:p>
                  </a:txBody>
                  <a:tcPr>
                    <a:lnL w="12700" cap="flat" cmpd="sng" algn="ctr">
                      <a:solidFill>
                        <a:schemeClr val="tx1"/>
                      </a:solidFill>
                      <a:prstDash val="solid"/>
                      <a:round/>
                      <a:headEnd type="none" w="med" len="med"/>
                      <a:tailEnd type="none" w="med" len="med"/>
                    </a:lnL>
                  </a:tcPr>
                </a:tc>
                <a:tc>
                  <a:txBody>
                    <a:bodyPr/>
                    <a:lstStyle/>
                    <a:p>
                      <a:pPr algn="ctr"/>
                      <a:r>
                        <a:rPr lang="cs-CZ" b="1" dirty="0" smtClean="0">
                          <a:latin typeface="Calibri" panose="020F0502020204030204" pitchFamily="34" charset="0"/>
                        </a:rPr>
                        <a:t>↑</a:t>
                      </a:r>
                      <a:endParaRPr lang="cs-CZ"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b="1" dirty="0" smtClean="0">
                          <a:latin typeface="Calibri" panose="020F0502020204030204" pitchFamily="34" charset="0"/>
                        </a:rPr>
                        <a:t>↑</a:t>
                      </a:r>
                      <a:endParaRPr lang="cs-CZ" sz="2000" b="1" dirty="0" smtClean="0"/>
                    </a:p>
                  </a:txBody>
                  <a:tcPr anchor="ctr">
                    <a:lnR w="12700" cap="flat" cmpd="sng" algn="ctr">
                      <a:solidFill>
                        <a:schemeClr val="tx1"/>
                      </a:solidFill>
                      <a:prstDash val="solid"/>
                      <a:round/>
                      <a:headEnd type="none" w="med" len="med"/>
                      <a:tailEnd type="none" w="med" len="med"/>
                    </a:lnR>
                  </a:tcPr>
                </a:tc>
              </a:tr>
              <a:tr h="370840">
                <a:tc>
                  <a:txBody>
                    <a:bodyPr/>
                    <a:lstStyle/>
                    <a:p>
                      <a:r>
                        <a:rPr lang="cs-CZ" dirty="0" smtClean="0"/>
                        <a:t>Tloušťka stěny LK</a:t>
                      </a:r>
                      <a:endParaRPr lang="cs-CZ" dirty="0"/>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b="1" dirty="0" smtClean="0">
                          <a:latin typeface="Calibri" panose="020F0502020204030204" pitchFamily="34" charset="0"/>
                        </a:rPr>
                        <a:t>↑</a:t>
                      </a:r>
                      <a:endParaRPr lang="cs-CZ"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b="1" dirty="0" smtClean="0">
                          <a:latin typeface="Calibri" panose="020F0502020204030204" pitchFamily="34" charset="0"/>
                        </a:rPr>
                        <a:t>↑</a:t>
                      </a:r>
                      <a:endParaRPr lang="cs-CZ" sz="2000" b="1" dirty="0" smtClean="0"/>
                    </a:p>
                  </a:txBody>
                  <a:tcPr anchor="ctr">
                    <a:lnR w="12700" cap="flat" cmpd="sng" algn="ctr">
                      <a:solidFill>
                        <a:schemeClr val="tx1"/>
                      </a:solidFill>
                      <a:prstDash val="solid"/>
                      <a:round/>
                      <a:headEnd type="none" w="med" len="med"/>
                      <a:tailEnd type="none" w="med" len="med"/>
                    </a:lnR>
                  </a:tcPr>
                </a:tc>
              </a:tr>
              <a:tr h="370840">
                <a:tc>
                  <a:txBody>
                    <a:bodyPr/>
                    <a:lstStyle/>
                    <a:p>
                      <a:r>
                        <a:rPr lang="cs-CZ" dirty="0" smtClean="0"/>
                        <a:t>End-diastolický objem LK</a:t>
                      </a:r>
                      <a:endParaRPr lang="cs-CZ" dirty="0"/>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b="1" dirty="0" smtClean="0">
                          <a:latin typeface="Calibri" panose="020F0502020204030204" pitchFamily="34" charset="0"/>
                        </a:rPr>
                        <a:t>↑</a:t>
                      </a:r>
                      <a:endParaRPr lang="cs-CZ"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0" dirty="0" smtClean="0">
                          <a:latin typeface="Calibri" panose="020F0502020204030204" pitchFamily="34" charset="0"/>
                        </a:rPr>
                        <a:t>↑</a:t>
                      </a:r>
                      <a:endParaRPr lang="cs-CZ" sz="1200" b="0" dirty="0" smtClean="0"/>
                    </a:p>
                  </a:txBody>
                  <a:tcPr anchor="ctr">
                    <a:lnR w="12700" cap="flat" cmpd="sng" algn="ctr">
                      <a:solidFill>
                        <a:schemeClr val="tx1"/>
                      </a:solidFill>
                      <a:prstDash val="solid"/>
                      <a:round/>
                      <a:headEnd type="none" w="med" len="med"/>
                      <a:tailEnd type="none" w="med" len="med"/>
                    </a:lnR>
                  </a:tcPr>
                </a:tc>
              </a:tr>
              <a:tr h="370840">
                <a:tc>
                  <a:txBody>
                    <a:bodyPr/>
                    <a:lstStyle/>
                    <a:p>
                      <a:r>
                        <a:rPr lang="cs-CZ" dirty="0" smtClean="0"/>
                        <a:t>Systolický objem LK</a:t>
                      </a:r>
                      <a:endParaRPr lang="cs-CZ" dirty="0"/>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b="1" dirty="0" smtClean="0">
                          <a:latin typeface="Calibri" panose="020F0502020204030204" pitchFamily="34" charset="0"/>
                        </a:rPr>
                        <a:t>↑</a:t>
                      </a:r>
                      <a:endParaRPr lang="cs-CZ"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0" dirty="0" smtClean="0">
                          <a:latin typeface="Calibri" panose="020F0502020204030204" pitchFamily="34" charset="0"/>
                        </a:rPr>
                        <a:t>↑</a:t>
                      </a:r>
                      <a:endParaRPr lang="cs-CZ" sz="1200" b="0" dirty="0" smtClean="0"/>
                    </a:p>
                  </a:txBody>
                  <a:tcPr anchor="ctr">
                    <a:lnR w="12700" cap="flat" cmpd="sng" algn="ctr">
                      <a:solidFill>
                        <a:schemeClr val="tx1"/>
                      </a:solidFill>
                      <a:prstDash val="solid"/>
                      <a:round/>
                      <a:headEnd type="none" w="med" len="med"/>
                      <a:tailEnd type="none" w="med" len="med"/>
                    </a:lnR>
                  </a:tcPr>
                </a:tc>
              </a:tr>
              <a:tr h="370840">
                <a:tc>
                  <a:txBody>
                    <a:bodyPr/>
                    <a:lstStyle/>
                    <a:p>
                      <a:r>
                        <a:rPr lang="cs-CZ" dirty="0" smtClean="0"/>
                        <a:t>Srdeční výdej</a:t>
                      </a:r>
                      <a:endParaRPr lang="cs-CZ" dirty="0"/>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1" dirty="0" smtClean="0">
                          <a:latin typeface="Calibri" panose="020F0502020204030204" pitchFamily="34" charset="0"/>
                        </a:rPr>
                        <a:t>↑</a:t>
                      </a:r>
                      <a:endParaRPr lang="cs-CZ" sz="18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0" dirty="0" smtClean="0">
                          <a:latin typeface="Calibri" panose="020F0502020204030204" pitchFamily="34" charset="0"/>
                        </a:rPr>
                        <a:t>↑</a:t>
                      </a:r>
                      <a:endParaRPr lang="cs-CZ" sz="1200" b="0" dirty="0" smtClean="0"/>
                    </a:p>
                  </a:txBody>
                  <a:tcPr anchor="ctr">
                    <a:lnR w="12700" cap="flat" cmpd="sng" algn="ctr">
                      <a:solidFill>
                        <a:schemeClr val="tx1"/>
                      </a:solidFill>
                      <a:prstDash val="solid"/>
                      <a:round/>
                      <a:headEnd type="none" w="med" len="med"/>
                      <a:tailEnd type="none" w="med" len="med"/>
                    </a:lnR>
                  </a:tcPr>
                </a:tc>
              </a:tr>
              <a:tr h="370840">
                <a:tc>
                  <a:txBody>
                    <a:bodyPr/>
                    <a:lstStyle/>
                    <a:p>
                      <a:r>
                        <a:rPr lang="cs-CZ" dirty="0" smtClean="0"/>
                        <a:t>Systolický TK</a:t>
                      </a:r>
                      <a:endParaRPr lang="cs-CZ" dirty="0"/>
                    </a:p>
                  </a:txBody>
                  <a:tcPr>
                    <a:lnL w="12700" cap="flat" cmpd="sng" algn="ctr">
                      <a:solidFill>
                        <a:schemeClr val="tx1"/>
                      </a:solidFill>
                      <a:prstDash val="solid"/>
                      <a:round/>
                      <a:headEnd type="none" w="med" len="med"/>
                      <a:tailEnd type="none" w="med" len="med"/>
                    </a:lnL>
                  </a:tcPr>
                </a:tc>
                <a:tc>
                  <a:txBody>
                    <a:bodyPr/>
                    <a:lstStyle/>
                    <a:p>
                      <a:pPr algn="ctr"/>
                      <a:r>
                        <a:rPr lang="cs-CZ" b="1" dirty="0" smtClean="0">
                          <a:latin typeface="Calibri" panose="020F0502020204030204" pitchFamily="34" charset="0"/>
                        </a:rPr>
                        <a:t>↓</a:t>
                      </a:r>
                      <a:endParaRPr lang="cs-CZ"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0" dirty="0" smtClean="0">
                          <a:latin typeface="Calibri" panose="020F0502020204030204" pitchFamily="34" charset="0"/>
                        </a:rPr>
                        <a:t>↓</a:t>
                      </a:r>
                      <a:endParaRPr lang="cs-CZ" sz="1200" b="0" dirty="0" smtClean="0"/>
                    </a:p>
                  </a:txBody>
                  <a:tcPr anchor="ctr">
                    <a:lnR w="12700" cap="flat" cmpd="sng" algn="ctr">
                      <a:solidFill>
                        <a:schemeClr val="tx1"/>
                      </a:solidFill>
                      <a:prstDash val="solid"/>
                      <a:round/>
                      <a:headEnd type="none" w="med" len="med"/>
                      <a:tailEnd type="none" w="med" len="med"/>
                    </a:lnR>
                  </a:tcPr>
                </a:tc>
              </a:tr>
              <a:tr h="370840">
                <a:tc>
                  <a:txBody>
                    <a:bodyPr/>
                    <a:lstStyle/>
                    <a:p>
                      <a:r>
                        <a:rPr lang="cs-CZ" dirty="0" smtClean="0"/>
                        <a:t>Diastolický</a:t>
                      </a:r>
                      <a:r>
                        <a:rPr lang="cs-CZ" baseline="0" dirty="0" smtClean="0"/>
                        <a:t> TK</a:t>
                      </a:r>
                      <a:endParaRPr lang="cs-CZ" dirty="0"/>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b="1" dirty="0" smtClean="0">
                          <a:latin typeface="Calibri" panose="020F0502020204030204" pitchFamily="34" charset="0"/>
                        </a:rPr>
                        <a:t>↓</a:t>
                      </a:r>
                      <a:endParaRPr lang="cs-CZ"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b="0" dirty="0" smtClean="0">
                          <a:latin typeface="Calibri" panose="020F0502020204030204" pitchFamily="34" charset="0"/>
                        </a:rPr>
                        <a:t>↓</a:t>
                      </a:r>
                      <a:endParaRPr lang="cs-CZ" sz="1200" b="0" dirty="0" smtClean="0"/>
                    </a:p>
                  </a:txBody>
                  <a:tcPr anchor="ctr">
                    <a:lnR w="12700" cap="flat" cmpd="sng" algn="ctr">
                      <a:solidFill>
                        <a:schemeClr val="tx1"/>
                      </a:solidFill>
                      <a:prstDash val="solid"/>
                      <a:round/>
                      <a:headEnd type="none" w="med" len="med"/>
                      <a:tailEnd type="none" w="med" len="med"/>
                    </a:lnR>
                  </a:tcPr>
                </a:tc>
              </a:tr>
              <a:tr h="370840">
                <a:tc>
                  <a:txBody>
                    <a:bodyPr/>
                    <a:lstStyle/>
                    <a:p>
                      <a:r>
                        <a:rPr lang="cs-CZ" dirty="0" smtClean="0"/>
                        <a:t>Objem plazmy</a:t>
                      </a:r>
                      <a:endParaRPr lang="cs-CZ" dirty="0"/>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b="1" dirty="0" smtClean="0">
                          <a:latin typeface="Calibri" panose="020F0502020204030204" pitchFamily="34" charset="0"/>
                        </a:rPr>
                        <a:t>↑</a:t>
                      </a:r>
                      <a:endParaRPr lang="cs-CZ" b="1" dirty="0"/>
                    </a:p>
                  </a:txBody>
                  <a:tcPr anchor="ctr"/>
                </a:tc>
                <a:tc>
                  <a:txBody>
                    <a:bodyPr/>
                    <a:lstStyle/>
                    <a:p>
                      <a:pPr algn="ctr"/>
                      <a:r>
                        <a:rPr lang="cs-CZ" dirty="0" smtClean="0"/>
                        <a:t>≈</a:t>
                      </a:r>
                      <a:endParaRPr lang="cs-CZ" dirty="0"/>
                    </a:p>
                  </a:txBody>
                  <a:tcPr anchor="ctr">
                    <a:lnR w="12700" cap="flat" cmpd="sng" algn="ctr">
                      <a:solidFill>
                        <a:schemeClr val="tx1"/>
                      </a:solidFill>
                      <a:prstDash val="solid"/>
                      <a:round/>
                      <a:headEnd type="none" w="med" len="med"/>
                      <a:tailEnd type="none" w="med" len="med"/>
                    </a:lnR>
                  </a:tcPr>
                </a:tc>
              </a:tr>
              <a:tr h="370840">
                <a:tc>
                  <a:txBody>
                    <a:bodyPr/>
                    <a:lstStyle/>
                    <a:p>
                      <a:r>
                        <a:rPr lang="cs-CZ" dirty="0" smtClean="0"/>
                        <a:t>Hmotnost</a:t>
                      </a:r>
                      <a:r>
                        <a:rPr lang="cs-CZ" baseline="0" dirty="0" smtClean="0"/>
                        <a:t> erytrocytů</a:t>
                      </a:r>
                      <a:endParaRPr lang="cs-CZ" dirty="0"/>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b="1" dirty="0" smtClean="0">
                          <a:latin typeface="Calibri" panose="020F0502020204030204" pitchFamily="34" charset="0"/>
                        </a:rPr>
                        <a:t>↑</a:t>
                      </a:r>
                      <a:endParaRPr lang="cs-CZ"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a:t>
                      </a:r>
                    </a:p>
                  </a:txBody>
                  <a:tcPr anchor="ctr">
                    <a:lnR w="12700" cap="flat" cmpd="sng" algn="ctr">
                      <a:solidFill>
                        <a:schemeClr val="tx1"/>
                      </a:solidFill>
                      <a:prstDash val="solid"/>
                      <a:round/>
                      <a:headEnd type="none" w="med" len="med"/>
                      <a:tailEnd type="none" w="med" len="med"/>
                    </a:lnR>
                  </a:tcPr>
                </a:tc>
              </a:tr>
              <a:tr h="370840">
                <a:tc>
                  <a:txBody>
                    <a:bodyPr/>
                    <a:lstStyle/>
                    <a:p>
                      <a:r>
                        <a:rPr lang="cs-CZ" dirty="0" smtClean="0"/>
                        <a:t>Hematokrit</a:t>
                      </a:r>
                      <a:endParaRPr lang="cs-CZ" dirty="0"/>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b="0" dirty="0" smtClean="0">
                          <a:latin typeface="Calibri" panose="020F0502020204030204" pitchFamily="34" charset="0"/>
                        </a:rPr>
                        <a:t>↓</a:t>
                      </a:r>
                      <a:endParaRPr lang="cs-CZ"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a:t>
                      </a:r>
                    </a:p>
                  </a:txBody>
                  <a:tcPr anchor="ctr">
                    <a:lnR w="12700" cap="flat" cmpd="sng" algn="ctr">
                      <a:solidFill>
                        <a:schemeClr val="tx1"/>
                      </a:solidFill>
                      <a:prstDash val="solid"/>
                      <a:round/>
                      <a:headEnd type="none" w="med" len="med"/>
                      <a:tailEnd type="none" w="med" len="med"/>
                    </a:lnR>
                  </a:tcPr>
                </a:tc>
              </a:tr>
              <a:tr h="370840">
                <a:tc>
                  <a:txBody>
                    <a:bodyPr/>
                    <a:lstStyle/>
                    <a:p>
                      <a:r>
                        <a:rPr lang="cs-CZ" dirty="0" smtClean="0"/>
                        <a:t>Objem krve</a:t>
                      </a:r>
                      <a:endParaRPr lang="cs-CZ"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b="1" dirty="0" smtClean="0">
                          <a:latin typeface="Calibri" panose="020F0502020204030204" pitchFamily="34" charset="0"/>
                        </a:rPr>
                        <a:t>↑</a:t>
                      </a:r>
                      <a:endParaRPr lang="cs-CZ" b="1" dirty="0"/>
                    </a:p>
                  </a:txBody>
                  <a:tcPr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68842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44131" y="1285103"/>
            <a:ext cx="8419070" cy="1477328"/>
          </a:xfrm>
          <a:prstGeom prst="rect">
            <a:avLst/>
          </a:prstGeom>
        </p:spPr>
        <p:txBody>
          <a:bodyPr wrap="square">
            <a:spAutoFit/>
          </a:bodyPr>
          <a:lstStyle/>
          <a:p>
            <a:pPr marL="342900" indent="-342900">
              <a:buFont typeface="+mj-lt"/>
              <a:buAutoNum type="arabicPeriod"/>
            </a:pPr>
            <a:r>
              <a:rPr lang="cs-CZ" dirty="0" smtClean="0"/>
              <a:t>Úvod: Úloha </a:t>
            </a:r>
            <a:r>
              <a:rPr lang="cs-CZ" dirty="0" err="1" smtClean="0"/>
              <a:t>kardio</a:t>
            </a:r>
            <a:r>
              <a:rPr lang="cs-CZ" dirty="0" smtClean="0"/>
              <a:t>-respiračního </a:t>
            </a:r>
            <a:r>
              <a:rPr lang="cs-CZ" dirty="0"/>
              <a:t>systému </a:t>
            </a:r>
            <a:r>
              <a:rPr lang="cs-CZ" dirty="0" smtClean="0"/>
              <a:t>(KRS) a jeho </a:t>
            </a:r>
            <a:r>
              <a:rPr lang="cs-CZ" dirty="0"/>
              <a:t>vztah ke </a:t>
            </a:r>
            <a:r>
              <a:rPr lang="cs-CZ" dirty="0" smtClean="0"/>
              <a:t>kondičnímu tréninku</a:t>
            </a:r>
          </a:p>
          <a:p>
            <a:pPr marL="342900" indent="-342900">
              <a:buFont typeface="+mj-lt"/>
              <a:buAutoNum type="arabicPeriod"/>
            </a:pPr>
            <a:r>
              <a:rPr lang="cs-CZ" dirty="0"/>
              <a:t>Fyziologická odezva KRS na trénink</a:t>
            </a:r>
          </a:p>
          <a:p>
            <a:pPr marL="342900" indent="-342900">
              <a:buFont typeface="+mj-lt"/>
              <a:buAutoNum type="arabicPeriod"/>
            </a:pPr>
            <a:r>
              <a:rPr lang="cs-CZ" dirty="0"/>
              <a:t>Fyziologická adaptace KRS na </a:t>
            </a:r>
            <a:r>
              <a:rPr lang="cs-CZ" dirty="0" smtClean="0"/>
              <a:t>trénink</a:t>
            </a:r>
          </a:p>
          <a:p>
            <a:pPr marL="342900" indent="-342900">
              <a:buFont typeface="+mj-lt"/>
              <a:buAutoNum type="arabicPeriod"/>
            </a:pPr>
            <a:r>
              <a:rPr lang="cs-CZ" b="1" dirty="0">
                <a:solidFill>
                  <a:srgbClr val="C00000"/>
                </a:solidFill>
              </a:rPr>
              <a:t>Patofyziologická rizika KRS při tréninku / v soutěži </a:t>
            </a:r>
          </a:p>
          <a:p>
            <a:pPr marL="342900" indent="-342900">
              <a:buFont typeface="+mj-lt"/>
              <a:buAutoNum type="arabicPeriod"/>
            </a:pPr>
            <a:r>
              <a:rPr lang="cs-CZ" dirty="0" smtClean="0"/>
              <a:t>Kardiorespirační </a:t>
            </a:r>
            <a:r>
              <a:rPr lang="cs-CZ" dirty="0"/>
              <a:t>ukazatele v řízení kondičního </a:t>
            </a:r>
            <a:r>
              <a:rPr lang="cs-CZ" dirty="0" smtClean="0"/>
              <a:t>tréninku</a:t>
            </a:r>
            <a:endParaRPr lang="cs-CZ" dirty="0"/>
          </a:p>
        </p:txBody>
      </p:sp>
    </p:spTree>
    <p:extLst>
      <p:ext uri="{BB962C8B-B14F-4D97-AF65-F5344CB8AC3E}">
        <p14:creationId xmlns:p14="http://schemas.microsoft.com/office/powerpoint/2010/main" val="3327884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Dokumenty\Obrázky\Srdc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904220"/>
            <a:ext cx="4538340" cy="585825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5362" name="Text Box 2"/>
          <p:cNvSpPr txBox="1">
            <a:spLocks noChangeArrowheads="1"/>
          </p:cNvSpPr>
          <p:nvPr/>
        </p:nvSpPr>
        <p:spPr bwMode="auto">
          <a:xfrm>
            <a:off x="1850721" y="2348437"/>
            <a:ext cx="4689884" cy="3311163"/>
          </a:xfrm>
          <a:prstGeom prst="rect">
            <a:avLst/>
          </a:prstGeom>
          <a:solidFill>
            <a:schemeClr val="bg1">
              <a:alpha val="84000"/>
            </a:schemeClr>
          </a:solidFill>
          <a:ln w="38100">
            <a:solidFill>
              <a:srgbClr val="333399"/>
            </a:solidFill>
            <a:miter lim="800000"/>
            <a:headEnd/>
            <a:tailEnd/>
          </a:ln>
          <a:effectLst/>
          <a:extLst/>
        </p:spPr>
        <p:txBody>
          <a:bodyPr wrap="square">
            <a:spAutoFit/>
          </a:bodyPr>
          <a:lstStyle/>
          <a:p>
            <a:pPr>
              <a:spcAft>
                <a:spcPts val="500"/>
              </a:spcAft>
              <a:defRPr/>
            </a:pPr>
            <a:r>
              <a:rPr lang="cs-CZ" sz="2000" b="1" dirty="0">
                <a:solidFill>
                  <a:srgbClr val="002060"/>
                </a:solidFill>
                <a:latin typeface="Calibri" panose="020F0502020204030204" pitchFamily="34" charset="0"/>
              </a:rPr>
              <a:t>Příčiny →</a:t>
            </a:r>
            <a:endParaRPr lang="cs-CZ" sz="2000" u="sng" dirty="0">
              <a:solidFill>
                <a:srgbClr val="002060"/>
              </a:solidFill>
              <a:latin typeface="Calibri" panose="020F0502020204030204" pitchFamily="34" charset="0"/>
            </a:endParaRPr>
          </a:p>
          <a:p>
            <a:pPr>
              <a:spcAft>
                <a:spcPts val="500"/>
              </a:spcAft>
              <a:buFont typeface="Symbol" panose="05050102010706020507" pitchFamily="18" charset="2"/>
              <a:buChar char="©"/>
              <a:defRPr/>
            </a:pPr>
            <a:r>
              <a:rPr lang="cs-CZ" sz="2000" dirty="0">
                <a:solidFill>
                  <a:schemeClr val="tx2"/>
                </a:solidFill>
                <a:latin typeface="Calibri" panose="020F0502020204030204" pitchFamily="34" charset="0"/>
              </a:rPr>
              <a:t> VROZENÉ VADY (chlopně, septa)</a:t>
            </a:r>
          </a:p>
          <a:p>
            <a:pPr>
              <a:spcAft>
                <a:spcPts val="500"/>
              </a:spcAft>
              <a:buFont typeface="Symbol" panose="05050102010706020507" pitchFamily="18" charset="2"/>
              <a:buChar char="©"/>
              <a:defRPr/>
            </a:pPr>
            <a:r>
              <a:rPr lang="cs-CZ" sz="2000" dirty="0">
                <a:solidFill>
                  <a:schemeClr val="tx2"/>
                </a:solidFill>
                <a:latin typeface="Calibri" panose="020F0502020204030204" pitchFamily="34" charset="0"/>
              </a:rPr>
              <a:t> ZÍSKANÉ NEMOCI SRDCE</a:t>
            </a:r>
          </a:p>
          <a:p>
            <a:pPr marL="342900" indent="-342900">
              <a:spcAft>
                <a:spcPts val="500"/>
              </a:spcAft>
              <a:buFont typeface="Arial" panose="020B0604020202020204" pitchFamily="34" charset="0"/>
              <a:buChar char="•"/>
              <a:defRPr/>
            </a:pPr>
            <a:r>
              <a:rPr lang="cs-CZ" sz="2000" dirty="0">
                <a:solidFill>
                  <a:schemeClr val="tx2"/>
                </a:solidFill>
                <a:latin typeface="Calibri" panose="020F0502020204030204" pitchFamily="34" charset="0"/>
              </a:rPr>
              <a:t>myokarditis </a:t>
            </a:r>
            <a:r>
              <a:rPr lang="cs-CZ" sz="2000" i="1" dirty="0">
                <a:solidFill>
                  <a:srgbClr val="0066FF"/>
                </a:solidFill>
                <a:latin typeface="Calibri" panose="020F0502020204030204" pitchFamily="34" charset="0"/>
              </a:rPr>
              <a:t>(← infekce)</a:t>
            </a:r>
          </a:p>
          <a:p>
            <a:pPr marL="342900" indent="-342900">
              <a:spcAft>
                <a:spcPts val="500"/>
              </a:spcAft>
              <a:buFont typeface="Arial" panose="020B0604020202020204" pitchFamily="34" charset="0"/>
              <a:buChar char="•"/>
              <a:defRPr/>
            </a:pPr>
            <a:r>
              <a:rPr lang="cs-CZ" sz="2000" dirty="0">
                <a:solidFill>
                  <a:schemeClr val="tx2"/>
                </a:solidFill>
                <a:latin typeface="Calibri" panose="020F0502020204030204" pitchFamily="34" charset="0"/>
              </a:rPr>
              <a:t>kardiomyopatie (←alkohol, DM, hypertenze, oxidační stres) </a:t>
            </a:r>
          </a:p>
          <a:p>
            <a:pPr marL="342900" indent="-342900">
              <a:spcAft>
                <a:spcPts val="500"/>
              </a:spcAft>
              <a:buFont typeface="Arial" panose="020B0604020202020204" pitchFamily="34" charset="0"/>
              <a:buChar char="•"/>
              <a:defRPr/>
            </a:pPr>
            <a:r>
              <a:rPr lang="cs-CZ" sz="2000" dirty="0">
                <a:solidFill>
                  <a:schemeClr val="tx2"/>
                </a:solidFill>
                <a:latin typeface="Calibri" panose="020F0502020204030204" pitchFamily="34" charset="0"/>
              </a:rPr>
              <a:t>ischemická choroba srdeční </a:t>
            </a:r>
            <a:r>
              <a:rPr lang="cs-CZ" sz="2000" i="1" dirty="0">
                <a:solidFill>
                  <a:srgbClr val="0066FF"/>
                </a:solidFill>
                <a:latin typeface="Calibri" panose="020F0502020204030204" pitchFamily="34" charset="0"/>
              </a:rPr>
              <a:t>(AP, IM)</a:t>
            </a:r>
          </a:p>
          <a:p>
            <a:pPr marL="342900" indent="-342900">
              <a:spcAft>
                <a:spcPts val="500"/>
              </a:spcAft>
              <a:buFont typeface="Arial" panose="020B0604020202020204" pitchFamily="34" charset="0"/>
              <a:buChar char="•"/>
              <a:defRPr/>
            </a:pPr>
            <a:r>
              <a:rPr lang="cs-CZ" sz="2000" dirty="0">
                <a:solidFill>
                  <a:schemeClr val="tx2"/>
                </a:solidFill>
                <a:latin typeface="Calibri" panose="020F0502020204030204" pitchFamily="34" charset="0"/>
              </a:rPr>
              <a:t>komoce srdce (← náraz do hrudníku)</a:t>
            </a:r>
          </a:p>
          <a:p>
            <a:pPr marL="342900" indent="-342900">
              <a:spcAft>
                <a:spcPts val="500"/>
              </a:spcAft>
              <a:buFont typeface="Arial" panose="020B0604020202020204" pitchFamily="34" charset="0"/>
              <a:buChar char="•"/>
              <a:defRPr/>
            </a:pPr>
            <a:r>
              <a:rPr lang="cs-CZ" sz="2000" dirty="0">
                <a:solidFill>
                  <a:schemeClr val="tx2"/>
                </a:solidFill>
                <a:latin typeface="Calibri" panose="020F0502020204030204" pitchFamily="34" charset="0"/>
              </a:rPr>
              <a:t>toxiny, dopingové látky</a:t>
            </a:r>
          </a:p>
        </p:txBody>
      </p:sp>
      <p:sp>
        <p:nvSpPr>
          <p:cNvPr id="5" name="Text Box 4"/>
          <p:cNvSpPr txBox="1">
            <a:spLocks noChangeArrowheads="1"/>
          </p:cNvSpPr>
          <p:nvPr/>
        </p:nvSpPr>
        <p:spPr bwMode="auto">
          <a:xfrm>
            <a:off x="6665533" y="4631155"/>
            <a:ext cx="3757971" cy="1015663"/>
          </a:xfrm>
          <a:prstGeom prst="rect">
            <a:avLst/>
          </a:prstGeom>
          <a:solidFill>
            <a:schemeClr val="bg1">
              <a:alpha val="89000"/>
            </a:schemeClr>
          </a:solidFill>
          <a:ln w="38100">
            <a:solidFill>
              <a:srgbClr val="7030A0"/>
            </a:solidFill>
            <a:miter lim="800000"/>
            <a:headEnd/>
            <a:tailEnd/>
          </a:ln>
          <a:effectLst/>
          <a:extLst/>
        </p:spPr>
        <p:txBody>
          <a:bodyPr wrap="square">
            <a:spAutoFit/>
          </a:bodyPr>
          <a:lstStyle/>
          <a:p>
            <a:pPr>
              <a:defRPr/>
            </a:pPr>
            <a:r>
              <a:rPr lang="cs-CZ" sz="2000" b="1" dirty="0">
                <a:solidFill>
                  <a:srgbClr val="7030A0"/>
                </a:solidFill>
                <a:latin typeface="Calibri" panose="020F0502020204030204" pitchFamily="34" charset="0"/>
              </a:rPr>
              <a:t>→  mechanizmy</a:t>
            </a:r>
          </a:p>
          <a:p>
            <a:pPr marL="342900" indent="-342900">
              <a:buFont typeface="Wingdings" panose="05000000000000000000" pitchFamily="2" charset="2"/>
              <a:buChar char="Ø"/>
              <a:defRPr/>
            </a:pPr>
            <a:r>
              <a:rPr lang="cs-CZ" sz="2000" dirty="0">
                <a:solidFill>
                  <a:schemeClr val="tx2"/>
                </a:solidFill>
                <a:latin typeface="Calibri" panose="020F0502020204030204" pitchFamily="34" charset="0"/>
              </a:rPr>
              <a:t>porucha </a:t>
            </a:r>
            <a:r>
              <a:rPr lang="cs-CZ" sz="2000" dirty="0" err="1">
                <a:solidFill>
                  <a:schemeClr val="tx2"/>
                </a:solidFill>
                <a:latin typeface="Calibri" panose="020F0502020204030204" pitchFamily="34" charset="0"/>
              </a:rPr>
              <a:t>elektr</a:t>
            </a:r>
            <a:r>
              <a:rPr lang="cs-CZ" sz="2000" dirty="0">
                <a:solidFill>
                  <a:schemeClr val="tx2"/>
                </a:solidFill>
                <a:latin typeface="Calibri" panose="020F0502020204030204" pitchFamily="34" charset="0"/>
              </a:rPr>
              <a:t>. aktivity srdce</a:t>
            </a:r>
          </a:p>
          <a:p>
            <a:pPr marL="342900" indent="-342900">
              <a:spcAft>
                <a:spcPts val="500"/>
              </a:spcAft>
              <a:buSzPct val="80000"/>
              <a:buFont typeface="Wingdings" panose="05000000000000000000" pitchFamily="2" charset="2"/>
              <a:buChar char="Ø"/>
              <a:defRPr/>
            </a:pPr>
            <a:r>
              <a:rPr lang="cs-CZ" sz="2000" dirty="0">
                <a:solidFill>
                  <a:schemeClr val="tx2"/>
                </a:solidFill>
                <a:latin typeface="Calibri" panose="020F0502020204030204" pitchFamily="34" charset="0"/>
              </a:rPr>
              <a:t>porucha kontraktility myocytů</a:t>
            </a:r>
          </a:p>
        </p:txBody>
      </p:sp>
      <p:sp>
        <p:nvSpPr>
          <p:cNvPr id="10" name="Obdélník 9"/>
          <p:cNvSpPr/>
          <p:nvPr/>
        </p:nvSpPr>
        <p:spPr>
          <a:xfrm>
            <a:off x="1850721" y="5759046"/>
            <a:ext cx="8591871" cy="707886"/>
          </a:xfrm>
          <a:prstGeom prst="rect">
            <a:avLst/>
          </a:prstGeom>
          <a:solidFill>
            <a:schemeClr val="accent4">
              <a:lumMod val="20000"/>
              <a:lumOff val="80000"/>
            </a:schemeClr>
          </a:solidFill>
          <a:ln>
            <a:solidFill>
              <a:srgbClr val="7030A0"/>
            </a:solidFill>
          </a:ln>
        </p:spPr>
        <p:txBody>
          <a:bodyPr wrap="square">
            <a:spAutoFit/>
          </a:bodyPr>
          <a:lstStyle/>
          <a:p>
            <a:r>
              <a:rPr lang="cs-CZ" sz="2000" dirty="0">
                <a:latin typeface="Calibri" panose="020F0502020204030204" pitchFamily="34" charset="0"/>
              </a:rPr>
              <a:t>Kim et al., 2012:</a:t>
            </a:r>
          </a:p>
          <a:p>
            <a:r>
              <a:rPr lang="cs-CZ" sz="2000" dirty="0">
                <a:solidFill>
                  <a:srgbClr val="7030A0"/>
                </a:solidFill>
                <a:latin typeface="Calibri" panose="020F0502020204030204" pitchFamily="34" charset="0"/>
              </a:rPr>
              <a:t>Incidence srdeční zástavy při vytrvalost. bězích: </a:t>
            </a:r>
            <a:r>
              <a:rPr lang="it-IT" sz="2000" dirty="0">
                <a:solidFill>
                  <a:srgbClr val="7030A0"/>
                </a:solidFill>
                <a:latin typeface="Calibri" panose="020F0502020204030204" pitchFamily="34" charset="0"/>
              </a:rPr>
              <a:t>0</a:t>
            </a:r>
            <a:r>
              <a:rPr lang="cs-CZ" sz="2000" dirty="0">
                <a:solidFill>
                  <a:srgbClr val="7030A0"/>
                </a:solidFill>
                <a:latin typeface="Calibri" panose="020F0502020204030204" pitchFamily="34" charset="0"/>
              </a:rPr>
              <a:t>,</a:t>
            </a:r>
            <a:r>
              <a:rPr lang="it-IT" sz="2000" dirty="0">
                <a:solidFill>
                  <a:srgbClr val="7030A0"/>
                </a:solidFill>
                <a:latin typeface="Calibri" panose="020F0502020204030204" pitchFamily="34" charset="0"/>
              </a:rPr>
              <a:t>55 to 0</a:t>
            </a:r>
            <a:r>
              <a:rPr lang="cs-CZ" sz="2000" dirty="0">
                <a:solidFill>
                  <a:srgbClr val="7030A0"/>
                </a:solidFill>
                <a:latin typeface="Calibri" panose="020F0502020204030204" pitchFamily="34" charset="0"/>
              </a:rPr>
              <a:t>,</a:t>
            </a:r>
            <a:r>
              <a:rPr lang="it-IT" sz="2000" dirty="0">
                <a:solidFill>
                  <a:srgbClr val="7030A0"/>
                </a:solidFill>
                <a:latin typeface="Calibri" panose="020F0502020204030204" pitchFamily="34" charset="0"/>
              </a:rPr>
              <a:t>8 </a:t>
            </a:r>
            <a:r>
              <a:rPr lang="cs-CZ" sz="2000" dirty="0">
                <a:solidFill>
                  <a:srgbClr val="7030A0"/>
                </a:solidFill>
                <a:latin typeface="Calibri" panose="020F0502020204030204" pitchFamily="34" charset="0"/>
              </a:rPr>
              <a:t>na</a:t>
            </a:r>
            <a:r>
              <a:rPr lang="it-IT" sz="2000" dirty="0">
                <a:solidFill>
                  <a:srgbClr val="7030A0"/>
                </a:solidFill>
                <a:latin typeface="Calibri" panose="020F0502020204030204" pitchFamily="34" charset="0"/>
              </a:rPr>
              <a:t> 100</a:t>
            </a:r>
            <a:r>
              <a:rPr lang="cs-CZ" sz="2000" dirty="0">
                <a:solidFill>
                  <a:srgbClr val="7030A0"/>
                </a:solidFill>
                <a:latin typeface="Calibri" panose="020F0502020204030204" pitchFamily="34" charset="0"/>
              </a:rPr>
              <a:t>.</a:t>
            </a:r>
            <a:r>
              <a:rPr lang="it-IT" sz="2000" dirty="0">
                <a:solidFill>
                  <a:srgbClr val="7030A0"/>
                </a:solidFill>
                <a:latin typeface="Calibri" panose="020F0502020204030204" pitchFamily="34" charset="0"/>
              </a:rPr>
              <a:t>000</a:t>
            </a:r>
            <a:r>
              <a:rPr lang="cs-CZ" sz="2000" dirty="0">
                <a:solidFill>
                  <a:srgbClr val="7030A0"/>
                </a:solidFill>
                <a:latin typeface="Calibri" panose="020F0502020204030204" pitchFamily="34" charset="0"/>
              </a:rPr>
              <a:t> účastníků</a:t>
            </a:r>
            <a:endParaRPr lang="cs-CZ" sz="2000" dirty="0">
              <a:latin typeface="Calibri" panose="020F0502020204030204" pitchFamily="34" charset="0"/>
            </a:endParaRPr>
          </a:p>
        </p:txBody>
      </p:sp>
      <p:sp>
        <p:nvSpPr>
          <p:cNvPr id="9" name="TextovéPole 8"/>
          <p:cNvSpPr txBox="1"/>
          <p:nvPr/>
        </p:nvSpPr>
        <p:spPr>
          <a:xfrm>
            <a:off x="1872897" y="911512"/>
            <a:ext cx="8602959" cy="707886"/>
          </a:xfrm>
          <a:prstGeom prst="rect">
            <a:avLst/>
          </a:prstGeom>
          <a:solidFill>
            <a:schemeClr val="bg1">
              <a:alpha val="89000"/>
            </a:schemeClr>
          </a:solidFill>
          <a:ln w="12700">
            <a:solidFill>
              <a:schemeClr val="tx1"/>
            </a:solidFill>
          </a:ln>
        </p:spPr>
        <p:txBody>
          <a:bodyPr wrap="square" rtlCol="0">
            <a:spAutoFit/>
          </a:bodyPr>
          <a:lstStyle/>
          <a:p>
            <a:r>
              <a:rPr lang="cs-CZ" sz="2000" dirty="0">
                <a:solidFill>
                  <a:srgbClr val="C00000"/>
                </a:solidFill>
                <a:latin typeface="Calibri" panose="020F0502020204030204" pitchFamily="34" charset="0"/>
              </a:rPr>
              <a:t>Kolaps 57 letého běžce v před cílem 5 km běhu </a:t>
            </a:r>
            <a:r>
              <a:rPr lang="cs-CZ" sz="2000" dirty="0" smtClean="0">
                <a:solidFill>
                  <a:srgbClr val="C00000"/>
                </a:solidFill>
                <a:latin typeface="Calibri" panose="020F0502020204030204" pitchFamily="34" charset="0"/>
              </a:rPr>
              <a:t>v r. 2006 … resuscitace</a:t>
            </a:r>
            <a:endParaRPr lang="cs-CZ" sz="2000" dirty="0">
              <a:solidFill>
                <a:srgbClr val="C00000"/>
              </a:solidFill>
              <a:latin typeface="Calibri" panose="020F0502020204030204" pitchFamily="34" charset="0"/>
            </a:endParaRPr>
          </a:p>
          <a:p>
            <a:r>
              <a:rPr lang="cs-CZ" sz="2000" dirty="0">
                <a:latin typeface="Calibri" panose="020F0502020204030204" pitchFamily="34" charset="0"/>
              </a:rPr>
              <a:t>← masivní akutní IM ← obstrukce koronární tepny uvolněným </a:t>
            </a:r>
            <a:r>
              <a:rPr lang="cs-CZ" sz="2000" dirty="0" err="1">
                <a:latin typeface="Calibri" panose="020F0502020204030204" pitchFamily="34" charset="0"/>
              </a:rPr>
              <a:t>ateromat</a:t>
            </a:r>
            <a:r>
              <a:rPr lang="cs-CZ" sz="2000" dirty="0">
                <a:latin typeface="Calibri" panose="020F0502020204030204" pitchFamily="34" charset="0"/>
              </a:rPr>
              <a:t>. plátem</a:t>
            </a:r>
          </a:p>
        </p:txBody>
      </p:sp>
      <p:sp>
        <p:nvSpPr>
          <p:cNvPr id="11" name="Obdélník 10"/>
          <p:cNvSpPr/>
          <p:nvPr/>
        </p:nvSpPr>
        <p:spPr>
          <a:xfrm>
            <a:off x="1850721" y="404664"/>
            <a:ext cx="8602959" cy="400110"/>
          </a:xfrm>
          <a:prstGeom prst="rect">
            <a:avLst/>
          </a:prstGeom>
          <a:noFill/>
          <a:ln>
            <a:noFill/>
          </a:ln>
        </p:spPr>
        <p:txBody>
          <a:bodyPr wrap="square">
            <a:spAutoFit/>
          </a:bodyPr>
          <a:lstStyle/>
          <a:p>
            <a:pPr algn="ctr"/>
            <a:r>
              <a:rPr lang="cs-CZ" altLang="cs-CZ" sz="2000" b="1" cap="all" dirty="0" smtClean="0">
                <a:solidFill>
                  <a:srgbClr val="0070C0"/>
                </a:solidFill>
                <a:latin typeface="Calibri" panose="020F0502020204030204" pitchFamily="34" charset="0"/>
              </a:rPr>
              <a:t>Riziko náhlé srdeční smrti při kondičním běhu</a:t>
            </a:r>
            <a:endParaRPr lang="cs-CZ" altLang="cs-CZ" sz="2000" b="1" cap="all" dirty="0">
              <a:solidFill>
                <a:srgbClr val="0070C0"/>
              </a:solidFill>
              <a:latin typeface="Calibri" panose="020F0502020204030204" pitchFamily="34" charset="0"/>
            </a:endParaRPr>
          </a:p>
        </p:txBody>
      </p:sp>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t="15662"/>
          <a:stretch/>
        </p:blipFill>
        <p:spPr>
          <a:xfrm>
            <a:off x="6717886" y="1682872"/>
            <a:ext cx="3757970" cy="2377067"/>
          </a:xfrm>
          <a:prstGeom prst="rect">
            <a:avLst/>
          </a:prstGeom>
          <a:ln>
            <a:solidFill>
              <a:schemeClr val="tx1"/>
            </a:solidFill>
          </a:ln>
        </p:spPr>
      </p:pic>
    </p:spTree>
    <p:extLst>
      <p:ext uri="{BB962C8B-B14F-4D97-AF65-F5344CB8AC3E}">
        <p14:creationId xmlns:p14="http://schemas.microsoft.com/office/powerpoint/2010/main" val="40340044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fade">
                                      <p:cBhvr>
                                        <p:cTn id="16" dur="500"/>
                                        <p:tgtEl>
                                          <p:spTgt spid="1536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5"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3" name="Text Box 7"/>
          <p:cNvSpPr txBox="1">
            <a:spLocks noChangeArrowheads="1"/>
          </p:cNvSpPr>
          <p:nvPr/>
        </p:nvSpPr>
        <p:spPr bwMode="auto">
          <a:xfrm>
            <a:off x="4943452" y="145806"/>
            <a:ext cx="2449513" cy="400110"/>
          </a:xfrm>
          <a:prstGeom prst="rect">
            <a:avLst/>
          </a:prstGeom>
          <a:solidFill>
            <a:schemeClr val="bg1">
              <a:lumMod val="95000"/>
            </a:schemeClr>
          </a:solidFill>
          <a:ln w="9525" algn="ctr">
            <a:solidFill>
              <a:schemeClr val="tx1"/>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2000" dirty="0"/>
              <a:t>Genetic</a:t>
            </a:r>
            <a:r>
              <a:rPr lang="cs-CZ" altLang="cs-CZ" sz="2000" dirty="0" err="1"/>
              <a:t>ké</a:t>
            </a:r>
            <a:r>
              <a:rPr lang="en-GB" altLang="cs-CZ" sz="2000" dirty="0"/>
              <a:t> </a:t>
            </a:r>
            <a:r>
              <a:rPr lang="cs-CZ" altLang="cs-CZ" sz="2000" dirty="0" smtClean="0"/>
              <a:t>vlohy</a:t>
            </a:r>
            <a:endParaRPr lang="en-GB" altLang="cs-CZ" sz="2000" dirty="0"/>
          </a:p>
        </p:txBody>
      </p:sp>
      <p:sp>
        <p:nvSpPr>
          <p:cNvPr id="50197" name="Line 21"/>
          <p:cNvSpPr>
            <a:spLocks noChangeShapeType="1"/>
          </p:cNvSpPr>
          <p:nvPr/>
        </p:nvSpPr>
        <p:spPr bwMode="auto">
          <a:xfrm flipH="1">
            <a:off x="6168247" y="544169"/>
            <a:ext cx="1" cy="19656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 name="Rectangle 5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pSp>
        <p:nvGrpSpPr>
          <p:cNvPr id="4" name="Group 1"/>
          <p:cNvGrpSpPr>
            <a:grpSpLocks noChangeAspect="1"/>
          </p:cNvGrpSpPr>
          <p:nvPr/>
        </p:nvGrpSpPr>
        <p:grpSpPr bwMode="auto">
          <a:xfrm>
            <a:off x="2158664" y="1105840"/>
            <a:ext cx="8179472" cy="5599244"/>
            <a:chOff x="1424" y="1424"/>
            <a:chExt cx="9180" cy="9000"/>
          </a:xfrm>
        </p:grpSpPr>
        <p:sp>
          <p:nvSpPr>
            <p:cNvPr id="5" name="AutoShape 51"/>
            <p:cNvSpPr>
              <a:spLocks noChangeAspect="1" noChangeArrowheads="1" noTextEdit="1"/>
            </p:cNvSpPr>
            <p:nvPr/>
          </p:nvSpPr>
          <p:spPr bwMode="auto">
            <a:xfrm>
              <a:off x="1424" y="1424"/>
              <a:ext cx="9180" cy="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Text Box 50"/>
            <p:cNvSpPr txBox="1">
              <a:spLocks noChangeArrowheads="1"/>
            </p:cNvSpPr>
            <p:nvPr/>
          </p:nvSpPr>
          <p:spPr bwMode="auto">
            <a:xfrm>
              <a:off x="1784" y="1604"/>
              <a:ext cx="8460" cy="540"/>
            </a:xfrm>
            <a:prstGeom prst="rect">
              <a:avLst/>
            </a:prstGeom>
            <a:solidFill>
              <a:srgbClr val="FFCCFF"/>
            </a:solidFill>
            <a:ln w="1905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smtClean="0">
                  <a:ln>
                    <a:noFill/>
                  </a:ln>
                  <a:effectLst/>
                  <a:latin typeface="Arial" panose="020B0604020202020204" pitchFamily="34" charset="0"/>
                  <a:ea typeface="Times New Roman" panose="02020603050405020304" pitchFamily="18" charset="0"/>
                </a:rPr>
                <a:t>ŘÍDÍCÍ CENTRUM</a:t>
              </a: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 MOZEK - MÍCHA</a:t>
              </a:r>
              <a:endParaRPr kumimoji="0" lang="cs-CZ" altLang="cs-CZ" sz="1800" b="0" i="0" u="none" strike="noStrike" cap="none" normalizeH="0" baseline="0" smtClean="0">
                <a:ln>
                  <a:noFill/>
                </a:ln>
                <a:effectLst/>
                <a:latin typeface="Arial" panose="020B0604020202020204" pitchFamily="34" charset="0"/>
              </a:endParaRPr>
            </a:p>
          </p:txBody>
        </p:sp>
        <p:sp>
          <p:nvSpPr>
            <p:cNvPr id="7" name="Text Box 49"/>
            <p:cNvSpPr txBox="1">
              <a:spLocks noChangeArrowheads="1"/>
            </p:cNvSpPr>
            <p:nvPr/>
          </p:nvSpPr>
          <p:spPr bwMode="auto">
            <a:xfrm>
              <a:off x="1784" y="2144"/>
              <a:ext cx="1800" cy="108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Motorická kůra</a:t>
              </a:r>
              <a:endParaRPr kumimoji="0" lang="cs-CZ" altLang="cs-CZ" sz="800" b="0" i="0" u="none" strike="noStrike" cap="none" normalizeH="0" baseline="0" smtClean="0">
                <a:ln>
                  <a:noFill/>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Míšní dráhy</a:t>
              </a:r>
              <a:endParaRPr kumimoji="0" lang="cs-CZ" altLang="cs-CZ" sz="1800" b="0" i="0" u="none" strike="noStrike" cap="none" normalizeH="0" baseline="0" smtClean="0">
                <a:ln>
                  <a:noFill/>
                </a:ln>
                <a:effectLst/>
                <a:latin typeface="Arial" panose="020B0604020202020204" pitchFamily="34" charset="0"/>
              </a:endParaRPr>
            </a:p>
          </p:txBody>
        </p:sp>
        <p:sp>
          <p:nvSpPr>
            <p:cNvPr id="8" name="Text Box 48"/>
            <p:cNvSpPr txBox="1">
              <a:spLocks noChangeArrowheads="1"/>
            </p:cNvSpPr>
            <p:nvPr/>
          </p:nvSpPr>
          <p:spPr bwMode="auto">
            <a:xfrm>
              <a:off x="8264" y="2144"/>
              <a:ext cx="1981" cy="108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Senzitivní a senzorická kůra</a:t>
              </a:r>
              <a:endParaRPr kumimoji="0" lang="cs-CZ" altLang="cs-CZ" sz="800" b="0" i="0" u="none" strike="noStrike" cap="none" normalizeH="0" baseline="0" smtClean="0">
                <a:ln>
                  <a:noFill/>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Míšní dráhy</a:t>
              </a:r>
              <a:endParaRPr kumimoji="0" lang="cs-CZ" altLang="cs-CZ" sz="1800" b="0" i="0" u="none" strike="noStrike" cap="none" normalizeH="0" baseline="0" smtClean="0">
                <a:ln>
                  <a:noFill/>
                </a:ln>
                <a:effectLst/>
                <a:latin typeface="Arial" panose="020B0604020202020204" pitchFamily="34" charset="0"/>
              </a:endParaRPr>
            </a:p>
          </p:txBody>
        </p:sp>
        <p:sp>
          <p:nvSpPr>
            <p:cNvPr id="9" name="Text Box 47"/>
            <p:cNvSpPr txBox="1">
              <a:spLocks noChangeArrowheads="1"/>
            </p:cNvSpPr>
            <p:nvPr/>
          </p:nvSpPr>
          <p:spPr bwMode="auto">
            <a:xfrm>
              <a:off x="4124" y="2144"/>
              <a:ext cx="360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smtClean="0">
                  <a:ln>
                    <a:noFill/>
                  </a:ln>
                  <a:effectLst/>
                  <a:latin typeface="Arial" panose="020B0604020202020204" pitchFamily="34" charset="0"/>
                  <a:ea typeface="Times New Roman" panose="02020603050405020304" pitchFamily="18" charset="0"/>
                </a:rPr>
                <a:t>Mozková centra integrace a kooperace (mozeček aj.)</a:t>
              </a:r>
              <a:endParaRPr kumimoji="0" lang="cs-CZ" altLang="cs-CZ" sz="1800" b="0" i="0" u="none" strike="noStrike" cap="none" normalizeH="0" baseline="0" dirty="0" smtClean="0">
                <a:ln>
                  <a:noFill/>
                </a:ln>
                <a:effectLst/>
                <a:latin typeface="Arial" panose="020B0604020202020204" pitchFamily="34" charset="0"/>
              </a:endParaRPr>
            </a:p>
          </p:txBody>
        </p:sp>
        <p:sp>
          <p:nvSpPr>
            <p:cNvPr id="10" name="Text Box 46"/>
            <p:cNvSpPr txBox="1">
              <a:spLocks noChangeArrowheads="1"/>
            </p:cNvSpPr>
            <p:nvPr/>
          </p:nvSpPr>
          <p:spPr bwMode="auto">
            <a:xfrm>
              <a:off x="1784" y="4484"/>
              <a:ext cx="3600" cy="720"/>
            </a:xfrm>
            <a:prstGeom prst="rect">
              <a:avLst/>
            </a:prstGeom>
            <a:solidFill>
              <a:srgbClr val="FFCC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smtClean="0">
                  <a:ln>
                    <a:noFill/>
                  </a:ln>
                  <a:effectLst/>
                  <a:latin typeface="Arial" panose="020B0604020202020204" pitchFamily="34" charset="0"/>
                  <a:ea typeface="Times New Roman" panose="02020603050405020304" pitchFamily="18" charset="0"/>
                </a:rPr>
                <a:t>PŘENOS </a:t>
              </a:r>
              <a:r>
                <a:rPr lang="cs-CZ" altLang="cs-CZ" sz="1200" b="1" dirty="0" smtClean="0">
                  <a:latin typeface="Arial" panose="020B0604020202020204" pitchFamily="34" charset="0"/>
                  <a:ea typeface="Times New Roman" panose="02020603050405020304" pitchFamily="18" charset="0"/>
                </a:rPr>
                <a:t>POKYN</a:t>
              </a:r>
              <a:r>
                <a:rPr kumimoji="0" lang="cs-CZ" altLang="cs-CZ" sz="1200" b="1" i="0" u="none" strike="noStrike" cap="none" normalizeH="0" baseline="0" dirty="0" smtClean="0">
                  <a:ln>
                    <a:noFill/>
                  </a:ln>
                  <a:effectLst/>
                  <a:latin typeface="Arial" panose="020B0604020202020204" pitchFamily="34" charset="0"/>
                  <a:ea typeface="Times New Roman" panose="02020603050405020304" pitchFamily="18" charset="0"/>
                </a:rPr>
                <a:t>U</a:t>
              </a:r>
              <a:endParaRPr kumimoji="0" lang="cs-CZ" altLang="cs-CZ" sz="800" b="0" i="0" u="none" strike="noStrike" cap="none" normalizeH="0" baseline="0" dirty="0" smtClean="0">
                <a:ln>
                  <a:noFill/>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smtClean="0">
                  <a:ln>
                    <a:noFill/>
                  </a:ln>
                  <a:effectLst/>
                  <a:latin typeface="Arial" panose="020B0604020202020204" pitchFamily="34" charset="0"/>
                  <a:ea typeface="Times New Roman" panose="02020603050405020304" pitchFamily="18" charset="0"/>
                </a:rPr>
                <a:t>PERIFERNÍ NERVY</a:t>
              </a:r>
              <a:endParaRPr kumimoji="0" lang="cs-CZ" altLang="cs-CZ" sz="1800" b="0" i="0" u="none" strike="noStrike" cap="none" normalizeH="0" baseline="0" dirty="0" smtClean="0">
                <a:ln>
                  <a:noFill/>
                </a:ln>
                <a:effectLst/>
                <a:latin typeface="Arial" panose="020B0604020202020204" pitchFamily="34" charset="0"/>
              </a:endParaRPr>
            </a:p>
          </p:txBody>
        </p:sp>
        <p:sp>
          <p:nvSpPr>
            <p:cNvPr id="11" name="Text Box 45"/>
            <p:cNvSpPr txBox="1">
              <a:spLocks noChangeArrowheads="1"/>
            </p:cNvSpPr>
            <p:nvPr/>
          </p:nvSpPr>
          <p:spPr bwMode="auto">
            <a:xfrm>
              <a:off x="4124" y="2864"/>
              <a:ext cx="1260" cy="108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Centra autonom. systému</a:t>
              </a:r>
              <a:endParaRPr kumimoji="0" lang="cs-CZ" altLang="cs-CZ" sz="1800" b="0" i="0" u="none" strike="noStrike" cap="none" normalizeH="0" baseline="0" smtClean="0">
                <a:ln>
                  <a:noFill/>
                </a:ln>
                <a:effectLst/>
                <a:latin typeface="Arial" panose="020B0604020202020204" pitchFamily="34" charset="0"/>
              </a:endParaRPr>
            </a:p>
          </p:txBody>
        </p:sp>
        <p:sp>
          <p:nvSpPr>
            <p:cNvPr id="12" name="Text Box 44"/>
            <p:cNvSpPr txBox="1">
              <a:spLocks noChangeArrowheads="1"/>
            </p:cNvSpPr>
            <p:nvPr/>
          </p:nvSpPr>
          <p:spPr bwMode="auto">
            <a:xfrm>
              <a:off x="3944" y="5204"/>
              <a:ext cx="144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Autonomní systém</a:t>
              </a:r>
              <a:endParaRPr kumimoji="0" lang="cs-CZ" altLang="cs-CZ" sz="1800" b="0" i="0" u="none" strike="noStrike" cap="none" normalizeH="0" baseline="0" smtClean="0">
                <a:ln>
                  <a:noFill/>
                </a:ln>
                <a:effectLst/>
                <a:latin typeface="Arial" panose="020B0604020202020204" pitchFamily="34" charset="0"/>
              </a:endParaRPr>
            </a:p>
          </p:txBody>
        </p:sp>
        <p:sp>
          <p:nvSpPr>
            <p:cNvPr id="13" name="Line 43"/>
            <p:cNvSpPr>
              <a:spLocks noChangeShapeType="1"/>
            </p:cNvSpPr>
            <p:nvPr/>
          </p:nvSpPr>
          <p:spPr bwMode="auto">
            <a:xfrm>
              <a:off x="2324" y="5924"/>
              <a:ext cx="1" cy="180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 name="Text Box 42"/>
            <p:cNvSpPr txBox="1">
              <a:spLocks noChangeArrowheads="1"/>
            </p:cNvSpPr>
            <p:nvPr/>
          </p:nvSpPr>
          <p:spPr bwMode="auto">
            <a:xfrm>
              <a:off x="6104" y="2864"/>
              <a:ext cx="162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Hypotalamus</a:t>
              </a:r>
              <a:endParaRPr kumimoji="0" lang="cs-CZ" altLang="cs-CZ" sz="800" b="0" i="0" u="none" strike="noStrike" cap="none" normalizeH="0" baseline="0" smtClean="0">
                <a:ln>
                  <a:noFill/>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Hypofýza</a:t>
              </a:r>
              <a:endParaRPr kumimoji="0" lang="cs-CZ" altLang="cs-CZ" sz="1800" b="0" i="0" u="none" strike="noStrike" cap="none" normalizeH="0" baseline="0" smtClean="0">
                <a:ln>
                  <a:noFill/>
                </a:ln>
                <a:effectLst/>
                <a:latin typeface="Arial" panose="020B0604020202020204" pitchFamily="34" charset="0"/>
              </a:endParaRPr>
            </a:p>
          </p:txBody>
        </p:sp>
        <p:sp>
          <p:nvSpPr>
            <p:cNvPr id="15" name="Line 41"/>
            <p:cNvSpPr>
              <a:spLocks noChangeShapeType="1"/>
            </p:cNvSpPr>
            <p:nvPr/>
          </p:nvSpPr>
          <p:spPr bwMode="auto">
            <a:xfrm>
              <a:off x="4844" y="3944"/>
              <a:ext cx="1" cy="12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6" name="Line 40"/>
            <p:cNvSpPr>
              <a:spLocks noChangeShapeType="1"/>
            </p:cNvSpPr>
            <p:nvPr/>
          </p:nvSpPr>
          <p:spPr bwMode="auto">
            <a:xfrm>
              <a:off x="5384" y="3404"/>
              <a:ext cx="720" cy="1"/>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7" name="Line 39"/>
            <p:cNvSpPr>
              <a:spLocks noChangeShapeType="1"/>
            </p:cNvSpPr>
            <p:nvPr/>
          </p:nvSpPr>
          <p:spPr bwMode="auto">
            <a:xfrm flipH="1">
              <a:off x="7724" y="2504"/>
              <a:ext cx="540" cy="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8" name="Line 38"/>
            <p:cNvSpPr>
              <a:spLocks noChangeShapeType="1"/>
            </p:cNvSpPr>
            <p:nvPr/>
          </p:nvSpPr>
          <p:spPr bwMode="auto">
            <a:xfrm flipH="1">
              <a:off x="3584" y="2504"/>
              <a:ext cx="54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9" name="Text Box 37"/>
            <p:cNvSpPr txBox="1">
              <a:spLocks noChangeArrowheads="1"/>
            </p:cNvSpPr>
            <p:nvPr/>
          </p:nvSpPr>
          <p:spPr bwMode="auto">
            <a:xfrm>
              <a:off x="6104" y="4124"/>
              <a:ext cx="414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smtClean="0">
                  <a:ln>
                    <a:noFill/>
                  </a:ln>
                  <a:effectLst/>
                  <a:latin typeface="Arial" panose="020B0604020202020204" pitchFamily="34" charset="0"/>
                  <a:ea typeface="Times New Roman" panose="02020603050405020304" pitchFamily="18" charset="0"/>
                </a:rPr>
                <a:t>PŘENOS INFORMACE</a:t>
              </a:r>
              <a:endParaRPr kumimoji="0" lang="cs-CZ" altLang="cs-CZ" sz="1800" b="0" i="0" u="none" strike="noStrike" cap="none" normalizeH="0" baseline="0" smtClean="0">
                <a:ln>
                  <a:noFill/>
                </a:ln>
                <a:effectLst/>
                <a:latin typeface="Arial" panose="020B0604020202020204" pitchFamily="34" charset="0"/>
              </a:endParaRPr>
            </a:p>
          </p:txBody>
        </p:sp>
        <p:sp>
          <p:nvSpPr>
            <p:cNvPr id="20" name="Text Box 36"/>
            <p:cNvSpPr txBox="1">
              <a:spLocks noChangeArrowheads="1"/>
            </p:cNvSpPr>
            <p:nvPr/>
          </p:nvSpPr>
          <p:spPr bwMode="auto">
            <a:xfrm>
              <a:off x="6104" y="4664"/>
              <a:ext cx="1260" cy="1260"/>
            </a:xfrm>
            <a:prstGeom prst="rect">
              <a:avLst/>
            </a:prstGeom>
            <a:solidFill>
              <a:srgbClr val="FFFF00"/>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Žlázy s vnitřní sekrecí</a:t>
              </a:r>
              <a:endParaRPr kumimoji="0" lang="cs-CZ" altLang="cs-CZ" sz="1800" b="0" i="0" u="none" strike="noStrike" cap="none" normalizeH="0" baseline="0" smtClean="0">
                <a:ln>
                  <a:noFill/>
                </a:ln>
                <a:effectLst/>
                <a:latin typeface="Arial" panose="020B0604020202020204" pitchFamily="34" charset="0"/>
              </a:endParaRPr>
            </a:p>
          </p:txBody>
        </p:sp>
        <p:sp>
          <p:nvSpPr>
            <p:cNvPr id="22" name="Line 35"/>
            <p:cNvSpPr>
              <a:spLocks noChangeShapeType="1"/>
            </p:cNvSpPr>
            <p:nvPr/>
          </p:nvSpPr>
          <p:spPr bwMode="auto">
            <a:xfrm flipV="1">
              <a:off x="6644" y="3584"/>
              <a:ext cx="1" cy="108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3" name="Text Box 34"/>
            <p:cNvSpPr txBox="1">
              <a:spLocks noChangeArrowheads="1"/>
            </p:cNvSpPr>
            <p:nvPr/>
          </p:nvSpPr>
          <p:spPr bwMode="auto">
            <a:xfrm>
              <a:off x="1784" y="7724"/>
              <a:ext cx="6840" cy="540"/>
            </a:xfrm>
            <a:prstGeom prst="rect">
              <a:avLst/>
            </a:prstGeom>
            <a:solidFill>
              <a:schemeClr val="accent2">
                <a:lumMod val="20000"/>
                <a:lumOff val="80000"/>
              </a:schemeClr>
            </a:solidFill>
            <a:ln w="19050">
              <a:solidFill>
                <a:srgbClr val="000000"/>
              </a:solidFill>
              <a:prstDash val="sysDot"/>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kumimoji="0" lang="cs-CZ" altLang="cs-CZ" sz="1200" b="1" i="0" u="none" strike="noStrike" cap="none" normalizeH="0" baseline="0" dirty="0" smtClean="0">
                  <a:ln>
                    <a:noFill/>
                  </a:ln>
                  <a:effectLst/>
                  <a:latin typeface="Arial" panose="020B0604020202020204" pitchFamily="34" charset="0"/>
                  <a:ea typeface="Times New Roman" panose="02020603050405020304" pitchFamily="18" charset="0"/>
                </a:rPr>
                <a:t>EFEKTORY POHYBU: </a:t>
              </a:r>
              <a:r>
                <a:rPr kumimoji="0" lang="cs-CZ" altLang="cs-CZ" sz="1200" b="0" i="0" u="none" strike="noStrike" cap="none" normalizeH="0" baseline="0" dirty="0" smtClean="0">
                  <a:ln>
                    <a:noFill/>
                  </a:ln>
                  <a:effectLst/>
                  <a:latin typeface="Arial" panose="020B0604020202020204" pitchFamily="34" charset="0"/>
                  <a:ea typeface="Times New Roman" panose="02020603050405020304" pitchFamily="18" charset="0"/>
                </a:rPr>
                <a:t>Končetiny – Trup:</a:t>
              </a:r>
              <a:r>
                <a:rPr kumimoji="0" lang="cs-CZ" altLang="cs-CZ" sz="1200" b="1" i="0" u="none" strike="noStrike" cap="none" normalizeH="0" baseline="0" dirty="0" smtClean="0">
                  <a:ln>
                    <a:noFill/>
                  </a:ln>
                  <a:effectLst/>
                  <a:latin typeface="Arial" panose="020B0604020202020204" pitchFamily="34" charset="0"/>
                  <a:ea typeface="Times New Roman" panose="02020603050405020304" pitchFamily="18" charset="0"/>
                </a:rPr>
                <a:t> Svaly</a:t>
              </a:r>
              <a:r>
                <a:rPr kumimoji="0" lang="cs-CZ" altLang="cs-CZ" sz="1200" b="0" i="0" u="none" strike="noStrike" cap="none" normalizeH="0" baseline="0" dirty="0" smtClean="0">
                  <a:ln>
                    <a:noFill/>
                  </a:ln>
                  <a:effectLst/>
                  <a:latin typeface="Arial" panose="020B0604020202020204" pitchFamily="34" charset="0"/>
                  <a:ea typeface="Times New Roman" panose="02020603050405020304" pitchFamily="18" charset="0"/>
                </a:rPr>
                <a:t>, šlachy, klouby;	</a:t>
              </a:r>
              <a:r>
                <a:rPr kumimoji="0" lang="cs-CZ" altLang="cs-CZ" sz="1200" b="1" i="1" u="none" strike="noStrike" cap="none" normalizeH="0" baseline="0" dirty="0" smtClean="0">
                  <a:ln>
                    <a:noFill/>
                  </a:ln>
                  <a:effectLst/>
                  <a:latin typeface="Arial" panose="020B0604020202020204" pitchFamily="34" charset="0"/>
                  <a:ea typeface="Times New Roman" panose="02020603050405020304" pitchFamily="18" charset="0"/>
                </a:rPr>
                <a:t>Proprioreceptory</a:t>
              </a:r>
              <a:endParaRPr kumimoji="0" lang="cs-CZ" altLang="cs-CZ" sz="800" b="1" i="1" u="none" strike="noStrike" cap="none" normalizeH="0" baseline="0" dirty="0" smtClean="0">
                <a:ln>
                  <a:noFill/>
                </a:ln>
                <a:effectLst/>
                <a:latin typeface="Arial" panose="020B0604020202020204" pitchFamily="34" charset="0"/>
              </a:endParaRPr>
            </a:p>
            <a:p>
              <a:pPr lvl="0" algn="ctr" eaLnBrk="0" fontAlgn="base" hangingPunct="0">
                <a:spcBef>
                  <a:spcPct val="0"/>
                </a:spcBef>
                <a:spcAft>
                  <a:spcPct val="0"/>
                </a:spcAft>
              </a:pPr>
              <a:endParaRPr kumimoji="0" lang="cs-CZ" altLang="cs-CZ" sz="1200" b="0" i="0" u="none" strike="noStrike" cap="none" normalizeH="0" baseline="0" dirty="0" smtClean="0">
                <a:ln>
                  <a:noFill/>
                </a:ln>
                <a:effectLst/>
                <a:latin typeface="Arial" panose="020B0604020202020204" pitchFamily="34" charset="0"/>
              </a:endParaRPr>
            </a:p>
          </p:txBody>
        </p:sp>
        <p:sp>
          <p:nvSpPr>
            <p:cNvPr id="24" name="Text Box 33"/>
            <p:cNvSpPr txBox="1">
              <a:spLocks noChangeArrowheads="1"/>
            </p:cNvSpPr>
            <p:nvPr/>
          </p:nvSpPr>
          <p:spPr bwMode="auto">
            <a:xfrm>
              <a:off x="8804" y="7724"/>
              <a:ext cx="1440" cy="1080"/>
            </a:xfrm>
            <a:prstGeom prst="rect">
              <a:avLst/>
            </a:prstGeom>
            <a:solidFill>
              <a:schemeClr val="accent4">
                <a:lumMod val="20000"/>
                <a:lumOff val="80000"/>
              </a:schemeClr>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smtClean="0">
                  <a:ln>
                    <a:noFill/>
                  </a:ln>
                  <a:effectLst/>
                  <a:latin typeface="Arial" panose="020B0604020202020204" pitchFamily="34" charset="0"/>
                  <a:ea typeface="Times New Roman" panose="02020603050405020304" pitchFamily="18" charset="0"/>
                </a:rPr>
                <a:t>SMYSLY</a:t>
              </a:r>
              <a:r>
                <a:rPr kumimoji="0" lang="cs-CZ" altLang="cs-CZ" sz="1200" b="0" i="0" u="none" strike="noStrike" cap="none" normalizeH="0" baseline="0" dirty="0" smtClean="0">
                  <a:ln>
                    <a:noFill/>
                  </a:ln>
                  <a:effectLst/>
                  <a:latin typeface="Arial" panose="020B0604020202020204" pitchFamily="34" charset="0"/>
                  <a:ea typeface="Times New Roman" panose="02020603050405020304" pitchFamily="18" charset="0"/>
                </a:rPr>
                <a:t> Oko, Ucho, Receptory</a:t>
              </a:r>
              <a:endParaRPr kumimoji="0" lang="cs-CZ" altLang="cs-CZ" sz="1800" b="0" i="0" u="none" strike="noStrike" cap="none" normalizeH="0" baseline="0" dirty="0" smtClean="0">
                <a:ln>
                  <a:noFill/>
                </a:ln>
                <a:effectLst/>
                <a:latin typeface="Arial" panose="020B0604020202020204" pitchFamily="34" charset="0"/>
              </a:endParaRPr>
            </a:p>
          </p:txBody>
        </p:sp>
        <p:sp>
          <p:nvSpPr>
            <p:cNvPr id="25" name="Line 32"/>
            <p:cNvSpPr>
              <a:spLocks noChangeShapeType="1"/>
            </p:cNvSpPr>
            <p:nvPr/>
          </p:nvSpPr>
          <p:spPr bwMode="auto">
            <a:xfrm>
              <a:off x="4843" y="5924"/>
              <a:ext cx="1" cy="540"/>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6" name="Text Box 31"/>
            <p:cNvSpPr txBox="1">
              <a:spLocks noChangeArrowheads="1"/>
            </p:cNvSpPr>
            <p:nvPr/>
          </p:nvSpPr>
          <p:spPr bwMode="auto">
            <a:xfrm>
              <a:off x="1784" y="8264"/>
              <a:ext cx="6840" cy="540"/>
            </a:xfrm>
            <a:prstGeom prst="rect">
              <a:avLst/>
            </a:prstGeom>
            <a:solidFill>
              <a:schemeClr val="accent2">
                <a:lumMod val="20000"/>
                <a:lumOff val="80000"/>
              </a:schemeClr>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kumimoji="0" lang="cs-CZ" altLang="cs-CZ" b="1" i="0" u="none" strike="noStrike" cap="none" normalizeH="0" baseline="0" dirty="0" smtClean="0">
                  <a:ln>
                    <a:noFill/>
                  </a:ln>
                  <a:effectLst/>
                  <a:latin typeface="Calibri" panose="020F0502020204030204" pitchFamily="34" charset="0"/>
                  <a:ea typeface="Times New Roman" panose="02020603050405020304" pitchFamily="18" charset="0"/>
                </a:rPr>
                <a:t>→ </a:t>
              </a:r>
              <a:r>
                <a:rPr lang="cs-CZ" altLang="cs-CZ" b="1" dirty="0" smtClean="0">
                  <a:latin typeface="Arial" panose="020B0604020202020204" pitchFamily="34" charset="0"/>
                  <a:ea typeface="Times New Roman" panose="02020603050405020304" pitchFamily="18" charset="0"/>
                </a:rPr>
                <a:t>TRÉNINK</a:t>
              </a:r>
              <a:endParaRPr kumimoji="0" lang="cs-CZ" altLang="cs-CZ" b="0" i="0" u="none" strike="noStrike" cap="none" normalizeH="0" baseline="0" dirty="0" smtClean="0">
                <a:ln>
                  <a:noFill/>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effectLst/>
                <a:latin typeface="Arial" panose="020B0604020202020204" pitchFamily="34" charset="0"/>
              </a:endParaRPr>
            </a:p>
          </p:txBody>
        </p:sp>
        <p:sp>
          <p:nvSpPr>
            <p:cNvPr id="27" name="Line 30"/>
            <p:cNvSpPr>
              <a:spLocks noChangeShapeType="1"/>
            </p:cNvSpPr>
            <p:nvPr/>
          </p:nvSpPr>
          <p:spPr bwMode="auto">
            <a:xfrm flipV="1">
              <a:off x="9164" y="5924"/>
              <a:ext cx="1" cy="180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8" name="Line 29"/>
            <p:cNvSpPr>
              <a:spLocks noChangeShapeType="1"/>
            </p:cNvSpPr>
            <p:nvPr/>
          </p:nvSpPr>
          <p:spPr bwMode="auto">
            <a:xfrm flipV="1">
              <a:off x="8623" y="5924"/>
              <a:ext cx="1" cy="180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0" name="Text Box 28"/>
            <p:cNvSpPr txBox="1">
              <a:spLocks noChangeArrowheads="1"/>
            </p:cNvSpPr>
            <p:nvPr/>
          </p:nvSpPr>
          <p:spPr bwMode="auto">
            <a:xfrm>
              <a:off x="6284" y="6284"/>
              <a:ext cx="2160" cy="1260"/>
            </a:xfrm>
            <a:prstGeom prst="rect">
              <a:avLst/>
            </a:prstGeom>
            <a:solidFill>
              <a:schemeClr val="accent4">
                <a:lumMod val="20000"/>
                <a:lumOff val="80000"/>
              </a:schemeClr>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smtClean="0">
                  <a:ln>
                    <a:noFill/>
                  </a:ln>
                  <a:effectLst/>
                  <a:latin typeface="Arial" panose="020B0604020202020204" pitchFamily="34" charset="0"/>
                  <a:ea typeface="Times New Roman" panose="02020603050405020304" pitchFamily="18" charset="0"/>
                </a:rPr>
                <a:t>ZDROJE ENERGIE</a:t>
              </a:r>
            </a:p>
            <a:p>
              <a:pPr marL="0" marR="0" lvl="0" indent="0" algn="ctr" defTabSz="914400" rtl="0" eaLnBrk="0" fontAlgn="base" latinLnBrk="0" hangingPunct="0">
                <a:lnSpc>
                  <a:spcPct val="100000"/>
                </a:lnSpc>
                <a:spcBef>
                  <a:spcPct val="0"/>
                </a:spcBef>
                <a:spcAft>
                  <a:spcPct val="0"/>
                </a:spcAft>
                <a:buClrTx/>
                <a:buSzTx/>
                <a:buFontTx/>
                <a:buNone/>
                <a:tabLst/>
              </a:pPr>
              <a:r>
                <a:rPr lang="cs-CZ" altLang="cs-CZ" sz="1200" b="1" dirty="0" smtClean="0">
                  <a:latin typeface="Arial" panose="020B0604020202020204" pitchFamily="34" charset="0"/>
                  <a:ea typeface="Times New Roman" panose="02020603050405020304" pitchFamily="18" charset="0"/>
                </a:rPr>
                <a:t>PLYNY</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err="1" smtClean="0">
                  <a:ln>
                    <a:noFill/>
                  </a:ln>
                  <a:solidFill>
                    <a:srgbClr val="0070C0"/>
                  </a:solidFill>
                  <a:effectLst/>
                  <a:latin typeface="Arial" panose="020B0604020202020204" pitchFamily="34" charset="0"/>
                  <a:ea typeface="Times New Roman" panose="02020603050405020304" pitchFamily="18" charset="0"/>
                </a:rPr>
                <a:t>Dýchací</a:t>
              </a:r>
              <a:r>
                <a:rPr kumimoji="0" lang="cs-CZ" altLang="cs-CZ" sz="1200" b="0" i="0" u="none" strike="noStrike" cap="none" normalizeH="0" baseline="0" dirty="0" err="1" smtClean="0">
                  <a:ln>
                    <a:noFill/>
                  </a:ln>
                  <a:effectLst/>
                  <a:latin typeface="Arial" panose="020B0604020202020204" pitchFamily="34" charset="0"/>
                  <a:ea typeface="Times New Roman" panose="02020603050405020304" pitchFamily="18" charset="0"/>
                </a:rPr>
                <a:t>,Trávicí</a:t>
              </a:r>
              <a:r>
                <a:rPr kumimoji="0" lang="cs-CZ" altLang="cs-CZ" sz="1200" b="0" i="0"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cs-CZ" altLang="cs-CZ" sz="1200" b="0" i="0" u="none" strike="noStrike" cap="none" normalizeH="0" baseline="0" dirty="0" err="1" smtClean="0">
                  <a:ln>
                    <a:noFill/>
                  </a:ln>
                  <a:effectLst/>
                  <a:latin typeface="Arial" panose="020B0604020202020204" pitchFamily="34" charset="0"/>
                  <a:ea typeface="Times New Roman" panose="02020603050405020304" pitchFamily="18" charset="0"/>
                </a:rPr>
                <a:t>Uropoetická</a:t>
              </a:r>
              <a:r>
                <a:rPr kumimoji="0" lang="cs-CZ" altLang="cs-CZ" sz="1200" b="0" i="0" u="none" strike="noStrike" cap="none" normalizeH="0" baseline="0" dirty="0" smtClean="0">
                  <a:ln>
                    <a:noFill/>
                  </a:ln>
                  <a:effectLst/>
                  <a:latin typeface="Arial" panose="020B0604020202020204" pitchFamily="34" charset="0"/>
                  <a:ea typeface="Times New Roman" panose="02020603050405020304" pitchFamily="18" charset="0"/>
                </a:rPr>
                <a:t> soust.</a:t>
              </a:r>
              <a:endParaRPr kumimoji="0" lang="cs-CZ" altLang="cs-CZ" sz="1800" b="0" i="0" u="none" strike="noStrike" cap="none" normalizeH="0" baseline="0" dirty="0" smtClean="0">
                <a:ln>
                  <a:noFill/>
                </a:ln>
                <a:effectLst/>
                <a:latin typeface="Arial" panose="020B0604020202020204" pitchFamily="34" charset="0"/>
              </a:endParaRPr>
            </a:p>
          </p:txBody>
        </p:sp>
        <p:sp>
          <p:nvSpPr>
            <p:cNvPr id="31" name="Text Box 27"/>
            <p:cNvSpPr txBox="1">
              <a:spLocks noChangeArrowheads="1"/>
            </p:cNvSpPr>
            <p:nvPr/>
          </p:nvSpPr>
          <p:spPr bwMode="auto">
            <a:xfrm>
              <a:off x="3944" y="6464"/>
              <a:ext cx="1980" cy="720"/>
            </a:xfrm>
            <a:prstGeom prst="rect">
              <a:avLst/>
            </a:prstGeom>
            <a:solidFill>
              <a:schemeClr val="accent4">
                <a:lumMod val="20000"/>
                <a:lumOff val="80000"/>
              </a:schemeClr>
            </a:solidFill>
            <a:ln w="38100">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smtClean="0">
                  <a:ln>
                    <a:noFill/>
                  </a:ln>
                  <a:solidFill>
                    <a:srgbClr val="0070C0"/>
                  </a:solidFill>
                  <a:effectLst/>
                  <a:latin typeface="Arial" panose="020B0604020202020204" pitchFamily="34" charset="0"/>
                  <a:ea typeface="Times New Roman" panose="02020603050405020304" pitchFamily="18" charset="0"/>
                </a:rPr>
                <a:t>TRANSPORT</a:t>
              </a:r>
              <a:endParaRPr kumimoji="0" lang="cs-CZ" altLang="cs-CZ" sz="800" b="0" i="0" u="none" strike="noStrike" cap="none" normalizeH="0" baseline="0" dirty="0" smtClean="0">
                <a:ln>
                  <a:noFill/>
                </a:ln>
                <a:solidFill>
                  <a:srgbClr val="0070C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smtClean="0">
                  <a:ln>
                    <a:noFill/>
                  </a:ln>
                  <a:solidFill>
                    <a:srgbClr val="0070C0"/>
                  </a:solidFill>
                  <a:effectLst/>
                  <a:latin typeface="Arial" panose="020B0604020202020204" pitchFamily="34" charset="0"/>
                  <a:ea typeface="Times New Roman" panose="02020603050405020304" pitchFamily="18" charset="0"/>
                </a:rPr>
                <a:t>Krevní oběh</a:t>
              </a:r>
              <a:endParaRPr kumimoji="0" lang="cs-CZ" altLang="cs-CZ" sz="1800" b="0" i="0" u="none" strike="noStrike" cap="none" normalizeH="0" baseline="0" dirty="0" smtClean="0">
                <a:ln>
                  <a:noFill/>
                </a:ln>
                <a:solidFill>
                  <a:srgbClr val="0070C0"/>
                </a:solidFill>
                <a:effectLst/>
                <a:latin typeface="Arial" panose="020B0604020202020204" pitchFamily="34" charset="0"/>
              </a:endParaRPr>
            </a:p>
          </p:txBody>
        </p:sp>
        <p:sp>
          <p:nvSpPr>
            <p:cNvPr id="50176" name="Line 26"/>
            <p:cNvSpPr>
              <a:spLocks noChangeShapeType="1"/>
            </p:cNvSpPr>
            <p:nvPr/>
          </p:nvSpPr>
          <p:spPr bwMode="auto">
            <a:xfrm>
              <a:off x="5924" y="6824"/>
              <a:ext cx="360" cy="1"/>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77" name="Line 25"/>
            <p:cNvSpPr>
              <a:spLocks noChangeShapeType="1"/>
            </p:cNvSpPr>
            <p:nvPr/>
          </p:nvSpPr>
          <p:spPr bwMode="auto">
            <a:xfrm flipV="1">
              <a:off x="8084" y="5924"/>
              <a:ext cx="1" cy="36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78" name="Text Box 24"/>
            <p:cNvSpPr txBox="1">
              <a:spLocks noChangeArrowheads="1"/>
            </p:cNvSpPr>
            <p:nvPr/>
          </p:nvSpPr>
          <p:spPr bwMode="auto">
            <a:xfrm>
              <a:off x="1784" y="9524"/>
              <a:ext cx="8460" cy="540"/>
            </a:xfrm>
            <a:prstGeom prst="rect">
              <a:avLst/>
            </a:prstGeom>
            <a:solidFill>
              <a:srgbClr val="FFFFFF"/>
            </a:solidFill>
            <a:ln w="38100" cmpd="dbl">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smtClean="0">
                  <a:ln>
                    <a:noFill/>
                  </a:ln>
                  <a:effectLst/>
                  <a:latin typeface="Arial" panose="020B0604020202020204" pitchFamily="34" charset="0"/>
                  <a:ea typeface="Times New Roman" panose="02020603050405020304" pitchFamily="18" charset="0"/>
                </a:rPr>
                <a:t>PROSTŘEDÍ</a:t>
              </a:r>
              <a:r>
                <a:rPr kumimoji="0" lang="cs-CZ" altLang="cs-CZ" sz="1200" b="0" i="0" u="none" strike="noStrike" cap="none" normalizeH="0" baseline="0" dirty="0" smtClean="0">
                  <a:ln>
                    <a:noFill/>
                  </a:ln>
                  <a:effectLst/>
                  <a:latin typeface="Arial" panose="020B0604020202020204" pitchFamily="34" charset="0"/>
                  <a:ea typeface="Times New Roman" panose="02020603050405020304" pitchFamily="18" charset="0"/>
                </a:rPr>
                <a:t>: OBJEKTY - pohyb – změny – podněty</a:t>
              </a:r>
              <a:endParaRPr kumimoji="0" lang="cs-CZ" altLang="cs-CZ" sz="8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effectLst/>
                <a:latin typeface="Arial" panose="020B0604020202020204" pitchFamily="34" charset="0"/>
              </a:endParaRPr>
            </a:p>
          </p:txBody>
        </p:sp>
        <p:sp>
          <p:nvSpPr>
            <p:cNvPr id="50179" name="Line 23"/>
            <p:cNvSpPr>
              <a:spLocks noChangeShapeType="1"/>
            </p:cNvSpPr>
            <p:nvPr/>
          </p:nvSpPr>
          <p:spPr bwMode="auto">
            <a:xfrm>
              <a:off x="5384" y="7184"/>
              <a:ext cx="1" cy="540"/>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0" name="Line 22"/>
            <p:cNvSpPr>
              <a:spLocks noChangeShapeType="1"/>
            </p:cNvSpPr>
            <p:nvPr/>
          </p:nvSpPr>
          <p:spPr bwMode="auto">
            <a:xfrm flipV="1">
              <a:off x="7004" y="8804"/>
              <a:ext cx="1" cy="720"/>
            </a:xfrm>
            <a:prstGeom prst="line">
              <a:avLst/>
            </a:prstGeom>
            <a:noFill/>
            <a:ln w="38100" cmpd="dbl">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1" name="Line 21"/>
            <p:cNvSpPr>
              <a:spLocks noChangeShapeType="1"/>
            </p:cNvSpPr>
            <p:nvPr/>
          </p:nvSpPr>
          <p:spPr bwMode="auto">
            <a:xfrm flipV="1">
              <a:off x="9164" y="8804"/>
              <a:ext cx="1" cy="720"/>
            </a:xfrm>
            <a:prstGeom prst="line">
              <a:avLst/>
            </a:prstGeom>
            <a:noFill/>
            <a:ln w="38100" cmpd="dbl">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2" name="Line 20"/>
            <p:cNvSpPr>
              <a:spLocks noChangeShapeType="1"/>
            </p:cNvSpPr>
            <p:nvPr/>
          </p:nvSpPr>
          <p:spPr bwMode="auto">
            <a:xfrm>
              <a:off x="7004" y="5924"/>
              <a:ext cx="1"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5" name="Line 19"/>
            <p:cNvSpPr>
              <a:spLocks noChangeShapeType="1"/>
            </p:cNvSpPr>
            <p:nvPr/>
          </p:nvSpPr>
          <p:spPr bwMode="auto">
            <a:xfrm flipH="1">
              <a:off x="5924" y="5924"/>
              <a:ext cx="360" cy="540"/>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6" name="Line 18"/>
            <p:cNvSpPr>
              <a:spLocks noChangeShapeType="1"/>
            </p:cNvSpPr>
            <p:nvPr/>
          </p:nvSpPr>
          <p:spPr bwMode="auto">
            <a:xfrm>
              <a:off x="5384" y="5924"/>
              <a:ext cx="900" cy="5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8" name="Text Box 17"/>
            <p:cNvSpPr txBox="1">
              <a:spLocks noChangeArrowheads="1"/>
            </p:cNvSpPr>
            <p:nvPr/>
          </p:nvSpPr>
          <p:spPr bwMode="auto">
            <a:xfrm>
              <a:off x="1784" y="5204"/>
              <a:ext cx="180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Motorické dráhy</a:t>
              </a:r>
              <a:endParaRPr kumimoji="0" lang="cs-CZ" altLang="cs-CZ" sz="1800" b="0" i="0" u="none" strike="noStrike" cap="none" normalizeH="0" baseline="0" smtClean="0">
                <a:ln>
                  <a:noFill/>
                </a:ln>
                <a:effectLst/>
                <a:latin typeface="Arial" panose="020B0604020202020204" pitchFamily="34" charset="0"/>
              </a:endParaRPr>
            </a:p>
          </p:txBody>
        </p:sp>
        <p:sp>
          <p:nvSpPr>
            <p:cNvPr id="50189" name="Line 16"/>
            <p:cNvSpPr>
              <a:spLocks noChangeShapeType="1"/>
            </p:cNvSpPr>
            <p:nvPr/>
          </p:nvSpPr>
          <p:spPr bwMode="auto">
            <a:xfrm>
              <a:off x="5564" y="7184"/>
              <a:ext cx="1" cy="540"/>
            </a:xfrm>
            <a:prstGeom prst="line">
              <a:avLst/>
            </a:prstGeom>
            <a:noFill/>
            <a:ln w="38100">
              <a:solidFill>
                <a:srgbClr val="0070C0"/>
              </a:solidFill>
              <a:prstDash val="sysDot"/>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90" name="Line 15"/>
            <p:cNvSpPr>
              <a:spLocks noChangeShapeType="1"/>
            </p:cNvSpPr>
            <p:nvPr/>
          </p:nvSpPr>
          <p:spPr bwMode="auto">
            <a:xfrm flipV="1">
              <a:off x="5024" y="5924"/>
              <a:ext cx="0" cy="540"/>
            </a:xfrm>
            <a:prstGeom prst="line">
              <a:avLst/>
            </a:prstGeom>
            <a:noFill/>
            <a:ln w="38100">
              <a:solidFill>
                <a:srgbClr val="0070C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92" name="Line 14"/>
            <p:cNvSpPr>
              <a:spLocks noChangeShapeType="1"/>
            </p:cNvSpPr>
            <p:nvPr/>
          </p:nvSpPr>
          <p:spPr bwMode="auto">
            <a:xfrm flipV="1">
              <a:off x="5024" y="3944"/>
              <a:ext cx="1" cy="126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96" name="Line 13"/>
            <p:cNvSpPr>
              <a:spLocks noChangeShapeType="1"/>
            </p:cNvSpPr>
            <p:nvPr/>
          </p:nvSpPr>
          <p:spPr bwMode="auto">
            <a:xfrm flipH="1">
              <a:off x="5924" y="6644"/>
              <a:ext cx="360" cy="0"/>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201" name="Line 12"/>
            <p:cNvSpPr>
              <a:spLocks noChangeShapeType="1"/>
            </p:cNvSpPr>
            <p:nvPr/>
          </p:nvSpPr>
          <p:spPr bwMode="auto">
            <a:xfrm flipV="1">
              <a:off x="5744" y="5924"/>
              <a:ext cx="360" cy="540"/>
            </a:xfrm>
            <a:prstGeom prst="line">
              <a:avLst/>
            </a:prstGeom>
            <a:noFill/>
            <a:ln w="38100">
              <a:solidFill>
                <a:srgbClr val="0070C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203" name="Line 11"/>
            <p:cNvSpPr>
              <a:spLocks noChangeShapeType="1"/>
            </p:cNvSpPr>
            <p:nvPr/>
          </p:nvSpPr>
          <p:spPr bwMode="auto">
            <a:xfrm flipV="1">
              <a:off x="5564" y="1964"/>
              <a:ext cx="1" cy="4500"/>
            </a:xfrm>
            <a:prstGeom prst="line">
              <a:avLst/>
            </a:prstGeom>
            <a:noFill/>
            <a:ln w="38100">
              <a:solidFill>
                <a:srgbClr val="0070C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36" name="Line 10"/>
            <p:cNvSpPr>
              <a:spLocks noChangeShapeType="1"/>
            </p:cNvSpPr>
            <p:nvPr/>
          </p:nvSpPr>
          <p:spPr bwMode="auto">
            <a:xfrm>
              <a:off x="5384" y="8804"/>
              <a:ext cx="1" cy="72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37" name="Text Box 9"/>
            <p:cNvSpPr txBox="1">
              <a:spLocks noChangeArrowheads="1"/>
            </p:cNvSpPr>
            <p:nvPr/>
          </p:nvSpPr>
          <p:spPr bwMode="auto">
            <a:xfrm>
              <a:off x="7724" y="4664"/>
              <a:ext cx="2520" cy="54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PERIFERNÍ NERVY</a:t>
              </a:r>
              <a:endParaRPr kumimoji="0" lang="cs-CZ" altLang="cs-CZ" sz="800" b="0" i="0" u="none" strike="noStrike" cap="none" normalizeH="0" baseline="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effectLst/>
                <a:latin typeface="Arial" panose="020B0604020202020204" pitchFamily="34" charset="0"/>
              </a:endParaRPr>
            </a:p>
          </p:txBody>
        </p:sp>
        <p:sp>
          <p:nvSpPr>
            <p:cNvPr id="14339" name="Text Box 8"/>
            <p:cNvSpPr txBox="1">
              <a:spLocks noChangeArrowheads="1"/>
            </p:cNvSpPr>
            <p:nvPr/>
          </p:nvSpPr>
          <p:spPr bwMode="auto">
            <a:xfrm>
              <a:off x="7724" y="5204"/>
              <a:ext cx="252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effectLst/>
                  <a:latin typeface="Arial" panose="020B0604020202020204" pitchFamily="34" charset="0"/>
                  <a:ea typeface="Times New Roman" panose="02020603050405020304" pitchFamily="18" charset="0"/>
                </a:rPr>
                <a:t>Senzitivní a senzorické dráhy</a:t>
              </a:r>
              <a:endParaRPr kumimoji="0" lang="cs-CZ" altLang="cs-CZ" sz="1800" b="0" i="0" u="none" strike="noStrike" cap="none" normalizeH="0" baseline="0" smtClean="0">
                <a:ln>
                  <a:noFill/>
                </a:ln>
                <a:effectLst/>
                <a:latin typeface="Arial" panose="020B0604020202020204" pitchFamily="34" charset="0"/>
              </a:endParaRPr>
            </a:p>
          </p:txBody>
        </p:sp>
        <p:sp>
          <p:nvSpPr>
            <p:cNvPr id="14340" name="Line 7"/>
            <p:cNvSpPr>
              <a:spLocks noChangeShapeType="1"/>
            </p:cNvSpPr>
            <p:nvPr/>
          </p:nvSpPr>
          <p:spPr bwMode="auto">
            <a:xfrm>
              <a:off x="6464" y="3584"/>
              <a:ext cx="1"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1" name="Line 6"/>
            <p:cNvSpPr>
              <a:spLocks noChangeShapeType="1"/>
            </p:cNvSpPr>
            <p:nvPr/>
          </p:nvSpPr>
          <p:spPr bwMode="auto">
            <a:xfrm flipV="1">
              <a:off x="9884" y="3224"/>
              <a:ext cx="1" cy="144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2" name="Line 5"/>
            <p:cNvSpPr>
              <a:spLocks noChangeShapeType="1"/>
            </p:cNvSpPr>
            <p:nvPr/>
          </p:nvSpPr>
          <p:spPr bwMode="auto">
            <a:xfrm>
              <a:off x="2324" y="3224"/>
              <a:ext cx="1" cy="198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3" name="Line 4"/>
            <p:cNvSpPr>
              <a:spLocks noChangeShapeType="1"/>
            </p:cNvSpPr>
            <p:nvPr/>
          </p:nvSpPr>
          <p:spPr bwMode="auto">
            <a:xfrm flipH="1" flipV="1">
              <a:off x="8084" y="1964"/>
              <a:ext cx="540" cy="36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4" name="Line 3"/>
            <p:cNvSpPr>
              <a:spLocks noChangeShapeType="1"/>
            </p:cNvSpPr>
            <p:nvPr/>
          </p:nvSpPr>
          <p:spPr bwMode="auto">
            <a:xfrm>
              <a:off x="5924" y="1964"/>
              <a:ext cx="1" cy="360"/>
            </a:xfrm>
            <a:prstGeom prst="line">
              <a:avLst/>
            </a:prstGeom>
            <a:noFill/>
            <a:ln w="190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5" name="Line 2"/>
            <p:cNvSpPr>
              <a:spLocks noChangeShapeType="1"/>
            </p:cNvSpPr>
            <p:nvPr/>
          </p:nvSpPr>
          <p:spPr bwMode="auto">
            <a:xfrm flipH="1">
              <a:off x="3224" y="1964"/>
              <a:ext cx="720" cy="36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grpSp>
      <p:sp>
        <p:nvSpPr>
          <p:cNvPr id="75" name="Line 32"/>
          <p:cNvSpPr>
            <a:spLocks noChangeShapeType="1"/>
          </p:cNvSpPr>
          <p:nvPr/>
        </p:nvSpPr>
        <p:spPr bwMode="auto">
          <a:xfrm>
            <a:off x="5685281" y="3615006"/>
            <a:ext cx="643310" cy="120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 name="TextovéPole 1"/>
          <p:cNvSpPr txBox="1"/>
          <p:nvPr/>
        </p:nvSpPr>
        <p:spPr>
          <a:xfrm>
            <a:off x="714337" y="680715"/>
            <a:ext cx="1304920" cy="5016758"/>
          </a:xfrm>
          <a:prstGeom prst="rect">
            <a:avLst/>
          </a:prstGeom>
          <a:noFill/>
        </p:spPr>
        <p:txBody>
          <a:bodyPr wrap="square" rtlCol="0">
            <a:spAutoFit/>
          </a:bodyPr>
          <a:lstStyle/>
          <a:p>
            <a:pPr algn="ctr"/>
            <a:r>
              <a:rPr lang="cs-CZ" sz="2000" b="1" dirty="0" smtClean="0">
                <a:solidFill>
                  <a:srgbClr val="00B050"/>
                </a:solidFill>
              </a:rPr>
              <a:t>REAKCE NA ZÁTĚŽ</a:t>
            </a: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smtClean="0">
                <a:solidFill>
                  <a:srgbClr val="00B050"/>
                </a:solidFill>
                <a:latin typeface="Calibri" panose="020F0502020204030204" pitchFamily="34" charset="0"/>
              </a:rPr>
              <a:t>→</a:t>
            </a:r>
          </a:p>
          <a:p>
            <a:pPr algn="r"/>
            <a:r>
              <a:rPr lang="cs-CZ" sz="2000" b="1" dirty="0" smtClean="0">
                <a:solidFill>
                  <a:srgbClr val="00B050"/>
                </a:solidFill>
                <a:latin typeface="Calibri" panose="020F0502020204030204" pitchFamily="34" charset="0"/>
              </a:rPr>
              <a:t>→</a:t>
            </a:r>
            <a:endParaRPr lang="cs-CZ" sz="2000" b="1" dirty="0">
              <a:solidFill>
                <a:srgbClr val="00B050"/>
              </a:solidFill>
            </a:endParaRPr>
          </a:p>
        </p:txBody>
      </p:sp>
      <p:sp>
        <p:nvSpPr>
          <p:cNvPr id="59" name="TextovéPole 58"/>
          <p:cNvSpPr txBox="1"/>
          <p:nvPr/>
        </p:nvSpPr>
        <p:spPr>
          <a:xfrm>
            <a:off x="10337245" y="694396"/>
            <a:ext cx="1443435" cy="5262979"/>
          </a:xfrm>
          <a:prstGeom prst="rect">
            <a:avLst/>
          </a:prstGeom>
          <a:noFill/>
        </p:spPr>
        <p:txBody>
          <a:bodyPr wrap="square" rtlCol="0">
            <a:spAutoFit/>
          </a:bodyPr>
          <a:lstStyle/>
          <a:p>
            <a:pPr algn="ctr"/>
            <a:r>
              <a:rPr lang="cs-CZ" sz="2000" b="1" dirty="0" smtClean="0">
                <a:solidFill>
                  <a:schemeClr val="accent6">
                    <a:lumMod val="75000"/>
                  </a:schemeClr>
                </a:solidFill>
              </a:rPr>
              <a:t>ADAPTACE NA ZÁTĚŽ</a:t>
            </a:r>
          </a:p>
          <a:p>
            <a:r>
              <a:rPr lang="cs-CZ" sz="2000" b="1" dirty="0" smtClean="0">
                <a:solidFill>
                  <a:schemeClr val="accent6">
                    <a:lumMod val="75000"/>
                  </a:schemeClr>
                </a:solidFill>
                <a:latin typeface="Calibri" panose="020F0502020204030204" pitchFamily="34" charset="0"/>
              </a:rPr>
              <a:t>←</a:t>
            </a: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smtClean="0">
                <a:solidFill>
                  <a:schemeClr val="accent6">
                    <a:lumMod val="75000"/>
                  </a:schemeClr>
                </a:solidFill>
                <a:latin typeface="Calibri" panose="020F0502020204030204" pitchFamily="34" charset="0"/>
              </a:rPr>
              <a:t>←</a:t>
            </a:r>
          </a:p>
          <a:p>
            <a:endParaRPr lang="cs-CZ" sz="1600" dirty="0" smtClean="0">
              <a:latin typeface="Calibri" panose="020F0502020204030204" pitchFamily="34" charset="0"/>
            </a:endParaRPr>
          </a:p>
        </p:txBody>
      </p:sp>
      <p:sp>
        <p:nvSpPr>
          <p:cNvPr id="21" name="Ohnutá šipka 20"/>
          <p:cNvSpPr/>
          <p:nvPr/>
        </p:nvSpPr>
        <p:spPr>
          <a:xfrm>
            <a:off x="1072397" y="42468"/>
            <a:ext cx="3776352" cy="604584"/>
          </a:xfrm>
          <a:prstGeom prst="bentArrow">
            <a:avLst>
              <a:gd name="adj1" fmla="val 36785"/>
              <a:gd name="adj2" fmla="val 50000"/>
              <a:gd name="adj3" fmla="val 25000"/>
              <a:gd name="adj4" fmla="val 43750"/>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OXID.STRES </a:t>
            </a:r>
            <a:r>
              <a:rPr lang="cs-CZ" dirty="0" smtClean="0">
                <a:solidFill>
                  <a:schemeClr val="tx1"/>
                </a:solidFill>
                <a:latin typeface="Calibri" panose="020F0502020204030204" pitchFamily="34" charset="0"/>
              </a:rPr>
              <a:t>→</a:t>
            </a:r>
            <a:r>
              <a:rPr lang="cs-CZ" dirty="0" smtClean="0">
                <a:solidFill>
                  <a:schemeClr val="tx1"/>
                </a:solidFill>
              </a:rPr>
              <a:t> POŠKOZENÍ DNA</a:t>
            </a:r>
            <a:endParaRPr lang="cs-CZ" dirty="0">
              <a:solidFill>
                <a:schemeClr val="tx1"/>
              </a:solidFill>
            </a:endParaRPr>
          </a:p>
        </p:txBody>
      </p:sp>
      <p:sp>
        <p:nvSpPr>
          <p:cNvPr id="29" name="Obdélník 28"/>
          <p:cNvSpPr/>
          <p:nvPr/>
        </p:nvSpPr>
        <p:spPr>
          <a:xfrm>
            <a:off x="8196121" y="24359"/>
            <a:ext cx="3949107" cy="646331"/>
          </a:xfrm>
          <a:prstGeom prst="rect">
            <a:avLst/>
          </a:prstGeom>
          <a:ln>
            <a:solidFill>
              <a:schemeClr val="tx1"/>
            </a:solidFill>
            <a:prstDash val="dash"/>
          </a:ln>
        </p:spPr>
        <p:txBody>
          <a:bodyPr wrap="square">
            <a:spAutoFit/>
          </a:bodyPr>
          <a:lstStyle/>
          <a:p>
            <a:r>
              <a:rPr lang="cs-CZ" dirty="0" smtClean="0">
                <a:latin typeface="Calibri" panose="020F0502020204030204" pitchFamily="34" charset="0"/>
              </a:rPr>
              <a:t>DESADAPTACE - snížení úrovně adaptace</a:t>
            </a:r>
          </a:p>
          <a:p>
            <a:r>
              <a:rPr lang="cs-CZ" dirty="0" smtClean="0">
                <a:latin typeface="Calibri" panose="020F0502020204030204" pitchFamily="34" charset="0"/>
              </a:rPr>
              <a:t>MALADAPTACE</a:t>
            </a:r>
            <a:r>
              <a:rPr lang="cs-CZ" dirty="0">
                <a:latin typeface="Calibri" panose="020F0502020204030204" pitchFamily="34" charset="0"/>
              </a:rPr>
              <a:t>– porucha, </a:t>
            </a:r>
            <a:r>
              <a:rPr lang="cs-CZ" dirty="0" smtClean="0">
                <a:latin typeface="Calibri" panose="020F0502020204030204" pitchFamily="34" charset="0"/>
              </a:rPr>
              <a:t>poškození</a:t>
            </a:r>
            <a:endParaRPr lang="cs-CZ" dirty="0"/>
          </a:p>
        </p:txBody>
      </p:sp>
      <p:sp>
        <p:nvSpPr>
          <p:cNvPr id="50187" name="Rectangle 11"/>
          <p:cNvSpPr>
            <a:spLocks noChangeArrowheads="1"/>
          </p:cNvSpPr>
          <p:nvPr/>
        </p:nvSpPr>
        <p:spPr bwMode="auto">
          <a:xfrm>
            <a:off x="2479428" y="759404"/>
            <a:ext cx="7537944" cy="400110"/>
          </a:xfrm>
          <a:prstGeom prst="rect">
            <a:avLst/>
          </a:prstGeom>
          <a:solidFill>
            <a:schemeClr val="accent1">
              <a:lumMod val="20000"/>
              <a:lumOff val="80000"/>
            </a:schemeClr>
          </a:solidFill>
          <a:ln w="9525" algn="ctr">
            <a:solidFill>
              <a:srgbClr val="0070C0"/>
            </a:solidFill>
            <a:miter lim="800000"/>
            <a:headEnd/>
            <a:tailEnd/>
          </a:ln>
          <a:effectLst/>
        </p:spPr>
        <p:txBody>
          <a:bodyPr wrap="square" anchor="ctr">
            <a:spAutoFit/>
          </a:bodyPr>
          <a:lstStyle>
            <a:lvl1pPr>
              <a:spcBef>
                <a:spcPct val="20000"/>
              </a:spcBef>
              <a:buChar char="•"/>
              <a:tabLst>
                <a:tab pos="677863" algn="l"/>
              </a:tabLst>
              <a:defRPr sz="3200">
                <a:solidFill>
                  <a:schemeClr val="tx1"/>
                </a:solidFill>
                <a:latin typeface="Arial" panose="020B0604020202020204" pitchFamily="34" charset="0"/>
              </a:defRPr>
            </a:lvl1pPr>
            <a:lvl2pPr marL="742950" indent="-285750">
              <a:spcBef>
                <a:spcPct val="20000"/>
              </a:spcBef>
              <a:buChar char="–"/>
              <a:tabLst>
                <a:tab pos="677863" algn="l"/>
              </a:tabLst>
              <a:defRPr sz="2800">
                <a:solidFill>
                  <a:schemeClr val="tx1"/>
                </a:solidFill>
                <a:latin typeface="Arial" panose="020B0604020202020204" pitchFamily="34" charset="0"/>
              </a:defRPr>
            </a:lvl2pPr>
            <a:lvl3pPr marL="1143000" indent="-228600">
              <a:spcBef>
                <a:spcPct val="20000"/>
              </a:spcBef>
              <a:buChar char="•"/>
              <a:tabLst>
                <a:tab pos="677863" algn="l"/>
              </a:tabLst>
              <a:defRPr sz="2400">
                <a:solidFill>
                  <a:schemeClr val="tx1"/>
                </a:solidFill>
                <a:latin typeface="Arial" panose="020B0604020202020204" pitchFamily="34" charset="0"/>
              </a:defRPr>
            </a:lvl3pPr>
            <a:lvl4pPr marL="1600200" indent="-228600">
              <a:spcBef>
                <a:spcPct val="20000"/>
              </a:spcBef>
              <a:buChar char="–"/>
              <a:tabLst>
                <a:tab pos="677863" algn="l"/>
              </a:tabLst>
              <a:defRPr sz="2000">
                <a:solidFill>
                  <a:schemeClr val="tx1"/>
                </a:solidFill>
                <a:latin typeface="Arial" panose="020B0604020202020204" pitchFamily="34" charset="0"/>
              </a:defRPr>
            </a:lvl4pPr>
            <a:lvl5pPr marL="2057400" indent="-228600">
              <a:spcBef>
                <a:spcPct val="20000"/>
              </a:spcBef>
              <a:buChar char="»"/>
              <a:tabLst>
                <a:tab pos="6778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9pPr>
          </a:lstStyle>
          <a:p>
            <a:pPr algn="ctr" eaLnBrk="1" hangingPunct="1">
              <a:spcBef>
                <a:spcPct val="0"/>
              </a:spcBef>
              <a:buFont typeface="Symbol" panose="05050102010706020507" pitchFamily="18" charset="2"/>
              <a:buNone/>
            </a:pPr>
            <a:r>
              <a:rPr lang="cs-CZ" altLang="cs-CZ" sz="2000" dirty="0" smtClean="0"/>
              <a:t>Fyziologické faktory </a:t>
            </a:r>
            <a:r>
              <a:rPr lang="en-US" altLang="cs-CZ" sz="2000" dirty="0" smtClean="0"/>
              <a:t>[</a:t>
            </a:r>
            <a:r>
              <a:rPr lang="cs-CZ" altLang="cs-CZ" sz="2000" dirty="0" smtClean="0"/>
              <a:t>FUNKCE</a:t>
            </a:r>
            <a:r>
              <a:rPr lang="en-US" altLang="cs-CZ" sz="2000" dirty="0" smtClean="0"/>
              <a:t>]</a:t>
            </a:r>
            <a:r>
              <a:rPr lang="cs-CZ" altLang="cs-CZ" sz="2000" dirty="0" smtClean="0"/>
              <a:t> - duševní, tělesné</a:t>
            </a:r>
            <a:endParaRPr lang="en-GB" altLang="cs-CZ" sz="2000" dirty="0"/>
          </a:p>
        </p:txBody>
      </p:sp>
    </p:spTree>
    <p:extLst>
      <p:ext uri="{BB962C8B-B14F-4D97-AF65-F5344CB8AC3E}">
        <p14:creationId xmlns:p14="http://schemas.microsoft.com/office/powerpoint/2010/main" val="295647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518028" y="618966"/>
            <a:ext cx="11200730" cy="1162166"/>
          </a:xfrm>
        </p:spPr>
        <p:txBody>
          <a:bodyPr>
            <a:noAutofit/>
          </a:bodyPr>
          <a:lstStyle/>
          <a:p>
            <a:pPr algn="ctr">
              <a:lnSpc>
                <a:spcPct val="80000"/>
              </a:lnSpc>
              <a:buNone/>
            </a:pPr>
            <a:r>
              <a:rPr lang="cs-CZ" altLang="cs-CZ" sz="2000" b="1" cap="all" dirty="0" smtClean="0">
                <a:solidFill>
                  <a:srgbClr val="0070C0"/>
                </a:solidFill>
              </a:rPr>
              <a:t>Náhlá srdeční smrt </a:t>
            </a:r>
            <a:r>
              <a:rPr lang="cs-CZ" altLang="cs-CZ" sz="2000" b="1" cap="all" dirty="0">
                <a:solidFill>
                  <a:srgbClr val="0070C0"/>
                </a:solidFill>
              </a:rPr>
              <a:t>16 letého </a:t>
            </a:r>
            <a:r>
              <a:rPr lang="cs-CZ" altLang="cs-CZ" sz="2000" b="1" cap="all" dirty="0" smtClean="0">
                <a:solidFill>
                  <a:srgbClr val="0070C0"/>
                </a:solidFill>
              </a:rPr>
              <a:t>fotbalisty</a:t>
            </a:r>
          </a:p>
          <a:p>
            <a:pPr algn="ctr">
              <a:lnSpc>
                <a:spcPct val="80000"/>
              </a:lnSpc>
              <a:buNone/>
            </a:pPr>
            <a:r>
              <a:rPr lang="cs-CZ" altLang="cs-CZ" sz="2000" b="1" dirty="0" err="1" smtClean="0"/>
              <a:t>Arytmogenní</a:t>
            </a:r>
            <a:r>
              <a:rPr lang="cs-CZ" altLang="cs-CZ" sz="2000" b="1" dirty="0" smtClean="0"/>
              <a:t> </a:t>
            </a:r>
            <a:r>
              <a:rPr lang="cs-CZ" altLang="cs-CZ" sz="2000" b="1" dirty="0" smtClean="0">
                <a:solidFill>
                  <a:srgbClr val="FF0000"/>
                </a:solidFill>
              </a:rPr>
              <a:t>kardiomyopatie </a:t>
            </a:r>
            <a:r>
              <a:rPr lang="cs-CZ" altLang="cs-CZ" sz="2000" b="1" dirty="0" smtClean="0"/>
              <a:t>(dysplazie) pravé komory</a:t>
            </a:r>
            <a:endParaRPr lang="cs-CZ" altLang="cs-CZ" sz="2000" b="1" dirty="0"/>
          </a:p>
          <a:p>
            <a:pPr algn="ctr">
              <a:lnSpc>
                <a:spcPct val="80000"/>
              </a:lnSpc>
              <a:buFontTx/>
              <a:buNone/>
            </a:pPr>
            <a:r>
              <a:rPr lang="cs-CZ" altLang="cs-CZ" sz="2000" i="1" dirty="0" smtClean="0">
                <a:solidFill>
                  <a:srgbClr val="7030A0"/>
                </a:solidFill>
              </a:rPr>
              <a:t>difúzní </a:t>
            </a:r>
            <a:r>
              <a:rPr lang="cs-CZ" altLang="cs-CZ" sz="2000" i="1" dirty="0">
                <a:solidFill>
                  <a:srgbClr val="7030A0"/>
                </a:solidFill>
              </a:rPr>
              <a:t>náhrada myokardu </a:t>
            </a:r>
            <a:r>
              <a:rPr lang="cs-CZ" altLang="cs-CZ" sz="2000" i="1" dirty="0" smtClean="0">
                <a:solidFill>
                  <a:srgbClr val="7030A0"/>
                </a:solidFill>
              </a:rPr>
              <a:t>vazivově </a:t>
            </a:r>
            <a:r>
              <a:rPr lang="cs-CZ" altLang="cs-CZ" sz="2000" i="1" dirty="0">
                <a:solidFill>
                  <a:srgbClr val="7030A0"/>
                </a:solidFill>
              </a:rPr>
              <a:t>tukovou </a:t>
            </a:r>
            <a:r>
              <a:rPr lang="cs-CZ" altLang="cs-CZ" sz="2000" i="1" dirty="0" smtClean="0">
                <a:solidFill>
                  <a:srgbClr val="7030A0"/>
                </a:solidFill>
              </a:rPr>
              <a:t>tkání (</a:t>
            </a:r>
            <a:r>
              <a:rPr lang="cs-CZ" altLang="cs-CZ" sz="2000" i="1" dirty="0" err="1" smtClean="0">
                <a:solidFill>
                  <a:srgbClr val="7030A0"/>
                </a:solidFill>
              </a:rPr>
              <a:t>apoptóza</a:t>
            </a:r>
            <a:r>
              <a:rPr lang="cs-CZ" altLang="cs-CZ" sz="2000" i="1" dirty="0" smtClean="0">
                <a:solidFill>
                  <a:srgbClr val="7030A0"/>
                </a:solidFill>
              </a:rPr>
              <a:t>), el. izolátorem</a:t>
            </a:r>
          </a:p>
        </p:txBody>
      </p:sp>
      <p:pic>
        <p:nvPicPr>
          <p:cNvPr id="20486" name="Picture 6" descr="Mikro2"/>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7183271" y="2276475"/>
            <a:ext cx="4535487" cy="2921000"/>
          </a:xfr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Obdélník 3"/>
          <p:cNvSpPr/>
          <p:nvPr/>
        </p:nvSpPr>
        <p:spPr>
          <a:xfrm>
            <a:off x="6952189" y="5317855"/>
            <a:ext cx="4997650" cy="387798"/>
          </a:xfrm>
          <a:prstGeom prst="rect">
            <a:avLst/>
          </a:prstGeom>
        </p:spPr>
        <p:txBody>
          <a:bodyPr wrap="none">
            <a:spAutoFit/>
          </a:bodyPr>
          <a:lstStyle/>
          <a:p>
            <a:pPr>
              <a:lnSpc>
                <a:spcPct val="80000"/>
              </a:lnSpc>
              <a:buFontTx/>
              <a:buNone/>
            </a:pPr>
            <a:r>
              <a:rPr lang="cs-CZ" altLang="cs-CZ" sz="2400" i="1" dirty="0">
                <a:latin typeface="Calibri" panose="020F0502020204030204" pitchFamily="34" charset="0"/>
              </a:rPr>
              <a:t>→ </a:t>
            </a:r>
            <a:r>
              <a:rPr lang="cs-CZ" altLang="cs-CZ" sz="2400" i="1" dirty="0"/>
              <a:t>maligní </a:t>
            </a:r>
            <a:r>
              <a:rPr lang="cs-CZ" altLang="cs-CZ" sz="2400" i="1" dirty="0" err="1" smtClean="0"/>
              <a:t>dysrytmie</a:t>
            </a:r>
            <a:r>
              <a:rPr lang="cs-CZ" altLang="cs-CZ" sz="2400" i="1" dirty="0" smtClean="0"/>
              <a:t> </a:t>
            </a:r>
            <a:r>
              <a:rPr lang="cs-CZ" altLang="cs-CZ" sz="2400" i="1" dirty="0"/>
              <a:t>srdce </a:t>
            </a:r>
            <a:r>
              <a:rPr lang="cs-CZ" altLang="cs-CZ" sz="2400" i="1" dirty="0">
                <a:latin typeface="Calibri" panose="020F0502020204030204" pitchFamily="34" charset="0"/>
              </a:rPr>
              <a:t>→</a:t>
            </a:r>
            <a:r>
              <a:rPr lang="cs-CZ" altLang="cs-CZ" sz="2400" i="1" dirty="0"/>
              <a:t> </a:t>
            </a:r>
            <a:r>
              <a:rPr lang="cs-CZ" altLang="cs-CZ" sz="2400" i="1" dirty="0" smtClean="0"/>
              <a:t>zástava</a:t>
            </a:r>
            <a:endParaRPr lang="cs-CZ" altLang="cs-CZ" sz="2400" i="1" dirty="0"/>
          </a:p>
        </p:txBody>
      </p:sp>
      <p:sp>
        <p:nvSpPr>
          <p:cNvPr id="5" name="Obdélník 4"/>
          <p:cNvSpPr/>
          <p:nvPr/>
        </p:nvSpPr>
        <p:spPr>
          <a:xfrm>
            <a:off x="5256729" y="6357666"/>
            <a:ext cx="1723327" cy="276999"/>
          </a:xfrm>
          <a:prstGeom prst="rect">
            <a:avLst/>
          </a:prstGeom>
        </p:spPr>
        <p:txBody>
          <a:bodyPr wrap="square">
            <a:spAutoFit/>
          </a:bodyPr>
          <a:lstStyle/>
          <a:p>
            <a:r>
              <a:rPr lang="cs-CZ" sz="1200" dirty="0" smtClean="0">
                <a:solidFill>
                  <a:srgbClr val="333333"/>
                </a:solidFill>
              </a:rPr>
              <a:t>(Novotný J et al., 2010)</a:t>
            </a:r>
            <a:endParaRPr lang="cs-CZ" sz="1200" dirty="0"/>
          </a:p>
        </p:txBody>
      </p:sp>
      <p:cxnSp>
        <p:nvCxnSpPr>
          <p:cNvPr id="9" name="Přímá spojnice se šipkou 8"/>
          <p:cNvCxnSpPr/>
          <p:nvPr/>
        </p:nvCxnSpPr>
        <p:spPr>
          <a:xfrm>
            <a:off x="6400800" y="1781132"/>
            <a:ext cx="2352675" cy="1819318"/>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3" name="Picture 4" descr="Srdc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18028" y="2276474"/>
            <a:ext cx="2936875" cy="3960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6" descr="Srdc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999085" y="2276473"/>
            <a:ext cx="2640003" cy="3960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Šestiúhelník 10"/>
          <p:cNvSpPr/>
          <p:nvPr/>
        </p:nvSpPr>
        <p:spPr>
          <a:xfrm>
            <a:off x="10591598" y="5679984"/>
            <a:ext cx="1332690" cy="1022373"/>
          </a:xfrm>
          <a:prstGeom prst="hex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ln>
                  <a:solidFill>
                    <a:schemeClr val="bg1"/>
                  </a:solidFill>
                </a:ln>
                <a:solidFill>
                  <a:schemeClr val="bg1"/>
                </a:solidFill>
              </a:rPr>
              <a:t>OXID. STRES</a:t>
            </a:r>
            <a:endParaRPr lang="cs-CZ" dirty="0">
              <a:ln>
                <a:solidFill>
                  <a:schemeClr val="bg1"/>
                </a:solidFill>
              </a:ln>
              <a:solidFill>
                <a:schemeClr val="bg1"/>
              </a:solidFill>
            </a:endParaRPr>
          </a:p>
        </p:txBody>
      </p:sp>
    </p:spTree>
    <p:extLst>
      <p:ext uri="{BB962C8B-B14F-4D97-AF65-F5344CB8AC3E}">
        <p14:creationId xmlns:p14="http://schemas.microsoft.com/office/powerpoint/2010/main" val="149942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486"/>
                                        </p:tgtEl>
                                        <p:attrNameLst>
                                          <p:attrName>style.visibility</p:attrName>
                                        </p:attrNameLst>
                                      </p:cBhvr>
                                      <p:to>
                                        <p:strVal val="visible"/>
                                      </p:to>
                                    </p:set>
                                    <p:animEffect transition="in" filter="fade">
                                      <p:cBhvr>
                                        <p:cTn id="11" dur="500"/>
                                        <p:tgtEl>
                                          <p:spTgt spid="2048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5799690" y="2192734"/>
            <a:ext cx="4692665" cy="4524315"/>
          </a:xfrm>
          <a:prstGeom prst="rect">
            <a:avLst/>
          </a:prstGeom>
          <a:ln>
            <a:solidFill>
              <a:schemeClr val="tx1"/>
            </a:solidFill>
          </a:ln>
        </p:spPr>
        <p:txBody>
          <a:bodyPr wrap="square">
            <a:spAutoFit/>
          </a:bodyPr>
          <a:lstStyle/>
          <a:p>
            <a:r>
              <a:rPr lang="cs-CZ" dirty="0">
                <a:latin typeface="Garamond-BookCondensed"/>
              </a:rPr>
              <a:t>Zjištěno </a:t>
            </a:r>
            <a:r>
              <a:rPr lang="cs-CZ" b="1" dirty="0">
                <a:solidFill>
                  <a:srgbClr val="C00000"/>
                </a:solidFill>
                <a:latin typeface="Garamond-BookCondensed"/>
              </a:rPr>
              <a:t>prodloužení repolarizace komor </a:t>
            </a:r>
            <a:r>
              <a:rPr lang="cs-CZ" dirty="0">
                <a:latin typeface="Garamond-BookCondensed"/>
              </a:rPr>
              <a:t>(EKG: prodloužení QT)</a:t>
            </a:r>
            <a:r>
              <a:rPr lang="cs-CZ" dirty="0">
                <a:solidFill>
                  <a:srgbClr val="0066FF"/>
                </a:solidFill>
                <a:latin typeface="Garamond-BookCondensed"/>
              </a:rPr>
              <a:t> </a:t>
            </a:r>
            <a:r>
              <a:rPr lang="cs-CZ" sz="1400" dirty="0">
                <a:solidFill>
                  <a:srgbClr val="0066FF"/>
                </a:solidFill>
                <a:latin typeface="Garamond-BookCondensed"/>
              </a:rPr>
              <a:t>bez </a:t>
            </a:r>
            <a:r>
              <a:rPr lang="cs-CZ" sz="1400" dirty="0" err="1">
                <a:solidFill>
                  <a:srgbClr val="0066FF"/>
                </a:solidFill>
                <a:latin typeface="Garamond-BookCondensed"/>
              </a:rPr>
              <a:t>prevent.lék.prohlídky</a:t>
            </a:r>
            <a:endParaRPr lang="cs-CZ" sz="1400" dirty="0">
              <a:solidFill>
                <a:srgbClr val="0066FF"/>
              </a:solidFill>
              <a:latin typeface="Garamond-BookCondensed"/>
            </a:endParaRPr>
          </a:p>
          <a:p>
            <a:endParaRPr lang="cs-CZ" dirty="0">
              <a:latin typeface="Garamond-BookCondensed"/>
            </a:endParaRPr>
          </a:p>
          <a:p>
            <a:endParaRPr lang="cs-CZ" dirty="0">
              <a:latin typeface="Garamond-BookCondensed"/>
            </a:endParaRPr>
          </a:p>
          <a:p>
            <a:endParaRPr lang="cs-CZ" dirty="0">
              <a:latin typeface="Garamond-BookCondensed"/>
            </a:endParaRPr>
          </a:p>
          <a:p>
            <a:endParaRPr lang="cs-CZ" dirty="0">
              <a:latin typeface="Garamond-BookCondensed"/>
            </a:endParaRPr>
          </a:p>
          <a:p>
            <a:endParaRPr lang="cs-CZ" dirty="0">
              <a:latin typeface="Garamond-BookCondensed"/>
            </a:endParaRPr>
          </a:p>
          <a:p>
            <a:endParaRPr lang="cs-CZ" dirty="0">
              <a:latin typeface="Garamond-BookCondensed"/>
            </a:endParaRPr>
          </a:p>
          <a:p>
            <a:endParaRPr lang="cs-CZ" dirty="0">
              <a:latin typeface="Garamond-BookCondensed"/>
            </a:endParaRPr>
          </a:p>
          <a:p>
            <a:endParaRPr lang="cs-CZ" dirty="0">
              <a:latin typeface="Garamond-BookCondensed"/>
            </a:endParaRPr>
          </a:p>
          <a:p>
            <a:r>
              <a:rPr lang="cs-CZ" u="sng" dirty="0">
                <a:latin typeface="Garamond-BookCondensed"/>
              </a:rPr>
              <a:t>Příčiny</a:t>
            </a:r>
          </a:p>
          <a:p>
            <a:pPr marL="285750" indent="-285750">
              <a:buFont typeface="Wingdings" panose="05000000000000000000" pitchFamily="2" charset="2"/>
              <a:buChar char="q"/>
            </a:pPr>
            <a:r>
              <a:rPr lang="cs-CZ" dirty="0">
                <a:latin typeface="Garamond-BookCondensed"/>
              </a:rPr>
              <a:t>Genetické</a:t>
            </a:r>
            <a:endParaRPr lang="cs-CZ" dirty="0">
              <a:solidFill>
                <a:srgbClr val="7030A0"/>
              </a:solidFill>
              <a:latin typeface="Garamond-BookCondensed"/>
            </a:endParaRPr>
          </a:p>
          <a:p>
            <a:pPr marL="285750" indent="-285750">
              <a:buFont typeface="Wingdings" panose="05000000000000000000" pitchFamily="2" charset="2"/>
              <a:buChar char="q"/>
            </a:pPr>
            <a:r>
              <a:rPr lang="cs-CZ" dirty="0">
                <a:latin typeface="Garamond-BookCondensed"/>
              </a:rPr>
              <a:t>Získané</a:t>
            </a:r>
          </a:p>
          <a:p>
            <a:pPr marL="742950" lvl="1" indent="-285750">
              <a:buFont typeface="Arial" panose="020B0604020202020204" pitchFamily="34" charset="0"/>
              <a:buChar char="•"/>
            </a:pPr>
            <a:r>
              <a:rPr lang="cs-CZ" dirty="0" err="1">
                <a:solidFill>
                  <a:srgbClr val="0066FF"/>
                </a:solidFill>
              </a:rPr>
              <a:t>hypokalcémie</a:t>
            </a:r>
            <a:endParaRPr lang="cs-CZ" dirty="0">
              <a:solidFill>
                <a:srgbClr val="0066FF"/>
              </a:solidFill>
            </a:endParaRPr>
          </a:p>
          <a:p>
            <a:pPr marL="742950" lvl="1" indent="-285750">
              <a:buFont typeface="Arial" panose="020B0604020202020204" pitchFamily="34" charset="0"/>
              <a:buChar char="•"/>
            </a:pPr>
            <a:r>
              <a:rPr lang="cs-CZ" dirty="0" err="1">
                <a:solidFill>
                  <a:srgbClr val="0066FF"/>
                </a:solidFill>
              </a:rPr>
              <a:t>hypokalémie</a:t>
            </a:r>
            <a:endParaRPr lang="cs-CZ" dirty="0">
              <a:solidFill>
                <a:srgbClr val="0066FF"/>
              </a:solidFill>
            </a:endParaRPr>
          </a:p>
          <a:p>
            <a:pPr marL="742950" lvl="1" indent="-285750">
              <a:buFont typeface="Arial" panose="020B0604020202020204" pitchFamily="34" charset="0"/>
              <a:buChar char="•"/>
            </a:pPr>
            <a:r>
              <a:rPr lang="cs-CZ" dirty="0" err="1">
                <a:solidFill>
                  <a:srgbClr val="0066FF"/>
                </a:solidFill>
              </a:rPr>
              <a:t>hypomagneziémie</a:t>
            </a:r>
            <a:endParaRPr lang="cs-CZ" i="1" dirty="0">
              <a:solidFill>
                <a:srgbClr val="0066FF"/>
              </a:solidFill>
              <a:latin typeface="Garamond-BookCondensed"/>
            </a:endParaRPr>
          </a:p>
        </p:txBody>
      </p:sp>
      <p:pic>
        <p:nvPicPr>
          <p:cNvPr id="3" name="Obrázek 2"/>
          <p:cNvPicPr>
            <a:picLocks noChangeAspect="1"/>
          </p:cNvPicPr>
          <p:nvPr/>
        </p:nvPicPr>
        <p:blipFill>
          <a:blip r:embed="rId2"/>
          <a:stretch>
            <a:fillRect/>
          </a:stretch>
        </p:blipFill>
        <p:spPr>
          <a:xfrm>
            <a:off x="1758873" y="2192734"/>
            <a:ext cx="3977087" cy="4524315"/>
          </a:xfrm>
          <a:prstGeom prst="rect">
            <a:avLst/>
          </a:prstGeom>
          <a:ln>
            <a:solidFill>
              <a:schemeClr val="tx1"/>
            </a:solidFill>
          </a:ln>
        </p:spPr>
      </p:pic>
      <p:sp>
        <p:nvSpPr>
          <p:cNvPr id="2" name="Obdélník 1"/>
          <p:cNvSpPr/>
          <p:nvPr/>
        </p:nvSpPr>
        <p:spPr>
          <a:xfrm>
            <a:off x="1703512" y="634493"/>
            <a:ext cx="8773144" cy="1477328"/>
          </a:xfrm>
          <a:prstGeom prst="rect">
            <a:avLst/>
          </a:prstGeom>
        </p:spPr>
        <p:txBody>
          <a:bodyPr wrap="square">
            <a:spAutoFit/>
          </a:bodyPr>
          <a:lstStyle/>
          <a:p>
            <a:r>
              <a:rPr lang="cs-CZ" dirty="0">
                <a:latin typeface="Garamond-BookCondensed"/>
              </a:rPr>
              <a:t>Lund A et al., </a:t>
            </a:r>
            <a:r>
              <a:rPr lang="en-US" dirty="0">
                <a:solidFill>
                  <a:srgbClr val="C00000"/>
                </a:solidFill>
                <a:latin typeface="Garamond-BoldCondensed"/>
              </a:rPr>
              <a:t>Cardiac Arrest </a:t>
            </a:r>
            <a:r>
              <a:rPr lang="en-US" dirty="0">
                <a:latin typeface="Garamond-BoldCondensed"/>
              </a:rPr>
              <a:t>and Resuscitation of a 31-year-old</a:t>
            </a:r>
            <a:r>
              <a:rPr lang="cs-CZ" dirty="0">
                <a:latin typeface="Garamond-BoldCondensed"/>
              </a:rPr>
              <a:t> </a:t>
            </a:r>
            <a:r>
              <a:rPr lang="en-US" dirty="0">
                <a:latin typeface="Garamond-BoldCondensed"/>
              </a:rPr>
              <a:t>Healthy Female in a 10km Fun Run</a:t>
            </a:r>
            <a:r>
              <a:rPr lang="cs-CZ" dirty="0">
                <a:latin typeface="Garamond-BoldCondensed"/>
              </a:rPr>
              <a:t>. </a:t>
            </a:r>
            <a:r>
              <a:rPr lang="cs-CZ" dirty="0" err="1">
                <a:latin typeface="Garamond-BookCondensed"/>
              </a:rPr>
              <a:t>American</a:t>
            </a:r>
            <a:r>
              <a:rPr lang="cs-CZ" dirty="0">
                <a:latin typeface="Garamond-BookCondensed"/>
              </a:rPr>
              <a:t> Medical </a:t>
            </a:r>
            <a:r>
              <a:rPr lang="cs-CZ" dirty="0" err="1">
                <a:latin typeface="Garamond-BookCondensed"/>
              </a:rPr>
              <a:t>Athletic</a:t>
            </a:r>
            <a:r>
              <a:rPr lang="cs-CZ" dirty="0">
                <a:latin typeface="Garamond-BookCondensed"/>
              </a:rPr>
              <a:t> </a:t>
            </a:r>
            <a:r>
              <a:rPr lang="cs-CZ" dirty="0" err="1">
                <a:latin typeface="Garamond-BookCondensed"/>
              </a:rPr>
              <a:t>Association</a:t>
            </a:r>
            <a:r>
              <a:rPr lang="cs-CZ" dirty="0">
                <a:latin typeface="Garamond-BookCondensed"/>
              </a:rPr>
              <a:t> Journal, 2012. </a:t>
            </a:r>
          </a:p>
          <a:p>
            <a:r>
              <a:rPr lang="cs-CZ" dirty="0">
                <a:solidFill>
                  <a:srgbClr val="7030A0"/>
                </a:solidFill>
                <a:latin typeface="Garamond-BookCondensed"/>
              </a:rPr>
              <a:t>Kolaps 31 leté ženy (bez </a:t>
            </a:r>
            <a:r>
              <a:rPr lang="cs-CZ" dirty="0" err="1">
                <a:solidFill>
                  <a:srgbClr val="7030A0"/>
                </a:solidFill>
                <a:latin typeface="Garamond-BookCondensed"/>
              </a:rPr>
              <a:t>prevent</a:t>
            </a:r>
            <a:r>
              <a:rPr lang="cs-CZ" dirty="0">
                <a:solidFill>
                  <a:srgbClr val="7030A0"/>
                </a:solidFill>
                <a:latin typeface="Garamond-BookCondensed"/>
              </a:rPr>
              <a:t>. prohlídky) 10 m za cílem 10 km běhu</a:t>
            </a:r>
          </a:p>
          <a:p>
            <a:r>
              <a:rPr lang="cs-CZ" dirty="0">
                <a:solidFill>
                  <a:srgbClr val="0066FF"/>
                </a:solidFill>
                <a:latin typeface="Garamond-BookCondensed"/>
              </a:rPr>
              <a:t>Resuscitace + za 3 min Automatický Externí Defibrilátor:</a:t>
            </a:r>
          </a:p>
          <a:p>
            <a:r>
              <a:rPr lang="cs-CZ" dirty="0">
                <a:latin typeface="Garamond-BookCondensed"/>
              </a:rPr>
              <a:t>Fibrilace komor </a:t>
            </a:r>
            <a:r>
              <a:rPr lang="cs-CZ" dirty="0">
                <a:solidFill>
                  <a:srgbClr val="0066FF"/>
                </a:solidFill>
                <a:latin typeface="Calibri" panose="020F0502020204030204" pitchFamily="34" charset="0"/>
              </a:rPr>
              <a:t>→ </a:t>
            </a:r>
            <a:r>
              <a:rPr lang="cs-CZ" dirty="0">
                <a:solidFill>
                  <a:srgbClr val="0066FF"/>
                </a:solidFill>
                <a:latin typeface="Garamond-BookCondensed"/>
              </a:rPr>
              <a:t>defibrilace </a:t>
            </a:r>
            <a:r>
              <a:rPr lang="cs-CZ" dirty="0">
                <a:solidFill>
                  <a:srgbClr val="FF0000"/>
                </a:solidFill>
                <a:latin typeface="Garamond-BookCondensed"/>
              </a:rPr>
              <a:t>(1 </a:t>
            </a:r>
            <a:r>
              <a:rPr lang="cs-CZ" dirty="0" err="1">
                <a:solidFill>
                  <a:srgbClr val="FF0000"/>
                </a:solidFill>
                <a:latin typeface="Garamond-BookCondensed"/>
              </a:rPr>
              <a:t>el.šok</a:t>
            </a:r>
            <a:r>
              <a:rPr lang="cs-CZ" dirty="0">
                <a:solidFill>
                  <a:srgbClr val="FF0000"/>
                </a:solidFill>
                <a:latin typeface="Garamond-BookCondensed"/>
              </a:rPr>
              <a:t>) </a:t>
            </a:r>
            <a:r>
              <a:rPr lang="cs-CZ" dirty="0">
                <a:solidFill>
                  <a:srgbClr val="009900"/>
                </a:solidFill>
                <a:latin typeface="Calibri" panose="020F0502020204030204" pitchFamily="34" charset="0"/>
              </a:rPr>
              <a:t>→</a:t>
            </a:r>
            <a:r>
              <a:rPr lang="cs-CZ" dirty="0">
                <a:solidFill>
                  <a:srgbClr val="009900"/>
                </a:solidFill>
                <a:latin typeface="Garamond-BookCondensed"/>
              </a:rPr>
              <a:t> obnovení </a:t>
            </a:r>
            <a:r>
              <a:rPr lang="cs-CZ" dirty="0" err="1">
                <a:solidFill>
                  <a:srgbClr val="009900"/>
                </a:solidFill>
                <a:latin typeface="Garamond-BookCondensed"/>
              </a:rPr>
              <a:t>pravid</a:t>
            </a:r>
            <a:r>
              <a:rPr lang="cs-CZ" dirty="0">
                <a:solidFill>
                  <a:srgbClr val="009900"/>
                </a:solidFill>
                <a:latin typeface="Garamond-BookCondensed"/>
              </a:rPr>
              <a:t>. el. aktivity srdce</a:t>
            </a:r>
          </a:p>
        </p:txBody>
      </p:sp>
      <p:pic>
        <p:nvPicPr>
          <p:cNvPr id="14" name="Obrázek 13"/>
          <p:cNvPicPr>
            <a:picLocks noChangeAspect="1"/>
          </p:cNvPicPr>
          <p:nvPr/>
        </p:nvPicPr>
        <p:blipFill rotWithShape="1">
          <a:blip r:embed="rId3">
            <a:extLst>
              <a:ext uri="{28A0092B-C50C-407E-A947-70E740481C1C}">
                <a14:useLocalDpi xmlns:a14="http://schemas.microsoft.com/office/drawing/2010/main" val="0"/>
              </a:ext>
            </a:extLst>
          </a:blip>
          <a:srcRect l="25510" t="7038" b="29623"/>
          <a:stretch/>
        </p:blipFill>
        <p:spPr>
          <a:xfrm>
            <a:off x="5919736" y="2924944"/>
            <a:ext cx="4452570" cy="1872208"/>
          </a:xfrm>
          <a:prstGeom prst="rect">
            <a:avLst/>
          </a:prstGeom>
        </p:spPr>
      </p:pic>
      <p:cxnSp>
        <p:nvCxnSpPr>
          <p:cNvPr id="17" name="Přímá spojnice se šipkou 16"/>
          <p:cNvCxnSpPr/>
          <p:nvPr/>
        </p:nvCxnSpPr>
        <p:spPr bwMode="auto">
          <a:xfrm flipH="1">
            <a:off x="4071454" y="2166940"/>
            <a:ext cx="1304466" cy="1694109"/>
          </a:xfrm>
          <a:prstGeom prst="straightConnector1">
            <a:avLst/>
          </a:prstGeom>
          <a:solidFill>
            <a:schemeClr val="accent1"/>
          </a:solidFill>
          <a:ln w="12700" cap="flat" cmpd="sng" algn="ctr">
            <a:solidFill>
              <a:srgbClr val="FF0000"/>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ovéPole 22"/>
          <p:cNvSpPr txBox="1"/>
          <p:nvPr/>
        </p:nvSpPr>
        <p:spPr>
          <a:xfrm>
            <a:off x="8330863" y="5013177"/>
            <a:ext cx="2084587" cy="954107"/>
          </a:xfrm>
          <a:prstGeom prst="rect">
            <a:avLst/>
          </a:prstGeom>
          <a:noFill/>
          <a:ln>
            <a:solidFill>
              <a:srgbClr val="009900"/>
            </a:solidFill>
          </a:ln>
        </p:spPr>
        <p:txBody>
          <a:bodyPr wrap="square" rtlCol="0">
            <a:spAutoFit/>
          </a:bodyPr>
          <a:lstStyle/>
          <a:p>
            <a:r>
              <a:rPr lang="cs-CZ" dirty="0">
                <a:solidFill>
                  <a:srgbClr val="009900"/>
                </a:solidFill>
                <a:latin typeface="Calibri" panose="020F0502020204030204" pitchFamily="34" charset="0"/>
              </a:rPr>
              <a:t>→ </a:t>
            </a:r>
            <a:r>
              <a:rPr lang="cs-CZ" u="sng" dirty="0">
                <a:solidFill>
                  <a:srgbClr val="009900"/>
                </a:solidFill>
              </a:rPr>
              <a:t>Prevence</a:t>
            </a:r>
          </a:p>
          <a:p>
            <a:pPr marL="285750" indent="-285750">
              <a:buFont typeface="Wingdings" panose="05000000000000000000" pitchFamily="2" charset="2"/>
              <a:buChar char="q"/>
            </a:pPr>
            <a:r>
              <a:rPr lang="cs-CZ" dirty="0" err="1">
                <a:solidFill>
                  <a:srgbClr val="009900"/>
                </a:solidFill>
              </a:rPr>
              <a:t>screening</a:t>
            </a:r>
            <a:r>
              <a:rPr lang="cs-CZ" dirty="0">
                <a:solidFill>
                  <a:srgbClr val="009900"/>
                </a:solidFill>
              </a:rPr>
              <a:t> EKG</a:t>
            </a:r>
          </a:p>
          <a:p>
            <a:pPr marL="285750" indent="-285750">
              <a:buFont typeface="Wingdings" panose="05000000000000000000" pitchFamily="2" charset="2"/>
              <a:buChar char="q"/>
            </a:pPr>
            <a:r>
              <a:rPr lang="cs-CZ" dirty="0" err="1">
                <a:solidFill>
                  <a:srgbClr val="009900"/>
                </a:solidFill>
              </a:rPr>
              <a:t>remineralizace</a:t>
            </a:r>
            <a:endParaRPr lang="cs-CZ" dirty="0">
              <a:solidFill>
                <a:srgbClr val="009900"/>
              </a:solidFill>
            </a:endParaRPr>
          </a:p>
        </p:txBody>
      </p:sp>
      <p:sp>
        <p:nvSpPr>
          <p:cNvPr id="10" name="Obdélník 9"/>
          <p:cNvSpPr/>
          <p:nvPr/>
        </p:nvSpPr>
        <p:spPr>
          <a:xfrm>
            <a:off x="1873697" y="234383"/>
            <a:ext cx="8602959" cy="400110"/>
          </a:xfrm>
          <a:prstGeom prst="rect">
            <a:avLst/>
          </a:prstGeom>
          <a:noFill/>
          <a:ln>
            <a:noFill/>
          </a:ln>
        </p:spPr>
        <p:txBody>
          <a:bodyPr wrap="square">
            <a:spAutoFit/>
          </a:bodyPr>
          <a:lstStyle/>
          <a:p>
            <a:pPr algn="ctr"/>
            <a:r>
              <a:rPr lang="cs-CZ" altLang="cs-CZ" sz="2000" b="1" cap="all" dirty="0" smtClean="0">
                <a:solidFill>
                  <a:srgbClr val="0070C0"/>
                </a:solidFill>
                <a:latin typeface="Calibri" panose="020F0502020204030204" pitchFamily="34" charset="0"/>
              </a:rPr>
              <a:t>Riziko ZÁSTAVY </a:t>
            </a:r>
            <a:r>
              <a:rPr lang="cs-CZ" altLang="cs-CZ" sz="2000" b="1" cap="all" dirty="0" err="1" smtClean="0">
                <a:solidFill>
                  <a:srgbClr val="0070C0"/>
                </a:solidFill>
                <a:latin typeface="Calibri" panose="020F0502020204030204" pitchFamily="34" charset="0"/>
              </a:rPr>
              <a:t>srdCe</a:t>
            </a:r>
            <a:r>
              <a:rPr lang="cs-CZ" altLang="cs-CZ" sz="2000" b="1" cap="all" dirty="0" smtClean="0">
                <a:solidFill>
                  <a:srgbClr val="0070C0"/>
                </a:solidFill>
                <a:latin typeface="Calibri" panose="020F0502020204030204" pitchFamily="34" charset="0"/>
              </a:rPr>
              <a:t> při běhu</a:t>
            </a:r>
            <a:endParaRPr lang="cs-CZ" altLang="cs-CZ" sz="2000" b="1" cap="all" dirty="0">
              <a:solidFill>
                <a:srgbClr val="0070C0"/>
              </a:solidFill>
              <a:latin typeface="Calibri" panose="020F0502020204030204" pitchFamily="34" charset="0"/>
            </a:endParaRPr>
          </a:p>
        </p:txBody>
      </p:sp>
    </p:spTree>
    <p:extLst>
      <p:ext uri="{BB962C8B-B14F-4D97-AF65-F5344CB8AC3E}">
        <p14:creationId xmlns:p14="http://schemas.microsoft.com/office/powerpoint/2010/main" val="352613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9" end="9"/>
                                            </p:txEl>
                                          </p:spTgt>
                                        </p:tgtEl>
                                        <p:attrNameLst>
                                          <p:attrName>style.visibility</p:attrName>
                                        </p:attrNameLst>
                                      </p:cBhvr>
                                      <p:to>
                                        <p:strVal val="visible"/>
                                      </p:to>
                                    </p:set>
                                    <p:animEffect transition="in" filter="fade">
                                      <p:cBhvr>
                                        <p:cTn id="16" dur="500"/>
                                        <p:tgtEl>
                                          <p:spTgt spid="8">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10" end="10"/>
                                            </p:txEl>
                                          </p:spTgt>
                                        </p:tgtEl>
                                        <p:attrNameLst>
                                          <p:attrName>style.visibility</p:attrName>
                                        </p:attrNameLst>
                                      </p:cBhvr>
                                      <p:to>
                                        <p:strVal val="visible"/>
                                      </p:to>
                                    </p:set>
                                    <p:animEffect transition="in" filter="fade">
                                      <p:cBhvr>
                                        <p:cTn id="19" dur="500"/>
                                        <p:tgtEl>
                                          <p:spTgt spid="8">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11" end="11"/>
                                            </p:txEl>
                                          </p:spTgt>
                                        </p:tgtEl>
                                        <p:attrNameLst>
                                          <p:attrName>style.visibility</p:attrName>
                                        </p:attrNameLst>
                                      </p:cBhvr>
                                      <p:to>
                                        <p:strVal val="visible"/>
                                      </p:to>
                                    </p:set>
                                    <p:animEffect transition="in" filter="fade">
                                      <p:cBhvr>
                                        <p:cTn id="22" dur="500"/>
                                        <p:tgtEl>
                                          <p:spTgt spid="8">
                                            <p:txEl>
                                              <p:pRg st="11" end="1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12" end="12"/>
                                            </p:txEl>
                                          </p:spTgt>
                                        </p:tgtEl>
                                        <p:attrNameLst>
                                          <p:attrName>style.visibility</p:attrName>
                                        </p:attrNameLst>
                                      </p:cBhvr>
                                      <p:to>
                                        <p:strVal val="visible"/>
                                      </p:to>
                                    </p:set>
                                    <p:animEffect transition="in" filter="fade">
                                      <p:cBhvr>
                                        <p:cTn id="25" dur="500"/>
                                        <p:tgtEl>
                                          <p:spTgt spid="8">
                                            <p:txEl>
                                              <p:pRg st="12" end="1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13" end="13"/>
                                            </p:txEl>
                                          </p:spTgt>
                                        </p:tgtEl>
                                        <p:attrNameLst>
                                          <p:attrName>style.visibility</p:attrName>
                                        </p:attrNameLst>
                                      </p:cBhvr>
                                      <p:to>
                                        <p:strVal val="visible"/>
                                      </p:to>
                                    </p:set>
                                    <p:animEffect transition="in" filter="fade">
                                      <p:cBhvr>
                                        <p:cTn id="28" dur="500"/>
                                        <p:tgtEl>
                                          <p:spTgt spid="8">
                                            <p:txEl>
                                              <p:pRg st="13" end="1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14" end="14"/>
                                            </p:txEl>
                                          </p:spTgt>
                                        </p:tgtEl>
                                        <p:attrNameLst>
                                          <p:attrName>style.visibility</p:attrName>
                                        </p:attrNameLst>
                                      </p:cBhvr>
                                      <p:to>
                                        <p:strVal val="visible"/>
                                      </p:to>
                                    </p:set>
                                    <p:animEffect transition="in" filter="fade">
                                      <p:cBhvr>
                                        <p:cTn id="31" dur="500"/>
                                        <p:tgtEl>
                                          <p:spTgt spid="8">
                                            <p:txEl>
                                              <p:pRg st="14" end="14"/>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rd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9871" y="1741237"/>
            <a:ext cx="3731740" cy="48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50658" y="1206561"/>
            <a:ext cx="7847354" cy="2123658"/>
          </a:xfrm>
          <a:prstGeom prst="rect">
            <a:avLst/>
          </a:prstGeom>
          <a:solidFill>
            <a:schemeClr val="accent4">
              <a:lumMod val="20000"/>
              <a:lumOff val="80000"/>
            </a:schemeClr>
          </a:solidFill>
          <a:ln w="9525">
            <a:solidFill>
              <a:schemeClr val="accent1"/>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cs-CZ" altLang="cs-CZ" sz="2000" dirty="0">
                <a:solidFill>
                  <a:srgbClr val="C00000"/>
                </a:solidFill>
                <a:latin typeface="+mn-lt"/>
              </a:rPr>
              <a:t>PORUCHA SRDEČNÍCH FUNKCÍ A POŠKOZENÍ MYOKARDU PO </a:t>
            </a:r>
            <a:r>
              <a:rPr lang="cs-CZ" altLang="cs-CZ" sz="2000" dirty="0" smtClean="0">
                <a:solidFill>
                  <a:srgbClr val="C00000"/>
                </a:solidFill>
                <a:latin typeface="+mn-lt"/>
              </a:rPr>
              <a:t>TRIATLONU</a:t>
            </a:r>
            <a:endParaRPr lang="cs-CZ" altLang="cs-CZ" sz="2000" dirty="0">
              <a:solidFill>
                <a:srgbClr val="C00000"/>
              </a:solidFill>
              <a:latin typeface="+mn-lt"/>
            </a:endParaRPr>
          </a:p>
          <a:p>
            <a:pPr algn="ctr" eaLnBrk="1" hangingPunct="1">
              <a:spcBef>
                <a:spcPts val="0"/>
              </a:spcBef>
              <a:buFontTx/>
              <a:buNone/>
            </a:pPr>
            <a:r>
              <a:rPr lang="cs-CZ" altLang="cs-CZ" sz="2000" dirty="0">
                <a:latin typeface="+mn-lt"/>
              </a:rPr>
              <a:t>u 9 vysoce trénovaných triatlonistů 33+-3 r.</a:t>
            </a:r>
          </a:p>
          <a:p>
            <a:pPr algn="ctr" eaLnBrk="1" hangingPunct="1">
              <a:spcBef>
                <a:spcPts val="0"/>
              </a:spcBef>
              <a:buFontTx/>
              <a:buNone/>
            </a:pPr>
            <a:r>
              <a:rPr lang="cs-CZ" altLang="cs-CZ" sz="2000" dirty="0">
                <a:latin typeface="+mn-lt"/>
              </a:rPr>
              <a:t>p</a:t>
            </a:r>
            <a:r>
              <a:rPr lang="cs-CZ" altLang="cs-CZ" sz="2000" dirty="0" smtClean="0">
                <a:latin typeface="+mn-lt"/>
              </a:rPr>
              <a:t>o 1,9 </a:t>
            </a:r>
            <a:r>
              <a:rPr lang="cs-CZ" altLang="cs-CZ" sz="2000" dirty="0">
                <a:latin typeface="+mn-lt"/>
              </a:rPr>
              <a:t>km plavání – 90 </a:t>
            </a:r>
            <a:r>
              <a:rPr lang="cs-CZ" altLang="cs-CZ" sz="2000" dirty="0" smtClean="0">
                <a:latin typeface="+mn-lt"/>
              </a:rPr>
              <a:t>km kola </a:t>
            </a:r>
            <a:r>
              <a:rPr lang="cs-CZ" altLang="cs-CZ" sz="2000" dirty="0">
                <a:latin typeface="+mn-lt"/>
              </a:rPr>
              <a:t>– 21,1 </a:t>
            </a:r>
            <a:r>
              <a:rPr lang="cs-CZ" altLang="cs-CZ" sz="2000" dirty="0" smtClean="0">
                <a:latin typeface="+mn-lt"/>
              </a:rPr>
              <a:t>km běhu za </a:t>
            </a:r>
            <a:r>
              <a:rPr lang="cs-CZ" altLang="cs-CZ" sz="2000" dirty="0">
                <a:latin typeface="+mn-lt"/>
              </a:rPr>
              <a:t>301+-28 min</a:t>
            </a:r>
          </a:p>
          <a:p>
            <a:pPr>
              <a:spcBef>
                <a:spcPts val="0"/>
              </a:spcBef>
              <a:buNone/>
            </a:pPr>
            <a:r>
              <a:rPr lang="cs-CZ" altLang="cs-CZ" sz="2000" dirty="0">
                <a:solidFill>
                  <a:srgbClr val="C00000"/>
                </a:solidFill>
                <a:latin typeface="+mn-lt"/>
                <a:cs typeface="Arial" panose="020B0604020202020204" pitchFamily="34" charset="0"/>
              </a:rPr>
              <a:t>	</a:t>
            </a:r>
            <a:r>
              <a:rPr lang="cs-CZ" altLang="cs-CZ" sz="2000" b="1" dirty="0" smtClean="0">
                <a:solidFill>
                  <a:srgbClr val="C00000"/>
                </a:solidFill>
                <a:latin typeface="+mn-lt"/>
                <a:sym typeface="Symbol" panose="05050102010706020507" pitchFamily="18" charset="2"/>
              </a:rPr>
              <a:t> </a:t>
            </a:r>
            <a:r>
              <a:rPr lang="cs-CZ" altLang="cs-CZ" sz="2000" dirty="0" smtClean="0">
                <a:solidFill>
                  <a:srgbClr val="C00000"/>
                </a:solidFill>
                <a:latin typeface="+mn-lt"/>
                <a:cs typeface="Arial" panose="020B0604020202020204" pitchFamily="34" charset="0"/>
              </a:rPr>
              <a:t> </a:t>
            </a:r>
            <a:r>
              <a:rPr lang="cs-CZ" altLang="cs-CZ" sz="2000" dirty="0">
                <a:solidFill>
                  <a:srgbClr val="C00000"/>
                </a:solidFill>
                <a:latin typeface="+mn-lt"/>
              </a:rPr>
              <a:t>kontraktility levé komory srdeční (SBP/ESV)</a:t>
            </a:r>
          </a:p>
          <a:p>
            <a:pPr>
              <a:spcBef>
                <a:spcPts val="0"/>
              </a:spcBef>
              <a:buNone/>
            </a:pPr>
            <a:r>
              <a:rPr lang="cs-CZ" altLang="cs-CZ" sz="2000" dirty="0">
                <a:solidFill>
                  <a:srgbClr val="C00000"/>
                </a:solidFill>
                <a:latin typeface="+mn-lt"/>
                <a:sym typeface="Symbol" panose="05050102010706020507" pitchFamily="18" charset="2"/>
              </a:rPr>
              <a:t>	</a:t>
            </a:r>
            <a:r>
              <a:rPr lang="cs-CZ" altLang="cs-CZ" sz="2000" b="1" dirty="0" smtClean="0">
                <a:solidFill>
                  <a:srgbClr val="C00000"/>
                </a:solidFill>
                <a:latin typeface="+mn-lt"/>
                <a:sym typeface="Symbol" panose="05050102010706020507" pitchFamily="18" charset="2"/>
              </a:rPr>
              <a:t> </a:t>
            </a:r>
            <a:r>
              <a:rPr lang="cs-CZ" altLang="cs-CZ" sz="2000" dirty="0" smtClean="0">
                <a:solidFill>
                  <a:srgbClr val="C00000"/>
                </a:solidFill>
                <a:latin typeface="+mn-lt"/>
              </a:rPr>
              <a:t> kreatinkinázy (CK) v krvi</a:t>
            </a:r>
            <a:endParaRPr lang="cs-CZ" altLang="cs-CZ" sz="2000" dirty="0">
              <a:solidFill>
                <a:srgbClr val="C00000"/>
              </a:solidFill>
              <a:latin typeface="+mn-lt"/>
            </a:endParaRPr>
          </a:p>
          <a:p>
            <a:pPr>
              <a:spcBef>
                <a:spcPts val="0"/>
              </a:spcBef>
              <a:buNone/>
            </a:pPr>
            <a:r>
              <a:rPr lang="cs-CZ" altLang="cs-CZ" sz="2000" dirty="0">
                <a:solidFill>
                  <a:srgbClr val="C00000"/>
                </a:solidFill>
                <a:latin typeface="+mn-lt"/>
                <a:sym typeface="Symbol" panose="05050102010706020507" pitchFamily="18" charset="2"/>
              </a:rPr>
              <a:t>	</a:t>
            </a:r>
            <a:r>
              <a:rPr lang="cs-CZ" altLang="cs-CZ" sz="2000" b="1" dirty="0" smtClean="0">
                <a:solidFill>
                  <a:srgbClr val="C00000"/>
                </a:solidFill>
                <a:latin typeface="+mn-lt"/>
                <a:sym typeface="Symbol" panose="05050102010706020507" pitchFamily="18" charset="2"/>
              </a:rPr>
              <a:t> </a:t>
            </a:r>
            <a:r>
              <a:rPr lang="cs-CZ" altLang="cs-CZ" sz="2000" dirty="0" smtClean="0">
                <a:solidFill>
                  <a:srgbClr val="C00000"/>
                </a:solidFill>
                <a:latin typeface="+mn-lt"/>
              </a:rPr>
              <a:t> </a:t>
            </a:r>
            <a:r>
              <a:rPr lang="cs-CZ" altLang="cs-CZ" sz="2000" dirty="0">
                <a:solidFill>
                  <a:srgbClr val="C00000"/>
                </a:solidFill>
                <a:latin typeface="+mn-lt"/>
              </a:rPr>
              <a:t>srdečního Troponinu </a:t>
            </a:r>
            <a:r>
              <a:rPr lang="cs-CZ" altLang="cs-CZ" sz="2000" dirty="0" smtClean="0">
                <a:solidFill>
                  <a:srgbClr val="C00000"/>
                </a:solidFill>
                <a:latin typeface="+mn-lt"/>
              </a:rPr>
              <a:t>v krvi</a:t>
            </a:r>
            <a:endParaRPr lang="cs-CZ" altLang="cs-CZ" sz="2000" dirty="0">
              <a:solidFill>
                <a:srgbClr val="C00000"/>
              </a:solidFill>
              <a:latin typeface="+mn-lt"/>
            </a:endParaRPr>
          </a:p>
          <a:p>
            <a:pPr algn="r" eaLnBrk="1" hangingPunct="1">
              <a:spcBef>
                <a:spcPts val="0"/>
              </a:spcBef>
              <a:buFontTx/>
              <a:buNone/>
            </a:pPr>
            <a:r>
              <a:rPr lang="cs-CZ" altLang="cs-CZ" sz="1200" i="1" dirty="0">
                <a:latin typeface="+mn-lt"/>
              </a:rPr>
              <a:t>(R. </a:t>
            </a:r>
            <a:r>
              <a:rPr lang="cs-CZ" altLang="cs-CZ" sz="1200" i="1" dirty="0" err="1">
                <a:latin typeface="+mn-lt"/>
              </a:rPr>
              <a:t>Shave</a:t>
            </a:r>
            <a:r>
              <a:rPr lang="cs-CZ" altLang="cs-CZ" sz="1200" i="1" dirty="0">
                <a:latin typeface="+mn-lt"/>
              </a:rPr>
              <a:t> et al., 2004)</a:t>
            </a:r>
          </a:p>
        </p:txBody>
      </p:sp>
      <p:sp>
        <p:nvSpPr>
          <p:cNvPr id="4" name="Obdélník 3"/>
          <p:cNvSpPr/>
          <p:nvPr/>
        </p:nvSpPr>
        <p:spPr>
          <a:xfrm>
            <a:off x="518028" y="322130"/>
            <a:ext cx="11200730" cy="400110"/>
          </a:xfrm>
          <a:prstGeom prst="rect">
            <a:avLst/>
          </a:prstGeom>
          <a:ln>
            <a:noFill/>
          </a:ln>
        </p:spPr>
        <p:txBody>
          <a:bodyPr wrap="square">
            <a:spAutoFit/>
          </a:bodyPr>
          <a:lstStyle/>
          <a:p>
            <a:pPr algn="ctr"/>
            <a:r>
              <a:rPr lang="cs-CZ" sz="2000" b="1" dirty="0" smtClean="0">
                <a:solidFill>
                  <a:srgbClr val="0070C0"/>
                </a:solidFill>
              </a:rPr>
              <a:t>RIZIKO POŠKOZENÍ SRDCE PŘI VYTRVALOSTNÍ ZÁTĚŽI</a:t>
            </a:r>
            <a:endParaRPr lang="cs-CZ" sz="2000" b="1" dirty="0">
              <a:solidFill>
                <a:srgbClr val="0070C0"/>
              </a:solidFill>
            </a:endParaRPr>
          </a:p>
        </p:txBody>
      </p:sp>
    </p:spTree>
    <p:extLst>
      <p:ext uri="{BB962C8B-B14F-4D97-AF65-F5344CB8AC3E}">
        <p14:creationId xmlns:p14="http://schemas.microsoft.com/office/powerpoint/2010/main" val="130875708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áze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8935" y="3318232"/>
            <a:ext cx="2345504" cy="3432445"/>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58" y="800574"/>
            <a:ext cx="6819900" cy="6057426"/>
          </a:xfrm>
          <a:prstGeom prst="rect">
            <a:avLst/>
          </a:prstGeom>
          <a:ln>
            <a:solidFill>
              <a:srgbClr val="002060"/>
            </a:solidFill>
          </a:ln>
        </p:spPr>
      </p:pic>
      <p:sp>
        <p:nvSpPr>
          <p:cNvPr id="48131" name="Text Box 3"/>
          <p:cNvSpPr txBox="1">
            <a:spLocks noChangeArrowheads="1"/>
          </p:cNvSpPr>
          <p:nvPr/>
        </p:nvSpPr>
        <p:spPr bwMode="auto">
          <a:xfrm>
            <a:off x="313038" y="740100"/>
            <a:ext cx="11722443" cy="1938992"/>
          </a:xfrm>
          <a:prstGeom prst="rect">
            <a:avLst/>
          </a:prstGeom>
          <a:solidFill>
            <a:schemeClr val="accent5">
              <a:lumMod val="20000"/>
              <a:lumOff val="80000"/>
            </a:schemeClr>
          </a:solidFill>
          <a:ln w="9525">
            <a:solidFill>
              <a:srgbClr val="002060"/>
            </a:solidFill>
            <a:miter lim="800000"/>
            <a:headEnd/>
            <a:tailEnd/>
          </a:ln>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dirty="0" smtClean="0">
                <a:solidFill>
                  <a:srgbClr val="002060"/>
                </a:solidFill>
              </a:rPr>
              <a:t>Působení oxidačních látek (ROS – reactive oxygen species)</a:t>
            </a:r>
            <a:endParaRPr lang="cs-CZ" altLang="cs-CZ" sz="2400" dirty="0">
              <a:solidFill>
                <a:srgbClr val="002060"/>
              </a:solidFill>
            </a:endParaRPr>
          </a:p>
          <a:p>
            <a:pPr marL="0" indent="0">
              <a:spcBef>
                <a:spcPct val="50000"/>
              </a:spcBef>
              <a:buNone/>
            </a:pPr>
            <a:r>
              <a:rPr lang="cs-CZ" altLang="cs-CZ" sz="2000" b="1" dirty="0" err="1">
                <a:solidFill>
                  <a:srgbClr val="002060"/>
                </a:solidFill>
              </a:rPr>
              <a:t>Peroxidace</a:t>
            </a:r>
            <a:r>
              <a:rPr lang="cs-CZ" altLang="cs-CZ" sz="2000" b="1" dirty="0">
                <a:solidFill>
                  <a:srgbClr val="002060"/>
                </a:solidFill>
              </a:rPr>
              <a:t> lipidů </a:t>
            </a:r>
            <a:r>
              <a:rPr lang="cs-CZ" altLang="cs-CZ" sz="2000" dirty="0">
                <a:solidFill>
                  <a:srgbClr val="002060"/>
                </a:solidFill>
                <a:cs typeface="Arial" panose="020B0604020202020204" pitchFamily="34" charset="0"/>
              </a:rPr>
              <a:t>→</a:t>
            </a:r>
            <a:r>
              <a:rPr lang="cs-CZ" altLang="cs-CZ" sz="2000" dirty="0">
                <a:solidFill>
                  <a:srgbClr val="002060"/>
                </a:solidFill>
              </a:rPr>
              <a:t> </a:t>
            </a:r>
            <a:r>
              <a:rPr lang="cs-CZ" altLang="cs-CZ" sz="2000" dirty="0"/>
              <a:t>ničení </a:t>
            </a:r>
            <a:r>
              <a:rPr lang="cs-CZ" altLang="cs-CZ" sz="2000" b="1" dirty="0">
                <a:solidFill>
                  <a:srgbClr val="FF0000"/>
                </a:solidFill>
              </a:rPr>
              <a:t>membrán</a:t>
            </a:r>
            <a:r>
              <a:rPr lang="cs-CZ" altLang="cs-CZ" sz="2000" dirty="0"/>
              <a:t> </a:t>
            </a:r>
            <a:r>
              <a:rPr lang="cs-CZ" altLang="cs-CZ" sz="2000" b="1" dirty="0" smtClean="0">
                <a:solidFill>
                  <a:srgbClr val="0070C0"/>
                </a:solidFill>
              </a:rPr>
              <a:t>mitochondrií</a:t>
            </a:r>
            <a:r>
              <a:rPr lang="cs-CZ" altLang="cs-CZ" sz="2000" dirty="0" smtClean="0">
                <a:solidFill>
                  <a:srgbClr val="7030A0"/>
                </a:solidFill>
              </a:rPr>
              <a:t> - </a:t>
            </a:r>
            <a:r>
              <a:rPr lang="cs-CZ" altLang="cs-CZ" sz="2000" b="1" dirty="0" smtClean="0">
                <a:solidFill>
                  <a:srgbClr val="7030A0"/>
                </a:solidFill>
              </a:rPr>
              <a:t>myocytů</a:t>
            </a:r>
            <a:r>
              <a:rPr lang="cs-CZ" altLang="cs-CZ" sz="2000" dirty="0" smtClean="0">
                <a:solidFill>
                  <a:srgbClr val="7030A0"/>
                </a:solidFill>
              </a:rPr>
              <a:t> </a:t>
            </a:r>
            <a:r>
              <a:rPr lang="cs-CZ" altLang="cs-CZ" sz="2000" b="1" dirty="0" smtClean="0">
                <a:solidFill>
                  <a:srgbClr val="C00000"/>
                </a:solidFill>
                <a:cs typeface="Arial" panose="020B0604020202020204" pitchFamily="34" charset="0"/>
              </a:rPr>
              <a:t>→ </a:t>
            </a:r>
            <a:r>
              <a:rPr lang="cs-CZ" altLang="cs-CZ" sz="2400" b="1" dirty="0" smtClean="0">
                <a:solidFill>
                  <a:srgbClr val="C00000"/>
                </a:solidFill>
                <a:cs typeface="Arial" panose="020B0604020202020204" pitchFamily="34" charset="0"/>
              </a:rPr>
              <a:t>.. krev </a:t>
            </a:r>
            <a:r>
              <a:rPr lang="cs-CZ" altLang="cs-CZ" sz="2400" b="1" dirty="0">
                <a:solidFill>
                  <a:srgbClr val="C00000"/>
                </a:solidFill>
                <a:cs typeface="Arial" panose="020B0604020202020204" pitchFamily="34" charset="0"/>
              </a:rPr>
              <a:t>→ </a:t>
            </a:r>
            <a:r>
              <a:rPr lang="cs-CZ" altLang="cs-CZ" sz="2400" b="1" dirty="0" smtClean="0">
                <a:solidFill>
                  <a:srgbClr val="C00000"/>
                </a:solidFill>
                <a:cs typeface="Arial" panose="020B0604020202020204" pitchFamily="34" charset="0"/>
              </a:rPr>
              <a:t>Ery, Leu, srdce ... </a:t>
            </a:r>
          </a:p>
          <a:p>
            <a:pPr marL="0" indent="0">
              <a:spcBef>
                <a:spcPct val="50000"/>
              </a:spcBef>
              <a:buNone/>
            </a:pPr>
            <a:r>
              <a:rPr lang="cs-CZ" altLang="cs-CZ" sz="2000" b="1" dirty="0" smtClean="0">
                <a:solidFill>
                  <a:srgbClr val="002060"/>
                </a:solidFill>
              </a:rPr>
              <a:t>Oxidace </a:t>
            </a:r>
            <a:r>
              <a:rPr lang="cs-CZ" altLang="cs-CZ" sz="2000" b="1" dirty="0">
                <a:solidFill>
                  <a:srgbClr val="002060"/>
                </a:solidFill>
              </a:rPr>
              <a:t>proteinů </a:t>
            </a:r>
            <a:r>
              <a:rPr lang="cs-CZ" altLang="cs-CZ" sz="2000" dirty="0">
                <a:solidFill>
                  <a:srgbClr val="002060"/>
                </a:solidFill>
              </a:rPr>
              <a:t>→ </a:t>
            </a:r>
            <a:r>
              <a:rPr lang="cs-CZ" altLang="cs-CZ" sz="2000" dirty="0"/>
              <a:t>ničení </a:t>
            </a:r>
            <a:r>
              <a:rPr lang="cs-CZ" altLang="cs-CZ" sz="2000" dirty="0" smtClean="0">
                <a:solidFill>
                  <a:srgbClr val="FF0000"/>
                </a:solidFill>
              </a:rPr>
              <a:t>enzymů</a:t>
            </a:r>
            <a:r>
              <a:rPr lang="cs-CZ" altLang="cs-CZ" sz="2000" dirty="0">
                <a:solidFill>
                  <a:srgbClr val="FF0000"/>
                </a:solidFill>
              </a:rPr>
              <a:t>, hormonů, nosičů látek, </a:t>
            </a:r>
            <a:r>
              <a:rPr lang="cs-CZ" altLang="cs-CZ" sz="2000" dirty="0" smtClean="0">
                <a:solidFill>
                  <a:srgbClr val="FF0000"/>
                </a:solidFill>
              </a:rPr>
              <a:t>struktur</a:t>
            </a:r>
            <a:r>
              <a:rPr lang="cs-CZ" altLang="cs-CZ" sz="2000" dirty="0" smtClean="0"/>
              <a:t> intra- a extracelulárně</a:t>
            </a:r>
            <a:endParaRPr lang="cs-CZ" altLang="cs-CZ" sz="2000" dirty="0"/>
          </a:p>
          <a:p>
            <a:pPr marL="0" indent="0">
              <a:spcBef>
                <a:spcPct val="50000"/>
              </a:spcBef>
              <a:buNone/>
            </a:pPr>
            <a:r>
              <a:rPr lang="cs-CZ" altLang="cs-CZ" sz="2000" b="1" dirty="0">
                <a:solidFill>
                  <a:srgbClr val="002060"/>
                </a:solidFill>
              </a:rPr>
              <a:t>Poškození </a:t>
            </a:r>
            <a:r>
              <a:rPr lang="cs-CZ" altLang="cs-CZ" sz="2000" b="1" dirty="0">
                <a:solidFill>
                  <a:srgbClr val="FF0000"/>
                </a:solidFill>
              </a:rPr>
              <a:t>DNA</a:t>
            </a:r>
            <a:r>
              <a:rPr lang="cs-CZ" altLang="cs-CZ" sz="2000" b="1" dirty="0">
                <a:solidFill>
                  <a:srgbClr val="002060"/>
                </a:solidFill>
              </a:rPr>
              <a:t> </a:t>
            </a:r>
            <a:r>
              <a:rPr lang="cs-CZ" altLang="cs-CZ" sz="2000" dirty="0" smtClean="0"/>
              <a:t>v </a:t>
            </a:r>
            <a:r>
              <a:rPr lang="cs-CZ" altLang="cs-CZ" sz="2000" dirty="0"/>
              <a:t>jádrech </a:t>
            </a:r>
            <a:r>
              <a:rPr lang="cs-CZ" altLang="cs-CZ" sz="2000" dirty="0" smtClean="0"/>
              <a:t>buněk </a:t>
            </a:r>
            <a:r>
              <a:rPr lang="cs-CZ" altLang="cs-CZ" sz="2000" dirty="0" smtClean="0">
                <a:solidFill>
                  <a:srgbClr val="002060"/>
                </a:solidFill>
              </a:rPr>
              <a:t>– </a:t>
            </a:r>
            <a:r>
              <a:rPr lang="cs-CZ" altLang="cs-CZ" sz="2000" b="1" dirty="0" smtClean="0">
                <a:solidFill>
                  <a:srgbClr val="7030A0"/>
                </a:solidFill>
              </a:rPr>
              <a:t>genů</a:t>
            </a:r>
            <a:endParaRPr lang="cs-CZ" altLang="cs-CZ" sz="2000" dirty="0">
              <a:solidFill>
                <a:srgbClr val="7030A0"/>
              </a:solidFill>
            </a:endParaRPr>
          </a:p>
        </p:txBody>
      </p:sp>
      <p:sp>
        <p:nvSpPr>
          <p:cNvPr id="4" name="Obdélník 3"/>
          <p:cNvSpPr/>
          <p:nvPr/>
        </p:nvSpPr>
        <p:spPr>
          <a:xfrm>
            <a:off x="2099010" y="6594616"/>
            <a:ext cx="4700337" cy="246221"/>
          </a:xfrm>
          <a:prstGeom prst="rect">
            <a:avLst/>
          </a:prstGeom>
        </p:spPr>
        <p:txBody>
          <a:bodyPr wrap="square">
            <a:spAutoFit/>
          </a:bodyPr>
          <a:lstStyle/>
          <a:p>
            <a:r>
              <a:rPr lang="cs-CZ" sz="1000" dirty="0"/>
              <a:t>http://www.medicinehack.com/2011/06/cardiac-muscles-properties-morphology.html</a:t>
            </a:r>
          </a:p>
        </p:txBody>
      </p:sp>
      <p:sp>
        <p:nvSpPr>
          <p:cNvPr id="7" name="Bublinový popisek se šipkou doprava 6"/>
          <p:cNvSpPr/>
          <p:nvPr/>
        </p:nvSpPr>
        <p:spPr>
          <a:xfrm>
            <a:off x="118347" y="3961812"/>
            <a:ext cx="1486393" cy="447675"/>
          </a:xfrm>
          <a:prstGeom prst="rightArrowCallou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smtClean="0">
                <a:solidFill>
                  <a:schemeClr val="tx1"/>
                </a:solidFill>
              </a:rPr>
              <a:t>JÁDRO</a:t>
            </a:r>
            <a:endParaRPr lang="cs-CZ" sz="2000" b="1" dirty="0">
              <a:solidFill>
                <a:schemeClr val="tx1"/>
              </a:solidFill>
            </a:endParaRPr>
          </a:p>
        </p:txBody>
      </p:sp>
      <p:cxnSp>
        <p:nvCxnSpPr>
          <p:cNvPr id="14" name="Přímá spojnice se šipkou 13"/>
          <p:cNvCxnSpPr/>
          <p:nvPr/>
        </p:nvCxnSpPr>
        <p:spPr>
          <a:xfrm flipH="1">
            <a:off x="5233481" y="1614804"/>
            <a:ext cx="367219" cy="1196490"/>
          </a:xfrm>
          <a:prstGeom prst="straightConnector1">
            <a:avLst/>
          </a:prstGeom>
          <a:ln w="635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a:off x="3844746" y="2797067"/>
            <a:ext cx="1388736" cy="977223"/>
          </a:xfrm>
          <a:prstGeom prst="straightConnector1">
            <a:avLst/>
          </a:prstGeom>
          <a:ln w="381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4407243" y="2791542"/>
            <a:ext cx="856950" cy="982748"/>
          </a:xfrm>
          <a:prstGeom prst="straightConnector1">
            <a:avLst/>
          </a:prstGeom>
          <a:ln w="381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flipH="1">
            <a:off x="4904598" y="2811294"/>
            <a:ext cx="355905" cy="1023470"/>
          </a:xfrm>
          <a:prstGeom prst="straightConnector1">
            <a:avLst/>
          </a:prstGeom>
          <a:ln w="381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6" name="Obdélník 15"/>
          <p:cNvSpPr/>
          <p:nvPr/>
        </p:nvSpPr>
        <p:spPr>
          <a:xfrm>
            <a:off x="518028" y="322130"/>
            <a:ext cx="11200730" cy="400110"/>
          </a:xfrm>
          <a:prstGeom prst="rect">
            <a:avLst/>
          </a:prstGeom>
          <a:ln>
            <a:noFill/>
          </a:ln>
        </p:spPr>
        <p:txBody>
          <a:bodyPr wrap="square">
            <a:spAutoFit/>
          </a:bodyPr>
          <a:lstStyle/>
          <a:p>
            <a:pPr algn="ctr"/>
            <a:r>
              <a:rPr lang="cs-CZ" sz="2000" b="1" dirty="0" smtClean="0">
                <a:solidFill>
                  <a:srgbClr val="0070C0"/>
                </a:solidFill>
              </a:rPr>
              <a:t>RIZIKO POŠKOZENÍ SRDCE, CÉV A KRVINEK OXIDAČNÍM STRESEM</a:t>
            </a:r>
            <a:endParaRPr lang="cs-CZ" sz="2000" b="1" dirty="0">
              <a:solidFill>
                <a:srgbClr val="0070C0"/>
              </a:solidFill>
            </a:endParaRPr>
          </a:p>
        </p:txBody>
      </p:sp>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999" y="2765270"/>
            <a:ext cx="2012675" cy="2012675"/>
          </a:xfrm>
          <a:prstGeom prst="rect">
            <a:avLst/>
          </a:prstGeom>
        </p:spPr>
      </p:pic>
      <p:sp>
        <p:nvSpPr>
          <p:cNvPr id="20" name="Obdélník 19"/>
          <p:cNvSpPr/>
          <p:nvPr/>
        </p:nvSpPr>
        <p:spPr>
          <a:xfrm>
            <a:off x="8212787" y="6594615"/>
            <a:ext cx="3337773" cy="246221"/>
          </a:xfrm>
          <a:prstGeom prst="rect">
            <a:avLst/>
          </a:prstGeom>
        </p:spPr>
        <p:txBody>
          <a:bodyPr wrap="none">
            <a:spAutoFit/>
          </a:bodyPr>
          <a:lstStyle/>
          <a:p>
            <a:r>
              <a:rPr lang="cs-CZ" sz="1000" dirty="0"/>
              <a:t>https://cz.pinterest.com/willowlackett/hematology-art-refs/</a:t>
            </a:r>
          </a:p>
        </p:txBody>
      </p:sp>
    </p:spTree>
    <p:extLst>
      <p:ext uri="{BB962C8B-B14F-4D97-AF65-F5344CB8AC3E}">
        <p14:creationId xmlns:p14="http://schemas.microsoft.com/office/powerpoint/2010/main" val="400915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131">
                                            <p:txEl>
                                              <p:pRg st="2" end="2"/>
                                            </p:txEl>
                                          </p:spTgt>
                                        </p:tgtEl>
                                        <p:attrNameLst>
                                          <p:attrName>style.visibility</p:attrName>
                                        </p:attrNameLst>
                                      </p:cBhvr>
                                      <p:to>
                                        <p:strVal val="visible"/>
                                      </p:to>
                                    </p:set>
                                    <p:animEffect transition="in" filter="fade">
                                      <p:cBhvr>
                                        <p:cTn id="24" dur="500"/>
                                        <p:tgtEl>
                                          <p:spTgt spid="4813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131">
                                            <p:txEl>
                                              <p:pRg st="3" end="3"/>
                                            </p:txEl>
                                          </p:spTgt>
                                        </p:tgtEl>
                                        <p:attrNameLst>
                                          <p:attrName>style.visibility</p:attrName>
                                        </p:attrNameLst>
                                      </p:cBhvr>
                                      <p:to>
                                        <p:strVal val="visible"/>
                                      </p:to>
                                    </p:set>
                                    <p:animEffect transition="in" filter="fade">
                                      <p:cBhvr>
                                        <p:cTn id="29" dur="500"/>
                                        <p:tgtEl>
                                          <p:spTgt spid="48131">
                                            <p:txEl>
                                              <p:pRg st="3" end="3"/>
                                            </p:txEl>
                                          </p:spTgt>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1002632" y="864810"/>
            <a:ext cx="10194757" cy="4924425"/>
          </a:xfrm>
          <a:prstGeom prst="rect">
            <a:avLst/>
          </a:prstGeom>
          <a:solidFill>
            <a:schemeClr val="accent5">
              <a:lumMod val="20000"/>
              <a:lumOff val="80000"/>
            </a:schemeClr>
          </a:solidFill>
          <a:ln w="9525">
            <a:solidFill>
              <a:srgbClr val="002060"/>
            </a:solidFill>
            <a:miter lim="800000"/>
            <a:headEnd/>
            <a:tailEnd/>
          </a:ln>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dirty="0" smtClean="0">
                <a:solidFill>
                  <a:srgbClr val="7030A0"/>
                </a:solidFill>
              </a:rPr>
              <a:t>Vznik</a:t>
            </a:r>
            <a:r>
              <a:rPr lang="cs-CZ" altLang="cs-CZ" sz="2400" b="1" dirty="0" smtClean="0">
                <a:solidFill>
                  <a:srgbClr val="002060"/>
                </a:solidFill>
              </a:rPr>
              <a:t> </a:t>
            </a:r>
            <a:r>
              <a:rPr lang="cs-CZ" altLang="cs-CZ" sz="2400" b="1" dirty="0" smtClean="0">
                <a:solidFill>
                  <a:srgbClr val="FF0000"/>
                </a:solidFill>
              </a:rPr>
              <a:t>oxidačních látek</a:t>
            </a:r>
          </a:p>
          <a:p>
            <a:pPr algn="ctr" eaLnBrk="1" hangingPunct="1">
              <a:spcBef>
                <a:spcPct val="50000"/>
              </a:spcBef>
              <a:buFontTx/>
              <a:buNone/>
            </a:pPr>
            <a:r>
              <a:rPr lang="en-US" altLang="cs-CZ" sz="2000" dirty="0" smtClean="0"/>
              <a:t>[</a:t>
            </a:r>
            <a:r>
              <a:rPr lang="cs-CZ" altLang="cs-CZ" sz="2000" b="1" dirty="0" smtClean="0"/>
              <a:t>RO</a:t>
            </a:r>
            <a:r>
              <a:rPr lang="cs-CZ" altLang="cs-CZ" sz="2000" dirty="0" smtClean="0"/>
              <a:t>(N)</a:t>
            </a:r>
            <a:r>
              <a:rPr lang="cs-CZ" altLang="cs-CZ" sz="2000" b="1" dirty="0" smtClean="0"/>
              <a:t>S</a:t>
            </a:r>
            <a:r>
              <a:rPr lang="cs-CZ" altLang="cs-CZ" sz="2000" dirty="0" smtClean="0"/>
              <a:t> – reactive oxygen (and </a:t>
            </a:r>
            <a:r>
              <a:rPr lang="cs-CZ" altLang="cs-CZ" sz="2000" dirty="0" err="1" smtClean="0"/>
              <a:t>nitrogen</a:t>
            </a:r>
            <a:r>
              <a:rPr lang="cs-CZ" altLang="cs-CZ" sz="2000" dirty="0" smtClean="0"/>
              <a:t>) species</a:t>
            </a:r>
            <a:r>
              <a:rPr lang="en-US" altLang="cs-CZ" sz="2000" dirty="0" smtClean="0"/>
              <a:t>]</a:t>
            </a:r>
            <a:endParaRPr lang="cs-CZ" altLang="cs-CZ" sz="2000" dirty="0" smtClean="0"/>
          </a:p>
          <a:p>
            <a:pPr algn="ctr" eaLnBrk="1" hangingPunct="1">
              <a:spcBef>
                <a:spcPct val="50000"/>
              </a:spcBef>
              <a:buFontTx/>
              <a:buNone/>
            </a:pPr>
            <a:endParaRPr lang="cs-CZ" altLang="cs-CZ" sz="2000" dirty="0" smtClean="0"/>
          </a:p>
          <a:p>
            <a:pPr algn="ctr">
              <a:spcBef>
                <a:spcPct val="50000"/>
              </a:spcBef>
              <a:buNone/>
            </a:pPr>
            <a:r>
              <a:rPr lang="cs-CZ" altLang="cs-CZ" sz="2000" dirty="0" smtClean="0">
                <a:solidFill>
                  <a:srgbClr val="7030A0"/>
                </a:solidFill>
              </a:rPr>
              <a:t>Při sval. práci se většina přijatého O</a:t>
            </a:r>
            <a:r>
              <a:rPr lang="cs-CZ" altLang="cs-CZ" sz="2000" baseline="-25000" dirty="0" smtClean="0">
                <a:solidFill>
                  <a:srgbClr val="7030A0"/>
                </a:solidFill>
              </a:rPr>
              <a:t>2</a:t>
            </a:r>
            <a:r>
              <a:rPr lang="cs-CZ" altLang="cs-CZ" sz="2000" dirty="0" smtClean="0">
                <a:solidFill>
                  <a:srgbClr val="7030A0"/>
                </a:solidFill>
              </a:rPr>
              <a:t> </a:t>
            </a:r>
            <a:r>
              <a:rPr lang="cs-CZ" altLang="cs-CZ" sz="2000" b="1" dirty="0" smtClean="0">
                <a:solidFill>
                  <a:srgbClr val="C00000"/>
                </a:solidFill>
              </a:rPr>
              <a:t>v mitochondriích myocytů </a:t>
            </a:r>
            <a:r>
              <a:rPr lang="cs-CZ" altLang="cs-CZ" sz="2000" dirty="0" smtClean="0">
                <a:solidFill>
                  <a:srgbClr val="7030A0"/>
                </a:solidFill>
              </a:rPr>
              <a:t>přeměňuje na H</a:t>
            </a:r>
            <a:r>
              <a:rPr lang="cs-CZ" altLang="cs-CZ" sz="1800" baseline="-25000" dirty="0" smtClean="0">
                <a:solidFill>
                  <a:srgbClr val="7030A0"/>
                </a:solidFill>
              </a:rPr>
              <a:t>2</a:t>
            </a:r>
            <a:r>
              <a:rPr lang="cs-CZ" altLang="cs-CZ" sz="2000" dirty="0" smtClean="0">
                <a:solidFill>
                  <a:srgbClr val="7030A0"/>
                </a:solidFill>
              </a:rPr>
              <a:t>O, ale </a:t>
            </a:r>
          </a:p>
          <a:p>
            <a:pPr>
              <a:spcBef>
                <a:spcPct val="50000"/>
              </a:spcBef>
              <a:buNone/>
            </a:pPr>
            <a:endParaRPr lang="cs-CZ" altLang="cs-CZ" sz="2000" dirty="0" smtClean="0">
              <a:solidFill>
                <a:srgbClr val="002060"/>
              </a:solidFill>
            </a:endParaRPr>
          </a:p>
          <a:p>
            <a:pPr>
              <a:spcBef>
                <a:spcPct val="50000"/>
              </a:spcBef>
              <a:buNone/>
            </a:pPr>
            <a:r>
              <a:rPr lang="cs-CZ" altLang="cs-CZ" sz="2000" b="1" dirty="0" smtClean="0">
                <a:solidFill>
                  <a:srgbClr val="002060"/>
                </a:solidFill>
              </a:rPr>
              <a:t>	    1-2% </a:t>
            </a:r>
            <a:r>
              <a:rPr lang="cs-CZ" altLang="cs-CZ" sz="2000" b="1" dirty="0">
                <a:solidFill>
                  <a:srgbClr val="002060"/>
                </a:solidFill>
              </a:rPr>
              <a:t>O</a:t>
            </a:r>
            <a:r>
              <a:rPr lang="cs-CZ" altLang="cs-CZ" sz="2000" b="1" baseline="-25000" dirty="0">
                <a:solidFill>
                  <a:srgbClr val="002060"/>
                </a:solidFill>
              </a:rPr>
              <a:t>2 </a:t>
            </a:r>
            <a:r>
              <a:rPr lang="cs-CZ" altLang="cs-CZ" sz="2000" b="1" dirty="0" smtClean="0">
                <a:solidFill>
                  <a:srgbClr val="002060"/>
                </a:solidFill>
                <a:latin typeface="Calibri" panose="020F0502020204030204" pitchFamily="34" charset="0"/>
              </a:rPr>
              <a:t>→</a:t>
            </a:r>
            <a:r>
              <a:rPr lang="cs-CZ" altLang="cs-CZ" sz="2000" b="1" dirty="0" smtClean="0">
                <a:solidFill>
                  <a:srgbClr val="002060"/>
                </a:solidFill>
              </a:rPr>
              <a:t> </a:t>
            </a:r>
            <a:r>
              <a:rPr lang="cs-CZ" altLang="cs-CZ" sz="2000" b="1" dirty="0" err="1" smtClean="0">
                <a:solidFill>
                  <a:srgbClr val="FF0000"/>
                </a:solidFill>
              </a:rPr>
              <a:t>superoxid</a:t>
            </a:r>
            <a:r>
              <a:rPr lang="cs-CZ" altLang="cs-CZ" sz="2000" dirty="0" smtClean="0">
                <a:solidFill>
                  <a:srgbClr val="002060"/>
                </a:solidFill>
              </a:rPr>
              <a:t> </a:t>
            </a:r>
            <a:r>
              <a:rPr lang="cs-CZ" altLang="cs-CZ" sz="2000" dirty="0">
                <a:solidFill>
                  <a:srgbClr val="002060"/>
                </a:solidFill>
              </a:rPr>
              <a:t>(</a:t>
            </a:r>
            <a:r>
              <a:rPr lang="cs-CZ" altLang="cs-CZ" sz="2000" b="1" dirty="0">
                <a:solidFill>
                  <a:srgbClr val="FF0000"/>
                </a:solidFill>
              </a:rPr>
              <a:t>O</a:t>
            </a:r>
            <a:r>
              <a:rPr lang="cs-CZ" altLang="cs-CZ" sz="2000" b="1" baseline="-25000" dirty="0">
                <a:solidFill>
                  <a:srgbClr val="FF0000"/>
                </a:solidFill>
              </a:rPr>
              <a:t>2</a:t>
            </a:r>
            <a:r>
              <a:rPr lang="cs-CZ" altLang="cs-CZ" sz="2000" dirty="0" smtClean="0">
                <a:solidFill>
                  <a:srgbClr val="FF0000"/>
                </a:solidFill>
              </a:rPr>
              <a:t>*</a:t>
            </a:r>
            <a:r>
              <a:rPr lang="cs-CZ" altLang="cs-CZ" sz="2000" dirty="0" smtClean="0">
                <a:solidFill>
                  <a:srgbClr val="002060"/>
                </a:solidFill>
              </a:rPr>
              <a:t>)  </a:t>
            </a:r>
            <a:r>
              <a:rPr lang="cs-CZ" altLang="cs-CZ" sz="1600" dirty="0" smtClean="0">
                <a:solidFill>
                  <a:srgbClr val="002060"/>
                </a:solidFill>
                <a:latin typeface="Calibri" panose="020F0502020204030204" pitchFamily="34" charset="0"/>
              </a:rPr>
              <a:t>(</a:t>
            </a:r>
            <a:r>
              <a:rPr lang="cs-CZ" altLang="cs-CZ" sz="1600" dirty="0" err="1" smtClean="0">
                <a:solidFill>
                  <a:srgbClr val="002060"/>
                </a:solidFill>
                <a:latin typeface="Calibri" panose="020F0502020204030204" pitchFamily="34" charset="0"/>
              </a:rPr>
              <a:t>superoxid-dismutáza</a:t>
            </a:r>
            <a:r>
              <a:rPr lang="cs-CZ" altLang="cs-CZ" sz="1600" dirty="0" smtClean="0">
                <a:solidFill>
                  <a:srgbClr val="002060"/>
                </a:solidFill>
                <a:latin typeface="Calibri" panose="020F0502020204030204" pitchFamily="34" charset="0"/>
              </a:rPr>
              <a:t>)  </a:t>
            </a:r>
            <a:r>
              <a:rPr lang="cs-CZ" altLang="cs-CZ" sz="2000" dirty="0" smtClean="0">
                <a:solidFill>
                  <a:srgbClr val="FF0000"/>
                </a:solidFill>
              </a:rPr>
              <a:t>peroxid </a:t>
            </a:r>
            <a:r>
              <a:rPr lang="cs-CZ" altLang="cs-CZ" sz="2000" dirty="0">
                <a:solidFill>
                  <a:srgbClr val="FF0000"/>
                </a:solidFill>
              </a:rPr>
              <a:t>vodíku </a:t>
            </a:r>
            <a:r>
              <a:rPr lang="cs-CZ" altLang="cs-CZ" sz="2000" dirty="0">
                <a:solidFill>
                  <a:srgbClr val="002060"/>
                </a:solidFill>
              </a:rPr>
              <a:t>(</a:t>
            </a:r>
            <a:r>
              <a:rPr lang="cs-CZ" altLang="cs-CZ" sz="2000" dirty="0">
                <a:solidFill>
                  <a:srgbClr val="FF0000"/>
                </a:solidFill>
              </a:rPr>
              <a:t>H</a:t>
            </a:r>
            <a:r>
              <a:rPr lang="cs-CZ" altLang="cs-CZ" sz="1800" baseline="-25000" dirty="0">
                <a:solidFill>
                  <a:srgbClr val="FF0000"/>
                </a:solidFill>
              </a:rPr>
              <a:t>2</a:t>
            </a:r>
            <a:r>
              <a:rPr lang="cs-CZ" altLang="cs-CZ" sz="2000" dirty="0">
                <a:solidFill>
                  <a:srgbClr val="FF0000"/>
                </a:solidFill>
              </a:rPr>
              <a:t>O</a:t>
            </a:r>
            <a:r>
              <a:rPr lang="cs-CZ" altLang="cs-CZ" sz="2000" baseline="-25000" dirty="0">
                <a:solidFill>
                  <a:srgbClr val="FF0000"/>
                </a:solidFill>
              </a:rPr>
              <a:t>2</a:t>
            </a:r>
            <a:r>
              <a:rPr lang="cs-CZ" altLang="cs-CZ" sz="2000" dirty="0" smtClean="0">
                <a:solidFill>
                  <a:srgbClr val="002060"/>
                </a:solidFill>
              </a:rPr>
              <a:t>)</a:t>
            </a:r>
          </a:p>
          <a:p>
            <a:pPr>
              <a:spcBef>
                <a:spcPct val="50000"/>
              </a:spcBef>
              <a:buNone/>
            </a:pPr>
            <a:endParaRPr lang="cs-CZ" altLang="cs-CZ" sz="2000" dirty="0" smtClean="0">
              <a:solidFill>
                <a:srgbClr val="002060"/>
              </a:solidFill>
            </a:endParaRPr>
          </a:p>
          <a:p>
            <a:pPr>
              <a:spcBef>
                <a:spcPct val="50000"/>
              </a:spcBef>
              <a:buNone/>
            </a:pPr>
            <a:r>
              <a:rPr lang="cs-CZ" altLang="cs-CZ" sz="2000" dirty="0" smtClean="0">
                <a:solidFill>
                  <a:srgbClr val="002060"/>
                </a:solidFill>
              </a:rPr>
              <a:t>		       			 </a:t>
            </a:r>
            <a:r>
              <a:rPr lang="cs-CZ" altLang="cs-CZ" sz="1600" dirty="0" smtClean="0">
                <a:solidFill>
                  <a:srgbClr val="002060"/>
                </a:solidFill>
              </a:rPr>
              <a:t>(za přítomnosti Fe)		(v neutrofilních granulocytech)</a:t>
            </a:r>
            <a:r>
              <a:rPr lang="cs-CZ" altLang="cs-CZ" sz="2000" dirty="0" smtClean="0">
                <a:solidFill>
                  <a:srgbClr val="002060"/>
                </a:solidFill>
              </a:rPr>
              <a:t>					</a:t>
            </a:r>
            <a:r>
              <a:rPr lang="cs-CZ" altLang="cs-CZ" sz="2000" b="1" dirty="0" smtClean="0">
                <a:solidFill>
                  <a:srgbClr val="FF0000"/>
                </a:solidFill>
              </a:rPr>
              <a:t>hydroxyl</a:t>
            </a:r>
            <a:r>
              <a:rPr lang="cs-CZ" altLang="cs-CZ" sz="2000" dirty="0" smtClean="0">
                <a:solidFill>
                  <a:srgbClr val="002060"/>
                </a:solidFill>
              </a:rPr>
              <a:t> </a:t>
            </a:r>
            <a:r>
              <a:rPr lang="cs-CZ" altLang="cs-CZ" sz="2000" dirty="0">
                <a:solidFill>
                  <a:srgbClr val="002060"/>
                </a:solidFill>
              </a:rPr>
              <a:t>(</a:t>
            </a:r>
            <a:r>
              <a:rPr lang="cs-CZ" altLang="cs-CZ" sz="2000" b="1" dirty="0">
                <a:solidFill>
                  <a:srgbClr val="FF0000"/>
                </a:solidFill>
              </a:rPr>
              <a:t>HO</a:t>
            </a:r>
            <a:r>
              <a:rPr lang="cs-CZ" altLang="cs-CZ" sz="2000" b="1" dirty="0" smtClean="0">
                <a:solidFill>
                  <a:srgbClr val="FF0000"/>
                </a:solidFill>
              </a:rPr>
              <a:t>*</a:t>
            </a:r>
            <a:r>
              <a:rPr lang="cs-CZ" altLang="cs-CZ" sz="2000" dirty="0" smtClean="0">
                <a:solidFill>
                  <a:srgbClr val="002060"/>
                </a:solidFill>
              </a:rPr>
              <a:t>)</a:t>
            </a:r>
            <a:r>
              <a:rPr lang="cs-CZ" altLang="cs-CZ" sz="2000" dirty="0" smtClean="0">
                <a:solidFill>
                  <a:srgbClr val="002060"/>
                </a:solidFill>
                <a:cs typeface="Arial" panose="020B0604020202020204" pitchFamily="34" charset="0"/>
              </a:rPr>
              <a:t>		</a:t>
            </a:r>
            <a:r>
              <a:rPr lang="cs-CZ" altLang="cs-CZ" sz="2000" dirty="0" smtClean="0">
                <a:solidFill>
                  <a:srgbClr val="FF0000"/>
                </a:solidFill>
                <a:cs typeface="Arial" panose="020B0604020202020204" pitchFamily="34" charset="0"/>
              </a:rPr>
              <a:t>kyselina chlorná </a:t>
            </a:r>
            <a:r>
              <a:rPr lang="cs-CZ" altLang="cs-CZ" sz="2000" dirty="0">
                <a:solidFill>
                  <a:srgbClr val="002060"/>
                </a:solidFill>
                <a:cs typeface="Arial" panose="020B0604020202020204" pitchFamily="34" charset="0"/>
              </a:rPr>
              <a:t>(</a:t>
            </a:r>
            <a:r>
              <a:rPr lang="cs-CZ" altLang="cs-CZ" sz="2000" dirty="0" err="1" smtClean="0">
                <a:solidFill>
                  <a:srgbClr val="FF0000"/>
                </a:solidFill>
                <a:cs typeface="Arial" panose="020B0604020202020204" pitchFamily="34" charset="0"/>
              </a:rPr>
              <a:t>HOCl</a:t>
            </a:r>
            <a:r>
              <a:rPr lang="cs-CZ" altLang="cs-CZ" sz="2000" dirty="0" smtClean="0">
                <a:solidFill>
                  <a:srgbClr val="002060"/>
                </a:solidFill>
                <a:cs typeface="Arial" panose="020B0604020202020204" pitchFamily="34" charset="0"/>
              </a:rPr>
              <a:t>)</a:t>
            </a:r>
            <a:endParaRPr lang="cs-CZ" altLang="cs-CZ" sz="2000" dirty="0">
              <a:solidFill>
                <a:srgbClr val="002060"/>
              </a:solidFill>
              <a:cs typeface="Arial" panose="020B0604020202020204" pitchFamily="34" charset="0"/>
            </a:endParaRPr>
          </a:p>
          <a:p>
            <a:pPr>
              <a:spcBef>
                <a:spcPct val="50000"/>
              </a:spcBef>
              <a:buNone/>
            </a:pPr>
            <a:r>
              <a:rPr lang="cs-CZ" altLang="cs-CZ" sz="2000" dirty="0" smtClean="0">
                <a:solidFill>
                  <a:srgbClr val="002060"/>
                </a:solidFill>
              </a:rPr>
              <a:t>		</a:t>
            </a:r>
          </a:p>
          <a:p>
            <a:pPr>
              <a:spcBef>
                <a:spcPct val="50000"/>
              </a:spcBef>
              <a:buNone/>
            </a:pPr>
            <a:r>
              <a:rPr lang="cs-CZ" altLang="cs-CZ" sz="2000" dirty="0" smtClean="0">
                <a:solidFill>
                  <a:srgbClr val="002060"/>
                </a:solidFill>
              </a:rPr>
              <a:t>							H</a:t>
            </a:r>
            <a:r>
              <a:rPr lang="cs-CZ" altLang="cs-CZ" sz="1800" baseline="-25000" dirty="0" smtClean="0">
                <a:solidFill>
                  <a:srgbClr val="002060"/>
                </a:solidFill>
              </a:rPr>
              <a:t>2</a:t>
            </a:r>
            <a:r>
              <a:rPr lang="cs-CZ" altLang="cs-CZ" sz="2000" dirty="0" smtClean="0">
                <a:solidFill>
                  <a:srgbClr val="002060"/>
                </a:solidFill>
              </a:rPr>
              <a:t>O + O</a:t>
            </a:r>
            <a:r>
              <a:rPr lang="cs-CZ" altLang="cs-CZ" sz="2000" baseline="-25000" dirty="0" smtClean="0">
                <a:solidFill>
                  <a:srgbClr val="002060"/>
                </a:solidFill>
              </a:rPr>
              <a:t>2</a:t>
            </a:r>
          </a:p>
        </p:txBody>
      </p:sp>
      <p:cxnSp>
        <p:nvCxnSpPr>
          <p:cNvPr id="3" name="Přímá spojnice se šipkou 2"/>
          <p:cNvCxnSpPr/>
          <p:nvPr/>
        </p:nvCxnSpPr>
        <p:spPr>
          <a:xfrm flipH="1">
            <a:off x="6600323" y="3674386"/>
            <a:ext cx="609600" cy="425116"/>
          </a:xfrm>
          <a:prstGeom prst="straightConnector1">
            <a:avLst/>
          </a:prstGeom>
          <a:ln w="254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7333748" y="3674386"/>
            <a:ext cx="528387" cy="425116"/>
          </a:xfrm>
          <a:prstGeom prst="straightConnector1">
            <a:avLst/>
          </a:prstGeom>
          <a:ln w="254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p:nvPr/>
        </p:nvCxnSpPr>
        <p:spPr>
          <a:xfrm flipH="1">
            <a:off x="7333748" y="4866584"/>
            <a:ext cx="528387" cy="425116"/>
          </a:xfrm>
          <a:prstGeom prst="straightConnector1">
            <a:avLst/>
          </a:prstGeom>
          <a:ln w="254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a:off x="6600323" y="4866584"/>
            <a:ext cx="528387" cy="425116"/>
          </a:xfrm>
          <a:prstGeom prst="straightConnector1">
            <a:avLst/>
          </a:prstGeom>
          <a:ln w="254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a:off x="4960018" y="3558761"/>
            <a:ext cx="1929063" cy="16040"/>
          </a:xfrm>
          <a:prstGeom prst="straightConnector1">
            <a:avLst/>
          </a:prstGeom>
          <a:ln w="38100" cmpd="thinThick">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V="1">
            <a:off x="4950493" y="3286330"/>
            <a:ext cx="1938588" cy="3010"/>
          </a:xfrm>
          <a:prstGeom prst="straightConnector1">
            <a:avLst/>
          </a:prstGeom>
          <a:ln w="38100" cmpd="thinThick">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Obdélník 11"/>
          <p:cNvSpPr/>
          <p:nvPr/>
        </p:nvSpPr>
        <p:spPr>
          <a:xfrm>
            <a:off x="518028" y="322130"/>
            <a:ext cx="11200730" cy="400110"/>
          </a:xfrm>
          <a:prstGeom prst="rect">
            <a:avLst/>
          </a:prstGeom>
          <a:ln>
            <a:noFill/>
          </a:ln>
        </p:spPr>
        <p:txBody>
          <a:bodyPr wrap="square">
            <a:spAutoFit/>
          </a:bodyPr>
          <a:lstStyle/>
          <a:p>
            <a:pPr algn="ctr"/>
            <a:r>
              <a:rPr lang="cs-CZ" sz="2000" b="1" dirty="0" smtClean="0">
                <a:solidFill>
                  <a:srgbClr val="0070C0"/>
                </a:solidFill>
              </a:rPr>
              <a:t>RIZIKO POŠKOZENÍ SRDCE, CÉV A KRVINEK OXIDAČNÍM STRESEM</a:t>
            </a:r>
            <a:endParaRPr lang="cs-CZ" sz="2000" b="1" dirty="0">
              <a:solidFill>
                <a:srgbClr val="0070C0"/>
              </a:solidFill>
            </a:endParaRPr>
          </a:p>
        </p:txBody>
      </p:sp>
      <p:sp>
        <p:nvSpPr>
          <p:cNvPr id="2" name="Obdélník 1"/>
          <p:cNvSpPr/>
          <p:nvPr/>
        </p:nvSpPr>
        <p:spPr>
          <a:xfrm>
            <a:off x="1589778" y="5789235"/>
            <a:ext cx="9057230" cy="913070"/>
          </a:xfrm>
          <a:prstGeom prst="rect">
            <a:avLst/>
          </a:prstGeom>
        </p:spPr>
        <p:txBody>
          <a:bodyPr wrap="square">
            <a:spAutoFit/>
          </a:bodyPr>
          <a:lstStyle/>
          <a:p>
            <a:pPr marL="342900" lvl="1" algn="ctr">
              <a:spcBef>
                <a:spcPct val="50000"/>
              </a:spcBef>
              <a:buNone/>
            </a:pPr>
            <a:r>
              <a:rPr lang="cs-CZ" altLang="cs-CZ" sz="3200" baseline="-25000" dirty="0">
                <a:solidFill>
                  <a:srgbClr val="002060"/>
                </a:solidFill>
              </a:rPr>
              <a:t>V tělesném klidu 1 g jaterní tkáně produkuje asi 24 </a:t>
            </a:r>
            <a:r>
              <a:rPr lang="cs-CZ" altLang="cs-CZ" sz="3200" baseline="-25000" dirty="0" err="1">
                <a:solidFill>
                  <a:srgbClr val="002060"/>
                </a:solidFill>
              </a:rPr>
              <a:t>nmol</a:t>
            </a:r>
            <a:r>
              <a:rPr lang="cs-CZ" altLang="cs-CZ" sz="3200" baseline="-25000" dirty="0">
                <a:solidFill>
                  <a:srgbClr val="002060"/>
                </a:solidFill>
              </a:rPr>
              <a:t> </a:t>
            </a:r>
            <a:r>
              <a:rPr lang="cs-CZ" altLang="cs-CZ" sz="3200" baseline="-25000" dirty="0" err="1">
                <a:solidFill>
                  <a:srgbClr val="002060"/>
                </a:solidFill>
              </a:rPr>
              <a:t>superoxidu</a:t>
            </a:r>
            <a:r>
              <a:rPr lang="cs-CZ" altLang="cs-CZ" sz="3200" baseline="-25000" dirty="0">
                <a:solidFill>
                  <a:srgbClr val="002060"/>
                </a:solidFill>
              </a:rPr>
              <a:t> / </a:t>
            </a:r>
            <a:r>
              <a:rPr lang="cs-CZ" altLang="cs-CZ" sz="3200" baseline="-25000" dirty="0" smtClean="0">
                <a:solidFill>
                  <a:srgbClr val="002060"/>
                </a:solidFill>
              </a:rPr>
              <a:t>min. </a:t>
            </a:r>
            <a:r>
              <a:rPr lang="cs-CZ" altLang="cs-CZ" sz="3200" b="1" baseline="-25000" dirty="0" smtClean="0">
                <a:solidFill>
                  <a:srgbClr val="C00000"/>
                </a:solidFill>
              </a:rPr>
              <a:t>Intenzivní aerobní svalová </a:t>
            </a:r>
            <a:r>
              <a:rPr lang="cs-CZ" altLang="cs-CZ" sz="3200" b="1" baseline="-25000" dirty="0">
                <a:solidFill>
                  <a:srgbClr val="C00000"/>
                </a:solidFill>
              </a:rPr>
              <a:t>práce produkci ROS mnohonásobně zesiluje.</a:t>
            </a:r>
            <a:endParaRPr lang="cs-CZ" altLang="cs-CZ" sz="3200" b="1" dirty="0">
              <a:solidFill>
                <a:srgbClr val="C00000"/>
              </a:solidFill>
            </a:endParaRPr>
          </a:p>
        </p:txBody>
      </p:sp>
      <p:pic>
        <p:nvPicPr>
          <p:cNvPr id="13" name="Picture 2" descr="http://www.zschemie.euweb.cz/molekuly/atom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43" y="4047748"/>
            <a:ext cx="1095375" cy="1095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Obdélník 8"/>
          <p:cNvSpPr>
            <a:spLocks noChangeArrowheads="1"/>
          </p:cNvSpPr>
          <p:nvPr/>
        </p:nvSpPr>
        <p:spPr bwMode="auto">
          <a:xfrm>
            <a:off x="1002632" y="5143123"/>
            <a:ext cx="2360579" cy="646112"/>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dirty="0" smtClean="0">
                <a:solidFill>
                  <a:srgbClr val="FF0000"/>
                </a:solidFill>
              </a:rPr>
              <a:t>nestabilní atom O</a:t>
            </a:r>
            <a:r>
              <a:rPr lang="cs-CZ" altLang="cs-CZ" sz="1800" baseline="30000" dirty="0" smtClean="0">
                <a:solidFill>
                  <a:srgbClr val="FF0000"/>
                </a:solidFill>
              </a:rPr>
              <a:t>2-</a:t>
            </a:r>
            <a:endParaRPr lang="cs-CZ" altLang="cs-CZ" sz="1800" baseline="30000" dirty="0"/>
          </a:p>
          <a:p>
            <a:pPr algn="ctr">
              <a:spcBef>
                <a:spcPct val="0"/>
              </a:spcBef>
              <a:buFontTx/>
              <a:buNone/>
            </a:pPr>
            <a:r>
              <a:rPr lang="cs-CZ" altLang="cs-CZ" sz="1800" dirty="0">
                <a:solidFill>
                  <a:srgbClr val="0070C0"/>
                </a:solidFill>
              </a:rPr>
              <a:t>2 nepárové elektrony</a:t>
            </a:r>
          </a:p>
        </p:txBody>
      </p:sp>
    </p:spTree>
    <p:extLst>
      <p:ext uri="{BB962C8B-B14F-4D97-AF65-F5344CB8AC3E}">
        <p14:creationId xmlns:p14="http://schemas.microsoft.com/office/powerpoint/2010/main" val="37929353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8507" y="763953"/>
            <a:ext cx="6860251" cy="5975964"/>
          </a:xfrm>
          <a:prstGeom prst="rect">
            <a:avLst/>
          </a:prstGeom>
          <a:ln>
            <a:solidFill>
              <a:srgbClr val="002060"/>
            </a:solidFill>
          </a:ln>
        </p:spPr>
      </p:pic>
      <p:sp>
        <p:nvSpPr>
          <p:cNvPr id="3" name="TextovéPole 2"/>
          <p:cNvSpPr txBox="1"/>
          <p:nvPr/>
        </p:nvSpPr>
        <p:spPr>
          <a:xfrm rot="16200000">
            <a:off x="9544372" y="3582707"/>
            <a:ext cx="4572000" cy="523220"/>
          </a:xfrm>
          <a:prstGeom prst="rect">
            <a:avLst/>
          </a:prstGeom>
          <a:solidFill>
            <a:schemeClr val="accent4">
              <a:lumMod val="20000"/>
              <a:lumOff val="80000"/>
            </a:schemeClr>
          </a:solidFill>
          <a:ln>
            <a:solidFill>
              <a:srgbClr val="002060"/>
            </a:solidFill>
          </a:ln>
        </p:spPr>
        <p:txBody>
          <a:bodyPr wrap="square" rtlCol="0">
            <a:spAutoFit/>
          </a:bodyPr>
          <a:lstStyle/>
          <a:p>
            <a:r>
              <a:rPr lang="cs-CZ" sz="1400" i="1" dirty="0" err="1"/>
              <a:t>Steinbacher</a:t>
            </a:r>
            <a:r>
              <a:rPr lang="cs-CZ" sz="1400" i="1" dirty="0"/>
              <a:t> P, </a:t>
            </a:r>
            <a:r>
              <a:rPr lang="cs-CZ" sz="1400" i="1" dirty="0" err="1"/>
              <a:t>Eckl</a:t>
            </a:r>
            <a:r>
              <a:rPr lang="cs-CZ" sz="1400" i="1" dirty="0"/>
              <a:t> P. </a:t>
            </a:r>
            <a:r>
              <a:rPr lang="en-US" sz="1400" i="1" dirty="0" smtClean="0"/>
              <a:t>Impact </a:t>
            </a:r>
            <a:r>
              <a:rPr lang="en-US" sz="1400" i="1" dirty="0"/>
              <a:t>of Oxidative Stress </a:t>
            </a:r>
            <a:r>
              <a:rPr lang="en-US" sz="1400" i="1" dirty="0" smtClean="0"/>
              <a:t>on</a:t>
            </a:r>
            <a:r>
              <a:rPr lang="cs-CZ" sz="1400" i="1" dirty="0" smtClean="0"/>
              <a:t> </a:t>
            </a:r>
            <a:r>
              <a:rPr lang="en-US" sz="1400" i="1" dirty="0" smtClean="0"/>
              <a:t>Exercising </a:t>
            </a:r>
            <a:r>
              <a:rPr lang="en-US" sz="1400" i="1" dirty="0"/>
              <a:t>Skeletal Muscle</a:t>
            </a:r>
            <a:r>
              <a:rPr lang="cs-CZ" sz="1400" i="1" dirty="0" smtClean="0"/>
              <a:t>. </a:t>
            </a:r>
            <a:r>
              <a:rPr lang="cs-CZ" sz="1400" i="1" dirty="0" err="1" smtClean="0">
                <a:effectLst/>
              </a:rPr>
              <a:t>Biomolecules</a:t>
            </a:r>
            <a:r>
              <a:rPr lang="cs-CZ" sz="1400" i="1" dirty="0" smtClean="0">
                <a:effectLst/>
              </a:rPr>
              <a:t>, 2015, 5(2), 356-377.</a:t>
            </a:r>
            <a:endParaRPr lang="cs-CZ" sz="1400" i="1" dirty="0"/>
          </a:p>
        </p:txBody>
      </p:sp>
      <p:sp>
        <p:nvSpPr>
          <p:cNvPr id="5" name="TextovéPole 4"/>
          <p:cNvSpPr txBox="1"/>
          <p:nvPr/>
        </p:nvSpPr>
        <p:spPr>
          <a:xfrm>
            <a:off x="518028" y="2082338"/>
            <a:ext cx="4228865" cy="1015663"/>
          </a:xfrm>
          <a:prstGeom prst="rect">
            <a:avLst/>
          </a:prstGeom>
          <a:noFill/>
          <a:ln>
            <a:solidFill>
              <a:srgbClr val="0070C0"/>
            </a:solidFill>
          </a:ln>
        </p:spPr>
        <p:txBody>
          <a:bodyPr wrap="square" rtlCol="0">
            <a:spAutoFit/>
          </a:bodyPr>
          <a:lstStyle/>
          <a:p>
            <a:r>
              <a:rPr lang="cs-CZ" sz="2000" b="1" dirty="0" smtClean="0">
                <a:solidFill>
                  <a:srgbClr val="0070C0"/>
                </a:solidFill>
              </a:rPr>
              <a:t>Soustavné správné aerobní cvičení </a:t>
            </a:r>
          </a:p>
          <a:p>
            <a:r>
              <a:rPr lang="cs-CZ" altLang="cs-CZ" sz="2000" b="1" dirty="0" smtClean="0">
                <a:solidFill>
                  <a:srgbClr val="00B050"/>
                </a:solidFill>
              </a:rPr>
              <a:t>→ </a:t>
            </a:r>
            <a:r>
              <a:rPr lang="cs-CZ" sz="2000" b="1" dirty="0" smtClean="0">
                <a:solidFill>
                  <a:srgbClr val="00B050"/>
                </a:solidFill>
              </a:rPr>
              <a:t>zvyšování antioxidační kapacity </a:t>
            </a:r>
            <a:r>
              <a:rPr lang="cs-CZ" altLang="cs-CZ" sz="2000" b="1" dirty="0">
                <a:solidFill>
                  <a:srgbClr val="00B050"/>
                </a:solidFill>
              </a:rPr>
              <a:t>→</a:t>
            </a:r>
            <a:endParaRPr lang="cs-CZ" sz="2000" b="1" dirty="0" smtClean="0">
              <a:solidFill>
                <a:srgbClr val="00B050"/>
              </a:solidFill>
            </a:endParaRPr>
          </a:p>
          <a:p>
            <a:r>
              <a:rPr lang="cs-CZ" altLang="cs-CZ" sz="2000" b="1" dirty="0">
                <a:solidFill>
                  <a:srgbClr val="00B050"/>
                </a:solidFill>
              </a:rPr>
              <a:t>→ </a:t>
            </a:r>
            <a:r>
              <a:rPr lang="cs-CZ" sz="2000" b="1" dirty="0" smtClean="0">
                <a:solidFill>
                  <a:srgbClr val="00B050"/>
                </a:solidFill>
              </a:rPr>
              <a:t>snižování oxidačního stresu</a:t>
            </a:r>
            <a:endParaRPr lang="cs-CZ" sz="2000" b="1" dirty="0">
              <a:solidFill>
                <a:srgbClr val="00B050"/>
              </a:solidFill>
            </a:endParaRPr>
          </a:p>
        </p:txBody>
      </p:sp>
      <p:sp>
        <p:nvSpPr>
          <p:cNvPr id="6" name="Obdélník 5"/>
          <p:cNvSpPr/>
          <p:nvPr/>
        </p:nvSpPr>
        <p:spPr>
          <a:xfrm>
            <a:off x="462220" y="971401"/>
            <a:ext cx="4340479" cy="830997"/>
          </a:xfrm>
          <a:prstGeom prst="rect">
            <a:avLst/>
          </a:prstGeom>
        </p:spPr>
        <p:txBody>
          <a:bodyPr wrap="square">
            <a:spAutoFit/>
          </a:bodyPr>
          <a:lstStyle/>
          <a:p>
            <a:pPr algn="ctr">
              <a:spcBef>
                <a:spcPct val="0"/>
              </a:spcBef>
            </a:pPr>
            <a:r>
              <a:rPr lang="cs-CZ" altLang="cs-CZ" sz="2400" b="1" dirty="0">
                <a:solidFill>
                  <a:srgbClr val="002060"/>
                </a:solidFill>
              </a:rPr>
              <a:t>Vztah </a:t>
            </a:r>
            <a:r>
              <a:rPr lang="cs-CZ" altLang="cs-CZ" sz="2400" b="1" dirty="0" smtClean="0">
                <a:solidFill>
                  <a:srgbClr val="002060"/>
                </a:solidFill>
              </a:rPr>
              <a:t>vytrvalostní zátěže</a:t>
            </a:r>
          </a:p>
          <a:p>
            <a:pPr algn="ctr">
              <a:spcBef>
                <a:spcPct val="0"/>
              </a:spcBef>
            </a:pPr>
            <a:r>
              <a:rPr lang="cs-CZ" altLang="cs-CZ" sz="2400" b="1" dirty="0" smtClean="0">
                <a:solidFill>
                  <a:srgbClr val="002060"/>
                </a:solidFill>
              </a:rPr>
              <a:t>a adaptace na oxidační stres</a:t>
            </a:r>
            <a:endParaRPr lang="cs-CZ" altLang="cs-CZ" sz="2400" b="1" dirty="0">
              <a:solidFill>
                <a:srgbClr val="002060"/>
              </a:solidFill>
            </a:endParaRPr>
          </a:p>
        </p:txBody>
      </p:sp>
      <p:sp>
        <p:nvSpPr>
          <p:cNvPr id="7" name="TextovéPole 6"/>
          <p:cNvSpPr txBox="1"/>
          <p:nvPr/>
        </p:nvSpPr>
        <p:spPr>
          <a:xfrm>
            <a:off x="518026" y="3200429"/>
            <a:ext cx="4228865" cy="646331"/>
          </a:xfrm>
          <a:prstGeom prst="rect">
            <a:avLst/>
          </a:prstGeom>
          <a:noFill/>
          <a:ln>
            <a:solidFill>
              <a:srgbClr val="7030A0"/>
            </a:solidFill>
          </a:ln>
        </p:spPr>
        <p:txBody>
          <a:bodyPr wrap="square" rtlCol="0">
            <a:spAutoFit/>
          </a:bodyPr>
          <a:lstStyle/>
          <a:p>
            <a:r>
              <a:rPr lang="cs-CZ" dirty="0" smtClean="0">
                <a:solidFill>
                  <a:srgbClr val="7030A0"/>
                </a:solidFill>
              </a:rPr>
              <a:t>Poměr likvidace a tvorby ROS rozhoduje</a:t>
            </a:r>
          </a:p>
          <a:p>
            <a:r>
              <a:rPr lang="cs-CZ" dirty="0" smtClean="0">
                <a:solidFill>
                  <a:srgbClr val="7030A0"/>
                </a:solidFill>
              </a:rPr>
              <a:t>o velikosti oxidačního stresu.</a:t>
            </a:r>
            <a:endParaRPr lang="cs-CZ" dirty="0">
              <a:solidFill>
                <a:srgbClr val="7030A0"/>
              </a:solidFill>
            </a:endParaRPr>
          </a:p>
        </p:txBody>
      </p:sp>
      <p:sp>
        <p:nvSpPr>
          <p:cNvPr id="8" name="Obdélník 7"/>
          <p:cNvSpPr/>
          <p:nvPr/>
        </p:nvSpPr>
        <p:spPr>
          <a:xfrm>
            <a:off x="518028" y="322130"/>
            <a:ext cx="11200730" cy="400110"/>
          </a:xfrm>
          <a:prstGeom prst="rect">
            <a:avLst/>
          </a:prstGeom>
          <a:ln>
            <a:noFill/>
          </a:ln>
        </p:spPr>
        <p:txBody>
          <a:bodyPr wrap="square">
            <a:spAutoFit/>
          </a:bodyPr>
          <a:lstStyle/>
          <a:p>
            <a:pPr algn="ctr"/>
            <a:r>
              <a:rPr lang="cs-CZ" sz="2000" b="1" dirty="0" smtClean="0">
                <a:solidFill>
                  <a:srgbClr val="0070C0"/>
                </a:solidFill>
              </a:rPr>
              <a:t>SNÍŽENÍ RIZIKA POŠKOZENÍ SRDCE, CÉV A KRVINEK OXIDAČNÍM STRESEM</a:t>
            </a:r>
            <a:endParaRPr lang="cs-CZ" sz="2000" b="1" dirty="0">
              <a:solidFill>
                <a:srgbClr val="0070C0"/>
              </a:solidFill>
            </a:endParaRPr>
          </a:p>
        </p:txBody>
      </p:sp>
    </p:spTree>
    <p:extLst>
      <p:ext uri="{BB962C8B-B14F-4D97-AF65-F5344CB8AC3E}">
        <p14:creationId xmlns:p14="http://schemas.microsoft.com/office/powerpoint/2010/main" val="27668891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76" y="1781207"/>
            <a:ext cx="6412394" cy="4669023"/>
          </a:xfrm>
          <a:prstGeom prst="rect">
            <a:avLst/>
          </a:prstGeom>
          <a:ln>
            <a:solidFill>
              <a:srgbClr val="002060"/>
            </a:solidFill>
          </a:ln>
        </p:spPr>
      </p:pic>
      <p:sp>
        <p:nvSpPr>
          <p:cNvPr id="5" name="Obdélník 4"/>
          <p:cNvSpPr/>
          <p:nvPr/>
        </p:nvSpPr>
        <p:spPr>
          <a:xfrm>
            <a:off x="382276" y="795351"/>
            <a:ext cx="7369529" cy="892552"/>
          </a:xfrm>
          <a:prstGeom prst="rect">
            <a:avLst/>
          </a:prstGeom>
        </p:spPr>
        <p:txBody>
          <a:bodyPr wrap="square">
            <a:spAutoFit/>
          </a:bodyPr>
          <a:lstStyle/>
          <a:p>
            <a:r>
              <a:rPr lang="cs-CZ" sz="2000" dirty="0" smtClean="0">
                <a:solidFill>
                  <a:srgbClr val="002060"/>
                </a:solidFill>
                <a:effectLst>
                  <a:outerShdw blurRad="38100" dist="38100" dir="2700000" algn="tl">
                    <a:srgbClr val="000000">
                      <a:alpha val="43137"/>
                    </a:srgbClr>
                  </a:outerShdw>
                </a:effectLst>
              </a:rPr>
              <a:t>POHYBOVÁ AKTIVITA A OXIDAČNÍ STRES</a:t>
            </a:r>
          </a:p>
          <a:p>
            <a:r>
              <a:rPr lang="cs-CZ" sz="1600" b="1" i="1" dirty="0" err="1" smtClean="0"/>
              <a:t>Nutrition</a:t>
            </a:r>
            <a:r>
              <a:rPr lang="cs-CZ" sz="1600" b="1" i="1" dirty="0" smtClean="0"/>
              <a:t>, </a:t>
            </a:r>
            <a:r>
              <a:rPr lang="cs-CZ" sz="1600" b="1" i="1" dirty="0" err="1" smtClean="0"/>
              <a:t>physical</a:t>
            </a:r>
            <a:r>
              <a:rPr lang="cs-CZ" sz="1600" b="1" i="1" dirty="0" smtClean="0"/>
              <a:t> </a:t>
            </a:r>
            <a:r>
              <a:rPr lang="cs-CZ" sz="1600" b="1" i="1" dirty="0" err="1" smtClean="0"/>
              <a:t>activity</a:t>
            </a:r>
            <a:r>
              <a:rPr lang="cs-CZ" sz="1600" b="1" i="1" dirty="0" smtClean="0"/>
              <a:t>, and </a:t>
            </a:r>
            <a:r>
              <a:rPr lang="cs-CZ" sz="1600" b="1" i="1" dirty="0" err="1" smtClean="0"/>
              <a:t>cardiovascular</a:t>
            </a:r>
            <a:r>
              <a:rPr lang="cs-CZ" sz="1600" b="1" i="1" dirty="0" smtClean="0"/>
              <a:t> </a:t>
            </a:r>
            <a:r>
              <a:rPr lang="cs-CZ" sz="1600" b="1" i="1" dirty="0" err="1" smtClean="0"/>
              <a:t>disease</a:t>
            </a:r>
            <a:r>
              <a:rPr lang="cs-CZ" sz="1600" b="1" i="1" dirty="0" smtClean="0"/>
              <a:t>: </a:t>
            </a:r>
            <a:r>
              <a:rPr lang="cs-CZ" sz="1600" b="1" i="1" dirty="0" err="1" smtClean="0"/>
              <a:t>An</a:t>
            </a:r>
            <a:r>
              <a:rPr lang="cs-CZ" sz="1600" b="1" i="1" dirty="0" smtClean="0"/>
              <a:t> update.</a:t>
            </a:r>
          </a:p>
          <a:p>
            <a:r>
              <a:rPr lang="cs-CZ" sz="1600" i="1" dirty="0" smtClean="0"/>
              <a:t>Louis J. </a:t>
            </a:r>
            <a:r>
              <a:rPr lang="cs-CZ" sz="1600" i="1" dirty="0" err="1" smtClean="0"/>
              <a:t>Ignarro</a:t>
            </a:r>
            <a:r>
              <a:rPr lang="cs-CZ" sz="1600" i="1" dirty="0" smtClean="0"/>
              <a:t>, Maria Luisa </a:t>
            </a:r>
            <a:r>
              <a:rPr lang="cs-CZ" sz="1600" i="1" dirty="0" err="1" smtClean="0"/>
              <a:t>Balestrieri</a:t>
            </a:r>
            <a:r>
              <a:rPr lang="cs-CZ" sz="1600" i="1" dirty="0" smtClean="0"/>
              <a:t>, Claudio </a:t>
            </a:r>
            <a:r>
              <a:rPr lang="cs-CZ" sz="1600" i="1" dirty="0" err="1" smtClean="0"/>
              <a:t>Napoli</a:t>
            </a:r>
            <a:r>
              <a:rPr lang="cs-CZ" sz="1600" i="1" dirty="0" smtClean="0"/>
              <a:t>. </a:t>
            </a:r>
            <a:r>
              <a:rPr lang="cs-CZ" sz="1600" i="1" dirty="0" smtClean="0">
                <a:hlinkClick r:id="rId3"/>
              </a:rPr>
              <a:t>cardiores.2006.06.030</a:t>
            </a:r>
            <a:r>
              <a:rPr lang="cs-CZ" sz="1600" i="1" dirty="0" smtClean="0"/>
              <a:t> 326-340 </a:t>
            </a:r>
            <a:endParaRPr lang="cs-CZ" sz="1600" i="1" dirty="0"/>
          </a:p>
        </p:txBody>
      </p:sp>
      <p:sp>
        <p:nvSpPr>
          <p:cNvPr id="6" name="Obdélník 5"/>
          <p:cNvSpPr/>
          <p:nvPr/>
        </p:nvSpPr>
        <p:spPr>
          <a:xfrm>
            <a:off x="518028" y="219559"/>
            <a:ext cx="11200730" cy="400110"/>
          </a:xfrm>
          <a:prstGeom prst="rect">
            <a:avLst/>
          </a:prstGeom>
          <a:ln>
            <a:noFill/>
          </a:ln>
        </p:spPr>
        <p:txBody>
          <a:bodyPr wrap="square">
            <a:spAutoFit/>
          </a:bodyPr>
          <a:lstStyle/>
          <a:p>
            <a:pPr algn="ctr"/>
            <a:r>
              <a:rPr lang="cs-CZ" sz="2000" b="1" dirty="0" smtClean="0">
                <a:solidFill>
                  <a:srgbClr val="0070C0"/>
                </a:solidFill>
              </a:rPr>
              <a:t>SNÍŽENÍ RIZIKA POŠKOZENÍ SRDCE, CÉV A KRVINEK OXIDAČNÍM STRESEM</a:t>
            </a:r>
            <a:endParaRPr lang="cs-CZ" sz="2000" b="1" dirty="0">
              <a:solidFill>
                <a:srgbClr val="0070C0"/>
              </a:solidFill>
            </a:endParaRPr>
          </a:p>
        </p:txBody>
      </p:sp>
      <p:sp>
        <p:nvSpPr>
          <p:cNvPr id="8" name="Rectangle 3"/>
          <p:cNvSpPr>
            <a:spLocks noChangeArrowheads="1"/>
          </p:cNvSpPr>
          <p:nvPr/>
        </p:nvSpPr>
        <p:spPr bwMode="auto">
          <a:xfrm>
            <a:off x="6913946" y="1781207"/>
            <a:ext cx="5029296" cy="2031325"/>
          </a:xfrm>
          <a:prstGeom prst="rect">
            <a:avLst/>
          </a:prstGeom>
          <a:solidFill>
            <a:schemeClr val="accent4">
              <a:lumMod val="20000"/>
              <a:lumOff val="80000"/>
            </a:schemeClr>
          </a:solidFill>
          <a:ln w="9525">
            <a:solidFill>
              <a:srgbClr val="002060"/>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lgn="ctr" eaLnBrk="1" hangingPunct="1">
              <a:spcBef>
                <a:spcPct val="0"/>
              </a:spcBef>
              <a:buFont typeface="Wingdings" panose="05000000000000000000" pitchFamily="2" charset="2"/>
              <a:buChar char="q"/>
            </a:pPr>
            <a:r>
              <a:rPr lang="cs-CZ" altLang="cs-CZ" sz="1800" b="1" i="1" dirty="0" smtClean="0">
                <a:solidFill>
                  <a:schemeClr val="accent6">
                    <a:lumMod val="75000"/>
                  </a:schemeClr>
                </a:solidFill>
                <a:latin typeface="+mn-lt"/>
              </a:rPr>
              <a:t>Pravidelná vytrvalostní středně </a:t>
            </a:r>
            <a:r>
              <a:rPr lang="cs-CZ" altLang="cs-CZ" sz="1800" b="1" i="1" dirty="0">
                <a:solidFill>
                  <a:schemeClr val="accent6">
                    <a:lumMod val="75000"/>
                  </a:schemeClr>
                </a:solidFill>
                <a:latin typeface="+mn-lt"/>
              </a:rPr>
              <a:t>intenzivní </a:t>
            </a:r>
            <a:r>
              <a:rPr lang="cs-CZ" altLang="cs-CZ" sz="1800" b="1" i="1" dirty="0" smtClean="0">
                <a:solidFill>
                  <a:schemeClr val="accent6">
                    <a:lumMod val="75000"/>
                  </a:schemeClr>
                </a:solidFill>
                <a:latin typeface="+mn-lt"/>
              </a:rPr>
              <a:t>zátěž </a:t>
            </a:r>
            <a:r>
              <a:rPr lang="cs-CZ" altLang="cs-CZ" sz="1800" dirty="0" smtClean="0">
                <a:solidFill>
                  <a:schemeClr val="accent6">
                    <a:lumMod val="75000"/>
                  </a:schemeClr>
                </a:solidFill>
                <a:latin typeface="+mn-lt"/>
              </a:rPr>
              <a:t>(</a:t>
            </a:r>
            <a:r>
              <a:rPr lang="en-US" altLang="cs-CZ" sz="1800" dirty="0" smtClean="0">
                <a:solidFill>
                  <a:schemeClr val="accent6">
                    <a:lumMod val="75000"/>
                  </a:schemeClr>
                </a:solidFill>
                <a:latin typeface="+mn-lt"/>
              </a:rPr>
              <a:t>&lt;</a:t>
            </a:r>
            <a:r>
              <a:rPr lang="cs-CZ" altLang="cs-CZ" sz="1800" dirty="0" smtClean="0">
                <a:solidFill>
                  <a:schemeClr val="accent6">
                    <a:lumMod val="75000"/>
                  </a:schemeClr>
                </a:solidFill>
                <a:latin typeface="+mn-lt"/>
              </a:rPr>
              <a:t> ANP, </a:t>
            </a:r>
            <a:r>
              <a:rPr lang="en-US" altLang="cs-CZ" sz="1800" dirty="0" smtClean="0">
                <a:solidFill>
                  <a:schemeClr val="accent6">
                    <a:lumMod val="75000"/>
                  </a:schemeClr>
                </a:solidFill>
                <a:latin typeface="+mn-lt"/>
              </a:rPr>
              <a:t>~</a:t>
            </a:r>
            <a:r>
              <a:rPr lang="cs-CZ" altLang="cs-CZ" sz="1800" dirty="0" smtClean="0">
                <a:solidFill>
                  <a:schemeClr val="accent6">
                    <a:lumMod val="75000"/>
                  </a:schemeClr>
                </a:solidFill>
                <a:latin typeface="+mn-lt"/>
              </a:rPr>
              <a:t> 50-70</a:t>
            </a:r>
            <a:r>
              <a:rPr lang="cs-CZ" altLang="cs-CZ" sz="1800" dirty="0">
                <a:solidFill>
                  <a:schemeClr val="accent6">
                    <a:lumMod val="75000"/>
                  </a:schemeClr>
                </a:solidFill>
                <a:latin typeface="+mn-lt"/>
              </a:rPr>
              <a:t>% VO</a:t>
            </a:r>
            <a:r>
              <a:rPr lang="cs-CZ" altLang="cs-CZ" sz="1800" baseline="-25000" dirty="0">
                <a:solidFill>
                  <a:schemeClr val="accent6">
                    <a:lumMod val="75000"/>
                  </a:schemeClr>
                </a:solidFill>
                <a:latin typeface="+mn-lt"/>
              </a:rPr>
              <a:t>2</a:t>
            </a:r>
            <a:r>
              <a:rPr lang="cs-CZ" altLang="cs-CZ" sz="1800" dirty="0">
                <a:solidFill>
                  <a:schemeClr val="accent6">
                    <a:lumMod val="75000"/>
                  </a:schemeClr>
                </a:solidFill>
                <a:latin typeface="+mn-lt"/>
              </a:rPr>
              <a:t>max</a:t>
            </a:r>
            <a:r>
              <a:rPr lang="cs-CZ" altLang="cs-CZ" sz="1800" dirty="0" smtClean="0">
                <a:solidFill>
                  <a:schemeClr val="accent6">
                    <a:lumMod val="75000"/>
                  </a:schemeClr>
                </a:solidFill>
                <a:latin typeface="+mn-lt"/>
              </a:rPr>
              <a:t>)</a:t>
            </a:r>
          </a:p>
          <a:p>
            <a:pPr eaLnBrk="1" hangingPunct="1">
              <a:spcBef>
                <a:spcPct val="0"/>
              </a:spcBef>
              <a:buNone/>
            </a:pPr>
            <a:r>
              <a:rPr lang="cs-CZ" altLang="cs-CZ" sz="1800" dirty="0" smtClean="0">
                <a:solidFill>
                  <a:schemeClr val="accent6">
                    <a:lumMod val="75000"/>
                  </a:schemeClr>
                </a:solidFill>
                <a:latin typeface="+mn-lt"/>
              </a:rPr>
              <a:t>→ zlepšení </a:t>
            </a:r>
            <a:r>
              <a:rPr lang="cs-CZ" altLang="cs-CZ" sz="1800" dirty="0">
                <a:solidFill>
                  <a:schemeClr val="accent6">
                    <a:lumMod val="75000"/>
                  </a:schemeClr>
                </a:solidFill>
                <a:latin typeface="+mn-lt"/>
              </a:rPr>
              <a:t>kapacity antioxidačních </a:t>
            </a:r>
            <a:r>
              <a:rPr lang="cs-CZ" altLang="cs-CZ" sz="1800" dirty="0" smtClean="0">
                <a:solidFill>
                  <a:schemeClr val="accent6">
                    <a:lumMod val="75000"/>
                  </a:schemeClr>
                </a:solidFill>
                <a:latin typeface="+mn-lt"/>
              </a:rPr>
              <a:t>mechanismů</a:t>
            </a:r>
          </a:p>
          <a:p>
            <a:pPr eaLnBrk="1" hangingPunct="1">
              <a:spcBef>
                <a:spcPct val="0"/>
              </a:spcBef>
              <a:buNone/>
            </a:pPr>
            <a:r>
              <a:rPr lang="cs-CZ" altLang="cs-CZ" sz="1800" dirty="0" smtClean="0">
                <a:solidFill>
                  <a:schemeClr val="accent6">
                    <a:lumMod val="75000"/>
                  </a:schemeClr>
                </a:solidFill>
                <a:latin typeface="+mn-lt"/>
              </a:rPr>
              <a:t>(odolnosti vůči oxidačnímu stresu, posílení imunity)</a:t>
            </a:r>
            <a:endParaRPr lang="cs-CZ" altLang="cs-CZ" sz="1800" dirty="0">
              <a:solidFill>
                <a:schemeClr val="accent6">
                  <a:lumMod val="75000"/>
                </a:schemeClr>
              </a:solidFill>
              <a:latin typeface="+mn-lt"/>
            </a:endParaRPr>
          </a:p>
          <a:p>
            <a:pPr>
              <a:spcBef>
                <a:spcPct val="0"/>
              </a:spcBef>
              <a:buFont typeface="Wingdings" panose="05000000000000000000" pitchFamily="2" charset="2"/>
              <a:buChar char="q"/>
            </a:pPr>
            <a:r>
              <a:rPr lang="cs-CZ" altLang="cs-CZ" sz="1800" dirty="0" smtClean="0">
                <a:solidFill>
                  <a:srgbClr val="002060"/>
                </a:solidFill>
                <a:latin typeface="+mn-lt"/>
              </a:rPr>
              <a:t> </a:t>
            </a:r>
            <a:r>
              <a:rPr lang="cs-CZ" altLang="cs-CZ" sz="1800" b="1" i="1" dirty="0">
                <a:latin typeface="+mn-lt"/>
              </a:rPr>
              <a:t>Vysoce intenzivní </a:t>
            </a:r>
            <a:r>
              <a:rPr lang="cs-CZ" altLang="cs-CZ" sz="1800" b="1" i="1" dirty="0" smtClean="0">
                <a:latin typeface="+mn-lt"/>
              </a:rPr>
              <a:t>zátěž </a:t>
            </a:r>
            <a:r>
              <a:rPr lang="cs-CZ" altLang="cs-CZ" sz="1800" dirty="0" smtClean="0">
                <a:latin typeface="+mn-lt"/>
              </a:rPr>
              <a:t>(</a:t>
            </a:r>
            <a:r>
              <a:rPr lang="en-US" altLang="cs-CZ" sz="1800" dirty="0" smtClean="0">
                <a:latin typeface="+mn-lt"/>
              </a:rPr>
              <a:t>&gt;</a:t>
            </a:r>
            <a:r>
              <a:rPr lang="cs-CZ" altLang="cs-CZ" sz="1800" dirty="0" smtClean="0">
                <a:latin typeface="+mn-lt"/>
              </a:rPr>
              <a:t> </a:t>
            </a:r>
            <a:r>
              <a:rPr lang="en-US" altLang="cs-CZ" sz="1800" dirty="0" smtClean="0">
                <a:latin typeface="+mn-lt"/>
              </a:rPr>
              <a:t>ANP</a:t>
            </a:r>
            <a:r>
              <a:rPr lang="cs-CZ" altLang="cs-CZ" sz="1800" dirty="0" smtClean="0">
                <a:latin typeface="+mn-lt"/>
              </a:rPr>
              <a:t>, </a:t>
            </a:r>
            <a:r>
              <a:rPr lang="en-US" altLang="cs-CZ" sz="1800" dirty="0" smtClean="0">
                <a:latin typeface="+mn-lt"/>
              </a:rPr>
              <a:t>~</a:t>
            </a:r>
            <a:r>
              <a:rPr lang="cs-CZ" altLang="cs-CZ" sz="1800" dirty="0" smtClean="0">
                <a:latin typeface="+mn-lt"/>
              </a:rPr>
              <a:t> </a:t>
            </a:r>
            <a:r>
              <a:rPr lang="en-US" altLang="cs-CZ" sz="1800" dirty="0" smtClean="0">
                <a:latin typeface="+mn-lt"/>
              </a:rPr>
              <a:t>&gt;</a:t>
            </a:r>
            <a:r>
              <a:rPr lang="cs-CZ" altLang="cs-CZ" sz="1800" dirty="0" smtClean="0">
                <a:latin typeface="+mn-lt"/>
              </a:rPr>
              <a:t> </a:t>
            </a:r>
            <a:r>
              <a:rPr lang="cs-CZ" altLang="cs-CZ" sz="1800" dirty="0">
                <a:latin typeface="+mn-lt"/>
              </a:rPr>
              <a:t>70% VO</a:t>
            </a:r>
            <a:r>
              <a:rPr lang="cs-CZ" altLang="cs-CZ" sz="1800" baseline="-25000" dirty="0">
                <a:latin typeface="+mn-lt"/>
              </a:rPr>
              <a:t>2</a:t>
            </a:r>
            <a:r>
              <a:rPr lang="cs-CZ" altLang="cs-CZ" sz="1800" dirty="0">
                <a:latin typeface="+mn-lt"/>
              </a:rPr>
              <a:t>max</a:t>
            </a:r>
            <a:r>
              <a:rPr lang="cs-CZ" altLang="cs-CZ" sz="1800" dirty="0" smtClean="0">
                <a:latin typeface="+mn-lt"/>
              </a:rPr>
              <a:t>)</a:t>
            </a:r>
          </a:p>
          <a:p>
            <a:pPr>
              <a:spcBef>
                <a:spcPct val="0"/>
              </a:spcBef>
              <a:buNone/>
            </a:pPr>
            <a:r>
              <a:rPr lang="cs-CZ" altLang="cs-CZ" sz="1800" dirty="0" smtClean="0">
                <a:latin typeface="+mn-lt"/>
              </a:rPr>
              <a:t> </a:t>
            </a:r>
            <a:r>
              <a:rPr lang="cs-CZ" altLang="cs-CZ" sz="1800" dirty="0">
                <a:latin typeface="+mn-lt"/>
              </a:rPr>
              <a:t>→ </a:t>
            </a:r>
            <a:r>
              <a:rPr lang="en-US" altLang="cs-CZ" sz="1800" dirty="0" err="1" smtClean="0">
                <a:latin typeface="+mn-lt"/>
              </a:rPr>
              <a:t>oxida</a:t>
            </a:r>
            <a:r>
              <a:rPr lang="cs-CZ" altLang="cs-CZ" sz="1800" dirty="0" smtClean="0">
                <a:latin typeface="+mn-lt"/>
              </a:rPr>
              <a:t>č</a:t>
            </a:r>
            <a:r>
              <a:rPr lang="en-US" altLang="cs-CZ" sz="1800" dirty="0" smtClean="0">
                <a:latin typeface="+mn-lt"/>
              </a:rPr>
              <a:t>n</a:t>
            </a:r>
            <a:r>
              <a:rPr lang="cs-CZ" altLang="cs-CZ" sz="1800" dirty="0" smtClean="0">
                <a:latin typeface="+mn-lt"/>
              </a:rPr>
              <a:t>í</a:t>
            </a:r>
            <a:r>
              <a:rPr lang="en-US" altLang="cs-CZ" sz="1800" dirty="0" smtClean="0">
                <a:latin typeface="+mn-lt"/>
              </a:rPr>
              <a:t> stress </a:t>
            </a:r>
            <a:r>
              <a:rPr lang="cs-CZ" altLang="cs-CZ" sz="1800" dirty="0">
                <a:latin typeface="+mn-lt"/>
              </a:rPr>
              <a:t>→</a:t>
            </a:r>
            <a:r>
              <a:rPr lang="cs-CZ" altLang="cs-CZ" sz="1800" dirty="0" smtClean="0">
                <a:latin typeface="+mn-lt"/>
              </a:rPr>
              <a:t> poškození kosterních svalů, bílých krvinek, … (? ledvin</a:t>
            </a:r>
            <a:r>
              <a:rPr lang="cs-CZ" altLang="cs-CZ" sz="1800" dirty="0">
                <a:latin typeface="+mn-lt"/>
              </a:rPr>
              <a:t>, jater, cév, štítné žlázy, </a:t>
            </a:r>
            <a:r>
              <a:rPr lang="cs-CZ" altLang="cs-CZ" sz="1800" dirty="0" smtClean="0">
                <a:latin typeface="+mn-lt"/>
              </a:rPr>
              <a:t>…)</a:t>
            </a:r>
            <a:endParaRPr lang="cs-CZ" altLang="cs-CZ" sz="1800" dirty="0">
              <a:latin typeface="+mn-lt"/>
            </a:endParaRPr>
          </a:p>
        </p:txBody>
      </p:sp>
    </p:spTree>
    <p:extLst>
      <p:ext uri="{BB962C8B-B14F-4D97-AF65-F5344CB8AC3E}">
        <p14:creationId xmlns:p14="http://schemas.microsoft.com/office/powerpoint/2010/main" val="3297620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281825" y="802572"/>
            <a:ext cx="4500506" cy="3262432"/>
          </a:xfrm>
          <a:prstGeom prst="rect">
            <a:avLst/>
          </a:prstGeom>
          <a:noFill/>
          <a:ln>
            <a:solidFill>
              <a:schemeClr val="accent1"/>
            </a:solidFill>
          </a:ln>
        </p:spPr>
        <p:txBody>
          <a:bodyPr wrap="square" rtlCol="0">
            <a:spAutoFit/>
          </a:bodyPr>
          <a:lstStyle/>
          <a:p>
            <a:r>
              <a:rPr lang="cs-CZ" sz="2000" b="1" cap="all" dirty="0" smtClean="0">
                <a:solidFill>
                  <a:srgbClr val="0070C0"/>
                </a:solidFill>
              </a:rPr>
              <a:t>Cévní mozková příhoda (CMP)</a:t>
            </a:r>
          </a:p>
          <a:p>
            <a:r>
              <a:rPr lang="cs-CZ" sz="2000" dirty="0" smtClean="0"/>
              <a:t>s poruchami funkcí mozku </a:t>
            </a:r>
          </a:p>
          <a:p>
            <a:pPr marL="285750" indent="-285750">
              <a:buFont typeface="Wingdings" panose="05000000000000000000" pitchFamily="2" charset="2"/>
              <a:buChar char="q"/>
            </a:pPr>
            <a:r>
              <a:rPr lang="cs-CZ" sz="2000" dirty="0">
                <a:solidFill>
                  <a:srgbClr val="C00000"/>
                </a:solidFill>
              </a:rPr>
              <a:t>Krvácení do mozku</a:t>
            </a:r>
          </a:p>
          <a:p>
            <a:r>
              <a:rPr lang="cs-CZ" u="sng" dirty="0" smtClean="0"/>
              <a:t>Příčiny:</a:t>
            </a:r>
            <a:r>
              <a:rPr lang="cs-CZ" dirty="0" smtClean="0"/>
              <a:t> Ruptura cévy (aneurysmatu)</a:t>
            </a:r>
            <a:endParaRPr lang="cs-CZ" dirty="0"/>
          </a:p>
          <a:p>
            <a:pPr marL="285750" indent="-285750">
              <a:buFontTx/>
              <a:buChar char="-"/>
            </a:pPr>
            <a:r>
              <a:rPr lang="cs-CZ" dirty="0"/>
              <a:t>Oslabení cévní stěny</a:t>
            </a:r>
          </a:p>
          <a:p>
            <a:pPr marL="285750" indent="-285750">
              <a:buFontTx/>
              <a:buChar char="-"/>
            </a:pPr>
            <a:r>
              <a:rPr lang="cs-CZ" dirty="0" smtClean="0"/>
              <a:t>Náraz do hlavy</a:t>
            </a:r>
          </a:p>
          <a:p>
            <a:pPr marL="285750" indent="-285750">
              <a:buFontTx/>
              <a:buChar char="-"/>
            </a:pPr>
            <a:r>
              <a:rPr lang="cs-CZ" dirty="0" smtClean="0"/>
              <a:t>Hypertenze</a:t>
            </a:r>
          </a:p>
          <a:p>
            <a:pPr marL="285750" indent="-285750">
              <a:buFont typeface="Wingdings" panose="05000000000000000000" pitchFamily="2" charset="2"/>
              <a:buChar char="q"/>
            </a:pPr>
            <a:r>
              <a:rPr lang="cs-CZ" sz="2000" dirty="0" smtClean="0">
                <a:solidFill>
                  <a:srgbClr val="C00000"/>
                </a:solidFill>
              </a:rPr>
              <a:t>Ischémie </a:t>
            </a:r>
            <a:r>
              <a:rPr lang="cs-CZ" sz="2000" dirty="0">
                <a:solidFill>
                  <a:srgbClr val="C00000"/>
                </a:solidFill>
              </a:rPr>
              <a:t>mozku</a:t>
            </a:r>
          </a:p>
          <a:p>
            <a:r>
              <a:rPr lang="cs-CZ" u="sng" dirty="0" smtClean="0"/>
              <a:t>Příčina: </a:t>
            </a:r>
          </a:p>
          <a:p>
            <a:pPr marL="285750" indent="-285750">
              <a:buFontTx/>
              <a:buChar char="-"/>
            </a:pPr>
            <a:r>
              <a:rPr lang="cs-CZ" dirty="0" smtClean="0"/>
              <a:t>Arterioskleróza tepen (</a:t>
            </a:r>
            <a:r>
              <a:rPr lang="cs-CZ" dirty="0" err="1" smtClean="0"/>
              <a:t>a.carotis</a:t>
            </a:r>
            <a:r>
              <a:rPr lang="cs-CZ" dirty="0" smtClean="0"/>
              <a:t>, …)</a:t>
            </a:r>
          </a:p>
          <a:p>
            <a:pPr marL="285750" indent="-285750">
              <a:buFontTx/>
              <a:buChar char="-"/>
            </a:pPr>
            <a:r>
              <a:rPr lang="cs-CZ" dirty="0" smtClean="0"/>
              <a:t>hypotenze</a:t>
            </a:r>
            <a:endParaRPr lang="cs-CZ"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270" y="1425146"/>
            <a:ext cx="5934118" cy="4999401"/>
          </a:xfrm>
          <a:prstGeom prst="rect">
            <a:avLst/>
          </a:prstGeom>
          <a:ln>
            <a:solidFill>
              <a:schemeClr val="tx1"/>
            </a:solidFill>
          </a:ln>
        </p:spPr>
      </p:pic>
      <p:sp>
        <p:nvSpPr>
          <p:cNvPr id="7" name="Obdélník 6"/>
          <p:cNvSpPr/>
          <p:nvPr/>
        </p:nvSpPr>
        <p:spPr>
          <a:xfrm rot="16200000">
            <a:off x="9234003" y="4442717"/>
            <a:ext cx="3748215" cy="215444"/>
          </a:xfrm>
          <a:prstGeom prst="rect">
            <a:avLst/>
          </a:prstGeom>
        </p:spPr>
        <p:txBody>
          <a:bodyPr wrap="square">
            <a:spAutoFit/>
          </a:bodyPr>
          <a:lstStyle/>
          <a:p>
            <a:r>
              <a:rPr lang="cs-CZ" sz="800" dirty="0"/>
              <a:t>http://www.americancryostem.com/repairing-stroke-damage-using-adult-stem-cells/</a:t>
            </a:r>
          </a:p>
        </p:txBody>
      </p:sp>
    </p:spTree>
    <p:extLst>
      <p:ext uri="{BB962C8B-B14F-4D97-AF65-F5344CB8AC3E}">
        <p14:creationId xmlns:p14="http://schemas.microsoft.com/office/powerpoint/2010/main" val="3377098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1291754" y="325136"/>
            <a:ext cx="9359771" cy="2246769"/>
          </a:xfrm>
          <a:prstGeom prst="rect">
            <a:avLst/>
          </a:prstGeom>
          <a:solidFill>
            <a:schemeClr val="bg1"/>
          </a:solidFill>
          <a:ln w="9525">
            <a:solidFill>
              <a:srgbClr val="007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000" b="1" dirty="0" err="1" smtClean="0">
                <a:solidFill>
                  <a:srgbClr val="0070C0"/>
                </a:solidFill>
                <a:latin typeface="Calibri" panose="020F0502020204030204" pitchFamily="34" charset="0"/>
              </a:rPr>
              <a:t>Vazo</a:t>
            </a:r>
            <a:r>
              <a:rPr lang="cs-CZ" altLang="cs-CZ" sz="2000" b="1" dirty="0" smtClean="0">
                <a:solidFill>
                  <a:srgbClr val="0070C0"/>
                </a:solidFill>
                <a:latin typeface="Calibri" panose="020F0502020204030204" pitchFamily="34" charset="0"/>
              </a:rPr>
              <a:t>-motorická bolest hlavy – </a:t>
            </a:r>
            <a:r>
              <a:rPr lang="cs-CZ" altLang="cs-CZ" sz="2000" b="1" cap="all" dirty="0" smtClean="0">
                <a:solidFill>
                  <a:srgbClr val="0070C0"/>
                </a:solidFill>
                <a:latin typeface="Calibri" panose="020F0502020204030204" pitchFamily="34" charset="0"/>
              </a:rPr>
              <a:t>migréna, </a:t>
            </a:r>
            <a:r>
              <a:rPr lang="cs-CZ" altLang="cs-CZ" sz="2000" b="1" dirty="0" smtClean="0">
                <a:solidFill>
                  <a:srgbClr val="0070C0"/>
                </a:solidFill>
                <a:latin typeface="Calibri" panose="020F0502020204030204" pitchFamily="34" charset="0"/>
              </a:rPr>
              <a:t>spuštěná tělesnou námahou</a:t>
            </a:r>
          </a:p>
          <a:p>
            <a:pPr algn="ctr" eaLnBrk="1" hangingPunct="1">
              <a:spcBef>
                <a:spcPct val="0"/>
              </a:spcBef>
              <a:buFontTx/>
              <a:buNone/>
            </a:pPr>
            <a:r>
              <a:rPr lang="cs-CZ" altLang="cs-CZ" sz="2000" dirty="0" smtClean="0">
                <a:solidFill>
                  <a:srgbClr val="002060"/>
                </a:solidFill>
                <a:latin typeface="Calibri" panose="020F0502020204030204" pitchFamily="34" charset="0"/>
              </a:rPr>
              <a:t>(</a:t>
            </a:r>
            <a:r>
              <a:rPr lang="cs-CZ" altLang="cs-CZ" sz="2000" dirty="0" err="1" smtClean="0">
                <a:solidFill>
                  <a:srgbClr val="002060"/>
                </a:solidFill>
                <a:latin typeface="Calibri" panose="020F0502020204030204" pitchFamily="34" charset="0"/>
              </a:rPr>
              <a:t>exercise</a:t>
            </a:r>
            <a:r>
              <a:rPr lang="cs-CZ" altLang="cs-CZ" sz="2000" dirty="0" smtClean="0">
                <a:solidFill>
                  <a:srgbClr val="002060"/>
                </a:solidFill>
                <a:latin typeface="Calibri" panose="020F0502020204030204" pitchFamily="34" charset="0"/>
              </a:rPr>
              <a:t> </a:t>
            </a:r>
            <a:r>
              <a:rPr lang="cs-CZ" altLang="cs-CZ" sz="2000" dirty="0" err="1" smtClean="0">
                <a:solidFill>
                  <a:srgbClr val="002060"/>
                </a:solidFill>
                <a:latin typeface="Calibri" panose="020F0502020204030204" pitchFamily="34" charset="0"/>
              </a:rPr>
              <a:t>induced</a:t>
            </a:r>
            <a:r>
              <a:rPr lang="cs-CZ" altLang="cs-CZ" sz="2000" dirty="0" smtClean="0">
                <a:solidFill>
                  <a:srgbClr val="002060"/>
                </a:solidFill>
                <a:latin typeface="Calibri" panose="020F0502020204030204" pitchFamily="34" charset="0"/>
              </a:rPr>
              <a:t> </a:t>
            </a:r>
            <a:r>
              <a:rPr lang="cs-CZ" altLang="cs-CZ" sz="2000" dirty="0" err="1" smtClean="0">
                <a:solidFill>
                  <a:srgbClr val="002060"/>
                </a:solidFill>
                <a:latin typeface="Calibri" panose="020F0502020204030204" pitchFamily="34" charset="0"/>
              </a:rPr>
              <a:t>migraine</a:t>
            </a:r>
            <a:r>
              <a:rPr lang="cs-CZ" altLang="cs-CZ" sz="2000" dirty="0" smtClean="0">
                <a:solidFill>
                  <a:srgbClr val="002060"/>
                </a:solidFill>
                <a:latin typeface="Calibri" panose="020F0502020204030204" pitchFamily="34" charset="0"/>
              </a:rPr>
              <a:t>)</a:t>
            </a:r>
          </a:p>
          <a:p>
            <a:pPr marL="342900" indent="-342900">
              <a:spcBef>
                <a:spcPct val="0"/>
              </a:spcBef>
              <a:buFontTx/>
              <a:buChar char="-"/>
            </a:pPr>
            <a:r>
              <a:rPr lang="cs-CZ" altLang="cs-CZ" sz="2000" dirty="0" smtClean="0">
                <a:latin typeface="Calibri" panose="020F0502020204030204" pitchFamily="34" charset="0"/>
              </a:rPr>
              <a:t>bolest hlavy z funkční poruchy </a:t>
            </a:r>
            <a:r>
              <a:rPr lang="cs-CZ" altLang="cs-CZ" sz="2000" dirty="0">
                <a:latin typeface="Calibri" panose="020F0502020204030204" pitchFamily="34" charset="0"/>
              </a:rPr>
              <a:t>regulace prokrvení </a:t>
            </a:r>
            <a:r>
              <a:rPr lang="cs-CZ" altLang="cs-CZ" sz="2000" dirty="0" smtClean="0">
                <a:latin typeface="Calibri" panose="020F0502020204030204" pitchFamily="34" charset="0"/>
              </a:rPr>
              <a:t>mozku: vazodilatace → otok mozku</a:t>
            </a:r>
          </a:p>
          <a:p>
            <a:pPr eaLnBrk="1" hangingPunct="1">
              <a:spcBef>
                <a:spcPct val="0"/>
              </a:spcBef>
              <a:buNone/>
            </a:pPr>
            <a:r>
              <a:rPr lang="cs-CZ" altLang="cs-CZ" sz="2000" u="sng" dirty="0" smtClean="0">
                <a:latin typeface="Calibri" panose="020F0502020204030204" pitchFamily="34" charset="0"/>
              </a:rPr>
              <a:t>Příčiny:</a:t>
            </a:r>
          </a:p>
          <a:p>
            <a:pPr marL="342900" indent="-342900">
              <a:spcBef>
                <a:spcPct val="0"/>
              </a:spcBef>
              <a:buFontTx/>
              <a:buChar char="-"/>
            </a:pPr>
            <a:r>
              <a:rPr lang="cs-CZ" altLang="cs-CZ" sz="2000" i="1" dirty="0" err="1" smtClean="0">
                <a:latin typeface="Calibri" panose="020F0502020204030204" pitchFamily="34" charset="0"/>
              </a:rPr>
              <a:t>hypohydratace</a:t>
            </a:r>
            <a:endParaRPr lang="cs-CZ" altLang="cs-CZ" sz="2000" i="1" dirty="0">
              <a:latin typeface="Calibri" panose="020F0502020204030204" pitchFamily="34" charset="0"/>
            </a:endParaRPr>
          </a:p>
          <a:p>
            <a:pPr marL="342900" indent="-342900" eaLnBrk="1" hangingPunct="1">
              <a:spcBef>
                <a:spcPct val="0"/>
              </a:spcBef>
              <a:buFontTx/>
              <a:buChar char="-"/>
            </a:pPr>
            <a:r>
              <a:rPr lang="cs-CZ" altLang="cs-CZ" sz="2000" b="1" dirty="0" smtClean="0">
                <a:latin typeface="Calibri" panose="020F0502020204030204" pitchFamily="34" charset="0"/>
              </a:rPr>
              <a:t>fyzická námaha → vyšší krevní tlak</a:t>
            </a:r>
          </a:p>
          <a:p>
            <a:pPr marL="342900" indent="-342900" eaLnBrk="1" hangingPunct="1">
              <a:spcBef>
                <a:spcPct val="0"/>
              </a:spcBef>
              <a:buFontTx/>
              <a:buChar char="-"/>
            </a:pPr>
            <a:r>
              <a:rPr lang="cs-CZ" altLang="cs-CZ" sz="2000" dirty="0" smtClean="0">
                <a:latin typeface="Calibri" panose="020F0502020204030204" pitchFamily="34" charset="0"/>
              </a:rPr>
              <a:t>hluk, toxiny ve vzduchu i v jídle</a:t>
            </a:r>
            <a:endParaRPr lang="cs-CZ" altLang="cs-CZ" sz="2000" dirty="0">
              <a:solidFill>
                <a:srgbClr val="0070C0"/>
              </a:solidFill>
              <a:latin typeface="Calibri" panose="020F0502020204030204" pitchFamily="34" charset="0"/>
            </a:endParaRPr>
          </a:p>
        </p:txBody>
      </p:sp>
      <p:pic>
        <p:nvPicPr>
          <p:cNvPr id="6147"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3053" y="2735735"/>
            <a:ext cx="5217517" cy="391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Obráze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286" y="2735735"/>
            <a:ext cx="5217517" cy="391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19042"/>
      </p:ext>
    </p:extLst>
  </p:cSld>
  <p:clrMapOvr>
    <a:masterClrMapping/>
  </p:clrMapOvr>
  <p:transition>
    <p:cover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357" y="3385752"/>
            <a:ext cx="4502425" cy="2957382"/>
          </a:xfrm>
          <a:prstGeom prst="rect">
            <a:avLst/>
          </a:prstGeom>
          <a:ln>
            <a:solidFill>
              <a:schemeClr val="tx1"/>
            </a:solidFill>
          </a:ln>
        </p:spPr>
      </p:pic>
      <p:sp>
        <p:nvSpPr>
          <p:cNvPr id="4" name="Obdélník 3"/>
          <p:cNvSpPr/>
          <p:nvPr/>
        </p:nvSpPr>
        <p:spPr>
          <a:xfrm>
            <a:off x="6968108" y="6343134"/>
            <a:ext cx="4596130" cy="369332"/>
          </a:xfrm>
          <a:prstGeom prst="rect">
            <a:avLst/>
          </a:prstGeom>
        </p:spPr>
        <p:txBody>
          <a:bodyPr wrap="none">
            <a:spAutoFit/>
          </a:bodyPr>
          <a:lstStyle/>
          <a:p>
            <a:pPr algn="ctr"/>
            <a:r>
              <a:rPr lang="cs-CZ" sz="1000" dirty="0" err="1">
                <a:latin typeface="Arial" panose="020B0604020202020204" pitchFamily="34" charset="0"/>
              </a:rPr>
              <a:t>Tiejun</a:t>
            </a:r>
            <a:r>
              <a:rPr lang="cs-CZ" sz="1000" dirty="0">
                <a:latin typeface="Arial" panose="020B0604020202020204" pitchFamily="34" charset="0"/>
              </a:rPr>
              <a:t> </a:t>
            </a:r>
            <a:r>
              <a:rPr lang="cs-CZ" sz="1000" dirty="0" smtClean="0">
                <a:latin typeface="Arial" panose="020B0604020202020204" pitchFamily="34" charset="0"/>
              </a:rPr>
              <a:t>Tang, 2011</a:t>
            </a:r>
          </a:p>
          <a:p>
            <a:pPr algn="ctr"/>
            <a:r>
              <a:rPr lang="cs-CZ" sz="800" dirty="0">
                <a:latin typeface="Arial" panose="020B0604020202020204" pitchFamily="34" charset="0"/>
              </a:rPr>
              <a:t>(http://chinesemedicinesalon.blogspot.cz/2011/01/how-to-treat-raynauds-phenomenon-with.html)</a:t>
            </a:r>
            <a:endParaRPr lang="cs-CZ" sz="800" dirty="0"/>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356" y="339586"/>
            <a:ext cx="4502425" cy="2980605"/>
          </a:xfrm>
          <a:prstGeom prst="rect">
            <a:avLst/>
          </a:prstGeom>
          <a:ln>
            <a:solidFill>
              <a:schemeClr val="tx1"/>
            </a:solidFill>
          </a:ln>
        </p:spPr>
      </p:pic>
      <p:pic>
        <p:nvPicPr>
          <p:cNvPr id="8" name="Obrázek 7"/>
          <p:cNvPicPr>
            <a:picLocks noChangeAspect="1"/>
          </p:cNvPicPr>
          <p:nvPr/>
        </p:nvPicPr>
        <p:blipFill rotWithShape="1">
          <a:blip r:embed="rId4" cstate="print">
            <a:extLst>
              <a:ext uri="{28A0092B-C50C-407E-A947-70E740481C1C}">
                <a14:useLocalDpi xmlns:a14="http://schemas.microsoft.com/office/drawing/2010/main" val="0"/>
              </a:ext>
            </a:extLst>
          </a:blip>
          <a:srcRect l="13206" t="11226" r="11327" b="9160"/>
          <a:stretch/>
        </p:blipFill>
        <p:spPr>
          <a:xfrm>
            <a:off x="4059103" y="2438400"/>
            <a:ext cx="2764413" cy="3904734"/>
          </a:xfrm>
          <a:prstGeom prst="rect">
            <a:avLst/>
          </a:prstGeom>
          <a:ln>
            <a:solidFill>
              <a:schemeClr val="tx1"/>
            </a:solidFill>
          </a:ln>
        </p:spPr>
      </p:pic>
      <p:sp>
        <p:nvSpPr>
          <p:cNvPr id="9" name="Obdélník 8"/>
          <p:cNvSpPr/>
          <p:nvPr/>
        </p:nvSpPr>
        <p:spPr>
          <a:xfrm>
            <a:off x="4226874" y="6343134"/>
            <a:ext cx="2428870" cy="400110"/>
          </a:xfrm>
          <a:prstGeom prst="rect">
            <a:avLst/>
          </a:prstGeom>
        </p:spPr>
        <p:txBody>
          <a:bodyPr wrap="none">
            <a:spAutoFit/>
          </a:bodyPr>
          <a:lstStyle/>
          <a:p>
            <a:pPr algn="ctr"/>
            <a:r>
              <a:rPr lang="cs-CZ" sz="1200" dirty="0" err="1" smtClean="0"/>
              <a:t>Howard</a:t>
            </a:r>
            <a:r>
              <a:rPr lang="cs-CZ" sz="1200" dirty="0" smtClean="0"/>
              <a:t>, 2016</a:t>
            </a:r>
          </a:p>
          <a:p>
            <a:pPr algn="ctr"/>
            <a:r>
              <a:rPr lang="cs-CZ" sz="800" dirty="0" smtClean="0"/>
              <a:t>(https</a:t>
            </a:r>
            <a:r>
              <a:rPr lang="cs-CZ" sz="800" dirty="0"/>
              <a:t>://www.lupusuk.org.uk/</a:t>
            </a:r>
            <a:r>
              <a:rPr lang="cs-CZ" sz="800" dirty="0" err="1"/>
              <a:t>coping-with-raynauds</a:t>
            </a:r>
            <a:r>
              <a:rPr lang="cs-CZ" sz="800" dirty="0" smtClean="0"/>
              <a:t>/)</a:t>
            </a:r>
            <a:endParaRPr lang="cs-CZ" sz="800" dirty="0"/>
          </a:p>
        </p:txBody>
      </p:sp>
      <p:sp>
        <p:nvSpPr>
          <p:cNvPr id="10" name="TextovéPole 9"/>
          <p:cNvSpPr txBox="1"/>
          <p:nvPr/>
        </p:nvSpPr>
        <p:spPr>
          <a:xfrm>
            <a:off x="1587751" y="710975"/>
            <a:ext cx="4942703" cy="1508105"/>
          </a:xfrm>
          <a:prstGeom prst="rect">
            <a:avLst/>
          </a:prstGeom>
          <a:noFill/>
          <a:ln>
            <a:solidFill>
              <a:srgbClr val="0070C0"/>
            </a:solidFill>
          </a:ln>
        </p:spPr>
        <p:txBody>
          <a:bodyPr wrap="square" rtlCol="0">
            <a:spAutoFit/>
          </a:bodyPr>
          <a:lstStyle/>
          <a:p>
            <a:r>
              <a:rPr lang="cs-CZ" sz="2000" b="1" cap="all" dirty="0" err="1" smtClean="0">
                <a:solidFill>
                  <a:srgbClr val="0070C0"/>
                </a:solidFill>
              </a:rPr>
              <a:t>Reynodův</a:t>
            </a:r>
            <a:r>
              <a:rPr lang="cs-CZ" sz="2000" b="1" cap="all" dirty="0" smtClean="0">
                <a:solidFill>
                  <a:srgbClr val="0070C0"/>
                </a:solidFill>
              </a:rPr>
              <a:t> </a:t>
            </a:r>
            <a:r>
              <a:rPr lang="cs-CZ" sz="2000" b="1" cap="all" dirty="0" err="1" smtClean="0">
                <a:solidFill>
                  <a:srgbClr val="0070C0"/>
                </a:solidFill>
              </a:rPr>
              <a:t>fenomen</a:t>
            </a:r>
            <a:endParaRPr lang="cs-CZ" sz="2000" b="1" cap="all" dirty="0" smtClean="0">
              <a:solidFill>
                <a:srgbClr val="0070C0"/>
              </a:solidFill>
            </a:endParaRPr>
          </a:p>
          <a:p>
            <a:pPr marL="285750" indent="-285750">
              <a:buFontTx/>
              <a:buChar char="-"/>
            </a:pPr>
            <a:r>
              <a:rPr lang="cs-CZ" dirty="0" smtClean="0"/>
              <a:t>porucha prokrvení prstů rukou/nohou</a:t>
            </a:r>
          </a:p>
          <a:p>
            <a:r>
              <a:rPr lang="cs-CZ" u="sng" dirty="0" smtClean="0"/>
              <a:t>Příčiny:</a:t>
            </a:r>
          </a:p>
          <a:p>
            <a:pPr marL="285750" indent="-285750">
              <a:buFontTx/>
              <a:buChar char="-"/>
            </a:pPr>
            <a:r>
              <a:rPr lang="cs-CZ" dirty="0" smtClean="0"/>
              <a:t>Porucha </a:t>
            </a:r>
            <a:r>
              <a:rPr lang="cs-CZ" dirty="0" err="1" smtClean="0"/>
              <a:t>neuroregulace</a:t>
            </a:r>
            <a:r>
              <a:rPr lang="cs-CZ" dirty="0" smtClean="0"/>
              <a:t> průtoku krve tepnami</a:t>
            </a:r>
          </a:p>
          <a:p>
            <a:pPr marL="285750" indent="-285750">
              <a:buFontTx/>
              <a:buChar char="-"/>
            </a:pPr>
            <a:r>
              <a:rPr lang="cs-CZ" dirty="0" smtClean="0"/>
              <a:t>Stimulace chladem</a:t>
            </a:r>
            <a:endParaRPr lang="cs-CZ" dirty="0"/>
          </a:p>
        </p:txBody>
      </p:sp>
      <p:pic>
        <p:nvPicPr>
          <p:cNvPr id="11" name="Obrázek 10"/>
          <p:cNvPicPr>
            <a:picLocks noChangeAspect="1"/>
          </p:cNvPicPr>
          <p:nvPr/>
        </p:nvPicPr>
        <p:blipFill rotWithShape="1">
          <a:blip r:embed="rId5">
            <a:extLst>
              <a:ext uri="{28A0092B-C50C-407E-A947-70E740481C1C}">
                <a14:useLocalDpi xmlns:a14="http://schemas.microsoft.com/office/drawing/2010/main" val="0"/>
              </a:ext>
            </a:extLst>
          </a:blip>
          <a:srcRect l="20270"/>
          <a:stretch/>
        </p:blipFill>
        <p:spPr>
          <a:xfrm>
            <a:off x="864972" y="3417394"/>
            <a:ext cx="3110246" cy="2925740"/>
          </a:xfrm>
          <a:prstGeom prst="rect">
            <a:avLst/>
          </a:prstGeom>
        </p:spPr>
      </p:pic>
      <p:sp>
        <p:nvSpPr>
          <p:cNvPr id="12" name="Obdélník 11"/>
          <p:cNvSpPr/>
          <p:nvPr/>
        </p:nvSpPr>
        <p:spPr>
          <a:xfrm>
            <a:off x="1321028" y="6420078"/>
            <a:ext cx="2015295" cy="215444"/>
          </a:xfrm>
          <a:prstGeom prst="rect">
            <a:avLst/>
          </a:prstGeom>
        </p:spPr>
        <p:txBody>
          <a:bodyPr wrap="none">
            <a:spAutoFit/>
          </a:bodyPr>
          <a:lstStyle/>
          <a:p>
            <a:r>
              <a:rPr lang="cs-CZ" sz="800" dirty="0"/>
              <a:t>https://cz.pinterest.com/ab5264/raynauds/</a:t>
            </a:r>
          </a:p>
        </p:txBody>
      </p:sp>
    </p:spTree>
    <p:extLst>
      <p:ext uri="{BB962C8B-B14F-4D97-AF65-F5344CB8AC3E}">
        <p14:creationId xmlns:p14="http://schemas.microsoft.com/office/powerpoint/2010/main" val="3094791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aoblený obdélník 10"/>
          <p:cNvSpPr/>
          <p:nvPr/>
        </p:nvSpPr>
        <p:spPr bwMode="auto">
          <a:xfrm>
            <a:off x="700216" y="797332"/>
            <a:ext cx="10873946" cy="1658764"/>
          </a:xfrm>
          <a:prstGeom prst="roundRect">
            <a:avLst/>
          </a:prstGeom>
          <a:solidFill>
            <a:srgbClr val="FFFFCC">
              <a:alpha val="77000"/>
            </a:srgbClr>
          </a:solidFill>
          <a:ln w="952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lang="cs-CZ" sz="2000" b="1" dirty="0">
                <a:solidFill>
                  <a:srgbClr val="C00000"/>
                </a:solidFill>
              </a:rPr>
              <a:t>KREVNÍ OBĚH + DÝCHACÍ SOUSTAVA = TRANSPORTNÍ SYSTÉM </a:t>
            </a:r>
            <a:r>
              <a:rPr lang="cs-CZ" sz="2000" dirty="0">
                <a:solidFill>
                  <a:srgbClr val="C00000"/>
                </a:solidFill>
              </a:rPr>
              <a:t>(„pro kyslík“)</a:t>
            </a:r>
          </a:p>
          <a:p>
            <a:pPr algn="ctr"/>
            <a:r>
              <a:rPr lang="cs-CZ" sz="2000" b="1" dirty="0" smtClean="0">
                <a:solidFill>
                  <a:srgbClr val="0070C0"/>
                </a:solidFill>
                <a:latin typeface="Calibri" panose="020F0502020204030204" pitchFamily="34" charset="0"/>
              </a:rPr>
              <a:t>přenos látek </a:t>
            </a:r>
            <a:r>
              <a:rPr lang="cs-CZ" sz="2000" b="1" dirty="0">
                <a:solidFill>
                  <a:srgbClr val="0070C0"/>
                </a:solidFill>
                <a:latin typeface="Calibri" panose="020F0502020204030204" pitchFamily="34" charset="0"/>
              </a:rPr>
              <a:t>v celém těle</a:t>
            </a:r>
          </a:p>
          <a:p>
            <a:pPr algn="ctr"/>
            <a:r>
              <a:rPr lang="cs-CZ" sz="2000" dirty="0" smtClean="0">
                <a:solidFill>
                  <a:srgbClr val="0070C0"/>
                </a:solidFill>
                <a:latin typeface="Calibri" panose="020F0502020204030204" pitchFamily="34" charset="0"/>
              </a:rPr>
              <a:t>zdrojů energie, plynů, stavebních látek, mediátorů, enzymů, vody, iontů, pufrů, součástí imunity, … </a:t>
            </a:r>
          </a:p>
          <a:p>
            <a:pPr algn="ctr"/>
            <a:r>
              <a:rPr lang="cs-CZ" sz="2000" b="1" dirty="0" smtClean="0">
                <a:solidFill>
                  <a:srgbClr val="0070C0"/>
                </a:solidFill>
                <a:latin typeface="Calibri" panose="020F0502020204030204" pitchFamily="34" charset="0"/>
              </a:rPr>
              <a:t>→ metabolizmus</a:t>
            </a:r>
            <a:r>
              <a:rPr lang="cs-CZ" sz="2000" b="1" dirty="0">
                <a:solidFill>
                  <a:srgbClr val="0070C0"/>
                </a:solidFill>
                <a:latin typeface="Calibri" panose="020F0502020204030204" pitchFamily="34" charset="0"/>
              </a:rPr>
              <a:t>, funkce, regenerace, reparace, reprodukce</a:t>
            </a:r>
          </a:p>
          <a:p>
            <a:pPr algn="ctr" eaLnBrk="1" hangingPunct="1"/>
            <a:r>
              <a:rPr lang="cs-CZ" sz="2000" b="1" cap="all" dirty="0">
                <a:solidFill>
                  <a:srgbClr val="0070C0"/>
                </a:solidFill>
                <a:latin typeface="Calibri" panose="020F0502020204030204" pitchFamily="34" charset="0"/>
              </a:rPr>
              <a:t>všech buněk - orgánů - </a:t>
            </a:r>
            <a:r>
              <a:rPr lang="cs-CZ" sz="2000" b="1" cap="all" dirty="0" smtClean="0">
                <a:solidFill>
                  <a:srgbClr val="0070C0"/>
                </a:solidFill>
                <a:latin typeface="Calibri" panose="020F0502020204030204" pitchFamily="34" charset="0"/>
              </a:rPr>
              <a:t>systémů</a:t>
            </a:r>
            <a:endParaRPr lang="cs-CZ" sz="2000" b="1" cap="all" dirty="0">
              <a:solidFill>
                <a:srgbClr val="0070C0"/>
              </a:solidFill>
              <a:latin typeface="Calibri" panose="020F0502020204030204" pitchFamily="34" charset="0"/>
            </a:endParaRPr>
          </a:p>
        </p:txBody>
      </p:sp>
      <p:sp>
        <p:nvSpPr>
          <p:cNvPr id="9" name="Obdélník 8"/>
          <p:cNvSpPr/>
          <p:nvPr/>
        </p:nvSpPr>
        <p:spPr>
          <a:xfrm>
            <a:off x="700216" y="260648"/>
            <a:ext cx="10873946" cy="400110"/>
          </a:xfrm>
          <a:prstGeom prst="rect">
            <a:avLst/>
          </a:prstGeom>
          <a:solidFill>
            <a:srgbClr val="FFFFCC">
              <a:alpha val="92000"/>
            </a:srgbClr>
          </a:solidFill>
          <a:ln w="12700">
            <a:solidFill>
              <a:srgbClr val="C00000"/>
            </a:solidFill>
          </a:ln>
        </p:spPr>
        <p:txBody>
          <a:bodyPr wrap="square">
            <a:spAutoFit/>
          </a:bodyPr>
          <a:lstStyle/>
          <a:p>
            <a:pPr algn="ctr"/>
            <a:r>
              <a:rPr lang="cs-CZ" altLang="cs-CZ" sz="2000" dirty="0" smtClean="0">
                <a:solidFill>
                  <a:srgbClr val="C00000"/>
                </a:solidFill>
                <a:latin typeface="Calibri" panose="020F0502020204030204" pitchFamily="34" charset="0"/>
              </a:rPr>
              <a:t>ÚLOHY KARDIORESPIRAČNÍHO SYSTÉMU A KONDIČNÍ TRÉNINK</a:t>
            </a:r>
            <a:endParaRPr lang="cs-CZ" altLang="cs-CZ" sz="2000" b="1" i="1" dirty="0">
              <a:solidFill>
                <a:srgbClr val="7030A0"/>
              </a:solidFill>
              <a:latin typeface="Calibri" panose="020F0502020204030204" pitchFamily="34" charset="0"/>
            </a:endParaRPr>
          </a:p>
        </p:txBody>
      </p:sp>
      <p:sp>
        <p:nvSpPr>
          <p:cNvPr id="3" name="Šipka doleva 2"/>
          <p:cNvSpPr/>
          <p:nvPr/>
        </p:nvSpPr>
        <p:spPr>
          <a:xfrm>
            <a:off x="3545576" y="2592670"/>
            <a:ext cx="5062851" cy="1978676"/>
          </a:xfrm>
          <a:prstGeom prst="leftArrow">
            <a:avLst>
              <a:gd name="adj1" fmla="val 58268"/>
              <a:gd name="adj2" fmla="val 256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effectLst>
                  <a:outerShdw blurRad="38100" dist="38100" dir="2700000" algn="tl">
                    <a:srgbClr val="000000">
                      <a:alpha val="43137"/>
                    </a:srgbClr>
                  </a:outerShdw>
                </a:effectLst>
              </a:rPr>
              <a:t>VHODNÝ KONDIČNÍ TRÉNINK BY MÉL VÉST</a:t>
            </a:r>
          </a:p>
          <a:p>
            <a:pPr algn="ctr"/>
            <a:r>
              <a:rPr lang="cs-CZ" b="1" dirty="0" smtClean="0">
                <a:effectLst>
                  <a:outerShdw blurRad="38100" dist="38100" dir="2700000" algn="tl">
                    <a:srgbClr val="000000">
                      <a:alpha val="43137"/>
                    </a:srgbClr>
                  </a:outerShdw>
                </a:effectLst>
              </a:rPr>
              <a:t>KE ZLEPŠENÍ KARDIORESPIRAĆNÍCH FUNKCÍ</a:t>
            </a:r>
          </a:p>
          <a:p>
            <a:pPr algn="ctr"/>
            <a:r>
              <a:rPr lang="cs-CZ" dirty="0" smtClean="0"/>
              <a:t>plíce, srdce, cévy ← vytrvalostní trénink</a:t>
            </a:r>
          </a:p>
          <a:p>
            <a:pPr algn="ctr"/>
            <a:r>
              <a:rPr lang="cs-CZ" dirty="0" smtClean="0"/>
              <a:t>cévy aktivních svalů ← odporový trénink</a:t>
            </a:r>
            <a:endParaRPr lang="cs-CZ" dirty="0"/>
          </a:p>
        </p:txBody>
      </p:sp>
      <p:sp>
        <p:nvSpPr>
          <p:cNvPr id="4" name="Šipka doprava 3"/>
          <p:cNvSpPr/>
          <p:nvPr/>
        </p:nvSpPr>
        <p:spPr>
          <a:xfrm>
            <a:off x="3545576" y="4301180"/>
            <a:ext cx="5062851" cy="1860069"/>
          </a:xfrm>
          <a:prstGeom prst="rightArrow">
            <a:avLst>
              <a:gd name="adj1" fmla="val 50000"/>
              <a:gd name="adj2" fmla="val 340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effectLst>
                  <a:outerShdw blurRad="38100" dist="38100" dir="2700000" algn="tl">
                    <a:srgbClr val="000000">
                      <a:alpha val="43137"/>
                    </a:srgbClr>
                  </a:outerShdw>
                </a:effectLst>
              </a:rPr>
              <a:t>DOBRÉ KARDIORESPIRAČNÍ FUNKCE UMOŽŇUJÍ </a:t>
            </a:r>
          </a:p>
          <a:p>
            <a:pPr algn="ctr"/>
            <a:r>
              <a:rPr lang="cs-CZ" b="1" dirty="0" smtClean="0">
                <a:effectLst>
                  <a:outerShdw blurRad="38100" dist="38100" dir="2700000" algn="tl">
                    <a:srgbClr val="000000">
                      <a:alpha val="43137"/>
                    </a:srgbClr>
                  </a:outerShdw>
                </a:effectLst>
              </a:rPr>
              <a:t>KONDIČNÍ TRÉNINK </a:t>
            </a:r>
            <a:r>
              <a:rPr lang="cs-CZ" dirty="0" smtClean="0">
                <a:latin typeface="Calibri" panose="020F0502020204030204" pitchFamily="34" charset="0"/>
              </a:rPr>
              <a:t>vytrvalostní i odporový</a:t>
            </a:r>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360" y="2562156"/>
            <a:ext cx="2951802" cy="3935736"/>
          </a:xfrm>
          <a:prstGeom prst="rect">
            <a:avLst/>
          </a:prstGeom>
          <a:ln>
            <a:solidFill>
              <a:schemeClr val="accent6">
                <a:lumMod val="75000"/>
              </a:schemeClr>
            </a:solidFill>
          </a:ln>
        </p:spPr>
      </p:pic>
      <p:sp>
        <p:nvSpPr>
          <p:cNvPr id="7" name="TextovéPole 6"/>
          <p:cNvSpPr txBox="1"/>
          <p:nvPr/>
        </p:nvSpPr>
        <p:spPr>
          <a:xfrm>
            <a:off x="8733847" y="6467114"/>
            <a:ext cx="2941020" cy="338554"/>
          </a:xfrm>
          <a:prstGeom prst="rect">
            <a:avLst/>
          </a:prstGeom>
          <a:noFill/>
        </p:spPr>
        <p:txBody>
          <a:bodyPr wrap="square" rtlCol="0">
            <a:spAutoFit/>
          </a:bodyPr>
          <a:lstStyle/>
          <a:p>
            <a:r>
              <a:rPr lang="cs-CZ" sz="800" dirty="0" smtClean="0"/>
              <a:t>(</a:t>
            </a:r>
            <a:r>
              <a:rPr lang="cs-CZ" sz="800" dirty="0" err="1" smtClean="0"/>
              <a:t>Iliades</a:t>
            </a:r>
            <a:r>
              <a:rPr lang="cs-CZ" sz="800" dirty="0" smtClean="0"/>
              <a:t> </a:t>
            </a:r>
            <a:r>
              <a:rPr lang="en-US" sz="800" dirty="0" smtClean="0">
                <a:hlinkClick r:id="rId3"/>
              </a:rPr>
              <a:t>https</a:t>
            </a:r>
            <a:r>
              <a:rPr lang="en-US" sz="800" dirty="0">
                <a:hlinkClick r:id="rId3"/>
              </a:rPr>
              <a:t>://</a:t>
            </a:r>
            <a:r>
              <a:rPr lang="en-US" sz="800" dirty="0" smtClean="0">
                <a:hlinkClick r:id="rId3"/>
              </a:rPr>
              <a:t>www.everydayhealth.com/heart-health-pictures/great-heart-friendly-exercises.aspx</a:t>
            </a:r>
            <a:r>
              <a:rPr lang="cs-CZ" sz="800" dirty="0" smtClean="0"/>
              <a:t>; 2017)</a:t>
            </a:r>
            <a:endParaRPr lang="cs-CZ" sz="800" dirty="0"/>
          </a:p>
        </p:txBody>
      </p:sp>
      <p:pic>
        <p:nvPicPr>
          <p:cNvPr id="17" name="Obrázek 16"/>
          <p:cNvPicPr>
            <a:picLocks noChangeAspect="1"/>
          </p:cNvPicPr>
          <p:nvPr/>
        </p:nvPicPr>
        <p:blipFill rotWithShape="1">
          <a:blip r:embed="rId4">
            <a:extLst>
              <a:ext uri="{28A0092B-C50C-407E-A947-70E740481C1C}">
                <a14:useLocalDpi xmlns:a14="http://schemas.microsoft.com/office/drawing/2010/main" val="0"/>
              </a:ext>
            </a:extLst>
          </a:blip>
          <a:srcRect l="8527" t="3484" r="12646" b="3063"/>
          <a:stretch/>
        </p:blipFill>
        <p:spPr>
          <a:xfrm>
            <a:off x="700216" y="2534795"/>
            <a:ext cx="2828884" cy="3965536"/>
          </a:xfrm>
          <a:prstGeom prst="rect">
            <a:avLst/>
          </a:prstGeom>
          <a:ln>
            <a:solidFill>
              <a:srgbClr val="0070C0"/>
            </a:solidFill>
          </a:ln>
        </p:spPr>
      </p:pic>
      <p:sp>
        <p:nvSpPr>
          <p:cNvPr id="14" name="Obdélník 13"/>
          <p:cNvSpPr/>
          <p:nvPr/>
        </p:nvSpPr>
        <p:spPr>
          <a:xfrm>
            <a:off x="1201237" y="6497892"/>
            <a:ext cx="1785553" cy="276999"/>
          </a:xfrm>
          <a:prstGeom prst="rect">
            <a:avLst/>
          </a:prstGeom>
        </p:spPr>
        <p:txBody>
          <a:bodyPr wrap="none">
            <a:spAutoFit/>
          </a:bodyPr>
          <a:lstStyle/>
          <a:p>
            <a:pPr algn="ctr">
              <a:spcBef>
                <a:spcPct val="0"/>
              </a:spcBef>
              <a:buFontTx/>
              <a:buNone/>
            </a:pPr>
            <a:r>
              <a:rPr lang="cs-CZ" altLang="cs-CZ" sz="1200" dirty="0">
                <a:solidFill>
                  <a:srgbClr val="002060"/>
                </a:solidFill>
              </a:rPr>
              <a:t>(Bernaciková a kol., 2014)</a:t>
            </a:r>
          </a:p>
        </p:txBody>
      </p:sp>
    </p:spTree>
    <p:extLst>
      <p:ext uri="{BB962C8B-B14F-4D97-AF65-F5344CB8AC3E}">
        <p14:creationId xmlns:p14="http://schemas.microsoft.com/office/powerpoint/2010/main" val="31302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431611" y="918014"/>
            <a:ext cx="4927999" cy="1508105"/>
          </a:xfrm>
          <a:prstGeom prst="rect">
            <a:avLst/>
          </a:prstGeom>
          <a:noFill/>
          <a:ln>
            <a:solidFill>
              <a:schemeClr val="accent1"/>
            </a:solidFill>
          </a:ln>
        </p:spPr>
        <p:txBody>
          <a:bodyPr wrap="square" rtlCol="0">
            <a:spAutoFit/>
          </a:bodyPr>
          <a:lstStyle/>
          <a:p>
            <a:r>
              <a:rPr lang="cs-CZ" sz="2000" b="1" cap="all" dirty="0" smtClean="0">
                <a:solidFill>
                  <a:srgbClr val="0070C0"/>
                </a:solidFill>
              </a:rPr>
              <a:t>Ischemická choroba dolních končetin</a:t>
            </a:r>
            <a:endParaRPr lang="cs-CZ" u="sng" cap="all" dirty="0" smtClean="0"/>
          </a:p>
          <a:p>
            <a:r>
              <a:rPr lang="cs-CZ" dirty="0" smtClean="0"/>
              <a:t>s bolestmi a poruchami svalů dolních končetin</a:t>
            </a:r>
          </a:p>
          <a:p>
            <a:r>
              <a:rPr lang="cs-CZ" u="sng" dirty="0" smtClean="0"/>
              <a:t>Příčiny:</a:t>
            </a:r>
            <a:r>
              <a:rPr lang="cs-CZ" dirty="0" smtClean="0"/>
              <a:t> </a:t>
            </a:r>
          </a:p>
          <a:p>
            <a:pPr marL="285750" indent="-285750">
              <a:buFontTx/>
              <a:buChar char="-"/>
            </a:pPr>
            <a:r>
              <a:rPr lang="cs-CZ" dirty="0" smtClean="0"/>
              <a:t>Arterioskleróza tepen (</a:t>
            </a:r>
            <a:r>
              <a:rPr lang="cs-CZ" dirty="0" err="1" smtClean="0"/>
              <a:t>a.femoralis</a:t>
            </a:r>
            <a:r>
              <a:rPr lang="cs-CZ" dirty="0" smtClean="0"/>
              <a:t>, …)</a:t>
            </a:r>
          </a:p>
          <a:p>
            <a:pPr marL="285750" indent="-285750">
              <a:buFontTx/>
              <a:buChar char="-"/>
            </a:pPr>
            <a:r>
              <a:rPr lang="cs-CZ" dirty="0" smtClean="0"/>
              <a:t>Fyzická zátěž dolních končetin</a:t>
            </a:r>
          </a:p>
        </p:txBody>
      </p:sp>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3774" t="4673" r="1388" b="3527"/>
          <a:stretch/>
        </p:blipFill>
        <p:spPr>
          <a:xfrm>
            <a:off x="5545814" y="1672067"/>
            <a:ext cx="5105711" cy="4283817"/>
          </a:xfrm>
          <a:prstGeom prst="rect">
            <a:avLst/>
          </a:prstGeom>
          <a:ln>
            <a:solidFill>
              <a:schemeClr val="tx1"/>
            </a:solidFill>
          </a:ln>
        </p:spPr>
      </p:pic>
      <p:sp>
        <p:nvSpPr>
          <p:cNvPr id="9" name="Obdélník 8"/>
          <p:cNvSpPr/>
          <p:nvPr/>
        </p:nvSpPr>
        <p:spPr>
          <a:xfrm rot="16200000">
            <a:off x="9544010" y="4632925"/>
            <a:ext cx="2430474" cy="215444"/>
          </a:xfrm>
          <a:prstGeom prst="rect">
            <a:avLst/>
          </a:prstGeom>
        </p:spPr>
        <p:txBody>
          <a:bodyPr wrap="none">
            <a:spAutoFit/>
          </a:bodyPr>
          <a:lstStyle/>
          <a:p>
            <a:r>
              <a:rPr lang="cs-CZ" sz="800" dirty="0"/>
              <a:t>http://www.cvtc.net/pad-peripheral-arterial-disease/</a:t>
            </a:r>
          </a:p>
        </p:txBody>
      </p:sp>
      <p:sp>
        <p:nvSpPr>
          <p:cNvPr id="10" name="Obdélník 9"/>
          <p:cNvSpPr/>
          <p:nvPr/>
        </p:nvSpPr>
        <p:spPr>
          <a:xfrm>
            <a:off x="6140465" y="5678885"/>
            <a:ext cx="1808637" cy="276999"/>
          </a:xfrm>
          <a:prstGeom prst="rect">
            <a:avLst/>
          </a:prstGeom>
        </p:spPr>
        <p:txBody>
          <a:bodyPr wrap="none">
            <a:spAutoFit/>
          </a:bodyPr>
          <a:lstStyle/>
          <a:p>
            <a:r>
              <a:rPr lang="cs-CZ" sz="1200" dirty="0" err="1" smtClean="0"/>
              <a:t>Peripheral</a:t>
            </a:r>
            <a:r>
              <a:rPr lang="cs-CZ" sz="1200" dirty="0" smtClean="0"/>
              <a:t> </a:t>
            </a:r>
            <a:r>
              <a:rPr lang="cs-CZ" sz="1200" dirty="0" err="1"/>
              <a:t>arterial</a:t>
            </a:r>
            <a:r>
              <a:rPr lang="cs-CZ" sz="1200" dirty="0"/>
              <a:t> </a:t>
            </a:r>
            <a:r>
              <a:rPr lang="cs-CZ" sz="1200" dirty="0" err="1" smtClean="0"/>
              <a:t>disease</a:t>
            </a:r>
            <a:endParaRPr lang="cs-CZ" sz="1200" dirty="0"/>
          </a:p>
        </p:txBody>
      </p:sp>
    </p:spTree>
    <p:extLst>
      <p:ext uri="{BB962C8B-B14F-4D97-AF65-F5344CB8AC3E}">
        <p14:creationId xmlns:p14="http://schemas.microsoft.com/office/powerpoint/2010/main" val="3875864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787610" y="1227438"/>
            <a:ext cx="8476736" cy="1538883"/>
          </a:xfrm>
          <a:prstGeom prst="rect">
            <a:avLst/>
          </a:prstGeom>
        </p:spPr>
        <p:txBody>
          <a:bodyPr wrap="square">
            <a:spAutoFit/>
          </a:bodyPr>
          <a:lstStyle/>
          <a:p>
            <a:pPr marL="342900" indent="-342900">
              <a:buFont typeface="+mj-lt"/>
              <a:buAutoNum type="arabicPeriod"/>
            </a:pPr>
            <a:r>
              <a:rPr lang="cs-CZ" dirty="0" smtClean="0"/>
              <a:t>Úvod: Úloha </a:t>
            </a:r>
            <a:r>
              <a:rPr lang="cs-CZ" dirty="0" err="1" smtClean="0"/>
              <a:t>kardio</a:t>
            </a:r>
            <a:r>
              <a:rPr lang="cs-CZ" dirty="0" smtClean="0"/>
              <a:t>-respiračního </a:t>
            </a:r>
            <a:r>
              <a:rPr lang="cs-CZ" dirty="0"/>
              <a:t>systému </a:t>
            </a:r>
            <a:r>
              <a:rPr lang="cs-CZ" dirty="0" smtClean="0"/>
              <a:t>(KRS) a jeho </a:t>
            </a:r>
            <a:r>
              <a:rPr lang="cs-CZ" dirty="0"/>
              <a:t>vztah ke </a:t>
            </a:r>
            <a:r>
              <a:rPr lang="cs-CZ" dirty="0" smtClean="0"/>
              <a:t>kondičnímu tréninku</a:t>
            </a:r>
          </a:p>
          <a:p>
            <a:pPr marL="342900" indent="-342900">
              <a:buFont typeface="+mj-lt"/>
              <a:buAutoNum type="arabicPeriod"/>
            </a:pPr>
            <a:r>
              <a:rPr lang="cs-CZ" dirty="0"/>
              <a:t>Fyziologická odezva KRS na trénink</a:t>
            </a:r>
          </a:p>
          <a:p>
            <a:pPr marL="342900" indent="-342900">
              <a:buFont typeface="+mj-lt"/>
              <a:buAutoNum type="arabicPeriod"/>
            </a:pPr>
            <a:r>
              <a:rPr lang="cs-CZ" dirty="0"/>
              <a:t>Fyziologická adaptace KRS na trénink</a:t>
            </a:r>
          </a:p>
          <a:p>
            <a:pPr marL="342900" indent="-342900">
              <a:buFont typeface="+mj-lt"/>
              <a:buAutoNum type="arabicPeriod"/>
            </a:pPr>
            <a:r>
              <a:rPr lang="cs-CZ" sz="2000" dirty="0"/>
              <a:t>Patofyziologická rizika KRS při tréninku </a:t>
            </a:r>
          </a:p>
          <a:p>
            <a:pPr marL="342900" indent="-342900">
              <a:buFont typeface="+mj-lt"/>
              <a:buAutoNum type="arabicPeriod"/>
            </a:pPr>
            <a:r>
              <a:rPr lang="cs-CZ" sz="2000" b="1" dirty="0" smtClean="0">
                <a:solidFill>
                  <a:srgbClr val="C00000"/>
                </a:solidFill>
              </a:rPr>
              <a:t>Kardiorespirační ukazatele v řízení kondičního tréninku</a:t>
            </a:r>
            <a:endParaRPr lang="cs-CZ" sz="2000" b="1" dirty="0">
              <a:solidFill>
                <a:srgbClr val="C00000"/>
              </a:solidFill>
            </a:endParaRPr>
          </a:p>
        </p:txBody>
      </p:sp>
    </p:spTree>
    <p:extLst>
      <p:ext uri="{BB962C8B-B14F-4D97-AF65-F5344CB8AC3E}">
        <p14:creationId xmlns:p14="http://schemas.microsoft.com/office/powerpoint/2010/main" val="528410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
          <p:cNvSpPr>
            <a:spLocks noChangeShapeType="1"/>
          </p:cNvSpPr>
          <p:nvPr/>
        </p:nvSpPr>
        <p:spPr bwMode="auto">
          <a:xfrm>
            <a:off x="9667570" y="1638670"/>
            <a:ext cx="0" cy="3600450"/>
          </a:xfrm>
          <a:prstGeom prst="line">
            <a:avLst/>
          </a:prstGeom>
          <a:noFill/>
          <a:ln w="38100" cmpd="dbl">
            <a:solidFill>
              <a:schemeClr val="accent6">
                <a:lumMod val="75000"/>
              </a:scheme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 name="Line 4"/>
          <p:cNvSpPr>
            <a:spLocks noChangeShapeType="1"/>
          </p:cNvSpPr>
          <p:nvPr/>
        </p:nvSpPr>
        <p:spPr bwMode="auto">
          <a:xfrm>
            <a:off x="9304829" y="1638670"/>
            <a:ext cx="18079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 name="Line 6"/>
          <p:cNvSpPr>
            <a:spLocks noChangeShapeType="1"/>
          </p:cNvSpPr>
          <p:nvPr/>
        </p:nvSpPr>
        <p:spPr bwMode="auto">
          <a:xfrm>
            <a:off x="9523107" y="2430832"/>
            <a:ext cx="1589652" cy="2"/>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solidFill>
                <a:srgbClr val="C00000"/>
              </a:solidFill>
            </a:endParaRPr>
          </a:p>
        </p:txBody>
      </p:sp>
      <p:sp>
        <p:nvSpPr>
          <p:cNvPr id="7" name="Line 8"/>
          <p:cNvSpPr>
            <a:spLocks noChangeShapeType="1"/>
          </p:cNvSpPr>
          <p:nvPr/>
        </p:nvSpPr>
        <p:spPr bwMode="auto">
          <a:xfrm>
            <a:off x="9333514" y="5239120"/>
            <a:ext cx="6229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 name="Text Box 9"/>
          <p:cNvSpPr txBox="1">
            <a:spLocks noChangeArrowheads="1"/>
          </p:cNvSpPr>
          <p:nvPr/>
        </p:nvSpPr>
        <p:spPr bwMode="auto">
          <a:xfrm>
            <a:off x="9864726" y="1333777"/>
            <a:ext cx="1512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dirty="0" err="1" smtClean="0"/>
              <a:t>SFmax</a:t>
            </a:r>
            <a:r>
              <a:rPr lang="cs-CZ" dirty="0"/>
              <a:t>: </a:t>
            </a:r>
            <a:r>
              <a:rPr lang="cs-CZ" dirty="0" smtClean="0"/>
              <a:t>210</a:t>
            </a:r>
            <a:endParaRPr lang="cs-CZ" dirty="0"/>
          </a:p>
        </p:txBody>
      </p:sp>
      <p:sp>
        <p:nvSpPr>
          <p:cNvPr id="9" name="Text Box 10"/>
          <p:cNvSpPr txBox="1">
            <a:spLocks noChangeArrowheads="1"/>
          </p:cNvSpPr>
          <p:nvPr/>
        </p:nvSpPr>
        <p:spPr bwMode="auto">
          <a:xfrm>
            <a:off x="9887208" y="2111178"/>
            <a:ext cx="1368425" cy="7848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dirty="0" err="1" smtClean="0">
                <a:solidFill>
                  <a:srgbClr val="C00000"/>
                </a:solidFill>
              </a:rPr>
              <a:t>SFzátěž</a:t>
            </a:r>
            <a:r>
              <a:rPr lang="cs-CZ" dirty="0" smtClean="0">
                <a:solidFill>
                  <a:srgbClr val="C00000"/>
                </a:solidFill>
              </a:rPr>
              <a:t>: 149</a:t>
            </a:r>
          </a:p>
          <a:p>
            <a:pPr>
              <a:spcBef>
                <a:spcPct val="50000"/>
              </a:spcBef>
            </a:pPr>
            <a:r>
              <a:rPr lang="cs-CZ" dirty="0" err="1" smtClean="0"/>
              <a:t>SFzátěž</a:t>
            </a:r>
            <a:r>
              <a:rPr lang="cs-CZ" dirty="0" smtClean="0"/>
              <a:t>: 147</a:t>
            </a:r>
            <a:endParaRPr lang="cs-CZ" dirty="0"/>
          </a:p>
        </p:txBody>
      </p:sp>
      <p:sp>
        <p:nvSpPr>
          <p:cNvPr id="10" name="Text Box 11"/>
          <p:cNvSpPr txBox="1">
            <a:spLocks noChangeArrowheads="1"/>
          </p:cNvSpPr>
          <p:nvPr/>
        </p:nvSpPr>
        <p:spPr bwMode="auto">
          <a:xfrm>
            <a:off x="9874057" y="4288515"/>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dirty="0" err="1" smtClean="0"/>
              <a:t>SFklid</a:t>
            </a:r>
            <a:r>
              <a:rPr lang="cs-CZ" dirty="0" smtClean="0"/>
              <a:t>: 58</a:t>
            </a:r>
            <a:endParaRPr lang="cs-CZ" dirty="0"/>
          </a:p>
        </p:txBody>
      </p:sp>
      <p:sp>
        <p:nvSpPr>
          <p:cNvPr id="11" name="Text Box 12"/>
          <p:cNvSpPr txBox="1">
            <a:spLocks noChangeArrowheads="1"/>
          </p:cNvSpPr>
          <p:nvPr/>
        </p:nvSpPr>
        <p:spPr bwMode="auto">
          <a:xfrm>
            <a:off x="9918395" y="5023220"/>
            <a:ext cx="396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t>0</a:t>
            </a:r>
          </a:p>
        </p:txBody>
      </p:sp>
      <p:sp>
        <p:nvSpPr>
          <p:cNvPr id="12" name="Line 14"/>
          <p:cNvSpPr>
            <a:spLocks noChangeShapeType="1"/>
          </p:cNvSpPr>
          <p:nvPr/>
        </p:nvSpPr>
        <p:spPr bwMode="auto">
          <a:xfrm>
            <a:off x="9380232" y="1638670"/>
            <a:ext cx="0" cy="2952750"/>
          </a:xfrm>
          <a:prstGeom prst="line">
            <a:avLst/>
          </a:prstGeom>
          <a:noFill/>
          <a:ln w="38100" cmpd="dbl">
            <a:solidFill>
              <a:srgbClr val="C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 name="Line 17"/>
          <p:cNvSpPr>
            <a:spLocks noChangeShapeType="1"/>
          </p:cNvSpPr>
          <p:nvPr/>
        </p:nvSpPr>
        <p:spPr bwMode="auto">
          <a:xfrm flipH="1" flipV="1">
            <a:off x="9810445" y="2586680"/>
            <a:ext cx="1587" cy="265243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 name="Line 18"/>
          <p:cNvSpPr>
            <a:spLocks noChangeShapeType="1"/>
          </p:cNvSpPr>
          <p:nvPr/>
        </p:nvSpPr>
        <p:spPr bwMode="auto">
          <a:xfrm flipV="1">
            <a:off x="9523107" y="2430833"/>
            <a:ext cx="0" cy="2160587"/>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solidFill>
                <a:srgbClr val="C00000"/>
              </a:solidFill>
            </a:endParaRPr>
          </a:p>
        </p:txBody>
      </p:sp>
      <p:sp>
        <p:nvSpPr>
          <p:cNvPr id="15" name="TextovéPole 14"/>
          <p:cNvSpPr txBox="1"/>
          <p:nvPr/>
        </p:nvSpPr>
        <p:spPr>
          <a:xfrm>
            <a:off x="1334531" y="443583"/>
            <a:ext cx="9778228" cy="461665"/>
          </a:xfrm>
          <a:prstGeom prst="rect">
            <a:avLst/>
          </a:prstGeom>
          <a:noFill/>
        </p:spPr>
        <p:txBody>
          <a:bodyPr wrap="square" rtlCol="0">
            <a:spAutoFit/>
          </a:bodyPr>
          <a:lstStyle/>
          <a:p>
            <a:r>
              <a:rPr lang="cs-CZ" sz="2400" b="1" cap="all" dirty="0" smtClean="0">
                <a:solidFill>
                  <a:srgbClr val="0070C0"/>
                </a:solidFill>
              </a:rPr>
              <a:t>Výpočet TRÉNINKOVÉ </a:t>
            </a:r>
            <a:r>
              <a:rPr lang="cs-CZ" sz="2400" b="1" cap="all" dirty="0">
                <a:solidFill>
                  <a:srgbClr val="0070C0"/>
                </a:solidFill>
              </a:rPr>
              <a:t>srdeční </a:t>
            </a:r>
            <a:r>
              <a:rPr lang="cs-CZ" sz="2400" b="1" cap="all" dirty="0" smtClean="0">
                <a:solidFill>
                  <a:srgbClr val="0070C0"/>
                </a:solidFill>
              </a:rPr>
              <a:t>frekvence </a:t>
            </a:r>
            <a:r>
              <a:rPr lang="cs-CZ" sz="2400" dirty="0" smtClean="0">
                <a:solidFill>
                  <a:srgbClr val="0070C0"/>
                </a:solidFill>
              </a:rPr>
              <a:t>z určitého </a:t>
            </a:r>
            <a:r>
              <a:rPr lang="cs-CZ" sz="2400" b="1" dirty="0" smtClean="0">
                <a:solidFill>
                  <a:srgbClr val="C00000"/>
                </a:solidFill>
              </a:rPr>
              <a:t>%MSR </a:t>
            </a:r>
            <a:r>
              <a:rPr lang="cs-CZ" sz="2400" dirty="0" smtClean="0"/>
              <a:t>nebo </a:t>
            </a:r>
            <a:r>
              <a:rPr lang="cs-CZ" sz="2400" b="1" dirty="0" smtClean="0"/>
              <a:t>%</a:t>
            </a:r>
            <a:r>
              <a:rPr lang="cs-CZ" sz="2400" b="1" dirty="0" err="1" smtClean="0"/>
              <a:t>SFmax</a:t>
            </a:r>
            <a:endParaRPr lang="cs-CZ" sz="2400" b="1" dirty="0"/>
          </a:p>
        </p:txBody>
      </p:sp>
      <p:sp>
        <p:nvSpPr>
          <p:cNvPr id="16" name="Obdélník 15"/>
          <p:cNvSpPr/>
          <p:nvPr/>
        </p:nvSpPr>
        <p:spPr>
          <a:xfrm>
            <a:off x="2055220" y="1221809"/>
            <a:ext cx="6962271" cy="4154984"/>
          </a:xfrm>
          <a:prstGeom prst="rect">
            <a:avLst/>
          </a:prstGeom>
          <a:ln>
            <a:solidFill>
              <a:schemeClr val="tx1"/>
            </a:solidFill>
          </a:ln>
        </p:spPr>
        <p:txBody>
          <a:bodyPr wrap="square">
            <a:spAutoFit/>
          </a:bodyPr>
          <a:lstStyle/>
          <a:p>
            <a:pPr lvl="0" eaLnBrk="0" fontAlgn="base" hangingPunct="0">
              <a:spcBef>
                <a:spcPct val="0"/>
              </a:spcBef>
              <a:spcAft>
                <a:spcPct val="0"/>
              </a:spcAft>
            </a:pPr>
            <a:r>
              <a:rPr lang="cs-CZ" sz="2400" dirty="0">
                <a:ea typeface="Times New Roman" panose="02020603050405020304" pitchFamily="18" charset="0"/>
              </a:rPr>
              <a:t>Příklad:</a:t>
            </a:r>
          </a:p>
          <a:p>
            <a:pPr lvl="0" eaLnBrk="0" fontAlgn="base" hangingPunct="0">
              <a:spcBef>
                <a:spcPct val="0"/>
              </a:spcBef>
              <a:spcAft>
                <a:spcPct val="0"/>
              </a:spcAft>
            </a:pPr>
            <a:r>
              <a:rPr lang="cs-CZ" sz="2400" dirty="0">
                <a:solidFill>
                  <a:srgbClr val="0070C0"/>
                </a:solidFill>
                <a:ea typeface="Times New Roman" panose="02020603050405020304" pitchFamily="18" charset="0"/>
              </a:rPr>
              <a:t>C</a:t>
            </a:r>
            <a:r>
              <a:rPr lang="cs-CZ" sz="2400" dirty="0" smtClean="0">
                <a:solidFill>
                  <a:srgbClr val="0070C0"/>
                </a:solidFill>
                <a:ea typeface="Times New Roman" panose="02020603050405020304" pitchFamily="18" charset="0"/>
              </a:rPr>
              <a:t>ílové zatížení cirkulace: </a:t>
            </a:r>
            <a:r>
              <a:rPr lang="cs-CZ" sz="2400" b="1" dirty="0" smtClean="0">
                <a:solidFill>
                  <a:srgbClr val="C00000"/>
                </a:solidFill>
                <a:ea typeface="Times New Roman" panose="02020603050405020304" pitchFamily="18" charset="0"/>
              </a:rPr>
              <a:t>60 %MSR </a:t>
            </a:r>
            <a:r>
              <a:rPr lang="cs-CZ" sz="2400" dirty="0" smtClean="0">
                <a:solidFill>
                  <a:srgbClr val="0070C0"/>
                </a:solidFill>
                <a:ea typeface="Times New Roman" panose="02020603050405020304" pitchFamily="18" charset="0"/>
              </a:rPr>
              <a:t>nebo </a:t>
            </a:r>
            <a:r>
              <a:rPr lang="cs-CZ" sz="2400" b="1" dirty="0" smtClean="0">
                <a:ea typeface="Times New Roman" panose="02020603050405020304" pitchFamily="18" charset="0"/>
              </a:rPr>
              <a:t>60 %</a:t>
            </a:r>
            <a:r>
              <a:rPr lang="cs-CZ" sz="2400" b="1" dirty="0" err="1" smtClean="0">
                <a:ea typeface="Times New Roman" panose="02020603050405020304" pitchFamily="18" charset="0"/>
              </a:rPr>
              <a:t>SFmax</a:t>
            </a:r>
            <a:r>
              <a:rPr lang="cs-CZ" sz="2400" b="1" dirty="0" smtClean="0">
                <a:ea typeface="Times New Roman" panose="02020603050405020304" pitchFamily="18" charset="0"/>
              </a:rPr>
              <a:t> </a:t>
            </a:r>
            <a:endParaRPr lang="cs-CZ" sz="2400" b="1" dirty="0">
              <a:ea typeface="Times New Roman" panose="02020603050405020304" pitchFamily="18" charset="0"/>
            </a:endParaRPr>
          </a:p>
          <a:p>
            <a:pPr marL="285750" lvl="0" indent="-285750" eaLnBrk="0" fontAlgn="base" hangingPunct="0">
              <a:spcBef>
                <a:spcPct val="0"/>
              </a:spcBef>
              <a:spcAft>
                <a:spcPct val="0"/>
              </a:spcAft>
              <a:buFontTx/>
              <a:buChar char="-"/>
            </a:pPr>
            <a:r>
              <a:rPr lang="cs-CZ" sz="2400" dirty="0">
                <a:solidFill>
                  <a:srgbClr val="0070C0"/>
                </a:solidFill>
                <a:ea typeface="Times New Roman" panose="02020603050405020304" pitchFamily="18" charset="0"/>
              </a:rPr>
              <a:t>maximální </a:t>
            </a:r>
            <a:r>
              <a:rPr lang="cs-CZ" sz="2400" dirty="0" smtClean="0">
                <a:solidFill>
                  <a:srgbClr val="0070C0"/>
                </a:solidFill>
                <a:ea typeface="Times New Roman" panose="02020603050405020304" pitchFamily="18" charset="0"/>
              </a:rPr>
              <a:t>SF: 210, klidová SF: 58</a:t>
            </a:r>
            <a:endParaRPr lang="cs-CZ" sz="2400" dirty="0">
              <a:solidFill>
                <a:srgbClr val="0070C0"/>
              </a:solidFill>
            </a:endParaRPr>
          </a:p>
          <a:p>
            <a:pPr marL="220980">
              <a:spcAft>
                <a:spcPts val="0"/>
              </a:spcAft>
            </a:pPr>
            <a:endParaRPr lang="cs-CZ" sz="2400" b="1" dirty="0">
              <a:solidFill>
                <a:srgbClr val="C00000"/>
              </a:solidFill>
              <a:ea typeface="Times New Roman" panose="02020603050405020304" pitchFamily="18" charset="0"/>
            </a:endParaRPr>
          </a:p>
          <a:p>
            <a:pPr marL="220980">
              <a:spcAft>
                <a:spcPts val="0"/>
              </a:spcAft>
            </a:pPr>
            <a:r>
              <a:rPr lang="cs-CZ" sz="2400" b="1" dirty="0" smtClean="0">
                <a:solidFill>
                  <a:srgbClr val="C00000"/>
                </a:solidFill>
                <a:ea typeface="Times New Roman" panose="02020603050405020304" pitchFamily="18" charset="0"/>
              </a:rPr>
              <a:t>Cílová SF z procenta </a:t>
            </a:r>
            <a:r>
              <a:rPr lang="cs-CZ" sz="2400" b="1" dirty="0">
                <a:solidFill>
                  <a:srgbClr val="C00000"/>
                </a:solidFill>
                <a:ea typeface="Times New Roman" panose="02020603050405020304" pitchFamily="18" charset="0"/>
              </a:rPr>
              <a:t>maximální srdeční </a:t>
            </a:r>
            <a:r>
              <a:rPr lang="cs-CZ" sz="2400" b="1" dirty="0" smtClean="0">
                <a:solidFill>
                  <a:srgbClr val="C00000"/>
                </a:solidFill>
                <a:ea typeface="Times New Roman" panose="02020603050405020304" pitchFamily="18" charset="0"/>
              </a:rPr>
              <a:t>rezervy</a:t>
            </a:r>
          </a:p>
          <a:p>
            <a:pPr marL="220980">
              <a:spcAft>
                <a:spcPts val="0"/>
              </a:spcAft>
            </a:pPr>
            <a:r>
              <a:rPr lang="cs-CZ" sz="2400" dirty="0" smtClean="0">
                <a:solidFill>
                  <a:srgbClr val="C00000"/>
                </a:solidFill>
                <a:ea typeface="Times New Roman" panose="02020603050405020304" pitchFamily="18" charset="0"/>
              </a:rPr>
              <a:t>%MSR = ((</a:t>
            </a:r>
            <a:r>
              <a:rPr lang="cs-CZ" sz="2400" dirty="0" err="1" smtClean="0">
                <a:solidFill>
                  <a:srgbClr val="C00000"/>
                </a:solidFill>
                <a:ea typeface="Times New Roman" panose="02020603050405020304" pitchFamily="18" charset="0"/>
              </a:rPr>
              <a:t>SFmax-SFklid</a:t>
            </a:r>
            <a:r>
              <a:rPr lang="cs-CZ" sz="2400" dirty="0" smtClean="0">
                <a:solidFill>
                  <a:srgbClr val="C00000"/>
                </a:solidFill>
                <a:ea typeface="Times New Roman" panose="02020603050405020304" pitchFamily="18" charset="0"/>
              </a:rPr>
              <a:t>) * %MSR) + </a:t>
            </a:r>
            <a:r>
              <a:rPr lang="cs-CZ" sz="2400" dirty="0" err="1" smtClean="0">
                <a:solidFill>
                  <a:srgbClr val="C00000"/>
                </a:solidFill>
                <a:ea typeface="Times New Roman" panose="02020603050405020304" pitchFamily="18" charset="0"/>
              </a:rPr>
              <a:t>SFklid</a:t>
            </a:r>
            <a:endParaRPr lang="cs-CZ" sz="2400" dirty="0">
              <a:solidFill>
                <a:srgbClr val="C00000"/>
              </a:solidFill>
              <a:ea typeface="Times New Roman" panose="02020603050405020304" pitchFamily="18" charset="0"/>
            </a:endParaRPr>
          </a:p>
          <a:p>
            <a:pPr marL="220980">
              <a:spcAft>
                <a:spcPts val="0"/>
              </a:spcAft>
            </a:pPr>
            <a:r>
              <a:rPr lang="cs-CZ" sz="2400" dirty="0" smtClean="0">
                <a:solidFill>
                  <a:srgbClr val="C00000"/>
                </a:solidFill>
                <a:ea typeface="Times New Roman" panose="02020603050405020304" pitchFamily="18" charset="0"/>
              </a:rPr>
              <a:t>%MSR </a:t>
            </a:r>
            <a:r>
              <a:rPr lang="cs-CZ" sz="2400" dirty="0">
                <a:solidFill>
                  <a:srgbClr val="C00000"/>
                </a:solidFill>
                <a:ea typeface="Times New Roman" panose="02020603050405020304" pitchFamily="18" charset="0"/>
              </a:rPr>
              <a:t>= </a:t>
            </a:r>
            <a:r>
              <a:rPr lang="cs-CZ" sz="2400" dirty="0" smtClean="0">
                <a:solidFill>
                  <a:srgbClr val="C00000"/>
                </a:solidFill>
                <a:ea typeface="Times New Roman" panose="02020603050405020304" pitchFamily="18" charset="0"/>
              </a:rPr>
              <a:t>((210-58) * 0,6) + 58 </a:t>
            </a:r>
            <a:r>
              <a:rPr lang="cs-CZ" sz="2400" dirty="0">
                <a:solidFill>
                  <a:srgbClr val="C00000"/>
                </a:solidFill>
                <a:ea typeface="Times New Roman" panose="02020603050405020304" pitchFamily="18" charset="0"/>
              </a:rPr>
              <a:t>= </a:t>
            </a:r>
            <a:r>
              <a:rPr lang="cs-CZ" sz="2400" b="1" dirty="0" smtClean="0">
                <a:solidFill>
                  <a:srgbClr val="C00000"/>
                </a:solidFill>
                <a:ea typeface="Times New Roman" panose="02020603050405020304" pitchFamily="18" charset="0"/>
              </a:rPr>
              <a:t>149 t/min</a:t>
            </a:r>
            <a:endParaRPr lang="cs-CZ" sz="2400" b="1" dirty="0">
              <a:solidFill>
                <a:srgbClr val="C00000"/>
              </a:solidFill>
            </a:endParaRPr>
          </a:p>
          <a:p>
            <a:pPr marL="220980">
              <a:spcAft>
                <a:spcPts val="0"/>
              </a:spcAft>
            </a:pPr>
            <a:endParaRPr lang="cs-CZ" sz="2400" dirty="0">
              <a:solidFill>
                <a:srgbClr val="C00000"/>
              </a:solidFill>
              <a:effectLst/>
              <a:ea typeface="Times New Roman" panose="02020603050405020304" pitchFamily="18" charset="0"/>
            </a:endParaRPr>
          </a:p>
          <a:p>
            <a:pPr marL="220980">
              <a:spcAft>
                <a:spcPts val="0"/>
              </a:spcAft>
            </a:pPr>
            <a:r>
              <a:rPr lang="cs-CZ" sz="2400" b="1" dirty="0" smtClean="0">
                <a:ea typeface="Times New Roman" panose="02020603050405020304" pitchFamily="18" charset="0"/>
              </a:rPr>
              <a:t>Cílová SF z procenta </a:t>
            </a:r>
            <a:r>
              <a:rPr lang="cs-CZ" sz="2400" b="1" dirty="0">
                <a:ea typeface="Times New Roman" panose="02020603050405020304" pitchFamily="18" charset="0"/>
              </a:rPr>
              <a:t>maximální srdeční frekvence</a:t>
            </a:r>
          </a:p>
          <a:p>
            <a:pPr marL="220980" lvl="0"/>
            <a:r>
              <a:rPr lang="cs-CZ" sz="2400" dirty="0">
                <a:ea typeface="Times New Roman" panose="02020603050405020304" pitchFamily="18" charset="0"/>
              </a:rPr>
              <a:t>%</a:t>
            </a:r>
            <a:r>
              <a:rPr lang="cs-CZ" sz="2400" dirty="0" err="1">
                <a:ea typeface="Times New Roman" panose="02020603050405020304" pitchFamily="18" charset="0"/>
              </a:rPr>
              <a:t>SFmax</a:t>
            </a:r>
            <a:r>
              <a:rPr lang="cs-CZ" sz="2400" dirty="0">
                <a:ea typeface="Times New Roman" panose="02020603050405020304" pitchFamily="18" charset="0"/>
              </a:rPr>
              <a:t> = </a:t>
            </a:r>
            <a:r>
              <a:rPr lang="cs-CZ" sz="2400" dirty="0" err="1" smtClean="0">
                <a:ea typeface="Times New Roman" panose="02020603050405020304" pitchFamily="18" charset="0"/>
              </a:rPr>
              <a:t>SFmax</a:t>
            </a:r>
            <a:r>
              <a:rPr lang="cs-CZ" sz="2400" dirty="0" smtClean="0">
                <a:ea typeface="Times New Roman" panose="02020603050405020304" pitchFamily="18" charset="0"/>
              </a:rPr>
              <a:t> </a:t>
            </a:r>
            <a:r>
              <a:rPr lang="cs-CZ" sz="2400" dirty="0">
                <a:ea typeface="Times New Roman" panose="02020603050405020304" pitchFamily="18" charset="0"/>
              </a:rPr>
              <a:t>* </a:t>
            </a:r>
            <a:r>
              <a:rPr lang="cs-CZ" sz="2400" dirty="0" smtClean="0">
                <a:ea typeface="Times New Roman" panose="02020603050405020304" pitchFamily="18" charset="0"/>
              </a:rPr>
              <a:t>%</a:t>
            </a:r>
            <a:r>
              <a:rPr lang="cs-CZ" sz="2400" dirty="0" err="1" smtClean="0">
                <a:ea typeface="Times New Roman" panose="02020603050405020304" pitchFamily="18" charset="0"/>
              </a:rPr>
              <a:t>SFmax</a:t>
            </a:r>
            <a:endParaRPr lang="cs-CZ" sz="2400" dirty="0" smtClean="0">
              <a:ea typeface="Times New Roman" panose="02020603050405020304" pitchFamily="18" charset="0"/>
            </a:endParaRPr>
          </a:p>
          <a:p>
            <a:pPr marL="220980" lvl="0"/>
            <a:r>
              <a:rPr lang="cs-CZ" sz="2400" dirty="0" smtClean="0">
                <a:ea typeface="Times New Roman" panose="02020603050405020304" pitchFamily="18" charset="0"/>
              </a:rPr>
              <a:t>%</a:t>
            </a:r>
            <a:r>
              <a:rPr lang="cs-CZ" sz="2400" dirty="0">
                <a:ea typeface="Times New Roman" panose="02020603050405020304" pitchFamily="18" charset="0"/>
              </a:rPr>
              <a:t>SFmax = </a:t>
            </a:r>
            <a:r>
              <a:rPr lang="cs-CZ" sz="2400" dirty="0" smtClean="0">
                <a:ea typeface="Times New Roman" panose="02020603050405020304" pitchFamily="18" charset="0"/>
              </a:rPr>
              <a:t>210 * 0,60 </a:t>
            </a:r>
            <a:r>
              <a:rPr lang="cs-CZ" sz="2400" dirty="0">
                <a:ea typeface="Times New Roman" panose="02020603050405020304" pitchFamily="18" charset="0"/>
              </a:rPr>
              <a:t>= </a:t>
            </a:r>
            <a:r>
              <a:rPr lang="cs-CZ" sz="2400" b="1" dirty="0" smtClean="0">
                <a:ea typeface="Times New Roman" panose="02020603050405020304" pitchFamily="18" charset="0"/>
              </a:rPr>
              <a:t>147 t/min</a:t>
            </a:r>
            <a:endParaRPr lang="cs-CZ" sz="2400" b="1" dirty="0">
              <a:ea typeface="Times New Roman" panose="02020603050405020304" pitchFamily="18" charset="0"/>
            </a:endParaRPr>
          </a:p>
        </p:txBody>
      </p:sp>
      <p:sp>
        <p:nvSpPr>
          <p:cNvPr id="18" name="Line 4"/>
          <p:cNvSpPr>
            <a:spLocks noChangeShapeType="1"/>
          </p:cNvSpPr>
          <p:nvPr/>
        </p:nvSpPr>
        <p:spPr bwMode="auto">
          <a:xfrm>
            <a:off x="9333513" y="4577440"/>
            <a:ext cx="16050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 name="Line 6"/>
          <p:cNvSpPr>
            <a:spLocks noChangeShapeType="1"/>
          </p:cNvSpPr>
          <p:nvPr/>
        </p:nvSpPr>
        <p:spPr bwMode="auto">
          <a:xfrm>
            <a:off x="9810445" y="2567511"/>
            <a:ext cx="130231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478432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
          <p:cNvSpPr>
            <a:spLocks noChangeShapeType="1"/>
          </p:cNvSpPr>
          <p:nvPr/>
        </p:nvSpPr>
        <p:spPr bwMode="auto">
          <a:xfrm>
            <a:off x="9667570" y="1638670"/>
            <a:ext cx="0" cy="3600450"/>
          </a:xfrm>
          <a:prstGeom prst="line">
            <a:avLst/>
          </a:prstGeom>
          <a:noFill/>
          <a:ln w="38100" cmpd="dbl">
            <a:solidFill>
              <a:schemeClr val="accent6">
                <a:lumMod val="75000"/>
              </a:scheme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 name="Line 4"/>
          <p:cNvSpPr>
            <a:spLocks noChangeShapeType="1"/>
          </p:cNvSpPr>
          <p:nvPr/>
        </p:nvSpPr>
        <p:spPr bwMode="auto">
          <a:xfrm>
            <a:off x="9304829" y="1638670"/>
            <a:ext cx="18079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 name="Line 6"/>
          <p:cNvSpPr>
            <a:spLocks noChangeShapeType="1"/>
          </p:cNvSpPr>
          <p:nvPr/>
        </p:nvSpPr>
        <p:spPr bwMode="auto">
          <a:xfrm>
            <a:off x="9304828" y="2430832"/>
            <a:ext cx="1807931"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 name="Line 8"/>
          <p:cNvSpPr>
            <a:spLocks noChangeShapeType="1"/>
          </p:cNvSpPr>
          <p:nvPr/>
        </p:nvSpPr>
        <p:spPr bwMode="auto">
          <a:xfrm>
            <a:off x="9333514" y="5239120"/>
            <a:ext cx="6229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 name="Text Box 9"/>
          <p:cNvSpPr txBox="1">
            <a:spLocks noChangeArrowheads="1"/>
          </p:cNvSpPr>
          <p:nvPr/>
        </p:nvSpPr>
        <p:spPr bwMode="auto">
          <a:xfrm>
            <a:off x="9864726" y="1333777"/>
            <a:ext cx="1512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dirty="0" err="1" smtClean="0"/>
              <a:t>SFmax</a:t>
            </a:r>
            <a:r>
              <a:rPr lang="cs-CZ" dirty="0"/>
              <a:t>: </a:t>
            </a:r>
            <a:r>
              <a:rPr lang="cs-CZ" dirty="0" smtClean="0"/>
              <a:t>210</a:t>
            </a:r>
            <a:endParaRPr lang="cs-CZ" dirty="0"/>
          </a:p>
        </p:txBody>
      </p:sp>
      <p:sp>
        <p:nvSpPr>
          <p:cNvPr id="9" name="Text Box 10"/>
          <p:cNvSpPr txBox="1">
            <a:spLocks noChangeArrowheads="1"/>
          </p:cNvSpPr>
          <p:nvPr/>
        </p:nvSpPr>
        <p:spPr bwMode="auto">
          <a:xfrm>
            <a:off x="9883470" y="2129018"/>
            <a:ext cx="1368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dirty="0" err="1" smtClean="0"/>
              <a:t>SFzátěž</a:t>
            </a:r>
            <a:r>
              <a:rPr lang="cs-CZ" dirty="0" smtClean="0"/>
              <a:t>: 150</a:t>
            </a:r>
            <a:endParaRPr lang="cs-CZ" dirty="0"/>
          </a:p>
        </p:txBody>
      </p:sp>
      <p:sp>
        <p:nvSpPr>
          <p:cNvPr id="10" name="Text Box 11"/>
          <p:cNvSpPr txBox="1">
            <a:spLocks noChangeArrowheads="1"/>
          </p:cNvSpPr>
          <p:nvPr/>
        </p:nvSpPr>
        <p:spPr bwMode="auto">
          <a:xfrm>
            <a:off x="9874057" y="4288515"/>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dirty="0" err="1" smtClean="0"/>
              <a:t>SFklid</a:t>
            </a:r>
            <a:r>
              <a:rPr lang="cs-CZ" dirty="0" smtClean="0"/>
              <a:t>: 58</a:t>
            </a:r>
            <a:endParaRPr lang="cs-CZ" dirty="0"/>
          </a:p>
        </p:txBody>
      </p:sp>
      <p:sp>
        <p:nvSpPr>
          <p:cNvPr id="11" name="Text Box 12"/>
          <p:cNvSpPr txBox="1">
            <a:spLocks noChangeArrowheads="1"/>
          </p:cNvSpPr>
          <p:nvPr/>
        </p:nvSpPr>
        <p:spPr bwMode="auto">
          <a:xfrm>
            <a:off x="9918395" y="5023220"/>
            <a:ext cx="396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t>0</a:t>
            </a:r>
          </a:p>
        </p:txBody>
      </p:sp>
      <p:sp>
        <p:nvSpPr>
          <p:cNvPr id="12" name="Line 14"/>
          <p:cNvSpPr>
            <a:spLocks noChangeShapeType="1"/>
          </p:cNvSpPr>
          <p:nvPr/>
        </p:nvSpPr>
        <p:spPr bwMode="auto">
          <a:xfrm>
            <a:off x="9380232" y="1638670"/>
            <a:ext cx="0" cy="2952750"/>
          </a:xfrm>
          <a:prstGeom prst="line">
            <a:avLst/>
          </a:prstGeom>
          <a:noFill/>
          <a:ln w="38100" cmpd="dbl">
            <a:solidFill>
              <a:srgbClr val="C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 name="Line 17"/>
          <p:cNvSpPr>
            <a:spLocks noChangeShapeType="1"/>
          </p:cNvSpPr>
          <p:nvPr/>
        </p:nvSpPr>
        <p:spPr bwMode="auto">
          <a:xfrm flipV="1">
            <a:off x="9812032" y="2430833"/>
            <a:ext cx="0" cy="28082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 name="Line 18"/>
          <p:cNvSpPr>
            <a:spLocks noChangeShapeType="1"/>
          </p:cNvSpPr>
          <p:nvPr/>
        </p:nvSpPr>
        <p:spPr bwMode="auto">
          <a:xfrm flipV="1">
            <a:off x="9523107" y="2430833"/>
            <a:ext cx="0" cy="2160587"/>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 name="TextovéPole 14"/>
          <p:cNvSpPr txBox="1"/>
          <p:nvPr/>
        </p:nvSpPr>
        <p:spPr>
          <a:xfrm>
            <a:off x="1563630" y="443583"/>
            <a:ext cx="9194986" cy="461665"/>
          </a:xfrm>
          <a:prstGeom prst="rect">
            <a:avLst/>
          </a:prstGeom>
          <a:noFill/>
        </p:spPr>
        <p:txBody>
          <a:bodyPr wrap="square" rtlCol="0">
            <a:spAutoFit/>
          </a:bodyPr>
          <a:lstStyle/>
          <a:p>
            <a:r>
              <a:rPr lang="cs-CZ" sz="2400" b="1" cap="all" dirty="0" smtClean="0">
                <a:solidFill>
                  <a:srgbClr val="0070C0"/>
                </a:solidFill>
              </a:rPr>
              <a:t>Výpočet </a:t>
            </a:r>
            <a:r>
              <a:rPr lang="cs-CZ" sz="2400" b="1" dirty="0" smtClean="0">
                <a:solidFill>
                  <a:srgbClr val="C00000"/>
                </a:solidFill>
              </a:rPr>
              <a:t>%MSR </a:t>
            </a:r>
            <a:r>
              <a:rPr lang="cs-CZ" sz="2400" dirty="0" smtClean="0"/>
              <a:t>a </a:t>
            </a:r>
            <a:r>
              <a:rPr lang="cs-CZ" sz="2400" b="1" dirty="0" smtClean="0"/>
              <a:t>%</a:t>
            </a:r>
            <a:r>
              <a:rPr lang="cs-CZ" sz="2400" b="1" dirty="0" err="1" smtClean="0"/>
              <a:t>SFmax</a:t>
            </a:r>
            <a:r>
              <a:rPr lang="cs-CZ" sz="2400" b="1" dirty="0" smtClean="0"/>
              <a:t> </a:t>
            </a:r>
            <a:r>
              <a:rPr lang="cs-CZ" sz="2400" dirty="0" smtClean="0">
                <a:solidFill>
                  <a:srgbClr val="0070C0"/>
                </a:solidFill>
              </a:rPr>
              <a:t>při </a:t>
            </a:r>
            <a:r>
              <a:rPr lang="cs-CZ" sz="2400" dirty="0">
                <a:solidFill>
                  <a:srgbClr val="0070C0"/>
                </a:solidFill>
              </a:rPr>
              <a:t>určité </a:t>
            </a:r>
            <a:r>
              <a:rPr lang="cs-CZ" sz="2400" b="1" cap="all" dirty="0" smtClean="0">
                <a:solidFill>
                  <a:srgbClr val="0070C0"/>
                </a:solidFill>
              </a:rPr>
              <a:t>TRÉNINKOVÉ </a:t>
            </a:r>
            <a:r>
              <a:rPr lang="cs-CZ" sz="2400" b="1" cap="all" dirty="0">
                <a:solidFill>
                  <a:srgbClr val="0070C0"/>
                </a:solidFill>
              </a:rPr>
              <a:t>srdeční </a:t>
            </a:r>
            <a:r>
              <a:rPr lang="cs-CZ" sz="2400" b="1" cap="all" dirty="0" err="1" smtClean="0">
                <a:solidFill>
                  <a:srgbClr val="0070C0"/>
                </a:solidFill>
              </a:rPr>
              <a:t>frekvencI</a:t>
            </a:r>
            <a:endParaRPr lang="cs-CZ" sz="2400" dirty="0"/>
          </a:p>
        </p:txBody>
      </p:sp>
      <p:sp>
        <p:nvSpPr>
          <p:cNvPr id="16" name="Obdélník 15"/>
          <p:cNvSpPr/>
          <p:nvPr/>
        </p:nvSpPr>
        <p:spPr>
          <a:xfrm>
            <a:off x="2055220" y="1221809"/>
            <a:ext cx="6962271" cy="4154984"/>
          </a:xfrm>
          <a:prstGeom prst="rect">
            <a:avLst/>
          </a:prstGeom>
          <a:ln>
            <a:solidFill>
              <a:schemeClr val="tx1"/>
            </a:solidFill>
          </a:ln>
        </p:spPr>
        <p:txBody>
          <a:bodyPr wrap="square">
            <a:spAutoFit/>
          </a:bodyPr>
          <a:lstStyle/>
          <a:p>
            <a:pPr lvl="0" eaLnBrk="0" fontAlgn="base" hangingPunct="0">
              <a:spcBef>
                <a:spcPct val="0"/>
              </a:spcBef>
              <a:spcAft>
                <a:spcPct val="0"/>
              </a:spcAft>
            </a:pPr>
            <a:r>
              <a:rPr lang="cs-CZ" sz="2400" dirty="0">
                <a:solidFill>
                  <a:srgbClr val="0070C0"/>
                </a:solidFill>
                <a:ea typeface="Times New Roman" panose="02020603050405020304" pitchFamily="18" charset="0"/>
              </a:rPr>
              <a:t>Příklad:</a:t>
            </a:r>
          </a:p>
          <a:p>
            <a:pPr marL="285750" lvl="0" indent="-285750" eaLnBrk="0" fontAlgn="base" hangingPunct="0">
              <a:spcBef>
                <a:spcPct val="0"/>
              </a:spcBef>
              <a:spcAft>
                <a:spcPct val="0"/>
              </a:spcAft>
              <a:buFontTx/>
              <a:buChar char="-"/>
            </a:pPr>
            <a:r>
              <a:rPr lang="cs-CZ" sz="2400" dirty="0">
                <a:solidFill>
                  <a:srgbClr val="0070C0"/>
                </a:solidFill>
                <a:ea typeface="Times New Roman" panose="02020603050405020304" pitchFamily="18" charset="0"/>
              </a:rPr>
              <a:t>při zátěžové tepové frekvenci 150,</a:t>
            </a:r>
          </a:p>
          <a:p>
            <a:pPr marL="285750" lvl="0" indent="-285750" eaLnBrk="0" fontAlgn="base" hangingPunct="0">
              <a:spcBef>
                <a:spcPct val="0"/>
              </a:spcBef>
              <a:spcAft>
                <a:spcPct val="0"/>
              </a:spcAft>
              <a:buFontTx/>
              <a:buChar char="-"/>
            </a:pPr>
            <a:r>
              <a:rPr lang="cs-CZ" sz="2400" dirty="0">
                <a:solidFill>
                  <a:srgbClr val="0070C0"/>
                </a:solidFill>
                <a:ea typeface="Times New Roman" panose="02020603050405020304" pitchFamily="18" charset="0"/>
              </a:rPr>
              <a:t>maximální </a:t>
            </a:r>
            <a:r>
              <a:rPr lang="cs-CZ" sz="2400" dirty="0" smtClean="0">
                <a:solidFill>
                  <a:srgbClr val="0070C0"/>
                </a:solidFill>
                <a:ea typeface="Times New Roman" panose="02020603050405020304" pitchFamily="18" charset="0"/>
              </a:rPr>
              <a:t>SF: 210, klidová SF: 58</a:t>
            </a:r>
            <a:endParaRPr lang="cs-CZ" sz="2400" dirty="0">
              <a:solidFill>
                <a:srgbClr val="0070C0"/>
              </a:solidFill>
            </a:endParaRPr>
          </a:p>
          <a:p>
            <a:pPr marL="220980">
              <a:spcAft>
                <a:spcPts val="0"/>
              </a:spcAft>
            </a:pPr>
            <a:endParaRPr lang="cs-CZ" sz="2400" b="1" dirty="0" smtClean="0">
              <a:solidFill>
                <a:srgbClr val="C00000"/>
              </a:solidFill>
              <a:ea typeface="Times New Roman" panose="02020603050405020304" pitchFamily="18" charset="0"/>
            </a:endParaRPr>
          </a:p>
          <a:p>
            <a:pPr marL="220980">
              <a:spcAft>
                <a:spcPts val="0"/>
              </a:spcAft>
            </a:pPr>
            <a:r>
              <a:rPr lang="cs-CZ" sz="2400" b="1" dirty="0" smtClean="0">
                <a:solidFill>
                  <a:srgbClr val="C00000"/>
                </a:solidFill>
                <a:ea typeface="Times New Roman" panose="02020603050405020304" pitchFamily="18" charset="0"/>
              </a:rPr>
              <a:t>Procento </a:t>
            </a:r>
            <a:r>
              <a:rPr lang="cs-CZ" sz="2400" b="1" dirty="0">
                <a:solidFill>
                  <a:srgbClr val="C00000"/>
                </a:solidFill>
                <a:ea typeface="Times New Roman" panose="02020603050405020304" pitchFamily="18" charset="0"/>
              </a:rPr>
              <a:t>maximální srdeční </a:t>
            </a:r>
            <a:r>
              <a:rPr lang="cs-CZ" sz="2400" b="1" dirty="0" smtClean="0">
                <a:solidFill>
                  <a:srgbClr val="C00000"/>
                </a:solidFill>
                <a:ea typeface="Times New Roman" panose="02020603050405020304" pitchFamily="18" charset="0"/>
              </a:rPr>
              <a:t>rezervy</a:t>
            </a:r>
          </a:p>
          <a:p>
            <a:pPr marL="220980">
              <a:spcAft>
                <a:spcPts val="0"/>
              </a:spcAft>
            </a:pPr>
            <a:r>
              <a:rPr lang="cs-CZ" sz="2400" dirty="0" smtClean="0">
                <a:solidFill>
                  <a:srgbClr val="C00000"/>
                </a:solidFill>
                <a:ea typeface="Times New Roman" panose="02020603050405020304" pitchFamily="18" charset="0"/>
              </a:rPr>
              <a:t>%MSR = ((</a:t>
            </a:r>
            <a:r>
              <a:rPr lang="cs-CZ" sz="2400" dirty="0" err="1" smtClean="0">
                <a:solidFill>
                  <a:srgbClr val="C00000"/>
                </a:solidFill>
                <a:ea typeface="Times New Roman" panose="02020603050405020304" pitchFamily="18" charset="0"/>
              </a:rPr>
              <a:t>SFzátěž-SFklid</a:t>
            </a:r>
            <a:r>
              <a:rPr lang="cs-CZ" sz="2400" dirty="0" smtClean="0">
                <a:solidFill>
                  <a:srgbClr val="C00000"/>
                </a:solidFill>
                <a:ea typeface="Times New Roman" panose="02020603050405020304" pitchFamily="18" charset="0"/>
              </a:rPr>
              <a:t>) / (</a:t>
            </a:r>
            <a:r>
              <a:rPr lang="cs-CZ" sz="2400" dirty="0" err="1" smtClean="0">
                <a:solidFill>
                  <a:srgbClr val="C00000"/>
                </a:solidFill>
                <a:ea typeface="Times New Roman" panose="02020603050405020304" pitchFamily="18" charset="0"/>
              </a:rPr>
              <a:t>SFmax-SFklid</a:t>
            </a:r>
            <a:r>
              <a:rPr lang="cs-CZ" sz="2400" dirty="0" smtClean="0">
                <a:solidFill>
                  <a:srgbClr val="C00000"/>
                </a:solidFill>
                <a:ea typeface="Times New Roman" panose="02020603050405020304" pitchFamily="18" charset="0"/>
              </a:rPr>
              <a:t>)) * 100</a:t>
            </a:r>
          </a:p>
          <a:p>
            <a:pPr marL="220980"/>
            <a:r>
              <a:rPr lang="cs-CZ" sz="2400" dirty="0">
                <a:solidFill>
                  <a:srgbClr val="C00000"/>
                </a:solidFill>
                <a:ea typeface="Times New Roman" panose="02020603050405020304" pitchFamily="18" charset="0"/>
              </a:rPr>
              <a:t>%MSR = ((150-58)/(210-58))*100 = </a:t>
            </a:r>
            <a:r>
              <a:rPr lang="cs-CZ" sz="2400" b="1" dirty="0">
                <a:solidFill>
                  <a:srgbClr val="C00000"/>
                </a:solidFill>
                <a:ea typeface="Times New Roman" panose="02020603050405020304" pitchFamily="18" charset="0"/>
              </a:rPr>
              <a:t>60,5 </a:t>
            </a:r>
            <a:r>
              <a:rPr lang="cs-CZ" sz="2400" b="1" dirty="0" smtClean="0">
                <a:solidFill>
                  <a:srgbClr val="C00000"/>
                </a:solidFill>
                <a:ea typeface="Times New Roman" panose="02020603050405020304" pitchFamily="18" charset="0"/>
              </a:rPr>
              <a:t>%MSR</a:t>
            </a:r>
            <a:endParaRPr lang="cs-CZ" sz="2400" b="1" dirty="0">
              <a:solidFill>
                <a:srgbClr val="C00000"/>
              </a:solidFill>
            </a:endParaRPr>
          </a:p>
          <a:p>
            <a:pPr marL="220980">
              <a:spcAft>
                <a:spcPts val="0"/>
              </a:spcAft>
            </a:pPr>
            <a:endParaRPr lang="cs-CZ" sz="2400" dirty="0">
              <a:solidFill>
                <a:srgbClr val="C00000"/>
              </a:solidFill>
              <a:effectLst/>
              <a:ea typeface="Times New Roman" panose="02020603050405020304" pitchFamily="18" charset="0"/>
            </a:endParaRPr>
          </a:p>
          <a:p>
            <a:pPr marL="220980">
              <a:spcAft>
                <a:spcPts val="0"/>
              </a:spcAft>
            </a:pPr>
            <a:r>
              <a:rPr lang="cs-CZ" sz="2400" b="1" dirty="0">
                <a:ea typeface="Times New Roman" panose="02020603050405020304" pitchFamily="18" charset="0"/>
              </a:rPr>
              <a:t>Procento maximální srdeční frekvence</a:t>
            </a:r>
          </a:p>
          <a:p>
            <a:pPr marL="220980" lvl="0"/>
            <a:r>
              <a:rPr lang="cs-CZ" sz="2400" dirty="0">
                <a:ea typeface="Times New Roman" panose="02020603050405020304" pitchFamily="18" charset="0"/>
              </a:rPr>
              <a:t>%</a:t>
            </a:r>
            <a:r>
              <a:rPr lang="cs-CZ" sz="2400" dirty="0" err="1">
                <a:ea typeface="Times New Roman" panose="02020603050405020304" pitchFamily="18" charset="0"/>
              </a:rPr>
              <a:t>SFmax</a:t>
            </a:r>
            <a:r>
              <a:rPr lang="cs-CZ" sz="2400" dirty="0">
                <a:ea typeface="Times New Roman" panose="02020603050405020304" pitchFamily="18" charset="0"/>
              </a:rPr>
              <a:t> = (</a:t>
            </a:r>
            <a:r>
              <a:rPr lang="cs-CZ" sz="2400" dirty="0" err="1">
                <a:ea typeface="Times New Roman" panose="02020603050405020304" pitchFamily="18" charset="0"/>
              </a:rPr>
              <a:t>SFzátěž</a:t>
            </a:r>
            <a:r>
              <a:rPr lang="cs-CZ" sz="2400" dirty="0">
                <a:ea typeface="Times New Roman" panose="02020603050405020304" pitchFamily="18" charset="0"/>
              </a:rPr>
              <a:t>/</a:t>
            </a:r>
            <a:r>
              <a:rPr lang="cs-CZ" sz="2400" dirty="0" err="1">
                <a:ea typeface="Times New Roman" panose="02020603050405020304" pitchFamily="18" charset="0"/>
              </a:rPr>
              <a:t>SFmax</a:t>
            </a:r>
            <a:r>
              <a:rPr lang="cs-CZ" sz="2400" dirty="0">
                <a:ea typeface="Times New Roman" panose="02020603050405020304" pitchFamily="18" charset="0"/>
              </a:rPr>
              <a:t>) * </a:t>
            </a:r>
            <a:r>
              <a:rPr lang="cs-CZ" sz="2400" dirty="0" smtClean="0">
                <a:ea typeface="Times New Roman" panose="02020603050405020304" pitchFamily="18" charset="0"/>
              </a:rPr>
              <a:t>100</a:t>
            </a:r>
          </a:p>
          <a:p>
            <a:pPr marL="220980" lvl="0"/>
            <a:r>
              <a:rPr lang="cs-CZ" sz="2400" dirty="0" smtClean="0">
                <a:ea typeface="Times New Roman" panose="02020603050405020304" pitchFamily="18" charset="0"/>
              </a:rPr>
              <a:t>%</a:t>
            </a:r>
            <a:r>
              <a:rPr lang="cs-CZ" sz="2400" dirty="0">
                <a:ea typeface="Times New Roman" panose="02020603050405020304" pitchFamily="18" charset="0"/>
              </a:rPr>
              <a:t>SFmax = (150/210)*100 = </a:t>
            </a:r>
            <a:r>
              <a:rPr lang="cs-CZ" sz="2400" b="1" dirty="0">
                <a:ea typeface="Times New Roman" panose="02020603050405020304" pitchFamily="18" charset="0"/>
              </a:rPr>
              <a:t>71,4 </a:t>
            </a:r>
            <a:r>
              <a:rPr lang="cs-CZ" sz="2400" b="1" dirty="0" smtClean="0">
                <a:ea typeface="Times New Roman" panose="02020603050405020304" pitchFamily="18" charset="0"/>
              </a:rPr>
              <a:t>%</a:t>
            </a:r>
            <a:r>
              <a:rPr lang="cs-CZ" sz="2400" b="1" dirty="0" err="1" smtClean="0">
                <a:ea typeface="Times New Roman" panose="02020603050405020304" pitchFamily="18" charset="0"/>
              </a:rPr>
              <a:t>SFmax</a:t>
            </a:r>
            <a:endParaRPr lang="cs-CZ" sz="2400" b="1" dirty="0">
              <a:ea typeface="Times New Roman" panose="02020603050405020304" pitchFamily="18" charset="0"/>
            </a:endParaRPr>
          </a:p>
        </p:txBody>
      </p:sp>
      <p:sp>
        <p:nvSpPr>
          <p:cNvPr id="18" name="Line 4"/>
          <p:cNvSpPr>
            <a:spLocks noChangeShapeType="1"/>
          </p:cNvSpPr>
          <p:nvPr/>
        </p:nvSpPr>
        <p:spPr bwMode="auto">
          <a:xfrm>
            <a:off x="9333513" y="4577440"/>
            <a:ext cx="16050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 name="TextovéPole 1"/>
          <p:cNvSpPr txBox="1"/>
          <p:nvPr/>
        </p:nvSpPr>
        <p:spPr>
          <a:xfrm>
            <a:off x="7502156" y="4115775"/>
            <a:ext cx="1311712" cy="461665"/>
          </a:xfrm>
          <a:prstGeom prst="rect">
            <a:avLst/>
          </a:prstGeom>
          <a:noFill/>
          <a:ln>
            <a:solidFill>
              <a:schemeClr val="accent1"/>
            </a:solidFill>
          </a:ln>
        </p:spPr>
        <p:txBody>
          <a:bodyPr wrap="square" rtlCol="0">
            <a:spAutoFit/>
          </a:bodyPr>
          <a:lstStyle/>
          <a:p>
            <a:r>
              <a:rPr lang="cs-CZ" sz="2400" dirty="0" smtClean="0"/>
              <a:t>∆ 10,9%</a:t>
            </a:r>
            <a:endParaRPr lang="cs-CZ" sz="2400" dirty="0"/>
          </a:p>
        </p:txBody>
      </p:sp>
      <p:cxnSp>
        <p:nvCxnSpPr>
          <p:cNvPr id="17" name="Přímá spojnice 16"/>
          <p:cNvCxnSpPr/>
          <p:nvPr/>
        </p:nvCxnSpPr>
        <p:spPr>
          <a:xfrm>
            <a:off x="7067725" y="3859619"/>
            <a:ext cx="434431" cy="249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flipV="1">
            <a:off x="6384324" y="4584002"/>
            <a:ext cx="1117832" cy="4392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5933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8"/>
          <p:cNvSpPr txBox="1">
            <a:spLocks noChangeArrowheads="1"/>
          </p:cNvSpPr>
          <p:nvPr/>
        </p:nvSpPr>
        <p:spPr bwMode="auto">
          <a:xfrm>
            <a:off x="716691" y="503227"/>
            <a:ext cx="11038704" cy="16312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cs-CZ" altLang="cs-CZ" sz="2000" b="1" cap="all" dirty="0" smtClean="0">
                <a:solidFill>
                  <a:srgbClr val="0070C0"/>
                </a:solidFill>
                <a:latin typeface="+mn-lt"/>
              </a:rPr>
              <a:t>Ventilačně – respirační anaerobní práh</a:t>
            </a:r>
          </a:p>
          <a:p>
            <a:pPr algn="ctr">
              <a:defRPr/>
            </a:pPr>
            <a:r>
              <a:rPr lang="cs-CZ" altLang="cs-CZ" sz="2000" dirty="0" smtClean="0">
                <a:latin typeface="+mn-lt"/>
              </a:rPr>
              <a:t>přechod </a:t>
            </a:r>
            <a:r>
              <a:rPr lang="cs-CZ" altLang="cs-CZ" sz="2000" dirty="0">
                <a:latin typeface="+mn-lt"/>
              </a:rPr>
              <a:t>mezi rozdílnými energeticko-</a:t>
            </a:r>
            <a:r>
              <a:rPr lang="cs-CZ" altLang="cs-CZ" sz="2000" dirty="0" err="1">
                <a:latin typeface="+mn-lt"/>
              </a:rPr>
              <a:t>metabol</a:t>
            </a:r>
            <a:r>
              <a:rPr lang="cs-CZ" altLang="cs-CZ" sz="2000" dirty="0">
                <a:latin typeface="+mn-lt"/>
              </a:rPr>
              <a:t>. </a:t>
            </a:r>
            <a:r>
              <a:rPr lang="cs-CZ" altLang="cs-CZ" sz="2000" dirty="0" smtClean="0">
                <a:latin typeface="+mn-lt"/>
              </a:rPr>
              <a:t>režimy</a:t>
            </a:r>
            <a:r>
              <a:rPr lang="cs-CZ" altLang="cs-CZ" sz="2000" dirty="0">
                <a:latin typeface="+mn-lt"/>
              </a:rPr>
              <a:t>: </a:t>
            </a:r>
            <a:r>
              <a:rPr lang="cs-CZ" altLang="cs-CZ" sz="2000" dirty="0" smtClean="0">
                <a:latin typeface="+mn-lt"/>
                <a:cs typeface="Arial" panose="020B0604020202020204" pitchFamily="34" charset="0"/>
              </a:rPr>
              <a:t>Začátek </a:t>
            </a:r>
            <a:r>
              <a:rPr lang="cs-CZ" altLang="cs-CZ" sz="2000" dirty="0">
                <a:latin typeface="+mn-lt"/>
                <a:cs typeface="Arial" panose="020B0604020202020204" pitchFamily="34" charset="0"/>
              </a:rPr>
              <a:t>strmého ↑</a:t>
            </a:r>
            <a:r>
              <a:rPr lang="cs-CZ" altLang="cs-CZ" sz="2000" dirty="0">
                <a:latin typeface="+mn-lt"/>
              </a:rPr>
              <a:t> </a:t>
            </a:r>
            <a:r>
              <a:rPr lang="cs-CZ" altLang="cs-CZ" sz="2000" dirty="0" smtClean="0">
                <a:latin typeface="+mn-lt"/>
              </a:rPr>
              <a:t>anaerobně </a:t>
            </a:r>
            <a:r>
              <a:rPr lang="cs-CZ" altLang="cs-CZ" sz="2000" dirty="0">
                <a:latin typeface="+mn-lt"/>
              </a:rPr>
              <a:t>získávané </a:t>
            </a:r>
            <a:r>
              <a:rPr lang="cs-CZ" altLang="cs-CZ" sz="2000" dirty="0" smtClean="0">
                <a:latin typeface="+mn-lt"/>
              </a:rPr>
              <a:t>energie</a:t>
            </a:r>
            <a:endParaRPr lang="cs-CZ" altLang="cs-CZ" sz="2000" dirty="0">
              <a:latin typeface="+mn-lt"/>
            </a:endParaRPr>
          </a:p>
          <a:p>
            <a:pPr>
              <a:defRPr/>
            </a:pPr>
            <a:r>
              <a:rPr lang="cs-CZ" altLang="cs-CZ" sz="2000" b="1" dirty="0" smtClean="0">
                <a:solidFill>
                  <a:srgbClr val="C00000"/>
                </a:solidFill>
                <a:latin typeface="+mn-lt"/>
              </a:rPr>
              <a:t>a) jako hranice mezi zónami tréninkové intenzity</a:t>
            </a:r>
            <a:endParaRPr lang="cs-CZ" altLang="cs-CZ" sz="2000" b="1" dirty="0">
              <a:solidFill>
                <a:srgbClr val="C00000"/>
              </a:solidFill>
              <a:latin typeface="+mn-lt"/>
            </a:endParaRPr>
          </a:p>
          <a:p>
            <a:pPr>
              <a:defRPr/>
            </a:pPr>
            <a:r>
              <a:rPr lang="cs-CZ" altLang="cs-CZ" sz="2000" dirty="0" smtClean="0">
                <a:solidFill>
                  <a:srgbClr val="C00000"/>
                </a:solidFill>
                <a:latin typeface="+mn-lt"/>
              </a:rPr>
              <a:t>b) k hodnocení </a:t>
            </a:r>
            <a:r>
              <a:rPr lang="cs-CZ" altLang="cs-CZ" sz="2000" dirty="0">
                <a:solidFill>
                  <a:srgbClr val="C00000"/>
                </a:solidFill>
                <a:latin typeface="+mn-lt"/>
              </a:rPr>
              <a:t>aerobní </a:t>
            </a:r>
            <a:r>
              <a:rPr lang="cs-CZ" altLang="cs-CZ" sz="2000" dirty="0" smtClean="0">
                <a:solidFill>
                  <a:srgbClr val="C00000"/>
                </a:solidFill>
                <a:latin typeface="+mn-lt"/>
              </a:rPr>
              <a:t>schopnosti, připravenosti </a:t>
            </a:r>
            <a:r>
              <a:rPr lang="cs-CZ" altLang="cs-CZ" sz="2000" dirty="0">
                <a:solidFill>
                  <a:srgbClr val="C00000"/>
                </a:solidFill>
                <a:latin typeface="+mn-lt"/>
              </a:rPr>
              <a:t>k </a:t>
            </a:r>
            <a:r>
              <a:rPr lang="cs-CZ" altLang="cs-CZ" sz="2000" dirty="0" smtClean="0">
                <a:solidFill>
                  <a:srgbClr val="C00000"/>
                </a:solidFill>
                <a:latin typeface="+mn-lt"/>
              </a:rPr>
              <a:t>vytrvalostnímu výkonu</a:t>
            </a:r>
          </a:p>
          <a:p>
            <a:pPr>
              <a:defRPr/>
            </a:pPr>
            <a:r>
              <a:rPr lang="cs-CZ" altLang="cs-CZ" sz="2000" dirty="0" smtClean="0">
                <a:solidFill>
                  <a:srgbClr val="C00000"/>
                </a:solidFill>
                <a:latin typeface="+mn-lt"/>
              </a:rPr>
              <a:t>c) k hodnocení efektivity aerobního tréninku</a:t>
            </a:r>
            <a:endParaRPr lang="cs-CZ" altLang="cs-CZ" sz="2000" dirty="0">
              <a:solidFill>
                <a:srgbClr val="C00000"/>
              </a:solidFill>
              <a:latin typeface="+mn-lt"/>
            </a:endParaRPr>
          </a:p>
        </p:txBody>
      </p:sp>
      <p:graphicFrame>
        <p:nvGraphicFramePr>
          <p:cNvPr id="69684" name="Group 52"/>
          <p:cNvGraphicFramePr>
            <a:graphicFrameLocks noGrp="1"/>
          </p:cNvGraphicFramePr>
          <p:nvPr>
            <p:ph/>
            <p:extLst/>
          </p:nvPr>
        </p:nvGraphicFramePr>
        <p:xfrm>
          <a:off x="2782764" y="2420888"/>
          <a:ext cx="7705725" cy="3829560"/>
        </p:xfrm>
        <a:graphic>
          <a:graphicData uri="http://schemas.openxmlformats.org/drawingml/2006/table">
            <a:tbl>
              <a:tblPr/>
              <a:tblGrid>
                <a:gridCol w="7705725"/>
              </a:tblGrid>
              <a:tr h="44138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Arial" panose="020B0604020202020204" pitchFamily="34" charset="0"/>
                        </a:rPr>
                        <a:t>SUBMAX. AŽ MAX. INTENZITA - zóna převážně anaerobní </a:t>
                      </a:r>
                    </a:p>
                  </a:txBody>
                  <a:tcPr marL="90000" marR="90000" marT="46806" marB="46806" anchor="ctr" horzOverflow="overflow">
                    <a:lnL w="38100" cap="flat" cmpd="sng" algn="ctr">
                      <a:solidFill>
                        <a:srgbClr val="3609F5"/>
                      </a:solidFill>
                      <a:prstDash val="solid"/>
                      <a:round/>
                      <a:headEnd type="none" w="med" len="med"/>
                      <a:tailEnd type="none" w="med" len="med"/>
                    </a:lnL>
                    <a:lnR w="38100" cap="flat" cmpd="sng" algn="ctr">
                      <a:solidFill>
                        <a:srgbClr val="3609F5"/>
                      </a:solidFill>
                      <a:prstDash val="solid"/>
                      <a:round/>
                      <a:headEnd type="none" w="med" len="med"/>
                      <a:tailEnd type="none" w="med" len="med"/>
                    </a:lnR>
                    <a:lnT w="38100" cap="flat" cmpd="sng" algn="ctr">
                      <a:solidFill>
                        <a:srgbClr val="3609F5"/>
                      </a:solidFill>
                      <a:prstDash val="solid"/>
                      <a:round/>
                      <a:headEnd type="none" w="med" len="med"/>
                      <a:tailEnd type="none" w="med" len="med"/>
                    </a:lnT>
                    <a:lnB w="38100" cap="flat" cmpd="sng" algn="ctr">
                      <a:solidFill>
                        <a:srgbClr val="3609F5"/>
                      </a:solidFill>
                      <a:prstDash val="solid"/>
                      <a:round/>
                      <a:headEnd type="none" w="med" len="med"/>
                      <a:tailEnd type="none" w="med" len="med"/>
                    </a:lnB>
                    <a:lnTlToBr>
                      <a:noFill/>
                    </a:lnTlToBr>
                    <a:lnBlToTr>
                      <a:noFill/>
                    </a:lnBlToTr>
                    <a:solidFill>
                      <a:schemeClr val="accent1"/>
                    </a:solidFill>
                  </a:tcPr>
                </a:tc>
              </a:tr>
              <a:tr h="10690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Arial" panose="020B0604020202020204" pitchFamily="34" charset="0"/>
                        </a:rPr>
                        <a:t>VYŠŠÍ INTENZITA (60-80%VO</a:t>
                      </a:r>
                      <a:r>
                        <a:rPr kumimoji="0" lang="cs-CZ" altLang="cs-CZ" sz="2000" b="0" i="0" u="none" strike="noStrike" cap="none" normalizeH="0" baseline="-25000" dirty="0" smtClean="0">
                          <a:ln>
                            <a:noFill/>
                          </a:ln>
                          <a:solidFill>
                            <a:schemeClr val="tx1"/>
                          </a:solidFill>
                          <a:effectLst/>
                          <a:latin typeface="Arial" panose="020B0604020202020204" pitchFamily="34" charset="0"/>
                        </a:rPr>
                        <a:t>2</a:t>
                      </a:r>
                      <a:r>
                        <a:rPr kumimoji="0" lang="cs-CZ" altLang="cs-CZ" sz="2000" b="0" i="0" u="none" strike="noStrike" cap="none" normalizeH="0" baseline="0" dirty="0" smtClean="0">
                          <a:ln>
                            <a:noFill/>
                          </a:ln>
                          <a:solidFill>
                            <a:schemeClr val="tx1"/>
                          </a:solidFill>
                          <a:effectLst/>
                          <a:latin typeface="Arial" panose="020B0604020202020204" pitchFamily="34" charset="0"/>
                        </a:rPr>
                        <a:t>max ?)</a:t>
                      </a:r>
                      <a:br>
                        <a:rPr kumimoji="0" lang="cs-CZ" altLang="cs-CZ" sz="2000" b="0" i="0" u="none" strike="noStrike" cap="none" normalizeH="0" baseline="0" dirty="0" smtClean="0">
                          <a:ln>
                            <a:noFill/>
                          </a:ln>
                          <a:solidFill>
                            <a:schemeClr val="tx1"/>
                          </a:solidFill>
                          <a:effectLst/>
                          <a:latin typeface="Arial" panose="020B0604020202020204" pitchFamily="34" charset="0"/>
                        </a:rPr>
                      </a:br>
                      <a:r>
                        <a:rPr kumimoji="0" lang="cs-CZ" altLang="cs-CZ" sz="2000" b="0" i="0" u="none" strike="noStrike" cap="none" normalizeH="0" baseline="0" dirty="0" smtClean="0">
                          <a:ln>
                            <a:noFill/>
                          </a:ln>
                          <a:solidFill>
                            <a:schemeClr val="tx1"/>
                          </a:solidFill>
                          <a:effectLst/>
                          <a:latin typeface="Arial" panose="020B0604020202020204" pitchFamily="34" charset="0"/>
                        </a:rPr>
                        <a:t> LT2?, LTP?, OBLA?,</a:t>
                      </a:r>
                      <a:r>
                        <a:rPr kumimoji="0" lang="cs-CZ" altLang="cs-CZ" sz="2000" b="1" i="0" u="none" strike="noStrike" cap="none" normalizeH="0" baseline="0" dirty="0" smtClean="0">
                          <a:ln>
                            <a:noFill/>
                          </a:ln>
                          <a:solidFill>
                            <a:srgbClr val="3609F5"/>
                          </a:solidFill>
                          <a:effectLst/>
                          <a:latin typeface="Arial" panose="020B0604020202020204" pitchFamily="34" charset="0"/>
                        </a:rPr>
                        <a:t> </a:t>
                      </a:r>
                      <a:r>
                        <a:rPr kumimoji="0" lang="cs-CZ" altLang="cs-CZ" sz="2000" b="1" i="0" u="none" strike="noStrike" cap="none" normalizeH="0" baseline="0" dirty="0" smtClean="0">
                          <a:ln>
                            <a:noFill/>
                          </a:ln>
                          <a:solidFill>
                            <a:srgbClr val="FF0000"/>
                          </a:solidFill>
                          <a:effectLst/>
                          <a:latin typeface="Arial" panose="020B0604020202020204" pitchFamily="34" charset="0"/>
                        </a:rPr>
                        <a:t>VT2, RCP</a:t>
                      </a:r>
                      <a:r>
                        <a:rPr kumimoji="0" lang="cs-CZ" altLang="cs-CZ" sz="2000" b="1" i="0" u="none" strike="noStrike" cap="none" normalizeH="0" baseline="0" dirty="0" smtClean="0">
                          <a:ln>
                            <a:noFill/>
                          </a:ln>
                          <a:solidFill>
                            <a:srgbClr val="3609F5"/>
                          </a:solidFill>
                          <a:effectLst/>
                          <a:latin typeface="Arial" panose="020B0604020202020204" pitchFamily="34" charset="0"/>
                        </a:rPr>
                        <a:t> (RER, VE/VCO</a:t>
                      </a:r>
                      <a:r>
                        <a:rPr kumimoji="0" lang="cs-CZ" altLang="cs-CZ" sz="2000" b="1" i="0" u="none" strike="noStrike" cap="none" normalizeH="0" baseline="-25000" dirty="0" smtClean="0">
                          <a:ln>
                            <a:noFill/>
                          </a:ln>
                          <a:solidFill>
                            <a:srgbClr val="3609F5"/>
                          </a:solidFill>
                          <a:effectLst/>
                          <a:latin typeface="Arial" panose="020B0604020202020204" pitchFamily="34" charset="0"/>
                        </a:rPr>
                        <a:t>2</a:t>
                      </a:r>
                      <a:r>
                        <a:rPr kumimoji="0" lang="cs-CZ" altLang="cs-CZ" sz="2000" b="1" i="0" u="none" strike="noStrike" cap="none" normalizeH="0" baseline="0" dirty="0" smtClean="0">
                          <a:ln>
                            <a:noFill/>
                          </a:ln>
                          <a:solidFill>
                            <a:srgbClr val="3609F5"/>
                          </a:solidFill>
                          <a:effectLst/>
                          <a:latin typeface="Arial" panose="020B0604020202020204" pitchFamily="34"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Arial" panose="020B0604020202020204" pitchFamily="34" charset="0"/>
                        </a:rPr>
                        <a:t>„2. práh“ ?</a:t>
                      </a:r>
                    </a:p>
                  </a:txBody>
                  <a:tcPr marL="90000" marR="90000" marT="46806" marB="46806" anchor="ctr" horzOverflow="overflow">
                    <a:lnL w="38100" cap="flat" cmpd="sng" algn="ctr">
                      <a:solidFill>
                        <a:srgbClr val="3609F5"/>
                      </a:solidFill>
                      <a:prstDash val="solid"/>
                      <a:round/>
                      <a:headEnd type="none" w="med" len="med"/>
                      <a:tailEnd type="none" w="med" len="med"/>
                    </a:lnL>
                    <a:lnR w="38100" cap="flat" cmpd="sng" algn="ctr">
                      <a:solidFill>
                        <a:srgbClr val="3609F5"/>
                      </a:solidFill>
                      <a:prstDash val="solid"/>
                      <a:round/>
                      <a:headEnd type="none" w="med" len="med"/>
                      <a:tailEnd type="none" w="med" len="med"/>
                    </a:lnR>
                    <a:lnT w="38100" cap="flat" cmpd="sng" algn="ctr">
                      <a:solidFill>
                        <a:srgbClr val="3609F5"/>
                      </a:solidFill>
                      <a:prstDash val="solid"/>
                      <a:round/>
                      <a:headEnd type="none" w="med" len="med"/>
                      <a:tailEnd type="none" w="med" len="med"/>
                    </a:lnT>
                    <a:lnB w="38100" cap="flat" cmpd="sng" algn="ctr">
                      <a:solidFill>
                        <a:srgbClr val="3609F5"/>
                      </a:solidFill>
                      <a:prstDash val="solid"/>
                      <a:round/>
                      <a:headEnd type="none" w="med" len="med"/>
                      <a:tailEnd type="none" w="med" len="med"/>
                    </a:lnB>
                    <a:lnTlToBr>
                      <a:noFill/>
                    </a:lnTlToBr>
                    <a:lnBlToTr>
                      <a:noFill/>
                    </a:lnBlToTr>
                    <a:noFill/>
                  </a:tcPr>
                </a:tc>
              </a:tr>
              <a:tr h="44297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Arial" panose="020B0604020202020204" pitchFamily="34" charset="0"/>
                        </a:rPr>
                        <a:t>STŘEDNÍ AŽ SUBMAXIMÁLNÍ INTENZITA – zóna smíšená</a:t>
                      </a:r>
                    </a:p>
                  </a:txBody>
                  <a:tcPr marL="90000" marR="90000" marT="46806" marB="46806" anchor="ctr" horzOverflow="overflow">
                    <a:lnL w="38100" cap="flat" cmpd="sng" algn="ctr">
                      <a:solidFill>
                        <a:srgbClr val="3609F5"/>
                      </a:solidFill>
                      <a:prstDash val="solid"/>
                      <a:round/>
                      <a:headEnd type="none" w="med" len="med"/>
                      <a:tailEnd type="none" w="med" len="med"/>
                    </a:lnL>
                    <a:lnR w="38100" cap="flat" cmpd="sng" algn="ctr">
                      <a:solidFill>
                        <a:srgbClr val="3609F5"/>
                      </a:solidFill>
                      <a:prstDash val="solid"/>
                      <a:round/>
                      <a:headEnd type="none" w="med" len="med"/>
                      <a:tailEnd type="none" w="med" len="med"/>
                    </a:lnR>
                    <a:lnT w="38100" cap="flat" cmpd="sng" algn="ctr">
                      <a:solidFill>
                        <a:srgbClr val="3609F5"/>
                      </a:solidFill>
                      <a:prstDash val="solid"/>
                      <a:round/>
                      <a:headEnd type="none" w="med" len="med"/>
                      <a:tailEnd type="none" w="med" len="med"/>
                    </a:lnT>
                    <a:lnB w="38100" cap="flat" cmpd="sng" algn="ctr">
                      <a:solidFill>
                        <a:srgbClr val="3609F5"/>
                      </a:solidFill>
                      <a:prstDash val="solid"/>
                      <a:round/>
                      <a:headEnd type="none" w="med" len="med"/>
                      <a:tailEnd type="none" w="med" len="med"/>
                    </a:lnB>
                    <a:lnTlToBr>
                      <a:noFill/>
                    </a:lnTlToBr>
                    <a:lnBlToTr>
                      <a:noFill/>
                    </a:lnBlToTr>
                    <a:solidFill>
                      <a:schemeClr val="accent1"/>
                    </a:solidFill>
                  </a:tcPr>
                </a:tc>
              </a:tr>
              <a:tr h="10690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Arial" panose="020B0604020202020204" pitchFamily="34" charset="0"/>
                        </a:rPr>
                        <a:t>NIŽŠÍ INTENZITA (40-60% VO</a:t>
                      </a:r>
                      <a:r>
                        <a:rPr kumimoji="0" lang="cs-CZ" altLang="cs-CZ" sz="2000" b="0" i="0" u="none" strike="noStrike" cap="none" normalizeH="0" baseline="-25000" dirty="0" smtClean="0">
                          <a:ln>
                            <a:noFill/>
                          </a:ln>
                          <a:solidFill>
                            <a:schemeClr val="tx1"/>
                          </a:solidFill>
                          <a:effectLst/>
                          <a:latin typeface="Arial" panose="020B0604020202020204" pitchFamily="34" charset="0"/>
                        </a:rPr>
                        <a:t>2</a:t>
                      </a:r>
                      <a:r>
                        <a:rPr kumimoji="0" lang="cs-CZ" altLang="cs-CZ" sz="2000" b="0" i="0" u="none" strike="noStrike" cap="none" normalizeH="0" baseline="0" dirty="0" smtClean="0">
                          <a:ln>
                            <a:noFill/>
                          </a:ln>
                          <a:solidFill>
                            <a:schemeClr val="tx1"/>
                          </a:solidFill>
                          <a:effectLst/>
                          <a:latin typeface="Arial" panose="020B0604020202020204" pitchFamily="34" charset="0"/>
                        </a:rPr>
                        <a:t>max ?)</a:t>
                      </a:r>
                      <a:br>
                        <a:rPr kumimoji="0" lang="cs-CZ" altLang="cs-CZ" sz="2000" b="0" i="0" u="none" strike="noStrike" cap="none" normalizeH="0" baseline="0" dirty="0" smtClean="0">
                          <a:ln>
                            <a:noFill/>
                          </a:ln>
                          <a:solidFill>
                            <a:schemeClr val="tx1"/>
                          </a:solidFill>
                          <a:effectLst/>
                          <a:latin typeface="Arial" panose="020B0604020202020204" pitchFamily="34" charset="0"/>
                        </a:rPr>
                      </a:br>
                      <a:r>
                        <a:rPr kumimoji="0" lang="cs-CZ" altLang="cs-CZ" sz="2000" b="0" i="0" u="none" strike="noStrike" cap="none" normalizeH="0" baseline="0" dirty="0" smtClean="0">
                          <a:ln>
                            <a:noFill/>
                          </a:ln>
                          <a:solidFill>
                            <a:srgbClr val="FF0000"/>
                          </a:solidFill>
                          <a:effectLst/>
                          <a:latin typeface="Arial" panose="020B0604020202020204" pitchFamily="34" charset="0"/>
                        </a:rPr>
                        <a:t>LT, LT1,</a:t>
                      </a:r>
                      <a:r>
                        <a:rPr kumimoji="0" lang="cs-CZ" altLang="cs-CZ" sz="2000" b="1" i="0" u="none" strike="noStrike" cap="none" normalizeH="0" baseline="0" dirty="0" smtClean="0">
                          <a:ln>
                            <a:noFill/>
                          </a:ln>
                          <a:solidFill>
                            <a:srgbClr val="FF0000"/>
                          </a:solidFill>
                          <a:effectLst/>
                          <a:latin typeface="Arial" panose="020B0604020202020204" pitchFamily="34" charset="0"/>
                        </a:rPr>
                        <a:t> VT1 </a:t>
                      </a:r>
                      <a:r>
                        <a:rPr kumimoji="0" lang="cs-CZ" altLang="cs-CZ" sz="2000" b="1" i="0" u="none" strike="noStrike" cap="none" normalizeH="0" baseline="0" dirty="0" smtClean="0">
                          <a:ln>
                            <a:noFill/>
                          </a:ln>
                          <a:solidFill>
                            <a:srgbClr val="3609F5"/>
                          </a:solidFill>
                          <a:effectLst/>
                          <a:latin typeface="Arial" panose="020B0604020202020204" pitchFamily="34" charset="0"/>
                        </a:rPr>
                        <a:t>(V-</a:t>
                      </a:r>
                      <a:r>
                        <a:rPr kumimoji="0" lang="cs-CZ" altLang="cs-CZ" sz="2000" b="1" i="0" u="none" strike="noStrike" cap="none" normalizeH="0" baseline="0" dirty="0" err="1" smtClean="0">
                          <a:ln>
                            <a:noFill/>
                          </a:ln>
                          <a:solidFill>
                            <a:srgbClr val="3609F5"/>
                          </a:solidFill>
                          <a:effectLst/>
                          <a:latin typeface="Arial" panose="020B0604020202020204" pitchFamily="34" charset="0"/>
                        </a:rPr>
                        <a:t>slope</a:t>
                      </a:r>
                      <a:r>
                        <a:rPr kumimoji="0" lang="cs-CZ" altLang="cs-CZ" sz="2000" b="1" i="0" u="none" strike="noStrike" cap="none" normalizeH="0" baseline="0" dirty="0" smtClean="0">
                          <a:ln>
                            <a:noFill/>
                          </a:ln>
                          <a:solidFill>
                            <a:srgbClr val="3609F5"/>
                          </a:solidFill>
                          <a:effectLst/>
                          <a:latin typeface="Arial" panose="020B0604020202020204" pitchFamily="34" charset="0"/>
                        </a:rPr>
                        <a:t>, VE/O</a:t>
                      </a:r>
                      <a:r>
                        <a:rPr kumimoji="0" lang="cs-CZ" altLang="cs-CZ" sz="2000" b="1" i="0" u="none" strike="noStrike" cap="none" normalizeH="0" baseline="-25000" dirty="0" smtClean="0">
                          <a:ln>
                            <a:noFill/>
                          </a:ln>
                          <a:solidFill>
                            <a:srgbClr val="3609F5"/>
                          </a:solidFill>
                          <a:effectLst/>
                          <a:latin typeface="Arial" panose="020B0604020202020204" pitchFamily="34" charset="0"/>
                        </a:rPr>
                        <a:t>2</a:t>
                      </a:r>
                      <a:r>
                        <a:rPr kumimoji="0" lang="cs-CZ" altLang="cs-CZ" sz="2000" b="1" i="0" u="none" strike="noStrike" cap="none" normalizeH="0" baseline="0" dirty="0" smtClean="0">
                          <a:ln>
                            <a:noFill/>
                          </a:ln>
                          <a:solidFill>
                            <a:srgbClr val="3609F5"/>
                          </a:solidFill>
                          <a:effectLst/>
                          <a:latin typeface="Arial" panose="020B0604020202020204" pitchFamily="34" charset="0"/>
                        </a:rPr>
                        <a:t>), </a:t>
                      </a:r>
                      <a:r>
                        <a:rPr kumimoji="0" lang="cs-CZ" altLang="cs-CZ" sz="2000" b="0" i="0" u="none" strike="noStrike" cap="none" normalizeH="0" baseline="0" dirty="0" smtClean="0">
                          <a:ln>
                            <a:noFill/>
                          </a:ln>
                          <a:solidFill>
                            <a:srgbClr val="FF0000"/>
                          </a:solidFill>
                          <a:effectLst/>
                          <a:latin typeface="Arial" panose="020B0604020202020204" pitchFamily="34" charset="0"/>
                        </a:rPr>
                        <a:t>Test mluvení, RPE 13,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dirty="0" smtClean="0">
                          <a:ln>
                            <a:noFill/>
                          </a:ln>
                          <a:solidFill>
                            <a:srgbClr val="009900"/>
                          </a:solidFill>
                          <a:effectLst/>
                          <a:latin typeface="Arial" panose="020B0604020202020204" pitchFamily="34" charset="0"/>
                        </a:rPr>
                        <a:t>Svalový deoxidační práh, HRV práh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Arial" panose="020B0604020202020204" pitchFamily="34" charset="0"/>
                        </a:rPr>
                        <a:t>„1. práh“ ?</a:t>
                      </a:r>
                      <a:r>
                        <a:rPr kumimoji="0" lang="cs-CZ" altLang="cs-CZ" sz="2000" b="1" i="0" u="none" strike="noStrike" cap="none" normalizeH="0" baseline="0" dirty="0" smtClean="0">
                          <a:ln>
                            <a:noFill/>
                          </a:ln>
                          <a:solidFill>
                            <a:srgbClr val="FF0000"/>
                          </a:solidFill>
                          <a:effectLst/>
                          <a:latin typeface="Arial" panose="020B0604020202020204" pitchFamily="34" charset="0"/>
                        </a:rPr>
                        <a:t> </a:t>
                      </a:r>
                      <a:r>
                        <a:rPr kumimoji="0" lang="cs-CZ" altLang="cs-CZ" sz="2000" b="0" i="0" u="none" strike="noStrike" cap="none" normalizeH="0" baseline="0" dirty="0" smtClean="0">
                          <a:ln>
                            <a:noFill/>
                          </a:ln>
                          <a:solidFill>
                            <a:schemeClr val="tx1"/>
                          </a:solidFill>
                          <a:effectLst/>
                          <a:latin typeface="Arial" panose="020B0604020202020204" pitchFamily="34" charset="0"/>
                        </a:rPr>
                        <a:t>(asi ne „aerobní práh“)</a:t>
                      </a:r>
                    </a:p>
                  </a:txBody>
                  <a:tcPr marL="90000" marR="90000" marT="46806" marB="46806" anchor="ctr" horzOverflow="overflow">
                    <a:lnL w="38100" cap="flat" cmpd="sng" algn="ctr">
                      <a:solidFill>
                        <a:srgbClr val="3609F5"/>
                      </a:solidFill>
                      <a:prstDash val="solid"/>
                      <a:round/>
                      <a:headEnd type="none" w="med" len="med"/>
                      <a:tailEnd type="none" w="med" len="med"/>
                    </a:lnL>
                    <a:lnR w="38100" cap="flat" cmpd="sng" algn="ctr">
                      <a:solidFill>
                        <a:srgbClr val="3609F5"/>
                      </a:solidFill>
                      <a:prstDash val="solid"/>
                      <a:round/>
                      <a:headEnd type="none" w="med" len="med"/>
                      <a:tailEnd type="none" w="med" len="med"/>
                    </a:lnR>
                    <a:lnT w="38100" cap="flat" cmpd="sng" algn="ctr">
                      <a:solidFill>
                        <a:srgbClr val="3609F5"/>
                      </a:solidFill>
                      <a:prstDash val="solid"/>
                      <a:round/>
                      <a:headEnd type="none" w="med" len="med"/>
                      <a:tailEnd type="none" w="med" len="med"/>
                    </a:lnT>
                    <a:lnB w="38100" cap="flat" cmpd="sng" algn="ctr">
                      <a:solidFill>
                        <a:srgbClr val="3609F5"/>
                      </a:solidFill>
                      <a:prstDash val="solid"/>
                      <a:round/>
                      <a:headEnd type="none" w="med" len="med"/>
                      <a:tailEnd type="none" w="med" len="med"/>
                    </a:lnB>
                    <a:lnTlToBr>
                      <a:noFill/>
                    </a:lnTlToBr>
                    <a:lnBlToTr>
                      <a:noFill/>
                    </a:lnBlToTr>
                    <a:noFill/>
                  </a:tcPr>
                </a:tc>
              </a:tr>
              <a:tr h="44138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Arial" panose="020B0604020202020204" pitchFamily="34" charset="0"/>
                        </a:rPr>
                        <a:t>VELMI NÍZKÁ INTENZITA – zóna převážně aerobní</a:t>
                      </a:r>
                    </a:p>
                  </a:txBody>
                  <a:tcPr marL="90000" marR="90000" marT="46806" marB="46806" anchor="ctr" horzOverflow="overflow">
                    <a:lnL w="38100" cap="flat" cmpd="sng" algn="ctr">
                      <a:solidFill>
                        <a:srgbClr val="3609F5"/>
                      </a:solidFill>
                      <a:prstDash val="solid"/>
                      <a:round/>
                      <a:headEnd type="none" w="med" len="med"/>
                      <a:tailEnd type="none" w="med" len="med"/>
                    </a:lnL>
                    <a:lnR w="38100" cap="flat" cmpd="sng" algn="ctr">
                      <a:solidFill>
                        <a:srgbClr val="3609F5"/>
                      </a:solidFill>
                      <a:prstDash val="solid"/>
                      <a:round/>
                      <a:headEnd type="none" w="med" len="med"/>
                      <a:tailEnd type="none" w="med" len="med"/>
                    </a:lnR>
                    <a:lnT w="38100" cap="flat" cmpd="sng" algn="ctr">
                      <a:solidFill>
                        <a:srgbClr val="3609F5"/>
                      </a:solidFill>
                      <a:prstDash val="solid"/>
                      <a:round/>
                      <a:headEnd type="none" w="med" len="med"/>
                      <a:tailEnd type="none" w="med" len="med"/>
                    </a:lnT>
                    <a:lnB w="38100" cap="flat" cmpd="sng" algn="ctr">
                      <a:solidFill>
                        <a:srgbClr val="3609F5"/>
                      </a:solidFill>
                      <a:prstDash val="solid"/>
                      <a:round/>
                      <a:headEnd type="none" w="med" len="med"/>
                      <a:tailEnd type="none" w="med" len="med"/>
                    </a:lnB>
                    <a:lnTlToBr>
                      <a:noFill/>
                    </a:lnTlToBr>
                    <a:lnBlToTr>
                      <a:noFill/>
                    </a:lnBlToTr>
                    <a:solidFill>
                      <a:schemeClr val="accent1"/>
                    </a:solidFill>
                  </a:tcPr>
                </a:tc>
              </a:tr>
            </a:tbl>
          </a:graphicData>
        </a:graphic>
      </p:graphicFrame>
      <p:sp>
        <p:nvSpPr>
          <p:cNvPr id="37906" name="AutoShape 41"/>
          <p:cNvSpPr>
            <a:spLocks noChangeArrowheads="1"/>
          </p:cNvSpPr>
          <p:nvPr/>
        </p:nvSpPr>
        <p:spPr bwMode="auto">
          <a:xfrm flipH="1">
            <a:off x="1774701" y="2351038"/>
            <a:ext cx="1008062" cy="3886274"/>
          </a:xfrm>
          <a:prstGeom prst="upArrow">
            <a:avLst>
              <a:gd name="adj1" fmla="val 50000"/>
              <a:gd name="adj2" fmla="val 87480"/>
            </a:avLst>
          </a:prstGeom>
          <a:solidFill>
            <a:srgbClr val="FF0000">
              <a:alpha val="18039"/>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000"/>
              <a:t>INTENZITA ZÁTĚŽE</a:t>
            </a:r>
          </a:p>
        </p:txBody>
      </p:sp>
    </p:spTree>
    <p:extLst>
      <p:ext uri="{BB962C8B-B14F-4D97-AF65-F5344CB8AC3E}">
        <p14:creationId xmlns:p14="http://schemas.microsoft.com/office/powerpoint/2010/main" val="526767017"/>
      </p:ext>
    </p:extLst>
  </p:cSld>
  <p:clrMapOvr>
    <a:masterClrMapping/>
  </p:clrMapOvr>
  <p:transition>
    <p:cover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1958976" y="399396"/>
            <a:ext cx="5256212" cy="400110"/>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defRPr/>
            </a:pPr>
            <a:r>
              <a:rPr lang="cs-CZ" altLang="cs-CZ" sz="2000" b="1" cap="all" dirty="0">
                <a:solidFill>
                  <a:srgbClr val="0070C0"/>
                </a:solidFill>
                <a:latin typeface="+mn-lt"/>
              </a:rPr>
              <a:t>Ventilačně – respirační anaerobní práh</a:t>
            </a:r>
          </a:p>
        </p:txBody>
      </p:sp>
      <p:pic>
        <p:nvPicPr>
          <p:cNvPr id="27651" name="Picture 5" descr="Raven2013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164" y="0"/>
            <a:ext cx="3144837"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2" name="Text Box 6"/>
          <p:cNvSpPr txBox="1">
            <a:spLocks noChangeArrowheads="1"/>
          </p:cNvSpPr>
          <p:nvPr/>
        </p:nvSpPr>
        <p:spPr bwMode="auto">
          <a:xfrm>
            <a:off x="7967663" y="6237288"/>
            <a:ext cx="2233612"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Raven et al., 2013)</a:t>
            </a:r>
          </a:p>
        </p:txBody>
      </p:sp>
      <p:pic>
        <p:nvPicPr>
          <p:cNvPr id="27653" name="Picture 7" descr="Oxy-p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1773239"/>
            <a:ext cx="4471987"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8"/>
          <p:cNvSpPr txBox="1">
            <a:spLocks noChangeArrowheads="1"/>
          </p:cNvSpPr>
          <p:nvPr/>
        </p:nvSpPr>
        <p:spPr bwMode="auto">
          <a:xfrm>
            <a:off x="1774825" y="1196976"/>
            <a:ext cx="5761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000" b="1">
                <a:solidFill>
                  <a:srgbClr val="3609F5"/>
                </a:solidFill>
              </a:rPr>
              <a:t>Spiroergometrie:</a:t>
            </a:r>
            <a:r>
              <a:rPr lang="cs-CZ" altLang="cs-CZ" sz="2000" b="1"/>
              <a:t> VE, VO</a:t>
            </a:r>
            <a:r>
              <a:rPr lang="cs-CZ" altLang="cs-CZ" sz="2000" b="1" baseline="-25000"/>
              <a:t>2</a:t>
            </a:r>
            <a:r>
              <a:rPr lang="cs-CZ" altLang="cs-CZ" sz="2000" b="1"/>
              <a:t>, VCO</a:t>
            </a:r>
            <a:r>
              <a:rPr lang="cs-CZ" altLang="cs-CZ" sz="2000" b="1" baseline="-25000"/>
              <a:t>2</a:t>
            </a:r>
            <a:r>
              <a:rPr lang="cs-CZ" altLang="cs-CZ" sz="2000" b="1"/>
              <a:t>, RER, ...</a:t>
            </a:r>
          </a:p>
        </p:txBody>
      </p:sp>
    </p:spTree>
    <p:extLst>
      <p:ext uri="{BB962C8B-B14F-4D97-AF65-F5344CB8AC3E}">
        <p14:creationId xmlns:p14="http://schemas.microsoft.com/office/powerpoint/2010/main" val="1054772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VE_EQ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9" y="115889"/>
            <a:ext cx="5953125" cy="6669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5"/>
          <p:cNvSpPr txBox="1">
            <a:spLocks noChangeArrowheads="1"/>
          </p:cNvSpPr>
          <p:nvPr/>
        </p:nvSpPr>
        <p:spPr bwMode="auto">
          <a:xfrm>
            <a:off x="6800850" y="288926"/>
            <a:ext cx="25209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Kraemer et al., 2012</a:t>
            </a:r>
          </a:p>
        </p:txBody>
      </p:sp>
      <p:sp>
        <p:nvSpPr>
          <p:cNvPr id="30724" name="Text Box 11"/>
          <p:cNvSpPr txBox="1">
            <a:spLocks noChangeArrowheads="1"/>
          </p:cNvSpPr>
          <p:nvPr/>
        </p:nvSpPr>
        <p:spPr bwMode="auto">
          <a:xfrm>
            <a:off x="7104064" y="1196976"/>
            <a:ext cx="1512887" cy="1160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solidFill>
                  <a:schemeClr val="folHlink"/>
                </a:solidFill>
              </a:rPr>
              <a:t>VE/CO</a:t>
            </a:r>
            <a:r>
              <a:rPr lang="cs-CZ" altLang="cs-CZ" sz="2800" b="1" baseline="-25000">
                <a:solidFill>
                  <a:schemeClr val="folHlink"/>
                </a:solidFill>
              </a:rPr>
              <a:t>2</a:t>
            </a:r>
          </a:p>
          <a:p>
            <a:pPr eaLnBrk="1" hangingPunct="1">
              <a:spcBef>
                <a:spcPct val="50000"/>
              </a:spcBef>
              <a:buFontTx/>
              <a:buNone/>
            </a:pPr>
            <a:r>
              <a:rPr lang="cs-CZ" altLang="cs-CZ" sz="2800" b="1">
                <a:solidFill>
                  <a:srgbClr val="2D9AD1"/>
                </a:solidFill>
              </a:rPr>
              <a:t>VE/O</a:t>
            </a:r>
            <a:r>
              <a:rPr lang="cs-CZ" altLang="cs-CZ" sz="2800" b="1" baseline="-25000">
                <a:solidFill>
                  <a:srgbClr val="2D9AD1"/>
                </a:solidFill>
              </a:rPr>
              <a:t>2</a:t>
            </a:r>
          </a:p>
        </p:txBody>
      </p:sp>
      <p:sp>
        <p:nvSpPr>
          <p:cNvPr id="30725" name="Line 7"/>
          <p:cNvSpPr>
            <a:spLocks noChangeShapeType="1"/>
          </p:cNvSpPr>
          <p:nvPr/>
        </p:nvSpPr>
        <p:spPr bwMode="auto">
          <a:xfrm flipV="1">
            <a:off x="7608888" y="3573463"/>
            <a:ext cx="0" cy="43180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726" name="Line 8"/>
          <p:cNvSpPr>
            <a:spLocks noChangeShapeType="1"/>
          </p:cNvSpPr>
          <p:nvPr/>
        </p:nvSpPr>
        <p:spPr bwMode="auto">
          <a:xfrm flipV="1">
            <a:off x="9409113" y="2565401"/>
            <a:ext cx="0" cy="1439863"/>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727" name="Text Box 9"/>
          <p:cNvSpPr txBox="1">
            <a:spLocks noChangeArrowheads="1"/>
          </p:cNvSpPr>
          <p:nvPr/>
        </p:nvSpPr>
        <p:spPr bwMode="auto">
          <a:xfrm>
            <a:off x="7753350" y="3429000"/>
            <a:ext cx="647700" cy="5286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solidFill>
                  <a:srgbClr val="FF0000"/>
                </a:solidFill>
              </a:rPr>
              <a:t>VT</a:t>
            </a:r>
          </a:p>
        </p:txBody>
      </p:sp>
      <p:sp>
        <p:nvSpPr>
          <p:cNvPr id="30728" name="Text Box 10"/>
          <p:cNvSpPr txBox="1">
            <a:spLocks noChangeArrowheads="1"/>
          </p:cNvSpPr>
          <p:nvPr/>
        </p:nvSpPr>
        <p:spPr bwMode="auto">
          <a:xfrm>
            <a:off x="9480551" y="3429000"/>
            <a:ext cx="1008063" cy="5286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solidFill>
                  <a:srgbClr val="FF0000"/>
                </a:solidFill>
              </a:rPr>
              <a:t>RCP</a:t>
            </a:r>
          </a:p>
        </p:txBody>
      </p:sp>
      <p:sp>
        <p:nvSpPr>
          <p:cNvPr id="30729" name="Line 13"/>
          <p:cNvSpPr>
            <a:spLocks noChangeShapeType="1"/>
          </p:cNvSpPr>
          <p:nvPr/>
        </p:nvSpPr>
        <p:spPr bwMode="auto">
          <a:xfrm>
            <a:off x="7608888" y="2420938"/>
            <a:ext cx="0" cy="1079500"/>
          </a:xfrm>
          <a:prstGeom prst="line">
            <a:avLst/>
          </a:prstGeom>
          <a:noFill/>
          <a:ln w="38100">
            <a:solidFill>
              <a:srgbClr val="2D9AD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730" name="Line 14"/>
          <p:cNvSpPr>
            <a:spLocks noChangeShapeType="1"/>
          </p:cNvSpPr>
          <p:nvPr/>
        </p:nvSpPr>
        <p:spPr bwMode="auto">
          <a:xfrm>
            <a:off x="8401050" y="1773239"/>
            <a:ext cx="935038" cy="719137"/>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731" name="Text Box 15"/>
          <p:cNvSpPr txBox="1">
            <a:spLocks noChangeArrowheads="1"/>
          </p:cNvSpPr>
          <p:nvPr/>
        </p:nvSpPr>
        <p:spPr bwMode="auto">
          <a:xfrm>
            <a:off x="10609264" y="3285332"/>
            <a:ext cx="17299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b="1" dirty="0">
                <a:solidFill>
                  <a:srgbClr val="FF0000"/>
                </a:solidFill>
                <a:latin typeface="+mn-lt"/>
              </a:rPr>
              <a:t>RCP</a:t>
            </a:r>
            <a:r>
              <a:rPr lang="cs-CZ" altLang="cs-CZ" sz="1600" dirty="0">
                <a:latin typeface="+mn-lt"/>
              </a:rPr>
              <a:t> – </a:t>
            </a:r>
            <a:r>
              <a:rPr lang="cs-CZ" altLang="cs-CZ" sz="1600" dirty="0" err="1">
                <a:latin typeface="+mn-lt"/>
              </a:rPr>
              <a:t>respiratory</a:t>
            </a:r>
            <a:r>
              <a:rPr lang="cs-CZ" altLang="cs-CZ" sz="1600" dirty="0">
                <a:latin typeface="+mn-lt"/>
              </a:rPr>
              <a:t> </a:t>
            </a:r>
            <a:r>
              <a:rPr lang="cs-CZ" altLang="cs-CZ" sz="1600" dirty="0" err="1">
                <a:latin typeface="+mn-lt"/>
              </a:rPr>
              <a:t>compensation</a:t>
            </a:r>
            <a:r>
              <a:rPr lang="cs-CZ" altLang="cs-CZ" sz="1600" dirty="0">
                <a:latin typeface="+mn-lt"/>
              </a:rPr>
              <a:t> point</a:t>
            </a:r>
          </a:p>
        </p:txBody>
      </p:sp>
      <p:sp>
        <p:nvSpPr>
          <p:cNvPr id="30732" name="Text Box 16"/>
          <p:cNvSpPr txBox="1">
            <a:spLocks noChangeArrowheads="1"/>
          </p:cNvSpPr>
          <p:nvPr/>
        </p:nvSpPr>
        <p:spPr bwMode="auto">
          <a:xfrm>
            <a:off x="939114" y="1758494"/>
            <a:ext cx="3855330" cy="2246769"/>
          </a:xfrm>
          <a:prstGeom prst="rect">
            <a:avLst/>
          </a:prstGeom>
          <a:solidFill>
            <a:schemeClr val="bg1"/>
          </a:solidFill>
          <a:ln w="9525">
            <a:solidFill>
              <a:srgbClr val="2D9AD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000">
                <a:latin typeface="+mn-lt"/>
              </a:rPr>
              <a:t>„Současné“</a:t>
            </a:r>
          </a:p>
          <a:p>
            <a:pPr algn="ctr" eaLnBrk="1" hangingPunct="1">
              <a:spcBef>
                <a:spcPct val="50000"/>
              </a:spcBef>
              <a:buFontTx/>
              <a:buNone/>
            </a:pPr>
            <a:r>
              <a:rPr lang="cs-CZ" altLang="cs-CZ" sz="2000" b="1">
                <a:solidFill>
                  <a:srgbClr val="FF0000"/>
                </a:solidFill>
                <a:latin typeface="+mn-lt"/>
              </a:rPr>
              <a:t>stanovení dvou ventilačních prahů </a:t>
            </a:r>
          </a:p>
          <a:p>
            <a:pPr algn="ctr" eaLnBrk="1" hangingPunct="1">
              <a:spcBef>
                <a:spcPct val="50000"/>
              </a:spcBef>
              <a:buFontTx/>
              <a:buNone/>
            </a:pPr>
            <a:r>
              <a:rPr lang="cs-CZ" altLang="cs-CZ" sz="2000" b="1">
                <a:latin typeface="+mn-lt"/>
              </a:rPr>
              <a:t>zlom a nárůst</a:t>
            </a:r>
          </a:p>
          <a:p>
            <a:pPr algn="ctr" eaLnBrk="1" hangingPunct="1">
              <a:spcBef>
                <a:spcPct val="50000"/>
              </a:spcBef>
              <a:buFontTx/>
              <a:buNone/>
            </a:pPr>
            <a:r>
              <a:rPr lang="cs-CZ" altLang="cs-CZ" sz="2000" b="1">
                <a:latin typeface="+mn-lt"/>
              </a:rPr>
              <a:t>ventilačních ekvivalentů</a:t>
            </a:r>
          </a:p>
          <a:p>
            <a:pPr algn="ctr" eaLnBrk="1" hangingPunct="1">
              <a:spcBef>
                <a:spcPct val="50000"/>
              </a:spcBef>
              <a:buFontTx/>
              <a:buNone/>
            </a:pPr>
            <a:r>
              <a:rPr lang="cs-CZ" altLang="cs-CZ" sz="2000" b="1">
                <a:latin typeface="+mn-lt"/>
              </a:rPr>
              <a:t>pro</a:t>
            </a:r>
            <a:r>
              <a:rPr lang="cs-CZ" altLang="cs-CZ" sz="2000" b="1">
                <a:solidFill>
                  <a:srgbClr val="3609F5"/>
                </a:solidFill>
                <a:latin typeface="+mn-lt"/>
              </a:rPr>
              <a:t> </a:t>
            </a:r>
            <a:r>
              <a:rPr lang="cs-CZ" altLang="cs-CZ" sz="2000" b="1">
                <a:solidFill>
                  <a:srgbClr val="0070C0"/>
                </a:solidFill>
                <a:latin typeface="+mn-lt"/>
              </a:rPr>
              <a:t>O</a:t>
            </a:r>
            <a:r>
              <a:rPr lang="cs-CZ" altLang="cs-CZ" sz="2000" b="1" baseline="-25000">
                <a:solidFill>
                  <a:srgbClr val="0070C0"/>
                </a:solidFill>
                <a:latin typeface="+mn-lt"/>
              </a:rPr>
              <a:t>2</a:t>
            </a:r>
            <a:r>
              <a:rPr lang="cs-CZ" altLang="cs-CZ" sz="2000" b="1">
                <a:solidFill>
                  <a:srgbClr val="3609F5"/>
                </a:solidFill>
                <a:latin typeface="+mn-lt"/>
              </a:rPr>
              <a:t> </a:t>
            </a:r>
            <a:r>
              <a:rPr lang="cs-CZ" altLang="cs-CZ" sz="2000" b="1">
                <a:latin typeface="+mn-lt"/>
              </a:rPr>
              <a:t>a</a:t>
            </a:r>
            <a:r>
              <a:rPr lang="cs-CZ" altLang="cs-CZ" sz="2000" b="1">
                <a:solidFill>
                  <a:srgbClr val="3609F5"/>
                </a:solidFill>
                <a:latin typeface="+mn-lt"/>
              </a:rPr>
              <a:t> </a:t>
            </a:r>
            <a:r>
              <a:rPr lang="cs-CZ" altLang="cs-CZ" sz="2000" b="1">
                <a:solidFill>
                  <a:srgbClr val="669900"/>
                </a:solidFill>
                <a:latin typeface="+mn-lt"/>
              </a:rPr>
              <a:t>CO</a:t>
            </a:r>
            <a:r>
              <a:rPr lang="cs-CZ" altLang="cs-CZ" sz="2000" b="1" baseline="-25000">
                <a:solidFill>
                  <a:srgbClr val="669900"/>
                </a:solidFill>
                <a:latin typeface="+mn-lt"/>
              </a:rPr>
              <a:t>2</a:t>
            </a:r>
          </a:p>
        </p:txBody>
      </p:sp>
      <p:sp>
        <p:nvSpPr>
          <p:cNvPr id="2" name="Obdélník 1"/>
          <p:cNvSpPr/>
          <p:nvPr/>
        </p:nvSpPr>
        <p:spPr>
          <a:xfrm>
            <a:off x="1240507" y="843033"/>
            <a:ext cx="3252544" cy="707886"/>
          </a:xfrm>
          <a:prstGeom prst="rect">
            <a:avLst/>
          </a:prstGeom>
        </p:spPr>
        <p:txBody>
          <a:bodyPr wrap="square">
            <a:spAutoFit/>
          </a:bodyPr>
          <a:lstStyle/>
          <a:p>
            <a:pPr algn="ctr">
              <a:defRPr/>
            </a:pPr>
            <a:r>
              <a:rPr lang="cs-CZ" altLang="cs-CZ" sz="2000" b="1" cap="all" dirty="0">
                <a:solidFill>
                  <a:srgbClr val="0070C0"/>
                </a:solidFill>
              </a:rPr>
              <a:t>Ventilačně – respirační anaerobní práh</a:t>
            </a:r>
          </a:p>
        </p:txBody>
      </p:sp>
    </p:spTree>
    <p:extLst>
      <p:ext uri="{BB962C8B-B14F-4D97-AF65-F5344CB8AC3E}">
        <p14:creationId xmlns:p14="http://schemas.microsoft.com/office/powerpoint/2010/main" val="3099128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063751" y="188913"/>
            <a:ext cx="7993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cs-CZ" sz="2400" b="1" cap="all" dirty="0">
                <a:solidFill>
                  <a:srgbClr val="0070C0"/>
                </a:solidFill>
                <a:latin typeface="Calibri" panose="020F0502020204030204" pitchFamily="34" charset="0"/>
                <a:ea typeface="Calibri" panose="020F0502020204030204" pitchFamily="34" charset="0"/>
              </a:rPr>
              <a:t>Vodítko pro regulaci intenzity – </a:t>
            </a:r>
            <a:r>
              <a:rPr lang="cs-CZ" sz="2400" b="1" cap="all" dirty="0" smtClean="0">
                <a:solidFill>
                  <a:srgbClr val="0070C0"/>
                </a:solidFill>
                <a:latin typeface="Calibri" panose="020F0502020204030204" pitchFamily="34" charset="0"/>
                <a:ea typeface="Calibri" panose="020F0502020204030204" pitchFamily="34" charset="0"/>
              </a:rPr>
              <a:t>TEST MLUVENÍ</a:t>
            </a:r>
            <a:r>
              <a:rPr lang="cs-CZ" sz="2400" b="1" cap="all" dirty="0">
                <a:solidFill>
                  <a:srgbClr val="0070C0"/>
                </a:solidFill>
                <a:latin typeface="Calibri" panose="020F0502020204030204" pitchFamily="34" charset="0"/>
                <a:ea typeface="Calibri" panose="020F0502020204030204" pitchFamily="34" charset="0"/>
              </a:rPr>
              <a:t/>
            </a:r>
            <a:br>
              <a:rPr lang="cs-CZ" sz="2400" b="1" cap="all" dirty="0">
                <a:solidFill>
                  <a:srgbClr val="0070C0"/>
                </a:solidFill>
                <a:latin typeface="Calibri" panose="020F0502020204030204" pitchFamily="34" charset="0"/>
                <a:ea typeface="Calibri" panose="020F0502020204030204" pitchFamily="34" charset="0"/>
              </a:rPr>
            </a:br>
            <a:r>
              <a:rPr lang="cs-CZ" sz="1200" dirty="0" smtClean="0"/>
              <a:t>(</a:t>
            </a:r>
            <a:r>
              <a:rPr lang="cs-CZ" sz="1200" dirty="0" err="1"/>
              <a:t>Croteau</a:t>
            </a:r>
            <a:r>
              <a:rPr lang="cs-CZ" sz="1200" dirty="0"/>
              <a:t> et al.)</a:t>
            </a:r>
            <a:endParaRPr lang="en-GB" sz="1200" dirty="0"/>
          </a:p>
        </p:txBody>
      </p:sp>
      <p:sp>
        <p:nvSpPr>
          <p:cNvPr id="77827" name="Text Box 3"/>
          <p:cNvSpPr txBox="1">
            <a:spLocks noChangeArrowheads="1"/>
          </p:cNvSpPr>
          <p:nvPr/>
        </p:nvSpPr>
        <p:spPr bwMode="auto">
          <a:xfrm>
            <a:off x="3071813" y="2329200"/>
            <a:ext cx="5976938" cy="1015663"/>
          </a:xfrm>
          <a:prstGeom prst="rect">
            <a:avLst/>
          </a:prstGeom>
          <a:noFill/>
          <a:ln w="9525">
            <a:solidFill>
              <a:srgbClr val="D6009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cs-CZ" sz="2000">
                <a:solidFill>
                  <a:srgbClr val="D60093"/>
                </a:solidFill>
                <a:cs typeface="Arial" panose="020B0604020202020204" pitchFamily="34" charset="0"/>
              </a:rPr>
              <a:t>↑</a:t>
            </a:r>
            <a:r>
              <a:rPr lang="cs-CZ" sz="2000">
                <a:solidFill>
                  <a:srgbClr val="D60093"/>
                </a:solidFill>
              </a:rPr>
              <a:t> ventilace</a:t>
            </a:r>
          </a:p>
          <a:p>
            <a:pPr algn="ctr"/>
            <a:r>
              <a:rPr lang="cs-CZ" sz="2000">
                <a:solidFill>
                  <a:srgbClr val="D60093"/>
                </a:solidFill>
              </a:rPr>
              <a:t>↑ výdej CO</a:t>
            </a:r>
            <a:r>
              <a:rPr lang="cs-CZ" sz="2000" baseline="-25000">
                <a:solidFill>
                  <a:srgbClr val="D60093"/>
                </a:solidFill>
              </a:rPr>
              <a:t>2</a:t>
            </a:r>
            <a:r>
              <a:rPr lang="cs-CZ" sz="2000">
                <a:solidFill>
                  <a:srgbClr val="D60093"/>
                </a:solidFill>
              </a:rPr>
              <a:t> – kompenzace metabolické acidózy, </a:t>
            </a:r>
          </a:p>
          <a:p>
            <a:pPr algn="ctr"/>
            <a:r>
              <a:rPr lang="cs-CZ" sz="2000">
                <a:solidFill>
                  <a:srgbClr val="D60093"/>
                </a:solidFill>
              </a:rPr>
              <a:t>↑ příjem O</a:t>
            </a:r>
            <a:r>
              <a:rPr lang="cs-CZ" sz="2000" baseline="-25000">
                <a:solidFill>
                  <a:srgbClr val="D60093"/>
                </a:solidFill>
              </a:rPr>
              <a:t>2</a:t>
            </a:r>
          </a:p>
        </p:txBody>
      </p:sp>
      <p:sp>
        <p:nvSpPr>
          <p:cNvPr id="77828" name="Text Box 4"/>
          <p:cNvSpPr txBox="1">
            <a:spLocks noChangeArrowheads="1"/>
          </p:cNvSpPr>
          <p:nvPr/>
        </p:nvSpPr>
        <p:spPr bwMode="auto">
          <a:xfrm>
            <a:off x="3602029" y="886571"/>
            <a:ext cx="4914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a:solidFill>
                  <a:srgbClr val="002060"/>
                </a:solidFill>
              </a:rPr>
              <a:t>INTEN</a:t>
            </a:r>
            <a:r>
              <a:rPr lang="cs-CZ" sz="2000" b="1" dirty="0">
                <a:solidFill>
                  <a:srgbClr val="002060"/>
                </a:solidFill>
              </a:rPr>
              <a:t>Z</a:t>
            </a:r>
            <a:r>
              <a:rPr lang="en-US" sz="2000" b="1" dirty="0">
                <a:solidFill>
                  <a:srgbClr val="002060"/>
                </a:solidFill>
              </a:rPr>
              <a:t>ITA</a:t>
            </a:r>
            <a:r>
              <a:rPr lang="cs-CZ" sz="2000" b="1" dirty="0">
                <a:solidFill>
                  <a:srgbClr val="002060"/>
                </a:solidFill>
              </a:rPr>
              <a:t> </a:t>
            </a:r>
            <a:r>
              <a:rPr lang="cs-CZ" sz="2000" b="1" dirty="0" smtClean="0">
                <a:solidFill>
                  <a:srgbClr val="002060"/>
                </a:solidFill>
              </a:rPr>
              <a:t>ZÁTĚŽE</a:t>
            </a:r>
          </a:p>
          <a:p>
            <a:pPr marL="342900" indent="-342900">
              <a:buFont typeface="Arial" panose="020B0604020202020204" pitchFamily="34" charset="0"/>
              <a:buChar char="•"/>
            </a:pPr>
            <a:r>
              <a:rPr lang="cs-CZ" sz="2000" b="1" dirty="0" smtClean="0">
                <a:solidFill>
                  <a:srgbClr val="002060"/>
                </a:solidFill>
              </a:rPr>
              <a:t>pod </a:t>
            </a:r>
            <a:r>
              <a:rPr lang="cs-CZ" sz="2000" b="1" dirty="0">
                <a:solidFill>
                  <a:srgbClr val="002060"/>
                </a:solidFill>
              </a:rPr>
              <a:t>úrovní </a:t>
            </a:r>
            <a:r>
              <a:rPr lang="cs-CZ" sz="2000" b="1" dirty="0" smtClean="0">
                <a:solidFill>
                  <a:srgbClr val="002060"/>
                </a:solidFill>
              </a:rPr>
              <a:t>1. ventilačního prahu</a:t>
            </a:r>
            <a:endParaRPr lang="cs-CZ" sz="2000" b="1" dirty="0">
              <a:solidFill>
                <a:srgbClr val="002060"/>
              </a:solidFill>
            </a:endParaRPr>
          </a:p>
          <a:p>
            <a:pPr marL="342900" indent="-342900">
              <a:buFont typeface="Arial" panose="020B0604020202020204" pitchFamily="34" charset="0"/>
              <a:buChar char="•"/>
            </a:pPr>
            <a:r>
              <a:rPr lang="cs-CZ" sz="2000" b="1" dirty="0" smtClean="0">
                <a:solidFill>
                  <a:srgbClr val="002060"/>
                </a:solidFill>
              </a:rPr>
              <a:t>kdy přestáváme </a:t>
            </a:r>
            <a:r>
              <a:rPr lang="cs-CZ" sz="2000" b="1" dirty="0">
                <a:solidFill>
                  <a:srgbClr val="002060"/>
                </a:solidFill>
              </a:rPr>
              <a:t>být schopni souvislé řeči</a:t>
            </a:r>
          </a:p>
        </p:txBody>
      </p:sp>
      <p:sp>
        <p:nvSpPr>
          <p:cNvPr id="77829" name="Line 5"/>
          <p:cNvSpPr>
            <a:spLocks noChangeShapeType="1"/>
          </p:cNvSpPr>
          <p:nvPr/>
        </p:nvSpPr>
        <p:spPr bwMode="auto">
          <a:xfrm flipH="1" flipV="1">
            <a:off x="6059489" y="1974733"/>
            <a:ext cx="0" cy="287338"/>
          </a:xfrm>
          <a:prstGeom prst="line">
            <a:avLst/>
          </a:prstGeom>
          <a:noFill/>
          <a:ln w="381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77830" name="Picture 6" descr="HPIM18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7085" y="3411992"/>
            <a:ext cx="4084808" cy="302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4242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12886"/>
          </a:xfrm>
        </p:spPr>
        <p:txBody>
          <a:bodyPr>
            <a:normAutofit/>
          </a:bodyPr>
          <a:lstStyle/>
          <a:p>
            <a:pPr algn="ctr"/>
            <a:r>
              <a:rPr lang="cs-CZ" sz="2200" b="1" cap="all" dirty="0" smtClean="0">
                <a:solidFill>
                  <a:srgbClr val="0070C0"/>
                </a:solidFill>
                <a:latin typeface="Calibri" panose="020F0502020204030204" pitchFamily="34" charset="0"/>
                <a:ea typeface="Calibri" panose="020F0502020204030204" pitchFamily="34" charset="0"/>
              </a:rPr>
              <a:t>Vodítko </a:t>
            </a:r>
            <a:r>
              <a:rPr lang="cs-CZ" sz="2200" b="1" cap="all" dirty="0">
                <a:solidFill>
                  <a:srgbClr val="0070C0"/>
                </a:solidFill>
                <a:latin typeface="Calibri" panose="020F0502020204030204" pitchFamily="34" charset="0"/>
                <a:ea typeface="Calibri" panose="020F0502020204030204" pitchFamily="34" charset="0"/>
              </a:rPr>
              <a:t>pro regulaci intenzity </a:t>
            </a:r>
            <a:r>
              <a:rPr lang="cs-CZ" sz="2200" b="1" cap="all" dirty="0" smtClean="0">
                <a:solidFill>
                  <a:srgbClr val="0070C0"/>
                </a:solidFill>
                <a:latin typeface="Calibri" panose="020F0502020204030204" pitchFamily="34" charset="0"/>
                <a:ea typeface="Calibri" panose="020F0502020204030204" pitchFamily="34" charset="0"/>
              </a:rPr>
              <a:t>– pocit zátěže</a:t>
            </a:r>
            <a:br>
              <a:rPr lang="cs-CZ" sz="2200" b="1" cap="all" dirty="0" smtClean="0">
                <a:solidFill>
                  <a:srgbClr val="0070C0"/>
                </a:solidFill>
                <a:latin typeface="Calibri" panose="020F0502020204030204" pitchFamily="34" charset="0"/>
                <a:ea typeface="Calibri" panose="020F0502020204030204" pitchFamily="34" charset="0"/>
              </a:rPr>
            </a:br>
            <a:r>
              <a:rPr lang="cs-CZ" sz="2000" dirty="0" smtClean="0">
                <a:latin typeface="Calibri" panose="020F0502020204030204" pitchFamily="34" charset="0"/>
                <a:ea typeface="Calibri" panose="020F0502020204030204" pitchFamily="34" charset="0"/>
              </a:rPr>
              <a:t>(RPE – rating </a:t>
            </a:r>
            <a:r>
              <a:rPr lang="cs-CZ" sz="2000" dirty="0" err="1" smtClean="0">
                <a:latin typeface="Calibri" panose="020F0502020204030204" pitchFamily="34" charset="0"/>
                <a:ea typeface="Calibri" panose="020F0502020204030204" pitchFamily="34" charset="0"/>
              </a:rPr>
              <a:t>of</a:t>
            </a:r>
            <a:r>
              <a:rPr lang="cs-CZ" sz="2000" dirty="0" smtClean="0">
                <a:latin typeface="Calibri" panose="020F0502020204030204" pitchFamily="34" charset="0"/>
                <a:ea typeface="Calibri" panose="020F0502020204030204" pitchFamily="34" charset="0"/>
              </a:rPr>
              <a:t> </a:t>
            </a:r>
            <a:r>
              <a:rPr lang="cs-CZ" sz="2000" dirty="0" err="1" smtClean="0">
                <a:latin typeface="Calibri" panose="020F0502020204030204" pitchFamily="34" charset="0"/>
                <a:ea typeface="Calibri" panose="020F0502020204030204" pitchFamily="34" charset="0"/>
              </a:rPr>
              <a:t>perceived</a:t>
            </a:r>
            <a:r>
              <a:rPr lang="cs-CZ" sz="2000" dirty="0" smtClean="0">
                <a:latin typeface="Calibri" panose="020F0502020204030204" pitchFamily="34" charset="0"/>
                <a:ea typeface="Calibri" panose="020F0502020204030204" pitchFamily="34" charset="0"/>
              </a:rPr>
              <a:t> </a:t>
            </a:r>
            <a:r>
              <a:rPr lang="cs-CZ" sz="2000" dirty="0" err="1" smtClean="0">
                <a:latin typeface="Calibri" panose="020F0502020204030204" pitchFamily="34" charset="0"/>
                <a:ea typeface="Calibri" panose="020F0502020204030204" pitchFamily="34" charset="0"/>
              </a:rPr>
              <a:t>exertion</a:t>
            </a:r>
            <a:r>
              <a:rPr lang="cs-CZ" sz="2000" dirty="0" smtClean="0">
                <a:latin typeface="Calibri" panose="020F0502020204030204" pitchFamily="34" charset="0"/>
                <a:ea typeface="Calibri" panose="020F0502020204030204" pitchFamily="34" charset="0"/>
              </a:rPr>
              <a:t>)</a:t>
            </a:r>
            <a:endParaRPr lang="cs-CZ" sz="2000" dirty="0"/>
          </a:p>
        </p:txBody>
      </p:sp>
      <p:graphicFrame>
        <p:nvGraphicFramePr>
          <p:cNvPr id="4" name="Tabulka 3"/>
          <p:cNvGraphicFramePr>
            <a:graphicFrameLocks noGrp="1"/>
          </p:cNvGraphicFramePr>
          <p:nvPr>
            <p:extLst>
              <p:ext uri="{D42A27DB-BD31-4B8C-83A1-F6EECF244321}">
                <p14:modId xmlns:p14="http://schemas.microsoft.com/office/powerpoint/2010/main" val="3129524000"/>
              </p:ext>
            </p:extLst>
          </p:nvPr>
        </p:nvGraphicFramePr>
        <p:xfrm>
          <a:off x="508202" y="2329676"/>
          <a:ext cx="4887582" cy="4389120"/>
        </p:xfrm>
        <a:graphic>
          <a:graphicData uri="http://schemas.openxmlformats.org/drawingml/2006/table">
            <a:tbl>
              <a:tblPr firstRow="1" firstCol="1" lastRow="1" lastCol="1" bandRow="1" bandCol="1">
                <a:tableStyleId>{5C22544A-7EE6-4342-B048-85BDC9FD1C3A}</a:tableStyleId>
              </a:tblPr>
              <a:tblGrid>
                <a:gridCol w="2017735"/>
                <a:gridCol w="2869847"/>
              </a:tblGrid>
              <a:tr h="257947">
                <a:tc>
                  <a:txBody>
                    <a:bodyPr/>
                    <a:lstStyle/>
                    <a:p>
                      <a:pPr algn="ctr">
                        <a:spcAft>
                          <a:spcPts val="0"/>
                        </a:spcAft>
                      </a:pPr>
                      <a:r>
                        <a:rPr lang="cs-CZ" sz="1800" dirty="0">
                          <a:effectLst/>
                        </a:rPr>
                        <a:t>Číselná hodnota</a:t>
                      </a:r>
                      <a:endParaRPr lang="cs-CZ"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1800" dirty="0">
                          <a:effectLst/>
                        </a:rPr>
                        <a:t>Slovní hodnota</a:t>
                      </a:r>
                      <a:endParaRPr lang="cs-CZ" sz="1800" dirty="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6</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 </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7</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velmi velmi lehká</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8</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 </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dirty="0">
                          <a:effectLst/>
                        </a:rPr>
                        <a:t>9</a:t>
                      </a:r>
                      <a:endParaRPr lang="cs-CZ"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velmi lehká</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10</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 </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11</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lehká</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12</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 </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solidFill>
                            <a:srgbClr val="FFFF00"/>
                          </a:solidFill>
                          <a:effectLst/>
                        </a:rPr>
                        <a:t>13</a:t>
                      </a:r>
                      <a:endParaRPr lang="cs-CZ" sz="180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dirty="0">
                          <a:solidFill>
                            <a:srgbClr val="FFFF00"/>
                          </a:solidFill>
                          <a:effectLst/>
                        </a:rPr>
                        <a:t>poněkud namáhavá (</a:t>
                      </a:r>
                      <a:r>
                        <a:rPr lang="cs-CZ" sz="1800" dirty="0" smtClean="0">
                          <a:solidFill>
                            <a:srgbClr val="FFFF00"/>
                          </a:solidFill>
                          <a:effectLst/>
                        </a:rPr>
                        <a:t>VT1?)</a:t>
                      </a:r>
                      <a:endParaRPr lang="cs-CZ" sz="18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14</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 </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15</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namáhavá</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16</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 </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17</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velmi namáhavá</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18</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 </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19</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a:effectLst/>
                        </a:rPr>
                        <a:t>velmi velmi namáhavá</a:t>
                      </a:r>
                      <a:endParaRPr lang="cs-CZ" sz="1800">
                        <a:effectLst/>
                        <a:latin typeface="Times New Roman" panose="02020603050405020304" pitchFamily="18" charset="0"/>
                        <a:ea typeface="Times New Roman" panose="02020603050405020304" pitchFamily="18" charset="0"/>
                      </a:endParaRPr>
                    </a:p>
                  </a:txBody>
                  <a:tcPr marL="68580" marR="68580" marT="0" marB="0"/>
                </a:tc>
              </a:tr>
              <a:tr h="257947">
                <a:tc>
                  <a:txBody>
                    <a:bodyPr/>
                    <a:lstStyle/>
                    <a:p>
                      <a:pPr algn="ctr">
                        <a:spcAft>
                          <a:spcPts val="0"/>
                        </a:spcAft>
                      </a:pPr>
                      <a:r>
                        <a:rPr lang="cs-CZ" sz="1800">
                          <a:effectLst/>
                        </a:rPr>
                        <a:t>20</a:t>
                      </a:r>
                      <a:endParaRPr lang="cs-CZ"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1800" dirty="0">
                          <a:effectLst/>
                        </a:rPr>
                        <a:t> </a:t>
                      </a:r>
                      <a:endParaRPr lang="cs-CZ" sz="18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5" name="Rectangle 1"/>
          <p:cNvSpPr>
            <a:spLocks noChangeArrowheads="1"/>
          </p:cNvSpPr>
          <p:nvPr/>
        </p:nvSpPr>
        <p:spPr bwMode="auto">
          <a:xfrm>
            <a:off x="1612536" y="1570518"/>
            <a:ext cx="26052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Škála pocitu zátěže (</a:t>
            </a:r>
            <a:r>
              <a:rPr kumimoji="0" lang="cs-CZ"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rPr>
              <a:t>Borg</a:t>
            </a:r>
            <a:r>
              <a:rPr kumimoji="0" lang="cs-CZ"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 1962).</a:t>
            </a:r>
            <a:endParaRPr kumimoji="0" lang="cs-CZ" i="0" u="none" strike="noStrike" cap="none" normalizeH="0" baseline="0" dirty="0" smtClean="0">
              <a:ln>
                <a:noFill/>
              </a:ln>
              <a:solidFill>
                <a:schemeClr val="tx1"/>
              </a:solidFill>
              <a:effectLst/>
              <a:latin typeface="Arial" panose="020B0604020202020204" pitchFamily="34" charset="0"/>
            </a:endParaRPr>
          </a:p>
        </p:txBody>
      </p:sp>
      <p:sp>
        <p:nvSpPr>
          <p:cNvPr id="6" name="Obdélník 5"/>
          <p:cNvSpPr/>
          <p:nvPr/>
        </p:nvSpPr>
        <p:spPr>
          <a:xfrm>
            <a:off x="6096000" y="1432018"/>
            <a:ext cx="5492470" cy="923330"/>
          </a:xfrm>
          <a:prstGeom prst="rect">
            <a:avLst/>
          </a:prstGeom>
        </p:spPr>
        <p:txBody>
          <a:bodyPr wrap="square">
            <a:spAutoFit/>
          </a:bodyPr>
          <a:lstStyle/>
          <a:p>
            <a:pPr algn="ctr">
              <a:spcAft>
                <a:spcPts val="0"/>
              </a:spcAft>
            </a:pPr>
            <a:r>
              <a:rPr lang="cs-CZ"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Škála pocitu </a:t>
            </a:r>
            <a:r>
              <a:rPr lang="cs-CZ" dirty="0">
                <a:solidFill>
                  <a:srgbClr val="000000"/>
                </a:solidFill>
                <a:latin typeface="Arial" panose="020B0604020202020204" pitchFamily="34" charset="0"/>
                <a:ea typeface="Times New Roman" panose="02020603050405020304" pitchFamily="18" charset="0"/>
                <a:cs typeface="Arial" panose="020B0604020202020204" pitchFamily="34" charset="0"/>
              </a:rPr>
              <a:t>zátěže s </a:t>
            </a:r>
            <a:r>
              <a:rPr lang="cs-CZ"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implementací</a:t>
            </a:r>
          </a:p>
          <a:p>
            <a:pPr algn="ctr">
              <a:spcAft>
                <a:spcPts val="0"/>
              </a:spcAft>
            </a:pPr>
            <a:r>
              <a:rPr lang="cs-CZ"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prvního </a:t>
            </a:r>
            <a:r>
              <a:rPr lang="cs-CZ" dirty="0">
                <a:solidFill>
                  <a:srgbClr val="000000"/>
                </a:solidFill>
                <a:latin typeface="Arial" panose="020B0604020202020204" pitchFamily="34" charset="0"/>
                <a:ea typeface="Times New Roman" panose="02020603050405020304" pitchFamily="18" charset="0"/>
                <a:cs typeface="Arial" panose="020B0604020202020204" pitchFamily="34" charset="0"/>
              </a:rPr>
              <a:t>(VT1) a druhého (VT2) ventilačního </a:t>
            </a:r>
            <a:r>
              <a:rPr lang="cs-CZ"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prahu</a:t>
            </a:r>
          </a:p>
          <a:p>
            <a:pPr algn="ctr">
              <a:spcAft>
                <a:spcPts val="0"/>
              </a:spcAft>
            </a:pPr>
            <a:r>
              <a:rPr lang="cs-CZ"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cs-CZ" dirty="0" err="1">
                <a:solidFill>
                  <a:srgbClr val="000000"/>
                </a:solidFill>
                <a:latin typeface="Arial" panose="020B0604020202020204" pitchFamily="34" charset="0"/>
                <a:ea typeface="Times New Roman" panose="02020603050405020304" pitchFamily="18" charset="0"/>
                <a:cs typeface="Arial" panose="020B0604020202020204" pitchFamily="34" charset="0"/>
              </a:rPr>
              <a:t>Foster</a:t>
            </a:r>
            <a:r>
              <a:rPr lang="cs-CZ" dirty="0">
                <a:solidFill>
                  <a:srgbClr val="000000"/>
                </a:solidFill>
                <a:latin typeface="Arial" panose="020B0604020202020204" pitchFamily="34" charset="0"/>
                <a:ea typeface="Times New Roman" panose="02020603050405020304" pitchFamily="18" charset="0"/>
                <a:cs typeface="Arial" panose="020B0604020202020204" pitchFamily="34" charset="0"/>
              </a:rPr>
              <a:t> et al. 1996)</a:t>
            </a:r>
            <a:endParaRPr lang="cs-CZ"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9" name="Tabulka 8"/>
          <p:cNvGraphicFramePr>
            <a:graphicFrameLocks noGrp="1"/>
          </p:cNvGraphicFramePr>
          <p:nvPr>
            <p:extLst>
              <p:ext uri="{D42A27DB-BD31-4B8C-83A1-F6EECF244321}">
                <p14:modId xmlns:p14="http://schemas.microsoft.com/office/powerpoint/2010/main" val="3465648495"/>
              </p:ext>
            </p:extLst>
          </p:nvPr>
        </p:nvGraphicFramePr>
        <p:xfrm>
          <a:off x="6526535" y="2323076"/>
          <a:ext cx="4685161" cy="4430314"/>
        </p:xfrm>
        <a:graphic>
          <a:graphicData uri="http://schemas.openxmlformats.org/drawingml/2006/table">
            <a:tbl>
              <a:tblPr firstRow="1" firstCol="1" lastRow="1" lastCol="1" bandRow="1" bandCol="1">
                <a:tableStyleId>{5C22544A-7EE6-4342-B048-85BDC9FD1C3A}</a:tableStyleId>
              </a:tblPr>
              <a:tblGrid>
                <a:gridCol w="2178189"/>
                <a:gridCol w="2506972"/>
              </a:tblGrid>
              <a:tr h="316451">
                <a:tc>
                  <a:txBody>
                    <a:bodyPr/>
                    <a:lstStyle/>
                    <a:p>
                      <a:pPr algn="ctr">
                        <a:spcAft>
                          <a:spcPts val="0"/>
                        </a:spcAft>
                      </a:pPr>
                      <a:r>
                        <a:rPr lang="cs-CZ" sz="2000" dirty="0">
                          <a:effectLst/>
                        </a:rPr>
                        <a:t>Číselná hodnota</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000">
                          <a:effectLst/>
                        </a:rPr>
                        <a:t>Slovní hodnota</a:t>
                      </a:r>
                      <a:endParaRPr lang="cs-CZ" sz="2000">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0</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klid</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1</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velmi lehká</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2</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a:effectLst/>
                        </a:rPr>
                        <a:t>lehká</a:t>
                      </a:r>
                      <a:endParaRPr lang="cs-CZ" sz="2000">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3</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a:effectLst/>
                        </a:rPr>
                        <a:t>mírná</a:t>
                      </a:r>
                      <a:endParaRPr lang="cs-CZ" sz="2000">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4</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a:effectLst/>
                        </a:rPr>
                        <a:t>poněkud namáhavá</a:t>
                      </a:r>
                      <a:endParaRPr lang="cs-CZ" sz="2000">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solidFill>
                            <a:srgbClr val="FFFF00"/>
                          </a:solidFill>
                          <a:effectLst/>
                        </a:rPr>
                        <a:t>VT1</a:t>
                      </a:r>
                      <a:endParaRPr lang="cs-CZ"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5</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a:effectLst/>
                        </a:rPr>
                        <a:t>těžká</a:t>
                      </a:r>
                      <a:endParaRPr lang="cs-CZ" sz="2000">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6</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a:effectLst/>
                        </a:rPr>
                        <a:t> </a:t>
                      </a:r>
                      <a:endParaRPr lang="cs-CZ" sz="2000">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solidFill>
                            <a:srgbClr val="FFFF00"/>
                          </a:solidFill>
                          <a:effectLst/>
                        </a:rPr>
                        <a:t>VT2</a:t>
                      </a:r>
                      <a:endParaRPr lang="cs-CZ"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7</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a:effectLst/>
                        </a:rPr>
                        <a:t>velmi těžká</a:t>
                      </a:r>
                      <a:endParaRPr lang="cs-CZ" sz="2000">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8</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a:effectLst/>
                        </a:rPr>
                        <a:t>velmi velmi těžká</a:t>
                      </a:r>
                      <a:endParaRPr lang="cs-CZ" sz="2000">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a:effectLst/>
                        </a:rPr>
                        <a:t>9</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a:effectLst/>
                        </a:rPr>
                        <a:t>blízko maximální</a:t>
                      </a:r>
                      <a:endParaRPr lang="cs-CZ" sz="2000">
                        <a:effectLst/>
                        <a:latin typeface="Times New Roman" panose="02020603050405020304" pitchFamily="18" charset="0"/>
                        <a:ea typeface="Times New Roman" panose="02020603050405020304" pitchFamily="18" charset="0"/>
                      </a:endParaRPr>
                    </a:p>
                  </a:txBody>
                  <a:tcPr marL="68580" marR="68580" marT="0" marB="0"/>
                </a:tc>
              </a:tr>
              <a:tr h="316451">
                <a:tc>
                  <a:txBody>
                    <a:bodyPr/>
                    <a:lstStyle/>
                    <a:p>
                      <a:pPr algn="ctr">
                        <a:spcAft>
                          <a:spcPts val="0"/>
                        </a:spcAft>
                      </a:pPr>
                      <a:r>
                        <a:rPr lang="cs-CZ" sz="2000" dirty="0">
                          <a:effectLst/>
                        </a:rPr>
                        <a:t>10</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maximální </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937370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Obdélník 2"/>
          <p:cNvSpPr>
            <a:spLocks noChangeArrowheads="1"/>
          </p:cNvSpPr>
          <p:nvPr/>
        </p:nvSpPr>
        <p:spPr bwMode="auto">
          <a:xfrm>
            <a:off x="1931989" y="949325"/>
            <a:ext cx="8339137" cy="15684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1" dirty="0">
                <a:solidFill>
                  <a:srgbClr val="2680FF"/>
                </a:solidFill>
                <a:latin typeface="Verdana,Bold"/>
              </a:rPr>
              <a:t>www.moxymonitor.com: Identifikace tréninkových zón – běh:</a:t>
            </a:r>
            <a:endParaRPr lang="cs-CZ" altLang="cs-CZ" sz="1600" dirty="0">
              <a:solidFill>
                <a:schemeClr val="accent2"/>
              </a:solidFill>
            </a:endParaRPr>
          </a:p>
          <a:p>
            <a:pPr>
              <a:spcBef>
                <a:spcPct val="0"/>
              </a:spcBef>
              <a:buFontTx/>
              <a:buNone/>
            </a:pPr>
            <a:r>
              <a:rPr lang="cs-CZ" altLang="cs-CZ" sz="1600" dirty="0">
                <a:solidFill>
                  <a:srgbClr val="002060"/>
                </a:solidFill>
                <a:latin typeface="Verdana" panose="020B0604030504040204" pitchFamily="34" charset="0"/>
              </a:rPr>
              <a:t>„Zóna aktivní regenerace (AR). Plató v nejvyšším bodě Sm02 značí zónu strukturálně intenzivního tréninku (STEI). Druhé Sm02 plató je možné při nižším Sm02, ale nemusí být vždy přítomné. Toto plató značí zónu funkčně intenzivního tréninku (FEI) a je znázorněno oranžovou barvou. Jasné a kontinuální klesání Sm02 znázorňuje zónu vysoce intenzivního tréninku (HI).“</a:t>
            </a:r>
            <a:endParaRPr lang="cs-CZ" altLang="cs-CZ" sz="1600" dirty="0">
              <a:solidFill>
                <a:srgbClr val="002060"/>
              </a:solidFill>
            </a:endParaRPr>
          </a:p>
        </p:txBody>
      </p:sp>
      <p:pic>
        <p:nvPicPr>
          <p:cNvPr id="40963"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2708276"/>
            <a:ext cx="6946900" cy="4030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Obdélník 1"/>
          <p:cNvSpPr/>
          <p:nvPr/>
        </p:nvSpPr>
        <p:spPr>
          <a:xfrm>
            <a:off x="3410885" y="333376"/>
            <a:ext cx="5381345" cy="461665"/>
          </a:xfrm>
          <a:prstGeom prst="rect">
            <a:avLst/>
          </a:prstGeom>
        </p:spPr>
        <p:txBody>
          <a:bodyPr wrap="none">
            <a:spAutoFit/>
          </a:bodyPr>
          <a:lstStyle/>
          <a:p>
            <a:pPr algn="ctr">
              <a:defRPr sz="1400" b="0" i="0" u="none" strike="noStrike" kern="1200" spc="0" baseline="0">
                <a:solidFill>
                  <a:srgbClr val="000000">
                    <a:lumMod val="65000"/>
                    <a:lumOff val="35000"/>
                  </a:srgbClr>
                </a:solidFill>
                <a:latin typeface="+mn-lt"/>
                <a:ea typeface="+mn-ea"/>
                <a:cs typeface="+mn-cs"/>
              </a:defRPr>
            </a:pPr>
            <a:r>
              <a:rPr lang="cs-CZ" sz="2400" b="1" dirty="0">
                <a:solidFill>
                  <a:srgbClr val="00B050"/>
                </a:solidFill>
              </a:rPr>
              <a:t>Svalová oxymetrie (</a:t>
            </a:r>
            <a:r>
              <a:rPr lang="cs-CZ" sz="2400" b="1" dirty="0" err="1">
                <a:solidFill>
                  <a:srgbClr val="00B050"/>
                </a:solidFill>
              </a:rPr>
              <a:t>hyposaturační</a:t>
            </a:r>
            <a:r>
              <a:rPr lang="cs-CZ" sz="2400" b="1" dirty="0">
                <a:solidFill>
                  <a:srgbClr val="00B050"/>
                </a:solidFill>
              </a:rPr>
              <a:t> práh?)</a:t>
            </a:r>
          </a:p>
        </p:txBody>
      </p:sp>
    </p:spTree>
    <p:extLst>
      <p:ext uri="{BB962C8B-B14F-4D97-AF65-F5344CB8AC3E}">
        <p14:creationId xmlns:p14="http://schemas.microsoft.com/office/powerpoint/2010/main" val="648370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3589" y="4078476"/>
            <a:ext cx="2870636" cy="1738184"/>
          </a:xfrm>
          <a:prstGeom prst="rect">
            <a:avLst/>
          </a:prstGeom>
          <a:ln w="12700">
            <a:solidFill>
              <a:srgbClr val="0070C0"/>
            </a:solidFill>
          </a:ln>
        </p:spPr>
      </p:pic>
      <p:pic>
        <p:nvPicPr>
          <p:cNvPr id="9" name="Obrázek 8"/>
          <p:cNvPicPr>
            <a:picLocks noChangeAspect="1"/>
          </p:cNvPicPr>
          <p:nvPr/>
        </p:nvPicPr>
        <p:blipFill rotWithShape="1">
          <a:blip r:embed="rId3">
            <a:extLst>
              <a:ext uri="{28A0092B-C50C-407E-A947-70E740481C1C}">
                <a14:useLocalDpi xmlns:a14="http://schemas.microsoft.com/office/drawing/2010/main" val="0"/>
              </a:ext>
            </a:extLst>
          </a:blip>
          <a:srcRect l="50559" t="21099" r="27505" b="3859"/>
          <a:stretch/>
        </p:blipFill>
        <p:spPr>
          <a:xfrm>
            <a:off x="7664296" y="3802066"/>
            <a:ext cx="2114018" cy="2293934"/>
          </a:xfrm>
          <a:prstGeom prst="rect">
            <a:avLst/>
          </a:prstGeom>
          <a:ln w="15875">
            <a:solidFill>
              <a:srgbClr val="0066FF"/>
            </a:solidFill>
          </a:ln>
        </p:spPr>
      </p:pic>
      <p:pic>
        <p:nvPicPr>
          <p:cNvPr id="11" name="Obráze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210" y="3803914"/>
            <a:ext cx="2287308" cy="2287308"/>
          </a:xfrm>
          <a:prstGeom prst="rect">
            <a:avLst/>
          </a:prstGeom>
          <a:ln w="12700">
            <a:solidFill>
              <a:srgbClr val="0070C0"/>
            </a:solidFill>
          </a:ln>
        </p:spPr>
      </p:pic>
      <p:pic>
        <p:nvPicPr>
          <p:cNvPr id="13" name="Obrázek 12"/>
          <p:cNvPicPr>
            <a:picLocks noChangeAspect="1"/>
          </p:cNvPicPr>
          <p:nvPr/>
        </p:nvPicPr>
        <p:blipFill rotWithShape="1">
          <a:blip r:embed="rId5" cstate="print">
            <a:extLst>
              <a:ext uri="{28A0092B-C50C-407E-A947-70E740481C1C}">
                <a14:useLocalDpi xmlns:a14="http://schemas.microsoft.com/office/drawing/2010/main" val="0"/>
              </a:ext>
            </a:extLst>
          </a:blip>
          <a:srcRect l="49785" b="11370"/>
          <a:stretch/>
        </p:blipFill>
        <p:spPr>
          <a:xfrm>
            <a:off x="9040563" y="1629244"/>
            <a:ext cx="1955643" cy="2366892"/>
          </a:xfrm>
          <a:prstGeom prst="rect">
            <a:avLst/>
          </a:prstGeom>
        </p:spPr>
      </p:pic>
      <p:pic>
        <p:nvPicPr>
          <p:cNvPr id="10" name="Obráze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172" y="1631092"/>
            <a:ext cx="2848077" cy="2002742"/>
          </a:xfrm>
          <a:prstGeom prst="rect">
            <a:avLst/>
          </a:prstGeom>
          <a:ln w="12700">
            <a:solidFill>
              <a:srgbClr val="0070C0"/>
            </a:solidFill>
          </a:ln>
        </p:spPr>
      </p:pic>
      <p:pic>
        <p:nvPicPr>
          <p:cNvPr id="4" name="Obráze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0707" y="1892701"/>
            <a:ext cx="2591751" cy="1741333"/>
          </a:xfrm>
          <a:prstGeom prst="rect">
            <a:avLst/>
          </a:prstGeom>
          <a:ln w="50800">
            <a:solidFill>
              <a:srgbClr val="FF0000"/>
            </a:solidFill>
          </a:ln>
        </p:spPr>
      </p:pic>
      <p:pic>
        <p:nvPicPr>
          <p:cNvPr id="3" name="Obrázek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9850" y="1892701"/>
            <a:ext cx="2487333" cy="1741133"/>
          </a:xfrm>
          <a:prstGeom prst="rect">
            <a:avLst/>
          </a:prstGeom>
          <a:ln w="50800">
            <a:solidFill>
              <a:srgbClr val="FF0000"/>
            </a:solidFill>
          </a:ln>
        </p:spPr>
      </p:pic>
      <p:sp>
        <p:nvSpPr>
          <p:cNvPr id="2" name="Obdélník 1"/>
          <p:cNvSpPr/>
          <p:nvPr/>
        </p:nvSpPr>
        <p:spPr>
          <a:xfrm>
            <a:off x="1342767" y="445349"/>
            <a:ext cx="9292281" cy="1015663"/>
          </a:xfrm>
          <a:prstGeom prst="rect">
            <a:avLst/>
          </a:prstGeom>
          <a:solidFill>
            <a:srgbClr val="FFFFCC"/>
          </a:solidFill>
          <a:ln>
            <a:solidFill>
              <a:srgbClr val="C00000"/>
            </a:solidFill>
          </a:ln>
        </p:spPr>
        <p:txBody>
          <a:bodyPr wrap="square">
            <a:spAutoFit/>
          </a:bodyPr>
          <a:lstStyle/>
          <a:p>
            <a:pPr algn="ctr"/>
            <a:r>
              <a:rPr lang="cs-CZ" sz="2000" dirty="0" smtClean="0">
                <a:solidFill>
                  <a:srgbClr val="C00000"/>
                </a:solidFill>
                <a:latin typeface="Calibri" panose="020F0502020204030204" pitchFamily="34" charset="0"/>
              </a:rPr>
              <a:t>Kondiční trénink</a:t>
            </a:r>
            <a:endParaRPr lang="cs-CZ" sz="2000" dirty="0">
              <a:solidFill>
                <a:srgbClr val="C00000"/>
              </a:solidFill>
              <a:latin typeface="Calibri" panose="020F0502020204030204" pitchFamily="34" charset="0"/>
            </a:endParaRPr>
          </a:p>
          <a:p>
            <a:pPr algn="ctr"/>
            <a:r>
              <a:rPr lang="cs-CZ" altLang="cs-CZ" sz="2000" dirty="0" smtClean="0">
                <a:solidFill>
                  <a:srgbClr val="009900"/>
                </a:solidFill>
                <a:latin typeface="Calibri" panose="020F0502020204030204" pitchFamily="34" charset="0"/>
              </a:rPr>
              <a:t>jako </a:t>
            </a:r>
            <a:r>
              <a:rPr lang="cs-CZ" altLang="cs-CZ" sz="2000" dirty="0">
                <a:solidFill>
                  <a:srgbClr val="009900"/>
                </a:solidFill>
                <a:latin typeface="Calibri" panose="020F0502020204030204" pitchFamily="34" charset="0"/>
              </a:rPr>
              <a:t>prevence a léčba </a:t>
            </a:r>
            <a:r>
              <a:rPr lang="cs-CZ" altLang="cs-CZ" sz="2000" dirty="0">
                <a:latin typeface="Calibri" panose="020F0502020204030204" pitchFamily="34" charset="0"/>
              </a:rPr>
              <a:t>nemocí </a:t>
            </a:r>
            <a:r>
              <a:rPr lang="cs-CZ" altLang="cs-CZ" sz="2000" dirty="0" smtClean="0">
                <a:latin typeface="Calibri" panose="020F0502020204030204" pitchFamily="34" charset="0"/>
              </a:rPr>
              <a:t>KVS z hypokineze</a:t>
            </a:r>
          </a:p>
          <a:p>
            <a:pPr algn="ctr"/>
            <a:r>
              <a:rPr lang="cs-CZ" altLang="cs-CZ" sz="2000" dirty="0" smtClean="0">
                <a:latin typeface="Calibri" panose="020F0502020204030204" pitchFamily="34" charset="0"/>
              </a:rPr>
              <a:t>(ischemická choroba srdce/mozku/DKK, arteriální hypertenze, varixy, hemeroidy, …)</a:t>
            </a:r>
            <a:endParaRPr lang="cs-CZ" altLang="cs-CZ" sz="2000" dirty="0">
              <a:latin typeface="Calibri" panose="020F0502020204030204" pitchFamily="34" charset="0"/>
            </a:endParaRPr>
          </a:p>
        </p:txBody>
      </p:sp>
    </p:spTree>
    <p:extLst>
      <p:ext uri="{BB962C8B-B14F-4D97-AF65-F5344CB8AC3E}">
        <p14:creationId xmlns:p14="http://schemas.microsoft.com/office/powerpoint/2010/main" val="132319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bdélník 3"/>
          <p:cNvSpPr>
            <a:spLocks noChangeArrowheads="1"/>
          </p:cNvSpPr>
          <p:nvPr/>
        </p:nvSpPr>
        <p:spPr bwMode="auto">
          <a:xfrm>
            <a:off x="1919289" y="1268414"/>
            <a:ext cx="8486775" cy="15700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1">
                <a:solidFill>
                  <a:srgbClr val="2680FF"/>
                </a:solidFill>
                <a:latin typeface="Verdana,Bold"/>
              </a:rPr>
              <a:t>www.moxymonitor.com: Vytrvalostní běh:</a:t>
            </a:r>
          </a:p>
          <a:p>
            <a:pPr>
              <a:spcBef>
                <a:spcPct val="0"/>
              </a:spcBef>
              <a:buFontTx/>
              <a:buNone/>
            </a:pPr>
            <a:r>
              <a:rPr lang="cs-CZ" altLang="cs-CZ" sz="1600">
                <a:solidFill>
                  <a:srgbClr val="000000"/>
                </a:solidFill>
                <a:latin typeface="Verdana" panose="020B0604030504040204" pitchFamily="34" charset="0"/>
              </a:rPr>
              <a:t>„Strukturální intenzita tréninku (STEI) zajistí maximální </a:t>
            </a:r>
            <a:r>
              <a:rPr lang="pl-PL" altLang="cs-CZ" sz="1600">
                <a:solidFill>
                  <a:srgbClr val="000000"/>
                </a:solidFill>
                <a:latin typeface="Verdana" panose="020B0604030504040204" pitchFamily="34" charset="0"/>
              </a:rPr>
              <a:t>dostupnost kyslíku pro produkci energie</a:t>
            </a:r>
            <a:r>
              <a:rPr lang="cs-CZ" altLang="cs-CZ" sz="1600">
                <a:solidFill>
                  <a:srgbClr val="000000"/>
                </a:solidFill>
                <a:latin typeface="Verdana" panose="020B0604030504040204" pitchFamily="34" charset="0"/>
              </a:rPr>
              <a:t>. Dlouhý vytrvalostní trénink je znázorněn v grafu níže. Ukazuje tréninkovou jednotku trvající 90 min s udržováním stálé intenzity v STEI zóně. Pro kontrolu této intenzity sledujte Sm02, mělo by být podobné maximální hodnotě během hodnocení v STEI a mělo by zůstat relativně stabilní.“</a:t>
            </a:r>
            <a:endParaRPr lang="cs-CZ" altLang="cs-CZ" sz="1600">
              <a:solidFill>
                <a:schemeClr val="accent2"/>
              </a:solidFill>
            </a:endParaRPr>
          </a:p>
        </p:txBody>
      </p:sp>
      <p:pic>
        <p:nvPicPr>
          <p:cNvPr id="41987"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2889" y="2781300"/>
            <a:ext cx="6943725" cy="3919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Obdélník 5"/>
          <p:cNvSpPr/>
          <p:nvPr/>
        </p:nvSpPr>
        <p:spPr>
          <a:xfrm>
            <a:off x="4902940" y="476251"/>
            <a:ext cx="2519471" cy="461665"/>
          </a:xfrm>
          <a:prstGeom prst="rect">
            <a:avLst/>
          </a:prstGeom>
        </p:spPr>
        <p:txBody>
          <a:bodyPr wrap="none">
            <a:spAutoFit/>
          </a:bodyPr>
          <a:lstStyle/>
          <a:p>
            <a:pPr algn="ctr">
              <a:defRPr sz="1400" b="0" i="0" u="none" strike="noStrike" kern="1200" spc="0" baseline="0">
                <a:solidFill>
                  <a:srgbClr val="000000">
                    <a:lumMod val="65000"/>
                    <a:lumOff val="35000"/>
                  </a:srgbClr>
                </a:solidFill>
                <a:latin typeface="+mn-lt"/>
                <a:ea typeface="+mn-ea"/>
                <a:cs typeface="+mn-cs"/>
              </a:defRPr>
            </a:pPr>
            <a:r>
              <a:rPr lang="cs-CZ" sz="2400" b="1" dirty="0">
                <a:solidFill>
                  <a:srgbClr val="00B050"/>
                </a:solidFill>
              </a:rPr>
              <a:t>Svalová oxymetrie</a:t>
            </a:r>
          </a:p>
        </p:txBody>
      </p:sp>
    </p:spTree>
    <p:extLst>
      <p:ext uri="{BB962C8B-B14F-4D97-AF65-F5344CB8AC3E}">
        <p14:creationId xmlns:p14="http://schemas.microsoft.com/office/powerpoint/2010/main" val="3078207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bdélník 2"/>
          <p:cNvSpPr>
            <a:spLocks noChangeArrowheads="1"/>
          </p:cNvSpPr>
          <p:nvPr/>
        </p:nvSpPr>
        <p:spPr bwMode="auto">
          <a:xfrm>
            <a:off x="1731963" y="1196975"/>
            <a:ext cx="8780462" cy="15700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1">
                <a:solidFill>
                  <a:srgbClr val="2680FF"/>
                </a:solidFill>
                <a:latin typeface="Verdana,Bold"/>
              </a:rPr>
              <a:t>www.moxymonitor.com: </a:t>
            </a:r>
            <a:r>
              <a:rPr lang="cs-CZ" altLang="cs-CZ" sz="1600" b="1">
                <a:solidFill>
                  <a:srgbClr val="2680FF"/>
                </a:solidFill>
                <a:latin typeface="Verdana" panose="020B0604030504040204" pitchFamily="34" charset="0"/>
              </a:rPr>
              <a:t>Interval</a:t>
            </a:r>
            <a:r>
              <a:rPr lang="cs-CZ" altLang="cs-CZ" sz="1600" b="1">
                <a:solidFill>
                  <a:srgbClr val="2680FF"/>
                </a:solidFill>
                <a:latin typeface="Verdana,Bold"/>
              </a:rPr>
              <a:t>ový trénink – běh:</a:t>
            </a:r>
          </a:p>
          <a:p>
            <a:pPr>
              <a:spcBef>
                <a:spcPct val="0"/>
              </a:spcBef>
              <a:buFontTx/>
              <a:buNone/>
            </a:pPr>
            <a:r>
              <a:rPr lang="cs-CZ" altLang="cs-CZ" sz="1600">
                <a:solidFill>
                  <a:srgbClr val="000000"/>
                </a:solidFill>
                <a:latin typeface="Verdana" panose="020B0604030504040204" pitchFamily="34" charset="0"/>
              </a:rPr>
              <a:t>„Jak je vidět na grafu níže, 90 sekund s nízkou intenzitou v zóně aktivní regenerace (AR) je následo-váno zónou s vysokou intenzitou (HI) po dobu 30 s. Jak je naznačeno červenou linií, můžete vidět, že se SmO2 během fáze regenerace vrací do základní linie regenerační zóny. Jakmile se přestane vracet, intervalový trénink končí.“</a:t>
            </a:r>
            <a:endParaRPr lang="cs-CZ" altLang="cs-CZ" sz="1600">
              <a:solidFill>
                <a:schemeClr val="accent2"/>
              </a:solidFill>
            </a:endParaRPr>
          </a:p>
        </p:txBody>
      </p:sp>
      <p:pic>
        <p:nvPicPr>
          <p:cNvPr id="43011"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1226" y="2708276"/>
            <a:ext cx="7883525" cy="4010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bdélník 3"/>
          <p:cNvSpPr/>
          <p:nvPr/>
        </p:nvSpPr>
        <p:spPr>
          <a:xfrm>
            <a:off x="3432316" y="404814"/>
            <a:ext cx="5381345" cy="461665"/>
          </a:xfrm>
          <a:prstGeom prst="rect">
            <a:avLst/>
          </a:prstGeom>
        </p:spPr>
        <p:txBody>
          <a:bodyPr wrap="none">
            <a:spAutoFit/>
          </a:bodyPr>
          <a:lstStyle/>
          <a:p>
            <a:pPr algn="ctr">
              <a:defRPr sz="1400" b="0" i="0" u="none" strike="noStrike" kern="1200" spc="0" baseline="0">
                <a:solidFill>
                  <a:srgbClr val="000000">
                    <a:lumMod val="65000"/>
                    <a:lumOff val="35000"/>
                  </a:srgbClr>
                </a:solidFill>
                <a:latin typeface="+mn-lt"/>
                <a:ea typeface="+mn-ea"/>
                <a:cs typeface="+mn-cs"/>
              </a:defRPr>
            </a:pPr>
            <a:r>
              <a:rPr lang="cs-CZ" sz="2400" b="1" dirty="0">
                <a:solidFill>
                  <a:srgbClr val="00B050"/>
                </a:solidFill>
              </a:rPr>
              <a:t>Svalová oxymetrie (</a:t>
            </a:r>
            <a:r>
              <a:rPr lang="cs-CZ" sz="2400" b="1" dirty="0" err="1">
                <a:solidFill>
                  <a:srgbClr val="00B050"/>
                </a:solidFill>
              </a:rPr>
              <a:t>hyposaturační</a:t>
            </a:r>
            <a:r>
              <a:rPr lang="cs-CZ" sz="2400" b="1" dirty="0">
                <a:solidFill>
                  <a:srgbClr val="00B050"/>
                </a:solidFill>
              </a:rPr>
              <a:t> práh?)</a:t>
            </a:r>
          </a:p>
        </p:txBody>
      </p:sp>
    </p:spTree>
    <p:extLst>
      <p:ext uri="{BB962C8B-B14F-4D97-AF65-F5344CB8AC3E}">
        <p14:creationId xmlns:p14="http://schemas.microsoft.com/office/powerpoint/2010/main" val="16076889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élník 15"/>
          <p:cNvSpPr/>
          <p:nvPr/>
        </p:nvSpPr>
        <p:spPr>
          <a:xfrm>
            <a:off x="4415481" y="966734"/>
            <a:ext cx="6431646" cy="1077218"/>
          </a:xfrm>
          <a:prstGeom prst="rect">
            <a:avLst/>
          </a:prstGeom>
        </p:spPr>
        <p:txBody>
          <a:bodyPr wrap="square">
            <a:spAutoFit/>
          </a:bodyPr>
          <a:lstStyle/>
          <a:p>
            <a:pPr algn="ctr"/>
            <a:r>
              <a:rPr lang="cs-CZ" sz="2400" b="1" dirty="0" smtClean="0">
                <a:solidFill>
                  <a:srgbClr val="FF0000"/>
                </a:solidFill>
              </a:rPr>
              <a:t>Saturace svalu kyslíkem (SmO</a:t>
            </a:r>
            <a:r>
              <a:rPr lang="cs-CZ" sz="2400" b="1" baseline="-25000" dirty="0" smtClean="0">
                <a:solidFill>
                  <a:srgbClr val="FF0000"/>
                </a:solidFill>
              </a:rPr>
              <a:t>2</a:t>
            </a:r>
            <a:r>
              <a:rPr lang="cs-CZ" sz="2400" b="1" dirty="0" smtClean="0">
                <a:solidFill>
                  <a:srgbClr val="FF0000"/>
                </a:solidFill>
              </a:rPr>
              <a:t>,%)</a:t>
            </a:r>
          </a:p>
          <a:p>
            <a:pPr algn="ctr"/>
            <a:r>
              <a:rPr lang="cs-CZ" sz="2000" dirty="0" smtClean="0">
                <a:solidFill>
                  <a:srgbClr val="0070C0"/>
                </a:solidFill>
              </a:rPr>
              <a:t>Hemoglobin a </a:t>
            </a:r>
            <a:r>
              <a:rPr lang="cs-CZ" sz="2000" dirty="0" err="1" smtClean="0">
                <a:solidFill>
                  <a:srgbClr val="0070C0"/>
                </a:solidFill>
              </a:rPr>
              <a:t>deoxyhemoglobin</a:t>
            </a:r>
            <a:r>
              <a:rPr lang="cs-CZ" sz="2000" dirty="0" smtClean="0">
                <a:solidFill>
                  <a:srgbClr val="0070C0"/>
                </a:solidFill>
              </a:rPr>
              <a:t> absorbují červené a infračervené záření různě – podle míry saturace kyslíkem</a:t>
            </a:r>
          </a:p>
        </p:txBody>
      </p:sp>
      <p:pic>
        <p:nvPicPr>
          <p:cNvPr id="11" name="Obrázek 10"/>
          <p:cNvPicPr>
            <a:picLocks noChangeAspect="1"/>
          </p:cNvPicPr>
          <p:nvPr/>
        </p:nvPicPr>
        <p:blipFill>
          <a:blip r:embed="rId2"/>
          <a:stretch>
            <a:fillRect/>
          </a:stretch>
        </p:blipFill>
        <p:spPr>
          <a:xfrm>
            <a:off x="610394" y="966734"/>
            <a:ext cx="3101311" cy="2534347"/>
          </a:xfrm>
          <a:prstGeom prst="rect">
            <a:avLst/>
          </a:prstGeom>
        </p:spPr>
      </p:pic>
      <p:pic>
        <p:nvPicPr>
          <p:cNvPr id="2" name="Obrázek 1"/>
          <p:cNvPicPr>
            <a:picLocks noChangeAspect="1"/>
          </p:cNvPicPr>
          <p:nvPr/>
        </p:nvPicPr>
        <p:blipFill>
          <a:blip r:embed="rId3"/>
          <a:stretch>
            <a:fillRect/>
          </a:stretch>
        </p:blipFill>
        <p:spPr>
          <a:xfrm>
            <a:off x="610394" y="3669273"/>
            <a:ext cx="4905398" cy="3046578"/>
          </a:xfrm>
          <a:prstGeom prst="rect">
            <a:avLst/>
          </a:prstGeom>
          <a:ln>
            <a:solidFill>
              <a:srgbClr val="0033CC"/>
            </a:solidFill>
          </a:ln>
        </p:spPr>
      </p:pic>
      <p:pic>
        <p:nvPicPr>
          <p:cNvPr id="3" name="Obrázek 2"/>
          <p:cNvPicPr>
            <a:picLocks noChangeAspect="1"/>
          </p:cNvPicPr>
          <p:nvPr/>
        </p:nvPicPr>
        <p:blipFill>
          <a:blip r:embed="rId4"/>
          <a:stretch>
            <a:fillRect/>
          </a:stretch>
        </p:blipFill>
        <p:spPr>
          <a:xfrm>
            <a:off x="5755447" y="3669273"/>
            <a:ext cx="5828510" cy="3046578"/>
          </a:xfrm>
          <a:prstGeom prst="rect">
            <a:avLst/>
          </a:prstGeom>
          <a:ln>
            <a:solidFill>
              <a:srgbClr val="0070C0"/>
            </a:solidFill>
          </a:ln>
        </p:spPr>
      </p:pic>
      <p:pic>
        <p:nvPicPr>
          <p:cNvPr id="4" name="Obrázek 3"/>
          <p:cNvPicPr>
            <a:picLocks noChangeAspect="1"/>
          </p:cNvPicPr>
          <p:nvPr/>
        </p:nvPicPr>
        <p:blipFill>
          <a:blip r:embed="rId5"/>
          <a:stretch>
            <a:fillRect/>
          </a:stretch>
        </p:blipFill>
        <p:spPr>
          <a:xfrm>
            <a:off x="3844413" y="2130676"/>
            <a:ext cx="7738781" cy="1390775"/>
          </a:xfrm>
          <a:prstGeom prst="rect">
            <a:avLst/>
          </a:prstGeom>
          <a:ln>
            <a:solidFill>
              <a:srgbClr val="0033CC"/>
            </a:solidFill>
          </a:ln>
        </p:spPr>
      </p:pic>
      <p:sp>
        <p:nvSpPr>
          <p:cNvPr id="5" name="Obdélník 4">
            <a:hlinkClick r:id="rId6"/>
          </p:cNvPr>
          <p:cNvSpPr/>
          <p:nvPr/>
        </p:nvSpPr>
        <p:spPr>
          <a:xfrm>
            <a:off x="4301619" y="3131749"/>
            <a:ext cx="2907655" cy="369332"/>
          </a:xfrm>
          <a:prstGeom prst="rect">
            <a:avLst/>
          </a:prstGeom>
        </p:spPr>
        <p:txBody>
          <a:bodyPr wrap="none">
            <a:spAutoFit/>
          </a:bodyPr>
          <a:lstStyle/>
          <a:p>
            <a:r>
              <a:rPr lang="cs-CZ" b="1" dirty="0" smtClean="0">
                <a:solidFill>
                  <a:srgbClr val="2680FF"/>
                </a:solidFill>
                <a:latin typeface="Verdana,Bold"/>
              </a:rPr>
              <a:t>www.moxymonitor.com </a:t>
            </a:r>
            <a:endParaRPr lang="cs-CZ" dirty="0"/>
          </a:p>
        </p:txBody>
      </p:sp>
    </p:spTree>
    <p:extLst>
      <p:ext uri="{BB962C8B-B14F-4D97-AF65-F5344CB8AC3E}">
        <p14:creationId xmlns:p14="http://schemas.microsoft.com/office/powerpoint/2010/main" val="3518781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TrenInt"/>
          <p:cNvPicPr>
            <a:picLocks noChangeAspect="1" noChangeArrowheads="1"/>
          </p:cNvPicPr>
          <p:nvPr/>
        </p:nvPicPr>
        <p:blipFill rotWithShape="1">
          <a:blip r:embed="rId2">
            <a:extLst>
              <a:ext uri="{28A0092B-C50C-407E-A947-70E740481C1C}">
                <a14:useLocalDpi xmlns:a14="http://schemas.microsoft.com/office/drawing/2010/main" val="0"/>
              </a:ext>
            </a:extLst>
          </a:blip>
          <a:srcRect l="2175" t="6397" r="1088" b="11314"/>
          <a:stretch/>
        </p:blipFill>
        <p:spPr bwMode="auto">
          <a:xfrm>
            <a:off x="1746985" y="1086095"/>
            <a:ext cx="8845617" cy="56211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Obdélník 3"/>
          <p:cNvSpPr/>
          <p:nvPr/>
        </p:nvSpPr>
        <p:spPr>
          <a:xfrm>
            <a:off x="3219273" y="288653"/>
            <a:ext cx="6171862" cy="707886"/>
          </a:xfrm>
          <a:prstGeom prst="rect">
            <a:avLst/>
          </a:prstGeom>
          <a:solidFill>
            <a:srgbClr val="FFFFCC"/>
          </a:solidFill>
          <a:ln>
            <a:solidFill>
              <a:srgbClr val="C00000"/>
            </a:solidFill>
          </a:ln>
        </p:spPr>
        <p:txBody>
          <a:bodyPr wrap="square">
            <a:spAutoFit/>
          </a:bodyPr>
          <a:lstStyle/>
          <a:p>
            <a:pPr algn="ctr"/>
            <a:r>
              <a:rPr lang="cs-CZ" sz="2000" dirty="0" smtClean="0">
                <a:solidFill>
                  <a:srgbClr val="C00000"/>
                </a:solidFill>
                <a:latin typeface="Calibri" panose="020F0502020204030204" pitchFamily="34" charset="0"/>
              </a:rPr>
              <a:t>Kondiční trénink </a:t>
            </a:r>
            <a:r>
              <a:rPr lang="cs-CZ" sz="2000" dirty="0" smtClean="0">
                <a:latin typeface="Calibri" panose="020F0502020204030204" pitchFamily="34" charset="0"/>
              </a:rPr>
              <a:t>(aerobní)</a:t>
            </a:r>
            <a:endParaRPr lang="cs-CZ" sz="2000" dirty="0">
              <a:latin typeface="Calibri" panose="020F0502020204030204" pitchFamily="34" charset="0"/>
            </a:endParaRPr>
          </a:p>
          <a:p>
            <a:pPr algn="ctr"/>
            <a:r>
              <a:rPr lang="cs-CZ" altLang="cs-CZ" sz="2000" dirty="0" smtClean="0">
                <a:solidFill>
                  <a:srgbClr val="009900"/>
                </a:solidFill>
                <a:latin typeface="Calibri" panose="020F0502020204030204" pitchFamily="34" charset="0"/>
              </a:rPr>
              <a:t>jako součást celoročního sportovního tréninku </a:t>
            </a:r>
            <a:r>
              <a:rPr lang="cs-CZ" altLang="cs-CZ" sz="2000" dirty="0" smtClean="0">
                <a:latin typeface="Calibri" panose="020F0502020204030204" pitchFamily="34" charset="0"/>
              </a:rPr>
              <a:t>(vytrvalce)</a:t>
            </a:r>
            <a:endParaRPr lang="cs-CZ" altLang="cs-CZ" sz="2000" dirty="0">
              <a:latin typeface="Calibri" panose="020F0502020204030204" pitchFamily="34" charset="0"/>
            </a:endParaRPr>
          </a:p>
        </p:txBody>
      </p:sp>
    </p:spTree>
    <p:extLst>
      <p:ext uri="{BB962C8B-B14F-4D97-AF65-F5344CB8AC3E}">
        <p14:creationId xmlns:p14="http://schemas.microsoft.com/office/powerpoint/2010/main" val="197789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93558" y="1309816"/>
            <a:ext cx="8501448" cy="1508105"/>
          </a:xfrm>
          <a:prstGeom prst="rect">
            <a:avLst/>
          </a:prstGeom>
        </p:spPr>
        <p:txBody>
          <a:bodyPr wrap="square">
            <a:spAutoFit/>
          </a:bodyPr>
          <a:lstStyle/>
          <a:p>
            <a:pPr marL="342900" indent="-342900">
              <a:buFont typeface="+mj-lt"/>
              <a:buAutoNum type="arabicPeriod"/>
            </a:pPr>
            <a:r>
              <a:rPr lang="cs-CZ" dirty="0" smtClean="0"/>
              <a:t>Úvod: Úloha </a:t>
            </a:r>
            <a:r>
              <a:rPr lang="cs-CZ" dirty="0" err="1" smtClean="0"/>
              <a:t>kardio</a:t>
            </a:r>
            <a:r>
              <a:rPr lang="cs-CZ" dirty="0" smtClean="0"/>
              <a:t>-respiračního </a:t>
            </a:r>
            <a:r>
              <a:rPr lang="cs-CZ" dirty="0"/>
              <a:t>systému </a:t>
            </a:r>
            <a:r>
              <a:rPr lang="cs-CZ" dirty="0" smtClean="0"/>
              <a:t>(KRS) a jeho </a:t>
            </a:r>
            <a:r>
              <a:rPr lang="cs-CZ" dirty="0"/>
              <a:t>vztah ke </a:t>
            </a:r>
            <a:r>
              <a:rPr lang="cs-CZ" dirty="0" smtClean="0"/>
              <a:t>kondičnímu tréninku</a:t>
            </a:r>
          </a:p>
          <a:p>
            <a:pPr marL="342900" indent="-342900">
              <a:buFont typeface="+mj-lt"/>
              <a:buAutoNum type="arabicPeriod"/>
            </a:pPr>
            <a:r>
              <a:rPr lang="cs-CZ" sz="2000" b="1" dirty="0">
                <a:solidFill>
                  <a:srgbClr val="C00000"/>
                </a:solidFill>
              </a:rPr>
              <a:t>Fyziologická odezva KRS na trénink</a:t>
            </a:r>
          </a:p>
          <a:p>
            <a:pPr marL="342900" indent="-342900">
              <a:buFont typeface="+mj-lt"/>
              <a:buAutoNum type="arabicPeriod"/>
            </a:pPr>
            <a:r>
              <a:rPr lang="cs-CZ" dirty="0"/>
              <a:t>Fyziologická adaptace KRS na trénink</a:t>
            </a:r>
          </a:p>
          <a:p>
            <a:pPr marL="342900" indent="-342900">
              <a:buFont typeface="+mj-lt"/>
              <a:buAutoNum type="arabicPeriod"/>
            </a:pPr>
            <a:r>
              <a:rPr lang="cs-CZ" dirty="0"/>
              <a:t>Patofyziologická rizika KRS při </a:t>
            </a:r>
            <a:r>
              <a:rPr lang="cs-CZ" dirty="0" smtClean="0"/>
              <a:t>tréninku</a:t>
            </a:r>
          </a:p>
          <a:p>
            <a:pPr marL="342900" indent="-342900">
              <a:buFont typeface="+mj-lt"/>
              <a:buAutoNum type="arabicPeriod"/>
            </a:pPr>
            <a:r>
              <a:rPr lang="cs-CZ" dirty="0"/>
              <a:t>Kardiorespirační ukazatele v řízení kondičního </a:t>
            </a:r>
            <a:r>
              <a:rPr lang="cs-CZ" dirty="0" smtClean="0"/>
              <a:t>tréninku</a:t>
            </a:r>
            <a:endParaRPr lang="cs-CZ" dirty="0"/>
          </a:p>
        </p:txBody>
      </p:sp>
    </p:spTree>
    <p:extLst>
      <p:ext uri="{BB962C8B-B14F-4D97-AF65-F5344CB8AC3E}">
        <p14:creationId xmlns:p14="http://schemas.microsoft.com/office/powerpoint/2010/main" val="1663870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90" y="1538805"/>
            <a:ext cx="4621880" cy="4844529"/>
          </a:xfrm>
          <a:prstGeom prst="rect">
            <a:avLst/>
          </a:prstGeom>
          <a:ln>
            <a:solidFill>
              <a:srgbClr val="0070C0"/>
            </a:solidFill>
          </a:ln>
        </p:spPr>
      </p:pic>
      <p:sp>
        <p:nvSpPr>
          <p:cNvPr id="5" name="TextovéPole 4"/>
          <p:cNvSpPr txBox="1"/>
          <p:nvPr/>
        </p:nvSpPr>
        <p:spPr>
          <a:xfrm>
            <a:off x="1585783" y="310330"/>
            <a:ext cx="9090453" cy="923330"/>
          </a:xfrm>
          <a:prstGeom prst="rect">
            <a:avLst/>
          </a:prstGeom>
          <a:noFill/>
        </p:spPr>
        <p:txBody>
          <a:bodyPr wrap="square" rtlCol="0">
            <a:spAutoFit/>
          </a:bodyPr>
          <a:lstStyle/>
          <a:p>
            <a:pPr algn="ctr"/>
            <a:r>
              <a:rPr lang="cs-CZ" b="1" cap="all" dirty="0" smtClean="0">
                <a:solidFill>
                  <a:srgbClr val="0070C0"/>
                </a:solidFill>
              </a:rPr>
              <a:t>Nárůst nároků na kyslík </a:t>
            </a:r>
            <a:r>
              <a:rPr lang="cs-CZ" b="1" cap="all" dirty="0" smtClean="0">
                <a:solidFill>
                  <a:srgbClr val="C00000"/>
                </a:solidFill>
              </a:rPr>
              <a:t>v pracujícím svalu</a:t>
            </a:r>
          </a:p>
          <a:p>
            <a:pPr algn="ctr"/>
            <a:r>
              <a:rPr lang="cs-CZ" dirty="0" err="1" smtClean="0">
                <a:solidFill>
                  <a:srgbClr val="0070C0"/>
                </a:solidFill>
              </a:rPr>
              <a:t>arterio</a:t>
            </a:r>
            <a:r>
              <a:rPr lang="cs-CZ" dirty="0" smtClean="0">
                <a:solidFill>
                  <a:srgbClr val="0070C0"/>
                </a:solidFill>
              </a:rPr>
              <a:t> – venózní diference v objemovém </a:t>
            </a:r>
            <a:r>
              <a:rPr lang="cs-CZ" dirty="0">
                <a:solidFill>
                  <a:srgbClr val="0070C0"/>
                </a:solidFill>
              </a:rPr>
              <a:t>procentu </a:t>
            </a:r>
            <a:r>
              <a:rPr lang="cs-CZ" dirty="0" smtClean="0">
                <a:solidFill>
                  <a:srgbClr val="0070C0"/>
                </a:solidFill>
              </a:rPr>
              <a:t>kyslíku (O</a:t>
            </a:r>
            <a:r>
              <a:rPr lang="cs-CZ" baseline="-25000" dirty="0" smtClean="0">
                <a:solidFill>
                  <a:srgbClr val="0070C0"/>
                </a:solidFill>
              </a:rPr>
              <a:t>2</a:t>
            </a:r>
            <a:r>
              <a:rPr lang="cs-CZ" dirty="0" smtClean="0">
                <a:solidFill>
                  <a:srgbClr val="0070C0"/>
                </a:solidFill>
              </a:rPr>
              <a:t>diff) ve svalu </a:t>
            </a:r>
            <a:r>
              <a:rPr lang="cs-CZ" dirty="0">
                <a:solidFill>
                  <a:srgbClr val="0070C0"/>
                </a:solidFill>
              </a:rPr>
              <a:t>v klidu a </a:t>
            </a:r>
            <a:r>
              <a:rPr lang="cs-CZ" dirty="0">
                <a:solidFill>
                  <a:srgbClr val="C00000"/>
                </a:solidFill>
              </a:rPr>
              <a:t>při zátěži</a:t>
            </a:r>
          </a:p>
          <a:p>
            <a:pPr algn="ctr"/>
            <a:r>
              <a:rPr lang="cs-CZ" dirty="0" smtClean="0"/>
              <a:t>(rozdíl obsahu kyslíku v arteriální a venózní krvi) </a:t>
            </a:r>
            <a:r>
              <a:rPr lang="cs-CZ" sz="1200" dirty="0" smtClean="0"/>
              <a:t>(</a:t>
            </a:r>
            <a:r>
              <a:rPr lang="cs-CZ" sz="1200" dirty="0" err="1" smtClean="0"/>
              <a:t>Kenney</a:t>
            </a:r>
            <a:r>
              <a:rPr lang="cs-CZ" sz="1200" dirty="0" smtClean="0"/>
              <a:t> et al., 2012)</a:t>
            </a:r>
            <a:endParaRPr lang="cs-CZ" sz="1200"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072" y="1538806"/>
            <a:ext cx="4844529" cy="4844529"/>
          </a:xfrm>
          <a:prstGeom prst="rect">
            <a:avLst/>
          </a:prstGeom>
          <a:ln>
            <a:solidFill>
              <a:schemeClr val="accent1"/>
            </a:solidFill>
          </a:ln>
        </p:spPr>
      </p:pic>
    </p:spTree>
    <p:extLst>
      <p:ext uri="{BB962C8B-B14F-4D97-AF65-F5344CB8AC3E}">
        <p14:creationId xmlns:p14="http://schemas.microsoft.com/office/powerpoint/2010/main" val="1312456945"/>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1325</TotalTime>
  <Words>2918</Words>
  <Application>Microsoft Office PowerPoint</Application>
  <PresentationFormat>Širokoúhlá obrazovka</PresentationFormat>
  <Paragraphs>545</Paragraphs>
  <Slides>62</Slides>
  <Notes>1</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62</vt:i4>
      </vt:variant>
    </vt:vector>
  </HeadingPairs>
  <TitlesOfParts>
    <vt:vector size="73" baseType="lpstr">
      <vt:lpstr>Arial</vt:lpstr>
      <vt:lpstr>Calibri</vt:lpstr>
      <vt:lpstr>Calibri Light</vt:lpstr>
      <vt:lpstr>Garamond-BoldCondensed</vt:lpstr>
      <vt:lpstr>Garamond-BookCondensed</vt:lpstr>
      <vt:lpstr>Symbol</vt:lpstr>
      <vt:lpstr>Times New Roman</vt:lpstr>
      <vt:lpstr>Verdana</vt:lpstr>
      <vt:lpstr>Verdana,Bold</vt:lpstr>
      <vt:lpstr>Wingdings</vt:lpstr>
      <vt:lpstr>Motiv Office</vt:lpstr>
      <vt:lpstr>KONDIČNÍ TRENÉR Fyziologie sportu Fyziologie a patofyziologie kardio-respiračních funkcí při kondičním tréninku Jan Novotný 2017</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Vodítko pro regulaci intenzity – pocit zátěže (RPE – rating of perceived exertion)</vt:lpstr>
      <vt:lpstr>Prezentace aplikace PowerPoint</vt:lpstr>
      <vt:lpstr>Prezentace aplikace PowerPoint</vt:lpstr>
      <vt:lpstr>Prezentace aplikace PowerPoint</vt:lpstr>
      <vt:lpstr>Prezentace aplikace PowerPoint</vt:lpstr>
    </vt:vector>
  </TitlesOfParts>
  <Company>Masarykova univerzita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Novotný</dc:creator>
  <cp:lastModifiedBy>Jan Novotný</cp:lastModifiedBy>
  <cp:revision>251</cp:revision>
  <dcterms:created xsi:type="dcterms:W3CDTF">2017-09-26T08:37:23Z</dcterms:created>
  <dcterms:modified xsi:type="dcterms:W3CDTF">2017-11-27T08:18:15Z</dcterms:modified>
</cp:coreProperties>
</file>