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5" r:id="rId4"/>
    <p:sldId id="283" r:id="rId5"/>
    <p:sldId id="257" r:id="rId6"/>
    <p:sldId id="263" r:id="rId7"/>
    <p:sldId id="258" r:id="rId8"/>
    <p:sldId id="260" r:id="rId9"/>
    <p:sldId id="261" r:id="rId10"/>
    <p:sldId id="269" r:id="rId11"/>
    <p:sldId id="280" r:id="rId12"/>
    <p:sldId id="259" r:id="rId13"/>
    <p:sldId id="264" r:id="rId14"/>
    <p:sldId id="292" r:id="rId15"/>
    <p:sldId id="281" r:id="rId16"/>
    <p:sldId id="273" r:id="rId17"/>
    <p:sldId id="270" r:id="rId18"/>
    <p:sldId id="266" r:id="rId19"/>
    <p:sldId id="295" r:id="rId20"/>
    <p:sldId id="291" r:id="rId21"/>
    <p:sldId id="274" r:id="rId22"/>
    <p:sldId id="276" r:id="rId23"/>
    <p:sldId id="279" r:id="rId24"/>
    <p:sldId id="288" r:id="rId25"/>
    <p:sldId id="293" r:id="rId26"/>
    <p:sldId id="278" r:id="rId27"/>
    <p:sldId id="272" r:id="rId28"/>
    <p:sldId id="282" r:id="rId29"/>
    <p:sldId id="290" r:id="rId30"/>
    <p:sldId id="289" r:id="rId31"/>
    <p:sldId id="287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-5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66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88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71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97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59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66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5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6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37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0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C897-E5F4-4EED-9A9B-48AD38A27FE6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1B0D-E77E-47A8-826C-440906563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61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0.jpeg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emf"/><Relationship Id="rId10" Type="http://schemas.openxmlformats.org/officeDocument/2006/relationships/image" Target="../media/image41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yziologie.lf2.cuni.cz/uceni/zdroje_uceni.htm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596189" y="1507374"/>
            <a:ext cx="9144000" cy="396298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800" dirty="0" smtClean="0"/>
              <a:t>KONDIČNÍ TRENÉR</a:t>
            </a:r>
            <a:br>
              <a:rPr lang="cs-CZ" sz="2800" dirty="0" smtClean="0"/>
            </a:br>
            <a:r>
              <a:rPr lang="cs-CZ" sz="2800" dirty="0" smtClean="0">
                <a:solidFill>
                  <a:srgbClr val="0070C0"/>
                </a:solidFill>
              </a:rPr>
              <a:t>Fyziologie sportu</a:t>
            </a:r>
            <a:br>
              <a:rPr lang="cs-CZ" sz="2800" dirty="0" smtClean="0">
                <a:solidFill>
                  <a:srgbClr val="0070C0"/>
                </a:solidFill>
              </a:rPr>
            </a:br>
            <a:r>
              <a:rPr lang="cs-CZ" sz="2800" b="1" dirty="0" smtClean="0">
                <a:solidFill>
                  <a:srgbClr val="0070C0"/>
                </a:solidFill>
              </a:rPr>
              <a:t>Nervové a hormonální regulace</a:t>
            </a:r>
            <a:br>
              <a:rPr lang="cs-CZ" sz="2800" b="1" dirty="0" smtClean="0">
                <a:solidFill>
                  <a:srgbClr val="0070C0"/>
                </a:solidFill>
              </a:rPr>
            </a:br>
            <a:r>
              <a:rPr lang="cs-CZ" sz="2800" b="1" dirty="0">
                <a:solidFill>
                  <a:srgbClr val="0070C0"/>
                </a:solidFill>
              </a:rPr>
              <a:t/>
            </a:r>
            <a:br>
              <a:rPr lang="cs-CZ" sz="2800" b="1" dirty="0">
                <a:solidFill>
                  <a:srgbClr val="0070C0"/>
                </a:solidFill>
              </a:rPr>
            </a:br>
            <a:r>
              <a:rPr lang="cs-CZ" sz="2400" dirty="0" smtClean="0"/>
              <a:t>Jan Novotný</a:t>
            </a:r>
            <a:br>
              <a:rPr lang="cs-CZ" sz="2400" dirty="0" smtClean="0"/>
            </a:br>
            <a:r>
              <a:rPr lang="cs-CZ" sz="2400" dirty="0" smtClean="0"/>
              <a:t>2017</a:t>
            </a:r>
            <a:br>
              <a:rPr lang="cs-CZ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62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55" y="1002631"/>
            <a:ext cx="6578816" cy="566286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2763955" y="356300"/>
            <a:ext cx="657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CENTÁLNÍ NERVOVÁ SOUSTAVA V ŘÍZENÍ MOTORIKY</a:t>
            </a:r>
          </a:p>
          <a:p>
            <a:pPr algn="ctr"/>
            <a:r>
              <a:rPr lang="cs-CZ" sz="1600" dirty="0" smtClean="0"/>
              <a:t>(doplněno, Bernaciková a kol., 2014)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698037" y="3632452"/>
            <a:ext cx="5262980" cy="338554"/>
          </a:xfrm>
          <a:prstGeom prst="rect">
            <a:avLst/>
          </a:prstGeom>
          <a:noFill/>
          <a:ln w="19050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7030A0"/>
                </a:solidFill>
              </a:rPr>
              <a:t>KORTIKO-SPINÁLNÍ SYTÉM </a:t>
            </a:r>
            <a:r>
              <a:rPr lang="cs-CZ" sz="1600" dirty="0" smtClean="0">
                <a:solidFill>
                  <a:srgbClr val="7030A0"/>
                </a:solidFill>
              </a:rPr>
              <a:t>(PYRAMIDOVÝ)</a:t>
            </a:r>
            <a:endParaRPr lang="cs-CZ" sz="1600" dirty="0">
              <a:solidFill>
                <a:srgbClr val="7030A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41558" y="1170239"/>
            <a:ext cx="5527211" cy="5262979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</a:rPr>
              <a:t>EXTRA KORTIKO-SPINÁLNÍ SYSTÉM </a:t>
            </a:r>
            <a:r>
              <a:rPr lang="cs-CZ" sz="1600" dirty="0" smtClean="0">
                <a:solidFill>
                  <a:srgbClr val="C00000"/>
                </a:solidFill>
              </a:rPr>
              <a:t>(EXTRAPYRAMIDOVÝ)</a:t>
            </a:r>
          </a:p>
          <a:p>
            <a:pPr algn="ctr"/>
            <a:endParaRPr lang="cs-CZ" sz="1600" dirty="0">
              <a:solidFill>
                <a:srgbClr val="C00000"/>
              </a:solidFill>
            </a:endParaRPr>
          </a:p>
          <a:p>
            <a:pPr algn="ctr"/>
            <a:endParaRPr lang="cs-CZ" sz="1600" dirty="0" smtClean="0">
              <a:solidFill>
                <a:srgbClr val="C00000"/>
              </a:solidFill>
            </a:endParaRPr>
          </a:p>
          <a:p>
            <a:pPr algn="ctr"/>
            <a:endParaRPr lang="cs-CZ" sz="1600" dirty="0">
              <a:solidFill>
                <a:srgbClr val="C00000"/>
              </a:solidFill>
            </a:endParaRPr>
          </a:p>
          <a:p>
            <a:pPr algn="ctr"/>
            <a:endParaRPr lang="cs-CZ" sz="1600" dirty="0" smtClean="0">
              <a:solidFill>
                <a:srgbClr val="C00000"/>
              </a:solidFill>
            </a:endParaRPr>
          </a:p>
          <a:p>
            <a:pPr algn="ctr"/>
            <a:endParaRPr lang="cs-CZ" sz="1600" dirty="0">
              <a:solidFill>
                <a:srgbClr val="C00000"/>
              </a:solidFill>
            </a:endParaRPr>
          </a:p>
          <a:p>
            <a:pPr algn="ctr"/>
            <a:endParaRPr lang="cs-CZ" sz="1600" dirty="0" smtClean="0">
              <a:solidFill>
                <a:srgbClr val="C00000"/>
              </a:solidFill>
            </a:endParaRPr>
          </a:p>
          <a:p>
            <a:pPr algn="ctr"/>
            <a:endParaRPr lang="cs-CZ" sz="1600" dirty="0">
              <a:solidFill>
                <a:srgbClr val="C00000"/>
              </a:solidFill>
            </a:endParaRPr>
          </a:p>
          <a:p>
            <a:pPr algn="ctr"/>
            <a:endParaRPr lang="cs-CZ" sz="1600" dirty="0" smtClean="0">
              <a:solidFill>
                <a:srgbClr val="C00000"/>
              </a:solidFill>
            </a:endParaRPr>
          </a:p>
          <a:p>
            <a:pPr algn="ctr"/>
            <a:endParaRPr lang="cs-CZ" sz="1600" dirty="0">
              <a:solidFill>
                <a:srgbClr val="C00000"/>
              </a:solidFill>
            </a:endParaRPr>
          </a:p>
          <a:p>
            <a:pPr algn="ctr"/>
            <a:endParaRPr lang="cs-CZ" sz="1600" dirty="0" smtClean="0">
              <a:solidFill>
                <a:srgbClr val="C00000"/>
              </a:solidFill>
            </a:endParaRPr>
          </a:p>
          <a:p>
            <a:pPr algn="ctr"/>
            <a:endParaRPr lang="cs-CZ" sz="1600" dirty="0">
              <a:solidFill>
                <a:srgbClr val="C00000"/>
              </a:solidFill>
            </a:endParaRPr>
          </a:p>
          <a:p>
            <a:pPr algn="ctr"/>
            <a:endParaRPr lang="cs-CZ" sz="1600" dirty="0" smtClean="0">
              <a:solidFill>
                <a:srgbClr val="C00000"/>
              </a:solidFill>
            </a:endParaRPr>
          </a:p>
          <a:p>
            <a:pPr algn="ctr"/>
            <a:endParaRPr lang="cs-CZ" sz="1600" dirty="0">
              <a:solidFill>
                <a:srgbClr val="C00000"/>
              </a:solidFill>
            </a:endParaRPr>
          </a:p>
          <a:p>
            <a:pPr algn="ctr"/>
            <a:endParaRPr lang="cs-CZ" sz="1600" dirty="0" smtClean="0">
              <a:solidFill>
                <a:srgbClr val="C00000"/>
              </a:solidFill>
            </a:endParaRPr>
          </a:p>
          <a:p>
            <a:pPr algn="ctr"/>
            <a:endParaRPr lang="cs-CZ" sz="1600" dirty="0">
              <a:solidFill>
                <a:srgbClr val="C00000"/>
              </a:solidFill>
            </a:endParaRPr>
          </a:p>
          <a:p>
            <a:pPr algn="ctr"/>
            <a:endParaRPr lang="cs-CZ" sz="1600" dirty="0" smtClean="0">
              <a:solidFill>
                <a:srgbClr val="C00000"/>
              </a:solidFill>
            </a:endParaRPr>
          </a:p>
          <a:p>
            <a:pPr algn="ctr"/>
            <a:endParaRPr lang="cs-CZ" sz="1600" dirty="0">
              <a:solidFill>
                <a:srgbClr val="C00000"/>
              </a:solidFill>
            </a:endParaRPr>
          </a:p>
          <a:p>
            <a:pPr algn="ctr"/>
            <a:endParaRPr lang="cs-CZ" sz="1600" dirty="0" smtClean="0">
              <a:solidFill>
                <a:srgbClr val="C00000"/>
              </a:solidFill>
            </a:endParaRPr>
          </a:p>
          <a:p>
            <a:pPr algn="ctr"/>
            <a:endParaRPr lang="cs-CZ" sz="1600" dirty="0" smtClean="0">
              <a:solidFill>
                <a:srgbClr val="C00000"/>
              </a:solidFill>
            </a:endParaRPr>
          </a:p>
          <a:p>
            <a:pPr algn="ctr"/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0149" y="394279"/>
            <a:ext cx="6064655" cy="27243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MOZEČEK </a:t>
            </a:r>
            <a:r>
              <a:rPr lang="cs-CZ" sz="2000" dirty="0" smtClean="0">
                <a:solidFill>
                  <a:srgbClr val="0070C0"/>
                </a:solidFill>
              </a:rPr>
              <a:t>(CEREBELLUM)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obsahuje stejné množství neuronů jako ostatní části mozku dohromady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je propojen </a:t>
            </a:r>
            <a:r>
              <a:rPr lang="cs-CZ" dirty="0"/>
              <a:t>s kůrou </a:t>
            </a:r>
            <a:r>
              <a:rPr lang="cs-CZ" dirty="0" smtClean="0"/>
              <a:t>a bazálními ganglii mozku </a:t>
            </a:r>
            <a:r>
              <a:rPr lang="cs-CZ" dirty="0"/>
              <a:t>i </a:t>
            </a:r>
            <a:r>
              <a:rPr lang="cs-CZ" dirty="0" smtClean="0"/>
              <a:t>s periférií</a:t>
            </a:r>
            <a:endParaRPr lang="cs-CZ" dirty="0"/>
          </a:p>
          <a:p>
            <a:endParaRPr lang="cs-CZ" sz="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C00000"/>
                </a:solidFill>
              </a:rPr>
              <a:t>je regulátorem svalového napětí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C00000"/>
                </a:solidFill>
              </a:rPr>
              <a:t>je hlavním regulačním a koordinačním centrem pohybů (plánování, provádění, kontrola)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C00000"/>
                </a:solidFill>
              </a:rPr>
              <a:t>slouží k adaptaci na nový pohyb (učení se pohybu)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C00000"/>
                </a:solidFill>
              </a:rPr>
              <a:t>s</a:t>
            </a:r>
            <a:r>
              <a:rPr lang="cs-CZ" dirty="0" smtClean="0">
                <a:solidFill>
                  <a:srgbClr val="C00000"/>
                </a:solidFill>
              </a:rPr>
              <a:t>louží pro udržení rovnováhy a polohy těla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14854" r="8507" b="2222"/>
          <a:stretch/>
        </p:blipFill>
        <p:spPr>
          <a:xfrm>
            <a:off x="7074336" y="86271"/>
            <a:ext cx="5019958" cy="35770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10643" r="4654" b="9241"/>
          <a:stretch/>
        </p:blipFill>
        <p:spPr>
          <a:xfrm>
            <a:off x="162889" y="3663307"/>
            <a:ext cx="4657237" cy="307045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17544" r="3040" b="1053"/>
          <a:stretch/>
        </p:blipFill>
        <p:spPr>
          <a:xfrm>
            <a:off x="4888469" y="3345673"/>
            <a:ext cx="4845318" cy="318988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6610808" y="6488668"/>
            <a:ext cx="1400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 smtClean="0"/>
              <a:t>(www.cnsonline.cz</a:t>
            </a:r>
            <a:r>
              <a:rPr lang="cs-CZ" sz="1200" dirty="0"/>
              <a:t>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10526" r="9299" b="9053"/>
          <a:stretch/>
        </p:blipFill>
        <p:spPr>
          <a:xfrm>
            <a:off x="9879420" y="4141716"/>
            <a:ext cx="2152700" cy="159779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0008234" y="5739510"/>
            <a:ext cx="1895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000" dirty="0" smtClean="0"/>
              <a:t>(https</a:t>
            </a:r>
            <a:r>
              <a:rPr lang="cs-CZ" sz="1000" dirty="0"/>
              <a:t>://www.wikipremed.com</a:t>
            </a:r>
            <a:r>
              <a:rPr lang="cs-CZ" sz="1000" dirty="0" smtClean="0"/>
              <a:t>/)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890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2" y="1397714"/>
            <a:ext cx="5752276" cy="39844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6958" r="5693" b="6361"/>
          <a:stretch/>
        </p:blipFill>
        <p:spPr>
          <a:xfrm>
            <a:off x="6336631" y="1397715"/>
            <a:ext cx="5375706" cy="4826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3275950" y="443607"/>
            <a:ext cx="6121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MOTORICKÁ CENTRA MOZKU</a:t>
            </a: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pro volní řízení pohybu – pokyny pro aktivaci svalů</a:t>
            </a:r>
          </a:p>
          <a:p>
            <a:pPr algn="ctr"/>
            <a:r>
              <a:rPr lang="cs-CZ" dirty="0" smtClean="0">
                <a:solidFill>
                  <a:srgbClr val="C00000"/>
                </a:solidFill>
              </a:rPr>
              <a:t>Motorické oblasti kůry koncového mozku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64568" y="5321712"/>
            <a:ext cx="3072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(</a:t>
            </a:r>
            <a:r>
              <a:rPr lang="cs-CZ" sz="1400" dirty="0" err="1" smtClean="0"/>
              <a:t>Štefela</a:t>
            </a:r>
            <a:r>
              <a:rPr lang="cs-CZ" sz="1400" dirty="0" smtClean="0"/>
              <a:t> a kol., 2017; www.cnsonline.cz)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853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42" y="869398"/>
            <a:ext cx="6543514" cy="547474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65531" y="6396333"/>
            <a:ext cx="2109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Bernaciková a kol., 2010)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37844" y="417094"/>
            <a:ext cx="6364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MOZKOVÉ ŘÍZENÍ POHYBU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05" y="1079129"/>
            <a:ext cx="6303806" cy="4380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780705" y="341954"/>
            <a:ext cx="475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Rozvoj neurální adaptace, hypertrofie a síly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Kraemer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089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145" y="88232"/>
            <a:ext cx="529812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AUTONOMNÍ NERVOVÝ SYSTÉM</a:t>
            </a:r>
          </a:p>
          <a:p>
            <a:pPr algn="ctr"/>
            <a:r>
              <a:rPr lang="cs-CZ" sz="1600" dirty="0" smtClean="0"/>
              <a:t>(část centrální a periferní)</a:t>
            </a:r>
            <a:endParaRPr lang="cs-CZ" sz="1600" dirty="0"/>
          </a:p>
          <a:p>
            <a:r>
              <a:rPr lang="cs-CZ" sz="2000" b="1" dirty="0" smtClean="0">
                <a:solidFill>
                  <a:srgbClr val="0070C0"/>
                </a:solidFill>
              </a:rPr>
              <a:t>řízení metabolizmu a tělesných orgánů-systémů pro zachování homeostázy</a:t>
            </a:r>
          </a:p>
          <a:p>
            <a:endParaRPr lang="cs-CZ" sz="1600" dirty="0" smtClean="0"/>
          </a:p>
          <a:p>
            <a:r>
              <a:rPr lang="cs-CZ" sz="1600" u="sng" dirty="0" smtClean="0"/>
              <a:t>Dvě kooperující části pro různé situace:</a:t>
            </a:r>
          </a:p>
          <a:p>
            <a:endParaRPr lang="cs-CZ" sz="800" dirty="0" smtClean="0"/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solidFill>
                  <a:srgbClr val="00B050"/>
                </a:solidFill>
              </a:rPr>
              <a:t>těsně před a </a:t>
            </a:r>
            <a:r>
              <a:rPr lang="cs-CZ" sz="2000" dirty="0">
                <a:solidFill>
                  <a:srgbClr val="00B050"/>
                </a:solidFill>
              </a:rPr>
              <a:t>p</a:t>
            </a:r>
            <a:r>
              <a:rPr lang="cs-CZ" sz="2000" dirty="0" smtClean="0">
                <a:solidFill>
                  <a:srgbClr val="00B050"/>
                </a:solidFill>
              </a:rPr>
              <a:t>ři stresu (zátěži) –</a:t>
            </a:r>
            <a:r>
              <a:rPr lang="cs-CZ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SYMPATIKUS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  <a:latin typeface="Calibri" panose="020F0502020204030204" pitchFamily="34" charset="0"/>
              </a:rPr>
              <a:t>→ stimulace nadledvin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 smtClean="0">
                <a:latin typeface="Calibri" panose="020F0502020204030204" pitchFamily="34" charset="0"/>
              </a:rPr>
              <a:t>kůra – kortizol, </a:t>
            </a:r>
            <a:r>
              <a:rPr lang="cs-CZ" dirty="0" err="1" smtClean="0">
                <a:latin typeface="Calibri" panose="020F0502020204030204" pitchFamily="34" charset="0"/>
              </a:rPr>
              <a:t>aldostreon</a:t>
            </a:r>
            <a:r>
              <a:rPr lang="cs-CZ" dirty="0" smtClean="0">
                <a:latin typeface="Calibri" panose="020F0502020204030204" pitchFamily="34" charset="0"/>
              </a:rPr>
              <a:t>, …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 smtClean="0">
                <a:latin typeface="Calibri" panose="020F0502020204030204" pitchFamily="34" charset="0"/>
              </a:rPr>
              <a:t>dřeň – noradrenalin, adrenalin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cs-CZ" dirty="0" smtClean="0">
                <a:solidFill>
                  <a:srgbClr val="00B050"/>
                </a:solidFill>
                <a:latin typeface="Calibri" panose="020F0502020204030204" pitchFamily="34" charset="0"/>
              </a:rPr>
              <a:t>→ </a:t>
            </a:r>
            <a:r>
              <a:rPr lang="cs-CZ" b="1" dirty="0" smtClean="0">
                <a:solidFill>
                  <a:srgbClr val="7030A0"/>
                </a:solidFill>
              </a:rPr>
              <a:t>KATABOLIZMUS</a:t>
            </a:r>
            <a:r>
              <a:rPr lang="cs-CZ" dirty="0" smtClean="0">
                <a:solidFill>
                  <a:srgbClr val="00B050"/>
                </a:solidFill>
              </a:rPr>
              <a:t>, krev z GIT do svalů, …</a:t>
            </a:r>
          </a:p>
          <a:p>
            <a:pPr lvl="1"/>
            <a:endParaRPr lang="cs-CZ" sz="800" dirty="0" smtClean="0"/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po zátěži - v klidu -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PARASYMPATIKUS</a:t>
            </a:r>
            <a:endParaRPr lang="cs-CZ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→ </a:t>
            </a:r>
            <a:r>
              <a:rPr lang="cs-CZ" b="1" dirty="0" smtClean="0">
                <a:solidFill>
                  <a:srgbClr val="7030A0"/>
                </a:solidFill>
              </a:rPr>
              <a:t>ANABOLIZMUS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, krev pro GIT, …</a:t>
            </a:r>
          </a:p>
          <a:p>
            <a:endParaRPr lang="cs-CZ" sz="1600" u="sng" dirty="0"/>
          </a:p>
          <a:p>
            <a:r>
              <a:rPr lang="cs-CZ" sz="1600" u="sng" dirty="0" err="1" smtClean="0"/>
              <a:t>Postgangliové</a:t>
            </a:r>
            <a:r>
              <a:rPr lang="cs-CZ" sz="1600" u="sng" dirty="0" smtClean="0"/>
              <a:t> neurotransmitery:</a:t>
            </a:r>
            <a:endParaRPr lang="cs-CZ" sz="16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B050"/>
                </a:solidFill>
              </a:rPr>
              <a:t>u sympatiku </a:t>
            </a:r>
            <a:r>
              <a:rPr lang="cs-CZ" sz="1600" dirty="0" smtClean="0">
                <a:solidFill>
                  <a:srgbClr val="00B050"/>
                </a:solidFill>
              </a:rPr>
              <a:t>noradrenalin (adrenergní)</a:t>
            </a:r>
            <a:endParaRPr lang="cs-CZ" sz="16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u parasympatiku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acetylcholin (</a:t>
            </a:r>
            <a:r>
              <a:rPr lang="cs-CZ" sz="1600" dirty="0" err="1" smtClean="0">
                <a:solidFill>
                  <a:schemeClr val="accent1">
                    <a:lumMod val="75000"/>
                  </a:schemeClr>
                </a:solidFill>
              </a:rPr>
              <a:t>cholinergní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1600" u="sng" dirty="0" smtClean="0"/>
              <a:t>Periferní receptory (hladké svaly v tepnách, průduškách, …):</a:t>
            </a:r>
            <a:endParaRPr lang="cs-CZ" sz="16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B050"/>
                </a:solidFill>
              </a:rPr>
              <a:t>u sympatiku adrenergní: </a:t>
            </a:r>
            <a:r>
              <a:rPr lang="el-GR" sz="1600" b="1" dirty="0" smtClean="0">
                <a:latin typeface="Calibri" panose="020F0502020204030204" pitchFamily="34" charset="0"/>
              </a:rPr>
              <a:t>α</a:t>
            </a:r>
            <a:r>
              <a:rPr lang="cs-CZ" sz="1600" b="1" dirty="0" smtClean="0">
                <a:latin typeface="Calibri" panose="020F0502020204030204" pitchFamily="34" charset="0"/>
              </a:rPr>
              <a:t>1 → kontrakce</a:t>
            </a:r>
            <a:r>
              <a:rPr lang="cs-CZ" sz="1600" dirty="0" smtClean="0">
                <a:latin typeface="Calibri" panose="020F0502020204030204" pitchFamily="34" charset="0"/>
              </a:rPr>
              <a:t>; </a:t>
            </a:r>
            <a:r>
              <a:rPr lang="el-GR" sz="1600" b="1" dirty="0" smtClean="0">
                <a:latin typeface="Calibri" panose="020F0502020204030204" pitchFamily="34" charset="0"/>
              </a:rPr>
              <a:t>β</a:t>
            </a:r>
            <a:r>
              <a:rPr lang="cs-CZ" sz="1600" b="1" dirty="0" smtClean="0">
                <a:latin typeface="Calibri" panose="020F0502020204030204" pitchFamily="34" charset="0"/>
              </a:rPr>
              <a:t>2 </a:t>
            </a:r>
            <a:r>
              <a:rPr lang="cs-CZ" sz="1600" b="1" dirty="0">
                <a:latin typeface="Calibri" panose="020F0502020204030204" pitchFamily="34" charset="0"/>
              </a:rPr>
              <a:t>→</a:t>
            </a:r>
            <a:r>
              <a:rPr lang="cs-CZ" sz="1600" b="1" dirty="0" smtClean="0">
                <a:latin typeface="Calibri" panose="020F0502020204030204" pitchFamily="34" charset="0"/>
              </a:rPr>
              <a:t> relaxace </a:t>
            </a:r>
            <a:r>
              <a:rPr lang="cs-CZ" sz="1600" dirty="0">
                <a:latin typeface="Calibri" panose="020F0502020204030204" pitchFamily="34" charset="0"/>
              </a:rPr>
              <a:t>→</a:t>
            </a:r>
            <a:r>
              <a:rPr lang="cs-CZ" sz="1600" dirty="0" smtClean="0">
                <a:latin typeface="Calibri" panose="020F0502020204030204" pitchFamily="34" charset="0"/>
              </a:rPr>
              <a:t> dilatace,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parasympatiku </a:t>
            </a:r>
            <a:r>
              <a:rPr lang="cs-CZ" sz="1600" dirty="0" err="1" smtClean="0">
                <a:solidFill>
                  <a:schemeClr val="accent1">
                    <a:lumMod val="75000"/>
                  </a:schemeClr>
                </a:solidFill>
              </a:rPr>
              <a:t>cholinergní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: M2, M3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11696" r="2105" b="1754"/>
          <a:stretch/>
        </p:blipFill>
        <p:spPr>
          <a:xfrm>
            <a:off x="5510463" y="0"/>
            <a:ext cx="6681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5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10128"/>
              </p:ext>
            </p:extLst>
          </p:nvPr>
        </p:nvGraphicFramePr>
        <p:xfrm>
          <a:off x="1751262" y="1265097"/>
          <a:ext cx="870017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KATABOLIZMUS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ANABOLIZMUS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Pohybová aktivita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právě probíhá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skončena; probíhá odpočinek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Metabolický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proces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Rozpad molekul, které tělo spotřebovalo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Produkce molekul, které tělo potřebuje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Energetický proces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Uvolňování chemické energie (spotřeba, ztráta E)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Tvorba zásob chemické energie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Dominující hormony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Adrenalin, kortizol, </a:t>
                      </a:r>
                      <a:r>
                        <a:rPr lang="cs-CZ" dirty="0" err="1" smtClean="0"/>
                        <a:t>glukagon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..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Růstový hormon,</a:t>
                      </a:r>
                    </a:p>
                    <a:p>
                      <a:r>
                        <a:rPr lang="cs-CZ" smtClean="0"/>
                        <a:t>estrogeny</a:t>
                      </a:r>
                      <a:r>
                        <a:rPr lang="cs-CZ" dirty="0" smtClean="0"/>
                        <a:t>, testosteron</a:t>
                      </a:r>
                      <a:r>
                        <a:rPr lang="cs-CZ" smtClean="0"/>
                        <a:t>, inzulín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Příklady chemických procesů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Proteiny se rozpadají na aminokyseliny.</a:t>
                      </a:r>
                    </a:p>
                    <a:p>
                      <a:r>
                        <a:rPr lang="cs-CZ" dirty="0" smtClean="0"/>
                        <a:t>Glykogen se rozpadá na glukózu.</a:t>
                      </a:r>
                    </a:p>
                    <a:p>
                      <a:r>
                        <a:rPr lang="cs-CZ" dirty="0" smtClean="0"/>
                        <a:t>Triglyceridy</a:t>
                      </a:r>
                      <a:r>
                        <a:rPr lang="cs-CZ" baseline="0" dirty="0" smtClean="0"/>
                        <a:t> se rozpadají na mastné kyseliny.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 aminokyselin se syntetizují bílkoviny.</a:t>
                      </a:r>
                    </a:p>
                    <a:p>
                      <a:r>
                        <a:rPr lang="cs-CZ" dirty="0" smtClean="0"/>
                        <a:t>Z glukózy se syntetizuje</a:t>
                      </a:r>
                      <a:r>
                        <a:rPr lang="cs-CZ" baseline="0" dirty="0" smtClean="0"/>
                        <a:t> glykogen.</a:t>
                      </a:r>
                    </a:p>
                    <a:p>
                      <a:r>
                        <a:rPr lang="cs-CZ" dirty="0" smtClean="0"/>
                        <a:t>Z mastných kyselin se syntetizují triglyceridy.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Efekt cvičení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Aerobní (vytrvalostní) cvičení spaluje tukové zásoby energie</a:t>
                      </a:r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Anaerobní (posilovací) cvičení vede k hypertrofii svalů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042613" y="370474"/>
            <a:ext cx="4178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KATABOLIZMUS a ANABOLIZMUS</a:t>
            </a:r>
          </a:p>
          <a:p>
            <a:pPr algn="ctr"/>
            <a:r>
              <a:rPr lang="cs-CZ" dirty="0" smtClean="0"/>
              <a:t>- dvě fáze přeladění metabolizmu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83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ping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639" r="762"/>
          <a:stretch/>
        </p:blipFill>
        <p:spPr bwMode="auto">
          <a:xfrm>
            <a:off x="3232483" y="168442"/>
            <a:ext cx="8758989" cy="653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12295" y="665747"/>
            <a:ext cx="3344779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NEURO-ENDOKRINNÍ </a:t>
            </a:r>
            <a:r>
              <a:rPr lang="cs-CZ" sz="2000" b="1" dirty="0">
                <a:solidFill>
                  <a:srgbClr val="0070C0"/>
                </a:solidFill>
              </a:rPr>
              <a:t>HYPOTALAMO-HYPOFYZÁRNÍ REGULAČNÍ SYSTÉM</a:t>
            </a:r>
          </a:p>
          <a:p>
            <a:r>
              <a:rPr lang="cs-CZ" dirty="0">
                <a:solidFill>
                  <a:srgbClr val="0070C0"/>
                </a:solidFill>
              </a:rPr>
              <a:t>pro řízení aktivity podřízených žláz s vnitřní sekrecí a vnitřních orgánů</a:t>
            </a:r>
          </a:p>
          <a:p>
            <a:r>
              <a:rPr lang="cs-CZ" altLang="cs-CZ" sz="1000" dirty="0" smtClean="0"/>
              <a:t>(</a:t>
            </a:r>
            <a:r>
              <a:rPr lang="cs-CZ" altLang="cs-CZ" sz="1000" dirty="0" err="1"/>
              <a:t>Lüllmann</a:t>
            </a:r>
            <a:r>
              <a:rPr lang="cs-CZ" altLang="cs-CZ" sz="1000" dirty="0"/>
              <a:t> H a kol., (2001). Barevný atlas farmakologie. Praha: </a:t>
            </a:r>
            <a:r>
              <a:rPr lang="cs-CZ" altLang="cs-CZ" sz="1000" dirty="0" err="1"/>
              <a:t>Grada</a:t>
            </a:r>
            <a:r>
              <a:rPr lang="cs-CZ" altLang="cs-CZ" sz="1000" dirty="0" smtClean="0"/>
              <a:t>.)</a:t>
            </a:r>
          </a:p>
          <a:p>
            <a:endParaRPr lang="cs-CZ" altLang="cs-CZ" sz="1000" dirty="0"/>
          </a:p>
          <a:p>
            <a:r>
              <a:rPr lang="cs-CZ" altLang="cs-CZ" sz="1200" dirty="0" err="1" smtClean="0"/>
              <a:t>xRH</a:t>
            </a:r>
            <a:r>
              <a:rPr lang="cs-CZ" altLang="cs-CZ" sz="1200" dirty="0" smtClean="0"/>
              <a:t> – </a:t>
            </a:r>
            <a:r>
              <a:rPr lang="cs-CZ" altLang="cs-CZ" sz="1200" dirty="0" err="1" smtClean="0"/>
              <a:t>releasing</a:t>
            </a:r>
            <a:r>
              <a:rPr lang="cs-CZ" altLang="cs-CZ" sz="1200" dirty="0" smtClean="0"/>
              <a:t> hormone – spouštěcí hormon</a:t>
            </a:r>
          </a:p>
          <a:p>
            <a:r>
              <a:rPr lang="cs-CZ" altLang="cs-CZ" sz="1200" dirty="0" smtClean="0"/>
              <a:t>ADH – antidiuretický hormon (vasopresin)</a:t>
            </a:r>
          </a:p>
          <a:p>
            <a:r>
              <a:rPr lang="cs-CZ" altLang="cs-CZ" sz="1200" dirty="0" smtClean="0"/>
              <a:t>FSH – </a:t>
            </a:r>
            <a:r>
              <a:rPr lang="cs-CZ" altLang="cs-CZ" sz="1200" dirty="0" err="1" smtClean="0"/>
              <a:t>folikulostuimulační</a:t>
            </a:r>
            <a:r>
              <a:rPr lang="cs-CZ" altLang="cs-CZ" sz="1200" dirty="0" smtClean="0"/>
              <a:t> hormon</a:t>
            </a:r>
          </a:p>
          <a:p>
            <a:r>
              <a:rPr lang="cs-CZ" altLang="cs-CZ" sz="1200" dirty="0" smtClean="0"/>
              <a:t>LH – luteinizační hormon</a:t>
            </a:r>
          </a:p>
          <a:p>
            <a:r>
              <a:rPr lang="cs-CZ" altLang="cs-CZ" sz="1200" dirty="0" smtClean="0"/>
              <a:t>ACTH – adrenokortikotropní hormon</a:t>
            </a:r>
          </a:p>
          <a:p>
            <a:r>
              <a:rPr lang="cs-CZ" altLang="cs-CZ" sz="1200" dirty="0" smtClean="0"/>
              <a:t>STH – somatotropní hormon (GH – </a:t>
            </a:r>
            <a:r>
              <a:rPr lang="cs-CZ" altLang="cs-CZ" sz="1200" dirty="0" err="1" smtClean="0"/>
              <a:t>grow</a:t>
            </a:r>
            <a:r>
              <a:rPr lang="cs-CZ" altLang="cs-CZ" sz="1200" dirty="0" smtClean="0"/>
              <a:t> hormone)</a:t>
            </a:r>
          </a:p>
        </p:txBody>
      </p:sp>
    </p:spTree>
    <p:extLst>
      <p:ext uri="{BB962C8B-B14F-4D97-AF65-F5344CB8AC3E}">
        <p14:creationId xmlns:p14="http://schemas.microsoft.com/office/powerpoint/2010/main" val="961106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6666" y="264562"/>
            <a:ext cx="1021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cap="all" dirty="0">
                <a:solidFill>
                  <a:srgbClr val="0070C0"/>
                </a:solidFill>
              </a:rPr>
              <a:t>Princip negativní zpětné </a:t>
            </a:r>
            <a:r>
              <a:rPr lang="cs-CZ" sz="2000" b="1" cap="all" dirty="0" smtClean="0">
                <a:solidFill>
                  <a:srgbClr val="0070C0"/>
                </a:solidFill>
              </a:rPr>
              <a:t>vazby </a:t>
            </a:r>
            <a:r>
              <a:rPr lang="cs-CZ" sz="2000" dirty="0" smtClean="0">
                <a:solidFill>
                  <a:srgbClr val="0070C0"/>
                </a:solidFill>
              </a:rPr>
              <a:t>HYPOTALAMO-HYPOFYZÁRNÍHO REGULAČNÍHO SYSTÉMU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52847" y="656426"/>
            <a:ext cx="54264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a</a:t>
            </a:r>
            <a:r>
              <a:rPr lang="cs-CZ" dirty="0">
                <a:latin typeface="Calibri" panose="020F0502020204030204" pitchFamily="34" charset="0"/>
              </a:rPr>
              <a:t>) ↓</a:t>
            </a:r>
            <a:r>
              <a:rPr lang="cs-CZ" dirty="0"/>
              <a:t> hormonu periferní žlázy </a:t>
            </a:r>
            <a:r>
              <a:rPr lang="cs-CZ" dirty="0" smtClean="0">
                <a:latin typeface="Calibri" panose="020F0502020204030204" pitchFamily="34" charset="0"/>
              </a:rPr>
              <a:t>→ aktivace </a:t>
            </a:r>
            <a:r>
              <a:rPr lang="cs-CZ" dirty="0">
                <a:latin typeface="Calibri" panose="020F0502020204030204" pitchFamily="34" charset="0"/>
              </a:rPr>
              <a:t>nadřízené žlázy</a:t>
            </a:r>
          </a:p>
          <a:p>
            <a:r>
              <a:rPr lang="cs-CZ" sz="800" dirty="0" smtClean="0">
                <a:latin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</a:t>
            </a:r>
            <a:endParaRPr lang="cs-CZ" sz="800" dirty="0"/>
          </a:p>
          <a:p>
            <a:r>
              <a:rPr lang="cs-CZ" dirty="0">
                <a:latin typeface="Calibri" panose="020F0502020204030204" pitchFamily="34" charset="0"/>
              </a:rPr>
              <a:t>b) ↑</a:t>
            </a:r>
            <a:r>
              <a:rPr lang="cs-CZ" dirty="0"/>
              <a:t> hormonu periferní žlázy </a:t>
            </a:r>
            <a:r>
              <a:rPr lang="cs-CZ" dirty="0" smtClean="0">
                <a:latin typeface="Calibri" panose="020F0502020204030204" pitchFamily="34" charset="0"/>
              </a:rPr>
              <a:t>→ útlum </a:t>
            </a:r>
            <a:r>
              <a:rPr lang="cs-CZ" dirty="0">
                <a:latin typeface="Calibri" panose="020F0502020204030204" pitchFamily="34" charset="0"/>
              </a:rPr>
              <a:t>nadřízené žlázy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205663" y="1668379"/>
            <a:ext cx="1756611" cy="6256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HYPOTALAMUS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205663" y="2824441"/>
            <a:ext cx="1756611" cy="6256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HYPOFÝZA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205663" y="3988525"/>
            <a:ext cx="1756611" cy="6256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ŽLÁZA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5510548" y="2294021"/>
            <a:ext cx="1138989" cy="530421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C00000"/>
                </a:solidFill>
              </a:rPr>
              <a:t>+-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11" name="Zahnutá šipka nahoru 10"/>
          <p:cNvSpPr/>
          <p:nvPr/>
        </p:nvSpPr>
        <p:spPr>
          <a:xfrm rot="16200000">
            <a:off x="5860657" y="3322172"/>
            <a:ext cx="4315326" cy="10077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Zahnutá šipka doleva 11"/>
          <p:cNvSpPr/>
          <p:nvPr/>
        </p:nvSpPr>
        <p:spPr>
          <a:xfrm rot="10800000">
            <a:off x="3771169" y="1668377"/>
            <a:ext cx="882316" cy="4315325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61130" y="5691052"/>
            <a:ext cx="2645675" cy="369332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a)↓ HORMON b)↑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761130" y="1668379"/>
            <a:ext cx="436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endParaRPr lang="cs-CZ" sz="2000" b="1" dirty="0">
              <a:solidFill>
                <a:srgbClr val="0070C0"/>
              </a:solidFill>
            </a:endParaRPr>
          </a:p>
          <a:p>
            <a:pPr algn="ctr"/>
            <a:endParaRPr lang="cs-CZ" sz="2000" b="1" dirty="0" smtClean="0">
              <a:solidFill>
                <a:srgbClr val="0070C0"/>
              </a:solidFill>
            </a:endParaRPr>
          </a:p>
          <a:p>
            <a:pPr algn="ctr"/>
            <a:endParaRPr lang="cs-CZ" sz="2000" b="1" dirty="0">
              <a:solidFill>
                <a:srgbClr val="0070C0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endParaRPr lang="cs-CZ" sz="2000" b="1" dirty="0">
              <a:solidFill>
                <a:srgbClr val="0070C0"/>
              </a:solidFill>
            </a:endParaRPr>
          </a:p>
          <a:p>
            <a:pPr algn="ctr"/>
            <a:endParaRPr lang="cs-CZ" sz="2000" b="1" dirty="0" smtClean="0">
              <a:solidFill>
                <a:srgbClr val="0070C0"/>
              </a:solidFill>
            </a:endParaRPr>
          </a:p>
          <a:p>
            <a:pPr algn="ctr"/>
            <a:endParaRPr lang="cs-CZ" sz="2000" b="1" dirty="0">
              <a:solidFill>
                <a:srgbClr val="0070C0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+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970125" y="1668379"/>
            <a:ext cx="436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-</a:t>
            </a:r>
          </a:p>
          <a:p>
            <a:pPr algn="ctr"/>
            <a:endParaRPr lang="cs-CZ" sz="2000" b="1" dirty="0">
              <a:solidFill>
                <a:srgbClr val="0070C0"/>
              </a:solidFill>
            </a:endParaRPr>
          </a:p>
          <a:p>
            <a:pPr algn="ctr"/>
            <a:endParaRPr lang="cs-CZ" sz="2000" b="1" dirty="0" smtClean="0">
              <a:solidFill>
                <a:srgbClr val="0070C0"/>
              </a:solidFill>
            </a:endParaRPr>
          </a:p>
          <a:p>
            <a:pPr algn="ctr"/>
            <a:endParaRPr lang="cs-CZ" sz="2000" b="1" dirty="0">
              <a:solidFill>
                <a:srgbClr val="0070C0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-</a:t>
            </a:r>
          </a:p>
          <a:p>
            <a:pPr algn="ctr"/>
            <a:endParaRPr lang="cs-CZ" sz="2000" b="1" dirty="0">
              <a:solidFill>
                <a:srgbClr val="0070C0"/>
              </a:solidFill>
            </a:endParaRPr>
          </a:p>
          <a:p>
            <a:pPr algn="ctr"/>
            <a:endParaRPr lang="cs-CZ" sz="2000" b="1" dirty="0" smtClean="0">
              <a:solidFill>
                <a:srgbClr val="0070C0"/>
              </a:solidFill>
            </a:endParaRPr>
          </a:p>
          <a:p>
            <a:pPr algn="ctr"/>
            <a:endParaRPr lang="cs-CZ" sz="2000" b="1" dirty="0">
              <a:solidFill>
                <a:srgbClr val="0070C0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-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6" name="Zahnutá šipka nahoru 15"/>
          <p:cNvSpPr/>
          <p:nvPr/>
        </p:nvSpPr>
        <p:spPr>
          <a:xfrm rot="16200000">
            <a:off x="6470256" y="3931772"/>
            <a:ext cx="3096127" cy="10077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Zahnutá šipka nahoru 16"/>
          <p:cNvSpPr/>
          <p:nvPr/>
        </p:nvSpPr>
        <p:spPr>
          <a:xfrm rot="16200000">
            <a:off x="7067823" y="4529341"/>
            <a:ext cx="1900991" cy="10077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Zahnutá šipka doleva 17"/>
          <p:cNvSpPr/>
          <p:nvPr/>
        </p:nvSpPr>
        <p:spPr>
          <a:xfrm rot="10800000">
            <a:off x="3779020" y="2887577"/>
            <a:ext cx="882316" cy="3096125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Zahnutá šipka doleva 18"/>
          <p:cNvSpPr/>
          <p:nvPr/>
        </p:nvSpPr>
        <p:spPr>
          <a:xfrm rot="10800000">
            <a:off x="3779020" y="4082716"/>
            <a:ext cx="882316" cy="1900986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197811" y="5152609"/>
            <a:ext cx="176446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↑ HORMON ↓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4" name="Šipka dolů 23"/>
          <p:cNvSpPr/>
          <p:nvPr/>
        </p:nvSpPr>
        <p:spPr>
          <a:xfrm>
            <a:off x="5510548" y="3450082"/>
            <a:ext cx="1138989" cy="530421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C00000"/>
                </a:solidFill>
              </a:rPr>
              <a:t>+-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25" name="Šipka dolů 24"/>
          <p:cNvSpPr/>
          <p:nvPr/>
        </p:nvSpPr>
        <p:spPr>
          <a:xfrm>
            <a:off x="5518399" y="4610434"/>
            <a:ext cx="1138989" cy="530421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C00000"/>
                </a:solidFill>
              </a:rPr>
              <a:t>+-</a:t>
            </a:r>
            <a:endParaRPr lang="cs-CZ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39713"/>
              </p:ext>
            </p:extLst>
          </p:nvPr>
        </p:nvGraphicFramePr>
        <p:xfrm>
          <a:off x="409073" y="-16042"/>
          <a:ext cx="11389896" cy="691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7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54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cap="all" dirty="0" smtClean="0">
                          <a:solidFill>
                            <a:srgbClr val="0070C0"/>
                          </a:solidFill>
                        </a:rPr>
                        <a:t>Přehled hlavních funkcí ENDOKRINNÍCH žláz a účinků JEJICH hormonů při a po fyzické zátěži</a:t>
                      </a:r>
                      <a:endParaRPr lang="cs-CZ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8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cap="all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žlázY</a:t>
                      </a:r>
                      <a:r>
                        <a:rPr lang="cs-CZ" sz="1400" b="1" cap="all" baseline="0" dirty="0" smtClean="0">
                          <a:latin typeface="+mn-lt"/>
                        </a:rPr>
                        <a:t> </a:t>
                      </a:r>
                      <a:r>
                        <a:rPr lang="cs-CZ" sz="1400" b="1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r>
                        <a:rPr lang="cs-CZ" sz="1400" b="1" cap="all" baseline="0" dirty="0" smtClean="0">
                          <a:latin typeface="+mn-lt"/>
                        </a:rPr>
                        <a:t> </a:t>
                      </a:r>
                      <a:r>
                        <a:rPr lang="cs-CZ" sz="1400" b="1" i="1" cap="all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HORMONY</a:t>
                      </a:r>
                      <a:endParaRPr lang="cs-CZ" sz="1400" b="1" i="1" cap="all" baseline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cap="all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cap="all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účinky</a:t>
                      </a:r>
                      <a:endParaRPr lang="cs-CZ" sz="1400" b="1" cap="all" baseline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26">
                <a:tc>
                  <a:txBody>
                    <a:bodyPr/>
                    <a:lstStyle/>
                    <a:p>
                      <a:r>
                        <a:rPr lang="cs-CZ" sz="1600" b="1" dirty="0" err="1" smtClean="0">
                          <a:latin typeface="+mn-lt"/>
                        </a:rPr>
                        <a:t>Hypothalamus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spouštěcí hormony </a:t>
                      </a:r>
                      <a:r>
                        <a:rPr lang="cs-CZ" sz="1600" dirty="0" smtClean="0">
                          <a:latin typeface="+mn-lt"/>
                        </a:rPr>
                        <a:t>→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aktivace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Hypofýzy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err="1" smtClean="0">
                          <a:latin typeface="+mn-lt"/>
                        </a:rPr>
                        <a:t>Hypothalamus</a:t>
                      </a:r>
                      <a:r>
                        <a:rPr lang="cs-CZ" sz="1600" b="1" dirty="0" smtClean="0">
                          <a:latin typeface="+mn-lt"/>
                        </a:rPr>
                        <a:t> + Neurohypofýza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Antidiuretický h. </a:t>
                      </a:r>
                      <a:r>
                        <a:rPr lang="cs-CZ" sz="16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(ADH)</a:t>
                      </a:r>
                      <a:endParaRPr lang="cs-CZ" sz="1600" b="0" i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n-lt"/>
                        </a:rPr>
                        <a:t>↓ glomerulární filtrace krve v ledvinách </a:t>
                      </a:r>
                    </a:p>
                    <a:p>
                      <a:r>
                        <a:rPr lang="cs-CZ" sz="1600" dirty="0" smtClean="0">
                          <a:latin typeface="+mn-lt"/>
                        </a:rPr>
                        <a:t>→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zadržování vody v těle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zátěži</a:t>
                      </a:r>
                      <a:endParaRPr lang="cs-CZ" sz="16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6"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atin typeface="+mn-lt"/>
                        </a:rPr>
                        <a:t>Adenohypofýza</a:t>
                      </a:r>
                      <a:endParaRPr lang="cs-CZ" sz="1600" b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Adrenokortikotropní h. </a:t>
                      </a:r>
                      <a:r>
                        <a:rPr lang="cs-CZ" sz="160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(ACTH)</a:t>
                      </a:r>
                      <a:r>
                        <a:rPr lang="cs-CZ" sz="1600" dirty="0" smtClean="0">
                          <a:latin typeface="+mn-lt"/>
                        </a:rPr>
                        <a:t> →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aktivace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Kůry nadledvin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61">
                <a:tc vMerge="1">
                  <a:txBody>
                    <a:bodyPr/>
                    <a:lstStyle/>
                    <a:p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sng" dirty="0" smtClean="0">
                          <a:solidFill>
                            <a:srgbClr val="0070C0"/>
                          </a:solidFill>
                          <a:latin typeface="+mn-lt"/>
                        </a:rPr>
                        <a:t>Glukokortikoidy</a:t>
                      </a:r>
                      <a:r>
                        <a:rPr lang="cs-CZ" sz="1200" b="0" i="0" u="none" dirty="0" smtClean="0">
                          <a:solidFill>
                            <a:srgbClr val="0070C0"/>
                          </a:solidFill>
                          <a:latin typeface="+mn-lt"/>
                        </a:rPr>
                        <a:t> - </a:t>
                      </a:r>
                      <a:r>
                        <a:rPr lang="cs-CZ" sz="16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Kortizol</a:t>
                      </a:r>
                      <a:endParaRPr lang="cs-CZ" sz="1600" b="0" i="1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n-lt"/>
                        </a:rPr>
                        <a:t>Játra: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↑ metabolizmu glukózy a </a:t>
                      </a:r>
                      <a:r>
                        <a:rPr lang="cs-CZ" sz="16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triacylglycerolu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(syntéza glykogenu)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zátěži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Tuk: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lipolýza </a:t>
                      </a:r>
                      <a:r>
                        <a:rPr lang="cs-CZ" sz="1600" b="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(geneze glycerolu v játrech)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zátěži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3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sng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Mineralokortikoidy</a:t>
                      </a:r>
                      <a:r>
                        <a:rPr lang="cs-CZ" sz="16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 - Aldosteron </a:t>
                      </a:r>
                      <a:endParaRPr lang="cs-CZ" sz="1600" b="1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+mn-lt"/>
                        </a:rPr>
                        <a:t>Ledviny: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zadržování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Na</a:t>
                      </a:r>
                      <a:r>
                        <a:rPr lang="cs-CZ" sz="16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+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a H</a:t>
                      </a:r>
                      <a:r>
                        <a:rPr lang="cs-CZ" sz="1600" b="1" baseline="-25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O </a:t>
                      </a:r>
                      <a:r>
                        <a:rPr lang="cs-CZ" sz="1600" b="1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zátěži</a:t>
                      </a:r>
                      <a:endParaRPr lang="cs-CZ" sz="1600" b="1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sng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Adrosteroidy</a:t>
                      </a:r>
                      <a:r>
                        <a:rPr lang="cs-CZ" sz="16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 - Testosteron</a:t>
                      </a:r>
                      <a:endParaRPr lang="cs-CZ" sz="1600" b="1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+mn-lt"/>
                        </a:rPr>
                        <a:t>Buňky: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↑ anabolizmu </a:t>
                      </a:r>
                      <a:r>
                        <a:rPr lang="cs-CZ" sz="1600" b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a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 po zátěži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Thyreostimulační</a:t>
                      </a:r>
                      <a:r>
                        <a:rPr lang="cs-CZ" sz="16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 h. </a:t>
                      </a:r>
                      <a:r>
                        <a:rPr lang="cs-CZ" sz="160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(TSH)</a:t>
                      </a:r>
                      <a:r>
                        <a:rPr lang="cs-CZ" sz="1600" dirty="0" smtClean="0">
                          <a:latin typeface="+mn-lt"/>
                        </a:rPr>
                        <a:t> →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aktivace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Štítné žlázy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T4 </a:t>
                      </a:r>
                      <a:r>
                        <a:rPr lang="cs-CZ" sz="1600" b="0" dirty="0" smtClean="0">
                          <a:latin typeface="Calibri" panose="020F0502020204030204" pitchFamily="34" charset="0"/>
                        </a:rPr>
                        <a:t>→</a:t>
                      </a:r>
                      <a:r>
                        <a:rPr lang="cs-CZ" sz="16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cs-CZ" sz="1600" b="1" i="1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Trijodtyronin</a:t>
                      </a:r>
                      <a:endParaRPr lang="cs-CZ" sz="1600" i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+mn-lt"/>
                        </a:rPr>
                        <a:t>Buňky: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↑ katabolizmu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zátěži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56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Růstový hormon </a:t>
                      </a:r>
                      <a:r>
                        <a:rPr lang="cs-CZ" sz="16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(GH)</a:t>
                      </a:r>
                      <a:endParaRPr lang="cs-CZ" sz="1600" b="0" i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+mn-lt"/>
                        </a:rPr>
                        <a:t>Buňky: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↑ anabolizmu v buňkách </a:t>
                      </a:r>
                      <a:r>
                        <a:rPr lang="cs-CZ" sz="1600" b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a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 po zátěži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4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+mn-lt"/>
                        </a:rPr>
                        <a:t>(CNS–ANS  sympatikus) → </a:t>
                      </a:r>
                      <a:r>
                        <a:rPr lang="cs-CZ" sz="1600" b="1" dirty="0" smtClean="0">
                          <a:latin typeface="+mn-lt"/>
                        </a:rPr>
                        <a:t>Dřeň nadledvin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u="sng" dirty="0" smtClean="0">
                          <a:solidFill>
                            <a:srgbClr val="0070C0"/>
                          </a:solidFill>
                          <a:latin typeface="+mn-lt"/>
                        </a:rPr>
                        <a:t>Katecholaminy</a:t>
                      </a:r>
                    </a:p>
                    <a:p>
                      <a:r>
                        <a:rPr lang="cs-CZ" sz="16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Adrenalin</a:t>
                      </a:r>
                    </a:p>
                    <a:p>
                      <a:r>
                        <a:rPr lang="cs-CZ" sz="16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(Noradrenalin)</a:t>
                      </a:r>
                      <a:endParaRPr lang="cs-CZ" sz="1600" b="0" i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+mn-lt"/>
                        </a:rPr>
                        <a:t>Srdce: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↑ HR + zesílení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systoly (SV) </a:t>
                      </a:r>
                      <a:r>
                        <a:rPr lang="cs-CZ" sz="1600" dirty="0" smtClean="0">
                          <a:latin typeface="+mn-lt"/>
                        </a:rPr>
                        <a:t>→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↑ MV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+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↑ 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TK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zátěži</a:t>
                      </a:r>
                      <a:endParaRPr lang="cs-CZ" sz="16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+mn-lt"/>
                        </a:rPr>
                        <a:t>Tepny: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vasodilatace + ↑ krve ve svalech, vasokonstrikce GIT, ..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zátěži</a:t>
                      </a:r>
                      <a:endParaRPr lang="cs-CZ" sz="16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+mn-lt"/>
                        </a:rPr>
                        <a:t>Plíce: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zrychlení a prohloubení dechu </a:t>
                      </a:r>
                      <a:r>
                        <a:rPr lang="cs-CZ" sz="1600" dirty="0" smtClean="0">
                          <a:latin typeface="+mn-lt"/>
                        </a:rPr>
                        <a:t>→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↑ V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+ 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↑ 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VO</a:t>
                      </a:r>
                      <a:r>
                        <a:rPr lang="cs-CZ" sz="1600" b="1" baseline="-25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, …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zátěži</a:t>
                      </a:r>
                      <a:endParaRPr lang="cs-CZ" sz="1600" b="1" baseline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Sval: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vstup glukózy do buňky a </a:t>
                      </a:r>
                      <a:r>
                        <a:rPr lang="cs-CZ" sz="1600" b="1" baseline="0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glykogenolýza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(</a:t>
                      </a:r>
                      <a:r>
                        <a:rPr lang="cs-CZ" sz="1600" b="1" baseline="0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glukogeneze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)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zátěži</a:t>
                      </a:r>
                      <a:endParaRPr lang="cs-CZ" sz="1600" b="1" baseline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Játra: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glykogenolýza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+ </a:t>
                      </a:r>
                      <a:r>
                        <a:rPr lang="cs-CZ" sz="1600" b="1" baseline="0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neoglukogeneza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zátěži</a:t>
                      </a:r>
                      <a:endParaRPr lang="cs-CZ" sz="1600" b="1" baseline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Tuk: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lipolýza </a:t>
                      </a:r>
                      <a:r>
                        <a:rPr lang="cs-CZ" sz="1600" b="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(geneze glycerolu v játrech)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zátěži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64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atin typeface="+mn-lt"/>
                        </a:rPr>
                        <a:t>Pankreas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i="1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Glukagon</a:t>
                      </a:r>
                      <a:endParaRPr lang="cs-CZ" sz="1600" b="1" i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Játra: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glykogenolýza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+ </a:t>
                      </a:r>
                      <a:r>
                        <a:rPr lang="cs-CZ" sz="1600" b="1" baseline="0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neoglukogeneza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a po zátěži</a:t>
                      </a:r>
                      <a:endParaRPr lang="cs-CZ" sz="1600" b="1" baseline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29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Inzulín</a:t>
                      </a:r>
                      <a:endParaRPr lang="cs-CZ" sz="1600" b="1" i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Sval: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vstup glukózy do buňky a glykolýza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při a po zátěži, </a:t>
                      </a:r>
                      <a:r>
                        <a:rPr lang="cs-CZ" sz="16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glykogeneza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po zátěži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5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>
                          <a:latin typeface="+mn-lt"/>
                        </a:rPr>
                        <a:t>Játra</a:t>
                      </a:r>
                      <a:r>
                        <a:rPr lang="cs-CZ" sz="1200" b="0" dirty="0" smtClean="0">
                          <a:latin typeface="+mn-lt"/>
                        </a:rPr>
                        <a:t> (</a:t>
                      </a:r>
                      <a:r>
                        <a:rPr lang="cs-CZ" sz="1200" b="0" dirty="0" err="1" smtClean="0">
                          <a:latin typeface="+mn-lt"/>
                        </a:rPr>
                        <a:t>Angiotensinogen</a:t>
                      </a:r>
                      <a:r>
                        <a:rPr lang="cs-CZ" sz="1200" b="0" dirty="0" smtClean="0">
                          <a:latin typeface="+mn-lt"/>
                        </a:rPr>
                        <a:t>), Ledviny (Renin), Plíce + Ledviny (ACE)</a:t>
                      </a:r>
                      <a:endParaRPr lang="cs-CZ" sz="1200" b="0" dirty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 smtClean="0">
                          <a:latin typeface="Calibri" panose="020F0502020204030204" pitchFamily="34" charset="0"/>
                        </a:rPr>
                        <a:t>(→</a:t>
                      </a:r>
                      <a:r>
                        <a:rPr lang="cs-CZ" sz="1200" b="0" dirty="0" smtClean="0">
                          <a:latin typeface="+mn-lt"/>
                        </a:rPr>
                        <a:t> Angiotensin I ) </a:t>
                      </a:r>
                      <a:r>
                        <a:rPr lang="cs-CZ" sz="1400" b="0" dirty="0" smtClean="0">
                          <a:latin typeface="Calibri" panose="020F0502020204030204" pitchFamily="34" charset="0"/>
                        </a:rPr>
                        <a:t>→ </a:t>
                      </a:r>
                      <a:r>
                        <a:rPr lang="cs-CZ" sz="14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Angiotensin II </a:t>
                      </a:r>
                      <a:r>
                        <a:rPr lang="cs-CZ" sz="1400" b="0" dirty="0" smtClean="0">
                          <a:latin typeface="Calibri" panose="020F0502020204030204" pitchFamily="34" charset="0"/>
                        </a:rPr>
                        <a:t>→</a:t>
                      </a:r>
                      <a:endParaRPr lang="cs-CZ" sz="1400" b="1" i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i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aktivace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Sympatiku;  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periferní 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vasokostrikce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→ ↑TK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Nadledviny: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sekrece aldosteronu</a:t>
                      </a:r>
                      <a:endParaRPr lang="cs-CZ" sz="1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Ledviny: 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tub. 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reabsorbce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Na</a:t>
                      </a:r>
                      <a:r>
                        <a:rPr lang="cs-CZ" sz="14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+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a Cl</a:t>
                      </a:r>
                      <a:r>
                        <a:rPr lang="cs-CZ" sz="14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-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, exkrece K</a:t>
                      </a:r>
                      <a:r>
                        <a:rPr lang="cs-CZ" sz="1400" b="1" baseline="30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+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, retence H</a:t>
                      </a:r>
                      <a:r>
                        <a:rPr lang="cs-CZ" sz="1400" b="1" baseline="-25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O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; Neurohypofýza: 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sekrece ADH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06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943452" y="89813"/>
            <a:ext cx="244951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/>
              <a:t>Genetic</a:t>
            </a:r>
            <a:r>
              <a:rPr lang="cs-CZ" altLang="cs-CZ" sz="2000" dirty="0" err="1"/>
              <a:t>ké</a:t>
            </a:r>
            <a:r>
              <a:rPr lang="en-GB" altLang="cs-CZ" sz="2000" dirty="0"/>
              <a:t> </a:t>
            </a:r>
            <a:r>
              <a:rPr lang="cs-CZ" altLang="cs-CZ" sz="2000" dirty="0" smtClean="0"/>
              <a:t>vlohy</a:t>
            </a:r>
            <a:endParaRPr lang="en-GB" altLang="cs-CZ" sz="2000" dirty="0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H="1">
            <a:off x="6168247" y="488176"/>
            <a:ext cx="1" cy="196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2158664" y="1105840"/>
            <a:ext cx="8179472" cy="5599244"/>
            <a:chOff x="1424" y="1424"/>
            <a:chExt cx="9180" cy="9000"/>
          </a:xfrm>
        </p:grpSpPr>
        <p:sp>
          <p:nvSpPr>
            <p:cNvPr id="5" name="AutoShape 51"/>
            <p:cNvSpPr>
              <a:spLocks noChangeAspect="1" noChangeArrowheads="1" noTextEdit="1"/>
            </p:cNvSpPr>
            <p:nvPr/>
          </p:nvSpPr>
          <p:spPr bwMode="auto">
            <a:xfrm>
              <a:off x="1424" y="1424"/>
              <a:ext cx="9180" cy="9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Text Box 50"/>
            <p:cNvSpPr txBox="1">
              <a:spLocks noChangeArrowheads="1"/>
            </p:cNvSpPr>
            <p:nvPr/>
          </p:nvSpPr>
          <p:spPr bwMode="auto">
            <a:xfrm>
              <a:off x="1784" y="1604"/>
              <a:ext cx="8460" cy="54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ŘÍDÍCÍ CENTRUM</a:t>
              </a: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MOZEK - MÍCHA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1784" y="2144"/>
              <a:ext cx="1800" cy="10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Motorická kůra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Míšní dráhy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>
              <a:off x="8264" y="2144"/>
              <a:ext cx="1981" cy="10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Senzitivní a senzorická kůra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Míšní dráhy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47"/>
            <p:cNvSpPr txBox="1">
              <a:spLocks noChangeArrowheads="1"/>
            </p:cNvSpPr>
            <p:nvPr/>
          </p:nvSpPr>
          <p:spPr bwMode="auto">
            <a:xfrm>
              <a:off x="4124" y="2144"/>
              <a:ext cx="360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Mozková centra integrace a kooperace (mozeček aj.)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1784" y="4484"/>
              <a:ext cx="360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PŘENOS </a:t>
              </a:r>
              <a:r>
                <a:rPr lang="cs-CZ" altLang="cs-CZ" sz="12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POKYN</a:t>
              </a: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endPara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PERIFERNÍ NERVY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4124" y="2864"/>
              <a:ext cx="1260" cy="10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Centra autonom. systému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44"/>
            <p:cNvSpPr txBox="1">
              <a:spLocks noChangeArrowheads="1"/>
            </p:cNvSpPr>
            <p:nvPr/>
          </p:nvSpPr>
          <p:spPr bwMode="auto">
            <a:xfrm>
              <a:off x="3944" y="5204"/>
              <a:ext cx="144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Autonomní systém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43"/>
            <p:cNvSpPr>
              <a:spLocks noChangeShapeType="1"/>
            </p:cNvSpPr>
            <p:nvPr/>
          </p:nvSpPr>
          <p:spPr bwMode="auto">
            <a:xfrm>
              <a:off x="2324" y="5924"/>
              <a:ext cx="1" cy="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6104" y="2864"/>
              <a:ext cx="162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Hypotalamus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Hypofýza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>
              <a:off x="4844" y="3944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5384" y="340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H="1">
              <a:off x="7724" y="2504"/>
              <a:ext cx="5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 flipH="1">
              <a:off x="3584" y="2504"/>
              <a:ext cx="5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6104" y="4124"/>
              <a:ext cx="41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PŘENOS INFORMACE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6104" y="4664"/>
              <a:ext cx="1260" cy="12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Žlázy s vnitřní sekrecí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 flipV="1">
              <a:off x="6644" y="3584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1784" y="7724"/>
              <a:ext cx="6840" cy="5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EFEKTORY POHYBU: 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Končetiny – Trup:</a:t>
              </a: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Svaly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, šlachy, klouby;	</a:t>
              </a:r>
              <a:r>
                <a:rPr kumimoji="0" lang="cs-CZ" altLang="cs-CZ" sz="1200" b="1" i="1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Proprioreceptory</a:t>
              </a:r>
              <a:endParaRPr kumimoji="0" lang="cs-CZ" altLang="cs-CZ" sz="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8804" y="7724"/>
              <a:ext cx="1440" cy="1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SMYSLY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Oko, Ucho, Receptory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4843" y="5924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1784" y="8264"/>
              <a:ext cx="6840" cy="5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cs-CZ" altLang="cs-CZ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→ </a:t>
              </a:r>
              <a:r>
                <a:rPr lang="cs-CZ" altLang="cs-CZ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SPORTOVNÍ VÝKON</a:t>
              </a:r>
              <a:endPara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V="1">
              <a:off x="9164" y="5924"/>
              <a:ext cx="1" cy="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8623" y="5924"/>
              <a:ext cx="1" cy="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6284" y="6284"/>
              <a:ext cx="2160" cy="12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ZDROJE ENERGIE</a:t>
              </a: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Dýchací,Trávicí, Uropoetická soust.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3944" y="6464"/>
              <a:ext cx="1980" cy="720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TRANSPORT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Krevní oběh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76" name="Line 26"/>
            <p:cNvSpPr>
              <a:spLocks noChangeShapeType="1"/>
            </p:cNvSpPr>
            <p:nvPr/>
          </p:nvSpPr>
          <p:spPr bwMode="auto">
            <a:xfrm>
              <a:off x="5924" y="6824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77" name="Line 25"/>
            <p:cNvSpPr>
              <a:spLocks noChangeShapeType="1"/>
            </p:cNvSpPr>
            <p:nvPr/>
          </p:nvSpPr>
          <p:spPr bwMode="auto">
            <a:xfrm flipV="1">
              <a:off x="8084" y="592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78" name="Text Box 24"/>
            <p:cNvSpPr txBox="1">
              <a:spLocks noChangeArrowheads="1"/>
            </p:cNvSpPr>
            <p:nvPr/>
          </p:nvSpPr>
          <p:spPr bwMode="auto">
            <a:xfrm>
              <a:off x="1784" y="9524"/>
              <a:ext cx="8460" cy="540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PROSTŘEDÍ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OBJEKTY - pohyb – změny – podněty</a:t>
              </a:r>
              <a:endPara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79" name="Line 23"/>
            <p:cNvSpPr>
              <a:spLocks noChangeShapeType="1"/>
            </p:cNvSpPr>
            <p:nvPr/>
          </p:nvSpPr>
          <p:spPr bwMode="auto">
            <a:xfrm>
              <a:off x="5384" y="7184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0" name="Line 22"/>
            <p:cNvSpPr>
              <a:spLocks noChangeShapeType="1"/>
            </p:cNvSpPr>
            <p:nvPr/>
          </p:nvSpPr>
          <p:spPr bwMode="auto">
            <a:xfrm flipV="1">
              <a:off x="7004" y="8804"/>
              <a:ext cx="1" cy="7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1" name="Line 21"/>
            <p:cNvSpPr>
              <a:spLocks noChangeShapeType="1"/>
            </p:cNvSpPr>
            <p:nvPr/>
          </p:nvSpPr>
          <p:spPr bwMode="auto">
            <a:xfrm flipV="1">
              <a:off x="9164" y="8804"/>
              <a:ext cx="1" cy="7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2" name="Line 20"/>
            <p:cNvSpPr>
              <a:spLocks noChangeShapeType="1"/>
            </p:cNvSpPr>
            <p:nvPr/>
          </p:nvSpPr>
          <p:spPr bwMode="auto">
            <a:xfrm>
              <a:off x="7004" y="592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5" name="Line 19"/>
            <p:cNvSpPr>
              <a:spLocks noChangeShapeType="1"/>
            </p:cNvSpPr>
            <p:nvPr/>
          </p:nvSpPr>
          <p:spPr bwMode="auto">
            <a:xfrm flipH="1">
              <a:off x="5924" y="5924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6" name="Line 18"/>
            <p:cNvSpPr>
              <a:spLocks noChangeShapeType="1"/>
            </p:cNvSpPr>
            <p:nvPr/>
          </p:nvSpPr>
          <p:spPr bwMode="auto">
            <a:xfrm>
              <a:off x="5384" y="5924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8" name="Text Box 17"/>
            <p:cNvSpPr txBox="1">
              <a:spLocks noChangeArrowheads="1"/>
            </p:cNvSpPr>
            <p:nvPr/>
          </p:nvSpPr>
          <p:spPr bwMode="auto">
            <a:xfrm>
              <a:off x="1784" y="5204"/>
              <a:ext cx="180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Motorické dráhy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89" name="Line 16"/>
            <p:cNvSpPr>
              <a:spLocks noChangeShapeType="1"/>
            </p:cNvSpPr>
            <p:nvPr/>
          </p:nvSpPr>
          <p:spPr bwMode="auto">
            <a:xfrm>
              <a:off x="5564" y="7184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90" name="Line 15"/>
            <p:cNvSpPr>
              <a:spLocks noChangeShapeType="1"/>
            </p:cNvSpPr>
            <p:nvPr/>
          </p:nvSpPr>
          <p:spPr bwMode="auto">
            <a:xfrm flipV="1">
              <a:off x="5024" y="592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92" name="Line 14"/>
            <p:cNvSpPr>
              <a:spLocks noChangeShapeType="1"/>
            </p:cNvSpPr>
            <p:nvPr/>
          </p:nvSpPr>
          <p:spPr bwMode="auto">
            <a:xfrm flipV="1">
              <a:off x="5024" y="3944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96" name="Line 13"/>
            <p:cNvSpPr>
              <a:spLocks noChangeShapeType="1"/>
            </p:cNvSpPr>
            <p:nvPr/>
          </p:nvSpPr>
          <p:spPr bwMode="auto">
            <a:xfrm flipH="1">
              <a:off x="5924" y="664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201" name="Line 12"/>
            <p:cNvSpPr>
              <a:spLocks noChangeShapeType="1"/>
            </p:cNvSpPr>
            <p:nvPr/>
          </p:nvSpPr>
          <p:spPr bwMode="auto">
            <a:xfrm flipV="1">
              <a:off x="5744" y="5924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203" name="Line 11"/>
            <p:cNvSpPr>
              <a:spLocks noChangeShapeType="1"/>
            </p:cNvSpPr>
            <p:nvPr/>
          </p:nvSpPr>
          <p:spPr bwMode="auto">
            <a:xfrm flipV="1">
              <a:off x="5564" y="1964"/>
              <a:ext cx="1" cy="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36" name="Line 10"/>
            <p:cNvSpPr>
              <a:spLocks noChangeShapeType="1"/>
            </p:cNvSpPr>
            <p:nvPr/>
          </p:nvSpPr>
          <p:spPr bwMode="auto">
            <a:xfrm>
              <a:off x="5384" y="8804"/>
              <a:ext cx="1" cy="7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37" name="Text Box 9"/>
            <p:cNvSpPr txBox="1">
              <a:spLocks noChangeArrowheads="1"/>
            </p:cNvSpPr>
            <p:nvPr/>
          </p:nvSpPr>
          <p:spPr bwMode="auto">
            <a:xfrm>
              <a:off x="7724" y="4664"/>
              <a:ext cx="2520" cy="54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PERIFERNÍ NERVY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39" name="Text Box 8"/>
            <p:cNvSpPr txBox="1">
              <a:spLocks noChangeArrowheads="1"/>
            </p:cNvSpPr>
            <p:nvPr/>
          </p:nvSpPr>
          <p:spPr bwMode="auto">
            <a:xfrm>
              <a:off x="7724" y="5204"/>
              <a:ext cx="252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Senzitivní a senzorické dráhy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40" name="Line 7"/>
            <p:cNvSpPr>
              <a:spLocks noChangeShapeType="1"/>
            </p:cNvSpPr>
            <p:nvPr/>
          </p:nvSpPr>
          <p:spPr bwMode="auto">
            <a:xfrm>
              <a:off x="6464" y="3584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1" name="Line 6"/>
            <p:cNvSpPr>
              <a:spLocks noChangeShapeType="1"/>
            </p:cNvSpPr>
            <p:nvPr/>
          </p:nvSpPr>
          <p:spPr bwMode="auto">
            <a:xfrm flipV="1">
              <a:off x="9884" y="3224"/>
              <a:ext cx="1" cy="1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2" name="Line 5"/>
            <p:cNvSpPr>
              <a:spLocks noChangeShapeType="1"/>
            </p:cNvSpPr>
            <p:nvPr/>
          </p:nvSpPr>
          <p:spPr bwMode="auto">
            <a:xfrm>
              <a:off x="2324" y="3224"/>
              <a:ext cx="1" cy="19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3" name="Line 4"/>
            <p:cNvSpPr>
              <a:spLocks noChangeShapeType="1"/>
            </p:cNvSpPr>
            <p:nvPr/>
          </p:nvSpPr>
          <p:spPr bwMode="auto">
            <a:xfrm flipH="1" flipV="1">
              <a:off x="8084" y="1964"/>
              <a:ext cx="54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4" name="Line 3"/>
            <p:cNvSpPr>
              <a:spLocks noChangeShapeType="1"/>
            </p:cNvSpPr>
            <p:nvPr/>
          </p:nvSpPr>
          <p:spPr bwMode="auto">
            <a:xfrm>
              <a:off x="5924" y="1964"/>
              <a:ext cx="1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5" name="Line 2"/>
            <p:cNvSpPr>
              <a:spLocks noChangeShapeType="1"/>
            </p:cNvSpPr>
            <p:nvPr/>
          </p:nvSpPr>
          <p:spPr bwMode="auto">
            <a:xfrm flipH="1">
              <a:off x="3224" y="1964"/>
              <a:ext cx="72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75" name="Line 32"/>
          <p:cNvSpPr>
            <a:spLocks noChangeShapeType="1"/>
          </p:cNvSpPr>
          <p:nvPr/>
        </p:nvSpPr>
        <p:spPr bwMode="auto">
          <a:xfrm>
            <a:off x="5685281" y="3615006"/>
            <a:ext cx="643310" cy="12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14337" y="680715"/>
            <a:ext cx="1304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B050"/>
                </a:solidFill>
              </a:rPr>
              <a:t>REAKCE NA ZÁTĚŽ</a:t>
            </a: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</a:p>
          <a:p>
            <a:pPr algn="r"/>
            <a:r>
              <a:rPr lang="cs-CZ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0337245" y="694396"/>
            <a:ext cx="14434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ADAPTACE NA ZÁTĚŽ</a:t>
            </a:r>
          </a:p>
          <a:p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</a:p>
          <a:p>
            <a:endParaRPr lang="cs-CZ" sz="1600" dirty="0" smtClean="0">
              <a:latin typeface="Calibri" panose="020F0502020204030204" pitchFamily="34" charset="0"/>
            </a:endParaRPr>
          </a:p>
        </p:txBody>
      </p:sp>
      <p:sp>
        <p:nvSpPr>
          <p:cNvPr id="21" name="Ohnutá šipka 20"/>
          <p:cNvSpPr/>
          <p:nvPr/>
        </p:nvSpPr>
        <p:spPr>
          <a:xfrm>
            <a:off x="1072397" y="42468"/>
            <a:ext cx="3776352" cy="604584"/>
          </a:xfrm>
          <a:prstGeom prst="bentArrow">
            <a:avLst>
              <a:gd name="adj1" fmla="val 36785"/>
              <a:gd name="adj2" fmla="val 50000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OXID.STRES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→</a:t>
            </a:r>
            <a:r>
              <a:rPr lang="cs-CZ" dirty="0" smtClean="0">
                <a:solidFill>
                  <a:schemeClr val="tx1"/>
                </a:solidFill>
              </a:rPr>
              <a:t> POŠKOZENÍ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8196121" y="24359"/>
            <a:ext cx="3949107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DESADAPTACE - snížení úrovně adaptace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MALADAPTACE</a:t>
            </a:r>
            <a:r>
              <a:rPr lang="cs-CZ" dirty="0">
                <a:latin typeface="Calibri" panose="020F0502020204030204" pitchFamily="34" charset="0"/>
              </a:rPr>
              <a:t>– porucha, </a:t>
            </a:r>
            <a:r>
              <a:rPr lang="cs-CZ" dirty="0" smtClean="0">
                <a:latin typeface="Calibri" panose="020F0502020204030204" pitchFamily="34" charset="0"/>
              </a:rPr>
              <a:t>poškození</a:t>
            </a:r>
            <a:endParaRPr lang="cs-CZ" dirty="0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068071" y="759404"/>
            <a:ext cx="6200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000" dirty="0" smtClean="0">
                <a:solidFill>
                  <a:schemeClr val="accent5">
                    <a:lumMod val="75000"/>
                  </a:schemeClr>
                </a:solidFill>
              </a:rPr>
              <a:t>Fyziologické faktory </a:t>
            </a:r>
            <a:r>
              <a:rPr lang="en-US" altLang="cs-CZ" sz="2000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cs-CZ" altLang="cs-CZ" sz="2000" dirty="0" smtClean="0">
                <a:solidFill>
                  <a:schemeClr val="accent5">
                    <a:lumMod val="75000"/>
                  </a:schemeClr>
                </a:solidFill>
              </a:rPr>
              <a:t>FUNKCE</a:t>
            </a:r>
            <a:r>
              <a:rPr lang="en-US" altLang="cs-CZ" sz="20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cs-CZ" altLang="cs-CZ" sz="2000" dirty="0" smtClean="0">
                <a:solidFill>
                  <a:schemeClr val="accent5">
                    <a:lumMod val="75000"/>
                  </a:schemeClr>
                </a:solidFill>
              </a:rPr>
              <a:t> - duševní, tělesné</a:t>
            </a:r>
            <a:endParaRPr lang="en-GB" alt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6" y="572152"/>
            <a:ext cx="6515100" cy="61173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1521764" y="18154"/>
            <a:ext cx="3807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Vliv stresu na aktivitu nadledvin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Kraemer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t="1166" r="1635" b="1720"/>
          <a:stretch/>
        </p:blipFill>
        <p:spPr>
          <a:xfrm>
            <a:off x="6802802" y="1475874"/>
            <a:ext cx="5208723" cy="5213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8262362" y="891099"/>
            <a:ext cx="2289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Hormony nadledvin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Silbernagl</a:t>
            </a:r>
            <a:r>
              <a:rPr lang="cs-CZ" sz="1200" dirty="0"/>
              <a:t>,</a:t>
            </a:r>
            <a:r>
              <a:rPr lang="cs-CZ" sz="1200" dirty="0" smtClean="0"/>
              <a:t> </a:t>
            </a:r>
            <a:r>
              <a:rPr lang="cs-CZ" sz="1200" dirty="0" err="1" smtClean="0"/>
              <a:t>Despopoulos</a:t>
            </a:r>
            <a:r>
              <a:rPr lang="cs-CZ" sz="1200" dirty="0" smtClean="0"/>
              <a:t>, 2004)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97058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032" r="2207" b="973"/>
          <a:stretch/>
        </p:blipFill>
        <p:spPr bwMode="auto">
          <a:xfrm>
            <a:off x="-8020" y="-6234"/>
            <a:ext cx="5975685" cy="6853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1"/>
          <p:cNvSpPr txBox="1">
            <a:spLocks noChangeArrowheads="1"/>
          </p:cNvSpPr>
          <p:nvPr/>
        </p:nvSpPr>
        <p:spPr bwMode="auto">
          <a:xfrm>
            <a:off x="5374108" y="313179"/>
            <a:ext cx="63767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</a:rPr>
              <a:t>Hormonální regulace metabolizmu glukózy, lipidů  a proteinů</a:t>
            </a:r>
            <a:endParaRPr lang="cs-CZ" altLang="cs-CZ" sz="12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(</a:t>
            </a:r>
            <a:r>
              <a:rPr lang="cs-CZ" altLang="cs-CZ" sz="1200" dirty="0" err="1"/>
              <a:t>Silbernagl</a:t>
            </a:r>
            <a:r>
              <a:rPr lang="cs-CZ" altLang="cs-CZ" sz="1200" dirty="0"/>
              <a:t> </a:t>
            </a:r>
            <a:r>
              <a:rPr lang="en-US" altLang="cs-CZ" sz="1200" dirty="0"/>
              <a:t>&amp;</a:t>
            </a:r>
            <a:r>
              <a:rPr lang="cs-CZ" altLang="cs-CZ" sz="1200" dirty="0"/>
              <a:t> </a:t>
            </a:r>
            <a:r>
              <a:rPr lang="cs-CZ" altLang="cs-CZ" sz="1200" dirty="0" err="1"/>
              <a:t>Despopoulos</a:t>
            </a:r>
            <a:r>
              <a:rPr lang="cs-CZ" altLang="cs-CZ" sz="1200" dirty="0"/>
              <a:t>, 2004</a:t>
            </a:r>
            <a:r>
              <a:rPr lang="cs-CZ" altLang="cs-CZ" sz="1200" dirty="0" smtClean="0"/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7030A0"/>
                </a:solidFill>
              </a:rPr>
              <a:t>ADRENALIN</a:t>
            </a:r>
            <a:r>
              <a:rPr lang="cs-CZ" altLang="cs-CZ" sz="1800" dirty="0" smtClean="0"/>
              <a:t> – </a:t>
            </a:r>
            <a:r>
              <a:rPr lang="cs-CZ" altLang="cs-CZ" sz="1800" b="1" dirty="0" smtClean="0">
                <a:solidFill>
                  <a:srgbClr val="0070C0"/>
                </a:solidFill>
              </a:rPr>
              <a:t>KORTIZOL</a:t>
            </a:r>
            <a:r>
              <a:rPr lang="cs-CZ" altLang="cs-CZ" sz="1800" dirty="0" smtClean="0"/>
              <a:t> – </a:t>
            </a:r>
            <a:r>
              <a:rPr lang="cs-CZ" altLang="cs-CZ" sz="1800" b="1" dirty="0" smtClean="0">
                <a:solidFill>
                  <a:schemeClr val="accent6">
                    <a:lumMod val="75000"/>
                  </a:schemeClr>
                </a:solidFill>
              </a:rPr>
              <a:t>INZULÍN</a:t>
            </a:r>
            <a:r>
              <a:rPr lang="cs-CZ" altLang="cs-CZ" sz="1800" dirty="0" smtClean="0"/>
              <a:t> - </a:t>
            </a:r>
            <a:r>
              <a:rPr lang="cs-CZ" altLang="cs-CZ" sz="1800" b="1" dirty="0" smtClean="0">
                <a:solidFill>
                  <a:schemeClr val="accent2"/>
                </a:solidFill>
              </a:rPr>
              <a:t>GLUKAGON</a:t>
            </a:r>
            <a:endParaRPr lang="cs-CZ" altLang="cs-CZ" sz="1800" b="1" dirty="0">
              <a:solidFill>
                <a:schemeClr val="accent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31" y="2112744"/>
            <a:ext cx="4427908" cy="443462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946231" y="1291551"/>
            <a:ext cx="44279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rgbClr val="0070C0"/>
                </a:solidFill>
              </a:rPr>
              <a:t>Glukoregulační</a:t>
            </a:r>
            <a:r>
              <a:rPr lang="cs-CZ" dirty="0" smtClean="0">
                <a:solidFill>
                  <a:srgbClr val="0070C0"/>
                </a:solidFill>
              </a:rPr>
              <a:t> odezva hormonů</a:t>
            </a: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na zátěž střední intenzity</a:t>
            </a:r>
          </a:p>
          <a:p>
            <a:pPr algn="ctr"/>
            <a:r>
              <a:rPr lang="cs-CZ" sz="1000" dirty="0" smtClean="0"/>
              <a:t>(</a:t>
            </a:r>
            <a:r>
              <a:rPr lang="cs-CZ" sz="1000" dirty="0" err="1" smtClean="0"/>
              <a:t>Cengage</a:t>
            </a:r>
            <a:r>
              <a:rPr lang="cs-CZ" sz="1000" dirty="0" smtClean="0"/>
              <a:t> </a:t>
            </a:r>
            <a:r>
              <a:rPr lang="cs-CZ" sz="1000" dirty="0" err="1" smtClean="0"/>
              <a:t>Learning</a:t>
            </a:r>
            <a:r>
              <a:rPr lang="cs-CZ" sz="1000" dirty="0" smtClean="0"/>
              <a:t> 2013 In: </a:t>
            </a:r>
            <a:r>
              <a:rPr lang="cs-CZ" sz="1000" dirty="0" err="1" smtClean="0"/>
              <a:t>Raven</a:t>
            </a:r>
            <a:r>
              <a:rPr lang="cs-CZ" sz="1000" dirty="0" smtClean="0"/>
              <a:t> et al., 2013)</a:t>
            </a:r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46231" y="6547371"/>
            <a:ext cx="4427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(</a:t>
            </a:r>
            <a:r>
              <a:rPr lang="cs-CZ" sz="1400" dirty="0" err="1" smtClean="0"/>
              <a:t>Norepinephrine</a:t>
            </a:r>
            <a:r>
              <a:rPr lang="cs-CZ" sz="1400" dirty="0" smtClean="0"/>
              <a:t> = noradrenalin, </a:t>
            </a:r>
            <a:r>
              <a:rPr lang="cs-CZ" sz="1400" dirty="0" err="1" smtClean="0"/>
              <a:t>Epinephrine</a:t>
            </a:r>
            <a:r>
              <a:rPr lang="cs-CZ" sz="1400" dirty="0" smtClean="0"/>
              <a:t> = adrenalin)</a:t>
            </a:r>
            <a:endParaRPr lang="cs-CZ" sz="1400" dirty="0"/>
          </a:p>
        </p:txBody>
      </p:sp>
      <p:sp>
        <p:nvSpPr>
          <p:cNvPr id="6" name="Šipka doleva 5"/>
          <p:cNvSpPr/>
          <p:nvPr/>
        </p:nvSpPr>
        <p:spPr>
          <a:xfrm rot="20388737">
            <a:off x="5841195" y="1334625"/>
            <a:ext cx="724982" cy="450053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C00000"/>
                </a:solidFill>
              </a:rPr>
              <a:t>SVAL</a:t>
            </a:r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29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4" y="4133088"/>
            <a:ext cx="5885778" cy="2452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67" y="1166028"/>
            <a:ext cx="5013158" cy="356482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769767" y="304254"/>
            <a:ext cx="50131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70C0"/>
                </a:solidFill>
              </a:rPr>
              <a:t>Ukládání zásob glykogenu po jídle</a:t>
            </a:r>
          </a:p>
          <a:p>
            <a:pPr algn="ctr"/>
            <a:r>
              <a:rPr lang="cs-CZ" sz="2000" dirty="0" smtClean="0">
                <a:solidFill>
                  <a:srgbClr val="0070C0"/>
                </a:solidFill>
              </a:rPr>
              <a:t>v klidu a po kondičním tréninku</a:t>
            </a:r>
          </a:p>
          <a:p>
            <a:pPr algn="ctr"/>
            <a:r>
              <a:rPr lang="cs-CZ" sz="1000" dirty="0" smtClean="0"/>
              <a:t>(</a:t>
            </a:r>
            <a:r>
              <a:rPr lang="cs-CZ" sz="1000" dirty="0" err="1" smtClean="0"/>
              <a:t>Cengage</a:t>
            </a:r>
            <a:r>
              <a:rPr lang="cs-CZ" sz="1000" dirty="0" smtClean="0"/>
              <a:t> </a:t>
            </a:r>
            <a:r>
              <a:rPr lang="cs-CZ" sz="1000" dirty="0" err="1" smtClean="0"/>
              <a:t>Learning</a:t>
            </a:r>
            <a:r>
              <a:rPr lang="cs-CZ" sz="1000" dirty="0" smtClean="0"/>
              <a:t> 2013 In: </a:t>
            </a:r>
            <a:r>
              <a:rPr lang="cs-CZ" sz="1000" dirty="0" err="1" smtClean="0"/>
              <a:t>Raven</a:t>
            </a:r>
            <a:r>
              <a:rPr lang="cs-CZ" sz="1000" dirty="0" smtClean="0"/>
              <a:t> et al., 2013)</a:t>
            </a:r>
            <a:endParaRPr lang="cs-CZ" sz="1000" dirty="0"/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431483" y="3579090"/>
            <a:ext cx="58857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</a:rPr>
              <a:t>Cirkadiánní rytmus kortizolu a adrenokortikotropinu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(</a:t>
            </a:r>
            <a:r>
              <a:rPr lang="cs-CZ" altLang="cs-CZ" sz="1200" dirty="0" err="1"/>
              <a:t>Silbernagl</a:t>
            </a:r>
            <a:r>
              <a:rPr lang="cs-CZ" altLang="cs-CZ" sz="1200" dirty="0"/>
              <a:t> </a:t>
            </a:r>
            <a:r>
              <a:rPr lang="en-US" altLang="cs-CZ" sz="1200" dirty="0"/>
              <a:t>&amp;</a:t>
            </a:r>
            <a:r>
              <a:rPr lang="cs-CZ" altLang="cs-CZ" sz="1200" dirty="0"/>
              <a:t> </a:t>
            </a:r>
            <a:r>
              <a:rPr lang="cs-CZ" altLang="cs-CZ" sz="1200" dirty="0" err="1"/>
              <a:t>Despopoulos</a:t>
            </a:r>
            <a:r>
              <a:rPr lang="cs-CZ" altLang="cs-CZ" sz="1200" dirty="0"/>
              <a:t>, 2004)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6" y="858252"/>
            <a:ext cx="5885777" cy="2527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431485" y="304254"/>
            <a:ext cx="5885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70C0"/>
                </a:solidFill>
              </a:rPr>
              <a:t>Odezva kortizolu na různé  zatížení 50% VO</a:t>
            </a:r>
            <a:r>
              <a:rPr lang="cs-CZ" sz="2000" baseline="-25000" dirty="0" smtClean="0">
                <a:solidFill>
                  <a:srgbClr val="0070C0"/>
                </a:solidFill>
              </a:rPr>
              <a:t>2</a:t>
            </a:r>
            <a:r>
              <a:rPr lang="cs-CZ" sz="2000" dirty="0" smtClean="0">
                <a:solidFill>
                  <a:srgbClr val="0070C0"/>
                </a:solidFill>
              </a:rPr>
              <a:t>max</a:t>
            </a:r>
          </a:p>
          <a:p>
            <a:pPr algn="ctr"/>
            <a:r>
              <a:rPr lang="cs-CZ" sz="1000" dirty="0" smtClean="0"/>
              <a:t>(</a:t>
            </a:r>
            <a:r>
              <a:rPr lang="cs-CZ" sz="1000" dirty="0" err="1" smtClean="0"/>
              <a:t>Thuma</a:t>
            </a:r>
            <a:r>
              <a:rPr lang="cs-CZ" sz="1000" dirty="0" smtClean="0"/>
              <a:t> et al., 1995; In: </a:t>
            </a:r>
            <a:r>
              <a:rPr lang="cs-CZ" sz="1000" dirty="0" err="1" smtClean="0"/>
              <a:t>Farrel</a:t>
            </a:r>
            <a:r>
              <a:rPr lang="cs-CZ" sz="1000" dirty="0" smtClean="0"/>
              <a:t> et al., 2012)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47891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966224"/>
            <a:ext cx="11325726" cy="5502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449179" y="302994"/>
            <a:ext cx="1132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Změny plazmatických </a:t>
            </a:r>
            <a:r>
              <a:rPr lang="cs-CZ" b="1" dirty="0">
                <a:solidFill>
                  <a:srgbClr val="0070C0"/>
                </a:solidFill>
              </a:rPr>
              <a:t>koncentrací </a:t>
            </a:r>
            <a:r>
              <a:rPr lang="cs-CZ" b="1" dirty="0" smtClean="0">
                <a:solidFill>
                  <a:srgbClr val="0070C0"/>
                </a:solidFill>
              </a:rPr>
              <a:t>hormonů </a:t>
            </a:r>
            <a:r>
              <a:rPr lang="cs-CZ" b="1" dirty="0" smtClean="0">
                <a:solidFill>
                  <a:srgbClr val="C00000"/>
                </a:solidFill>
              </a:rPr>
              <a:t>při zátěži 50% VO</a:t>
            </a:r>
            <a:r>
              <a:rPr lang="cs-CZ" b="1" baseline="-25000" dirty="0" smtClean="0">
                <a:solidFill>
                  <a:srgbClr val="C00000"/>
                </a:solidFill>
              </a:rPr>
              <a:t>2</a:t>
            </a:r>
            <a:r>
              <a:rPr lang="cs-CZ" b="1" dirty="0" smtClean="0">
                <a:solidFill>
                  <a:srgbClr val="C00000"/>
                </a:solidFill>
              </a:rPr>
              <a:t>max po předcházející </a:t>
            </a:r>
            <a:r>
              <a:rPr lang="cs-CZ" b="1" dirty="0" err="1" smtClean="0">
                <a:solidFill>
                  <a:srgbClr val="C00000"/>
                </a:solidFill>
              </a:rPr>
              <a:t>eu</a:t>
            </a:r>
            <a:r>
              <a:rPr lang="cs-CZ" b="1" dirty="0" smtClean="0">
                <a:solidFill>
                  <a:srgbClr val="C00000"/>
                </a:solidFill>
              </a:rPr>
              <a:t>- a hypoglykémii</a:t>
            </a:r>
          </a:p>
          <a:p>
            <a:pPr algn="ctr"/>
            <a:r>
              <a:rPr lang="cs-CZ" sz="1000" dirty="0" smtClean="0"/>
              <a:t>(Davis et al., 2000; In: </a:t>
            </a:r>
            <a:r>
              <a:rPr lang="cs-CZ" sz="1000" dirty="0" err="1" smtClean="0"/>
              <a:t>Farrel</a:t>
            </a:r>
            <a:r>
              <a:rPr lang="cs-CZ" sz="1000" dirty="0" smtClean="0"/>
              <a:t> et al., 2012)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5227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60358" y="368655"/>
            <a:ext cx="852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Odezva růstového hormonu (GH) na aerobní cvičení 70%V02max u žen (A) a mužů (B)</a:t>
            </a:r>
          </a:p>
          <a:p>
            <a:pPr algn="ctr"/>
            <a:r>
              <a:rPr lang="cs-CZ" dirty="0" smtClean="0"/>
              <a:t>Trvání: 30, 60 a 120 min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Wideman</a:t>
            </a:r>
            <a:r>
              <a:rPr lang="cs-CZ" sz="1200" dirty="0" smtClean="0"/>
              <a:t> et al., 2006. In: </a:t>
            </a:r>
            <a:r>
              <a:rPr lang="cs-CZ" sz="1200" dirty="0" err="1" smtClean="0"/>
              <a:t>Kraemer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3" b="47686"/>
          <a:stretch/>
        </p:blipFill>
        <p:spPr>
          <a:xfrm>
            <a:off x="758129" y="1403681"/>
            <a:ext cx="4967076" cy="37458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3" b="913"/>
          <a:stretch/>
        </p:blipFill>
        <p:spPr>
          <a:xfrm>
            <a:off x="6180360" y="1403681"/>
            <a:ext cx="5331087" cy="37458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5628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58" y="1184526"/>
            <a:ext cx="5891228" cy="4090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127789" y="353528"/>
            <a:ext cx="6385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Změna koncentrací hormonů (%) v plazmě po aerobním cvičení </a:t>
            </a:r>
            <a:r>
              <a:rPr lang="cs-CZ" dirty="0" smtClean="0"/>
              <a:t>(3h jízdy na kole s intenzitou 65%VO</a:t>
            </a:r>
            <a:r>
              <a:rPr lang="cs-CZ" baseline="-25000" dirty="0" smtClean="0"/>
              <a:t>2</a:t>
            </a:r>
            <a:r>
              <a:rPr lang="cs-CZ" dirty="0" smtClean="0"/>
              <a:t>max)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Kenney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21032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2"/>
          <a:stretch/>
        </p:blipFill>
        <p:spPr>
          <a:xfrm>
            <a:off x="240632" y="867545"/>
            <a:ext cx="11734800" cy="5922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240632" y="167645"/>
            <a:ext cx="1173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Systém RENIN – ANGIOTENSIN - ALDOSTERON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582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t="12409" r="1327" b="5158"/>
          <a:stretch/>
        </p:blipFill>
        <p:spPr>
          <a:xfrm>
            <a:off x="96251" y="1034716"/>
            <a:ext cx="11974010" cy="574307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56548" y="240632"/>
            <a:ext cx="560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cap="all" dirty="0" smtClean="0">
                <a:solidFill>
                  <a:srgbClr val="0070C0"/>
                </a:solidFill>
              </a:rPr>
              <a:t>Odezva hormonální soustavy na zátěž při cvičení</a:t>
            </a:r>
          </a:p>
          <a:p>
            <a:pPr algn="ctr"/>
            <a:r>
              <a:rPr lang="cs-CZ" sz="1000" dirty="0" smtClean="0"/>
              <a:t>(</a:t>
            </a:r>
            <a:r>
              <a:rPr lang="cs-CZ" sz="1000" dirty="0" err="1" smtClean="0"/>
              <a:t>Fagin</a:t>
            </a:r>
            <a:r>
              <a:rPr lang="cs-CZ" sz="1000" dirty="0" smtClean="0"/>
              <a:t> </a:t>
            </a:r>
            <a:r>
              <a:rPr lang="en-US" sz="1000" dirty="0"/>
              <a:t>&lt;http://www.phillyfit.com/fernando-paredes-secrets-of-fitness-success</a:t>
            </a:r>
            <a:r>
              <a:rPr lang="en-US" sz="1000" dirty="0" smtClean="0"/>
              <a:t>/</a:t>
            </a:r>
            <a:r>
              <a:rPr lang="cs-CZ" sz="1000" dirty="0" smtClean="0"/>
              <a:t>; 13.10.2017</a:t>
            </a:r>
            <a:r>
              <a:rPr lang="en-US" sz="1000" dirty="0" smtClean="0"/>
              <a:t>&gt;</a:t>
            </a:r>
            <a:r>
              <a:rPr lang="cs-CZ" sz="1000" dirty="0" smtClean="0"/>
              <a:t>)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19665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C:\Users\Vojta\Desktop\ŠKOLA - DSP\Nová složka\IMG_11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8"/>
          <a:stretch/>
        </p:blipFill>
        <p:spPr bwMode="auto">
          <a:xfrm>
            <a:off x="1847528" y="1030870"/>
            <a:ext cx="1205045" cy="23261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 flipV="1">
            <a:off x="1881783" y="1876053"/>
            <a:ext cx="41535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66334"/>
              </p:ext>
            </p:extLst>
          </p:nvPr>
        </p:nvGraphicFramePr>
        <p:xfrm>
          <a:off x="1847527" y="3689009"/>
          <a:ext cx="3736344" cy="280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STATISTICA Graph" r:id="rId4" imgW="5943600" imgH="4457880" progId="STATISTICA.Graph">
                  <p:embed/>
                </p:oleObj>
              </mc:Choice>
              <mc:Fallback>
                <p:oleObj name="STATISTICA 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7" y="3689009"/>
                        <a:ext cx="3736344" cy="28022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039974" y="1728648"/>
            <a:ext cx="46790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122863"/>
              </p:ext>
            </p:extLst>
          </p:nvPr>
        </p:nvGraphicFramePr>
        <p:xfrm>
          <a:off x="4439817" y="2502474"/>
          <a:ext cx="3816425" cy="2862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STATISTICA Graph" r:id="rId6" imgW="5943600" imgH="4457880" progId="STATISTICA.Graph">
                  <p:embed/>
                </p:oleObj>
              </mc:Choice>
              <mc:Fallback>
                <p:oleObj name="STATISTICA Graph" r:id="rId6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7" y="2502474"/>
                        <a:ext cx="3816425" cy="286231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658"/>
              </p:ext>
            </p:extLst>
          </p:nvPr>
        </p:nvGraphicFramePr>
        <p:xfrm>
          <a:off x="6844882" y="3689009"/>
          <a:ext cx="3571598" cy="280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STATISTICA Graph" r:id="rId8" imgW="4343400" imgH="3249360" progId="STATISTICA.Graph">
                  <p:embed/>
                </p:oleObj>
              </mc:Choice>
              <mc:Fallback>
                <p:oleObj name="STATISTICA Graph" r:id="rId8" imgW="4343400" imgH="324936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882" y="3689009"/>
                        <a:ext cx="3571598" cy="28022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 descr="C:\Users\Vojta\Desktop\ŠKOLA - DSP\Fil mereni foto\20131106_062658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15440" r="1836" b="8456"/>
          <a:stretch/>
        </p:blipFill>
        <p:spPr bwMode="auto">
          <a:xfrm>
            <a:off x="8472265" y="1030870"/>
            <a:ext cx="1944215" cy="23261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3143671" y="952488"/>
            <a:ext cx="5230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</a:rPr>
              <a:t>Bastyan V. Vliv aerobní a anaerobní pohybové aktivity na hodnotu klidového </a:t>
            </a:r>
            <a:r>
              <a:rPr lang="cs-CZ" sz="1400" dirty="0" smtClean="0">
                <a:latin typeface="Calibri" panose="020F0502020204030204" pitchFamily="34" charset="0"/>
              </a:rPr>
              <a:t>metabolismu </a:t>
            </a:r>
            <a:r>
              <a:rPr lang="en-US" sz="1400" dirty="0" smtClean="0">
                <a:latin typeface="Calibri" panose="020F0502020204030204" pitchFamily="34" charset="0"/>
              </a:rPr>
              <a:t>[</a:t>
            </a:r>
            <a:r>
              <a:rPr lang="cs-CZ" sz="1400" dirty="0">
                <a:latin typeface="Calibri" panose="020F0502020204030204" pitchFamily="34" charset="0"/>
              </a:rPr>
              <a:t>disertační práce</a:t>
            </a:r>
            <a:r>
              <a:rPr lang="en-US" sz="1400" dirty="0">
                <a:latin typeface="Calibri" panose="020F0502020204030204" pitchFamily="34" charset="0"/>
              </a:rPr>
              <a:t>]</a:t>
            </a:r>
            <a:r>
              <a:rPr lang="cs-CZ" sz="1400" dirty="0">
                <a:latin typeface="Calibri" panose="020F0502020204030204" pitchFamily="34" charset="0"/>
              </a:rPr>
              <a:t>, 2017.</a:t>
            </a:r>
          </a:p>
          <a:p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</a:rPr>
              <a:t>3 měsíce 3x týdně 30-40 min běhu na 70–85% SF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při ventilačním anaerobním prahu</a:t>
            </a:r>
          </a:p>
          <a:p>
            <a:r>
              <a:rPr lang="cs-CZ" sz="2000" dirty="0" smtClean="0">
                <a:latin typeface="Calibri" panose="020F0502020204030204" pitchFamily="34" charset="0"/>
              </a:rPr>
              <a:t>(</a:t>
            </a:r>
            <a:r>
              <a:rPr lang="cs-CZ" sz="2000" dirty="0">
                <a:latin typeface="Calibri" panose="020F0502020204030204" pitchFamily="34" charset="0"/>
              </a:rPr>
              <a:t>muži: 32±2,7 r.; n=11)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919116" y="3433397"/>
            <a:ext cx="1257780" cy="55399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dirty="0"/>
              <a:t>RER(kcal/d)</a:t>
            </a:r>
          </a:p>
          <a:p>
            <a:pPr algn="ctr"/>
            <a:r>
              <a:rPr lang="cs-CZ" sz="1200" dirty="0">
                <a:solidFill>
                  <a:srgbClr val="FF0000"/>
                </a:solidFill>
              </a:rPr>
              <a:t>p = 0,005847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338804" y="2413405"/>
            <a:ext cx="1586396" cy="55399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dirty="0"/>
              <a:t>RER(kcal/d*kg)</a:t>
            </a:r>
          </a:p>
          <a:p>
            <a:pPr algn="ctr"/>
            <a:r>
              <a:rPr lang="cs-CZ" sz="1200" dirty="0">
                <a:solidFill>
                  <a:srgbClr val="FF0000"/>
                </a:solidFill>
              </a:rPr>
              <a:t>p = 0,003346</a:t>
            </a:r>
          </a:p>
        </p:txBody>
      </p:sp>
      <p:sp>
        <p:nvSpPr>
          <p:cNvPr id="20" name="Šipka nahoru 19"/>
          <p:cNvSpPr/>
          <p:nvPr/>
        </p:nvSpPr>
        <p:spPr bwMode="auto">
          <a:xfrm>
            <a:off x="3370006" y="4421714"/>
            <a:ext cx="356003" cy="561369"/>
          </a:xfrm>
          <a:prstGeom prst="upArrow">
            <a:avLst/>
          </a:prstGeom>
          <a:solidFill>
            <a:srgbClr val="92D050">
              <a:alpha val="41000"/>
            </a:srgbClr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latin typeface="Arial" panose="020B0604020202020204" pitchFamily="34" charset="0"/>
            </a:endParaRPr>
          </a:p>
        </p:txBody>
      </p:sp>
      <p:sp>
        <p:nvSpPr>
          <p:cNvPr id="21" name="Šipka nahoru 20"/>
          <p:cNvSpPr/>
          <p:nvPr/>
        </p:nvSpPr>
        <p:spPr bwMode="auto">
          <a:xfrm>
            <a:off x="5967106" y="3460361"/>
            <a:ext cx="356003" cy="640724"/>
          </a:xfrm>
          <a:prstGeom prst="upArrow">
            <a:avLst/>
          </a:prstGeom>
          <a:solidFill>
            <a:srgbClr val="92D050">
              <a:alpha val="41000"/>
            </a:srgbClr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latin typeface="Arial" panose="020B0604020202020204" pitchFamily="34" charset="0"/>
            </a:endParaRPr>
          </a:p>
        </p:txBody>
      </p:sp>
      <p:sp>
        <p:nvSpPr>
          <p:cNvPr id="22" name="Šipka nahoru 21"/>
          <p:cNvSpPr/>
          <p:nvPr/>
        </p:nvSpPr>
        <p:spPr bwMode="auto">
          <a:xfrm flipV="1">
            <a:off x="8256242" y="5079532"/>
            <a:ext cx="356003" cy="233522"/>
          </a:xfrm>
          <a:prstGeom prst="upArrow">
            <a:avLst/>
          </a:prstGeom>
          <a:solidFill>
            <a:srgbClr val="92D050">
              <a:alpha val="41000"/>
            </a:srgbClr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latin typeface="Arial" panose="020B060402020202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038632" y="349468"/>
            <a:ext cx="8568953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cs-CZ" altLang="cs-CZ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Dlouhodobý efekt vytrvalostního kondičního cvičení na klidový metabolizmus</a:t>
            </a:r>
            <a:endParaRPr lang="cs-CZ" altLang="cs-CZ" sz="20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842930" y="3428518"/>
            <a:ext cx="1127120" cy="55399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Tuk(%)</a:t>
            </a:r>
          </a:p>
          <a:p>
            <a:pPr algn="ctr"/>
            <a:r>
              <a:rPr lang="cs-CZ" sz="1200" dirty="0">
                <a:solidFill>
                  <a:srgbClr val="FF0000"/>
                </a:solidFill>
              </a:rPr>
              <a:t>p = 0,003346</a:t>
            </a:r>
          </a:p>
        </p:txBody>
      </p:sp>
    </p:spTree>
    <p:extLst>
      <p:ext uri="{BB962C8B-B14F-4D97-AF65-F5344CB8AC3E}">
        <p14:creationId xmlns:p14="http://schemas.microsoft.com/office/powerpoint/2010/main" val="42509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79" y="147097"/>
            <a:ext cx="7844589" cy="66086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19665" y="147097"/>
            <a:ext cx="4000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Plazmové beta endorfiny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před</a:t>
            </a:r>
            <a:r>
              <a:rPr lang="cs-CZ" b="1" dirty="0" smtClean="0">
                <a:solidFill>
                  <a:srgbClr val="0070C0"/>
                </a:solidFill>
              </a:rPr>
              <a:t> a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po</a:t>
            </a:r>
            <a:r>
              <a:rPr lang="cs-CZ" b="1" dirty="0" smtClean="0">
                <a:solidFill>
                  <a:srgbClr val="0070C0"/>
                </a:solidFill>
              </a:rPr>
              <a:t> 30 min aerobního cvičení různé rychlosti </a:t>
            </a:r>
          </a:p>
          <a:p>
            <a:pPr algn="ctr"/>
            <a:r>
              <a:rPr lang="cs-CZ" dirty="0" smtClean="0"/>
              <a:t>Běh na 60 a 80%VO2max a podle chuti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Farell</a:t>
            </a:r>
            <a:r>
              <a:rPr lang="cs-CZ" sz="1200" dirty="0" smtClean="0"/>
              <a:t> et al., 1982. In: </a:t>
            </a:r>
            <a:r>
              <a:rPr lang="cs-CZ" sz="1200" dirty="0" err="1" smtClean="0"/>
              <a:t>Kraemer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6" y="1255092"/>
            <a:ext cx="4000829" cy="31244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254787" y="5163860"/>
            <a:ext cx="3935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Plazmové beta endorfiny a kortizol před a po sériích odporového cvičení </a:t>
            </a:r>
          </a:p>
          <a:p>
            <a:r>
              <a:rPr lang="cs-CZ" sz="1600" b="1" dirty="0" smtClean="0"/>
              <a:t>Série 1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70C0"/>
                </a:solidFill>
              </a:rPr>
              <a:t>5/3(5RM)</a:t>
            </a:r>
            <a:r>
              <a:rPr lang="cs-CZ" sz="1600" dirty="0" smtClean="0"/>
              <a:t>;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10/3(10RM)</a:t>
            </a:r>
            <a:r>
              <a:rPr lang="cs-CZ" sz="1600" dirty="0" smtClean="0"/>
              <a:t>;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5/1(5RM)</a:t>
            </a:r>
            <a:r>
              <a:rPr lang="cs-CZ" sz="1600" dirty="0" smtClean="0"/>
              <a:t>. </a:t>
            </a:r>
            <a:r>
              <a:rPr lang="cs-CZ" sz="1600" b="1" dirty="0" smtClean="0"/>
              <a:t>Série 2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70C0"/>
                </a:solidFill>
              </a:rPr>
              <a:t>10/1(10RM)</a:t>
            </a:r>
            <a:r>
              <a:rPr lang="cs-CZ" sz="1600" dirty="0" smtClean="0"/>
              <a:t>;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5/1(5RM)</a:t>
            </a:r>
            <a:r>
              <a:rPr lang="cs-CZ" sz="1600" dirty="0" smtClean="0"/>
              <a:t>;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10/3(10RM)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Pritzlaff</a:t>
            </a:r>
            <a:r>
              <a:rPr lang="cs-CZ" sz="1200" dirty="0" smtClean="0"/>
              <a:t> et al., 1999. In: </a:t>
            </a:r>
            <a:r>
              <a:rPr lang="cs-CZ" sz="1200" dirty="0" err="1" smtClean="0"/>
              <a:t>Kraemer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29822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6569" y="0"/>
            <a:ext cx="11879179" cy="649408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2000" b="1" i="0" u="none" strike="noStrike" cap="all" dirty="0" smtClean="0">
                <a:solidFill>
                  <a:srgbClr val="0070C0"/>
                </a:solidFill>
              </a:rPr>
              <a:t>Motorický NERVOVÝ systém </a:t>
            </a:r>
            <a:r>
              <a:rPr lang="cs-CZ" i="0" u="none" strike="noStrike" baseline="0" dirty="0" smtClean="0"/>
              <a:t>(prof. </a:t>
            </a:r>
            <a:r>
              <a:rPr lang="cs-CZ" i="0" u="none" strike="noStrike" baseline="0" dirty="0" err="1" smtClean="0"/>
              <a:t>Martiník</a:t>
            </a:r>
            <a:r>
              <a:rPr lang="cs-CZ" i="0" u="none" strike="noStrike" baseline="0" dirty="0" smtClean="0"/>
              <a:t>) </a:t>
            </a:r>
            <a:r>
              <a:rPr lang="cs-CZ" b="0" i="0" u="none" strike="noStrike" baseline="0" dirty="0" smtClean="0">
                <a:solidFill>
                  <a:srgbClr val="0070C0"/>
                </a:solidFill>
              </a:rPr>
              <a:t>patří k tzv. efektorovým oblastem nervstva, které řídí </a:t>
            </a:r>
            <a:r>
              <a:rPr lang="cs-CZ" b="1" i="1" u="none" strike="noStrike" baseline="0" dirty="0" smtClean="0">
                <a:solidFill>
                  <a:srgbClr val="0070C0"/>
                </a:solidFill>
              </a:rPr>
              <a:t>pohyb a </a:t>
            </a:r>
            <a:r>
              <a:rPr lang="pl-PL" b="1" i="1" u="none" strike="noStrike" baseline="0" dirty="0" smtClean="0">
                <a:solidFill>
                  <a:srgbClr val="0070C0"/>
                </a:solidFill>
              </a:rPr>
              <a:t>polohu </a:t>
            </a:r>
            <a:r>
              <a:rPr lang="pl-PL" b="0" i="0" u="none" strike="noStrike" baseline="0" dirty="0" smtClean="0">
                <a:solidFill>
                  <a:srgbClr val="0070C0"/>
                </a:solidFill>
              </a:rPr>
              <a:t>těla: </a:t>
            </a:r>
            <a:endParaRPr lang="pl-PL" dirty="0">
              <a:solidFill>
                <a:srgbClr val="0070C0"/>
              </a:solidFill>
            </a:endParaRPr>
          </a:p>
          <a:p>
            <a:r>
              <a:rPr lang="cs-CZ" b="1" i="0" u="none" strike="noStrike" baseline="0" dirty="0" smtClean="0">
                <a:solidFill>
                  <a:srgbClr val="C00000"/>
                </a:solidFill>
              </a:rPr>
              <a:t>Motorická jednotka</a:t>
            </a:r>
          </a:p>
          <a:p>
            <a:r>
              <a:rPr lang="cs-CZ" b="0" i="0" u="none" strike="noStrike" baseline="0" dirty="0" smtClean="0"/>
              <a:t>- je periferní částí motorického systému,</a:t>
            </a:r>
          </a:p>
          <a:p>
            <a:r>
              <a:rPr lang="cs-CZ" b="0" i="0" u="none" strike="noStrike" baseline="0" dirty="0" smtClean="0"/>
              <a:t>- je tvořena </a:t>
            </a:r>
            <a:r>
              <a:rPr lang="cs-CZ" b="0" i="1" u="none" strike="noStrike" baseline="0" dirty="0" err="1" smtClean="0"/>
              <a:t>motoneuronem</a:t>
            </a:r>
            <a:r>
              <a:rPr lang="cs-CZ" b="0" i="1" u="none" strike="noStrike" baseline="0" dirty="0" smtClean="0"/>
              <a:t> </a:t>
            </a:r>
            <a:r>
              <a:rPr lang="cs-CZ" b="0" i="0" u="none" strike="noStrike" baseline="0" dirty="0" smtClean="0"/>
              <a:t>v předních rozích míšních a nervem, který zásobuje příslušná svalová vlákna.</a:t>
            </a:r>
          </a:p>
          <a:p>
            <a:r>
              <a:rPr lang="cs-CZ" b="1" i="0" u="none" strike="noStrike" baseline="0" dirty="0" smtClean="0">
                <a:solidFill>
                  <a:srgbClr val="C00000"/>
                </a:solidFill>
              </a:rPr>
              <a:t>Páteřní mícha </a:t>
            </a:r>
            <a:r>
              <a:rPr lang="cs-CZ" i="0" u="none" strike="noStrike" baseline="0" dirty="0" smtClean="0">
                <a:solidFill>
                  <a:srgbClr val="C00000"/>
                </a:solidFill>
              </a:rPr>
              <a:t>(</a:t>
            </a:r>
            <a:r>
              <a:rPr lang="cs-CZ" i="0" u="none" strike="noStrike" baseline="0" dirty="0" err="1" smtClean="0">
                <a:solidFill>
                  <a:srgbClr val="C00000"/>
                </a:solidFill>
              </a:rPr>
              <a:t>medulla</a:t>
            </a:r>
            <a:r>
              <a:rPr lang="cs-CZ" i="0" u="none" strike="noStrike" baseline="0" dirty="0" smtClean="0">
                <a:solidFill>
                  <a:srgbClr val="C00000"/>
                </a:solidFill>
              </a:rPr>
              <a:t> </a:t>
            </a:r>
            <a:r>
              <a:rPr lang="cs-CZ" i="0" u="none" strike="noStrike" baseline="0" dirty="0" err="1" smtClean="0">
                <a:solidFill>
                  <a:srgbClr val="C00000"/>
                </a:solidFill>
              </a:rPr>
              <a:t>spinalis</a:t>
            </a:r>
            <a:r>
              <a:rPr lang="cs-CZ" i="0" u="none" strike="noStrike" baseline="0" dirty="0" smtClean="0">
                <a:solidFill>
                  <a:srgbClr val="C00000"/>
                </a:solidFill>
              </a:rPr>
              <a:t>)</a:t>
            </a:r>
          </a:p>
          <a:p>
            <a:r>
              <a:rPr lang="cs-CZ" b="0" i="0" u="none" strike="noStrike" baseline="0" dirty="0" smtClean="0"/>
              <a:t>- </a:t>
            </a:r>
            <a:r>
              <a:rPr lang="cs-CZ" b="0" i="1" u="none" strike="noStrike" baseline="0" dirty="0" err="1" smtClean="0"/>
              <a:t>motoneurony</a:t>
            </a:r>
            <a:r>
              <a:rPr lang="cs-CZ" b="0" i="1" u="none" strike="noStrike" baseline="0" dirty="0" smtClean="0"/>
              <a:t> </a:t>
            </a:r>
            <a:r>
              <a:rPr lang="cs-CZ" b="0" i="0" u="none" strike="noStrike" baseline="0" dirty="0" smtClean="0"/>
              <a:t>a </a:t>
            </a:r>
            <a:r>
              <a:rPr lang="cs-CZ" b="0" i="1" u="none" strike="noStrike" baseline="0" dirty="0" smtClean="0"/>
              <a:t>interneurony </a:t>
            </a:r>
            <a:r>
              <a:rPr lang="cs-CZ" b="0" i="0" u="none" strike="noStrike" baseline="0" dirty="0" smtClean="0"/>
              <a:t>šedé hmoty míšní jsou součástí reflexního okruhu </a:t>
            </a:r>
            <a:r>
              <a:rPr lang="cs-CZ" b="0" i="0" u="none" strike="noStrike" baseline="0" dirty="0" err="1" smtClean="0"/>
              <a:t>monosynaptických</a:t>
            </a:r>
            <a:r>
              <a:rPr lang="cs-CZ" b="0" i="0" u="none" strike="noStrike" baseline="0" dirty="0" smtClean="0"/>
              <a:t> a </a:t>
            </a:r>
            <a:r>
              <a:rPr lang="cs-CZ" b="0" i="0" u="none" strike="noStrike" baseline="0" dirty="0" err="1" smtClean="0"/>
              <a:t>polysynaptických</a:t>
            </a:r>
            <a:r>
              <a:rPr lang="cs-CZ" b="0" i="0" u="none" strike="noStrike" baseline="0" dirty="0" smtClean="0"/>
              <a:t> reflexů, jež uskutečňují elementární postojové a pohybové reakce.</a:t>
            </a:r>
          </a:p>
          <a:p>
            <a:r>
              <a:rPr lang="cs-CZ" b="1" i="0" u="none" strike="noStrike" baseline="0" dirty="0" smtClean="0">
                <a:solidFill>
                  <a:srgbClr val="C00000"/>
                </a:solidFill>
              </a:rPr>
              <a:t>Mozkový kmen </a:t>
            </a:r>
            <a:r>
              <a:rPr lang="en-US" i="0" u="none" strike="noStrike" baseline="0" dirty="0" smtClean="0"/>
              <a:t>[</a:t>
            </a:r>
            <a:r>
              <a:rPr lang="cs-CZ" i="0" u="none" strike="noStrike" baseline="0" dirty="0" smtClean="0"/>
              <a:t>zahrnuje prodlouženou míchu (</a:t>
            </a:r>
            <a:r>
              <a:rPr lang="cs-CZ" i="0" u="none" strike="noStrike" baseline="0" dirty="0" err="1" smtClean="0"/>
              <a:t>medulla</a:t>
            </a:r>
            <a:r>
              <a:rPr lang="cs-CZ" i="0" u="none" strike="noStrike" baseline="0" dirty="0" smtClean="0"/>
              <a:t> </a:t>
            </a:r>
            <a:r>
              <a:rPr lang="cs-CZ" i="0" u="none" strike="noStrike" baseline="0" dirty="0" err="1" smtClean="0"/>
              <a:t>oblongata</a:t>
            </a:r>
            <a:r>
              <a:rPr lang="cs-CZ" i="0" u="none" strike="noStrike" baseline="0" dirty="0" smtClean="0"/>
              <a:t>), Varolův most a střední mozek (</a:t>
            </a:r>
            <a:r>
              <a:rPr lang="cs-CZ" i="0" u="none" strike="noStrike" baseline="0" dirty="0" err="1" smtClean="0"/>
              <a:t>mezencefalon</a:t>
            </a:r>
            <a:r>
              <a:rPr lang="cs-CZ" i="0" u="none" strike="noStrike" baseline="0" dirty="0" smtClean="0"/>
              <a:t>)</a:t>
            </a:r>
            <a:r>
              <a:rPr lang="en-US" i="0" u="none" strike="noStrike" baseline="0" dirty="0" smtClean="0"/>
              <a:t>]</a:t>
            </a:r>
            <a:endParaRPr lang="cs-CZ" i="0" u="none" strike="noStrike" baseline="0" dirty="0" smtClean="0"/>
          </a:p>
          <a:p>
            <a:r>
              <a:rPr lang="cs-CZ" b="0" i="0" u="none" strike="noStrike" baseline="0" dirty="0" smtClean="0"/>
              <a:t>- součástí motorického systému jsou jádra retikulární formace prodloužené míchy, mostu a středního mozku, která se účastní regulace svalového tonu a kontroly pohybů.</a:t>
            </a:r>
          </a:p>
          <a:p>
            <a:r>
              <a:rPr lang="cs-CZ" b="1" i="0" u="none" strike="noStrike" baseline="0" dirty="0" smtClean="0">
                <a:solidFill>
                  <a:srgbClr val="C00000"/>
                </a:solidFill>
              </a:rPr>
              <a:t>Mozeček </a:t>
            </a:r>
            <a:r>
              <a:rPr lang="cs-CZ" i="0" u="none" strike="noStrike" baseline="0" dirty="0" smtClean="0">
                <a:solidFill>
                  <a:srgbClr val="C00000"/>
                </a:solidFill>
              </a:rPr>
              <a:t>(cerebellum)</a:t>
            </a:r>
          </a:p>
          <a:p>
            <a:r>
              <a:rPr lang="cs-CZ" b="0" i="0" u="none" strike="noStrike" baseline="0" dirty="0" smtClean="0"/>
              <a:t>- spinální a vestibulární mozeček se podílejí na udržování stoje a polohy,</a:t>
            </a:r>
          </a:p>
          <a:p>
            <a:r>
              <a:rPr lang="cs-CZ" b="0" i="0" u="none" strike="noStrike" baseline="0" dirty="0" smtClean="0"/>
              <a:t>- korový mozeček zajišťuje kontrolu pohybů</a:t>
            </a:r>
          </a:p>
          <a:p>
            <a:r>
              <a:rPr lang="cs-CZ" b="1" i="0" u="none" strike="noStrike" baseline="0" dirty="0" smtClean="0">
                <a:solidFill>
                  <a:srgbClr val="C00000"/>
                </a:solidFill>
              </a:rPr>
              <a:t>Talamus </a:t>
            </a:r>
            <a:r>
              <a:rPr lang="cs-CZ" i="0" u="none" strike="noStrike" baseline="0" dirty="0" smtClean="0">
                <a:solidFill>
                  <a:srgbClr val="C00000"/>
                </a:solidFill>
              </a:rPr>
              <a:t>(součást mezimozku – diencefalonu)</a:t>
            </a:r>
          </a:p>
          <a:p>
            <a:r>
              <a:rPr lang="cs-CZ" b="0" i="0" u="none" strike="noStrike" baseline="0" dirty="0" smtClean="0"/>
              <a:t>- zejména jeho </a:t>
            </a:r>
            <a:r>
              <a:rPr lang="cs-CZ" b="0" i="0" u="none" strike="noStrike" baseline="0" dirty="0" err="1" smtClean="0"/>
              <a:t>ventrolaterální</a:t>
            </a:r>
            <a:r>
              <a:rPr lang="cs-CZ" b="0" i="0" u="none" strike="noStrike" baseline="0" dirty="0" smtClean="0"/>
              <a:t> jádra jsou důležitá pro registraci pohybů.</a:t>
            </a:r>
          </a:p>
          <a:p>
            <a:r>
              <a:rPr lang="cs-CZ" b="1" i="0" u="none" strike="noStrike" baseline="0" dirty="0" smtClean="0">
                <a:solidFill>
                  <a:srgbClr val="C00000"/>
                </a:solidFill>
              </a:rPr>
              <a:t>Bazální ganglia</a:t>
            </a:r>
          </a:p>
          <a:p>
            <a:r>
              <a:rPr lang="cs-CZ" b="0" i="0" u="none" strike="noStrike" baseline="0" dirty="0" smtClean="0"/>
              <a:t>- jsou významná hlavně pro pohybový program, modulují informace z mozkové kůry a mají obecně tlumivý vliv na motoriku,</a:t>
            </a:r>
          </a:p>
          <a:p>
            <a:r>
              <a:rPr lang="cs-CZ" b="0" i="0" u="none" strike="noStrike" baseline="0" dirty="0" smtClean="0"/>
              <a:t>- při přenosu informaci uplatňují </a:t>
            </a:r>
            <a:r>
              <a:rPr lang="cs-CZ" b="0" i="0" u="none" strike="noStrike" baseline="0" dirty="0" err="1" smtClean="0"/>
              <a:t>transmitery</a:t>
            </a:r>
            <a:r>
              <a:rPr lang="cs-CZ" b="0" i="0" u="none" strike="noStrike" baseline="0" dirty="0" smtClean="0"/>
              <a:t>, hlavně </a:t>
            </a:r>
            <a:r>
              <a:rPr lang="cs-CZ" b="0" i="1" u="none" strike="noStrike" baseline="0" dirty="0" smtClean="0"/>
              <a:t>acetylcholin, dopamin </a:t>
            </a:r>
            <a:r>
              <a:rPr lang="cs-CZ" b="0" i="0" u="none" strike="noStrike" baseline="0" dirty="0" smtClean="0"/>
              <a:t>a </a:t>
            </a:r>
            <a:r>
              <a:rPr lang="cs-CZ" b="0" i="1" u="none" strike="noStrike" baseline="0" dirty="0" smtClean="0"/>
              <a:t>GABA.</a:t>
            </a:r>
          </a:p>
          <a:p>
            <a:r>
              <a:rPr lang="cs-CZ" b="1" i="0" u="none" strike="noStrike" baseline="0" dirty="0" smtClean="0">
                <a:solidFill>
                  <a:srgbClr val="C00000"/>
                </a:solidFill>
              </a:rPr>
              <a:t>Motorická kůra </a:t>
            </a:r>
            <a:r>
              <a:rPr lang="cs-CZ" b="0" i="0" u="none" strike="noStrike" baseline="0" dirty="0" smtClean="0"/>
              <a:t>– nachází se v </a:t>
            </a:r>
            <a:r>
              <a:rPr lang="cs-CZ" b="0" i="0" u="none" strike="noStrike" baseline="0" dirty="0" err="1" smtClean="0"/>
              <a:t>precentrální</a:t>
            </a:r>
            <a:r>
              <a:rPr lang="cs-CZ" b="0" i="0" u="none" strike="noStrike" baseline="0" dirty="0" smtClean="0"/>
              <a:t> </a:t>
            </a:r>
            <a:r>
              <a:rPr lang="cs-CZ" b="0" i="1" u="none" strike="noStrike" baseline="0" dirty="0" err="1" smtClean="0"/>
              <a:t>Brodmannově</a:t>
            </a:r>
            <a:r>
              <a:rPr lang="cs-CZ" b="0" i="1" u="none" strike="noStrike" baseline="0" dirty="0" smtClean="0"/>
              <a:t> oblasti </a:t>
            </a:r>
            <a:r>
              <a:rPr lang="cs-CZ" b="0" i="0" u="none" strike="noStrike" baseline="0" dirty="0" smtClean="0"/>
              <a:t>4, kde začíná </a:t>
            </a:r>
            <a:r>
              <a:rPr lang="cs-CZ" b="0" i="1" u="none" strike="noStrike" baseline="0" dirty="0" smtClean="0"/>
              <a:t>pyramidová dráha, </a:t>
            </a:r>
            <a:r>
              <a:rPr lang="cs-CZ" b="0" i="0" u="none" strike="noStrike" baseline="0" dirty="0" smtClean="0"/>
              <a:t>a v oblasti 6, kde začíná </a:t>
            </a:r>
            <a:r>
              <a:rPr lang="cs-CZ" b="0" i="1" u="none" strike="noStrike" baseline="0" dirty="0" smtClean="0"/>
              <a:t>dráha </a:t>
            </a:r>
            <a:r>
              <a:rPr lang="cs-CZ" b="0" i="1" u="none" strike="noStrike" baseline="0" dirty="0" err="1" smtClean="0"/>
              <a:t>mimopyramidová</a:t>
            </a:r>
            <a:r>
              <a:rPr lang="cs-CZ" b="0" i="1" u="none" strike="noStrike" baseline="0" dirty="0" smtClean="0"/>
              <a:t>.</a:t>
            </a:r>
          </a:p>
          <a:p>
            <a:r>
              <a:rPr lang="cs-CZ" b="1" i="0" u="none" strike="noStrike" baseline="0" dirty="0" smtClean="0">
                <a:solidFill>
                  <a:srgbClr val="0070C0"/>
                </a:solidFill>
              </a:rPr>
              <a:t>Motorický systém </a:t>
            </a:r>
            <a:r>
              <a:rPr lang="cs-CZ" b="0" i="0" u="none" strike="noStrike" baseline="0" dirty="0" smtClean="0"/>
              <a:t>můžeme rozdělit do dvou podsystémů:</a:t>
            </a:r>
          </a:p>
          <a:p>
            <a:r>
              <a:rPr lang="cs-CZ" b="0" i="0" u="none" strike="noStrike" baseline="0" dirty="0" smtClean="0"/>
              <a:t>1. </a:t>
            </a:r>
            <a:r>
              <a:rPr lang="cs-CZ" b="0" i="1" u="none" strike="noStrike" baseline="0" dirty="0" smtClean="0"/>
              <a:t>systém polohy </a:t>
            </a:r>
            <a:r>
              <a:rPr lang="cs-CZ" b="0" i="0" u="none" strike="noStrike" baseline="0" dirty="0" smtClean="0"/>
              <a:t>– mimovolní – opěrná motorika; zajišťuje </a:t>
            </a:r>
            <a:r>
              <a:rPr lang="cs-CZ" b="0" i="1" u="none" strike="noStrike" baseline="0" dirty="0" smtClean="0"/>
              <a:t>polohové </a:t>
            </a:r>
            <a:r>
              <a:rPr lang="cs-CZ" b="0" i="0" u="none" strike="noStrike" baseline="0" dirty="0" smtClean="0"/>
              <a:t>a </a:t>
            </a:r>
            <a:r>
              <a:rPr lang="cs-CZ" b="0" i="1" u="none" strike="noStrike" baseline="0" dirty="0" smtClean="0"/>
              <a:t>vzpřimovací reflexy;</a:t>
            </a:r>
          </a:p>
          <a:p>
            <a:r>
              <a:rPr lang="cs-CZ" b="0" i="0" u="none" strike="noStrike" baseline="0" dirty="0" smtClean="0"/>
              <a:t>2. </a:t>
            </a:r>
            <a:r>
              <a:rPr lang="cs-CZ" b="0" i="1" u="none" strike="noStrike" baseline="0" dirty="0" smtClean="0"/>
              <a:t>systém pohybu </a:t>
            </a:r>
            <a:r>
              <a:rPr lang="cs-CZ" b="0" i="0" u="none" strike="noStrike" baseline="0" dirty="0" smtClean="0"/>
              <a:t>– volní – cílená motorika; umožňuje pracovní činnost a komunikaci.</a:t>
            </a:r>
            <a:endParaRPr lang="cs-CZ" dirty="0"/>
          </a:p>
        </p:txBody>
      </p:sp>
      <p:sp>
        <p:nvSpPr>
          <p:cNvPr id="3" name="TextovéPole 2">
            <a:hlinkClick r:id="rId2"/>
          </p:cNvPr>
          <p:cNvSpPr txBox="1"/>
          <p:nvPr/>
        </p:nvSpPr>
        <p:spPr>
          <a:xfrm>
            <a:off x="216569" y="6494085"/>
            <a:ext cx="118791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Luděk Nerad. Neurofyziologie </a:t>
            </a:r>
            <a:r>
              <a:rPr lang="cs-CZ" dirty="0" smtClean="0"/>
              <a:t>– </a:t>
            </a:r>
            <a:r>
              <a:rPr lang="cs-CZ" b="1" dirty="0">
                <a:solidFill>
                  <a:srgbClr val="0070C0"/>
                </a:solidFill>
              </a:rPr>
              <a:t>Ř</a:t>
            </a:r>
            <a:r>
              <a:rPr lang="cs-CZ" b="1" dirty="0" smtClean="0">
                <a:solidFill>
                  <a:srgbClr val="0070C0"/>
                </a:solidFill>
              </a:rPr>
              <a:t>ízení motoriky</a:t>
            </a:r>
            <a:r>
              <a:rPr lang="cs-CZ" dirty="0" smtClean="0"/>
              <a:t>, 2013</a:t>
            </a:r>
            <a:r>
              <a:rPr lang="en-US" dirty="0" smtClean="0"/>
              <a:t> &lt;http://fyziologie.lf2.cuni.cz/uceni/zdroje_uceni.htm&gt;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6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1" y="1995152"/>
            <a:ext cx="5944853" cy="3506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36152" y="316276"/>
            <a:ext cx="6385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Plazmové koncentrace testosteronu před a po 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odporovém cvičení 6x10RM (se 2 min zotavení mezi sériemi)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>
                <a:solidFill>
                  <a:srgbClr val="0070C0"/>
                </a:solidFill>
              </a:rPr>
              <a:t>stupňovaném aerobním cvičení 25-100 VO2max (7 min stupně)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Farell</a:t>
            </a:r>
            <a:r>
              <a:rPr lang="cs-CZ" sz="1200" dirty="0" smtClean="0"/>
              <a:t> et al., 1982. In: </a:t>
            </a:r>
            <a:r>
              <a:rPr lang="cs-CZ" sz="1200" dirty="0" err="1" smtClean="0"/>
              <a:t>Kraemer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29" y="1995152"/>
            <a:ext cx="5111206" cy="3506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7099055" y="451291"/>
            <a:ext cx="4337154" cy="837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Mechanizmus účinku steroidního anabolického hormonu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Kenney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21952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" b="1184"/>
          <a:stretch/>
        </p:blipFill>
        <p:spPr>
          <a:xfrm>
            <a:off x="6706074" y="62573"/>
            <a:ext cx="5419851" cy="3506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7706673" y="5187924"/>
            <a:ext cx="3935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Odezva růstového hormonu (GH)</a:t>
            </a: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na sérii odporového cvičení</a:t>
            </a:r>
          </a:p>
          <a:p>
            <a:r>
              <a:rPr lang="cs-CZ" sz="1600" b="1" dirty="0" smtClean="0"/>
              <a:t>Série 1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70C0"/>
                </a:solidFill>
              </a:rPr>
              <a:t>5/3(5RM)</a:t>
            </a:r>
            <a:r>
              <a:rPr lang="cs-CZ" sz="1600" dirty="0" smtClean="0"/>
              <a:t>;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10/3(10RM)</a:t>
            </a:r>
            <a:r>
              <a:rPr lang="cs-CZ" sz="1600" dirty="0" smtClean="0"/>
              <a:t>;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5/1(5RM)</a:t>
            </a:r>
            <a:r>
              <a:rPr lang="cs-CZ" sz="1600" dirty="0" smtClean="0"/>
              <a:t>. </a:t>
            </a:r>
            <a:r>
              <a:rPr lang="cs-CZ" sz="1600" b="1" dirty="0" smtClean="0"/>
              <a:t>Série 2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70C0"/>
                </a:solidFill>
              </a:rPr>
              <a:t>10/1(10RM)</a:t>
            </a:r>
            <a:r>
              <a:rPr lang="cs-CZ" sz="1600" dirty="0" smtClean="0"/>
              <a:t>;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5/1(5RM)</a:t>
            </a:r>
            <a:r>
              <a:rPr lang="cs-CZ" sz="1600" dirty="0" smtClean="0"/>
              <a:t>; 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10/3(10RM)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Pritzlaff</a:t>
            </a:r>
            <a:r>
              <a:rPr lang="cs-CZ" sz="1200" dirty="0" smtClean="0"/>
              <a:t> et al., 1999. In: </a:t>
            </a:r>
            <a:r>
              <a:rPr lang="cs-CZ" sz="1200" dirty="0" err="1" smtClean="0"/>
              <a:t>Kraemer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" y="3325938"/>
            <a:ext cx="7539791" cy="3467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2482267" y="521367"/>
            <a:ext cx="4223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Vliv intenzity zátěže (%laktátového prahu) na koncentraci růstového hormonu (GH)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Pritzlaff</a:t>
            </a:r>
            <a:r>
              <a:rPr lang="cs-CZ" sz="1200" dirty="0" smtClean="0"/>
              <a:t> et al., 1999. In: </a:t>
            </a:r>
            <a:r>
              <a:rPr lang="cs-CZ" sz="1200" dirty="0" err="1" smtClean="0"/>
              <a:t>Kraemer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6345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91097" y="558425"/>
            <a:ext cx="527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Pomalé a rychlé motorické jednotky a jejich zapojení pro vyvinutí větší síly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Kraemer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"/>
          <a:stretch/>
        </p:blipFill>
        <p:spPr>
          <a:xfrm>
            <a:off x="6063736" y="1602606"/>
            <a:ext cx="5525212" cy="41083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7" y="2341196"/>
            <a:ext cx="4981072" cy="3793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577517" y="558425"/>
            <a:ext cx="49810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Výběrová aktivace svalů stehna po dřepech</a:t>
            </a:r>
          </a:p>
          <a:p>
            <a:pPr algn="ctr"/>
            <a:r>
              <a:rPr lang="cs-CZ" dirty="0" smtClean="0"/>
              <a:t>se zátěží (10RM) v obraze NMR</a:t>
            </a:r>
          </a:p>
          <a:p>
            <a:r>
              <a:rPr lang="cs-CZ" sz="1400" dirty="0" smtClean="0"/>
              <a:t>RF – </a:t>
            </a:r>
            <a:r>
              <a:rPr lang="cs-CZ" sz="1400" dirty="0" err="1" smtClean="0"/>
              <a:t>m.rectus</a:t>
            </a:r>
            <a:r>
              <a:rPr lang="cs-CZ" sz="1400" dirty="0" smtClean="0"/>
              <a:t> </a:t>
            </a:r>
            <a:r>
              <a:rPr lang="cs-CZ" sz="1400" dirty="0" err="1" smtClean="0"/>
              <a:t>femoris</a:t>
            </a:r>
            <a:r>
              <a:rPr lang="cs-CZ" sz="1400" dirty="0" smtClean="0"/>
              <a:t>, VM – </a:t>
            </a:r>
            <a:r>
              <a:rPr lang="cs-CZ" sz="1400" dirty="0" err="1" smtClean="0"/>
              <a:t>vastus</a:t>
            </a:r>
            <a:r>
              <a:rPr lang="cs-CZ" sz="1400" dirty="0" smtClean="0"/>
              <a:t> </a:t>
            </a:r>
            <a:r>
              <a:rPr lang="cs-CZ" sz="1400" dirty="0" err="1" smtClean="0"/>
              <a:t>medialis</a:t>
            </a:r>
            <a:r>
              <a:rPr lang="cs-CZ" sz="1400" dirty="0" smtClean="0"/>
              <a:t>, </a:t>
            </a:r>
            <a:r>
              <a:rPr lang="cs-CZ" sz="1400" dirty="0" smtClean="0"/>
              <a:t>VL - </a:t>
            </a:r>
            <a:r>
              <a:rPr lang="cs-CZ" sz="1400" dirty="0" err="1" smtClean="0"/>
              <a:t>vastus</a:t>
            </a:r>
            <a:r>
              <a:rPr lang="cs-CZ" sz="1400" dirty="0" smtClean="0"/>
              <a:t> </a:t>
            </a:r>
            <a:r>
              <a:rPr lang="cs-CZ" sz="1400" dirty="0" err="1" smtClean="0"/>
              <a:t>lateralis</a:t>
            </a:r>
            <a:r>
              <a:rPr lang="cs-CZ" sz="1400" dirty="0" smtClean="0"/>
              <a:t>, VI – </a:t>
            </a:r>
            <a:r>
              <a:rPr lang="cs-CZ" sz="1400" dirty="0" err="1" smtClean="0"/>
              <a:t>vastus</a:t>
            </a:r>
            <a:r>
              <a:rPr lang="cs-CZ" sz="1400" dirty="0" smtClean="0"/>
              <a:t> </a:t>
            </a:r>
            <a:r>
              <a:rPr lang="cs-CZ" sz="1400" dirty="0" err="1" smtClean="0"/>
              <a:t>intermedius</a:t>
            </a:r>
            <a:r>
              <a:rPr lang="cs-CZ" sz="1400" dirty="0" smtClean="0"/>
              <a:t>, BF – biceps </a:t>
            </a:r>
            <a:r>
              <a:rPr lang="cs-CZ" sz="1400" dirty="0" err="1" smtClean="0"/>
              <a:t>femoris</a:t>
            </a:r>
            <a:r>
              <a:rPr lang="cs-CZ" sz="1400" dirty="0" smtClean="0"/>
              <a:t>, ST – </a:t>
            </a:r>
            <a:r>
              <a:rPr lang="cs-CZ" sz="1400" dirty="0" err="1" smtClean="0"/>
              <a:t>semitendinosus</a:t>
            </a:r>
            <a:r>
              <a:rPr lang="cs-CZ" sz="1400" dirty="0" smtClean="0"/>
              <a:t>, SM – </a:t>
            </a:r>
            <a:r>
              <a:rPr lang="cs-CZ" sz="1400" dirty="0" err="1" smtClean="0"/>
              <a:t>semimembranosus</a:t>
            </a:r>
            <a:r>
              <a:rPr lang="cs-CZ" sz="1400" dirty="0" smtClean="0"/>
              <a:t>, AM – </a:t>
            </a:r>
            <a:r>
              <a:rPr lang="cs-CZ" sz="1400" dirty="0" err="1" smtClean="0"/>
              <a:t>adductor</a:t>
            </a:r>
            <a:r>
              <a:rPr lang="cs-CZ" sz="1400" dirty="0" smtClean="0"/>
              <a:t> </a:t>
            </a:r>
            <a:r>
              <a:rPr lang="cs-CZ" sz="1400" dirty="0" err="1" smtClean="0"/>
              <a:t>magnus</a:t>
            </a:r>
            <a:r>
              <a:rPr lang="cs-CZ" sz="1400" dirty="0" smtClean="0"/>
              <a:t>, AL – </a:t>
            </a:r>
            <a:r>
              <a:rPr lang="cs-CZ" sz="1400" dirty="0" err="1" smtClean="0"/>
              <a:t>adductor</a:t>
            </a:r>
            <a:r>
              <a:rPr lang="cs-CZ" sz="1400" dirty="0" smtClean="0"/>
              <a:t> </a:t>
            </a:r>
            <a:r>
              <a:rPr lang="cs-CZ" sz="1400" dirty="0" err="1" smtClean="0"/>
              <a:t>longus</a:t>
            </a:r>
            <a:endParaRPr lang="cs-CZ" sz="1400" dirty="0" smtClean="0"/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Kraemer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70" y="1719642"/>
            <a:ext cx="2236953" cy="19371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785938" y="2759242"/>
            <a:ext cx="9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RF    VL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9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52" y="1967525"/>
            <a:ext cx="5300137" cy="3975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2711844" y="389777"/>
            <a:ext cx="66246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NERVO-SVALOVÁ (MOTORICKÁ) PLOTÉNKA</a:t>
            </a: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pro synaptický přenos podráždění (pokynu) z </a:t>
            </a:r>
            <a:r>
              <a:rPr lang="cs-CZ" dirty="0" err="1" smtClean="0">
                <a:solidFill>
                  <a:srgbClr val="0070C0"/>
                </a:solidFill>
              </a:rPr>
              <a:t>motoneuronu</a:t>
            </a:r>
            <a:r>
              <a:rPr lang="cs-CZ" dirty="0" smtClean="0">
                <a:solidFill>
                  <a:srgbClr val="0070C0"/>
                </a:solidFill>
              </a:rPr>
              <a:t> na sval</a:t>
            </a:r>
          </a:p>
          <a:p>
            <a:pPr lvl="2"/>
            <a:r>
              <a:rPr lang="cs-CZ" dirty="0" smtClean="0">
                <a:solidFill>
                  <a:srgbClr val="C00000"/>
                </a:solidFill>
              </a:rPr>
              <a:t>Mediátor: </a:t>
            </a:r>
            <a:r>
              <a:rPr lang="cs-CZ" dirty="0" smtClean="0"/>
              <a:t>Acetylcholin</a:t>
            </a:r>
          </a:p>
          <a:p>
            <a:pPr lvl="2"/>
            <a:r>
              <a:rPr lang="cs-CZ" dirty="0" smtClean="0">
                <a:solidFill>
                  <a:srgbClr val="C00000"/>
                </a:solidFill>
              </a:rPr>
              <a:t>Povrch svalových vláken s </a:t>
            </a:r>
            <a:r>
              <a:rPr lang="cs-CZ" dirty="0" smtClean="0"/>
              <a:t>acetylcholinovými receptory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6514" r="12299" b="6761"/>
          <a:stretch/>
        </p:blipFill>
        <p:spPr>
          <a:xfrm>
            <a:off x="816293" y="1967525"/>
            <a:ext cx="5235502" cy="3975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7451007" y="5942628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(</a:t>
            </a:r>
            <a:r>
              <a:rPr lang="cs-CZ" sz="1400" dirty="0" err="1" smtClean="0"/>
              <a:t>Silbernagl</a:t>
            </a:r>
            <a:r>
              <a:rPr lang="cs-CZ" sz="1400" dirty="0"/>
              <a:t>,</a:t>
            </a:r>
            <a:r>
              <a:rPr lang="cs-CZ" sz="1400" dirty="0" smtClean="0"/>
              <a:t> </a:t>
            </a:r>
            <a:r>
              <a:rPr lang="cs-CZ" sz="1400" dirty="0" err="1" smtClean="0"/>
              <a:t>Despopoulos</a:t>
            </a:r>
            <a:r>
              <a:rPr lang="cs-CZ" sz="1400" dirty="0" smtClean="0"/>
              <a:t>, 2004)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051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9" b="24665"/>
          <a:stretch/>
        </p:blipFill>
        <p:spPr>
          <a:xfrm>
            <a:off x="312334" y="1666977"/>
            <a:ext cx="5599661" cy="23114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770018" y="124175"/>
            <a:ext cx="46842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cap="all" dirty="0" smtClean="0">
                <a:solidFill>
                  <a:srgbClr val="0070C0"/>
                </a:solidFill>
              </a:rPr>
              <a:t>NERVOVÁ REGULACE kontinuity NAPĚTÍ A SÍLY SVALU</a:t>
            </a:r>
          </a:p>
          <a:p>
            <a:pPr algn="ctr"/>
            <a:r>
              <a:rPr lang="cs-CZ" dirty="0" smtClean="0"/>
              <a:t>↑ frekvence neuro-muskulárního podráždění → ↑ napětí a síla kontrakce svalu</a:t>
            </a:r>
          </a:p>
          <a:p>
            <a:pPr algn="ctr"/>
            <a:r>
              <a:rPr lang="cs-CZ" sz="1200" dirty="0"/>
              <a:t>(</a:t>
            </a:r>
            <a:r>
              <a:rPr lang="cs-CZ" sz="1200" dirty="0" err="1"/>
              <a:t>Silbernagl</a:t>
            </a:r>
            <a:r>
              <a:rPr lang="cs-CZ" sz="1200" dirty="0"/>
              <a:t>, </a:t>
            </a:r>
            <a:r>
              <a:rPr lang="cs-CZ" sz="1200" dirty="0" err="1"/>
              <a:t>Despopoulos</a:t>
            </a:r>
            <a:r>
              <a:rPr lang="cs-CZ" sz="1200" dirty="0"/>
              <a:t>, 2004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5" y="124175"/>
            <a:ext cx="5677976" cy="6669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8706985" y="124175"/>
            <a:ext cx="3384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Vliv aktivace motorické jednotky na kontinuitu kontrakce a její sílu</a:t>
            </a:r>
          </a:p>
          <a:p>
            <a:pPr algn="ctr"/>
            <a:r>
              <a:rPr lang="cs-CZ" sz="1200" dirty="0" smtClean="0"/>
              <a:t>(</a:t>
            </a:r>
            <a:r>
              <a:rPr lang="cs-CZ" sz="1200" dirty="0" err="1" smtClean="0"/>
              <a:t>Bear</a:t>
            </a:r>
            <a:r>
              <a:rPr lang="cs-CZ" sz="1200" dirty="0" smtClean="0"/>
              <a:t> et al., 2000. In: </a:t>
            </a:r>
            <a:r>
              <a:rPr lang="cs-CZ" sz="1200" dirty="0" err="1" smtClean="0"/>
              <a:t>Kraemer</a:t>
            </a:r>
            <a:r>
              <a:rPr lang="cs-CZ" sz="1200" dirty="0" smtClean="0"/>
              <a:t> et al., 2012)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129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8403" r="3463" b="8004"/>
          <a:stretch/>
        </p:blipFill>
        <p:spPr>
          <a:xfrm>
            <a:off x="256675" y="2239269"/>
            <a:ext cx="6954252" cy="2808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74" y="2236923"/>
            <a:ext cx="4670555" cy="2810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2414336" y="435948"/>
            <a:ext cx="81012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MIMOVOLNÍ REGULACE SVALOVÉHO NAPĚTÍ MÍŠNÍM REFLEXEM </a:t>
            </a:r>
          </a:p>
          <a:p>
            <a:r>
              <a:rPr lang="cs-CZ" dirty="0" smtClean="0"/>
              <a:t>Receptory: </a:t>
            </a:r>
            <a:r>
              <a:rPr lang="cs-CZ" dirty="0" smtClean="0">
                <a:solidFill>
                  <a:srgbClr val="C00000"/>
                </a:solidFill>
              </a:rPr>
              <a:t>Svalová vřeténka a šlachová tělíska</a:t>
            </a:r>
          </a:p>
          <a:p>
            <a:r>
              <a:rPr lang="cs-CZ" dirty="0" smtClean="0"/>
              <a:t>Aferentní dráhy: </a:t>
            </a:r>
            <a:r>
              <a:rPr lang="cs-CZ" dirty="0" smtClean="0">
                <a:solidFill>
                  <a:srgbClr val="C00000"/>
                </a:solidFill>
              </a:rPr>
              <a:t>Senzitivní nervy od periferních receptorů k zadním provazcům míchy</a:t>
            </a:r>
          </a:p>
          <a:p>
            <a:r>
              <a:rPr lang="cs-CZ" dirty="0" smtClean="0"/>
              <a:t>Centrum: </a:t>
            </a:r>
            <a:r>
              <a:rPr lang="cs-CZ" dirty="0" smtClean="0">
                <a:solidFill>
                  <a:srgbClr val="C00000"/>
                </a:solidFill>
              </a:rPr>
              <a:t>Míšní segment</a:t>
            </a:r>
          </a:p>
          <a:p>
            <a:r>
              <a:rPr lang="cs-CZ" dirty="0" smtClean="0"/>
              <a:t>Eferentní dráhy: </a:t>
            </a:r>
            <a:r>
              <a:rPr lang="cs-CZ" dirty="0" err="1" smtClean="0">
                <a:solidFill>
                  <a:srgbClr val="C00000"/>
                </a:solidFill>
              </a:rPr>
              <a:t>Motoneurony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α</a:t>
            </a:r>
            <a:r>
              <a:rPr lang="cs-CZ" dirty="0" smtClean="0">
                <a:solidFill>
                  <a:srgbClr val="C00000"/>
                </a:solidFill>
              </a:rPr>
              <a:t> a </a:t>
            </a:r>
            <a:r>
              <a:rPr lang="el-GR" dirty="0" smtClean="0">
                <a:solidFill>
                  <a:srgbClr val="C00000"/>
                </a:solidFill>
              </a:rPr>
              <a:t>γ</a:t>
            </a:r>
            <a:r>
              <a:rPr lang="cs-CZ" dirty="0" smtClean="0">
                <a:solidFill>
                  <a:srgbClr val="C00000"/>
                </a:solidFill>
              </a:rPr>
              <a:t> z předních provazců míchy</a:t>
            </a:r>
            <a:endParaRPr lang="cs-CZ" sz="2000" dirty="0" smtClean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057459" y="5032954"/>
            <a:ext cx="3140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(</a:t>
            </a:r>
            <a:r>
              <a:rPr lang="cs-CZ" sz="1400" dirty="0" err="1" smtClean="0"/>
              <a:t>Štefela</a:t>
            </a:r>
            <a:r>
              <a:rPr lang="cs-CZ" sz="1400" dirty="0" smtClean="0"/>
              <a:t> a kol., 2017; www.cnsonline.cz)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291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1" t="37070" r="2608" b="2770"/>
          <a:stretch/>
        </p:blipFill>
        <p:spPr>
          <a:xfrm>
            <a:off x="3648398" y="1403681"/>
            <a:ext cx="5175939" cy="499639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93558" y="482784"/>
            <a:ext cx="112856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MIMOVOLNÍ KOORDINACE SVALOVÉ AKTIVITY </a:t>
            </a:r>
            <a:r>
              <a:rPr lang="cs-CZ" sz="2000" b="1" dirty="0" err="1" smtClean="0">
                <a:solidFill>
                  <a:srgbClr val="0070C0"/>
                </a:solidFill>
              </a:rPr>
              <a:t>ANTAGONIST</a:t>
            </a:r>
            <a:r>
              <a:rPr lang="cs-CZ" sz="2000" b="1" cap="all" dirty="0" err="1" smtClean="0">
                <a:solidFill>
                  <a:srgbClr val="0070C0"/>
                </a:solidFill>
              </a:rPr>
              <a:t>ů</a:t>
            </a:r>
            <a:r>
              <a:rPr lang="cs-CZ" sz="2000" b="1" cap="all" dirty="0" smtClean="0">
                <a:solidFill>
                  <a:srgbClr val="0070C0"/>
                </a:solidFill>
              </a:rPr>
              <a:t> A </a:t>
            </a:r>
            <a:r>
              <a:rPr lang="cs-CZ" sz="2000" b="1" cap="all" dirty="0" err="1" smtClean="0">
                <a:solidFill>
                  <a:srgbClr val="0070C0"/>
                </a:solidFill>
              </a:rPr>
              <a:t>AGONISTů</a:t>
            </a:r>
            <a:r>
              <a:rPr lang="cs-CZ" sz="2000" b="1" cap="all" dirty="0" smtClean="0">
                <a:solidFill>
                  <a:srgbClr val="0070C0"/>
                </a:solidFill>
              </a:rPr>
              <a:t> POHYBU </a:t>
            </a:r>
            <a:r>
              <a:rPr lang="cs-CZ" sz="2000" b="1" dirty="0" smtClean="0">
                <a:solidFill>
                  <a:srgbClr val="0070C0"/>
                </a:solidFill>
              </a:rPr>
              <a:t>MÍŠNÍM </a:t>
            </a:r>
            <a:r>
              <a:rPr lang="cs-CZ" sz="2000" b="1" dirty="0">
                <a:solidFill>
                  <a:srgbClr val="0070C0"/>
                </a:solidFill>
              </a:rPr>
              <a:t>REFLEXEM </a:t>
            </a:r>
          </a:p>
          <a:p>
            <a:pPr algn="ctr"/>
            <a:r>
              <a:rPr lang="cs-CZ" dirty="0" smtClean="0"/>
              <a:t>S excitací agonisty je spřažena inhibice antagonisty.</a:t>
            </a:r>
          </a:p>
          <a:p>
            <a:pPr algn="ctr"/>
            <a:r>
              <a:rPr lang="cs-CZ" sz="1200" dirty="0"/>
              <a:t>(Kučera, 2017</a:t>
            </a:r>
            <a:r>
              <a:rPr lang="cs-CZ" sz="1200" dirty="0" smtClean="0"/>
              <a:t>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137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375686" y="175520"/>
            <a:ext cx="11431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MOTORICKÉ DRÁHY </a:t>
            </a:r>
            <a:r>
              <a:rPr lang="cs-CZ" sz="2000" dirty="0" smtClean="0">
                <a:solidFill>
                  <a:srgbClr val="0070C0"/>
                </a:solidFill>
              </a:rPr>
              <a:t>(EFERENTNÍ)</a:t>
            </a: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pro řízení pohybů – pokyny pro aktivaci a koordinaci svalů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6549" r="5951" b="4328"/>
          <a:stretch/>
        </p:blipFill>
        <p:spPr>
          <a:xfrm>
            <a:off x="1095797" y="1775958"/>
            <a:ext cx="4408430" cy="50205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6425350" y="852628"/>
            <a:ext cx="5697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err="1" smtClean="0">
                <a:solidFill>
                  <a:srgbClr val="C00000"/>
                </a:solidFill>
              </a:rPr>
              <a:t>Extrapyramidové</a:t>
            </a:r>
            <a:r>
              <a:rPr lang="cs-CZ" u="sng" dirty="0" smtClean="0">
                <a:solidFill>
                  <a:srgbClr val="C00000"/>
                </a:solidFill>
              </a:rPr>
              <a:t> dráhy </a:t>
            </a:r>
            <a:r>
              <a:rPr lang="cs-CZ" u="sng" dirty="0">
                <a:solidFill>
                  <a:srgbClr val="C00000"/>
                </a:solidFill>
              </a:rPr>
              <a:t>(</a:t>
            </a:r>
            <a:r>
              <a:rPr lang="cs-CZ" u="sng" dirty="0" err="1">
                <a:solidFill>
                  <a:srgbClr val="C00000"/>
                </a:solidFill>
              </a:rPr>
              <a:t>extrakortikospinální</a:t>
            </a:r>
            <a:r>
              <a:rPr lang="cs-CZ" u="sng" dirty="0" smtClean="0">
                <a:solidFill>
                  <a:srgbClr val="C00000"/>
                </a:solidFill>
              </a:rPr>
              <a:t>)</a:t>
            </a:r>
            <a:endParaRPr lang="cs-CZ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7030A0"/>
                </a:solidFill>
              </a:rPr>
              <a:t>motorická kůra </a:t>
            </a:r>
            <a:r>
              <a:rPr lang="cs-CZ" dirty="0" smtClean="0">
                <a:solidFill>
                  <a:srgbClr val="7030A0"/>
                </a:solidFill>
              </a:rPr>
              <a:t>mozku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7030A0"/>
                </a:solidFill>
              </a:rPr>
              <a:t>více </a:t>
            </a:r>
            <a:r>
              <a:rPr lang="cs-CZ" dirty="0">
                <a:solidFill>
                  <a:srgbClr val="7030A0"/>
                </a:solidFill>
              </a:rPr>
              <a:t>centrálních neuronů – propojení s bazálními ganglii, talamem, mozečkem, vestibulem,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tractus</a:t>
            </a:r>
            <a:r>
              <a:rPr lang="cs-CZ" dirty="0"/>
              <a:t> </a:t>
            </a:r>
            <a:r>
              <a:rPr lang="cs-CZ" dirty="0" err="1"/>
              <a:t>reticulo-spinalis</a:t>
            </a:r>
            <a:r>
              <a:rPr lang="cs-CZ" dirty="0"/>
              <a:t>, </a:t>
            </a:r>
            <a:r>
              <a:rPr lang="cs-CZ" dirty="0" err="1"/>
              <a:t>rubro-spinalis</a:t>
            </a:r>
            <a:r>
              <a:rPr lang="cs-CZ" dirty="0"/>
              <a:t>, </a:t>
            </a:r>
            <a:r>
              <a:rPr lang="cs-CZ" dirty="0" err="1"/>
              <a:t>tecto-spinalis</a:t>
            </a:r>
            <a:r>
              <a:rPr lang="cs-CZ" dirty="0"/>
              <a:t>, </a:t>
            </a:r>
            <a:r>
              <a:rPr lang="cs-CZ" dirty="0" err="1" smtClean="0"/>
              <a:t>vestibulo-spinalis</a:t>
            </a:r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Funkce: Regulace reflexů, udržení polohy, hrubé pohyby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75180" y="852628"/>
            <a:ext cx="6049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>
                <a:solidFill>
                  <a:srgbClr val="C00000"/>
                </a:solidFill>
              </a:rPr>
              <a:t>Pyramidové dráhy </a:t>
            </a:r>
            <a:r>
              <a:rPr lang="cs-CZ" u="sng" dirty="0">
                <a:solidFill>
                  <a:srgbClr val="C00000"/>
                </a:solidFill>
              </a:rPr>
              <a:t>(</a:t>
            </a:r>
            <a:r>
              <a:rPr lang="cs-CZ" u="sng" dirty="0" err="1">
                <a:solidFill>
                  <a:srgbClr val="C00000"/>
                </a:solidFill>
              </a:rPr>
              <a:t>tractus</a:t>
            </a:r>
            <a:r>
              <a:rPr lang="cs-CZ" u="sng" dirty="0">
                <a:solidFill>
                  <a:srgbClr val="C00000"/>
                </a:solidFill>
              </a:rPr>
              <a:t> </a:t>
            </a:r>
            <a:r>
              <a:rPr lang="cs-CZ" u="sng" dirty="0" err="1">
                <a:solidFill>
                  <a:srgbClr val="C00000"/>
                </a:solidFill>
              </a:rPr>
              <a:t>corticospinalis</a:t>
            </a:r>
            <a:r>
              <a:rPr lang="cs-CZ" u="sng" dirty="0" smtClean="0">
                <a:solidFill>
                  <a:srgbClr val="C00000"/>
                </a:solidFill>
              </a:rPr>
              <a:t>)</a:t>
            </a:r>
            <a:endParaRPr lang="cs-CZ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7030A0"/>
                </a:solidFill>
              </a:rPr>
              <a:t>motorická </a:t>
            </a:r>
            <a:r>
              <a:rPr lang="cs-CZ" dirty="0">
                <a:solidFill>
                  <a:srgbClr val="7030A0"/>
                </a:solidFill>
              </a:rPr>
              <a:t>kůra </a:t>
            </a:r>
            <a:r>
              <a:rPr lang="cs-CZ" dirty="0" smtClean="0">
                <a:solidFill>
                  <a:srgbClr val="7030A0"/>
                </a:solidFill>
              </a:rPr>
              <a:t>mozku; 1 </a:t>
            </a:r>
            <a:r>
              <a:rPr lang="cs-CZ" dirty="0">
                <a:solidFill>
                  <a:srgbClr val="7030A0"/>
                </a:solidFill>
              </a:rPr>
              <a:t>centrální + 1 periferní </a:t>
            </a:r>
            <a:r>
              <a:rPr lang="cs-CZ" dirty="0" err="1" smtClean="0">
                <a:solidFill>
                  <a:srgbClr val="7030A0"/>
                </a:solidFill>
              </a:rPr>
              <a:t>motoneuron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přechod na kontralaterální stranu (pyramida </a:t>
            </a:r>
            <a:r>
              <a:rPr lang="cs-CZ" dirty="0" err="1" smtClean="0"/>
              <a:t>prodl</a:t>
            </a:r>
            <a:r>
              <a:rPr lang="cs-CZ" dirty="0" smtClean="0"/>
              <a:t>. míchy)</a:t>
            </a:r>
          </a:p>
          <a:p>
            <a:r>
              <a:rPr lang="cs-CZ" dirty="0">
                <a:solidFill>
                  <a:srgbClr val="0070C0"/>
                </a:solidFill>
              </a:rPr>
              <a:t>Funkce: </a:t>
            </a:r>
            <a:r>
              <a:rPr lang="cs-CZ" dirty="0" smtClean="0">
                <a:solidFill>
                  <a:srgbClr val="0070C0"/>
                </a:solidFill>
              </a:rPr>
              <a:t>Volní řízení cílených pohybů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13217" r="34737" b="16608"/>
          <a:stretch/>
        </p:blipFill>
        <p:spPr>
          <a:xfrm>
            <a:off x="6858818" y="2883953"/>
            <a:ext cx="4518992" cy="391254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977383" y="6550223"/>
            <a:ext cx="3072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(</a:t>
            </a:r>
            <a:r>
              <a:rPr lang="cs-CZ" sz="1400" dirty="0" err="1" smtClean="0"/>
              <a:t>Štefela</a:t>
            </a:r>
            <a:r>
              <a:rPr lang="cs-CZ" sz="1400" dirty="0" smtClean="0"/>
              <a:t> a kol., 2017; www.cnsonline.cz)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40" y="4701026"/>
            <a:ext cx="1514178" cy="1574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353934" y="6179624"/>
            <a:ext cx="1614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 smtClean="0"/>
              <a:t>Decussatio</a:t>
            </a:r>
            <a:r>
              <a:rPr lang="cs-CZ" sz="1600" dirty="0" smtClean="0"/>
              <a:t> </a:t>
            </a:r>
            <a:r>
              <a:rPr lang="cs-CZ" sz="1600" dirty="0" err="1" smtClean="0"/>
              <a:t>pyramidum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408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2121</Words>
  <Application>Microsoft Office PowerPoint</Application>
  <PresentationFormat>Širokoúhlá obrazovka</PresentationFormat>
  <Paragraphs>347</Paragraphs>
  <Slides>31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STATISTICA Graph</vt:lpstr>
      <vt:lpstr>KONDIČNÍ TRENÉR Fyziologie sportu Nervové a hormonální regulace  Jan Novotný 2017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KONDIČNÍ TRENÉR Fyziologie sportu Nervové řízení pohybu  Jan Novotný 2017</dc:title>
  <dc:creator>Jan Novotný</dc:creator>
  <cp:lastModifiedBy>Jan Novotný</cp:lastModifiedBy>
  <cp:revision>207</cp:revision>
  <dcterms:created xsi:type="dcterms:W3CDTF">2017-10-11T11:09:54Z</dcterms:created>
  <dcterms:modified xsi:type="dcterms:W3CDTF">2018-11-30T11:44:15Z</dcterms:modified>
</cp:coreProperties>
</file>