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3" r:id="rId3"/>
    <p:sldId id="342" r:id="rId4"/>
    <p:sldId id="345" r:id="rId5"/>
    <p:sldId id="344" r:id="rId6"/>
    <p:sldId id="337" r:id="rId7"/>
    <p:sldId id="288" r:id="rId8"/>
    <p:sldId id="338" r:id="rId9"/>
    <p:sldId id="339" r:id="rId10"/>
    <p:sldId id="278" r:id="rId11"/>
    <p:sldId id="279" r:id="rId12"/>
    <p:sldId id="282" r:id="rId13"/>
    <p:sldId id="274" r:id="rId14"/>
    <p:sldId id="283" r:id="rId15"/>
    <p:sldId id="273" r:id="rId16"/>
    <p:sldId id="285" r:id="rId17"/>
    <p:sldId id="284" r:id="rId18"/>
    <p:sldId id="287" r:id="rId19"/>
    <p:sldId id="286" r:id="rId20"/>
    <p:sldId id="346" r:id="rId21"/>
    <p:sldId id="336" r:id="rId22"/>
    <p:sldId id="340" r:id="rId23"/>
    <p:sldId id="341" r:id="rId24"/>
    <p:sldId id="324" r:id="rId25"/>
    <p:sldId id="327" r:id="rId26"/>
    <p:sldId id="331" r:id="rId27"/>
    <p:sldId id="294" r:id="rId28"/>
    <p:sldId id="297" r:id="rId29"/>
    <p:sldId id="330" r:id="rId30"/>
    <p:sldId id="332" r:id="rId31"/>
    <p:sldId id="333" r:id="rId32"/>
    <p:sldId id="334" r:id="rId33"/>
    <p:sldId id="335" r:id="rId34"/>
    <p:sldId id="313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1E13-329E-4B13-B5AF-35AF772ECFEE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7E2B-AB90-425D-A587-3B5187613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2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051C9-D645-42AA-9BB1-42AFF5A93429}" type="slidenum">
              <a:rPr lang="cs-CZ" altLang="cs-CZ" b="0" smtClean="0"/>
              <a:pPr/>
              <a:t>24</a:t>
            </a:fld>
            <a:endParaRPr lang="cs-CZ" altLang="cs-CZ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4599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47583-2D4B-48B0-9577-CBB711C4905B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954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3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9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D39C-E098-4EE6-86BD-9DB4B59954F1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LW2AI1I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OiOJ6-x3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tatiny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29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smtClean="0">
                <a:solidFill>
                  <a:srgbClr val="0070C0"/>
                </a:solidFill>
              </a:rPr>
              <a:t>Fyziologie </a:t>
            </a:r>
            <a:r>
              <a:rPr lang="cs-CZ" sz="2800" smtClean="0">
                <a:solidFill>
                  <a:srgbClr val="0070C0"/>
                </a:solidFill>
              </a:rPr>
              <a:t>sportu</a:t>
            </a:r>
            <a:r>
              <a:rPr lang="cs-CZ" sz="2800" dirty="0" smtClean="0">
                <a:solidFill>
                  <a:srgbClr val="0070C0"/>
                </a:solidFill>
              </a:rPr>
              <a:t/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Fyziologie a patofyziologie kosterních svalů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99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cArdl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0835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863003" y="58739"/>
            <a:ext cx="867568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/>
              <a:t>ENERGETICKÝ </a:t>
            </a:r>
            <a:r>
              <a:rPr lang="cs-CZ" altLang="cs-CZ" sz="2000" b="1" dirty="0" smtClean="0"/>
              <a:t>METABOLISMUS PRO PRÁCI SVALU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McArdle</a:t>
            </a:r>
            <a:r>
              <a:rPr lang="cs-CZ" altLang="cs-CZ" sz="2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28267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6787" y="504936"/>
            <a:ext cx="57087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70C0"/>
                </a:solidFill>
              </a:rPr>
              <a:t>TYPY SVALOVÝCH VLÁKEN ?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FF0000"/>
                </a:solidFill>
              </a:rPr>
              <a:t>pomalá  - červená - typ I, SO (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slow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oxidative</a:t>
            </a:r>
            <a:r>
              <a:rPr lang="cs-CZ" altLang="cs-CZ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/>
              <a:t>rychlá – bílá - typ II, FG  (fast </a:t>
            </a:r>
            <a:r>
              <a:rPr lang="cs-CZ" altLang="cs-CZ" sz="2400" dirty="0" err="1" smtClean="0"/>
              <a:t>glycolytic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716"/>
            <a:ext cx="12192000" cy="4299284"/>
          </a:xfrm>
          <a:prstGeom prst="rect">
            <a:avLst/>
          </a:prstGeom>
        </p:spPr>
      </p:pic>
      <p:graphicFrame>
        <p:nvGraphicFramePr>
          <p:cNvPr id="4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417546"/>
              </p:ext>
            </p:extLst>
          </p:nvPr>
        </p:nvGraphicFramePr>
        <p:xfrm>
          <a:off x="6096000" y="312430"/>
          <a:ext cx="5928226" cy="1991693"/>
        </p:xfrm>
        <a:graphic>
          <a:graphicData uri="http://schemas.openxmlformats.org/drawingml/2006/table">
            <a:tbl>
              <a:tblPr/>
              <a:tblGrid>
                <a:gridCol w="2058566"/>
                <a:gridCol w="1820944"/>
                <a:gridCol w="2048716"/>
              </a:tblGrid>
              <a:tr h="528653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 typů vláken na složení svalů elitních atletů (%)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Disciplína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 a IIx(b)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Vytrvalostní běžci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Sprinteři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Nesportovci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4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5" y="1662454"/>
            <a:ext cx="7580657" cy="51295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16200000">
            <a:off x="7789432" y="4599953"/>
            <a:ext cx="409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http://ulum.es/ciencia-en-el-deporte-ii-no-me-toques-la-fibra/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6255" y="92794"/>
            <a:ext cx="74403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0070C0"/>
                </a:solidFill>
              </a:rPr>
              <a:t>TYPY SVALOVÝCH VLÁKEN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Pomalá – „červená“ -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typ 1</a:t>
            </a:r>
            <a:r>
              <a:rPr lang="cs-CZ" altLang="cs-CZ" sz="2400" dirty="0" smtClean="0">
                <a:solidFill>
                  <a:srgbClr val="FF0000"/>
                </a:solidFill>
              </a:rPr>
              <a:t>, (SO -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slow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oxidative</a:t>
            </a:r>
            <a:r>
              <a:rPr lang="cs-CZ" altLang="cs-CZ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altLang="cs-CZ" sz="2400" dirty="0" smtClean="0">
                <a:solidFill>
                  <a:srgbClr val="7030A0"/>
                </a:solidFill>
              </a:rPr>
              <a:t>Rychlá – „červená“ - </a:t>
            </a:r>
            <a:r>
              <a:rPr lang="cs-CZ" altLang="cs-CZ" sz="2400" b="1" dirty="0" smtClean="0">
                <a:solidFill>
                  <a:srgbClr val="7030A0"/>
                </a:solidFill>
              </a:rPr>
              <a:t>typ 2A </a:t>
            </a:r>
            <a:r>
              <a:rPr lang="cs-CZ" altLang="cs-CZ" sz="2400" dirty="0" smtClean="0">
                <a:solidFill>
                  <a:srgbClr val="7030A0"/>
                </a:solidFill>
              </a:rPr>
              <a:t>(FOG - fast </a:t>
            </a:r>
            <a:r>
              <a:rPr lang="cs-CZ" altLang="cs-CZ" sz="2400" dirty="0" err="1" smtClean="0">
                <a:solidFill>
                  <a:srgbClr val="7030A0"/>
                </a:solidFill>
              </a:rPr>
              <a:t>oxidative</a:t>
            </a:r>
            <a:r>
              <a:rPr lang="cs-CZ" altLang="cs-CZ" sz="2400" dirty="0" smtClean="0">
                <a:solidFill>
                  <a:srgbClr val="7030A0"/>
                </a:solidFill>
              </a:rPr>
              <a:t> </a:t>
            </a:r>
            <a:r>
              <a:rPr lang="cs-CZ" altLang="cs-CZ" sz="2400" dirty="0" err="1" smtClean="0">
                <a:solidFill>
                  <a:srgbClr val="7030A0"/>
                </a:solidFill>
              </a:rPr>
              <a:t>glycolytic</a:t>
            </a:r>
            <a:r>
              <a:rPr lang="cs-CZ" altLang="cs-CZ" sz="2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altLang="cs-CZ" sz="2400" dirty="0" smtClean="0">
                <a:solidFill>
                  <a:srgbClr val="0070C0"/>
                </a:solidFill>
              </a:rPr>
              <a:t>Rychlá – „bílá“ - typ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2X </a:t>
            </a:r>
            <a:r>
              <a:rPr lang="cs-CZ" altLang="cs-CZ" sz="2400" dirty="0" smtClean="0">
                <a:solidFill>
                  <a:srgbClr val="0070C0"/>
                </a:solidFill>
              </a:rPr>
              <a:t>a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2B</a:t>
            </a:r>
            <a:r>
              <a:rPr lang="cs-CZ" altLang="cs-CZ" sz="2400" dirty="0" smtClean="0">
                <a:solidFill>
                  <a:srgbClr val="0070C0"/>
                </a:solidFill>
              </a:rPr>
              <a:t> (FG – fast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glycolytic</a:t>
            </a:r>
            <a:r>
              <a:rPr lang="cs-CZ" altLang="cs-CZ" sz="2400" dirty="0" smtClean="0">
                <a:solidFill>
                  <a:srgbClr val="0070C0"/>
                </a:solidFill>
              </a:rPr>
              <a:t>)</a:t>
            </a:r>
            <a:endParaRPr lang="cs-CZ" alt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9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86522"/>
              </p:ext>
            </p:extLst>
          </p:nvPr>
        </p:nvGraphicFramePr>
        <p:xfrm>
          <a:off x="1882714" y="1497476"/>
          <a:ext cx="8529404" cy="47053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52796"/>
                <a:gridCol w="1894352"/>
                <a:gridCol w="2068643"/>
                <a:gridCol w="2113613"/>
              </a:tblGrid>
              <a:tr h="398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vlastnosti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</a:t>
                      </a:r>
                      <a:r>
                        <a:rPr lang="cs-CZ" sz="2000" dirty="0" err="1">
                          <a:effectLst/>
                        </a:rPr>
                        <a:t>IIa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</a:t>
                      </a:r>
                      <a:r>
                        <a:rPr lang="cs-CZ" sz="2000" dirty="0" err="1">
                          <a:effectLst/>
                        </a:rPr>
                        <a:t>IIx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rychlost kontrakce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POMALÁ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síla kontrakce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odolnost vůči únavě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ODOLNÁ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ODOLNÁ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UNAVITELNÁ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metabolismus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OXIDATIVNÍ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OXIDATIVNÍ </a:t>
                      </a:r>
                      <a:r>
                        <a:rPr lang="cs-CZ" sz="2000" dirty="0" smtClean="0">
                          <a:effectLst/>
                        </a:rPr>
                        <a:t>GYLKOLYTICKÝ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GLYKOLYTICKÝ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 glykogenu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hustota mitochondrií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hustota kapilár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aktivita </a:t>
                      </a:r>
                      <a:r>
                        <a:rPr lang="cs-CZ" sz="2000" dirty="0" err="1">
                          <a:effectLst/>
                        </a:rPr>
                        <a:t>ATPázy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glykolytická kapacita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vlákna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MALÝ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VELKÝ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871528" y="467565"/>
            <a:ext cx="8528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Základní vlastnosti </a:t>
            </a:r>
            <a:r>
              <a:rPr lang="cs-CZ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různých typů svalových vláken</a:t>
            </a:r>
          </a:p>
          <a:p>
            <a:pPr algn="ctr"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upraveno dle Hamar, Lipková 1998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86546" y="499194"/>
            <a:ext cx="588356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0070C0"/>
                </a:solidFill>
              </a:rPr>
              <a:t>ZMĚNY PODÍLU </a:t>
            </a:r>
            <a:r>
              <a:rPr lang="cs-CZ" altLang="cs-CZ" sz="2400" b="1" dirty="0" err="1" smtClean="0">
                <a:solidFill>
                  <a:srgbClr val="0070C0"/>
                </a:solidFill>
              </a:rPr>
              <a:t>TYP</a:t>
            </a:r>
            <a:r>
              <a:rPr lang="cs-CZ" altLang="cs-CZ" sz="2400" b="1" cap="all" dirty="0" err="1" smtClean="0">
                <a:solidFill>
                  <a:srgbClr val="0070C0"/>
                </a:solidFill>
              </a:rPr>
              <a:t>ů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SVALOVÝCH VLÁKEN</a:t>
            </a:r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 smtClean="0"/>
              <a:t>m. extensor </a:t>
            </a:r>
            <a:r>
              <a:rPr lang="cs-CZ" altLang="cs-CZ" sz="2400" u="sng" dirty="0" err="1" smtClean="0"/>
              <a:t>digitorum</a:t>
            </a:r>
            <a:r>
              <a:rPr lang="cs-CZ" altLang="cs-CZ" sz="2400" u="sng" dirty="0" smtClean="0"/>
              <a:t> </a:t>
            </a:r>
            <a:r>
              <a:rPr lang="cs-CZ" altLang="cs-CZ" sz="2400" u="sng" dirty="0" err="1" smtClean="0"/>
              <a:t>longus</a:t>
            </a:r>
            <a:endParaRPr lang="cs-CZ" altLang="cs-CZ" sz="2400" u="sng" dirty="0"/>
          </a:p>
          <a:p>
            <a:pPr algn="ctr"/>
            <a:r>
              <a:rPr lang="cs-CZ" altLang="cs-CZ" sz="2400" b="1" dirty="0">
                <a:solidFill>
                  <a:srgbClr val="FF0000"/>
                </a:solidFill>
              </a:rPr>
              <a:t>1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2A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2X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3200" b="1" dirty="0">
                <a:solidFill>
                  <a:srgbClr val="FF0000"/>
                </a:solidFill>
              </a:rPr>
              <a:t>1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2A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2X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2400" u="sng" dirty="0" smtClean="0"/>
              <a:t>m. </a:t>
            </a:r>
            <a:r>
              <a:rPr lang="cs-CZ" altLang="cs-CZ" sz="2400" u="sng" dirty="0" err="1" smtClean="0"/>
              <a:t>soleus</a:t>
            </a:r>
            <a:endParaRPr lang="cs-CZ" altLang="cs-CZ" sz="2400" u="sng" dirty="0" smtClean="0"/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 smtClean="0"/>
              <a:t>Vysokofrekvenční stimulace (hypertyreóza)</a:t>
            </a:r>
          </a:p>
          <a:p>
            <a:pPr algn="ctr"/>
            <a:r>
              <a:rPr lang="cs-CZ" altLang="cs-CZ" sz="24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→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→ → → → → → → 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altLang="cs-CZ" sz="3200" b="1" dirty="0" smtClean="0">
                <a:solidFill>
                  <a:srgbClr val="FF0000"/>
                </a:solidFill>
              </a:rPr>
              <a:t>1 </a:t>
            </a:r>
            <a:r>
              <a:rPr lang="cs-CZ" altLang="cs-CZ" sz="3200" b="1" dirty="0" smtClean="0"/>
              <a:t>←</a:t>
            </a:r>
            <a:r>
              <a:rPr lang="cs-CZ" altLang="cs-CZ" sz="3200" b="1" dirty="0" smtClean="0">
                <a:latin typeface="Calibri" panose="020F0502020204030204" pitchFamily="34" charset="0"/>
              </a:rPr>
              <a:t>→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 2A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2X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2400" b="1" dirty="0" smtClean="0"/>
              <a:t>← ← 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 ← 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 ← </a:t>
            </a:r>
            <a:r>
              <a:rPr lang="cs-CZ" altLang="cs-CZ" sz="2400" b="1" dirty="0"/>
              <a:t>←</a:t>
            </a:r>
            <a:endParaRPr lang="cs-CZ" altLang="cs-CZ" sz="2400" b="1" dirty="0">
              <a:solidFill>
                <a:srgbClr val="0070C0"/>
              </a:solidFill>
            </a:endParaRPr>
          </a:p>
          <a:p>
            <a:pPr algn="ctr"/>
            <a:r>
              <a:rPr lang="cs-CZ" altLang="cs-CZ" sz="2400" u="sng" dirty="0" smtClean="0"/>
              <a:t>Nízkofrekvenční stimulace (hypotyreóza)</a:t>
            </a:r>
            <a:endParaRPr lang="cs-CZ" altLang="cs-CZ" sz="2400" u="sng" dirty="0"/>
          </a:p>
          <a:p>
            <a:pPr algn="ctr"/>
            <a:endParaRPr lang="cs-CZ" alt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owers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81076"/>
            <a:ext cx="52101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47851" y="188913"/>
            <a:ext cx="8569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Změny podílu různých typů svalových vláken po vytrvalostním tréninku</a:t>
            </a:r>
            <a:r>
              <a:rPr lang="cs-CZ" altLang="cs-CZ" sz="180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(Powers, 2007)</a:t>
            </a:r>
          </a:p>
        </p:txBody>
      </p:sp>
    </p:spTree>
    <p:extLst>
      <p:ext uri="{BB962C8B-B14F-4D97-AF65-F5344CB8AC3E}">
        <p14:creationId xmlns:p14="http://schemas.microsoft.com/office/powerpoint/2010/main" val="416044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683748"/>
            <a:ext cx="7620000" cy="59309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80082" y="360583"/>
            <a:ext cx="71676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err="1" smtClean="0">
                <a:solidFill>
                  <a:srgbClr val="0070C0"/>
                </a:solidFill>
              </a:rPr>
              <a:t>PřeMĚNA</a:t>
            </a:r>
            <a:r>
              <a:rPr lang="cs-CZ" sz="2400" b="1" cap="all" dirty="0" smtClean="0">
                <a:solidFill>
                  <a:srgbClr val="0070C0"/>
                </a:solidFill>
              </a:rPr>
              <a:t> rychlých svalových vláken na pomalá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142978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2" y="1231900"/>
            <a:ext cx="7620000" cy="5626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33887" y="127972"/>
            <a:ext cx="6484660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MECHANIZMY HYPERTROFIE SVALOVÝCH VLÁKEN</a:t>
            </a: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A 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PřeMĚNY</a:t>
            </a:r>
            <a:r>
              <a:rPr lang="cs-CZ" sz="2400" b="1" cap="all" dirty="0" smtClean="0">
                <a:solidFill>
                  <a:srgbClr val="0070C0"/>
                </a:solidFill>
              </a:rPr>
              <a:t> rychlých vláken na pomalá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377243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73" y="0"/>
            <a:ext cx="2133527" cy="1656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" y="2072829"/>
            <a:ext cx="5658967" cy="402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2" y="2069577"/>
            <a:ext cx="5682274" cy="402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835613" y="1232037"/>
            <a:ext cx="87111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MECHANIZMY </a:t>
            </a: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sz="2400" b="1" cap="all" dirty="0" smtClean="0">
                <a:solidFill>
                  <a:srgbClr val="0070C0"/>
                </a:solidFill>
              </a:rPr>
              <a:t>HYPERTROFIE / HYPOTROFIE svalových </a:t>
            </a:r>
            <a:r>
              <a:rPr lang="cs-CZ" sz="2400" b="1" cap="all" dirty="0">
                <a:solidFill>
                  <a:srgbClr val="0070C0"/>
                </a:solidFill>
              </a:rPr>
              <a:t>vláken</a:t>
            </a:r>
          </a:p>
          <a:p>
            <a:pPr algn="ctr"/>
            <a:r>
              <a:rPr lang="cs-CZ" sz="1100" dirty="0" smtClean="0"/>
              <a:t>http</a:t>
            </a:r>
            <a:r>
              <a:rPr lang="cs-CZ" sz="1100" dirty="0"/>
              <a:t>://jeb.biologists.org/content/219/2/235</a:t>
            </a:r>
          </a:p>
        </p:txBody>
      </p:sp>
    </p:spTree>
    <p:extLst>
      <p:ext uri="{BB962C8B-B14F-4D97-AF65-F5344CB8AC3E}">
        <p14:creationId xmlns:p14="http://schemas.microsoft.com/office/powerpoint/2010/main" val="221546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174488"/>
            <a:ext cx="6710244" cy="56664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67370" y="389659"/>
            <a:ext cx="663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HYPERTROFIE 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RůZNých</a:t>
            </a:r>
            <a:r>
              <a:rPr lang="cs-CZ" sz="2400" b="1" cap="all" dirty="0" smtClean="0">
                <a:solidFill>
                  <a:srgbClr val="0070C0"/>
                </a:solidFill>
              </a:rPr>
              <a:t> typů svalových vláken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://danogborn.com/underestimating-type-i-fibres/</a:t>
            </a:r>
          </a:p>
        </p:txBody>
      </p:sp>
    </p:spTree>
    <p:extLst>
      <p:ext uri="{BB962C8B-B14F-4D97-AF65-F5344CB8AC3E}">
        <p14:creationId xmlns:p14="http://schemas.microsoft.com/office/powerpoint/2010/main" val="402921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2" y="1251080"/>
            <a:ext cx="7679447" cy="5119631"/>
          </a:xfrm>
          <a:prstGeom prst="rect">
            <a:avLst/>
          </a:prstGeom>
        </p:spPr>
      </p:pic>
      <p:sp>
        <p:nvSpPr>
          <p:cNvPr id="3" name="TextovéPole 2">
            <a:hlinkClick r:id="rId3"/>
          </p:cNvPr>
          <p:cNvSpPr txBox="1"/>
          <p:nvPr/>
        </p:nvSpPr>
        <p:spPr>
          <a:xfrm>
            <a:off x="4723591" y="5452558"/>
            <a:ext cx="2789971" cy="5078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VIDEO: Kraul</a:t>
            </a:r>
          </a:p>
          <a:p>
            <a:pPr algn="ctr"/>
            <a:r>
              <a:rPr lang="cs-CZ" sz="900" dirty="0"/>
              <a:t>https://www.youtube.com/watch?v=5HLW2AI1Ink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70577" y="4200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SVALOVÁ PRÁCE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>
              <a:solidFill>
                <a:srgbClr val="C00000"/>
              </a:solidFill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</a:rPr>
              <a:t> POHYBY </a:t>
            </a:r>
            <a:r>
              <a:rPr lang="cs-CZ" sz="2400" b="1" dirty="0" err="1">
                <a:solidFill>
                  <a:srgbClr val="0070C0"/>
                </a:solidFill>
              </a:rPr>
              <a:t>SEGMENT</a:t>
            </a:r>
            <a:r>
              <a:rPr 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sz="2400" b="1" dirty="0">
                <a:solidFill>
                  <a:srgbClr val="0070C0"/>
                </a:solidFill>
              </a:rPr>
              <a:t> TĚLA V KLOUBECH</a:t>
            </a:r>
          </a:p>
        </p:txBody>
      </p:sp>
    </p:spTree>
    <p:extLst>
      <p:ext uri="{BB962C8B-B14F-4D97-AF65-F5344CB8AC3E}">
        <p14:creationId xmlns:p14="http://schemas.microsoft.com/office/powerpoint/2010/main" val="1233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1837" y="315829"/>
            <a:ext cx="9634287" cy="630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KŘEČ</a:t>
            </a:r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cs-CZ" sz="2400" b="1" dirty="0" smtClean="0">
                <a:solidFill>
                  <a:srgbClr val="0070C0"/>
                </a:solidFill>
              </a:rPr>
              <a:t> SVALU </a:t>
            </a:r>
            <a:r>
              <a:rPr lang="cs-CZ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r>
              <a:rPr lang="cs-CZ" sz="2400" dirty="0" smtClean="0">
                <a:solidFill>
                  <a:srgbClr val="0070C0"/>
                </a:solidFill>
              </a:rPr>
              <a:t>ramp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r>
              <a:rPr lang="cs-CZ" sz="24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PŘÍČINY - MECHANIZMY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usilovné anaerobní cvičení (</a:t>
            </a:r>
            <a:r>
              <a:rPr lang="cs-CZ" sz="2000" dirty="0">
                <a:solidFill>
                  <a:srgbClr val="C00000"/>
                </a:solidFill>
              </a:rPr>
              <a:t>anaerobní glykolýza</a:t>
            </a:r>
            <a:r>
              <a:rPr lang="cs-CZ" sz="2000" dirty="0" smtClean="0">
                <a:solidFill>
                  <a:srgbClr val="C00000"/>
                </a:solidFill>
              </a:rPr>
              <a:t>) - izometrické / dynamické (sprint)</a:t>
            </a: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7030A0"/>
                </a:solidFill>
              </a:rPr>
              <a:t>	</a:t>
            </a:r>
            <a:r>
              <a:rPr lang="cs-CZ" sz="2000" dirty="0" smtClean="0"/>
              <a:t>→↑senzitivita na Ca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/ ↑ koncentrace </a:t>
            </a:r>
            <a:r>
              <a:rPr lang="cs-CZ" sz="2000" dirty="0"/>
              <a:t>Ca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v buňce </a:t>
            </a:r>
            <a:r>
              <a:rPr lang="cs-CZ" sz="2000" b="1" dirty="0" smtClean="0"/>
              <a:t>→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[</a:t>
            </a:r>
            <a:r>
              <a:rPr lang="cs-CZ" sz="2000" b="1" dirty="0" smtClean="0">
                <a:solidFill>
                  <a:srgbClr val="7030A0"/>
                </a:solidFill>
              </a:rPr>
              <a:t>fixace vazby Aktin-Myozin</a:t>
            </a:r>
            <a:r>
              <a:rPr lang="en-US" sz="2000" b="1" dirty="0" smtClean="0">
                <a:solidFill>
                  <a:srgbClr val="7030A0"/>
                </a:solidFill>
              </a:rPr>
              <a:t>]</a:t>
            </a:r>
            <a:endParaRPr lang="cs-CZ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vyčerpávající vytrvalostní zátěž, podchlazení, </a:t>
            </a:r>
            <a:r>
              <a:rPr lang="cs-CZ" sz="2000" dirty="0" err="1" smtClean="0">
                <a:solidFill>
                  <a:srgbClr val="C00000"/>
                </a:solidFill>
              </a:rPr>
              <a:t>hypohydratace</a:t>
            </a:r>
            <a:endParaRPr lang="cs-CZ" sz="2000" dirty="0" smtClean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7030A0"/>
                </a:solidFill>
              </a:rPr>
              <a:t>	</a:t>
            </a:r>
            <a:r>
              <a:rPr lang="cs-CZ" sz="2000" dirty="0" smtClean="0"/>
              <a:t>→ </a:t>
            </a:r>
            <a:r>
              <a:rPr lang="cs-CZ" sz="2000" dirty="0"/>
              <a:t>↓ prokrvení svalové </a:t>
            </a:r>
            <a:r>
              <a:rPr lang="cs-CZ" sz="2000" dirty="0" smtClean="0"/>
              <a:t>tkáně → </a:t>
            </a:r>
            <a:r>
              <a:rPr lang="cs-CZ" sz="2000" dirty="0"/>
              <a:t>↓</a:t>
            </a:r>
            <a:r>
              <a:rPr lang="cs-CZ" sz="2000" dirty="0" smtClean="0"/>
              <a:t> ATP </a:t>
            </a:r>
            <a:r>
              <a:rPr lang="cs-CZ" sz="2000" dirty="0"/>
              <a:t>→ přesun K</a:t>
            </a:r>
            <a:r>
              <a:rPr lang="cs-CZ" sz="2000" baseline="30000" dirty="0"/>
              <a:t>+</a:t>
            </a:r>
            <a:r>
              <a:rPr lang="cs-CZ" sz="2000" dirty="0"/>
              <a:t> z buňky do ECT</a:t>
            </a:r>
            <a:endParaRPr lang="cs-CZ" sz="2000" dirty="0" smtClean="0"/>
          </a:p>
          <a:p>
            <a:r>
              <a:rPr lang="cs-CZ" sz="2000" dirty="0" smtClean="0"/>
              <a:t>	→ </a:t>
            </a:r>
            <a:r>
              <a:rPr lang="cs-CZ" sz="2000" dirty="0" err="1" smtClean="0"/>
              <a:t>myolýza</a:t>
            </a:r>
            <a:r>
              <a:rPr lang="cs-CZ" sz="2000" dirty="0" smtClean="0"/>
              <a:t> → přesun K</a:t>
            </a:r>
            <a:r>
              <a:rPr lang="cs-CZ" sz="2000" baseline="30000" dirty="0"/>
              <a:t>+</a:t>
            </a:r>
            <a:r>
              <a:rPr lang="cs-CZ" sz="2000" dirty="0" smtClean="0"/>
              <a:t> z buňky do 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↓ příjem Mg</a:t>
            </a:r>
            <a:r>
              <a:rPr lang="cs-CZ" sz="2000" baseline="30000" dirty="0" smtClean="0">
                <a:solidFill>
                  <a:srgbClr val="C00000"/>
                </a:solidFill>
              </a:rPr>
              <a:t>+</a:t>
            </a:r>
            <a:r>
              <a:rPr lang="cs-CZ" sz="2000" dirty="0" smtClean="0">
                <a:solidFill>
                  <a:srgbClr val="C00000"/>
                </a:solidFill>
              </a:rPr>
              <a:t>, Na</a:t>
            </a:r>
            <a:r>
              <a:rPr lang="cs-CZ" sz="2000" baseline="30000" dirty="0" smtClean="0">
                <a:solidFill>
                  <a:srgbClr val="C00000"/>
                </a:solidFill>
              </a:rPr>
              <a:t>+ </a:t>
            </a:r>
            <a:r>
              <a:rPr lang="cs-CZ" sz="2000" dirty="0" smtClean="0">
                <a:solidFill>
                  <a:srgbClr val="C00000"/>
                </a:solidFill>
              </a:rPr>
              <a:t>(iontový nápoj) </a:t>
            </a:r>
            <a:r>
              <a:rPr lang="cs-CZ" sz="2000" dirty="0" smtClean="0"/>
              <a:t>→ ↓ </a:t>
            </a:r>
            <a:r>
              <a:rPr lang="cs-CZ" sz="2000" dirty="0"/>
              <a:t>Mg</a:t>
            </a:r>
            <a:r>
              <a:rPr lang="cs-CZ" sz="2000" baseline="30000" dirty="0" smtClean="0"/>
              <a:t>+</a:t>
            </a:r>
            <a:r>
              <a:rPr lang="cs-CZ" sz="2000" dirty="0"/>
              <a:t> </a:t>
            </a:r>
            <a:r>
              <a:rPr lang="cs-CZ" sz="2000" dirty="0" smtClean="0"/>
              <a:t>v plazmě</a:t>
            </a:r>
          </a:p>
          <a:p>
            <a:endParaRPr lang="cs-CZ" sz="2000" u="sng" dirty="0" smtClean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PROJEVY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7030A0"/>
                </a:solidFill>
              </a:rPr>
              <a:t>dlouhodobá kontrakce svalu </a:t>
            </a:r>
            <a:r>
              <a:rPr lang="cs-CZ" sz="2000" dirty="0" smtClean="0"/>
              <a:t>(neschopnost relaxace)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7030A0"/>
                </a:solidFill>
              </a:rPr>
              <a:t>bolest svalu </a:t>
            </a:r>
            <a:r>
              <a:rPr lang="cs-CZ" sz="2000" dirty="0" smtClean="0"/>
              <a:t>(minuty – hodiny)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PRVNÍ POMOC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pasivní natažení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zahřátí, masáž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PREVENCE</a:t>
            </a:r>
          </a:p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odstranění příčin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6" y="4095750"/>
            <a:ext cx="2650292" cy="198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Šipka ohnutá nahoru 5"/>
          <p:cNvSpPr/>
          <p:nvPr/>
        </p:nvSpPr>
        <p:spPr>
          <a:xfrm>
            <a:off x="9496425" y="1914526"/>
            <a:ext cx="514350" cy="457200"/>
          </a:xfrm>
          <a:prstGeom prst="bentUpArrow">
            <a:avLst>
              <a:gd name="adj1" fmla="val 8334"/>
              <a:gd name="adj2" fmla="val 19792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7" name="Šipka ohnutá nahoru 6"/>
          <p:cNvSpPr/>
          <p:nvPr/>
        </p:nvSpPr>
        <p:spPr>
          <a:xfrm>
            <a:off x="7077074" y="1914526"/>
            <a:ext cx="3148599" cy="733424"/>
          </a:xfrm>
          <a:prstGeom prst="bentUpArrow">
            <a:avLst>
              <a:gd name="adj1" fmla="val 4676"/>
              <a:gd name="adj2" fmla="val 12475"/>
              <a:gd name="adj3" fmla="val 140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9" b="31666"/>
          <a:stretch/>
        </p:blipFill>
        <p:spPr>
          <a:xfrm>
            <a:off x="8242990" y="3125264"/>
            <a:ext cx="2506870" cy="2958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Šipka ohnutá nahoru 8"/>
          <p:cNvSpPr/>
          <p:nvPr/>
        </p:nvSpPr>
        <p:spPr>
          <a:xfrm>
            <a:off x="7505699" y="1914526"/>
            <a:ext cx="2919999" cy="1047749"/>
          </a:xfrm>
          <a:prstGeom prst="bentUpArrow">
            <a:avLst>
              <a:gd name="adj1" fmla="val 3767"/>
              <a:gd name="adj2" fmla="val 9772"/>
              <a:gd name="adj3" fmla="val 9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340"/>
            <a:ext cx="8887327" cy="63866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8" r="32209" b="63908"/>
          <a:stretch/>
        </p:blipFill>
        <p:spPr>
          <a:xfrm>
            <a:off x="9039476" y="1540360"/>
            <a:ext cx="2775285" cy="21243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55893" y="5502515"/>
            <a:ext cx="59671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avulsion</a:t>
            </a:r>
            <a:r>
              <a:rPr lang="cs-CZ" dirty="0" smtClean="0"/>
              <a:t> – odtržení, </a:t>
            </a:r>
            <a:r>
              <a:rPr lang="cs-CZ" b="1" dirty="0" err="1" smtClean="0"/>
              <a:t>contusion</a:t>
            </a:r>
            <a:r>
              <a:rPr lang="cs-CZ" dirty="0" smtClean="0"/>
              <a:t> – zhmoždění, </a:t>
            </a:r>
            <a:r>
              <a:rPr lang="cs-CZ" b="1" dirty="0" err="1" smtClean="0"/>
              <a:t>disorder</a:t>
            </a:r>
            <a:r>
              <a:rPr lang="cs-CZ" dirty="0" smtClean="0"/>
              <a:t> – potíže, </a:t>
            </a:r>
            <a:r>
              <a:rPr lang="cs-CZ" b="1" dirty="0" err="1" smtClean="0"/>
              <a:t>fatigue</a:t>
            </a:r>
            <a:r>
              <a:rPr lang="cs-CZ" dirty="0" smtClean="0"/>
              <a:t> – únava, </a:t>
            </a:r>
            <a:r>
              <a:rPr lang="cs-CZ" b="1" dirty="0" err="1" smtClean="0"/>
              <a:t>injuries</a:t>
            </a:r>
            <a:r>
              <a:rPr lang="cs-CZ" dirty="0" smtClean="0"/>
              <a:t> – poškození, </a:t>
            </a:r>
            <a:r>
              <a:rPr lang="cs-CZ" b="1" dirty="0" err="1" smtClean="0"/>
              <a:t>laceration</a:t>
            </a:r>
            <a:r>
              <a:rPr lang="cs-CZ" dirty="0" smtClean="0"/>
              <a:t> – natržení, </a:t>
            </a:r>
            <a:r>
              <a:rPr lang="cs-CZ" b="1" dirty="0" err="1" smtClean="0"/>
              <a:t>overexertion</a:t>
            </a:r>
            <a:r>
              <a:rPr lang="cs-CZ" dirty="0" smtClean="0"/>
              <a:t> – přetížení, </a:t>
            </a:r>
            <a:r>
              <a:rPr lang="cs-CZ" b="1" dirty="0" err="1" smtClean="0"/>
              <a:t>soreness</a:t>
            </a:r>
            <a:r>
              <a:rPr lang="cs-CZ" dirty="0" smtClean="0"/>
              <a:t> – bolestivost, </a:t>
            </a:r>
            <a:r>
              <a:rPr lang="cs-CZ" b="1" dirty="0" err="1" smtClean="0"/>
              <a:t>tear</a:t>
            </a:r>
            <a:r>
              <a:rPr lang="cs-CZ" dirty="0" smtClean="0"/>
              <a:t> - trhlina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 1/2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2716" y="685302"/>
            <a:ext cx="102268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FUNKČNÍ POŠKOZENÍ SVALU </a:t>
            </a:r>
            <a:r>
              <a:rPr lang="cs-CZ" sz="2000" dirty="0" smtClean="0">
                <a:solidFill>
                  <a:srgbClr val="0070C0"/>
                </a:solidFill>
              </a:rPr>
              <a:t>(</a:t>
            </a:r>
            <a:r>
              <a:rPr lang="cs-CZ" sz="2000" dirty="0">
                <a:solidFill>
                  <a:srgbClr val="0070C0"/>
                </a:solidFill>
              </a:rPr>
              <a:t>trvání </a:t>
            </a:r>
            <a:r>
              <a:rPr lang="cs-CZ" sz="2000" dirty="0" smtClean="0">
                <a:solidFill>
                  <a:srgbClr val="0070C0"/>
                </a:solidFill>
              </a:rPr>
              <a:t>s léčbou </a:t>
            </a:r>
            <a:r>
              <a:rPr lang="en-US" sz="2000" dirty="0" smtClean="0">
                <a:solidFill>
                  <a:srgbClr val="0070C0"/>
                </a:solidFill>
              </a:rPr>
              <a:t>&lt;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týden)</a:t>
            </a:r>
          </a:p>
          <a:p>
            <a:pPr algn="ctr"/>
            <a:r>
              <a:rPr lang="cs-CZ" sz="2000" b="1" dirty="0" smtClean="0"/>
              <a:t>bolestivý problém svalu bez zjevného makroskopického poškození vláken</a:t>
            </a:r>
          </a:p>
          <a:p>
            <a:r>
              <a:rPr lang="cs-CZ" sz="2000" b="1" dirty="0" smtClean="0"/>
              <a:t>(1a)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Omezené zvyšující se napětí podél svalu (ztuhnutí) </a:t>
            </a:r>
            <a:r>
              <a:rPr lang="cs-CZ" sz="2000" b="1" i="1" dirty="0" smtClean="0">
                <a:solidFill>
                  <a:srgbClr val="0070C0"/>
                </a:solidFill>
              </a:rPr>
              <a:t>po přetížení </a:t>
            </a:r>
            <a:r>
              <a:rPr lang="cs-CZ" sz="2000" dirty="0" smtClean="0">
                <a:solidFill>
                  <a:srgbClr val="0070C0"/>
                </a:solidFill>
              </a:rPr>
              <a:t>- při změně tréninku, povrchu kurtu …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SVALOVÁ Bolest </a:t>
            </a:r>
            <a:r>
              <a:rPr lang="cs-CZ" sz="2000" cap="all" dirty="0">
                <a:solidFill>
                  <a:srgbClr val="7030A0"/>
                </a:solidFill>
              </a:rPr>
              <a:t>při </a:t>
            </a:r>
            <a:r>
              <a:rPr lang="cs-CZ" sz="2000" cap="all" dirty="0" smtClean="0">
                <a:solidFill>
                  <a:srgbClr val="7030A0"/>
                </a:solidFill>
              </a:rPr>
              <a:t>pohybu, </a:t>
            </a:r>
            <a:r>
              <a:rPr lang="cs-CZ" sz="2000" cap="all" dirty="0" err="1" smtClean="0">
                <a:solidFill>
                  <a:srgbClr val="7030A0"/>
                </a:solidFill>
              </a:rPr>
              <a:t>ZtuhLost</a:t>
            </a:r>
            <a:r>
              <a:rPr lang="cs-CZ" sz="2000" cap="all" dirty="0" smtClean="0">
                <a:solidFill>
                  <a:srgbClr val="7030A0"/>
                </a:solidFill>
              </a:rPr>
              <a:t> SVALU </a:t>
            </a:r>
          </a:p>
          <a:p>
            <a:r>
              <a:rPr lang="cs-CZ" sz="2000" b="1" dirty="0" smtClean="0"/>
              <a:t>(1b)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Více rozšířená bolestivost po svalu </a:t>
            </a:r>
            <a:r>
              <a:rPr lang="cs-CZ" sz="2000" b="1" i="1" dirty="0" smtClean="0">
                <a:solidFill>
                  <a:srgbClr val="0070C0"/>
                </a:solidFill>
              </a:rPr>
              <a:t>po nezvyklém brždění </a:t>
            </a:r>
            <a:r>
              <a:rPr lang="cs-CZ" sz="2000" dirty="0" smtClean="0">
                <a:solidFill>
                  <a:srgbClr val="0070C0"/>
                </a:solidFill>
              </a:rPr>
              <a:t>pohybu s excentrickými kontrakcemi nebo </a:t>
            </a:r>
            <a:r>
              <a:rPr lang="cs-CZ" sz="2000" b="1" i="1" dirty="0" smtClean="0">
                <a:solidFill>
                  <a:srgbClr val="0070C0"/>
                </a:solidFill>
              </a:rPr>
              <a:t>po dlouhotrvajícím metabolickém přetížení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SVALOVÁ </a:t>
            </a:r>
            <a:r>
              <a:rPr lang="cs-CZ" sz="2000" dirty="0" smtClean="0">
                <a:solidFill>
                  <a:srgbClr val="7030A0"/>
                </a:solidFill>
              </a:rPr>
              <a:t>BOLEST, ZTUHLOST A SLABOST I </a:t>
            </a:r>
            <a:r>
              <a:rPr lang="cs-CZ" sz="2000" dirty="0">
                <a:solidFill>
                  <a:srgbClr val="7030A0"/>
                </a:solidFill>
              </a:rPr>
              <a:t>V KLIDU, </a:t>
            </a:r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2000" b="1" dirty="0" smtClean="0"/>
              <a:t>(2a)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Omezené zvyšující se napětí podél </a:t>
            </a:r>
            <a:r>
              <a:rPr lang="cs-CZ" sz="2000" dirty="0" smtClean="0">
                <a:solidFill>
                  <a:srgbClr val="0070C0"/>
                </a:solidFill>
              </a:rPr>
              <a:t>svalu </a:t>
            </a:r>
            <a:r>
              <a:rPr lang="cs-CZ" sz="2000" b="1" i="1" dirty="0" smtClean="0">
                <a:solidFill>
                  <a:srgbClr val="0070C0"/>
                </a:solidFill>
              </a:rPr>
              <a:t>v důsledku funkční nebo strukturální </a:t>
            </a:r>
            <a:r>
              <a:rPr lang="cs-CZ" sz="2000" b="1" i="1" dirty="0" err="1" smtClean="0">
                <a:solidFill>
                  <a:srgbClr val="0070C0"/>
                </a:solidFill>
              </a:rPr>
              <a:t>vertebrogenní</a:t>
            </a:r>
            <a:r>
              <a:rPr lang="cs-CZ" sz="2000" b="1" i="1" dirty="0" smtClean="0">
                <a:solidFill>
                  <a:srgbClr val="0070C0"/>
                </a:solidFill>
              </a:rPr>
              <a:t> poruchy </a:t>
            </a:r>
            <a:r>
              <a:rPr lang="cs-CZ" sz="2000" dirty="0" smtClean="0">
                <a:solidFill>
                  <a:srgbClr val="0070C0"/>
                </a:solidFill>
              </a:rPr>
              <a:t>(lumbální, </a:t>
            </a:r>
            <a:r>
              <a:rPr lang="cs-CZ" sz="2000" dirty="0" err="1" smtClean="0">
                <a:solidFill>
                  <a:srgbClr val="0070C0"/>
                </a:solidFill>
              </a:rPr>
              <a:t>sakroiliakální</a:t>
            </a:r>
            <a:r>
              <a:rPr lang="cs-CZ" sz="2000" dirty="0" smtClean="0">
                <a:solidFill>
                  <a:srgbClr val="0070C0"/>
                </a:solidFill>
              </a:rPr>
              <a:t>, …)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BOLESTIVÁ ZTUHLOST SVALU, TUPÁ AŽ BODAVÁ BOLEST </a:t>
            </a:r>
            <a:r>
              <a:rPr lang="cs-CZ" sz="2000" cap="all" dirty="0" smtClean="0">
                <a:solidFill>
                  <a:srgbClr val="7030A0"/>
                </a:solidFill>
              </a:rPr>
              <a:t>– zhoršující se se svalovou aktivitou</a:t>
            </a:r>
          </a:p>
          <a:p>
            <a:r>
              <a:rPr lang="cs-CZ" sz="2000" b="1" dirty="0" smtClean="0"/>
              <a:t>(2b)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Vřetenovitě omezená oblast zvýšeného svalového napětí </a:t>
            </a:r>
            <a:r>
              <a:rPr lang="cs-CZ" sz="2000" b="1" i="1" dirty="0" smtClean="0">
                <a:solidFill>
                  <a:srgbClr val="0070C0"/>
                </a:solidFill>
              </a:rPr>
              <a:t>v důsledku dysfunkce neuro-muskulárního řízení </a:t>
            </a:r>
            <a:r>
              <a:rPr lang="cs-CZ" sz="2000" dirty="0" smtClean="0">
                <a:solidFill>
                  <a:srgbClr val="0070C0"/>
                </a:solidFill>
              </a:rPr>
              <a:t>(reciproční inhibice)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BOLESTIVOST </a:t>
            </a:r>
            <a:r>
              <a:rPr lang="cs-CZ" sz="2000" cap="all" dirty="0" smtClean="0">
                <a:solidFill>
                  <a:srgbClr val="7030A0"/>
                </a:solidFill>
              </a:rPr>
              <a:t>– zvyšující se s rostoucí svalovou ztuhlostí a napětím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37899" r="34091" b="3795"/>
          <a:stretch/>
        </p:blipFill>
        <p:spPr>
          <a:xfrm>
            <a:off x="10210801" y="3917275"/>
            <a:ext cx="1839396" cy="282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7899" r="70573" b="3795"/>
          <a:stretch/>
        </p:blipFill>
        <p:spPr>
          <a:xfrm>
            <a:off x="10210801" y="604272"/>
            <a:ext cx="1839396" cy="323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04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7" t="38953" b="2585"/>
          <a:stretch/>
        </p:blipFill>
        <p:spPr>
          <a:xfrm>
            <a:off x="9705472" y="1764631"/>
            <a:ext cx="2213812" cy="3441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529387" y="737937"/>
            <a:ext cx="9176085" cy="44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STRUKTURÁLNÍ POŠKOZENÍ SVALU</a:t>
            </a:r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/>
              <a:t>zjevné makroskopické poranění</a:t>
            </a:r>
          </a:p>
          <a:p>
            <a:r>
              <a:rPr lang="cs-CZ" sz="2000" b="1" dirty="0" smtClean="0"/>
              <a:t>(3a)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svalu – </a:t>
            </a:r>
            <a:r>
              <a:rPr lang="cs-CZ" sz="2000" b="1" i="1" dirty="0" smtClean="0">
                <a:solidFill>
                  <a:srgbClr val="0070C0"/>
                </a:solidFill>
              </a:rPr>
              <a:t>malé natržení </a:t>
            </a:r>
            <a:r>
              <a:rPr lang="cs-CZ" sz="2000" dirty="0" smtClean="0">
                <a:solidFill>
                  <a:srgbClr val="0070C0"/>
                </a:solidFill>
              </a:rPr>
              <a:t>maximálně v rozsahu svalového snopce (</a:t>
            </a:r>
            <a:r>
              <a:rPr lang="en-US" sz="2000" dirty="0" smtClean="0">
                <a:solidFill>
                  <a:srgbClr val="0070C0"/>
                </a:solidFill>
              </a:rPr>
              <a:t>&lt;</a:t>
            </a:r>
            <a:r>
              <a:rPr lang="cs-CZ" sz="2000" dirty="0" smtClean="0">
                <a:solidFill>
                  <a:srgbClr val="0070C0"/>
                </a:solidFill>
              </a:rPr>
              <a:t> 5 mm; trvání s léčbou 10-14 dnů)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NÁHLÁ OSTRÁ BODAVÁ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smtClean="0">
                <a:solidFill>
                  <a:srgbClr val="7030A0"/>
                </a:solidFill>
              </a:rPr>
              <a:t>JEHLOVÁ) BOLEST PO POCITU „PRASKNUTÍ (KŘUPNUTÍ)“ </a:t>
            </a:r>
          </a:p>
          <a:p>
            <a:r>
              <a:rPr lang="cs-CZ" sz="2000" b="1" dirty="0" smtClean="0"/>
              <a:t>(3b)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 smtClean="0">
                <a:solidFill>
                  <a:srgbClr val="0070C0"/>
                </a:solidFill>
              </a:rPr>
              <a:t>větší natržení </a:t>
            </a:r>
            <a:r>
              <a:rPr lang="cs-CZ" sz="2000" dirty="0" smtClean="0">
                <a:solidFill>
                  <a:srgbClr val="0070C0"/>
                </a:solidFill>
              </a:rPr>
              <a:t>větší než snopec (</a:t>
            </a:r>
            <a:r>
              <a:rPr lang="en-US" sz="2000" dirty="0" smtClean="0">
                <a:solidFill>
                  <a:srgbClr val="0070C0"/>
                </a:solidFill>
              </a:rPr>
              <a:t>&gt; 5 mm</a:t>
            </a:r>
            <a:r>
              <a:rPr lang="cs-CZ" sz="2000" dirty="0" smtClean="0">
                <a:solidFill>
                  <a:srgbClr val="0070C0"/>
                </a:solidFill>
              </a:rPr>
              <a:t>; trvání s léčbou ~6 týdnů)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Ostrá bodavá bolest, často zřetelné natržení v okamžiku poranění – křupnutí s následnou neutuchající bolestí</a:t>
            </a:r>
          </a:p>
          <a:p>
            <a:r>
              <a:rPr lang="cs-CZ" sz="2000" b="1" cap="all" dirty="0" smtClean="0"/>
              <a:t>(4)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 smtClean="0">
                <a:solidFill>
                  <a:srgbClr val="0070C0"/>
                </a:solidFill>
              </a:rPr>
              <a:t>velké natržení až kompletní přetržení</a:t>
            </a:r>
            <a:r>
              <a:rPr lang="cs-CZ" sz="2000" dirty="0" smtClean="0">
                <a:solidFill>
                  <a:srgbClr val="0070C0"/>
                </a:solidFill>
              </a:rPr>
              <a:t> svalu s distrakcí jeho bříška a odtržením šlachy (trvání s léčbou 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r>
              <a:rPr lang="cs-CZ" sz="2000" dirty="0" smtClean="0">
                <a:solidFill>
                  <a:srgbClr val="0070C0"/>
                </a:solidFill>
              </a:rPr>
              <a:t> 12 týdnů)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Náhle vzniklá tupá bolest po výraznějším křupnutí</a:t>
            </a:r>
            <a:endParaRPr lang="cs-CZ" sz="2000" cap="all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 2/2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7641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IR00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421064"/>
            <a:ext cx="42481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79651" y="1989139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Triatlonista, 53 r., 3 měsíce po parciální ruptuře </a:t>
            </a:r>
            <a:r>
              <a:rPr lang="cs-CZ" altLang="cs-CZ" sz="2000" dirty="0" err="1">
                <a:solidFill>
                  <a:schemeClr val="tx2"/>
                </a:solidFill>
              </a:rPr>
              <a:t>m.biceps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femoris</a:t>
            </a:r>
            <a:r>
              <a:rPr lang="cs-CZ" altLang="cs-CZ" sz="2000" dirty="0">
                <a:solidFill>
                  <a:schemeClr val="tx2"/>
                </a:solidFill>
              </a:rPr>
              <a:t>. sin.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0066FF"/>
                </a:solidFill>
              </a:rPr>
              <a:t>HYPOTERMNÍ LOŽISKO</a:t>
            </a:r>
            <a:r>
              <a:rPr lang="cs-CZ" altLang="cs-CZ" sz="2000" dirty="0"/>
              <a:t> (o 1,5</a:t>
            </a:r>
            <a:r>
              <a:rPr lang="cs-CZ" altLang="cs-CZ" sz="2000" baseline="50000" dirty="0"/>
              <a:t>o</a:t>
            </a:r>
            <a:r>
              <a:rPr lang="cs-CZ" altLang="cs-CZ" sz="2000" dirty="0"/>
              <a:t>C proti druhé straně)</a:t>
            </a:r>
            <a:r>
              <a:rPr lang="cs-CZ" altLang="cs-CZ" sz="2000" dirty="0">
                <a:solidFill>
                  <a:schemeClr val="accent2"/>
                </a:solidFill>
              </a:rPr>
              <a:t> 	</a:t>
            </a:r>
          </a:p>
        </p:txBody>
      </p:sp>
      <p:pic>
        <p:nvPicPr>
          <p:cNvPr id="20485" name="Picture 5" descr="IR000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468689"/>
            <a:ext cx="4752975" cy="2998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872038" y="5661026"/>
            <a:ext cx="1439862" cy="650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… za další měsíc →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703388" y="3573463"/>
            <a:ext cx="1008062" cy="360362"/>
          </a:xfrm>
          <a:prstGeom prst="wedgeRectCallout">
            <a:avLst>
              <a:gd name="adj1" fmla="val 63699"/>
              <a:gd name="adj2" fmla="val 140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33,3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703388" y="4724401"/>
            <a:ext cx="1008062" cy="360363"/>
          </a:xfrm>
          <a:prstGeom prst="wedgeRectCallout">
            <a:avLst>
              <a:gd name="adj1" fmla="val 81338"/>
              <a:gd name="adj2" fmla="val -1856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34,4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295776" y="3573463"/>
            <a:ext cx="1008063" cy="360362"/>
          </a:xfrm>
          <a:prstGeom prst="wedgeRectCallout">
            <a:avLst>
              <a:gd name="adj1" fmla="val -63699"/>
              <a:gd name="adj2" fmla="val 13502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34,8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224338" y="6375401"/>
            <a:ext cx="381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TERMOGRAM STEHEN ZEZADU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456363" y="3068639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normální symetrický obraz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3287713" y="2636839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18028" y="195056"/>
            <a:ext cx="11200730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Termografie v diagnostice poranění svalu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6"/>
          <p:cNvSpPr>
            <a:spLocks noChangeArrowheads="1"/>
          </p:cNvSpPr>
          <p:nvPr/>
        </p:nvSpPr>
        <p:spPr bwMode="auto">
          <a:xfrm>
            <a:off x="869578" y="5946334"/>
            <a:ext cx="10748681" cy="400110"/>
          </a:xfrm>
          <a:prstGeom prst="rect">
            <a:avLst/>
          </a:prstGeom>
          <a:solidFill>
            <a:schemeClr val="accent6">
              <a:lumMod val="75000"/>
              <a:alpha val="8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chemeClr val="accent6">
                    <a:lumMod val="50000"/>
                  </a:schemeClr>
                </a:solidFill>
              </a:rPr>
              <a:t>NEFROPATIE = poškození </a:t>
            </a: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cs-CZ" altLang="cs-CZ" sz="2000" dirty="0" smtClean="0">
                <a:solidFill>
                  <a:schemeClr val="accent6">
                    <a:lumMod val="50000"/>
                  </a:schemeClr>
                </a:solidFill>
              </a:rPr>
              <a:t>selhání / selhávání ledvin</a:t>
            </a:r>
            <a:endParaRPr lang="cs-CZ" alt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869577" y="1062303"/>
            <a:ext cx="10748682" cy="400110"/>
          </a:xfrm>
          <a:prstGeom prst="rect">
            <a:avLst/>
          </a:prstGeom>
          <a:solidFill>
            <a:srgbClr val="C00000">
              <a:alpha val="7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C00000"/>
                </a:solidFill>
              </a:rPr>
              <a:t>RABDOMYOLÝZA </a:t>
            </a:r>
            <a:r>
              <a:rPr lang="cs-CZ" altLang="cs-CZ" sz="2000" dirty="0"/>
              <a:t>=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rozpad </a:t>
            </a:r>
            <a:r>
              <a:rPr lang="cs-CZ" altLang="cs-CZ" sz="2000" dirty="0" smtClean="0">
                <a:latin typeface="Calibri" panose="020F0502020204030204" pitchFamily="34" charset="0"/>
              </a:rPr>
              <a:t>- </a:t>
            </a:r>
            <a:r>
              <a:rPr lang="cs-CZ" altLang="cs-CZ" sz="2000" dirty="0" smtClean="0"/>
              <a:t>nekróza buněk </a:t>
            </a:r>
            <a:r>
              <a:rPr lang="cs-CZ" altLang="cs-CZ" sz="2000" dirty="0"/>
              <a:t>kosterních </a:t>
            </a:r>
            <a:r>
              <a:rPr lang="cs-CZ" altLang="cs-CZ" sz="2000" dirty="0" smtClean="0"/>
              <a:t>svalů </a:t>
            </a:r>
            <a:r>
              <a:rPr lang="cs-CZ" altLang="cs-CZ" sz="1200" dirty="0" smtClean="0"/>
              <a:t>(Bednařík, 2001)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9578" y="5098501"/>
            <a:ext cx="10748681" cy="400110"/>
          </a:xfrm>
          <a:prstGeom prst="rect">
            <a:avLst/>
          </a:prstGeom>
          <a:solidFill>
            <a:schemeClr val="accent6">
              <a:alpha val="25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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MYOGLOBINÉMIE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MYOGLOBINURIE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236832" y="5498611"/>
            <a:ext cx="0" cy="4370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http://neuropathology-web.org/chapter13/images13/13-rm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21" y="1529782"/>
            <a:ext cx="2670535" cy="26127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8910620" y="1536858"/>
            <a:ext cx="2670535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ea typeface="Calibri" panose="020F0502020204030204" pitchFamily="34" charset="0"/>
              </a:rPr>
              <a:t>Histologický obraz </a:t>
            </a:r>
            <a:r>
              <a:rPr lang="cs-CZ" sz="1400" dirty="0" smtClean="0">
                <a:ea typeface="Calibri" panose="020F0502020204030204" pitchFamily="34" charset="0"/>
              </a:rPr>
              <a:t>rabdomyolýzy</a:t>
            </a:r>
          </a:p>
          <a:p>
            <a:pPr algn="ctr"/>
            <a:r>
              <a:rPr lang="cs-CZ" sz="1400" dirty="0" smtClean="0">
                <a:ea typeface="Calibri" panose="020F0502020204030204" pitchFamily="34" charset="0"/>
              </a:rPr>
              <a:t>(</a:t>
            </a:r>
            <a:r>
              <a:rPr lang="cs-CZ" sz="1400" dirty="0" err="1">
                <a:ea typeface="Calibri" panose="020F0502020204030204" pitchFamily="34" charset="0"/>
              </a:rPr>
              <a:t>Agamanolis</a:t>
            </a:r>
            <a:r>
              <a:rPr lang="cs-CZ" sz="1400" dirty="0">
                <a:ea typeface="Calibri" panose="020F0502020204030204" pitchFamily="34" charset="0"/>
              </a:rPr>
              <a:t>, 2013)</a:t>
            </a:r>
            <a:endParaRPr lang="cs-CZ" sz="1400" dirty="0"/>
          </a:p>
        </p:txBody>
      </p:sp>
      <p:sp>
        <p:nvSpPr>
          <p:cNvPr id="15" name="Bublinový popisek se šipkou doprava 14"/>
          <p:cNvSpPr/>
          <p:nvPr/>
        </p:nvSpPr>
        <p:spPr>
          <a:xfrm>
            <a:off x="869578" y="1534810"/>
            <a:ext cx="2660532" cy="2611888"/>
          </a:xfrm>
          <a:prstGeom prst="rightArrowCallout">
            <a:avLst>
              <a:gd name="adj1" fmla="val 14367"/>
              <a:gd name="adj2" fmla="val 14915"/>
              <a:gd name="adj3" fmla="val 14594"/>
              <a:gd name="adj4" fmla="val 76934"/>
            </a:avLst>
          </a:prstGeom>
          <a:solidFill>
            <a:srgbClr val="7030A0">
              <a:alpha val="19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Enzym. defekt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Toxiny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CO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Ischémie</a:t>
            </a:r>
          </a:p>
          <a:p>
            <a:pPr algn="r"/>
            <a:endParaRPr lang="cs-CZ" sz="2000" dirty="0">
              <a:solidFill>
                <a:srgbClr val="7030A0"/>
              </a:solidFill>
            </a:endParaRPr>
          </a:p>
          <a:p>
            <a:pPr algn="r"/>
            <a:r>
              <a:rPr lang="cs-CZ" sz="2000" b="1" dirty="0" smtClean="0">
                <a:solidFill>
                  <a:srgbClr val="7030A0"/>
                </a:solidFill>
              </a:rPr>
              <a:t>SVALOVÁ PRÁCE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Definice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379535" y="1534810"/>
            <a:ext cx="2397537" cy="2611888"/>
          </a:xfrm>
          <a:prstGeom prst="round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MYOSITIS  </a:t>
            </a:r>
            <a:r>
              <a:rPr lang="cs-CZ" sz="2400" b="1" dirty="0"/>
              <a:t>ZÁNĚT SVALU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AKUTNÍ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CHRONICKÝ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MYOPATIE</a:t>
            </a:r>
            <a:endParaRPr lang="cs-CZ" sz="2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3664199" y="1534810"/>
            <a:ext cx="1955108" cy="2607730"/>
          </a:xfrm>
          <a:prstGeom prst="round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POŠKOZENÍ</a:t>
            </a:r>
          </a:p>
          <a:p>
            <a:pPr algn="ctr"/>
            <a:r>
              <a:rPr lang="cs-C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STRUKTURY</a:t>
            </a:r>
          </a:p>
          <a:p>
            <a:pPr algn="ctr"/>
            <a:r>
              <a:rPr lang="cs-C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FUNKCE </a:t>
            </a:r>
            <a:r>
              <a:rPr lang="cs-CZ" sz="2400" b="1" dirty="0" smtClean="0"/>
              <a:t>SVALU</a:t>
            </a:r>
            <a:endParaRPr lang="cs-CZ" sz="2400" b="1" dirty="0"/>
          </a:p>
        </p:txBody>
      </p:sp>
      <p:sp>
        <p:nvSpPr>
          <p:cNvPr id="29" name="Šipka doprava 28"/>
          <p:cNvSpPr/>
          <p:nvPr/>
        </p:nvSpPr>
        <p:spPr>
          <a:xfrm>
            <a:off x="5753397" y="2457104"/>
            <a:ext cx="487916" cy="741457"/>
          </a:xfrm>
          <a:prstGeom prst="rightArrow">
            <a:avLst>
              <a:gd name="adj1" fmla="val 41096"/>
              <a:gd name="adj2" fmla="val 55044"/>
            </a:avLst>
          </a:prstGeom>
          <a:solidFill>
            <a:srgbClr val="7030A0">
              <a:alpha val="19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Bublinový popisek se šipkou dolů 31"/>
          <p:cNvSpPr/>
          <p:nvPr/>
        </p:nvSpPr>
        <p:spPr>
          <a:xfrm>
            <a:off x="3664199" y="4221125"/>
            <a:ext cx="5112873" cy="845477"/>
          </a:xfrm>
          <a:prstGeom prst="downArrowCallout">
            <a:avLst/>
          </a:prstGeom>
          <a:solidFill>
            <a:srgbClr val="0070C0">
              <a:alpha val="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VĚTŠÍ OBJEM PRACUJÍCÍCH </a:t>
            </a:r>
            <a:r>
              <a:rPr lang="cs-CZ" sz="2000" cap="all" dirty="0" smtClean="0">
                <a:solidFill>
                  <a:srgbClr val="002060"/>
                </a:solidFill>
              </a:rPr>
              <a:t>Svalů</a:t>
            </a:r>
            <a:endParaRPr lang="cs-CZ" sz="2000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0" descr="IR00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95" y="4660151"/>
            <a:ext cx="3052851" cy="2106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86808" y="5535397"/>
            <a:ext cx="7682277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TERMOGRAM LÝTEK ZEZADU u 40 </a:t>
            </a:r>
            <a:r>
              <a:rPr lang="cs-CZ" sz="2000" dirty="0"/>
              <a:t>letého badmintonisty po tréninku</a:t>
            </a:r>
            <a:endParaRPr lang="cs-CZ" sz="2000" dirty="0" smtClean="0"/>
          </a:p>
          <a:p>
            <a:r>
              <a:rPr lang="cs-CZ" sz="2000" dirty="0">
                <a:solidFill>
                  <a:srgbClr val="CC0066"/>
                </a:solidFill>
              </a:rPr>
              <a:t>v</a:t>
            </a:r>
            <a:r>
              <a:rPr lang="cs-CZ" sz="2000" dirty="0" smtClean="0">
                <a:solidFill>
                  <a:srgbClr val="CC0066"/>
                </a:solidFill>
              </a:rPr>
              <a:t>yšší teplota </a:t>
            </a:r>
            <a:r>
              <a:rPr lang="cs-CZ" sz="2000" dirty="0" err="1" smtClean="0">
                <a:solidFill>
                  <a:srgbClr val="CC0066"/>
                </a:solidFill>
              </a:rPr>
              <a:t>caput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 err="1" smtClean="0">
                <a:solidFill>
                  <a:srgbClr val="CC0066"/>
                </a:solidFill>
              </a:rPr>
              <a:t>mediale</a:t>
            </a:r>
            <a:r>
              <a:rPr lang="cs-CZ" sz="2000" dirty="0" smtClean="0">
                <a:solidFill>
                  <a:srgbClr val="CC0066"/>
                </a:solidFill>
              </a:rPr>
              <a:t> m. </a:t>
            </a:r>
            <a:r>
              <a:rPr lang="cs-CZ" sz="2000" dirty="0" err="1" smtClean="0">
                <a:solidFill>
                  <a:srgbClr val="CC0066"/>
                </a:solidFill>
              </a:rPr>
              <a:t>gastrocnemius</a:t>
            </a:r>
            <a:endParaRPr lang="cs-CZ" sz="2000" dirty="0" smtClean="0">
              <a:solidFill>
                <a:srgbClr val="CC0066"/>
              </a:solidFill>
            </a:endParaRPr>
          </a:p>
          <a:p>
            <a:r>
              <a:rPr lang="cs-CZ" sz="2000" b="1" dirty="0">
                <a:solidFill>
                  <a:srgbClr val="CC0066"/>
                </a:solidFill>
              </a:rPr>
              <a:t>MYOSITIS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990000"/>
                </a:solidFill>
              </a:rPr>
              <a:t>ZAČÍNAJÍCÍ </a:t>
            </a:r>
            <a:r>
              <a:rPr lang="cs-CZ" sz="2000" b="1" dirty="0" smtClean="0">
                <a:solidFill>
                  <a:srgbClr val="990000"/>
                </a:solidFill>
              </a:rPr>
              <a:t>RABDOMYOLÝZA ?</a:t>
            </a:r>
          </a:p>
          <a:p>
            <a:r>
              <a:rPr lang="cs-CZ" sz="1400" dirty="0" smtClean="0"/>
              <a:t>(archiv autora - Laboratoř </a:t>
            </a:r>
            <a:r>
              <a:rPr lang="cs-CZ" sz="1400" dirty="0"/>
              <a:t>sportovní medicíny </a:t>
            </a:r>
            <a:r>
              <a:rPr lang="cs-CZ" sz="1400" dirty="0" smtClean="0"/>
              <a:t>FSpS MU)</a:t>
            </a:r>
            <a:endParaRPr lang="cs-CZ" sz="1400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5671457" y="5713326"/>
            <a:ext cx="3600134" cy="36090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10" y="598408"/>
            <a:ext cx="1174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Klasifikace, diagnostika, příznaky</a:t>
            </a:r>
            <a:endParaRPr lang="cs-CZ" altLang="cs-CZ" sz="2000" b="1" i="1" dirty="0">
              <a:solidFill>
                <a:srgbClr val="7030A0"/>
              </a:solidFill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786810" y="1042594"/>
          <a:ext cx="10835092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4"/>
                <a:gridCol w="2213154"/>
                <a:gridCol w="8170454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KLASIFIKACE POŠKOZENÍ KOSTERNÍCH </a:t>
                      </a:r>
                      <a:r>
                        <a:rPr lang="cs-CZ" sz="2000" b="1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</a:t>
                      </a:r>
                      <a:r>
                        <a:rPr lang="cs-CZ" sz="2000" b="1" cap="all" baseline="0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ů</a:t>
                      </a:r>
                      <a:endParaRPr lang="cs-CZ" sz="2000" b="1" cap="all" baseline="0" dirty="0" smtClean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Cardiology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Institute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Pasternak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2002)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Myopatie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jakékoliv poškození svalů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</a:rPr>
                        <a:t>1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Myalgie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svalová bolest nebo křeč s </a:t>
                      </a:r>
                      <a:r>
                        <a:rPr lang="cs-CZ" sz="1800" dirty="0" err="1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kreatinkinázou</a:t>
                      </a:r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(CK)</a:t>
                      </a:r>
                      <a:r>
                        <a:rPr lang="cs-CZ" sz="1800" baseline="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horní hranice normy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</a:rPr>
                        <a:t>2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Myositis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1800" b="1" baseline="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990000"/>
                          </a:solidFill>
                          <a:latin typeface="+mn-lt"/>
                        </a:rPr>
                        <a:t>3</a:t>
                      </a:r>
                      <a:endParaRPr lang="cs-CZ" sz="2000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Rabdomyolýza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2000" b="1" baseline="0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Norma CK</a:t>
                      </a:r>
                      <a:r>
                        <a:rPr lang="cs-CZ" sz="1600" dirty="0" smtClean="0">
                          <a:latin typeface="+mn-lt"/>
                        </a:rPr>
                        <a:t>:</a:t>
                      </a:r>
                      <a:r>
                        <a:rPr lang="cs-CZ" sz="1600" baseline="0" dirty="0" smtClean="0">
                          <a:latin typeface="+mn-lt"/>
                        </a:rPr>
                        <a:t> od 0,2 do 3-4 </a:t>
                      </a:r>
                      <a:r>
                        <a:rPr lang="el-GR" sz="1600" dirty="0" smtClean="0">
                          <a:latin typeface="+mn-lt"/>
                        </a:rPr>
                        <a:t>μ</a:t>
                      </a:r>
                      <a:r>
                        <a:rPr lang="cs-CZ" sz="1600" dirty="0" smtClean="0">
                          <a:latin typeface="+mn-lt"/>
                        </a:rPr>
                        <a:t>kat/l  v séru; do 200 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•l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 </a:t>
                      </a:r>
                      <a:r>
                        <a:rPr lang="cs-CZ" sz="1600" dirty="0" smtClean="0">
                          <a:latin typeface="+mn-lt"/>
                        </a:rPr>
                        <a:t>(u mužů a starších spíše vyšší než u mladších a žen)</a:t>
                      </a:r>
                      <a:endParaRPr lang="cs-CZ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86809" y="4904688"/>
            <a:ext cx="4780273" cy="40011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↑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Myoglobin v krvi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v moči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rgbClr val="990000"/>
                </a:solidFill>
              </a:rPr>
              <a:t>tmavá moč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86809" y="3654455"/>
          <a:ext cx="108252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08"/>
                <a:gridCol w="1533656"/>
                <a:gridCol w="1972235"/>
                <a:gridCol w="1906733"/>
                <a:gridCol w="1434273"/>
                <a:gridCol w="2174143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KLASIFIKACE RABDOMYOLÝZY </a:t>
                      </a:r>
                      <a:r>
                        <a:rPr lang="cs-CZ" b="0" dirty="0" smtClean="0"/>
                        <a:t>(</a:t>
                      </a:r>
                      <a:r>
                        <a:rPr lang="cs-CZ" b="0" dirty="0" err="1" smtClean="0"/>
                        <a:t>O´Connor</a:t>
                      </a:r>
                      <a:r>
                        <a:rPr lang="cs-CZ" b="0" dirty="0" smtClean="0"/>
                        <a:t> et al., 2013)</a:t>
                      </a:r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VYČERPÁVAJÍCÍ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MÍRNÁ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STŘEDNĚ ZÁVAŽNÁ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TĚŽKÁ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PRUDKÁ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IZOLOVANÁ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kolaps</a:t>
                      </a:r>
                      <a:r>
                        <a:rPr lang="cs-CZ" sz="1600" baseline="0" dirty="0" smtClean="0"/>
                        <a:t> homeostázy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&lt;</a:t>
                      </a:r>
                      <a:r>
                        <a:rPr lang="cs-CZ" sz="1600" baseline="0" dirty="0" smtClean="0"/>
                        <a:t> 3xN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&gt;</a:t>
                      </a:r>
                      <a:r>
                        <a:rPr lang="cs-CZ" sz="1600" baseline="0" dirty="0" smtClean="0"/>
                        <a:t> 3xN 1 den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&gt;</a:t>
                      </a:r>
                      <a:r>
                        <a:rPr lang="cs-CZ" sz="1600" baseline="0" dirty="0" smtClean="0"/>
                        <a:t> 3xN 3 dny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 acidózou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homeostáza, </a:t>
                      </a: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cs-CZ" sz="1600" dirty="0" err="1" smtClean="0"/>
                        <a:t>Mb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3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8323" y="987356"/>
            <a:ext cx="11591803" cy="5078313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POHYBOVÁ AKTIVITA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cap="all" dirty="0" smtClean="0">
                <a:solidFill>
                  <a:srgbClr val="7030A0"/>
                </a:solidFill>
              </a:rPr>
              <a:t>RABDOMYOLÝZA</a:t>
            </a:r>
            <a:r>
              <a:rPr lang="cs-CZ" altLang="cs-CZ" sz="2000" cap="all" dirty="0" smtClean="0">
                <a:solidFill>
                  <a:srgbClr val="7030A0"/>
                </a:solidFill>
              </a:rPr>
              <a:t> </a:t>
            </a:r>
            <a:r>
              <a:rPr lang="cs-CZ" altLang="cs-CZ" sz="2000" cap="all" dirty="0" smtClean="0"/>
              <a:t>(</a:t>
            </a:r>
            <a:r>
              <a:rPr lang="cs-CZ" altLang="cs-CZ" sz="2000" cap="all" dirty="0" smtClean="0">
                <a:solidFill>
                  <a:srgbClr val="002060"/>
                </a:solidFill>
              </a:rPr>
              <a:t>RM)</a:t>
            </a:r>
            <a:endParaRPr lang="cs-CZ" altLang="cs-CZ" sz="2000" cap="all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Cooper et al.(2002): </a:t>
            </a:r>
            <a:r>
              <a:rPr lang="cs-CZ" sz="2000" dirty="0">
                <a:solidFill>
                  <a:srgbClr val="0070C0"/>
                </a:solidFill>
              </a:rPr>
              <a:t>20 min běh s kopce (75%VO</a:t>
            </a:r>
            <a:r>
              <a:rPr lang="cs-CZ" sz="2000" baseline="-25000" dirty="0">
                <a:solidFill>
                  <a:srgbClr val="0070C0"/>
                </a:solidFill>
              </a:rPr>
              <a:t>2</a:t>
            </a:r>
            <a:r>
              <a:rPr lang="cs-CZ" sz="2000" dirty="0">
                <a:solidFill>
                  <a:srgbClr val="0070C0"/>
                </a:solidFill>
              </a:rPr>
              <a:t>max</a:t>
            </a:r>
            <a:r>
              <a:rPr lang="cs-CZ" sz="2000" dirty="0" smtClean="0">
                <a:solidFill>
                  <a:srgbClr val="0070C0"/>
                </a:solidFill>
              </a:rPr>
              <a:t>) </a:t>
            </a:r>
            <a:r>
              <a:rPr lang="cs-CZ" altLang="cs-CZ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OXID.STRES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  <a:r>
              <a:rPr lang="cs-CZ" altLang="cs-CZ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sz="2000" dirty="0" smtClean="0">
                <a:solidFill>
                  <a:srgbClr val="0070C0"/>
                </a:solidFill>
              </a:rPr>
              <a:t>RM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2000" dirty="0" err="1" smtClean="0"/>
              <a:t>Overgaard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et al</a:t>
            </a:r>
            <a:r>
              <a:rPr lang="cs-CZ" altLang="cs-CZ" sz="2000" dirty="0" smtClean="0"/>
              <a:t>.(2004): </a:t>
            </a:r>
            <a:r>
              <a:rPr lang="cs-CZ" altLang="cs-CZ" sz="2000" dirty="0" smtClean="0">
                <a:solidFill>
                  <a:srgbClr val="0070C0"/>
                </a:solidFill>
              </a:rPr>
              <a:t>RM u 24 </a:t>
            </a:r>
            <a:r>
              <a:rPr lang="cs-CZ" altLang="cs-CZ" sz="2000" dirty="0">
                <a:solidFill>
                  <a:srgbClr val="0070C0"/>
                </a:solidFill>
              </a:rPr>
              <a:t>mladých zdravých mužů a </a:t>
            </a:r>
            <a:r>
              <a:rPr lang="cs-CZ" altLang="cs-CZ" sz="2000" dirty="0" smtClean="0">
                <a:solidFill>
                  <a:srgbClr val="0070C0"/>
                </a:solidFill>
              </a:rPr>
              <a:t>žen po běhu: 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solidFill>
                  <a:srgbClr val="0070C0"/>
                </a:solidFill>
              </a:rPr>
              <a:t>běh 10 km </a:t>
            </a:r>
            <a:r>
              <a:rPr lang="cs-CZ" alt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  enzymů svalových buněk (LD, CK) v </a:t>
            </a:r>
            <a:r>
              <a:rPr lang="cs-CZ" altLang="cs-CZ" sz="20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mezibuněč</a:t>
            </a:r>
            <a:r>
              <a:rPr lang="cs-CZ" altLang="cs-CZ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. prostoru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solidFill>
                  <a:srgbClr val="0070C0"/>
                </a:solidFill>
              </a:rPr>
              <a:t>běh 20 km </a:t>
            </a:r>
            <a:r>
              <a:rPr lang="cs-CZ" alt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  LD, </a:t>
            </a:r>
            <a:r>
              <a:rPr lang="cs-CZ" altLang="cs-CZ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CK ..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smtClean="0">
                <a:sym typeface="Symbol" panose="05050102010706020507" pitchFamily="18" charset="2"/>
              </a:rPr>
              <a:t>Lin </a:t>
            </a:r>
            <a:r>
              <a:rPr lang="en-US" altLang="cs-CZ" sz="2000" dirty="0" smtClean="0">
                <a:sym typeface="Symbol" panose="05050102010706020507" pitchFamily="18" charset="2"/>
              </a:rPr>
              <a:t>&amp;</a:t>
            </a:r>
            <a:r>
              <a:rPr lang="cs-CZ" altLang="cs-CZ" sz="2000" dirty="0" smtClean="0"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Wang</a:t>
            </a:r>
            <a:r>
              <a:rPr lang="cs-CZ" altLang="cs-CZ" sz="2000" dirty="0" smtClean="0">
                <a:sym typeface="Symbol" panose="05050102010706020507" pitchFamily="18" charset="2"/>
              </a:rPr>
              <a:t> (2005). „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Rhabdomyolysis in 119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students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after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repetitive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exercise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“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(17-18 letí chlapci a děvčata;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120 kliků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v 5 minutách)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Kabíček</a:t>
            </a:r>
            <a:r>
              <a:rPr lang="cs-CZ" altLang="cs-CZ" sz="2000" dirty="0" smtClean="0">
                <a:sym typeface="Symbol" panose="05050102010706020507" pitchFamily="18" charset="2"/>
              </a:rPr>
              <a:t> a kol. (2006):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Opakovaná RM u 10 letého chlapce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fotbale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se spolužáky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Anzalone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(2010):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Smrt 19 </a:t>
            </a: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letého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fotbalisty v důsledku RM po tréninku (lifting se zátěží, sprinty).</a:t>
            </a:r>
            <a:endParaRPr lang="cs-CZ" altLang="cs-CZ" sz="2000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Kahanov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(2012)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19 letého (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amer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.)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fotbalisty po tréninku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Parmar</a:t>
            </a:r>
            <a:r>
              <a:rPr lang="cs-CZ" altLang="cs-CZ" sz="2000" dirty="0" smtClean="0">
                <a:sym typeface="Symbol" panose="05050102010706020507" pitchFamily="18" charset="2"/>
              </a:rPr>
              <a:t> et al.(2012):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26 letého muže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30 min spinningu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Ciccolella</a:t>
            </a:r>
            <a:r>
              <a:rPr lang="cs-CZ" altLang="cs-CZ" sz="2000" dirty="0" smtClean="0"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et al. (2014</a:t>
            </a:r>
            <a:r>
              <a:rPr lang="cs-CZ" altLang="cs-CZ" sz="2000" dirty="0" smtClean="0">
                <a:sym typeface="Symbol" panose="05050102010706020507" pitchFamily="18" charset="2"/>
              </a:rPr>
              <a:t>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23 letého medika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8 mílích běhu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v rámci laboratorního pokusu.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RM u 14 letého žáka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100 dřepech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RM u 21 letého muže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50 min „fit“ cvičení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(sed-leh, malé činky).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Shinde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(2015):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</a:t>
            </a:r>
            <a:r>
              <a:rPr lang="cs-CZ" altLang="cs-CZ" sz="2000" dirty="0" smtClean="0">
                <a:sym typeface="Symbol" panose="05050102010706020507" pitchFamily="18" charset="2"/>
              </a:rPr>
              <a:t>s následným akutním poškozením ledvin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u 20 letého muže 3 dny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		po těžkém cvičení v tělocvičně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90" y="366412"/>
            <a:ext cx="2562146" cy="162482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360666" y="1484480"/>
            <a:ext cx="26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EXCENTRICKÉ KONTRAKCE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při oxidačním stresu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v tréninku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78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8" y="783411"/>
            <a:ext cx="6819900" cy="60574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4807" y="740100"/>
            <a:ext cx="11223951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02060"/>
                </a:solidFill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</a:rPr>
              <a:t>ROS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err="1">
                <a:solidFill>
                  <a:srgbClr val="002060"/>
                </a:solidFill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ničení </a:t>
            </a:r>
            <a:r>
              <a:rPr lang="cs-CZ" altLang="cs-CZ" sz="2000" b="1" dirty="0">
                <a:solidFill>
                  <a:srgbClr val="FF0000"/>
                </a:solidFill>
              </a:rPr>
              <a:t>membrán</a:t>
            </a:r>
            <a:r>
              <a:rPr lang="cs-CZ" altLang="cs-CZ" sz="2000" dirty="0"/>
              <a:t>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.. krev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další tkáně ..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dirty="0"/>
              <a:t>ničení </a:t>
            </a:r>
            <a:r>
              <a:rPr lang="cs-CZ" altLang="cs-CZ" sz="2000" dirty="0" smtClean="0">
                <a:solidFill>
                  <a:srgbClr val="FF0000"/>
                </a:solidFill>
              </a:rPr>
              <a:t>enzymů</a:t>
            </a:r>
            <a:r>
              <a:rPr lang="cs-CZ" altLang="cs-CZ" sz="2000" dirty="0">
                <a:solidFill>
                  <a:srgbClr val="FF0000"/>
                </a:solidFill>
              </a:rPr>
              <a:t>, hormonů, nosičů látek, </a:t>
            </a:r>
            <a:r>
              <a:rPr lang="cs-CZ" altLang="cs-CZ" sz="2000" dirty="0" smtClean="0">
                <a:solidFill>
                  <a:srgbClr val="FF0000"/>
                </a:solidFill>
              </a:rPr>
              <a:t>struktur</a:t>
            </a:r>
            <a:r>
              <a:rPr lang="cs-CZ" altLang="cs-CZ" sz="2000" dirty="0" smtClean="0"/>
              <a:t> intra- a extracelulárně</a:t>
            </a:r>
            <a:endParaRPr lang="cs-CZ" altLang="cs-CZ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jádrech </a:t>
            </a:r>
            <a:r>
              <a:rPr lang="cs-CZ" altLang="cs-CZ" sz="2000" dirty="0" smtClean="0"/>
              <a:t>buněk </a:t>
            </a:r>
            <a:r>
              <a:rPr lang="cs-CZ" altLang="cs-CZ" sz="2000" dirty="0" smtClean="0">
                <a:solidFill>
                  <a:srgbClr val="00206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genů</a:t>
            </a:r>
            <a:endParaRPr lang="cs-CZ" altLang="cs-CZ" sz="20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9010" y="6594616"/>
            <a:ext cx="4700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http://www.medicinehack.com/2011/06/cardiac-muscles-properties-morphology.html</a:t>
            </a: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617" y="3944649"/>
            <a:ext cx="1486393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JÁDRO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871472"/>
            <a:ext cx="3601453" cy="271309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758149" y="3482984"/>
            <a:ext cx="233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7030A0"/>
                </a:solidFill>
              </a:rPr>
              <a:t>RABDOMYOLÝZA</a:t>
            </a:r>
            <a:endParaRPr lang="cs-CZ" sz="2400" dirty="0">
              <a:solidFill>
                <a:srgbClr val="7030A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78" y="1614804"/>
            <a:ext cx="1321211" cy="219732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785" y="4597733"/>
            <a:ext cx="3526066" cy="10147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481" y="1614804"/>
            <a:ext cx="367219" cy="1196490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804" y="2797067"/>
            <a:ext cx="1011677" cy="91674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965" y="2791542"/>
            <a:ext cx="412228" cy="92227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503" y="2811294"/>
            <a:ext cx="53855" cy="100083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při oxidačním stresu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v tréninku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3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Přímá spojnice se šipkou 175"/>
          <p:cNvCxnSpPr/>
          <p:nvPr/>
        </p:nvCxnSpPr>
        <p:spPr>
          <a:xfrm>
            <a:off x="4194231" y="3789447"/>
            <a:ext cx="5569" cy="1538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ahnutá šipka doprava 110"/>
          <p:cNvSpPr/>
          <p:nvPr/>
        </p:nvSpPr>
        <p:spPr>
          <a:xfrm>
            <a:off x="577631" y="1419845"/>
            <a:ext cx="225755" cy="2033015"/>
          </a:xfrm>
          <a:prstGeom prst="curvedRightArrow">
            <a:avLst>
              <a:gd name="adj1" fmla="val 8415"/>
              <a:gd name="adj2" fmla="val 119925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endCxn id="27" idx="0"/>
          </p:cNvCxnSpPr>
          <p:nvPr/>
        </p:nvCxnSpPr>
        <p:spPr>
          <a:xfrm>
            <a:off x="7038753" y="3765452"/>
            <a:ext cx="7264" cy="32763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13791" y="3924993"/>
            <a:ext cx="17259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SLABOST, BOLEST, ÚNAVA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5934" r="19076"/>
          <a:stretch/>
        </p:blipFill>
        <p:spPr>
          <a:xfrm>
            <a:off x="10745087" y="0"/>
            <a:ext cx="1329518" cy="23487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407" y="636144"/>
            <a:ext cx="11748317" cy="35034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+mn-lt"/>
              </a:rPr>
              <a:t>Příčiny – mechanizmy vzniku – příznaky – následky - komplikace</a:t>
            </a:r>
            <a:endParaRPr lang="cs-CZ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1035274"/>
            <a:ext cx="7237785" cy="522515"/>
          </a:xfrm>
          <a:prstGeom prst="roundRect">
            <a:avLst/>
          </a:prstGeom>
          <a:solidFill>
            <a:srgbClr val="990000">
              <a:alpha val="8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C00000"/>
                </a:solidFill>
              </a:rPr>
              <a:t>VYČERPÁVAJÍCÍ VÝKON </a:t>
            </a:r>
            <a:r>
              <a:rPr lang="cs-CZ" sz="2200" b="1" dirty="0" smtClean="0">
                <a:solidFill>
                  <a:srgbClr val="002060"/>
                </a:solidFill>
              </a:rPr>
              <a:t>+ VROZENÁ DISPOZICE</a:t>
            </a:r>
            <a:endParaRPr lang="cs-CZ" sz="2200" b="1" dirty="0">
              <a:solidFill>
                <a:srgbClr val="00206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74109" y="2277515"/>
            <a:ext cx="1935739" cy="579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HYPOHYDRATACE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HYPOVOLÉMIE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413101" y="5320491"/>
            <a:ext cx="5502788" cy="4636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NEFROPATIE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2000" cap="all" dirty="0" smtClean="0">
                <a:solidFill>
                  <a:schemeClr val="accent6">
                    <a:lumMod val="50000"/>
                  </a:schemeClr>
                </a:solidFill>
              </a:rPr>
              <a:t>TUBULY)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→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AKUTNÍ … CHRONICKÁ</a:t>
            </a:r>
            <a:endParaRPr lang="cs-CZ" sz="2000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1" y="3242937"/>
            <a:ext cx="6947596" cy="522515"/>
          </a:xfrm>
          <a:prstGeom prst="roundRect">
            <a:avLst/>
          </a:prstGeom>
          <a:solidFill>
            <a:srgbClr val="99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RABDOMYOLÝZA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283144" cy="893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 krvi ↑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CK, LDH, ALT, AST,  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000" dirty="0" smtClean="0">
                <a:solidFill>
                  <a:srgbClr val="FF0000"/>
                </a:solidFill>
              </a:rPr>
              <a:t>, PO</a:t>
            </a:r>
            <a:r>
              <a:rPr lang="cs-CZ" sz="2000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aseline="30000" dirty="0" smtClean="0">
                <a:solidFill>
                  <a:srgbClr val="FF0000"/>
                </a:solidFill>
              </a:rPr>
              <a:t>3-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Mb</a:t>
            </a:r>
            <a:r>
              <a:rPr lang="cs-CZ" sz="2000" dirty="0" smtClean="0">
                <a:solidFill>
                  <a:srgbClr val="FF0000"/>
                </a:solidFill>
              </a:rPr>
              <a:t>, Urea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037037" y="2871111"/>
            <a:ext cx="10825" cy="3643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466497" y="2300001"/>
            <a:ext cx="1173797" cy="548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ACIDÓZA ACIDURIE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406030" y="6165740"/>
            <a:ext cx="188267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KOAGULOPATIE</a:t>
            </a:r>
            <a:endParaRPr lang="cs-CZ" sz="2000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3406158" y="5760250"/>
            <a:ext cx="55" cy="405490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/>
          <p:nvPr/>
        </p:nvSpPr>
        <p:spPr>
          <a:xfrm>
            <a:off x="4732126" y="6157405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SMRT</a:t>
            </a:r>
            <a:endParaRPr lang="cs-CZ" sz="2000" dirty="0"/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 flipV="1">
            <a:off x="4288704" y="6357460"/>
            <a:ext cx="443422" cy="8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141" idx="1"/>
            <a:endCxn id="79" idx="3"/>
          </p:cNvCxnSpPr>
          <p:nvPr/>
        </p:nvCxnSpPr>
        <p:spPr>
          <a:xfrm flipH="1" flipV="1">
            <a:off x="5517021" y="6357460"/>
            <a:ext cx="443423" cy="361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5075133" y="1962587"/>
            <a:ext cx="732" cy="3306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w="med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838198" y="1566280"/>
            <a:ext cx="4396993" cy="376448"/>
          </a:xfrm>
          <a:prstGeom prst="round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7030A0"/>
                </a:solidFill>
              </a:rPr>
              <a:t>↑aerobní intenzita </a:t>
            </a:r>
            <a:r>
              <a:rPr lang="cs-CZ" sz="2000" b="1" dirty="0" smtClean="0">
                <a:solidFill>
                  <a:srgbClr val="0070C0"/>
                </a:solidFill>
              </a:rPr>
              <a:t>+ ↓ příjem tekutin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1178801" y="2293202"/>
            <a:ext cx="1227229" cy="544937"/>
          </a:xfrm>
          <a:prstGeom prst="roundRect">
            <a:avLst/>
          </a:prstGeom>
          <a:solidFill>
            <a:srgbClr val="7030A0">
              <a:alpha val="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OXIDAČNÍ STRES</a:t>
            </a:r>
            <a:endParaRPr lang="cs-CZ" b="1" dirty="0">
              <a:solidFill>
                <a:srgbClr val="7030A0"/>
              </a:solidFill>
            </a:endParaRP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792416" y="1986097"/>
            <a:ext cx="0" cy="3071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>
            <a:off x="1792416" y="2838139"/>
            <a:ext cx="0" cy="392622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5815623" y="2883878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45800" y="1574561"/>
            <a:ext cx="2558293" cy="361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HYPERTERMIE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6392668" y="1959005"/>
            <a:ext cx="0" cy="30655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54504"/>
            <a:ext cx="310609" cy="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aoblený obdélník 79"/>
          <p:cNvSpPr/>
          <p:nvPr/>
        </p:nvSpPr>
        <p:spPr>
          <a:xfrm>
            <a:off x="4625364" y="4094108"/>
            <a:ext cx="1335080" cy="908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V moči ↑ </a:t>
            </a:r>
            <a:r>
              <a:rPr lang="cs-CZ" sz="2000" dirty="0" err="1" smtClean="0">
                <a:solidFill>
                  <a:schemeClr val="accent6">
                    <a:lumMod val="50000"/>
                  </a:schemeClr>
                </a:solidFill>
              </a:rPr>
              <a:t>Mb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Urea, KM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9" name="Přímá spojnice se šipkou 88"/>
          <p:cNvCxnSpPr>
            <a:stCxn id="11" idx="3"/>
            <a:endCxn id="80" idx="1"/>
          </p:cNvCxnSpPr>
          <p:nvPr/>
        </p:nvCxnSpPr>
        <p:spPr>
          <a:xfrm>
            <a:off x="4341655" y="4539598"/>
            <a:ext cx="283709" cy="86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3696734" y="2293202"/>
            <a:ext cx="1142563" cy="576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↓sval. </a:t>
            </a:r>
            <a:r>
              <a:rPr lang="cs-CZ" b="1" dirty="0" err="1" smtClean="0">
                <a:solidFill>
                  <a:schemeClr val="tx1"/>
                </a:solidFill>
              </a:rPr>
              <a:t>gykogen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1" name="Přímá spojnice se šipkou 120"/>
          <p:cNvCxnSpPr>
            <a:stCxn id="40" idx="2"/>
          </p:cNvCxnSpPr>
          <p:nvPr/>
        </p:nvCxnSpPr>
        <p:spPr>
          <a:xfrm>
            <a:off x="3036695" y="1942728"/>
            <a:ext cx="717760" cy="3499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3341807" y="3772796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 rot="16200000">
            <a:off x="10923296" y="1090293"/>
            <a:ext cx="2397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smtClean="0"/>
              <a:t>leytonsportsmassage.com</a:t>
            </a:r>
            <a:endParaRPr lang="cs-CZ" sz="1000" dirty="0"/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7785797" y="2368461"/>
            <a:ext cx="4288808" cy="2287916"/>
          </a:xfrm>
          <a:prstGeom prst="leftArrowCallout">
            <a:avLst>
              <a:gd name="adj1" fmla="val 25892"/>
              <a:gd name="adj2" fmla="val 21480"/>
              <a:gd name="adj3" fmla="val 12613"/>
              <a:gd name="adj4" fmla="val 89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NÍZKÁ ZDATNOST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Užití antiflogistik, statinů, alkoholu; zranění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</a:rPr>
              <a:t>infekce, …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VROZENÉ ENZYMATICKÉ DEFEKTY</a:t>
            </a:r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Myofosforyláza</a:t>
            </a:r>
            <a:r>
              <a:rPr lang="cs-CZ" sz="1600" dirty="0" smtClean="0">
                <a:solidFill>
                  <a:srgbClr val="7030A0"/>
                </a:solidFill>
              </a:rPr>
              <a:t> (</a:t>
            </a:r>
            <a:r>
              <a:rPr lang="cs-CZ" sz="1600" dirty="0" err="1" smtClean="0">
                <a:solidFill>
                  <a:srgbClr val="7030A0"/>
                </a:solidFill>
              </a:rPr>
              <a:t>McArdler</a:t>
            </a:r>
            <a:r>
              <a:rPr lang="cs-CZ" sz="1600" dirty="0" smtClean="0">
                <a:solidFill>
                  <a:srgbClr val="7030A0"/>
                </a:solidFill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</a:rPr>
              <a:t>sy</a:t>
            </a:r>
            <a:r>
              <a:rPr lang="cs-CZ" sz="1600" dirty="0" smtClean="0">
                <a:solidFill>
                  <a:srgbClr val="7030A0"/>
                </a:solidFill>
              </a:rPr>
              <a:t>), </a:t>
            </a:r>
            <a:r>
              <a:rPr lang="cs-CZ" sz="1600" dirty="0" err="1" smtClean="0">
                <a:solidFill>
                  <a:srgbClr val="7030A0"/>
                </a:solidFill>
              </a:rPr>
              <a:t>Carnitinpalmitoyltransferáza</a:t>
            </a:r>
            <a:r>
              <a:rPr lang="cs-CZ" sz="1600" dirty="0" smtClean="0">
                <a:solidFill>
                  <a:srgbClr val="7030A0"/>
                </a:solidFill>
              </a:rPr>
              <a:t>, </a:t>
            </a:r>
            <a:r>
              <a:rPr lang="cs-CZ" sz="1600" dirty="0" err="1" smtClean="0">
                <a:solidFill>
                  <a:srgbClr val="7030A0"/>
                </a:solidFill>
              </a:rPr>
              <a:t>Myoadenylátdeamináza</a:t>
            </a:r>
            <a:r>
              <a:rPr lang="cs-CZ" sz="1600" dirty="0" smtClean="0">
                <a:solidFill>
                  <a:srgbClr val="7030A0"/>
                </a:solidFill>
              </a:rPr>
              <a:t> ..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Užití </a:t>
            </a:r>
            <a:r>
              <a:rPr lang="cs-CZ" b="1" dirty="0" err="1" smtClean="0">
                <a:solidFill>
                  <a:srgbClr val="C00000"/>
                </a:solidFill>
              </a:rPr>
              <a:t>creatin</a:t>
            </a:r>
            <a:r>
              <a:rPr lang="cs-CZ" b="1" dirty="0" smtClean="0">
                <a:solidFill>
                  <a:srgbClr val="C00000"/>
                </a:solidFill>
              </a:rPr>
              <a:t>-mono-hydrátu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0" y="660991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Armstrong et al., 2010; </a:t>
            </a:r>
            <a:r>
              <a:rPr lang="cs-CZ" sz="1200" b="1" dirty="0" err="1" smtClean="0"/>
              <a:t>Brancaccio</a:t>
            </a:r>
            <a:r>
              <a:rPr lang="cs-CZ" sz="1200" b="1" dirty="0" smtClean="0"/>
              <a:t> et al., 2007; </a:t>
            </a:r>
            <a:r>
              <a:rPr lang="cs-CZ" sz="1200" b="1" dirty="0" err="1" smtClean="0"/>
              <a:t>Clarkson</a:t>
            </a:r>
            <a:r>
              <a:rPr lang="cs-CZ" sz="1200" b="1" dirty="0" smtClean="0"/>
              <a:t>, 2007; Cooper, 2002; </a:t>
            </a:r>
            <a:r>
              <a:rPr lang="cs-CZ" sz="1200" b="1" dirty="0" err="1"/>
              <a:t>Landau</a:t>
            </a:r>
            <a:r>
              <a:rPr lang="cs-CZ" sz="1200" b="1" dirty="0"/>
              <a:t> et al., </a:t>
            </a:r>
            <a:r>
              <a:rPr lang="cs-CZ" sz="1200" b="1" dirty="0" smtClean="0"/>
              <a:t>2012; </a:t>
            </a:r>
            <a:r>
              <a:rPr lang="cs-CZ" sz="1200" b="1" dirty="0" err="1" smtClean="0"/>
              <a:t>Hew-Butler</a:t>
            </a:r>
            <a:r>
              <a:rPr lang="cs-CZ" sz="1200" b="1" dirty="0" smtClean="0"/>
              <a:t>, 2013;  </a:t>
            </a:r>
            <a:r>
              <a:rPr lang="cs-CZ" sz="1200" b="1" dirty="0" err="1" smtClean="0"/>
              <a:t>Keltz</a:t>
            </a:r>
            <a:r>
              <a:rPr lang="cs-CZ" sz="1200" b="1" dirty="0" smtClean="0"/>
              <a:t> et al., 2013; </a:t>
            </a:r>
            <a:r>
              <a:rPr lang="cs-CZ" sz="1200" b="1" dirty="0" err="1" smtClean="0"/>
              <a:t>Lenz</a:t>
            </a:r>
            <a:r>
              <a:rPr lang="cs-CZ" sz="1200" b="1" dirty="0" smtClean="0"/>
              <a:t>, 2009; </a:t>
            </a:r>
            <a:r>
              <a:rPr lang="cs-CZ" sz="1200" b="1" dirty="0" err="1" smtClean="0"/>
              <a:t>Palazzetti</a:t>
            </a:r>
            <a:r>
              <a:rPr lang="cs-CZ" sz="1200" b="1" dirty="0" smtClean="0"/>
              <a:t> et al., 2003 et al… </a:t>
            </a:r>
            <a:endParaRPr lang="cs-CZ" sz="1200" b="1" dirty="0"/>
          </a:p>
        </p:txBody>
      </p:sp>
      <p:sp>
        <p:nvSpPr>
          <p:cNvPr id="13" name="Bublinový popisek se šipkou doleva 12"/>
          <p:cNvSpPr/>
          <p:nvPr/>
        </p:nvSpPr>
        <p:spPr>
          <a:xfrm>
            <a:off x="8130574" y="1570670"/>
            <a:ext cx="1048870" cy="3616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990000"/>
                </a:solidFill>
              </a:rPr>
              <a:t>HORKO</a:t>
            </a:r>
            <a:endParaRPr lang="cs-CZ" b="1" dirty="0">
              <a:solidFill>
                <a:srgbClr val="990000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170777" y="4093091"/>
            <a:ext cx="1750479" cy="913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SYNDROM LÓŽE</a:t>
            </a:r>
          </a:p>
          <a:p>
            <a:pPr algn="ctr"/>
            <a:r>
              <a:rPr lang="cs-CZ" sz="1600" dirty="0" smtClean="0">
                <a:solidFill>
                  <a:srgbClr val="C00000"/>
                </a:solidFill>
              </a:rPr>
              <a:t>(COMPARTMENT)</a:t>
            </a:r>
            <a:endParaRPr lang="cs-CZ" sz="1600" dirty="0">
              <a:solidFill>
                <a:srgbClr val="C00000"/>
              </a:solidFill>
            </a:endParaRPr>
          </a:p>
        </p:txBody>
      </p:sp>
      <p:cxnSp>
        <p:nvCxnSpPr>
          <p:cNvPr id="105" name="Přímá spojnice se šipkou 104"/>
          <p:cNvCxnSpPr/>
          <p:nvPr/>
        </p:nvCxnSpPr>
        <p:spPr>
          <a:xfrm flipH="1">
            <a:off x="7921256" y="4493826"/>
            <a:ext cx="370965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aoblený obdélník 59"/>
          <p:cNvSpPr/>
          <p:nvPr/>
        </p:nvSpPr>
        <p:spPr>
          <a:xfrm>
            <a:off x="6842093" y="2278784"/>
            <a:ext cx="1257536" cy="571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HYPO-NATRÉMIE</a:t>
            </a:r>
            <a:endParaRPr lang="cs-CZ" b="1" baseline="30000" dirty="0">
              <a:solidFill>
                <a:srgbClr val="0070C0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7357230" y="2853987"/>
            <a:ext cx="0" cy="398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aoblený obdélník 70"/>
          <p:cNvSpPr/>
          <p:nvPr/>
        </p:nvSpPr>
        <p:spPr>
          <a:xfrm>
            <a:off x="8261966" y="1966991"/>
            <a:ext cx="2506765" cy="377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příjem </a:t>
            </a:r>
            <a:r>
              <a:rPr 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↑</a:t>
            </a:r>
            <a:r>
              <a:rPr lang="cs-CZ" b="1" dirty="0" smtClean="0">
                <a:solidFill>
                  <a:srgbClr val="0070C0"/>
                </a:solidFill>
              </a:rPr>
              <a:t>vody bez iontů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72" name="Přímá spojnice se šipkou 71"/>
          <p:cNvCxnSpPr/>
          <p:nvPr/>
        </p:nvCxnSpPr>
        <p:spPr>
          <a:xfrm flipH="1">
            <a:off x="7995684" y="2171466"/>
            <a:ext cx="266283" cy="1726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>
            <a:endCxn id="26" idx="0"/>
          </p:cNvCxnSpPr>
          <p:nvPr/>
        </p:nvCxnSpPr>
        <p:spPr>
          <a:xfrm>
            <a:off x="2886482" y="1957778"/>
            <a:ext cx="166914" cy="3422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aoblený obdélník 116"/>
          <p:cNvSpPr/>
          <p:nvPr/>
        </p:nvSpPr>
        <p:spPr>
          <a:xfrm>
            <a:off x="74344" y="2300001"/>
            <a:ext cx="1078048" cy="549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MECHAN. STRES</a:t>
            </a:r>
            <a:endParaRPr lang="cs-CZ" sz="1600" b="1" dirty="0">
              <a:solidFill>
                <a:schemeClr val="tx1"/>
              </a:solidFill>
            </a:endParaRPr>
          </a:p>
        </p:txBody>
      </p:sp>
      <p:cxnSp>
        <p:nvCxnSpPr>
          <p:cNvPr id="130" name="Přímá spojnice se šipkou 129"/>
          <p:cNvCxnSpPr/>
          <p:nvPr/>
        </p:nvCxnSpPr>
        <p:spPr>
          <a:xfrm flipH="1">
            <a:off x="4206358" y="2866957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bdélník 140"/>
          <p:cNvSpPr/>
          <p:nvPr/>
        </p:nvSpPr>
        <p:spPr>
          <a:xfrm>
            <a:off x="5960444" y="6161021"/>
            <a:ext cx="195544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SELHÁNÍ </a:t>
            </a:r>
            <a:r>
              <a:rPr lang="cs-CZ" sz="2000" dirty="0"/>
              <a:t>L</a:t>
            </a:r>
            <a:r>
              <a:rPr lang="cs-CZ" sz="2000" dirty="0" smtClean="0"/>
              <a:t>EDVIN</a:t>
            </a:r>
            <a:endParaRPr lang="cs-CZ" sz="2000" dirty="0"/>
          </a:p>
        </p:txBody>
      </p:sp>
      <p:cxnSp>
        <p:nvCxnSpPr>
          <p:cNvPr id="162" name="Přímá spojnice se šipkou 161"/>
          <p:cNvCxnSpPr/>
          <p:nvPr/>
        </p:nvCxnSpPr>
        <p:spPr>
          <a:xfrm>
            <a:off x="6756042" y="5760250"/>
            <a:ext cx="55" cy="4054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48633" r="12325" b="31662"/>
          <a:stretch/>
        </p:blipFill>
        <p:spPr>
          <a:xfrm>
            <a:off x="1013526" y="5072720"/>
            <a:ext cx="1182081" cy="1140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1" name="Obdélník 170"/>
          <p:cNvSpPr/>
          <p:nvPr/>
        </p:nvSpPr>
        <p:spPr>
          <a:xfrm>
            <a:off x="4622077" y="3799145"/>
            <a:ext cx="142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TMAVÁ MOČ</a:t>
            </a:r>
          </a:p>
        </p:txBody>
      </p:sp>
      <p:sp>
        <p:nvSpPr>
          <p:cNvPr id="174" name="TextovéPole 173"/>
          <p:cNvSpPr txBox="1"/>
          <p:nvPr/>
        </p:nvSpPr>
        <p:spPr>
          <a:xfrm>
            <a:off x="195439" y="4644471"/>
            <a:ext cx="172590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DYSRYTMIE SRDCE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EKG: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 flipH="1">
            <a:off x="1751386" y="4868855"/>
            <a:ext cx="427334" cy="39930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se šipkou 180"/>
          <p:cNvCxnSpPr/>
          <p:nvPr/>
        </p:nvCxnSpPr>
        <p:spPr>
          <a:xfrm flipH="1">
            <a:off x="3347905" y="5005400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6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" grpId="0" animBg="1"/>
      <p:bldP spid="11" grpId="0" animBg="1"/>
      <p:bldP spid="26" grpId="0" animBg="1"/>
      <p:bldP spid="21" grpId="0" animBg="1"/>
      <p:bldP spid="79" grpId="0" animBg="1"/>
      <p:bldP spid="80" grpId="0" animBg="1"/>
      <p:bldP spid="113" grpId="0" animBg="1"/>
      <p:bldP spid="27" grpId="0" animBg="1"/>
      <p:bldP spid="60" grpId="0" animBg="1"/>
      <p:bldP spid="71" grpId="0" animBg="1"/>
      <p:bldP spid="117" grpId="0" animBg="1"/>
      <p:bldP spid="141" grpId="0" animBg="1"/>
      <p:bldP spid="171" grpId="0"/>
      <p:bldP spid="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1" y="237067"/>
            <a:ext cx="4428340" cy="646537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3" name="TextovéPole 2">
            <a:hlinkClick r:id="rId3"/>
          </p:cNvPr>
          <p:cNvSpPr txBox="1"/>
          <p:nvPr/>
        </p:nvSpPr>
        <p:spPr>
          <a:xfrm>
            <a:off x="3894667" y="6179223"/>
            <a:ext cx="34543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VIDEO: Typy svalových kontrakcí</a:t>
            </a:r>
          </a:p>
          <a:p>
            <a:pPr algn="ctr"/>
            <a:r>
              <a:rPr lang="cs-CZ" sz="1000" dirty="0"/>
              <a:t>https://www.youtube.com/watch?v=T3OiOJ6-x34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0265" y="237066"/>
            <a:ext cx="6908799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SVALOVÁ PRÁCE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sz="2400" b="1" dirty="0" smtClean="0">
                <a:solidFill>
                  <a:srgbClr val="0070C0"/>
                </a:solidFill>
              </a:rPr>
              <a:t> POHYBY </a:t>
            </a:r>
            <a:r>
              <a:rPr lang="cs-CZ" sz="2400" b="1" dirty="0" err="1" smtClean="0">
                <a:solidFill>
                  <a:srgbClr val="0070C0"/>
                </a:solidFill>
              </a:rPr>
              <a:t>SEGMENT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ů</a:t>
            </a:r>
            <a:r>
              <a:rPr lang="cs-CZ" sz="2400" b="1" dirty="0" smtClean="0">
                <a:solidFill>
                  <a:srgbClr val="0070C0"/>
                </a:solidFill>
              </a:rPr>
              <a:t> TĚLA V KLOUBECH</a:t>
            </a:r>
          </a:p>
          <a:p>
            <a:r>
              <a:rPr lang="cs-CZ" sz="2400" u="sng" dirty="0" smtClean="0"/>
              <a:t>JEDNODUCHÉ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flexe – extenze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dukce</a:t>
            </a:r>
            <a:r>
              <a:rPr lang="cs-CZ" sz="2400" b="1" dirty="0" smtClean="0"/>
              <a:t>: </a:t>
            </a:r>
            <a:r>
              <a:rPr lang="cs-CZ" sz="2400" dirty="0" smtClean="0"/>
              <a:t>addukce, abdukce, radiální/ulnární </a:t>
            </a:r>
            <a:r>
              <a:rPr lang="cs-CZ" sz="2400" dirty="0" err="1" smtClean="0"/>
              <a:t>dukce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</a:t>
            </a:r>
            <a:r>
              <a:rPr lang="cs-CZ" sz="2400" b="1" dirty="0" smtClean="0"/>
              <a:t>otace: </a:t>
            </a:r>
            <a:r>
              <a:rPr lang="cs-CZ" sz="2400" dirty="0" smtClean="0"/>
              <a:t>vnitřní/zevní, pronace/supinace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posun</a:t>
            </a:r>
          </a:p>
          <a:p>
            <a:r>
              <a:rPr lang="cs-CZ" sz="2400" u="sng" dirty="0" smtClean="0"/>
              <a:t>SLOŽITÉ</a:t>
            </a:r>
          </a:p>
          <a:p>
            <a:r>
              <a:rPr lang="cs-CZ" sz="2400" b="1" dirty="0" smtClean="0"/>
              <a:t>cirkumdukce, …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64" y="3809896"/>
            <a:ext cx="690879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TYPY SVALOVÝCH KONTRAKCÍ</a:t>
            </a:r>
          </a:p>
          <a:p>
            <a:r>
              <a:rPr lang="cs-CZ" sz="2400" u="sng" dirty="0" smtClean="0"/>
              <a:t>DYNAMICKÁ</a:t>
            </a:r>
            <a:r>
              <a:rPr lang="cs-CZ" sz="2400" dirty="0" smtClean="0"/>
              <a:t> (</a:t>
            </a:r>
            <a:r>
              <a:rPr lang="cs-CZ" sz="2400" dirty="0" err="1"/>
              <a:t>A</a:t>
            </a:r>
            <a:r>
              <a:rPr lang="cs-CZ" sz="2400" dirty="0" err="1" smtClean="0"/>
              <a:t>N</a:t>
            </a:r>
            <a:r>
              <a:rPr lang="cs-CZ" sz="2400" cap="all" dirty="0" err="1" smtClean="0"/>
              <a:t>izometrická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koncentrická</a:t>
            </a:r>
            <a:r>
              <a:rPr lang="cs-CZ" sz="2400" dirty="0" smtClean="0"/>
              <a:t> - se </a:t>
            </a:r>
            <a:r>
              <a:rPr lang="cs-CZ" sz="2400" dirty="0"/>
              <a:t>zkrácením svalu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e</a:t>
            </a:r>
            <a:r>
              <a:rPr lang="cs-CZ" sz="2400" b="1" dirty="0" smtClean="0"/>
              <a:t>xcentrická</a:t>
            </a:r>
            <a:r>
              <a:rPr lang="cs-CZ" sz="2400" dirty="0" smtClean="0"/>
              <a:t> – s prodloužením svalu</a:t>
            </a:r>
          </a:p>
          <a:p>
            <a:r>
              <a:rPr lang="cs-CZ" sz="2400" u="sng" dirty="0" smtClean="0"/>
              <a:t>STATICKÁ</a:t>
            </a:r>
            <a:r>
              <a:rPr lang="cs-CZ" sz="2400" dirty="0" smtClean="0"/>
              <a:t> (</a:t>
            </a:r>
            <a:r>
              <a:rPr lang="cs-CZ" sz="2400" cap="all" dirty="0" smtClean="0"/>
              <a:t>izometrická)</a:t>
            </a:r>
            <a:r>
              <a:rPr lang="cs-CZ" sz="2400" dirty="0" smtClean="0"/>
              <a:t> – beze změny délky svalu</a:t>
            </a:r>
          </a:p>
          <a:p>
            <a:r>
              <a:rPr lang="cs-CZ" sz="2400" dirty="0" smtClean="0"/>
              <a:t>IZOTONICKÁ – beze změny svalového napětí</a:t>
            </a:r>
          </a:p>
        </p:txBody>
      </p:sp>
    </p:spTree>
    <p:extLst>
      <p:ext uri="{BB962C8B-B14F-4D97-AF65-F5344CB8AC3E}">
        <p14:creationId xmlns:p14="http://schemas.microsoft.com/office/powerpoint/2010/main" val="8355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310" y="1095137"/>
            <a:ext cx="11747461" cy="566308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180340"/>
            <a:r>
              <a:rPr lang="cs-CZ" u="sng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Clarkson</a:t>
            </a:r>
            <a:r>
              <a:rPr lang="cs-CZ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(2007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u="sng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Milne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(2012), </a:t>
            </a:r>
            <a:r>
              <a:rPr lang="cs-CZ" u="sng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Keltz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(2013)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dosažení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udržení dobré hydratace a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mineralizace</a:t>
            </a:r>
          </a:p>
          <a:p>
            <a:pPr marR="180340" lvl="1"/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(nepodávat K</a:t>
            </a:r>
            <a:r>
              <a:rPr lang="cs-CZ" sz="2000" baseline="30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odstranění místní a celkové hypertermie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přesun do zdravotního zařízení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1.+2. podle výsledků biochemického vyšetření</a:t>
            </a:r>
          </a:p>
          <a:p>
            <a:pPr marR="180340" lvl="1"/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podpora </a:t>
            </a: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činnosti 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ledvin (dialýza) a srdce </a:t>
            </a:r>
          </a:p>
          <a:p>
            <a:pPr marR="180340"/>
            <a:endParaRPr lang="cs-CZ" sz="2000" u="sng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/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Kjerulf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Greer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(2007)</a:t>
            </a:r>
            <a:endParaRPr lang="cs-CZ" sz="2000" u="sng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„větvených“ esenciálních aminokyselin</a:t>
            </a: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(izoleucin, leucin, valin)</a:t>
            </a: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↓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ukazatelů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myolýzy (CK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LDH).</a:t>
            </a:r>
          </a:p>
          <a:p>
            <a:pPr marR="180340">
              <a:spcAft>
                <a:spcPts val="0"/>
              </a:spcAft>
            </a:pPr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Howatson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(2010)</a:t>
            </a:r>
          </a:p>
          <a:p>
            <a:pPr marR="180340"/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Třešňový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džus → ↓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ukazatelů myolýzy, zánětu a antioxidační aktivity.</a:t>
            </a:r>
          </a:p>
          <a:p>
            <a:pPr marR="180340"/>
            <a:endParaRPr lang="cs-CZ" sz="16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samotných antioxidancií (vit.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C, E, A) je logické, ale nejsou důkazy o jejich příznivém vlivu (</a:t>
            </a:r>
            <a:r>
              <a:rPr lang="cs-CZ" sz="20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Bloomer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al., 2005).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9"/>
          <a:stretch/>
        </p:blipFill>
        <p:spPr>
          <a:xfrm>
            <a:off x="7188138" y="1218414"/>
            <a:ext cx="4719472" cy="387033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88138" y="4688636"/>
            <a:ext cx="4719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(</a:t>
            </a:r>
            <a:r>
              <a:rPr lang="cs-CZ" sz="1000" dirty="0" err="1" smtClean="0">
                <a:solidFill>
                  <a:schemeClr val="bg1"/>
                </a:solidFill>
              </a:rPr>
              <a:t>Iannetta</a:t>
            </a:r>
            <a:r>
              <a:rPr lang="cs-CZ" sz="1000" dirty="0" smtClean="0">
                <a:solidFill>
                  <a:schemeClr val="bg1"/>
                </a:solidFill>
              </a:rPr>
              <a:t>, 2015 </a:t>
            </a:r>
            <a:r>
              <a:rPr lang="en-US" sz="1000" dirty="0" smtClean="0">
                <a:solidFill>
                  <a:schemeClr val="bg1"/>
                </a:solidFill>
              </a:rPr>
              <a:t>&lt;</a:t>
            </a:r>
            <a:r>
              <a:rPr lang="cs-CZ" sz="1000" dirty="0" smtClean="0">
                <a:solidFill>
                  <a:schemeClr val="bg1"/>
                </a:solidFill>
              </a:rPr>
              <a:t>http</a:t>
            </a:r>
            <a:r>
              <a:rPr lang="cs-CZ" sz="1000" dirty="0">
                <a:solidFill>
                  <a:schemeClr val="bg1"/>
                </a:solidFill>
              </a:rPr>
              <a:t>://www.denverpost.com/2015/07/13/endurance-athletes-turn-to-hydration-by-iv-despite-medical-skepticism</a:t>
            </a:r>
            <a:r>
              <a:rPr lang="cs-CZ" sz="1000" dirty="0" smtClean="0">
                <a:solidFill>
                  <a:schemeClr val="bg1"/>
                </a:solidFill>
              </a:rPr>
              <a:t>/)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První pomoc a lékařská péče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3310" y="3357717"/>
            <a:ext cx="6003074" cy="286232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AKTUÁLNÍ STAV PŘED STARTEM A PŘI VÝKONU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analgetika, antiflogistika, jiné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drogy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vyčerpání zdrojů energie,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metabolizmu minerálů (především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a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přehřátí, podchlazení,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otoky,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pobodání hmyzem,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zranění,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dýchání a oběhu,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svalová slabost, bolest, křeče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bolest hlavy, zmatenost, závratě, zvracení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3310" y="1293317"/>
            <a:ext cx="6003074" cy="1938992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DLOUHODOBÝ STAV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vyšší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věk, nízká hmotnost,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dřívější myopatie,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celková infekce,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hypotyreóza, zhoršené jaterní a ledvinné funkce,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nedostatku vitamínu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cs-CZ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3310" y="600638"/>
            <a:ext cx="11747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1/2: Omezit zátěž podle stavu sportovce před a v průběhu výkonu</a:t>
            </a:r>
          </a:p>
          <a:p>
            <a:pPr algn="ctr"/>
            <a:r>
              <a:rPr lang="cs-CZ" sz="1400" dirty="0" smtClean="0"/>
              <a:t>(</a:t>
            </a:r>
            <a:r>
              <a:rPr lang="cs-CZ" sz="1400" dirty="0"/>
              <a:t>Armstrong et al., 2010; </a:t>
            </a:r>
            <a:r>
              <a:rPr lang="cs-CZ" sz="1400" dirty="0" err="1"/>
              <a:t>Hew-Butler</a:t>
            </a:r>
            <a:r>
              <a:rPr lang="cs-CZ" sz="1400" dirty="0"/>
              <a:t>, 2013</a:t>
            </a:r>
            <a:r>
              <a:rPr lang="cs-CZ" sz="1400" dirty="0" smtClean="0"/>
              <a:t>)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r="11826" b="6635"/>
          <a:stretch/>
        </p:blipFill>
        <p:spPr>
          <a:xfrm>
            <a:off x="7307517" y="2800170"/>
            <a:ext cx="3688335" cy="37834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6343170" y="1293317"/>
            <a:ext cx="562144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VROZENÉ DISPOZICE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Neobvyklá slabost, únava a bolest svalů nebo křeče po zatížení.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Zjištění deficitu enzymů; genetika.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22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372646"/>
            <a:ext cx="2622691" cy="174146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79" y="636663"/>
            <a:ext cx="2874712" cy="191312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7" y="4235538"/>
            <a:ext cx="3524798" cy="2347573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93903" y="1050120"/>
            <a:ext cx="7746782" cy="306399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NEVHODNÉ zátěže</a:t>
            </a:r>
            <a:r>
              <a:rPr lang="cs-CZ" sz="2400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 smtClean="0"/>
              <a:t>Hew-Butler</a:t>
            </a:r>
            <a:r>
              <a:rPr lang="cs-CZ" sz="1600" dirty="0"/>
              <a:t>, 2013)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kontinuální dlouhodobé výkony ve vedru,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</a:t>
            </a: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excentrické cvičení (běh s kopce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cs-CZ" sz="2400" dirty="0"/>
              <a:t>Neřídit se pravidlem „žádná bolest = žádný trénink“.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Vhodná zátěž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„Lehké“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až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„namáhavé“ cvičení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 příjemným pocitem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přestávkami na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regeneraci.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2/2: Odstranění příčin</a:t>
            </a:r>
            <a:endParaRPr lang="cs-CZ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3902" y="4212687"/>
            <a:ext cx="6261322" cy="2369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Preventivní </a:t>
            </a:r>
            <a:r>
              <a:rPr lang="cs-CZ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antioxidancií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(vit. C a E) se nedoporučuje, protože to potlačuje 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vlastní </a:t>
            </a:r>
            <a:r>
              <a:rPr lang="cs-CZ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protioxidační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schopnosti (</a:t>
            </a:r>
            <a:r>
              <a:rPr lang="cs-CZ" sz="20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glutathion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180340">
              <a:spcAft>
                <a:spcPts val="0"/>
              </a:spcAft>
            </a:pPr>
            <a:r>
              <a:rPr lang="cs-CZ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/>
              <a:t>Leonardo </a:t>
            </a:r>
            <a:r>
              <a:rPr lang="en-GB" sz="1400" dirty="0" err="1"/>
              <a:t>Mendonça</a:t>
            </a:r>
            <a:r>
              <a:rPr lang="en-GB" sz="1400" dirty="0"/>
              <a:t> et al., </a:t>
            </a:r>
            <a:r>
              <a:rPr lang="en-GB" sz="1400" dirty="0" smtClean="0"/>
              <a:t>2014</a:t>
            </a:r>
            <a:r>
              <a:rPr lang="cs-CZ" sz="1400" dirty="0" smtClean="0"/>
              <a:t>).</a:t>
            </a:r>
          </a:p>
          <a:p>
            <a:pPr marR="180340">
              <a:spcAft>
                <a:spcPts val="0"/>
              </a:spcAft>
            </a:pPr>
            <a:endParaRPr lang="cs-CZ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Pravidelné lehké až středně namáhavé cvičení zlepšuje vlastní antioxidační schopnosti </a:t>
            </a:r>
          </a:p>
          <a:p>
            <a:pPr marR="180340">
              <a:spcAft>
                <a:spcPts val="0"/>
              </a:spcAft>
            </a:pPr>
            <a:r>
              <a:rPr lang="cs-CZ" sz="1400" dirty="0" smtClean="0"/>
              <a:t>(</a:t>
            </a:r>
            <a:r>
              <a:rPr lang="cs-CZ" sz="1400" dirty="0" err="1" smtClean="0"/>
              <a:t>Goon</a:t>
            </a:r>
            <a:r>
              <a:rPr lang="cs-CZ" sz="1400" dirty="0" smtClean="0"/>
              <a:t> </a:t>
            </a:r>
            <a:r>
              <a:rPr lang="cs-CZ" sz="1400" dirty="0"/>
              <a:t>et al., </a:t>
            </a:r>
            <a:r>
              <a:rPr lang="cs-CZ" sz="1400" dirty="0" smtClean="0"/>
              <a:t>2009).</a:t>
            </a:r>
            <a:endParaRPr lang="cs-CZ" sz="14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7" y="2164475"/>
            <a:ext cx="677438" cy="54283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883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26" y="4667401"/>
            <a:ext cx="3059630" cy="20368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3" y="3406366"/>
            <a:ext cx="5021278" cy="32952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213310" y="1095137"/>
            <a:ext cx="9387890" cy="353943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Intenzivní cvičení </a:t>
            </a:r>
            <a:r>
              <a:rPr lang="cs-CZ" sz="2400" dirty="0" smtClean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riziko RABDOMYOLÝZY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selhání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ledvin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cs-CZ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800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Doporučuji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sportovcům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jejich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trenérům rozumně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volit </a:t>
            </a:r>
            <a:r>
              <a:rPr lang="cs-CZ" sz="2400" dirty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druh a </a:t>
            </a: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objem sportovní zátěže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2400" b="1" dirty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stavu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sportovce,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zvyšovat intenzitu a objem fyzické zátěže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postupně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vnímat a respektovat odezvu těla na zátěž a případně ji ukončit,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vždy </a:t>
            </a:r>
            <a:r>
              <a:rPr lang="cs-CZ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dostatečně podporovat regeneraci </a:t>
            </a: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sil (voda, ionty, energie ).</a:t>
            </a:r>
          </a:p>
          <a:p>
            <a:pPr lvl="1">
              <a:buSzPct val="100000"/>
            </a:pPr>
            <a:endParaRPr lang="cs-CZ" sz="8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Sportovní trenéři, cvičitelé a rodiče jsou zodpovědní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zdravotní stav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svých svěřenců/dětí.</a:t>
            </a:r>
            <a:endParaRPr lang="cs-CZ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7457" y="5086987"/>
            <a:ext cx="318951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1" dirty="0">
                <a:solidFill>
                  <a:srgbClr val="009900"/>
                </a:solidFill>
              </a:rPr>
              <a:t>Děkuji </a:t>
            </a:r>
            <a:r>
              <a:rPr lang="cs-CZ" sz="2400" i="1" dirty="0" smtClean="0">
                <a:solidFill>
                  <a:srgbClr val="009900"/>
                </a:solidFill>
              </a:rPr>
              <a:t>Vám za </a:t>
            </a:r>
            <a:r>
              <a:rPr lang="cs-CZ" sz="2400" i="1" dirty="0">
                <a:solidFill>
                  <a:srgbClr val="009900"/>
                </a:solidFill>
              </a:rPr>
              <a:t>pozornost</a:t>
            </a:r>
            <a:r>
              <a:rPr lang="cs-CZ" sz="2400" i="1" dirty="0" smtClean="0">
                <a:solidFill>
                  <a:srgbClr val="0099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cs-CZ" sz="2000" i="1" dirty="0" smtClean="0">
                <a:solidFill>
                  <a:srgbClr val="0070C0"/>
                </a:solidFill>
              </a:rPr>
              <a:t>www.fsps.muni.cz/~novotny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48" y="693119"/>
            <a:ext cx="3319823" cy="221321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8640948" y="679565"/>
            <a:ext cx="3319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http://www.familygym.sk/oaza/sluzby/cvicenia-a-treningy/spinning</a:t>
            </a:r>
          </a:p>
        </p:txBody>
      </p:sp>
    </p:spTree>
    <p:extLst>
      <p:ext uri="{BB962C8B-B14F-4D97-AF65-F5344CB8AC3E}">
        <p14:creationId xmlns:p14="http://schemas.microsoft.com/office/powerpoint/2010/main" val="13642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64" y="1"/>
            <a:ext cx="4448432" cy="6858000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249042" y="1563660"/>
            <a:ext cx="6345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a typeface="Calibri" panose="020F0502020204030204" pitchFamily="34" charset="0"/>
              </a:rPr>
              <a:t>Muži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</a:rPr>
              <a:t>(atorvastatin 10 a 80 mg) </a:t>
            </a:r>
            <a:r>
              <a:rPr lang="cs-CZ" sz="2000" dirty="0" smtClean="0">
                <a:solidFill>
                  <a:srgbClr val="C00000"/>
                </a:solidFill>
                <a:ea typeface="Calibri" panose="020F0502020204030204" pitchFamily="34" charset="0"/>
              </a:rPr>
              <a:t>+ 3x15 minut chůze s kopce</a:t>
            </a:r>
          </a:p>
          <a:p>
            <a:pPr algn="r"/>
            <a:r>
              <a:rPr lang="cs-CZ" dirty="0" smtClean="0">
                <a:ea typeface="Calibri" panose="020F0502020204030204" pitchFamily="34" charset="0"/>
              </a:rPr>
              <a:t>na běhátku se sklonem -15%, rychlostí na 65% tabulkové </a:t>
            </a:r>
            <a:r>
              <a:rPr lang="cs-CZ" dirty="0" err="1" smtClean="0">
                <a:ea typeface="Calibri" panose="020F0502020204030204" pitchFamily="34" charset="0"/>
              </a:rPr>
              <a:t>HRmax</a:t>
            </a:r>
            <a:endParaRPr lang="cs-CZ" dirty="0" smtClean="0">
              <a:ea typeface="Calibri" panose="020F0502020204030204" pitchFamily="34" charset="0"/>
            </a:endParaRPr>
          </a:p>
          <a:p>
            <a:pPr algn="r"/>
            <a:r>
              <a:rPr lang="cs-CZ" dirty="0" smtClean="0">
                <a:ea typeface="Calibri" panose="020F0502020204030204" pitchFamily="34" charset="0"/>
              </a:rPr>
              <a:t>(</a:t>
            </a:r>
            <a:r>
              <a:rPr lang="cs-CZ" dirty="0" err="1" smtClean="0">
                <a:ea typeface="Calibri" panose="020F0502020204030204" pitchFamily="34" charset="0"/>
              </a:rPr>
              <a:t>Kearns</a:t>
            </a:r>
            <a:r>
              <a:rPr lang="cs-CZ" dirty="0" smtClean="0">
                <a:ea typeface="Calibri" panose="020F0502020204030204" pitchFamily="34" charset="0"/>
              </a:rPr>
              <a:t> </a:t>
            </a:r>
            <a:r>
              <a:rPr lang="cs-CZ" dirty="0">
                <a:ea typeface="Calibri" panose="020F0502020204030204" pitchFamily="34" charset="0"/>
              </a:rPr>
              <a:t>et al</a:t>
            </a:r>
            <a:r>
              <a:rPr lang="cs-CZ" dirty="0" smtClean="0">
                <a:ea typeface="Calibri" panose="020F0502020204030204" pitchFamily="34" charset="0"/>
              </a:rPr>
              <a:t>., 2008</a:t>
            </a:r>
            <a:r>
              <a:rPr lang="cs-CZ" dirty="0">
                <a:ea typeface="Calibri" panose="020F0502020204030204" pitchFamily="34" charset="0"/>
              </a:rPr>
              <a:t>) 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83779" y="603682"/>
            <a:ext cx="6164317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7030A0"/>
                </a:solidFill>
              </a:rPr>
              <a:t>statiny</a:t>
            </a: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1" y="2787380"/>
            <a:ext cx="5089481" cy="34735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622900" y="4372093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Pocit svalové slabosti/bolesti</a:t>
            </a:r>
          </a:p>
          <a:p>
            <a:pPr algn="r"/>
            <a:r>
              <a:rPr lang="cs-CZ" dirty="0" smtClean="0"/>
              <a:t>při </a:t>
            </a:r>
            <a:r>
              <a:rPr lang="cs-CZ" dirty="0" err="1"/>
              <a:t>polodřepu</a:t>
            </a:r>
            <a:endParaRPr lang="cs-CZ" dirty="0"/>
          </a:p>
          <a:p>
            <a:pPr algn="r"/>
            <a:r>
              <a:rPr lang="cs-CZ" dirty="0" smtClean="0"/>
              <a:t>na </a:t>
            </a:r>
            <a:r>
              <a:rPr lang="cs-CZ" dirty="0"/>
              <a:t>škále 0-100 mm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629775" y="2517767"/>
            <a:ext cx="13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Myokardiální izoenzym</a:t>
            </a:r>
          </a:p>
        </p:txBody>
      </p:sp>
    </p:spTree>
    <p:extLst>
      <p:ext uri="{BB962C8B-B14F-4D97-AF65-F5344CB8AC3E}">
        <p14:creationId xmlns:p14="http://schemas.microsoft.com/office/powerpoint/2010/main" val="40217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0" y="1711487"/>
            <a:ext cx="1877924" cy="1637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71541" y="921290"/>
            <a:ext cx="45299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C00000"/>
                </a:solidFill>
                <a:ea typeface="Calibri" panose="020F0502020204030204" pitchFamily="34" charset="0"/>
              </a:rPr>
              <a:t>Chemická struktura </a:t>
            </a:r>
            <a:r>
              <a:rPr lang="cs-CZ" sz="2000" dirty="0" err="1">
                <a:solidFill>
                  <a:srgbClr val="C00000"/>
                </a:solidFill>
                <a:ea typeface="Calibri" panose="020F0502020204030204" pitchFamily="34" charset="0"/>
              </a:rPr>
              <a:t>lovastatinu</a:t>
            </a:r>
            <a:r>
              <a:rPr lang="cs-CZ" sz="20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cs-C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http://www.wikiskripta.eu/</a:t>
            </a:r>
            <a:r>
              <a:rPr lang="cs-CZ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index.php</a:t>
            </a:r>
            <a:r>
              <a:rPr lang="cs-C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/Statiny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cs-CZ" dirty="0"/>
          </a:p>
        </p:txBody>
      </p:sp>
      <p:grpSp>
        <p:nvGrpSpPr>
          <p:cNvPr id="9" name="Plátno 3"/>
          <p:cNvGrpSpPr/>
          <p:nvPr/>
        </p:nvGrpSpPr>
        <p:grpSpPr>
          <a:xfrm>
            <a:off x="5610686" y="247395"/>
            <a:ext cx="6357493" cy="6364298"/>
            <a:chOff x="0" y="0"/>
            <a:chExt cx="5238750" cy="5410200"/>
          </a:xfrm>
        </p:grpSpPr>
        <p:sp>
          <p:nvSpPr>
            <p:cNvPr id="10" name="Obdélník 9"/>
            <p:cNvSpPr/>
            <p:nvPr/>
          </p:nvSpPr>
          <p:spPr>
            <a:xfrm>
              <a:off x="0" y="0"/>
              <a:ext cx="5238750" cy="5410200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905297" y="956751"/>
              <a:ext cx="1229358" cy="261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HMG CoA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1902757" y="141444"/>
              <a:ext cx="1231898" cy="261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Acetyl CoA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3722917" y="1368527"/>
              <a:ext cx="1392554" cy="261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HMG CoA reduktáza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3759157" y="393080"/>
              <a:ext cx="1356360" cy="3139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Statiny</a:t>
              </a:r>
              <a:endParaRPr lang="cs-CZ">
                <a:solidFill>
                  <a:srgbClr val="7030A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1905295" y="1789612"/>
              <a:ext cx="1276351" cy="2616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Mevalonát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2"/>
            <p:cNvSpPr txBox="1">
              <a:spLocks noChangeArrowheads="1"/>
            </p:cNvSpPr>
            <p:nvPr/>
          </p:nvSpPr>
          <p:spPr bwMode="auto">
            <a:xfrm>
              <a:off x="133351" y="4380019"/>
              <a:ext cx="1188085" cy="2616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Glukoproteiny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133351" y="3580132"/>
              <a:ext cx="1188086" cy="261637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Dolichol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2"/>
            <p:cNvSpPr txBox="1">
              <a:spLocks noChangeArrowheads="1"/>
            </p:cNvSpPr>
            <p:nvPr/>
          </p:nvSpPr>
          <p:spPr bwMode="auto">
            <a:xfrm>
              <a:off x="133351" y="2608365"/>
              <a:ext cx="1188087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cGeranylgeranyl-Pyrofosfát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1904026" y="2608529"/>
              <a:ext cx="1277621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Farnesyl-pyrofosfát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1905297" y="4378393"/>
              <a:ext cx="1276350" cy="8110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Membrány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Žlučové kyseliny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Steroidní hormony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Vitamin D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1" name="Textové pole 2"/>
            <p:cNvSpPr txBox="1">
              <a:spLocks noChangeArrowheads="1"/>
            </p:cNvSpPr>
            <p:nvPr/>
          </p:nvSpPr>
          <p:spPr bwMode="auto">
            <a:xfrm>
              <a:off x="3731853" y="3591997"/>
              <a:ext cx="1383664" cy="2616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Ubiquinon (CoQ10)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2" name="Textové pole 2"/>
            <p:cNvSpPr txBox="1">
              <a:spLocks noChangeArrowheads="1"/>
            </p:cNvSpPr>
            <p:nvPr/>
          </p:nvSpPr>
          <p:spPr bwMode="auto">
            <a:xfrm>
              <a:off x="1905295" y="3580355"/>
              <a:ext cx="1276350" cy="2616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Cholesterol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Textové pole 2"/>
            <p:cNvSpPr txBox="1">
              <a:spLocks noChangeArrowheads="1"/>
            </p:cNvSpPr>
            <p:nvPr/>
          </p:nvSpPr>
          <p:spPr bwMode="auto">
            <a:xfrm>
              <a:off x="3731852" y="2608693"/>
              <a:ext cx="1383619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tGeranylgeranyl-Pyrofosfát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4" name="Textové pole 2"/>
            <p:cNvSpPr txBox="1">
              <a:spLocks noChangeArrowheads="1"/>
            </p:cNvSpPr>
            <p:nvPr/>
          </p:nvSpPr>
          <p:spPr bwMode="auto">
            <a:xfrm>
              <a:off x="3722917" y="4379748"/>
              <a:ext cx="1392600" cy="6279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Respirační řetězec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Membrány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Antioxidanty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Šipka dolů 24"/>
            <p:cNvSpPr/>
            <p:nvPr/>
          </p:nvSpPr>
          <p:spPr>
            <a:xfrm>
              <a:off x="685801" y="3981451"/>
              <a:ext cx="161925" cy="314325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6" name="Šipka dolů 25"/>
            <p:cNvSpPr/>
            <p:nvPr/>
          </p:nvSpPr>
          <p:spPr>
            <a:xfrm>
              <a:off x="2474551" y="1361101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7" name="Šipka dolů 26"/>
            <p:cNvSpPr/>
            <p:nvPr/>
          </p:nvSpPr>
          <p:spPr>
            <a:xfrm>
              <a:off x="2466001" y="2193660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8" name="Šipka dolů 27"/>
            <p:cNvSpPr/>
            <p:nvPr/>
          </p:nvSpPr>
          <p:spPr>
            <a:xfrm>
              <a:off x="4360206" y="316132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9" name="Šipka dolů 28"/>
            <p:cNvSpPr/>
            <p:nvPr/>
          </p:nvSpPr>
          <p:spPr>
            <a:xfrm>
              <a:off x="2466001" y="3174872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0" name="Šipka dolů 29"/>
            <p:cNvSpPr/>
            <p:nvPr/>
          </p:nvSpPr>
          <p:spPr>
            <a:xfrm>
              <a:off x="685801" y="3161326"/>
              <a:ext cx="161925" cy="314325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1" name="Šipka dolů 30"/>
            <p:cNvSpPr/>
            <p:nvPr/>
          </p:nvSpPr>
          <p:spPr>
            <a:xfrm>
              <a:off x="4360206" y="398047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2" name="Šipka dolů 31"/>
            <p:cNvSpPr/>
            <p:nvPr/>
          </p:nvSpPr>
          <p:spPr>
            <a:xfrm>
              <a:off x="2466001" y="3981451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3" name="Šipka dolů 32"/>
            <p:cNvSpPr/>
            <p:nvPr/>
          </p:nvSpPr>
          <p:spPr>
            <a:xfrm>
              <a:off x="2484076" y="53242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4" name="Šipka doleva 33"/>
            <p:cNvSpPr/>
            <p:nvPr/>
          </p:nvSpPr>
          <p:spPr>
            <a:xfrm>
              <a:off x="2714626" y="1417117"/>
              <a:ext cx="1008291" cy="223078"/>
            </a:xfrm>
            <a:prstGeom prst="leftArrow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5" name="Šipka doleva 34"/>
            <p:cNvSpPr/>
            <p:nvPr/>
          </p:nvSpPr>
          <p:spPr>
            <a:xfrm rot="18211158">
              <a:off x="3268341" y="952809"/>
              <a:ext cx="619268" cy="283599"/>
            </a:xfrm>
            <a:prstGeom prst="leftArrow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6" name="Násobení 35"/>
            <p:cNvSpPr/>
            <p:nvPr/>
          </p:nvSpPr>
          <p:spPr>
            <a:xfrm>
              <a:off x="2990851" y="1253662"/>
              <a:ext cx="523875" cy="535993"/>
            </a:xfrm>
            <a:prstGeom prst="mathMultiply">
              <a:avLst>
                <a:gd name="adj1" fmla="val 8576"/>
              </a:avLst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7" name="Textové pole 2"/>
            <p:cNvSpPr txBox="1">
              <a:spLocks noChangeArrowheads="1"/>
            </p:cNvSpPr>
            <p:nvPr/>
          </p:nvSpPr>
          <p:spPr bwMode="auto">
            <a:xfrm>
              <a:off x="3749632" y="1792635"/>
              <a:ext cx="1365885" cy="2616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</a:rPr>
                <a:t>Prenylace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 proteinů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8" name="Šipka nahoru 37"/>
            <p:cNvSpPr/>
            <p:nvPr/>
          </p:nvSpPr>
          <p:spPr>
            <a:xfrm>
              <a:off x="4360206" y="2193521"/>
              <a:ext cx="161925" cy="314306"/>
            </a:xfrm>
            <a:prstGeom prst="up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9" name="Šipka doprava 38"/>
            <p:cNvSpPr/>
            <p:nvPr/>
          </p:nvSpPr>
          <p:spPr>
            <a:xfrm>
              <a:off x="3268125" y="2733505"/>
              <a:ext cx="399001" cy="19031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40" name="Šipka doprava 39"/>
            <p:cNvSpPr/>
            <p:nvPr/>
          </p:nvSpPr>
          <p:spPr>
            <a:xfrm rot="19546653">
              <a:off x="3262975" y="2295289"/>
              <a:ext cx="519902" cy="175625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41" name="Šipka doprava 40"/>
            <p:cNvSpPr/>
            <p:nvPr/>
          </p:nvSpPr>
          <p:spPr>
            <a:xfrm rot="10800000">
              <a:off x="1437301" y="2733334"/>
              <a:ext cx="372450" cy="188512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</p:grpSp>
      <p:sp>
        <p:nvSpPr>
          <p:cNvPr id="42" name="Obdélník 41"/>
          <p:cNvSpPr/>
          <p:nvPr/>
        </p:nvSpPr>
        <p:spPr>
          <a:xfrm>
            <a:off x="278784" y="3684513"/>
            <a:ext cx="5191296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Etiopatogeneze</a:t>
            </a:r>
          </a:p>
          <a:p>
            <a:pPr algn="ctr">
              <a:spcAft>
                <a:spcPts val="0"/>
              </a:spcAft>
            </a:pP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poškození svalů statiny</a:t>
            </a:r>
          </a:p>
          <a:p>
            <a:pPr algn="ctr">
              <a:spcAft>
                <a:spcPts val="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DiStasi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et al., 2010;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Sathasivam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2012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Vysvětlivky</a:t>
            </a:r>
          </a:p>
          <a:p>
            <a:pPr>
              <a:spcAft>
                <a:spcPts val="0"/>
              </a:spcAft>
            </a:pP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koenzym 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HMG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3-hydroxy-3-methylglutaryl-koenzym A.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86643" y="352716"/>
            <a:ext cx="5299758" cy="461665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400" b="1" dirty="0" smtClean="0">
                <a:solidFill>
                  <a:srgbClr val="7030A0"/>
                </a:solidFill>
              </a:rPr>
              <a:t>statiny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8077200" y="5397925"/>
            <a:ext cx="1267326" cy="3096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104"/>
          <p:cNvGrpSpPr/>
          <p:nvPr/>
        </p:nvGrpSpPr>
        <p:grpSpPr>
          <a:xfrm>
            <a:off x="410395" y="1274178"/>
            <a:ext cx="7353968" cy="5409721"/>
            <a:chOff x="0" y="0"/>
            <a:chExt cx="5305425" cy="383794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305425" cy="3837940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6" name="Textové pole 2"/>
            <p:cNvSpPr txBox="1">
              <a:spLocks noChangeArrowheads="1"/>
            </p:cNvSpPr>
            <p:nvPr/>
          </p:nvSpPr>
          <p:spPr bwMode="auto">
            <a:xfrm>
              <a:off x="114302" y="821809"/>
              <a:ext cx="742948" cy="2838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2000" b="1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Statiny</a:t>
              </a:r>
              <a:endParaRPr lang="cs-CZ" sz="20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ové pole 2"/>
            <p:cNvSpPr txBox="1">
              <a:spLocks noChangeArrowheads="1"/>
            </p:cNvSpPr>
            <p:nvPr/>
          </p:nvSpPr>
          <p:spPr bwMode="auto">
            <a:xfrm>
              <a:off x="1579201" y="2835806"/>
              <a:ext cx="801369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↑ tok energie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4054727" y="2827468"/>
              <a:ext cx="103949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MAPK signalizace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2771775" y="2827823"/>
              <a:ext cx="941706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Deplece glykogenu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3643586" y="1942342"/>
              <a:ext cx="832485" cy="26202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Myopatie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04776" y="2996934"/>
              <a:ext cx="695325" cy="262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Cvičení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1181395" y="810610"/>
              <a:ext cx="119917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↓membránové stablity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2647950" y="819460"/>
              <a:ext cx="1065532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dysfunkce mitochondrií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4054727" y="821950"/>
              <a:ext cx="103949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Deplece terpenoidů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857545" y="1850721"/>
              <a:ext cx="704850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↑UPP aktivita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ahnutá šipka dolů 15"/>
            <p:cNvSpPr/>
            <p:nvPr/>
          </p:nvSpPr>
          <p:spPr>
            <a:xfrm>
              <a:off x="600076" y="561780"/>
              <a:ext cx="1124246" cy="260170"/>
            </a:xfrm>
            <a:prstGeom prst="curvedDownArrow">
              <a:avLst>
                <a:gd name="adj1" fmla="val 25000"/>
                <a:gd name="adj2" fmla="val 108798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Zahnutá šipka dolů 16"/>
            <p:cNvSpPr/>
            <p:nvPr/>
          </p:nvSpPr>
          <p:spPr>
            <a:xfrm>
              <a:off x="608538" y="466530"/>
              <a:ext cx="2353738" cy="344080"/>
            </a:xfrm>
            <a:prstGeom prst="curvedDownArrow">
              <a:avLst>
                <a:gd name="adj1" fmla="val 25000"/>
                <a:gd name="adj2" fmla="val 44999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Zahnutá šipka dolů 17"/>
            <p:cNvSpPr/>
            <p:nvPr/>
          </p:nvSpPr>
          <p:spPr>
            <a:xfrm>
              <a:off x="600076" y="285555"/>
              <a:ext cx="3838574" cy="523535"/>
            </a:xfrm>
            <a:prstGeom prst="curvedDownArrow">
              <a:avLst>
                <a:gd name="adj1" fmla="val 25000"/>
                <a:gd name="adj2" fmla="val 44999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Zahnutá šipka nahoru 18"/>
            <p:cNvSpPr/>
            <p:nvPr/>
          </p:nvSpPr>
          <p:spPr>
            <a:xfrm>
              <a:off x="676275" y="3302779"/>
              <a:ext cx="1200150" cy="239939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Zahnutá šipka nahoru 19"/>
            <p:cNvSpPr/>
            <p:nvPr/>
          </p:nvSpPr>
          <p:spPr>
            <a:xfrm>
              <a:off x="676274" y="3302779"/>
              <a:ext cx="2476500" cy="296250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1" name="Zahnutá šipka nahoru 20"/>
            <p:cNvSpPr/>
            <p:nvPr/>
          </p:nvSpPr>
          <p:spPr>
            <a:xfrm>
              <a:off x="676275" y="3303505"/>
              <a:ext cx="3799796" cy="372950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2" name="Oblouk 21"/>
            <p:cNvSpPr/>
            <p:nvPr/>
          </p:nvSpPr>
          <p:spPr>
            <a:xfrm rot="10800000">
              <a:off x="285750" y="142530"/>
              <a:ext cx="733718" cy="1933381"/>
            </a:xfrm>
            <a:prstGeom prst="arc">
              <a:avLst>
                <a:gd name="adj1" fmla="val 16132268"/>
                <a:gd name="adj2" fmla="val 214767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blouk 22"/>
            <p:cNvSpPr/>
            <p:nvPr/>
          </p:nvSpPr>
          <p:spPr>
            <a:xfrm flipH="1">
              <a:off x="285748" y="2075646"/>
              <a:ext cx="733719" cy="1761853"/>
            </a:xfrm>
            <a:prstGeom prst="arc">
              <a:avLst>
                <a:gd name="adj1" fmla="val 16132268"/>
                <a:gd name="adj2" fmla="val 51400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V="1">
              <a:off x="608538" y="2076249"/>
              <a:ext cx="248712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V="1">
              <a:off x="1579201" y="2075986"/>
              <a:ext cx="2049490" cy="187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louk 25"/>
            <p:cNvSpPr/>
            <p:nvPr/>
          </p:nvSpPr>
          <p:spPr>
            <a:xfrm rot="10800000">
              <a:off x="1819274" y="285467"/>
              <a:ext cx="1333499" cy="1695164"/>
            </a:xfrm>
            <a:prstGeom prst="arc">
              <a:avLst>
                <a:gd name="adj1" fmla="val 16132268"/>
                <a:gd name="adj2" fmla="val 20802619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7" name="Zakřivená spojnice 26"/>
            <p:cNvCxnSpPr/>
            <p:nvPr/>
          </p:nvCxnSpPr>
          <p:spPr>
            <a:xfrm flipV="1">
              <a:off x="676274" y="1980748"/>
              <a:ext cx="1971676" cy="1016188"/>
            </a:xfrm>
            <a:prstGeom prst="curvedConnector3">
              <a:avLst>
                <a:gd name="adj1" fmla="val 48068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>
              <a:stCxn id="26" idx="0"/>
            </p:cNvCxnSpPr>
            <p:nvPr/>
          </p:nvCxnSpPr>
          <p:spPr>
            <a:xfrm flipV="1">
              <a:off x="2502720" y="1979723"/>
              <a:ext cx="1126009" cy="64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louk 28"/>
            <p:cNvSpPr/>
            <p:nvPr/>
          </p:nvSpPr>
          <p:spPr>
            <a:xfrm rot="16200000" flipH="1">
              <a:off x="2450801" y="988326"/>
              <a:ext cx="1592603" cy="792969"/>
            </a:xfrm>
            <a:prstGeom prst="arc">
              <a:avLst>
                <a:gd name="adj1" fmla="val 1532607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0" name="Oblouk 29"/>
            <p:cNvSpPr/>
            <p:nvPr/>
          </p:nvSpPr>
          <p:spPr>
            <a:xfrm flipH="1">
              <a:off x="2019300" y="2181387"/>
              <a:ext cx="2130041" cy="1600037"/>
            </a:xfrm>
            <a:prstGeom prst="arc">
              <a:avLst>
                <a:gd name="adj1" fmla="val 16184485"/>
                <a:gd name="adj2" fmla="val 21100315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1" name="Oblouk 30"/>
            <p:cNvSpPr/>
            <p:nvPr/>
          </p:nvSpPr>
          <p:spPr>
            <a:xfrm flipH="1">
              <a:off x="2962276" y="2181388"/>
              <a:ext cx="559730" cy="1265683"/>
            </a:xfrm>
            <a:prstGeom prst="arc">
              <a:avLst>
                <a:gd name="adj1" fmla="val 16184485"/>
                <a:gd name="adj2" fmla="val 0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>
              <a:off x="3238500" y="2181385"/>
              <a:ext cx="390191" cy="2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louk 32"/>
            <p:cNvSpPr/>
            <p:nvPr/>
          </p:nvSpPr>
          <p:spPr>
            <a:xfrm rot="16200000" flipH="1" flipV="1">
              <a:off x="3698325" y="738613"/>
              <a:ext cx="2018494" cy="655573"/>
            </a:xfrm>
            <a:prstGeom prst="arc">
              <a:avLst>
                <a:gd name="adj1" fmla="val 18201429"/>
                <a:gd name="adj2" fmla="val 2157619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4" name="Oblouk 33"/>
            <p:cNvSpPr/>
            <p:nvPr/>
          </p:nvSpPr>
          <p:spPr>
            <a:xfrm>
              <a:off x="4476071" y="2076251"/>
              <a:ext cx="540917" cy="1466467"/>
            </a:xfrm>
            <a:prstGeom prst="arc">
              <a:avLst>
                <a:gd name="adj1" fmla="val 16184485"/>
                <a:gd name="adj2" fmla="val 0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5" name="Přímá spojnice se šipkou 34"/>
            <p:cNvCxnSpPr>
              <a:stCxn id="34" idx="0"/>
            </p:cNvCxnSpPr>
            <p:nvPr/>
          </p:nvCxnSpPr>
          <p:spPr>
            <a:xfrm flipH="1" flipV="1">
              <a:off x="4476071" y="2075647"/>
              <a:ext cx="267150" cy="6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410395" y="242061"/>
            <a:ext cx="11361683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0070C0"/>
                </a:solidFill>
              </a:rPr>
              <a:t>statiny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885179" y="2429593"/>
            <a:ext cx="4244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600" u="sng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Vysvětlení</a:t>
            </a: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cvičících uživatelů statinů se objevuje z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výšená </a:t>
            </a:r>
            <a:r>
              <a:rPr lang="cs-CZ" sz="1600" dirty="0" err="1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ubiquitin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600" dirty="0" err="1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proteázové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aktivita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(UPP) a větší poškození mitochondrií.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zvyšuje tok energie, jenž má výraznější dopad na poškozené mitochondrie.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také aktivuje cestu mitogen-aktivované protein-kinázy (MAPK), což může vést ke glykogenové depleci.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Terpenoidy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jsou i dolichol (účastník syntézy glykoproteinů) a ubiquinon (koenzym Q10, článek respiračního řetězce v mitochondriích). 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10396" y="836907"/>
            <a:ext cx="1136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Potenciální </a:t>
            </a: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etiopatogeneze </a:t>
            </a:r>
            <a:r>
              <a:rPr lang="cs-CZ" sz="2400" cap="all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statinové</a:t>
            </a:r>
            <a:r>
              <a:rPr lang="cs-CZ" sz="24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rabdomyolýzy při </a:t>
            </a: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</a:t>
            </a:r>
          </a:p>
          <a:p>
            <a:pPr algn="r">
              <a:spcAft>
                <a:spcPts val="0"/>
              </a:spcAft>
            </a:pPr>
            <a:r>
              <a:rPr lang="cs-CZ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Meador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Kimberly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, 2010). 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66"/>
          <p:cNvGrpSpPr/>
          <p:nvPr/>
        </p:nvGrpSpPr>
        <p:grpSpPr>
          <a:xfrm>
            <a:off x="5696607" y="0"/>
            <a:ext cx="6369268" cy="6858000"/>
            <a:chOff x="0" y="0"/>
            <a:chExt cx="5760720" cy="5927725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760720" cy="5927725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6" name="Textové pole 2"/>
            <p:cNvSpPr txBox="1">
              <a:spLocks noChangeArrowheads="1"/>
            </p:cNvSpPr>
            <p:nvPr/>
          </p:nvSpPr>
          <p:spPr bwMode="auto">
            <a:xfrm>
              <a:off x="1571625" y="551026"/>
              <a:ext cx="2825749" cy="452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Anamnéza a klinické vyšetření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Měření CK, TSH, </a:t>
              </a:r>
              <a:r>
                <a:rPr lang="cs-CZ" sz="1400" dirty="0" smtClean="0">
                  <a:effectLst/>
                  <a:ea typeface="Calibri" panose="020F0502020204030204" pitchFamily="34" charset="0"/>
                </a:rPr>
                <a:t>vitamin 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D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" name="Textové pole 2"/>
            <p:cNvSpPr txBox="1">
              <a:spLocks noChangeArrowheads="1"/>
            </p:cNvSpPr>
            <p:nvPr/>
          </p:nvSpPr>
          <p:spPr bwMode="auto">
            <a:xfrm>
              <a:off x="1571625" y="67855"/>
              <a:ext cx="2825749" cy="452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Pacient léčený statiny se svalovými symptomy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2380276" y="4026170"/>
              <a:ext cx="1276350" cy="266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Vysadit statiny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485775" y="2640754"/>
              <a:ext cx="139065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Myositis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485775" y="1471215"/>
              <a:ext cx="1390650" cy="6384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</a:t>
              </a:r>
              <a:r>
                <a:rPr lang="en-US" sz="1400">
                  <a:effectLst/>
                  <a:ea typeface="Calibri" panose="020F0502020204030204" pitchFamily="34" charset="0"/>
                </a:rPr>
                <a:t>&lt;</a:t>
              </a:r>
              <a:r>
                <a:rPr lang="cs-CZ" sz="1400">
                  <a:effectLst/>
                  <a:ea typeface="Calibri" panose="020F0502020204030204" pitchFamily="34" charset="0"/>
                </a:rPr>
                <a:t> 10-tinásobek horní hranice normy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2380275" y="1460340"/>
              <a:ext cx="1277620" cy="2660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v normě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4189051" y="2656302"/>
              <a:ext cx="1383665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Rabdomyolýza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2381546" y="2647711"/>
              <a:ext cx="127635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Myalgia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4159522" y="1086426"/>
              <a:ext cx="1383665" cy="6384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</a:t>
              </a:r>
              <a:r>
                <a:rPr lang="en-US" sz="1400">
                  <a:effectLst/>
                  <a:ea typeface="Calibri" panose="020F0502020204030204" pitchFamily="34" charset="0"/>
                </a:rPr>
                <a:t>&gt;</a:t>
              </a:r>
              <a:r>
                <a:rPr lang="cs-CZ" sz="1400">
                  <a:effectLst/>
                  <a:ea typeface="Calibri" panose="020F0502020204030204" pitchFamily="34" charset="0"/>
                </a:rPr>
                <a:t> 10-tinásobek horní hranice normy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485776" y="3128784"/>
              <a:ext cx="317212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Jsou svalové potíže snesitelné?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2"/>
            <p:cNvSpPr txBox="1">
              <a:spLocks noChangeArrowheads="1"/>
            </p:cNvSpPr>
            <p:nvPr/>
          </p:nvSpPr>
          <p:spPr bwMode="auto">
            <a:xfrm>
              <a:off x="2179074" y="4507609"/>
              <a:ext cx="3020059" cy="6384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Když symptomy ustupují a CK se normalizuje, vyhodnotit přínos / poškození statinovou léčbou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485776" y="4026213"/>
              <a:ext cx="1390650" cy="8246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Nevysazovat statiny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Klinický a CK monitoring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2"/>
            <p:cNvSpPr txBox="1">
              <a:spLocks noChangeArrowheads="1"/>
            </p:cNvSpPr>
            <p:nvPr/>
          </p:nvSpPr>
          <p:spPr bwMode="auto">
            <a:xfrm>
              <a:off x="2733675" y="3551728"/>
              <a:ext cx="528614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Ne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933450" y="3540150"/>
              <a:ext cx="51181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Ano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4033245" y="1868326"/>
              <a:ext cx="1654174" cy="638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Kontrola renálních funkcí a myoglobinu v moči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1" name="Textové pole 2"/>
            <p:cNvSpPr txBox="1">
              <a:spLocks noChangeArrowheads="1"/>
            </p:cNvSpPr>
            <p:nvPr/>
          </p:nvSpPr>
          <p:spPr bwMode="auto">
            <a:xfrm>
              <a:off x="2990850" y="5314655"/>
              <a:ext cx="2682874" cy="4522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Times New Roman" panose="02020603050405020304" pitchFamily="18" charset="0"/>
                </a:rPr>
                <a:t>Při přetrvávání svalových potíží nebo vyšší CK zvážit EMG a svalovou biopsii</a:t>
              </a:r>
            </a:p>
          </p:txBody>
        </p:sp>
        <p:sp>
          <p:nvSpPr>
            <p:cNvPr id="22" name="Textové pole 2"/>
            <p:cNvSpPr txBox="1">
              <a:spLocks noChangeArrowheads="1"/>
            </p:cNvSpPr>
            <p:nvPr/>
          </p:nvSpPr>
          <p:spPr bwMode="auto">
            <a:xfrm>
              <a:off x="893147" y="5235037"/>
              <a:ext cx="1791674" cy="6384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Times New Roman" panose="02020603050405020304" pitchFamily="18" charset="0"/>
                </a:rPr>
                <a:t>Zvážit změnu statinů nebo nestatinové ovlivnění lipidů</a:t>
              </a:r>
            </a:p>
          </p:txBody>
        </p:sp>
        <p:cxnSp>
          <p:nvCxnSpPr>
            <p:cNvPr id="23" name="Přímá spojnice se šipkou 22"/>
            <p:cNvCxnSpPr>
              <a:stCxn id="7" idx="2"/>
              <a:endCxn id="6" idx="0"/>
            </p:cNvCxnSpPr>
            <p:nvPr/>
          </p:nvCxnSpPr>
          <p:spPr>
            <a:xfrm>
              <a:off x="2984500" y="520101"/>
              <a:ext cx="0" cy="30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>
              <a:off x="2984500" y="992893"/>
              <a:ext cx="0" cy="444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>
              <a:off x="1202350" y="1016493"/>
              <a:ext cx="1621461" cy="4436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>
              <a:endCxn id="14" idx="1"/>
            </p:cNvCxnSpPr>
            <p:nvPr/>
          </p:nvCxnSpPr>
          <p:spPr>
            <a:xfrm>
              <a:off x="3114675" y="1011090"/>
              <a:ext cx="1044847" cy="394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1209619" y="2109681"/>
              <a:ext cx="0" cy="531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2999400" y="1733281"/>
              <a:ext cx="0" cy="907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3114675" y="4315796"/>
              <a:ext cx="290468" cy="1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>
              <a:off x="1200150" y="2935182"/>
              <a:ext cx="0" cy="193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>
              <a:off x="2999400" y="2935182"/>
              <a:ext cx="0" cy="179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>
              <a:endCxn id="20" idx="0"/>
            </p:cNvCxnSpPr>
            <p:nvPr/>
          </p:nvCxnSpPr>
          <p:spPr>
            <a:xfrm>
              <a:off x="4860333" y="1743061"/>
              <a:ext cx="0" cy="125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2152650" y="3404581"/>
              <a:ext cx="581025" cy="26231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>
              <a:off x="3027000" y="3816365"/>
              <a:ext cx="1" cy="22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>
              <a:off x="1201080" y="3834859"/>
              <a:ext cx="0" cy="210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2694511" y="5154672"/>
              <a:ext cx="342945" cy="20681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>
              <a:off x="3066961" y="5154116"/>
              <a:ext cx="676364" cy="1598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H="1">
              <a:off x="1445260" y="3404795"/>
              <a:ext cx="612140" cy="2621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bdélník 39"/>
          <p:cNvSpPr/>
          <p:nvPr/>
        </p:nvSpPr>
        <p:spPr>
          <a:xfrm>
            <a:off x="261028" y="1092995"/>
            <a:ext cx="5371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Diagnostický postup při </a:t>
            </a:r>
            <a:r>
              <a:rPr lang="cs-CZ" sz="2000" cap="all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statinové</a:t>
            </a:r>
            <a:r>
              <a:rPr lang="cs-CZ" sz="20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myopatii</a:t>
            </a:r>
          </a:p>
          <a:p>
            <a:pPr algn="ctr">
              <a:spcAft>
                <a:spcPts val="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Sathasivam,2012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Vysvětlivky</a:t>
            </a:r>
          </a:p>
          <a:p>
            <a:pPr algn="r">
              <a:spcAft>
                <a:spcPts val="0"/>
              </a:spcAf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CK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kreatinkináza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TSH 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tyreostimulační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hormon 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(hypercholesterolémie z hypotyreózy?)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67197" y="352651"/>
            <a:ext cx="615978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7030A0"/>
                </a:solidFill>
              </a:rPr>
              <a:t>statiny</a:t>
            </a:r>
            <a:endParaRPr lang="cs-CZ" sz="2800" b="1" dirty="0">
              <a:solidFill>
                <a:srgbClr val="7030A0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11047660" y="2928248"/>
            <a:ext cx="0" cy="144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áze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20" y="2511703"/>
            <a:ext cx="2724695" cy="4081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9422" y="573847"/>
            <a:ext cx="807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SOUHRA </a:t>
            </a:r>
            <a:r>
              <a:rPr lang="cs-CZ" sz="2400" b="1" dirty="0" err="1" smtClean="0">
                <a:solidFill>
                  <a:srgbClr val="C00000"/>
                </a:solidFill>
              </a:rPr>
              <a:t>SVAL</a:t>
            </a:r>
            <a:r>
              <a:rPr lang="cs-CZ" sz="2400" b="1" cap="all" dirty="0" err="1" smtClean="0">
                <a:solidFill>
                  <a:srgbClr val="C00000"/>
                </a:solidFill>
              </a:rPr>
              <a:t>ů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ÚČELNÉ POHYBY </a:t>
            </a:r>
            <a:r>
              <a:rPr lang="cs-CZ" sz="2400" b="1" dirty="0" err="1">
                <a:solidFill>
                  <a:srgbClr val="0070C0"/>
                </a:solidFill>
              </a:rPr>
              <a:t>SEGMENT</a:t>
            </a:r>
            <a:r>
              <a:rPr 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sz="2400" b="1" dirty="0">
                <a:solidFill>
                  <a:srgbClr val="0070C0"/>
                </a:solidFill>
              </a:rPr>
              <a:t> TĚLA </a:t>
            </a:r>
            <a:r>
              <a:rPr lang="cs-CZ" sz="2400" b="1" dirty="0" smtClean="0">
                <a:solidFill>
                  <a:srgbClr val="0070C0"/>
                </a:solidFill>
              </a:rPr>
              <a:t>A STABILIZACE V KLOUBECH</a:t>
            </a:r>
          </a:p>
          <a:p>
            <a:pPr algn="ctr"/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b="1" u="sng" dirty="0" smtClean="0">
                <a:solidFill>
                  <a:srgbClr val="0070C0"/>
                </a:solidFill>
              </a:rPr>
              <a:t>SVALY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HLAVNÍ		</a:t>
            </a:r>
            <a:r>
              <a:rPr lang="cs-CZ" sz="2400" dirty="0" smtClean="0"/>
              <a:t>- agonisté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NEUTRALIZAČNÍ	</a:t>
            </a:r>
            <a:r>
              <a:rPr lang="cs-CZ" sz="2400" dirty="0" smtClean="0"/>
              <a:t>- antagonisté, na </a:t>
            </a:r>
            <a:r>
              <a:rPr lang="cs-CZ" sz="2400" dirty="0"/>
              <a:t>kontralaterální </a:t>
            </a:r>
            <a:r>
              <a:rPr lang="cs-CZ" sz="2400" dirty="0" smtClean="0"/>
              <a:t>straně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POMOCNÉ		</a:t>
            </a:r>
            <a:r>
              <a:rPr lang="cs-CZ" sz="2400" dirty="0" smtClean="0"/>
              <a:t>- synergisté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FIXAČNÍ		</a:t>
            </a:r>
            <a:r>
              <a:rPr lang="cs-CZ" sz="2400" dirty="0" smtClean="0"/>
              <a:t>- stabilizátory</a:t>
            </a:r>
          </a:p>
        </p:txBody>
      </p:sp>
    </p:spTree>
    <p:extLst>
      <p:ext uri="{BB962C8B-B14F-4D97-AF65-F5344CB8AC3E}">
        <p14:creationId xmlns:p14="http://schemas.microsoft.com/office/powerpoint/2010/main" val="28056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91349"/>
              </p:ext>
            </p:extLst>
          </p:nvPr>
        </p:nvGraphicFramePr>
        <p:xfrm>
          <a:off x="163690" y="936977"/>
          <a:ext cx="11921066" cy="54897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2266"/>
                <a:gridCol w="3612445"/>
                <a:gridCol w="5836355"/>
              </a:tblGrid>
              <a:tr h="36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Fáze plavání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Pohyby v kloubech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Hlavní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agonisté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rgbClr val="7030A0"/>
                          </a:solidFill>
                          <a:effectLst/>
                        </a:rPr>
                        <a:t>synergisté</a:t>
                      </a:r>
                      <a:endParaRPr lang="cs-CZ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Pohon plavce vpřed tlakem vody dozadu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Palmární, radiální a ulnární flexe zápěstí, flexe a extenze v loketním kloubu, flexe a addukce a vnitřní rotace pažní kosti ramenním kloubu.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Mm.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manus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antebrachii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flexores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digitorum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carpi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pectoralis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major et minor, m. latissimus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dorsi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biceps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triceps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brachialis,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teres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minor et major,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subscapularis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193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Přípravná fáze přenos paží nad vodou a natažení paží dopředu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Flexe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loketním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dorzální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flexe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rameni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Zevní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rotace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elevace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paže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ramenním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extenze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loketního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extenze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zápěstí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deltoideus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- pars posterior,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rhomboideus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major et minor, m. supraspinatus,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teres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minor.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deltoideus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- pars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lateralis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et anterior,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trapezius - pars superior, m. elevator scapulae, m. biceps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coracobrachialis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infraspinatus, m. supraspinatus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623" y="264667"/>
            <a:ext cx="1188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Příklad: Zjednodušený přehled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agonistů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synergistů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horních končetin pro plavání způsobem kraul</a:t>
            </a:r>
            <a:endParaRPr kumimoji="0" lang="en-GB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57" y="2681281"/>
            <a:ext cx="5538583" cy="3953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" y="73892"/>
            <a:ext cx="6094964" cy="6560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450108" y="6634444"/>
            <a:ext cx="3694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http://samedical.blogspot.cz/2010/07/contraction-of-skeletal-muscle.html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29357" y="73892"/>
            <a:ext cx="5538583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Stavba </a:t>
            </a:r>
            <a:r>
              <a:rPr lang="cs-CZ" sz="2800" b="1" dirty="0">
                <a:solidFill>
                  <a:srgbClr val="7030A0"/>
                </a:solidFill>
              </a:rPr>
              <a:t>svalu</a:t>
            </a:r>
          </a:p>
          <a:p>
            <a:r>
              <a:rPr lang="cs-CZ" sz="2000" dirty="0" smtClean="0"/>
              <a:t>KOST </a:t>
            </a:r>
            <a:r>
              <a:rPr lang="cs-CZ" sz="2000" dirty="0" smtClean="0">
                <a:solidFill>
                  <a:srgbClr val="0070C0"/>
                </a:solidFill>
              </a:rPr>
              <a:t>- (ÚPON) - </a:t>
            </a:r>
            <a:r>
              <a:rPr lang="cs-CZ" sz="2000" b="1" dirty="0" smtClean="0">
                <a:solidFill>
                  <a:srgbClr val="0070C0"/>
                </a:solidFill>
              </a:rPr>
              <a:t>ŠLACHA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SVALOVÉ </a:t>
            </a:r>
            <a:r>
              <a:rPr lang="cs-CZ" sz="2000" b="1" dirty="0" smtClean="0">
                <a:solidFill>
                  <a:srgbClr val="0070C0"/>
                </a:solidFill>
              </a:rPr>
              <a:t>BŘÍŠKO</a:t>
            </a:r>
            <a:r>
              <a:rPr lang="cs-CZ" sz="2000" dirty="0" smtClean="0">
                <a:solidFill>
                  <a:srgbClr val="0070C0"/>
                </a:solidFill>
              </a:rPr>
              <a:t> - SVALOVÉ SNOPCE -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SVALOVÁ VLÁKNA (</a:t>
            </a:r>
            <a:r>
              <a:rPr lang="cs-CZ" sz="2000" dirty="0" err="1" smtClean="0">
                <a:solidFill>
                  <a:srgbClr val="0070C0"/>
                </a:solidFill>
              </a:rPr>
              <a:t>myo-fibres</a:t>
            </a:r>
            <a:r>
              <a:rPr lang="cs-CZ" sz="2000" dirty="0" smtClean="0">
                <a:solidFill>
                  <a:srgbClr val="0070C0"/>
                </a:solidFill>
              </a:rPr>
              <a:t>) </a:t>
            </a:r>
            <a:r>
              <a:rPr lang="cs-CZ" sz="2000" dirty="0" smtClean="0"/>
              <a:t>… typy </a:t>
            </a:r>
            <a:r>
              <a:rPr lang="cs-CZ" sz="2000" dirty="0" smtClean="0">
                <a:solidFill>
                  <a:srgbClr val="0070C0"/>
                </a:solidFill>
              </a:rPr>
              <a:t>- 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MIKROVLÁKNA (</a:t>
            </a:r>
            <a:r>
              <a:rPr lang="cs-CZ" sz="2000" dirty="0" err="1" smtClean="0">
                <a:solidFill>
                  <a:srgbClr val="0070C0"/>
                </a:solidFill>
              </a:rPr>
              <a:t>myo-fibrils</a:t>
            </a:r>
            <a:r>
              <a:rPr lang="cs-CZ" sz="2000" dirty="0" smtClean="0">
                <a:solidFill>
                  <a:srgbClr val="0070C0"/>
                </a:solidFill>
              </a:rPr>
              <a:t>) -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KONTRAKTILNÍ BÍLKOVINNÁ VLÁKNA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myo-filaments</a:t>
            </a:r>
            <a:r>
              <a:rPr lang="cs-CZ" dirty="0" smtClean="0">
                <a:solidFill>
                  <a:srgbClr val="0070C0"/>
                </a:solidFill>
              </a:rPr>
              <a:t>) </a:t>
            </a:r>
            <a:r>
              <a:rPr lang="cs-CZ" dirty="0" smtClean="0"/>
              <a:t>… </a:t>
            </a:r>
            <a:r>
              <a:rPr lang="cs-CZ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+ </a:t>
            </a:r>
            <a:r>
              <a:rPr lang="cs-CZ" dirty="0" err="1" smtClean="0"/>
              <a:t>Tropomyosin</a:t>
            </a:r>
            <a:r>
              <a:rPr lang="cs-CZ" dirty="0" smtClean="0"/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Myosin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3" y="0"/>
            <a:ext cx="8374455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63593" y="1129206"/>
            <a:ext cx="234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Funkce </a:t>
            </a:r>
            <a:r>
              <a:rPr lang="cs-CZ" sz="3200" b="1" dirty="0">
                <a:solidFill>
                  <a:srgbClr val="0070C0"/>
                </a:solidFill>
              </a:rPr>
              <a:t>svalu</a:t>
            </a:r>
          </a:p>
        </p:txBody>
      </p:sp>
    </p:spTree>
    <p:extLst>
      <p:ext uri="{BB962C8B-B14F-4D97-AF65-F5344CB8AC3E}">
        <p14:creationId xmlns:p14="http://schemas.microsoft.com/office/powerpoint/2010/main" val="4186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90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"/>
          <a:stretch>
            <a:fillRect/>
          </a:stretch>
        </p:blipFill>
        <p:spPr bwMode="auto">
          <a:xfrm>
            <a:off x="4779649" y="189211"/>
            <a:ext cx="5324933" cy="6548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14325" y="1612465"/>
            <a:ext cx="4267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PŘEMĚNA ENERGIE: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CHEMICKÁ </a:t>
            </a:r>
            <a:r>
              <a:rPr lang="cs-CZ" altLang="cs-CZ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 MECHANICKÁ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68993" y="732042"/>
            <a:ext cx="234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Funkce </a:t>
            </a:r>
            <a:r>
              <a:rPr lang="cs-CZ" sz="3200" b="1" dirty="0">
                <a:solidFill>
                  <a:srgbClr val="7030A0"/>
                </a:solidFill>
              </a:rPr>
              <a:t>svalu</a:t>
            </a:r>
          </a:p>
        </p:txBody>
      </p:sp>
    </p:spTree>
    <p:extLst>
      <p:ext uri="{BB962C8B-B14F-4D97-AF65-F5344CB8AC3E}">
        <p14:creationId xmlns:p14="http://schemas.microsoft.com/office/powerpoint/2010/main" val="7788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_me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0"/>
            <a:ext cx="6684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1474" y="1916690"/>
            <a:ext cx="53755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Obnovování zdroje energie </a:t>
            </a:r>
          </a:p>
          <a:p>
            <a:pPr algn="ctr">
              <a:spcBef>
                <a:spcPts val="0"/>
              </a:spcBef>
              <a:buNone/>
            </a:pPr>
            <a:r>
              <a:rPr lang="cs-CZ" altLang="cs-CZ" sz="1800" dirty="0" smtClean="0"/>
              <a:t>(ATP – </a:t>
            </a:r>
            <a:r>
              <a:rPr lang="cs-CZ" altLang="cs-CZ" sz="1800" dirty="0" err="1" smtClean="0"/>
              <a:t>denosintrifosfát</a:t>
            </a:r>
            <a:r>
              <a:rPr lang="cs-CZ" altLang="cs-CZ" sz="1800" dirty="0" smtClean="0"/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7693" y="392434"/>
            <a:ext cx="48631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Funkce svalu</a:t>
            </a:r>
          </a:p>
          <a:p>
            <a:pPr algn="ctr"/>
            <a:r>
              <a:rPr lang="cs-CZ" altLang="cs-CZ" sz="2000" b="1" dirty="0" smtClean="0"/>
              <a:t>SVALOVÁ </a:t>
            </a:r>
            <a:r>
              <a:rPr lang="cs-CZ" altLang="cs-CZ" sz="2000" b="1" dirty="0"/>
              <a:t>PRÁCE </a:t>
            </a:r>
            <a:r>
              <a:rPr lang="cs-CZ" altLang="cs-CZ" sz="2000" b="1" dirty="0">
                <a:latin typeface="Calibri" panose="020F0502020204030204" pitchFamily="34" charset="0"/>
              </a:rPr>
              <a:t>→</a:t>
            </a:r>
            <a:r>
              <a:rPr lang="cs-CZ" altLang="cs-CZ" sz="2000" b="1" dirty="0"/>
              <a:t> POHYB </a:t>
            </a:r>
            <a:r>
              <a:rPr lang="cs-CZ" altLang="cs-CZ" sz="2000" b="1" dirty="0" err="1"/>
              <a:t>SEGMENT</a:t>
            </a:r>
            <a:r>
              <a:rPr lang="cs-CZ" altLang="cs-CZ" sz="2000" b="1" cap="all" dirty="0" err="1"/>
              <a:t>ů</a:t>
            </a:r>
            <a:r>
              <a:rPr lang="cs-CZ" altLang="cs-CZ" sz="2000" b="1" dirty="0"/>
              <a:t> TĚLA</a:t>
            </a:r>
          </a:p>
          <a:p>
            <a:pPr algn="ctr"/>
            <a:endParaRPr lang="cs-CZ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56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2497</Words>
  <Application>Microsoft Office PowerPoint</Application>
  <PresentationFormat>Širokoúhlá obrazovka</PresentationFormat>
  <Paragraphs>483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Fyziologie a patofyziologie kosterních svalů  Jan Novotný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– mechanizmy vzniku – příznaky – následky - komplikace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cíle a fyziologické principy tréninku  Jan Novotný 2017</dc:title>
  <dc:creator>Jan Novotný</dc:creator>
  <cp:lastModifiedBy>Jan Novotný</cp:lastModifiedBy>
  <cp:revision>121</cp:revision>
  <dcterms:created xsi:type="dcterms:W3CDTF">2017-09-20T12:00:19Z</dcterms:created>
  <dcterms:modified xsi:type="dcterms:W3CDTF">2017-11-27T07:55:18Z</dcterms:modified>
</cp:coreProperties>
</file>