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419" r:id="rId3"/>
    <p:sldId id="415" r:id="rId4"/>
    <p:sldId id="456" r:id="rId5"/>
    <p:sldId id="393" r:id="rId6"/>
    <p:sldId id="392" r:id="rId7"/>
    <p:sldId id="286" r:id="rId8"/>
    <p:sldId id="287" r:id="rId9"/>
    <p:sldId id="482" r:id="rId10"/>
    <p:sldId id="517" r:id="rId11"/>
    <p:sldId id="518" r:id="rId12"/>
    <p:sldId id="519" r:id="rId13"/>
    <p:sldId id="420" r:id="rId14"/>
    <p:sldId id="391" r:id="rId15"/>
    <p:sldId id="437" r:id="rId16"/>
    <p:sldId id="439" r:id="rId17"/>
    <p:sldId id="455" r:id="rId18"/>
    <p:sldId id="398" r:id="rId19"/>
    <p:sldId id="458" r:id="rId20"/>
    <p:sldId id="397" r:id="rId21"/>
    <p:sldId id="446" r:id="rId22"/>
    <p:sldId id="312" r:id="rId23"/>
    <p:sldId id="421" r:id="rId24"/>
    <p:sldId id="297" r:id="rId25"/>
    <p:sldId id="300" r:id="rId26"/>
    <p:sldId id="400" r:id="rId27"/>
    <p:sldId id="266" r:id="rId28"/>
    <p:sldId id="460" r:id="rId29"/>
    <p:sldId id="401" r:id="rId30"/>
    <p:sldId id="461" r:id="rId31"/>
    <p:sldId id="402" r:id="rId32"/>
    <p:sldId id="396" r:id="rId33"/>
    <p:sldId id="303" r:id="rId34"/>
    <p:sldId id="304" r:id="rId35"/>
    <p:sldId id="462" r:id="rId36"/>
    <p:sldId id="463" r:id="rId37"/>
    <p:sldId id="271" r:id="rId38"/>
    <p:sldId id="272" r:id="rId39"/>
    <p:sldId id="347" r:id="rId40"/>
    <p:sldId id="309" r:id="rId41"/>
    <p:sldId id="496" r:id="rId42"/>
    <p:sldId id="445" r:id="rId43"/>
    <p:sldId id="497" r:id="rId44"/>
    <p:sldId id="321" r:id="rId45"/>
    <p:sldId id="323" r:id="rId46"/>
    <p:sldId id="502" r:id="rId47"/>
    <p:sldId id="349" r:id="rId48"/>
    <p:sldId id="501" r:id="rId49"/>
    <p:sldId id="268" r:id="rId50"/>
    <p:sldId id="260" r:id="rId51"/>
    <p:sldId id="328" r:id="rId52"/>
    <p:sldId id="492" r:id="rId53"/>
    <p:sldId id="258" r:id="rId54"/>
    <p:sldId id="499" r:id="rId55"/>
    <p:sldId id="282" r:id="rId56"/>
    <p:sldId id="503" r:id="rId57"/>
    <p:sldId id="385" r:id="rId58"/>
    <p:sldId id="500" r:id="rId59"/>
    <p:sldId id="281" r:id="rId60"/>
    <p:sldId id="534" r:id="rId61"/>
    <p:sldId id="350" r:id="rId62"/>
    <p:sldId id="535" r:id="rId63"/>
    <p:sldId id="262" r:id="rId64"/>
    <p:sldId id="371" r:id="rId65"/>
    <p:sldId id="359" r:id="rId66"/>
    <p:sldId id="364" r:id="rId67"/>
    <p:sldId id="337" r:id="rId68"/>
    <p:sldId id="319" r:id="rId69"/>
    <p:sldId id="333" r:id="rId70"/>
    <p:sldId id="334" r:id="rId71"/>
    <p:sldId id="331" r:id="rId72"/>
    <p:sldId id="332" r:id="rId73"/>
    <p:sldId id="294" r:id="rId74"/>
    <p:sldId id="536" r:id="rId75"/>
    <p:sldId id="330" r:id="rId76"/>
    <p:sldId id="285" r:id="rId77"/>
    <p:sldId id="336" r:id="rId78"/>
    <p:sldId id="367" r:id="rId79"/>
    <p:sldId id="369" r:id="rId80"/>
    <p:sldId id="289" r:id="rId81"/>
    <p:sldId id="363" r:id="rId82"/>
    <p:sldId id="326" r:id="rId83"/>
    <p:sldId id="376" r:id="rId84"/>
    <p:sldId id="292" r:id="rId85"/>
    <p:sldId id="301" r:id="rId86"/>
    <p:sldId id="291" r:id="rId87"/>
    <p:sldId id="341" r:id="rId88"/>
    <p:sldId id="339" r:id="rId89"/>
    <p:sldId id="340" r:id="rId90"/>
    <p:sldId id="356" r:id="rId91"/>
    <p:sldId id="327" r:id="rId9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108" autoAdjust="0"/>
    <p:restoredTop sz="94660"/>
  </p:normalViewPr>
  <p:slideViewPr>
    <p:cSldViewPr snapToGrid="0">
      <p:cViewPr varScale="1">
        <p:scale>
          <a:sx n="51" d="100"/>
          <a:sy n="51" d="100"/>
        </p:scale>
        <p:origin x="90" y="6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2" d="100"/>
        <a:sy n="102" d="100"/>
      </p:scale>
      <p:origin x="0" y="-27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Users\2457\Documents\LABORATOR\MOXY\Horacek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solidFill>
                  <a:schemeClr val="bg2">
                    <a:lumMod val="25000"/>
                  </a:schemeClr>
                </a:solidFill>
              </a:rPr>
              <a:t>Zahřátí 50W 1 min, Zátěž 100</a:t>
            </a:r>
            <a:r>
              <a:rPr lang="cs-CZ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→</a:t>
            </a:r>
            <a:r>
              <a:rPr lang="cs-CZ" sz="1400" dirty="0">
                <a:solidFill>
                  <a:schemeClr val="bg2">
                    <a:lumMod val="25000"/>
                  </a:schemeClr>
                </a:solidFill>
              </a:rPr>
              <a:t>300W</a:t>
            </a:r>
            <a:r>
              <a:rPr lang="cs-CZ" sz="1400" baseline="0" dirty="0">
                <a:solidFill>
                  <a:schemeClr val="bg2">
                    <a:lumMod val="25000"/>
                  </a:schemeClr>
                </a:solidFill>
              </a:rPr>
              <a:t> (+</a:t>
            </a:r>
            <a:r>
              <a:rPr lang="cs-CZ" sz="1400" dirty="0">
                <a:solidFill>
                  <a:schemeClr val="bg2">
                    <a:lumMod val="25000"/>
                  </a:schemeClr>
                </a:solidFill>
              </a:rPr>
              <a:t>50W/min) 5 min</a:t>
            </a:r>
            <a:r>
              <a:rPr lang="cs-CZ" sz="1400" baseline="0" dirty="0">
                <a:solidFill>
                  <a:schemeClr val="bg2">
                    <a:lumMod val="25000"/>
                  </a:schemeClr>
                </a:solidFill>
              </a:rPr>
              <a:t>, Zotavení 50W 4 min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Horacek!$B$1</c:f>
              <c:strCache>
                <c:ptCount val="1"/>
                <c:pt idx="0">
                  <c:v>Sm-O2 (%)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Horacek!$A$2:$A$597</c:f>
              <c:numCache>
                <c:formatCode>General</c:formatCode>
                <c:ptCount val="596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  <c:pt idx="26">
                  <c:v>29</c:v>
                </c:pt>
                <c:pt idx="27">
                  <c:v>30</c:v>
                </c:pt>
                <c:pt idx="28">
                  <c:v>31</c:v>
                </c:pt>
                <c:pt idx="29">
                  <c:v>32</c:v>
                </c:pt>
                <c:pt idx="30">
                  <c:v>33</c:v>
                </c:pt>
                <c:pt idx="31">
                  <c:v>34</c:v>
                </c:pt>
                <c:pt idx="32">
                  <c:v>35</c:v>
                </c:pt>
                <c:pt idx="33">
                  <c:v>36</c:v>
                </c:pt>
                <c:pt idx="34">
                  <c:v>37</c:v>
                </c:pt>
                <c:pt idx="35">
                  <c:v>38</c:v>
                </c:pt>
                <c:pt idx="36">
                  <c:v>39</c:v>
                </c:pt>
                <c:pt idx="37">
                  <c:v>40</c:v>
                </c:pt>
                <c:pt idx="38">
                  <c:v>41</c:v>
                </c:pt>
                <c:pt idx="39">
                  <c:v>42</c:v>
                </c:pt>
                <c:pt idx="40">
                  <c:v>43</c:v>
                </c:pt>
                <c:pt idx="41">
                  <c:v>44</c:v>
                </c:pt>
                <c:pt idx="42">
                  <c:v>45</c:v>
                </c:pt>
                <c:pt idx="43">
                  <c:v>46</c:v>
                </c:pt>
                <c:pt idx="44">
                  <c:v>47</c:v>
                </c:pt>
                <c:pt idx="45">
                  <c:v>48</c:v>
                </c:pt>
                <c:pt idx="46">
                  <c:v>49</c:v>
                </c:pt>
                <c:pt idx="47">
                  <c:v>50</c:v>
                </c:pt>
                <c:pt idx="48">
                  <c:v>51</c:v>
                </c:pt>
                <c:pt idx="49">
                  <c:v>52</c:v>
                </c:pt>
                <c:pt idx="50">
                  <c:v>53</c:v>
                </c:pt>
                <c:pt idx="51">
                  <c:v>54</c:v>
                </c:pt>
                <c:pt idx="52">
                  <c:v>55</c:v>
                </c:pt>
                <c:pt idx="53">
                  <c:v>56</c:v>
                </c:pt>
                <c:pt idx="54">
                  <c:v>57</c:v>
                </c:pt>
                <c:pt idx="55">
                  <c:v>58</c:v>
                </c:pt>
                <c:pt idx="56">
                  <c:v>59</c:v>
                </c:pt>
                <c:pt idx="57">
                  <c:v>60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74</c:v>
                </c:pt>
                <c:pt idx="72">
                  <c:v>75</c:v>
                </c:pt>
                <c:pt idx="73">
                  <c:v>76</c:v>
                </c:pt>
                <c:pt idx="74">
                  <c:v>77</c:v>
                </c:pt>
                <c:pt idx="75">
                  <c:v>78</c:v>
                </c:pt>
                <c:pt idx="76">
                  <c:v>79</c:v>
                </c:pt>
                <c:pt idx="77">
                  <c:v>80</c:v>
                </c:pt>
                <c:pt idx="78">
                  <c:v>81</c:v>
                </c:pt>
                <c:pt idx="79">
                  <c:v>82</c:v>
                </c:pt>
                <c:pt idx="80">
                  <c:v>83</c:v>
                </c:pt>
                <c:pt idx="81">
                  <c:v>84</c:v>
                </c:pt>
                <c:pt idx="82">
                  <c:v>85</c:v>
                </c:pt>
                <c:pt idx="83">
                  <c:v>86</c:v>
                </c:pt>
                <c:pt idx="84">
                  <c:v>87</c:v>
                </c:pt>
                <c:pt idx="85">
                  <c:v>88</c:v>
                </c:pt>
                <c:pt idx="86">
                  <c:v>89</c:v>
                </c:pt>
                <c:pt idx="87">
                  <c:v>90</c:v>
                </c:pt>
                <c:pt idx="88">
                  <c:v>91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  <c:pt idx="93">
                  <c:v>96</c:v>
                </c:pt>
                <c:pt idx="94">
                  <c:v>97</c:v>
                </c:pt>
                <c:pt idx="95">
                  <c:v>98</c:v>
                </c:pt>
                <c:pt idx="96">
                  <c:v>99</c:v>
                </c:pt>
                <c:pt idx="97">
                  <c:v>100</c:v>
                </c:pt>
                <c:pt idx="98">
                  <c:v>101</c:v>
                </c:pt>
                <c:pt idx="99">
                  <c:v>102</c:v>
                </c:pt>
                <c:pt idx="100">
                  <c:v>103</c:v>
                </c:pt>
                <c:pt idx="101">
                  <c:v>104</c:v>
                </c:pt>
                <c:pt idx="102">
                  <c:v>105</c:v>
                </c:pt>
                <c:pt idx="103">
                  <c:v>106</c:v>
                </c:pt>
                <c:pt idx="104">
                  <c:v>107</c:v>
                </c:pt>
                <c:pt idx="105">
                  <c:v>108</c:v>
                </c:pt>
                <c:pt idx="106">
                  <c:v>109</c:v>
                </c:pt>
                <c:pt idx="107">
                  <c:v>110</c:v>
                </c:pt>
                <c:pt idx="108">
                  <c:v>111</c:v>
                </c:pt>
                <c:pt idx="109">
                  <c:v>112</c:v>
                </c:pt>
                <c:pt idx="110">
                  <c:v>113</c:v>
                </c:pt>
                <c:pt idx="111">
                  <c:v>114</c:v>
                </c:pt>
                <c:pt idx="112">
                  <c:v>115</c:v>
                </c:pt>
                <c:pt idx="113">
                  <c:v>116</c:v>
                </c:pt>
                <c:pt idx="114">
                  <c:v>117</c:v>
                </c:pt>
                <c:pt idx="115">
                  <c:v>118</c:v>
                </c:pt>
                <c:pt idx="116">
                  <c:v>119</c:v>
                </c:pt>
                <c:pt idx="117">
                  <c:v>120</c:v>
                </c:pt>
                <c:pt idx="118">
                  <c:v>121</c:v>
                </c:pt>
                <c:pt idx="119">
                  <c:v>122</c:v>
                </c:pt>
                <c:pt idx="120">
                  <c:v>123</c:v>
                </c:pt>
                <c:pt idx="121">
                  <c:v>124</c:v>
                </c:pt>
                <c:pt idx="122">
                  <c:v>125</c:v>
                </c:pt>
                <c:pt idx="123">
                  <c:v>126</c:v>
                </c:pt>
                <c:pt idx="124">
                  <c:v>127</c:v>
                </c:pt>
                <c:pt idx="125">
                  <c:v>128</c:v>
                </c:pt>
                <c:pt idx="126">
                  <c:v>129</c:v>
                </c:pt>
                <c:pt idx="127">
                  <c:v>130</c:v>
                </c:pt>
                <c:pt idx="128">
                  <c:v>131</c:v>
                </c:pt>
                <c:pt idx="129">
                  <c:v>132</c:v>
                </c:pt>
                <c:pt idx="130">
                  <c:v>133</c:v>
                </c:pt>
                <c:pt idx="131">
                  <c:v>134</c:v>
                </c:pt>
                <c:pt idx="132">
                  <c:v>135</c:v>
                </c:pt>
                <c:pt idx="133">
                  <c:v>136</c:v>
                </c:pt>
                <c:pt idx="134">
                  <c:v>137</c:v>
                </c:pt>
                <c:pt idx="135">
                  <c:v>138</c:v>
                </c:pt>
                <c:pt idx="136">
                  <c:v>139</c:v>
                </c:pt>
                <c:pt idx="137">
                  <c:v>140</c:v>
                </c:pt>
                <c:pt idx="138">
                  <c:v>141</c:v>
                </c:pt>
                <c:pt idx="139">
                  <c:v>142</c:v>
                </c:pt>
                <c:pt idx="140">
                  <c:v>143</c:v>
                </c:pt>
                <c:pt idx="141">
                  <c:v>144</c:v>
                </c:pt>
                <c:pt idx="142">
                  <c:v>145</c:v>
                </c:pt>
                <c:pt idx="143">
                  <c:v>146</c:v>
                </c:pt>
                <c:pt idx="144">
                  <c:v>147</c:v>
                </c:pt>
                <c:pt idx="145">
                  <c:v>148</c:v>
                </c:pt>
                <c:pt idx="146">
                  <c:v>149</c:v>
                </c:pt>
                <c:pt idx="147">
                  <c:v>150</c:v>
                </c:pt>
                <c:pt idx="148">
                  <c:v>151</c:v>
                </c:pt>
                <c:pt idx="149">
                  <c:v>152</c:v>
                </c:pt>
                <c:pt idx="150">
                  <c:v>153</c:v>
                </c:pt>
                <c:pt idx="151">
                  <c:v>154</c:v>
                </c:pt>
                <c:pt idx="152">
                  <c:v>155</c:v>
                </c:pt>
                <c:pt idx="153">
                  <c:v>156</c:v>
                </c:pt>
                <c:pt idx="154">
                  <c:v>157</c:v>
                </c:pt>
                <c:pt idx="155">
                  <c:v>158</c:v>
                </c:pt>
                <c:pt idx="156">
                  <c:v>159</c:v>
                </c:pt>
                <c:pt idx="157">
                  <c:v>160</c:v>
                </c:pt>
                <c:pt idx="158">
                  <c:v>161</c:v>
                </c:pt>
                <c:pt idx="159">
                  <c:v>162</c:v>
                </c:pt>
                <c:pt idx="160">
                  <c:v>163</c:v>
                </c:pt>
                <c:pt idx="161">
                  <c:v>164</c:v>
                </c:pt>
                <c:pt idx="162">
                  <c:v>165</c:v>
                </c:pt>
                <c:pt idx="163">
                  <c:v>166</c:v>
                </c:pt>
                <c:pt idx="164">
                  <c:v>167</c:v>
                </c:pt>
                <c:pt idx="165">
                  <c:v>168</c:v>
                </c:pt>
                <c:pt idx="166">
                  <c:v>169</c:v>
                </c:pt>
                <c:pt idx="167">
                  <c:v>170</c:v>
                </c:pt>
                <c:pt idx="168">
                  <c:v>171</c:v>
                </c:pt>
                <c:pt idx="169">
                  <c:v>172</c:v>
                </c:pt>
                <c:pt idx="170">
                  <c:v>173</c:v>
                </c:pt>
                <c:pt idx="171">
                  <c:v>174</c:v>
                </c:pt>
                <c:pt idx="172">
                  <c:v>175</c:v>
                </c:pt>
                <c:pt idx="173">
                  <c:v>176</c:v>
                </c:pt>
                <c:pt idx="174">
                  <c:v>177</c:v>
                </c:pt>
                <c:pt idx="175">
                  <c:v>178</c:v>
                </c:pt>
                <c:pt idx="176">
                  <c:v>179</c:v>
                </c:pt>
                <c:pt idx="177">
                  <c:v>180</c:v>
                </c:pt>
                <c:pt idx="178">
                  <c:v>181</c:v>
                </c:pt>
                <c:pt idx="179">
                  <c:v>182</c:v>
                </c:pt>
                <c:pt idx="180">
                  <c:v>183</c:v>
                </c:pt>
                <c:pt idx="181">
                  <c:v>184</c:v>
                </c:pt>
                <c:pt idx="182">
                  <c:v>185</c:v>
                </c:pt>
                <c:pt idx="183">
                  <c:v>186</c:v>
                </c:pt>
                <c:pt idx="184">
                  <c:v>187</c:v>
                </c:pt>
                <c:pt idx="185">
                  <c:v>188</c:v>
                </c:pt>
                <c:pt idx="186">
                  <c:v>189</c:v>
                </c:pt>
                <c:pt idx="187">
                  <c:v>190</c:v>
                </c:pt>
                <c:pt idx="188">
                  <c:v>191</c:v>
                </c:pt>
                <c:pt idx="189">
                  <c:v>192</c:v>
                </c:pt>
                <c:pt idx="190">
                  <c:v>193</c:v>
                </c:pt>
                <c:pt idx="191">
                  <c:v>194</c:v>
                </c:pt>
                <c:pt idx="192">
                  <c:v>195</c:v>
                </c:pt>
                <c:pt idx="193">
                  <c:v>196</c:v>
                </c:pt>
                <c:pt idx="194">
                  <c:v>197</c:v>
                </c:pt>
                <c:pt idx="195">
                  <c:v>198</c:v>
                </c:pt>
                <c:pt idx="196">
                  <c:v>199</c:v>
                </c:pt>
                <c:pt idx="197">
                  <c:v>200</c:v>
                </c:pt>
                <c:pt idx="198">
                  <c:v>201</c:v>
                </c:pt>
                <c:pt idx="199">
                  <c:v>202</c:v>
                </c:pt>
                <c:pt idx="200">
                  <c:v>203</c:v>
                </c:pt>
                <c:pt idx="201">
                  <c:v>204</c:v>
                </c:pt>
                <c:pt idx="202">
                  <c:v>205</c:v>
                </c:pt>
                <c:pt idx="203">
                  <c:v>206</c:v>
                </c:pt>
                <c:pt idx="204">
                  <c:v>207</c:v>
                </c:pt>
                <c:pt idx="205">
                  <c:v>208</c:v>
                </c:pt>
                <c:pt idx="206">
                  <c:v>209</c:v>
                </c:pt>
                <c:pt idx="207">
                  <c:v>210</c:v>
                </c:pt>
                <c:pt idx="208">
                  <c:v>211</c:v>
                </c:pt>
                <c:pt idx="209">
                  <c:v>212</c:v>
                </c:pt>
                <c:pt idx="210">
                  <c:v>213</c:v>
                </c:pt>
                <c:pt idx="211">
                  <c:v>214</c:v>
                </c:pt>
                <c:pt idx="212">
                  <c:v>215</c:v>
                </c:pt>
                <c:pt idx="213">
                  <c:v>216</c:v>
                </c:pt>
                <c:pt idx="214">
                  <c:v>217</c:v>
                </c:pt>
                <c:pt idx="215">
                  <c:v>218</c:v>
                </c:pt>
                <c:pt idx="216">
                  <c:v>219</c:v>
                </c:pt>
                <c:pt idx="217">
                  <c:v>220</c:v>
                </c:pt>
                <c:pt idx="218">
                  <c:v>221</c:v>
                </c:pt>
                <c:pt idx="219">
                  <c:v>222</c:v>
                </c:pt>
                <c:pt idx="220">
                  <c:v>223</c:v>
                </c:pt>
                <c:pt idx="221">
                  <c:v>224</c:v>
                </c:pt>
                <c:pt idx="222">
                  <c:v>225</c:v>
                </c:pt>
                <c:pt idx="223">
                  <c:v>226</c:v>
                </c:pt>
                <c:pt idx="224">
                  <c:v>227</c:v>
                </c:pt>
                <c:pt idx="225">
                  <c:v>228</c:v>
                </c:pt>
                <c:pt idx="226">
                  <c:v>229</c:v>
                </c:pt>
                <c:pt idx="227">
                  <c:v>230</c:v>
                </c:pt>
                <c:pt idx="228">
                  <c:v>231</c:v>
                </c:pt>
                <c:pt idx="229">
                  <c:v>232</c:v>
                </c:pt>
                <c:pt idx="230">
                  <c:v>233</c:v>
                </c:pt>
                <c:pt idx="231">
                  <c:v>234</c:v>
                </c:pt>
                <c:pt idx="232">
                  <c:v>235</c:v>
                </c:pt>
                <c:pt idx="233">
                  <c:v>236</c:v>
                </c:pt>
                <c:pt idx="234">
                  <c:v>237</c:v>
                </c:pt>
                <c:pt idx="235">
                  <c:v>238</c:v>
                </c:pt>
                <c:pt idx="236">
                  <c:v>239</c:v>
                </c:pt>
                <c:pt idx="237">
                  <c:v>240</c:v>
                </c:pt>
                <c:pt idx="238">
                  <c:v>241</c:v>
                </c:pt>
                <c:pt idx="239">
                  <c:v>242</c:v>
                </c:pt>
                <c:pt idx="240">
                  <c:v>243</c:v>
                </c:pt>
                <c:pt idx="241">
                  <c:v>244</c:v>
                </c:pt>
                <c:pt idx="242">
                  <c:v>245</c:v>
                </c:pt>
                <c:pt idx="243">
                  <c:v>246</c:v>
                </c:pt>
                <c:pt idx="244">
                  <c:v>247</c:v>
                </c:pt>
                <c:pt idx="245">
                  <c:v>248</c:v>
                </c:pt>
                <c:pt idx="246">
                  <c:v>249</c:v>
                </c:pt>
                <c:pt idx="247">
                  <c:v>250</c:v>
                </c:pt>
                <c:pt idx="248">
                  <c:v>251</c:v>
                </c:pt>
                <c:pt idx="249">
                  <c:v>252</c:v>
                </c:pt>
                <c:pt idx="250">
                  <c:v>253</c:v>
                </c:pt>
                <c:pt idx="251">
                  <c:v>254</c:v>
                </c:pt>
                <c:pt idx="252">
                  <c:v>255</c:v>
                </c:pt>
                <c:pt idx="253">
                  <c:v>256</c:v>
                </c:pt>
                <c:pt idx="254">
                  <c:v>257</c:v>
                </c:pt>
                <c:pt idx="255">
                  <c:v>258</c:v>
                </c:pt>
                <c:pt idx="256">
                  <c:v>259</c:v>
                </c:pt>
                <c:pt idx="257">
                  <c:v>260</c:v>
                </c:pt>
                <c:pt idx="258">
                  <c:v>261</c:v>
                </c:pt>
                <c:pt idx="259">
                  <c:v>262</c:v>
                </c:pt>
                <c:pt idx="260">
                  <c:v>263</c:v>
                </c:pt>
                <c:pt idx="261">
                  <c:v>264</c:v>
                </c:pt>
                <c:pt idx="262">
                  <c:v>265</c:v>
                </c:pt>
                <c:pt idx="263">
                  <c:v>266</c:v>
                </c:pt>
                <c:pt idx="264">
                  <c:v>267</c:v>
                </c:pt>
                <c:pt idx="265">
                  <c:v>268</c:v>
                </c:pt>
                <c:pt idx="266">
                  <c:v>269</c:v>
                </c:pt>
                <c:pt idx="267">
                  <c:v>270</c:v>
                </c:pt>
                <c:pt idx="268">
                  <c:v>271</c:v>
                </c:pt>
                <c:pt idx="269">
                  <c:v>272</c:v>
                </c:pt>
                <c:pt idx="270">
                  <c:v>273</c:v>
                </c:pt>
                <c:pt idx="271">
                  <c:v>274</c:v>
                </c:pt>
                <c:pt idx="272">
                  <c:v>275</c:v>
                </c:pt>
                <c:pt idx="273">
                  <c:v>276</c:v>
                </c:pt>
                <c:pt idx="274">
                  <c:v>277</c:v>
                </c:pt>
                <c:pt idx="275">
                  <c:v>278</c:v>
                </c:pt>
                <c:pt idx="276">
                  <c:v>279</c:v>
                </c:pt>
                <c:pt idx="277">
                  <c:v>280</c:v>
                </c:pt>
                <c:pt idx="278">
                  <c:v>281</c:v>
                </c:pt>
                <c:pt idx="279">
                  <c:v>282</c:v>
                </c:pt>
                <c:pt idx="280">
                  <c:v>283</c:v>
                </c:pt>
                <c:pt idx="281">
                  <c:v>284</c:v>
                </c:pt>
                <c:pt idx="282">
                  <c:v>285</c:v>
                </c:pt>
                <c:pt idx="283">
                  <c:v>286</c:v>
                </c:pt>
                <c:pt idx="284">
                  <c:v>287</c:v>
                </c:pt>
                <c:pt idx="285">
                  <c:v>288</c:v>
                </c:pt>
                <c:pt idx="286">
                  <c:v>289</c:v>
                </c:pt>
                <c:pt idx="287">
                  <c:v>290</c:v>
                </c:pt>
                <c:pt idx="288">
                  <c:v>291</c:v>
                </c:pt>
                <c:pt idx="289">
                  <c:v>292</c:v>
                </c:pt>
                <c:pt idx="290">
                  <c:v>293</c:v>
                </c:pt>
                <c:pt idx="291">
                  <c:v>294</c:v>
                </c:pt>
                <c:pt idx="292">
                  <c:v>295</c:v>
                </c:pt>
                <c:pt idx="293">
                  <c:v>296</c:v>
                </c:pt>
                <c:pt idx="294">
                  <c:v>297</c:v>
                </c:pt>
                <c:pt idx="295">
                  <c:v>298</c:v>
                </c:pt>
                <c:pt idx="296">
                  <c:v>299</c:v>
                </c:pt>
                <c:pt idx="297">
                  <c:v>300</c:v>
                </c:pt>
                <c:pt idx="298">
                  <c:v>301</c:v>
                </c:pt>
                <c:pt idx="299">
                  <c:v>302</c:v>
                </c:pt>
                <c:pt idx="300">
                  <c:v>303</c:v>
                </c:pt>
                <c:pt idx="301">
                  <c:v>304</c:v>
                </c:pt>
                <c:pt idx="302">
                  <c:v>305</c:v>
                </c:pt>
                <c:pt idx="303">
                  <c:v>306</c:v>
                </c:pt>
                <c:pt idx="304">
                  <c:v>307</c:v>
                </c:pt>
                <c:pt idx="305">
                  <c:v>308</c:v>
                </c:pt>
                <c:pt idx="306">
                  <c:v>309</c:v>
                </c:pt>
                <c:pt idx="307">
                  <c:v>310</c:v>
                </c:pt>
                <c:pt idx="308">
                  <c:v>311</c:v>
                </c:pt>
                <c:pt idx="309">
                  <c:v>312</c:v>
                </c:pt>
                <c:pt idx="310">
                  <c:v>313</c:v>
                </c:pt>
                <c:pt idx="311">
                  <c:v>314</c:v>
                </c:pt>
                <c:pt idx="312">
                  <c:v>315</c:v>
                </c:pt>
                <c:pt idx="313">
                  <c:v>316</c:v>
                </c:pt>
                <c:pt idx="314">
                  <c:v>317</c:v>
                </c:pt>
                <c:pt idx="315">
                  <c:v>318</c:v>
                </c:pt>
                <c:pt idx="316">
                  <c:v>319</c:v>
                </c:pt>
                <c:pt idx="317">
                  <c:v>320</c:v>
                </c:pt>
                <c:pt idx="318">
                  <c:v>321</c:v>
                </c:pt>
                <c:pt idx="319">
                  <c:v>322</c:v>
                </c:pt>
                <c:pt idx="320">
                  <c:v>323</c:v>
                </c:pt>
                <c:pt idx="321">
                  <c:v>324</c:v>
                </c:pt>
                <c:pt idx="322">
                  <c:v>325</c:v>
                </c:pt>
                <c:pt idx="323">
                  <c:v>326</c:v>
                </c:pt>
                <c:pt idx="324">
                  <c:v>327</c:v>
                </c:pt>
                <c:pt idx="325">
                  <c:v>328</c:v>
                </c:pt>
                <c:pt idx="326">
                  <c:v>329</c:v>
                </c:pt>
                <c:pt idx="327">
                  <c:v>330</c:v>
                </c:pt>
                <c:pt idx="328">
                  <c:v>331</c:v>
                </c:pt>
                <c:pt idx="329">
                  <c:v>332</c:v>
                </c:pt>
                <c:pt idx="330">
                  <c:v>333</c:v>
                </c:pt>
                <c:pt idx="331">
                  <c:v>334</c:v>
                </c:pt>
                <c:pt idx="332">
                  <c:v>335</c:v>
                </c:pt>
                <c:pt idx="333">
                  <c:v>336</c:v>
                </c:pt>
                <c:pt idx="334">
                  <c:v>337</c:v>
                </c:pt>
                <c:pt idx="335">
                  <c:v>338</c:v>
                </c:pt>
                <c:pt idx="336">
                  <c:v>339</c:v>
                </c:pt>
                <c:pt idx="337">
                  <c:v>340</c:v>
                </c:pt>
                <c:pt idx="338">
                  <c:v>341</c:v>
                </c:pt>
                <c:pt idx="339">
                  <c:v>342</c:v>
                </c:pt>
                <c:pt idx="340">
                  <c:v>343</c:v>
                </c:pt>
                <c:pt idx="341">
                  <c:v>344</c:v>
                </c:pt>
                <c:pt idx="342">
                  <c:v>345</c:v>
                </c:pt>
                <c:pt idx="343">
                  <c:v>346</c:v>
                </c:pt>
                <c:pt idx="344">
                  <c:v>347</c:v>
                </c:pt>
                <c:pt idx="345">
                  <c:v>348</c:v>
                </c:pt>
                <c:pt idx="346">
                  <c:v>349</c:v>
                </c:pt>
                <c:pt idx="347">
                  <c:v>350</c:v>
                </c:pt>
                <c:pt idx="348">
                  <c:v>351</c:v>
                </c:pt>
                <c:pt idx="349">
                  <c:v>352</c:v>
                </c:pt>
                <c:pt idx="350">
                  <c:v>353</c:v>
                </c:pt>
                <c:pt idx="351">
                  <c:v>354</c:v>
                </c:pt>
                <c:pt idx="352">
                  <c:v>355</c:v>
                </c:pt>
                <c:pt idx="353">
                  <c:v>356</c:v>
                </c:pt>
                <c:pt idx="354">
                  <c:v>357</c:v>
                </c:pt>
                <c:pt idx="355">
                  <c:v>358</c:v>
                </c:pt>
                <c:pt idx="356">
                  <c:v>359</c:v>
                </c:pt>
                <c:pt idx="357">
                  <c:v>360</c:v>
                </c:pt>
                <c:pt idx="358">
                  <c:v>361</c:v>
                </c:pt>
                <c:pt idx="359">
                  <c:v>362</c:v>
                </c:pt>
                <c:pt idx="360">
                  <c:v>363</c:v>
                </c:pt>
                <c:pt idx="361">
                  <c:v>364</c:v>
                </c:pt>
                <c:pt idx="362">
                  <c:v>365</c:v>
                </c:pt>
                <c:pt idx="363">
                  <c:v>366</c:v>
                </c:pt>
                <c:pt idx="364">
                  <c:v>367</c:v>
                </c:pt>
                <c:pt idx="365">
                  <c:v>368</c:v>
                </c:pt>
                <c:pt idx="366">
                  <c:v>369</c:v>
                </c:pt>
                <c:pt idx="367">
                  <c:v>370</c:v>
                </c:pt>
                <c:pt idx="368">
                  <c:v>371</c:v>
                </c:pt>
                <c:pt idx="369">
                  <c:v>372</c:v>
                </c:pt>
                <c:pt idx="370">
                  <c:v>373</c:v>
                </c:pt>
                <c:pt idx="371">
                  <c:v>374</c:v>
                </c:pt>
                <c:pt idx="372">
                  <c:v>375</c:v>
                </c:pt>
                <c:pt idx="373">
                  <c:v>376</c:v>
                </c:pt>
                <c:pt idx="374">
                  <c:v>377</c:v>
                </c:pt>
                <c:pt idx="375">
                  <c:v>378</c:v>
                </c:pt>
                <c:pt idx="376">
                  <c:v>379</c:v>
                </c:pt>
                <c:pt idx="377">
                  <c:v>380</c:v>
                </c:pt>
                <c:pt idx="378">
                  <c:v>381</c:v>
                </c:pt>
                <c:pt idx="379">
                  <c:v>382</c:v>
                </c:pt>
                <c:pt idx="380">
                  <c:v>383</c:v>
                </c:pt>
                <c:pt idx="381">
                  <c:v>384</c:v>
                </c:pt>
                <c:pt idx="382">
                  <c:v>385</c:v>
                </c:pt>
                <c:pt idx="383">
                  <c:v>386</c:v>
                </c:pt>
                <c:pt idx="384">
                  <c:v>387</c:v>
                </c:pt>
                <c:pt idx="385">
                  <c:v>388</c:v>
                </c:pt>
                <c:pt idx="386">
                  <c:v>389</c:v>
                </c:pt>
                <c:pt idx="387">
                  <c:v>390</c:v>
                </c:pt>
                <c:pt idx="388">
                  <c:v>391</c:v>
                </c:pt>
                <c:pt idx="389">
                  <c:v>392</c:v>
                </c:pt>
                <c:pt idx="390">
                  <c:v>393</c:v>
                </c:pt>
                <c:pt idx="391">
                  <c:v>394</c:v>
                </c:pt>
                <c:pt idx="392">
                  <c:v>395</c:v>
                </c:pt>
                <c:pt idx="393">
                  <c:v>396</c:v>
                </c:pt>
                <c:pt idx="394">
                  <c:v>397</c:v>
                </c:pt>
                <c:pt idx="395">
                  <c:v>398</c:v>
                </c:pt>
                <c:pt idx="396">
                  <c:v>399</c:v>
                </c:pt>
                <c:pt idx="397">
                  <c:v>400</c:v>
                </c:pt>
                <c:pt idx="398">
                  <c:v>401</c:v>
                </c:pt>
                <c:pt idx="399">
                  <c:v>402</c:v>
                </c:pt>
                <c:pt idx="400">
                  <c:v>403</c:v>
                </c:pt>
                <c:pt idx="401">
                  <c:v>404</c:v>
                </c:pt>
                <c:pt idx="402">
                  <c:v>405</c:v>
                </c:pt>
                <c:pt idx="403">
                  <c:v>406</c:v>
                </c:pt>
                <c:pt idx="404">
                  <c:v>407</c:v>
                </c:pt>
                <c:pt idx="405">
                  <c:v>408</c:v>
                </c:pt>
                <c:pt idx="406">
                  <c:v>409</c:v>
                </c:pt>
                <c:pt idx="407">
                  <c:v>410</c:v>
                </c:pt>
                <c:pt idx="408">
                  <c:v>411</c:v>
                </c:pt>
                <c:pt idx="409">
                  <c:v>412</c:v>
                </c:pt>
                <c:pt idx="410">
                  <c:v>413</c:v>
                </c:pt>
                <c:pt idx="411">
                  <c:v>414</c:v>
                </c:pt>
                <c:pt idx="412">
                  <c:v>415</c:v>
                </c:pt>
                <c:pt idx="413">
                  <c:v>416</c:v>
                </c:pt>
                <c:pt idx="414">
                  <c:v>417</c:v>
                </c:pt>
                <c:pt idx="415">
                  <c:v>418</c:v>
                </c:pt>
                <c:pt idx="416">
                  <c:v>419</c:v>
                </c:pt>
                <c:pt idx="417">
                  <c:v>420</c:v>
                </c:pt>
                <c:pt idx="418">
                  <c:v>421</c:v>
                </c:pt>
                <c:pt idx="419">
                  <c:v>422</c:v>
                </c:pt>
                <c:pt idx="420">
                  <c:v>423</c:v>
                </c:pt>
                <c:pt idx="421">
                  <c:v>424</c:v>
                </c:pt>
                <c:pt idx="422">
                  <c:v>425</c:v>
                </c:pt>
                <c:pt idx="423">
                  <c:v>426</c:v>
                </c:pt>
                <c:pt idx="424">
                  <c:v>427</c:v>
                </c:pt>
                <c:pt idx="425">
                  <c:v>428</c:v>
                </c:pt>
                <c:pt idx="426">
                  <c:v>429</c:v>
                </c:pt>
                <c:pt idx="427">
                  <c:v>430</c:v>
                </c:pt>
                <c:pt idx="428">
                  <c:v>431</c:v>
                </c:pt>
                <c:pt idx="429">
                  <c:v>432</c:v>
                </c:pt>
                <c:pt idx="430">
                  <c:v>433</c:v>
                </c:pt>
                <c:pt idx="431">
                  <c:v>434</c:v>
                </c:pt>
                <c:pt idx="432">
                  <c:v>435</c:v>
                </c:pt>
                <c:pt idx="433">
                  <c:v>436</c:v>
                </c:pt>
                <c:pt idx="434">
                  <c:v>437</c:v>
                </c:pt>
                <c:pt idx="435">
                  <c:v>438</c:v>
                </c:pt>
                <c:pt idx="436">
                  <c:v>439</c:v>
                </c:pt>
                <c:pt idx="437">
                  <c:v>440</c:v>
                </c:pt>
                <c:pt idx="438">
                  <c:v>441</c:v>
                </c:pt>
                <c:pt idx="439">
                  <c:v>442</c:v>
                </c:pt>
                <c:pt idx="440">
                  <c:v>443</c:v>
                </c:pt>
                <c:pt idx="441">
                  <c:v>444</c:v>
                </c:pt>
                <c:pt idx="442">
                  <c:v>445</c:v>
                </c:pt>
                <c:pt idx="443">
                  <c:v>446</c:v>
                </c:pt>
                <c:pt idx="444">
                  <c:v>447</c:v>
                </c:pt>
                <c:pt idx="445">
                  <c:v>448</c:v>
                </c:pt>
                <c:pt idx="446">
                  <c:v>449</c:v>
                </c:pt>
                <c:pt idx="447">
                  <c:v>450</c:v>
                </c:pt>
                <c:pt idx="448">
                  <c:v>451</c:v>
                </c:pt>
                <c:pt idx="449">
                  <c:v>452</c:v>
                </c:pt>
                <c:pt idx="450">
                  <c:v>453</c:v>
                </c:pt>
                <c:pt idx="451">
                  <c:v>454</c:v>
                </c:pt>
                <c:pt idx="452">
                  <c:v>455</c:v>
                </c:pt>
                <c:pt idx="453">
                  <c:v>456</c:v>
                </c:pt>
                <c:pt idx="454">
                  <c:v>457</c:v>
                </c:pt>
                <c:pt idx="455">
                  <c:v>458</c:v>
                </c:pt>
                <c:pt idx="456">
                  <c:v>459</c:v>
                </c:pt>
                <c:pt idx="457">
                  <c:v>460</c:v>
                </c:pt>
                <c:pt idx="458">
                  <c:v>461</c:v>
                </c:pt>
                <c:pt idx="459">
                  <c:v>462</c:v>
                </c:pt>
                <c:pt idx="460">
                  <c:v>463</c:v>
                </c:pt>
                <c:pt idx="461">
                  <c:v>464</c:v>
                </c:pt>
                <c:pt idx="462">
                  <c:v>465</c:v>
                </c:pt>
                <c:pt idx="463">
                  <c:v>466</c:v>
                </c:pt>
                <c:pt idx="464">
                  <c:v>467</c:v>
                </c:pt>
                <c:pt idx="465">
                  <c:v>468</c:v>
                </c:pt>
                <c:pt idx="466">
                  <c:v>469</c:v>
                </c:pt>
                <c:pt idx="467">
                  <c:v>470</c:v>
                </c:pt>
                <c:pt idx="468">
                  <c:v>471</c:v>
                </c:pt>
                <c:pt idx="469">
                  <c:v>472</c:v>
                </c:pt>
                <c:pt idx="470">
                  <c:v>473</c:v>
                </c:pt>
                <c:pt idx="471">
                  <c:v>474</c:v>
                </c:pt>
                <c:pt idx="472">
                  <c:v>475</c:v>
                </c:pt>
                <c:pt idx="473">
                  <c:v>476</c:v>
                </c:pt>
                <c:pt idx="474">
                  <c:v>477</c:v>
                </c:pt>
                <c:pt idx="475">
                  <c:v>478</c:v>
                </c:pt>
                <c:pt idx="476">
                  <c:v>479</c:v>
                </c:pt>
                <c:pt idx="477">
                  <c:v>480</c:v>
                </c:pt>
                <c:pt idx="478">
                  <c:v>481</c:v>
                </c:pt>
                <c:pt idx="479">
                  <c:v>482</c:v>
                </c:pt>
                <c:pt idx="480">
                  <c:v>483</c:v>
                </c:pt>
                <c:pt idx="481">
                  <c:v>484</c:v>
                </c:pt>
                <c:pt idx="482">
                  <c:v>485</c:v>
                </c:pt>
                <c:pt idx="483">
                  <c:v>486</c:v>
                </c:pt>
                <c:pt idx="484">
                  <c:v>487</c:v>
                </c:pt>
                <c:pt idx="485">
                  <c:v>488</c:v>
                </c:pt>
                <c:pt idx="486">
                  <c:v>489</c:v>
                </c:pt>
                <c:pt idx="487">
                  <c:v>490</c:v>
                </c:pt>
                <c:pt idx="488">
                  <c:v>491</c:v>
                </c:pt>
                <c:pt idx="489">
                  <c:v>492</c:v>
                </c:pt>
                <c:pt idx="490">
                  <c:v>493</c:v>
                </c:pt>
                <c:pt idx="491">
                  <c:v>494</c:v>
                </c:pt>
                <c:pt idx="492">
                  <c:v>495</c:v>
                </c:pt>
                <c:pt idx="493">
                  <c:v>496</c:v>
                </c:pt>
                <c:pt idx="494">
                  <c:v>497</c:v>
                </c:pt>
                <c:pt idx="495">
                  <c:v>498</c:v>
                </c:pt>
                <c:pt idx="496">
                  <c:v>499</c:v>
                </c:pt>
                <c:pt idx="497">
                  <c:v>500</c:v>
                </c:pt>
                <c:pt idx="498">
                  <c:v>501</c:v>
                </c:pt>
                <c:pt idx="499">
                  <c:v>502</c:v>
                </c:pt>
                <c:pt idx="500">
                  <c:v>503</c:v>
                </c:pt>
                <c:pt idx="501">
                  <c:v>504</c:v>
                </c:pt>
                <c:pt idx="502">
                  <c:v>505</c:v>
                </c:pt>
                <c:pt idx="503">
                  <c:v>506</c:v>
                </c:pt>
                <c:pt idx="504">
                  <c:v>507</c:v>
                </c:pt>
                <c:pt idx="505">
                  <c:v>508</c:v>
                </c:pt>
                <c:pt idx="506">
                  <c:v>509</c:v>
                </c:pt>
                <c:pt idx="507">
                  <c:v>510</c:v>
                </c:pt>
                <c:pt idx="508">
                  <c:v>511</c:v>
                </c:pt>
                <c:pt idx="509">
                  <c:v>512</c:v>
                </c:pt>
                <c:pt idx="510">
                  <c:v>513</c:v>
                </c:pt>
                <c:pt idx="511">
                  <c:v>514</c:v>
                </c:pt>
                <c:pt idx="512">
                  <c:v>515</c:v>
                </c:pt>
                <c:pt idx="513">
                  <c:v>516</c:v>
                </c:pt>
                <c:pt idx="514">
                  <c:v>517</c:v>
                </c:pt>
                <c:pt idx="515">
                  <c:v>518</c:v>
                </c:pt>
                <c:pt idx="516">
                  <c:v>519</c:v>
                </c:pt>
                <c:pt idx="517">
                  <c:v>520</c:v>
                </c:pt>
                <c:pt idx="518">
                  <c:v>521</c:v>
                </c:pt>
                <c:pt idx="519">
                  <c:v>522</c:v>
                </c:pt>
                <c:pt idx="520">
                  <c:v>523</c:v>
                </c:pt>
                <c:pt idx="521">
                  <c:v>524</c:v>
                </c:pt>
                <c:pt idx="522">
                  <c:v>525</c:v>
                </c:pt>
                <c:pt idx="523">
                  <c:v>526</c:v>
                </c:pt>
                <c:pt idx="524">
                  <c:v>527</c:v>
                </c:pt>
                <c:pt idx="525">
                  <c:v>528</c:v>
                </c:pt>
                <c:pt idx="526">
                  <c:v>529</c:v>
                </c:pt>
                <c:pt idx="527">
                  <c:v>530</c:v>
                </c:pt>
                <c:pt idx="528">
                  <c:v>531</c:v>
                </c:pt>
                <c:pt idx="529">
                  <c:v>532</c:v>
                </c:pt>
                <c:pt idx="530">
                  <c:v>533</c:v>
                </c:pt>
                <c:pt idx="531">
                  <c:v>534</c:v>
                </c:pt>
                <c:pt idx="532">
                  <c:v>535</c:v>
                </c:pt>
                <c:pt idx="533">
                  <c:v>536</c:v>
                </c:pt>
                <c:pt idx="534">
                  <c:v>537</c:v>
                </c:pt>
                <c:pt idx="535">
                  <c:v>538</c:v>
                </c:pt>
                <c:pt idx="536">
                  <c:v>539</c:v>
                </c:pt>
                <c:pt idx="537">
                  <c:v>540</c:v>
                </c:pt>
                <c:pt idx="538">
                  <c:v>541</c:v>
                </c:pt>
                <c:pt idx="539">
                  <c:v>542</c:v>
                </c:pt>
                <c:pt idx="540">
                  <c:v>543</c:v>
                </c:pt>
                <c:pt idx="541">
                  <c:v>544</c:v>
                </c:pt>
                <c:pt idx="542">
                  <c:v>545</c:v>
                </c:pt>
                <c:pt idx="543">
                  <c:v>546</c:v>
                </c:pt>
                <c:pt idx="544">
                  <c:v>547</c:v>
                </c:pt>
                <c:pt idx="545">
                  <c:v>548</c:v>
                </c:pt>
                <c:pt idx="546">
                  <c:v>549</c:v>
                </c:pt>
                <c:pt idx="547">
                  <c:v>550</c:v>
                </c:pt>
                <c:pt idx="548">
                  <c:v>551</c:v>
                </c:pt>
                <c:pt idx="549">
                  <c:v>552</c:v>
                </c:pt>
                <c:pt idx="550">
                  <c:v>553</c:v>
                </c:pt>
                <c:pt idx="551">
                  <c:v>554</c:v>
                </c:pt>
                <c:pt idx="552">
                  <c:v>555</c:v>
                </c:pt>
                <c:pt idx="553">
                  <c:v>556</c:v>
                </c:pt>
                <c:pt idx="554">
                  <c:v>557</c:v>
                </c:pt>
                <c:pt idx="555">
                  <c:v>558</c:v>
                </c:pt>
                <c:pt idx="556">
                  <c:v>559</c:v>
                </c:pt>
                <c:pt idx="557">
                  <c:v>560</c:v>
                </c:pt>
                <c:pt idx="558">
                  <c:v>561</c:v>
                </c:pt>
                <c:pt idx="559">
                  <c:v>562</c:v>
                </c:pt>
                <c:pt idx="560">
                  <c:v>563</c:v>
                </c:pt>
                <c:pt idx="561">
                  <c:v>564</c:v>
                </c:pt>
                <c:pt idx="562">
                  <c:v>565</c:v>
                </c:pt>
                <c:pt idx="563">
                  <c:v>566</c:v>
                </c:pt>
                <c:pt idx="564">
                  <c:v>567</c:v>
                </c:pt>
                <c:pt idx="565">
                  <c:v>568</c:v>
                </c:pt>
                <c:pt idx="566">
                  <c:v>569</c:v>
                </c:pt>
                <c:pt idx="567">
                  <c:v>570</c:v>
                </c:pt>
                <c:pt idx="568">
                  <c:v>571</c:v>
                </c:pt>
                <c:pt idx="569">
                  <c:v>572</c:v>
                </c:pt>
                <c:pt idx="570">
                  <c:v>573</c:v>
                </c:pt>
                <c:pt idx="571">
                  <c:v>574</c:v>
                </c:pt>
                <c:pt idx="572">
                  <c:v>575</c:v>
                </c:pt>
                <c:pt idx="573">
                  <c:v>576</c:v>
                </c:pt>
                <c:pt idx="574">
                  <c:v>577</c:v>
                </c:pt>
                <c:pt idx="575">
                  <c:v>578</c:v>
                </c:pt>
                <c:pt idx="576">
                  <c:v>579</c:v>
                </c:pt>
                <c:pt idx="577">
                  <c:v>580</c:v>
                </c:pt>
                <c:pt idx="578">
                  <c:v>581</c:v>
                </c:pt>
                <c:pt idx="579">
                  <c:v>582</c:v>
                </c:pt>
                <c:pt idx="580">
                  <c:v>583</c:v>
                </c:pt>
                <c:pt idx="581">
                  <c:v>584</c:v>
                </c:pt>
                <c:pt idx="582">
                  <c:v>585</c:v>
                </c:pt>
                <c:pt idx="583">
                  <c:v>586</c:v>
                </c:pt>
                <c:pt idx="584">
                  <c:v>587</c:v>
                </c:pt>
                <c:pt idx="585">
                  <c:v>588</c:v>
                </c:pt>
                <c:pt idx="586">
                  <c:v>589</c:v>
                </c:pt>
                <c:pt idx="587">
                  <c:v>590</c:v>
                </c:pt>
                <c:pt idx="588">
                  <c:v>591</c:v>
                </c:pt>
                <c:pt idx="589">
                  <c:v>592</c:v>
                </c:pt>
                <c:pt idx="590">
                  <c:v>593</c:v>
                </c:pt>
                <c:pt idx="591">
                  <c:v>594</c:v>
                </c:pt>
                <c:pt idx="592">
                  <c:v>595</c:v>
                </c:pt>
                <c:pt idx="593">
                  <c:v>596</c:v>
                </c:pt>
                <c:pt idx="594">
                  <c:v>597</c:v>
                </c:pt>
                <c:pt idx="595">
                  <c:v>598</c:v>
                </c:pt>
              </c:numCache>
            </c:numRef>
          </c:xVal>
          <c:yVal>
            <c:numRef>
              <c:f>Horacek!$B$2:$B$597</c:f>
              <c:numCache>
                <c:formatCode>General</c:formatCode>
                <c:ptCount val="596"/>
                <c:pt idx="0">
                  <c:v>76</c:v>
                </c:pt>
                <c:pt idx="1">
                  <c:v>76</c:v>
                </c:pt>
                <c:pt idx="2">
                  <c:v>77</c:v>
                </c:pt>
                <c:pt idx="3">
                  <c:v>77</c:v>
                </c:pt>
                <c:pt idx="4">
                  <c:v>77</c:v>
                </c:pt>
                <c:pt idx="5">
                  <c:v>77</c:v>
                </c:pt>
                <c:pt idx="6">
                  <c:v>78</c:v>
                </c:pt>
                <c:pt idx="7">
                  <c:v>78</c:v>
                </c:pt>
                <c:pt idx="8">
                  <c:v>78</c:v>
                </c:pt>
                <c:pt idx="9">
                  <c:v>78</c:v>
                </c:pt>
                <c:pt idx="10">
                  <c:v>78</c:v>
                </c:pt>
                <c:pt idx="11">
                  <c:v>78</c:v>
                </c:pt>
                <c:pt idx="12">
                  <c:v>79</c:v>
                </c:pt>
                <c:pt idx="13">
                  <c:v>79</c:v>
                </c:pt>
                <c:pt idx="14">
                  <c:v>79</c:v>
                </c:pt>
                <c:pt idx="15">
                  <c:v>79</c:v>
                </c:pt>
                <c:pt idx="16">
                  <c:v>79</c:v>
                </c:pt>
                <c:pt idx="17">
                  <c:v>79</c:v>
                </c:pt>
                <c:pt idx="18">
                  <c:v>80</c:v>
                </c:pt>
                <c:pt idx="19">
                  <c:v>80</c:v>
                </c:pt>
                <c:pt idx="20">
                  <c:v>80</c:v>
                </c:pt>
                <c:pt idx="21">
                  <c:v>80</c:v>
                </c:pt>
                <c:pt idx="22">
                  <c:v>80</c:v>
                </c:pt>
                <c:pt idx="23">
                  <c:v>80</c:v>
                </c:pt>
                <c:pt idx="24">
                  <c:v>80</c:v>
                </c:pt>
                <c:pt idx="25">
                  <c:v>80</c:v>
                </c:pt>
                <c:pt idx="26">
                  <c:v>80</c:v>
                </c:pt>
                <c:pt idx="27">
                  <c:v>80</c:v>
                </c:pt>
                <c:pt idx="28">
                  <c:v>80</c:v>
                </c:pt>
                <c:pt idx="29">
                  <c:v>80</c:v>
                </c:pt>
                <c:pt idx="30">
                  <c:v>80</c:v>
                </c:pt>
                <c:pt idx="31">
                  <c:v>80</c:v>
                </c:pt>
                <c:pt idx="32">
                  <c:v>80</c:v>
                </c:pt>
                <c:pt idx="33">
                  <c:v>80</c:v>
                </c:pt>
                <c:pt idx="34">
                  <c:v>81</c:v>
                </c:pt>
                <c:pt idx="35">
                  <c:v>81</c:v>
                </c:pt>
                <c:pt idx="36">
                  <c:v>81</c:v>
                </c:pt>
                <c:pt idx="37">
                  <c:v>81</c:v>
                </c:pt>
                <c:pt idx="38">
                  <c:v>81</c:v>
                </c:pt>
                <c:pt idx="39">
                  <c:v>81</c:v>
                </c:pt>
                <c:pt idx="40">
                  <c:v>81</c:v>
                </c:pt>
                <c:pt idx="41">
                  <c:v>81</c:v>
                </c:pt>
                <c:pt idx="42">
                  <c:v>81</c:v>
                </c:pt>
                <c:pt idx="43">
                  <c:v>81</c:v>
                </c:pt>
                <c:pt idx="44">
                  <c:v>81</c:v>
                </c:pt>
                <c:pt idx="45">
                  <c:v>81</c:v>
                </c:pt>
                <c:pt idx="46">
                  <c:v>81</c:v>
                </c:pt>
                <c:pt idx="47">
                  <c:v>81</c:v>
                </c:pt>
                <c:pt idx="48">
                  <c:v>81</c:v>
                </c:pt>
                <c:pt idx="49">
                  <c:v>81</c:v>
                </c:pt>
                <c:pt idx="50">
                  <c:v>81</c:v>
                </c:pt>
                <c:pt idx="51">
                  <c:v>81</c:v>
                </c:pt>
                <c:pt idx="52">
                  <c:v>81</c:v>
                </c:pt>
                <c:pt idx="53">
                  <c:v>81</c:v>
                </c:pt>
                <c:pt idx="54">
                  <c:v>81</c:v>
                </c:pt>
                <c:pt idx="55">
                  <c:v>81</c:v>
                </c:pt>
                <c:pt idx="56">
                  <c:v>81</c:v>
                </c:pt>
                <c:pt idx="57">
                  <c:v>81</c:v>
                </c:pt>
                <c:pt idx="58">
                  <c:v>81</c:v>
                </c:pt>
                <c:pt idx="59">
                  <c:v>81</c:v>
                </c:pt>
                <c:pt idx="60">
                  <c:v>81</c:v>
                </c:pt>
                <c:pt idx="61">
                  <c:v>81</c:v>
                </c:pt>
                <c:pt idx="62">
                  <c:v>81</c:v>
                </c:pt>
                <c:pt idx="63">
                  <c:v>81</c:v>
                </c:pt>
                <c:pt idx="64">
                  <c:v>81</c:v>
                </c:pt>
                <c:pt idx="65">
                  <c:v>81</c:v>
                </c:pt>
                <c:pt idx="66">
                  <c:v>81</c:v>
                </c:pt>
                <c:pt idx="67">
                  <c:v>81</c:v>
                </c:pt>
                <c:pt idx="68">
                  <c:v>81</c:v>
                </c:pt>
                <c:pt idx="69">
                  <c:v>81</c:v>
                </c:pt>
                <c:pt idx="70">
                  <c:v>81</c:v>
                </c:pt>
                <c:pt idx="71">
                  <c:v>81</c:v>
                </c:pt>
                <c:pt idx="72">
                  <c:v>81</c:v>
                </c:pt>
                <c:pt idx="73">
                  <c:v>81</c:v>
                </c:pt>
                <c:pt idx="74">
                  <c:v>81</c:v>
                </c:pt>
                <c:pt idx="75">
                  <c:v>81</c:v>
                </c:pt>
                <c:pt idx="76">
                  <c:v>80</c:v>
                </c:pt>
                <c:pt idx="77">
                  <c:v>80</c:v>
                </c:pt>
                <c:pt idx="78">
                  <c:v>80</c:v>
                </c:pt>
                <c:pt idx="79">
                  <c:v>80</c:v>
                </c:pt>
                <c:pt idx="80">
                  <c:v>80</c:v>
                </c:pt>
                <c:pt idx="81">
                  <c:v>80</c:v>
                </c:pt>
                <c:pt idx="82">
                  <c:v>81</c:v>
                </c:pt>
                <c:pt idx="83">
                  <c:v>81</c:v>
                </c:pt>
                <c:pt idx="84">
                  <c:v>81</c:v>
                </c:pt>
                <c:pt idx="85">
                  <c:v>81</c:v>
                </c:pt>
                <c:pt idx="86">
                  <c:v>81</c:v>
                </c:pt>
                <c:pt idx="87">
                  <c:v>81</c:v>
                </c:pt>
                <c:pt idx="88">
                  <c:v>80</c:v>
                </c:pt>
                <c:pt idx="89">
                  <c:v>80</c:v>
                </c:pt>
                <c:pt idx="90">
                  <c:v>80</c:v>
                </c:pt>
                <c:pt idx="91">
                  <c:v>80</c:v>
                </c:pt>
                <c:pt idx="92">
                  <c:v>80</c:v>
                </c:pt>
                <c:pt idx="93">
                  <c:v>80</c:v>
                </c:pt>
                <c:pt idx="94">
                  <c:v>80</c:v>
                </c:pt>
                <c:pt idx="95">
                  <c:v>80</c:v>
                </c:pt>
                <c:pt idx="96">
                  <c:v>80</c:v>
                </c:pt>
                <c:pt idx="97">
                  <c:v>80</c:v>
                </c:pt>
                <c:pt idx="98">
                  <c:v>80</c:v>
                </c:pt>
                <c:pt idx="99">
                  <c:v>80</c:v>
                </c:pt>
                <c:pt idx="100">
                  <c:v>80</c:v>
                </c:pt>
                <c:pt idx="101">
                  <c:v>80</c:v>
                </c:pt>
                <c:pt idx="102">
                  <c:v>80</c:v>
                </c:pt>
                <c:pt idx="103">
                  <c:v>80</c:v>
                </c:pt>
                <c:pt idx="104">
                  <c:v>81</c:v>
                </c:pt>
                <c:pt idx="105">
                  <c:v>81</c:v>
                </c:pt>
                <c:pt idx="106">
                  <c:v>81</c:v>
                </c:pt>
                <c:pt idx="107">
                  <c:v>81</c:v>
                </c:pt>
                <c:pt idx="108">
                  <c:v>80</c:v>
                </c:pt>
                <c:pt idx="109">
                  <c:v>80</c:v>
                </c:pt>
                <c:pt idx="110">
                  <c:v>80</c:v>
                </c:pt>
                <c:pt idx="111">
                  <c:v>80</c:v>
                </c:pt>
                <c:pt idx="112">
                  <c:v>80</c:v>
                </c:pt>
                <c:pt idx="113">
                  <c:v>80</c:v>
                </c:pt>
                <c:pt idx="114">
                  <c:v>80</c:v>
                </c:pt>
                <c:pt idx="115">
                  <c:v>80</c:v>
                </c:pt>
                <c:pt idx="116">
                  <c:v>80</c:v>
                </c:pt>
                <c:pt idx="117">
                  <c:v>80</c:v>
                </c:pt>
                <c:pt idx="118">
                  <c:v>80</c:v>
                </c:pt>
                <c:pt idx="119">
                  <c:v>80</c:v>
                </c:pt>
                <c:pt idx="120">
                  <c:v>80</c:v>
                </c:pt>
                <c:pt idx="121">
                  <c:v>80</c:v>
                </c:pt>
                <c:pt idx="122">
                  <c:v>79</c:v>
                </c:pt>
                <c:pt idx="123">
                  <c:v>79</c:v>
                </c:pt>
                <c:pt idx="124">
                  <c:v>79</c:v>
                </c:pt>
                <c:pt idx="125">
                  <c:v>79</c:v>
                </c:pt>
                <c:pt idx="126">
                  <c:v>79</c:v>
                </c:pt>
                <c:pt idx="127">
                  <c:v>79</c:v>
                </c:pt>
                <c:pt idx="128">
                  <c:v>80</c:v>
                </c:pt>
                <c:pt idx="129">
                  <c:v>80</c:v>
                </c:pt>
                <c:pt idx="130">
                  <c:v>80</c:v>
                </c:pt>
                <c:pt idx="131">
                  <c:v>80</c:v>
                </c:pt>
                <c:pt idx="132">
                  <c:v>80</c:v>
                </c:pt>
                <c:pt idx="133">
                  <c:v>80</c:v>
                </c:pt>
                <c:pt idx="134">
                  <c:v>80</c:v>
                </c:pt>
                <c:pt idx="135">
                  <c:v>80</c:v>
                </c:pt>
                <c:pt idx="136">
                  <c:v>80</c:v>
                </c:pt>
                <c:pt idx="137">
                  <c:v>80</c:v>
                </c:pt>
                <c:pt idx="138">
                  <c:v>80</c:v>
                </c:pt>
                <c:pt idx="139">
                  <c:v>80</c:v>
                </c:pt>
                <c:pt idx="140">
                  <c:v>80</c:v>
                </c:pt>
                <c:pt idx="141">
                  <c:v>80</c:v>
                </c:pt>
                <c:pt idx="142">
                  <c:v>79</c:v>
                </c:pt>
                <c:pt idx="143">
                  <c:v>79</c:v>
                </c:pt>
                <c:pt idx="144">
                  <c:v>79</c:v>
                </c:pt>
                <c:pt idx="145">
                  <c:v>79</c:v>
                </c:pt>
                <c:pt idx="146">
                  <c:v>79</c:v>
                </c:pt>
                <c:pt idx="147">
                  <c:v>79</c:v>
                </c:pt>
                <c:pt idx="148">
                  <c:v>79</c:v>
                </c:pt>
                <c:pt idx="149">
                  <c:v>79</c:v>
                </c:pt>
                <c:pt idx="150">
                  <c:v>79</c:v>
                </c:pt>
                <c:pt idx="151">
                  <c:v>79</c:v>
                </c:pt>
                <c:pt idx="152">
                  <c:v>78</c:v>
                </c:pt>
                <c:pt idx="153">
                  <c:v>78</c:v>
                </c:pt>
                <c:pt idx="154">
                  <c:v>78</c:v>
                </c:pt>
                <c:pt idx="155">
                  <c:v>78</c:v>
                </c:pt>
                <c:pt idx="156">
                  <c:v>78</c:v>
                </c:pt>
                <c:pt idx="157">
                  <c:v>78</c:v>
                </c:pt>
                <c:pt idx="158">
                  <c:v>78</c:v>
                </c:pt>
                <c:pt idx="159">
                  <c:v>78</c:v>
                </c:pt>
                <c:pt idx="160">
                  <c:v>78</c:v>
                </c:pt>
                <c:pt idx="161">
                  <c:v>78</c:v>
                </c:pt>
                <c:pt idx="162">
                  <c:v>79</c:v>
                </c:pt>
                <c:pt idx="163">
                  <c:v>79</c:v>
                </c:pt>
                <c:pt idx="164">
                  <c:v>79</c:v>
                </c:pt>
                <c:pt idx="165">
                  <c:v>79</c:v>
                </c:pt>
                <c:pt idx="166">
                  <c:v>79</c:v>
                </c:pt>
                <c:pt idx="167">
                  <c:v>79</c:v>
                </c:pt>
                <c:pt idx="168">
                  <c:v>79</c:v>
                </c:pt>
                <c:pt idx="169">
                  <c:v>79</c:v>
                </c:pt>
                <c:pt idx="170">
                  <c:v>78</c:v>
                </c:pt>
                <c:pt idx="171">
                  <c:v>78</c:v>
                </c:pt>
                <c:pt idx="172">
                  <c:v>78</c:v>
                </c:pt>
                <c:pt idx="173">
                  <c:v>78</c:v>
                </c:pt>
                <c:pt idx="174">
                  <c:v>78</c:v>
                </c:pt>
                <c:pt idx="175">
                  <c:v>78</c:v>
                </c:pt>
                <c:pt idx="176">
                  <c:v>77</c:v>
                </c:pt>
                <c:pt idx="177">
                  <c:v>77</c:v>
                </c:pt>
                <c:pt idx="178">
                  <c:v>77</c:v>
                </c:pt>
                <c:pt idx="179">
                  <c:v>77</c:v>
                </c:pt>
                <c:pt idx="180">
                  <c:v>77</c:v>
                </c:pt>
                <c:pt idx="181">
                  <c:v>77</c:v>
                </c:pt>
                <c:pt idx="182">
                  <c:v>77</c:v>
                </c:pt>
                <c:pt idx="183">
                  <c:v>77</c:v>
                </c:pt>
                <c:pt idx="184">
                  <c:v>77</c:v>
                </c:pt>
                <c:pt idx="185">
                  <c:v>77</c:v>
                </c:pt>
                <c:pt idx="186">
                  <c:v>77</c:v>
                </c:pt>
                <c:pt idx="187">
                  <c:v>77</c:v>
                </c:pt>
                <c:pt idx="188">
                  <c:v>76</c:v>
                </c:pt>
                <c:pt idx="189">
                  <c:v>76</c:v>
                </c:pt>
                <c:pt idx="190">
                  <c:v>76</c:v>
                </c:pt>
                <c:pt idx="191">
                  <c:v>76</c:v>
                </c:pt>
                <c:pt idx="192">
                  <c:v>76</c:v>
                </c:pt>
                <c:pt idx="193">
                  <c:v>76</c:v>
                </c:pt>
                <c:pt idx="194">
                  <c:v>75</c:v>
                </c:pt>
                <c:pt idx="195">
                  <c:v>75</c:v>
                </c:pt>
                <c:pt idx="196">
                  <c:v>75</c:v>
                </c:pt>
                <c:pt idx="197">
                  <c:v>75</c:v>
                </c:pt>
                <c:pt idx="198">
                  <c:v>75</c:v>
                </c:pt>
                <c:pt idx="199">
                  <c:v>75</c:v>
                </c:pt>
                <c:pt idx="200">
                  <c:v>74</c:v>
                </c:pt>
                <c:pt idx="201">
                  <c:v>74</c:v>
                </c:pt>
                <c:pt idx="202">
                  <c:v>74</c:v>
                </c:pt>
                <c:pt idx="203">
                  <c:v>74</c:v>
                </c:pt>
                <c:pt idx="204">
                  <c:v>74</c:v>
                </c:pt>
                <c:pt idx="205">
                  <c:v>74</c:v>
                </c:pt>
                <c:pt idx="206">
                  <c:v>74</c:v>
                </c:pt>
                <c:pt idx="207">
                  <c:v>74</c:v>
                </c:pt>
                <c:pt idx="208">
                  <c:v>73</c:v>
                </c:pt>
                <c:pt idx="209">
                  <c:v>73</c:v>
                </c:pt>
                <c:pt idx="210">
                  <c:v>74</c:v>
                </c:pt>
                <c:pt idx="211">
                  <c:v>74</c:v>
                </c:pt>
                <c:pt idx="212">
                  <c:v>74</c:v>
                </c:pt>
                <c:pt idx="213">
                  <c:v>74</c:v>
                </c:pt>
                <c:pt idx="214">
                  <c:v>74</c:v>
                </c:pt>
                <c:pt idx="215">
                  <c:v>74</c:v>
                </c:pt>
                <c:pt idx="216">
                  <c:v>74</c:v>
                </c:pt>
                <c:pt idx="217">
                  <c:v>74</c:v>
                </c:pt>
                <c:pt idx="218">
                  <c:v>74</c:v>
                </c:pt>
                <c:pt idx="219">
                  <c:v>74</c:v>
                </c:pt>
                <c:pt idx="220">
                  <c:v>75</c:v>
                </c:pt>
                <c:pt idx="221">
                  <c:v>75</c:v>
                </c:pt>
                <c:pt idx="222">
                  <c:v>75</c:v>
                </c:pt>
                <c:pt idx="223">
                  <c:v>75</c:v>
                </c:pt>
                <c:pt idx="224">
                  <c:v>75</c:v>
                </c:pt>
                <c:pt idx="225">
                  <c:v>75</c:v>
                </c:pt>
                <c:pt idx="226">
                  <c:v>75</c:v>
                </c:pt>
                <c:pt idx="227">
                  <c:v>75</c:v>
                </c:pt>
                <c:pt idx="228">
                  <c:v>75</c:v>
                </c:pt>
                <c:pt idx="229">
                  <c:v>75</c:v>
                </c:pt>
                <c:pt idx="230">
                  <c:v>75</c:v>
                </c:pt>
                <c:pt idx="231">
                  <c:v>75</c:v>
                </c:pt>
                <c:pt idx="232">
                  <c:v>75</c:v>
                </c:pt>
                <c:pt idx="233">
                  <c:v>75</c:v>
                </c:pt>
                <c:pt idx="234">
                  <c:v>75</c:v>
                </c:pt>
                <c:pt idx="235">
                  <c:v>75</c:v>
                </c:pt>
                <c:pt idx="236">
                  <c:v>75</c:v>
                </c:pt>
                <c:pt idx="237">
                  <c:v>75</c:v>
                </c:pt>
                <c:pt idx="238">
                  <c:v>75</c:v>
                </c:pt>
                <c:pt idx="239">
                  <c:v>75</c:v>
                </c:pt>
                <c:pt idx="240">
                  <c:v>75</c:v>
                </c:pt>
                <c:pt idx="241">
                  <c:v>75</c:v>
                </c:pt>
                <c:pt idx="242">
                  <c:v>75</c:v>
                </c:pt>
                <c:pt idx="243">
                  <c:v>75</c:v>
                </c:pt>
                <c:pt idx="244">
                  <c:v>75</c:v>
                </c:pt>
                <c:pt idx="245">
                  <c:v>75</c:v>
                </c:pt>
                <c:pt idx="246">
                  <c:v>76</c:v>
                </c:pt>
                <c:pt idx="247">
                  <c:v>76</c:v>
                </c:pt>
                <c:pt idx="248">
                  <c:v>76</c:v>
                </c:pt>
                <c:pt idx="249">
                  <c:v>76</c:v>
                </c:pt>
                <c:pt idx="250">
                  <c:v>76</c:v>
                </c:pt>
                <c:pt idx="251">
                  <c:v>76</c:v>
                </c:pt>
                <c:pt idx="252">
                  <c:v>76</c:v>
                </c:pt>
                <c:pt idx="253">
                  <c:v>76</c:v>
                </c:pt>
                <c:pt idx="254">
                  <c:v>76</c:v>
                </c:pt>
                <c:pt idx="255">
                  <c:v>76</c:v>
                </c:pt>
                <c:pt idx="256">
                  <c:v>76</c:v>
                </c:pt>
                <c:pt idx="257">
                  <c:v>76</c:v>
                </c:pt>
                <c:pt idx="258">
                  <c:v>75</c:v>
                </c:pt>
                <c:pt idx="259">
                  <c:v>75</c:v>
                </c:pt>
                <c:pt idx="260">
                  <c:v>75</c:v>
                </c:pt>
                <c:pt idx="261">
                  <c:v>75</c:v>
                </c:pt>
                <c:pt idx="262">
                  <c:v>73</c:v>
                </c:pt>
                <c:pt idx="263">
                  <c:v>73</c:v>
                </c:pt>
                <c:pt idx="264">
                  <c:v>70</c:v>
                </c:pt>
                <c:pt idx="265">
                  <c:v>70</c:v>
                </c:pt>
                <c:pt idx="266">
                  <c:v>67</c:v>
                </c:pt>
                <c:pt idx="267">
                  <c:v>67</c:v>
                </c:pt>
                <c:pt idx="268">
                  <c:v>64</c:v>
                </c:pt>
                <c:pt idx="269">
                  <c:v>64</c:v>
                </c:pt>
                <c:pt idx="270">
                  <c:v>61</c:v>
                </c:pt>
                <c:pt idx="271">
                  <c:v>61</c:v>
                </c:pt>
                <c:pt idx="272">
                  <c:v>59</c:v>
                </c:pt>
                <c:pt idx="273">
                  <c:v>59</c:v>
                </c:pt>
                <c:pt idx="274">
                  <c:v>59</c:v>
                </c:pt>
                <c:pt idx="275">
                  <c:v>59</c:v>
                </c:pt>
                <c:pt idx="276">
                  <c:v>59</c:v>
                </c:pt>
                <c:pt idx="277">
                  <c:v>59</c:v>
                </c:pt>
                <c:pt idx="278">
                  <c:v>60</c:v>
                </c:pt>
                <c:pt idx="279">
                  <c:v>60</c:v>
                </c:pt>
                <c:pt idx="280">
                  <c:v>61</c:v>
                </c:pt>
                <c:pt idx="281">
                  <c:v>61</c:v>
                </c:pt>
                <c:pt idx="282">
                  <c:v>62</c:v>
                </c:pt>
                <c:pt idx="283">
                  <c:v>62</c:v>
                </c:pt>
                <c:pt idx="284">
                  <c:v>63</c:v>
                </c:pt>
                <c:pt idx="285">
                  <c:v>63</c:v>
                </c:pt>
                <c:pt idx="286">
                  <c:v>63</c:v>
                </c:pt>
                <c:pt idx="287">
                  <c:v>63</c:v>
                </c:pt>
                <c:pt idx="288">
                  <c:v>64</c:v>
                </c:pt>
                <c:pt idx="289">
                  <c:v>64</c:v>
                </c:pt>
                <c:pt idx="290">
                  <c:v>64</c:v>
                </c:pt>
                <c:pt idx="291">
                  <c:v>64</c:v>
                </c:pt>
                <c:pt idx="292">
                  <c:v>64</c:v>
                </c:pt>
                <c:pt idx="293">
                  <c:v>64</c:v>
                </c:pt>
                <c:pt idx="294">
                  <c:v>64</c:v>
                </c:pt>
                <c:pt idx="295">
                  <c:v>64</c:v>
                </c:pt>
                <c:pt idx="296">
                  <c:v>63</c:v>
                </c:pt>
                <c:pt idx="297">
                  <c:v>63</c:v>
                </c:pt>
                <c:pt idx="298">
                  <c:v>62</c:v>
                </c:pt>
                <c:pt idx="299">
                  <c:v>62</c:v>
                </c:pt>
                <c:pt idx="300">
                  <c:v>62</c:v>
                </c:pt>
                <c:pt idx="301">
                  <c:v>62</c:v>
                </c:pt>
                <c:pt idx="302">
                  <c:v>61</c:v>
                </c:pt>
                <c:pt idx="303">
                  <c:v>61</c:v>
                </c:pt>
                <c:pt idx="304">
                  <c:v>61</c:v>
                </c:pt>
                <c:pt idx="305">
                  <c:v>61</c:v>
                </c:pt>
                <c:pt idx="306">
                  <c:v>60</c:v>
                </c:pt>
                <c:pt idx="307">
                  <c:v>60</c:v>
                </c:pt>
                <c:pt idx="308">
                  <c:v>59</c:v>
                </c:pt>
                <c:pt idx="309">
                  <c:v>59</c:v>
                </c:pt>
                <c:pt idx="310">
                  <c:v>59</c:v>
                </c:pt>
                <c:pt idx="311">
                  <c:v>59</c:v>
                </c:pt>
                <c:pt idx="312">
                  <c:v>58</c:v>
                </c:pt>
                <c:pt idx="313">
                  <c:v>58</c:v>
                </c:pt>
                <c:pt idx="314">
                  <c:v>57</c:v>
                </c:pt>
                <c:pt idx="315">
                  <c:v>57</c:v>
                </c:pt>
                <c:pt idx="316">
                  <c:v>57</c:v>
                </c:pt>
                <c:pt idx="317">
                  <c:v>57</c:v>
                </c:pt>
                <c:pt idx="318">
                  <c:v>56</c:v>
                </c:pt>
                <c:pt idx="319">
                  <c:v>56</c:v>
                </c:pt>
                <c:pt idx="320">
                  <c:v>55</c:v>
                </c:pt>
                <c:pt idx="321">
                  <c:v>55</c:v>
                </c:pt>
                <c:pt idx="322">
                  <c:v>55</c:v>
                </c:pt>
                <c:pt idx="323">
                  <c:v>55</c:v>
                </c:pt>
                <c:pt idx="324">
                  <c:v>54</c:v>
                </c:pt>
                <c:pt idx="325">
                  <c:v>54</c:v>
                </c:pt>
                <c:pt idx="326">
                  <c:v>53</c:v>
                </c:pt>
                <c:pt idx="327">
                  <c:v>53</c:v>
                </c:pt>
                <c:pt idx="328">
                  <c:v>52</c:v>
                </c:pt>
                <c:pt idx="329">
                  <c:v>52</c:v>
                </c:pt>
                <c:pt idx="330">
                  <c:v>51</c:v>
                </c:pt>
                <c:pt idx="331">
                  <c:v>51</c:v>
                </c:pt>
                <c:pt idx="332">
                  <c:v>50</c:v>
                </c:pt>
                <c:pt idx="333">
                  <c:v>50</c:v>
                </c:pt>
                <c:pt idx="334">
                  <c:v>49</c:v>
                </c:pt>
                <c:pt idx="335">
                  <c:v>49</c:v>
                </c:pt>
                <c:pt idx="336">
                  <c:v>48</c:v>
                </c:pt>
                <c:pt idx="337">
                  <c:v>48</c:v>
                </c:pt>
                <c:pt idx="338">
                  <c:v>48</c:v>
                </c:pt>
                <c:pt idx="339">
                  <c:v>48</c:v>
                </c:pt>
                <c:pt idx="340">
                  <c:v>47</c:v>
                </c:pt>
                <c:pt idx="341">
                  <c:v>47</c:v>
                </c:pt>
                <c:pt idx="342">
                  <c:v>46</c:v>
                </c:pt>
                <c:pt idx="343">
                  <c:v>46</c:v>
                </c:pt>
                <c:pt idx="344">
                  <c:v>45</c:v>
                </c:pt>
                <c:pt idx="345">
                  <c:v>45</c:v>
                </c:pt>
                <c:pt idx="346">
                  <c:v>45</c:v>
                </c:pt>
                <c:pt idx="347">
                  <c:v>45</c:v>
                </c:pt>
                <c:pt idx="348">
                  <c:v>44</c:v>
                </c:pt>
                <c:pt idx="349">
                  <c:v>44</c:v>
                </c:pt>
                <c:pt idx="350">
                  <c:v>44</c:v>
                </c:pt>
                <c:pt idx="351">
                  <c:v>44</c:v>
                </c:pt>
                <c:pt idx="352">
                  <c:v>43</c:v>
                </c:pt>
                <c:pt idx="353">
                  <c:v>43</c:v>
                </c:pt>
                <c:pt idx="354">
                  <c:v>42</c:v>
                </c:pt>
                <c:pt idx="355">
                  <c:v>42</c:v>
                </c:pt>
                <c:pt idx="356">
                  <c:v>42</c:v>
                </c:pt>
                <c:pt idx="357">
                  <c:v>42</c:v>
                </c:pt>
                <c:pt idx="358">
                  <c:v>42</c:v>
                </c:pt>
                <c:pt idx="359">
                  <c:v>42</c:v>
                </c:pt>
                <c:pt idx="360">
                  <c:v>41</c:v>
                </c:pt>
                <c:pt idx="361">
                  <c:v>41</c:v>
                </c:pt>
                <c:pt idx="362">
                  <c:v>41</c:v>
                </c:pt>
                <c:pt idx="363">
                  <c:v>41</c:v>
                </c:pt>
                <c:pt idx="364">
                  <c:v>40</c:v>
                </c:pt>
                <c:pt idx="365">
                  <c:v>40</c:v>
                </c:pt>
                <c:pt idx="366">
                  <c:v>39</c:v>
                </c:pt>
                <c:pt idx="367">
                  <c:v>39</c:v>
                </c:pt>
                <c:pt idx="368">
                  <c:v>39</c:v>
                </c:pt>
                <c:pt idx="369">
                  <c:v>39</c:v>
                </c:pt>
                <c:pt idx="370">
                  <c:v>39</c:v>
                </c:pt>
                <c:pt idx="371">
                  <c:v>39</c:v>
                </c:pt>
                <c:pt idx="372">
                  <c:v>40</c:v>
                </c:pt>
                <c:pt idx="373">
                  <c:v>40</c:v>
                </c:pt>
                <c:pt idx="374">
                  <c:v>41</c:v>
                </c:pt>
                <c:pt idx="375">
                  <c:v>41</c:v>
                </c:pt>
                <c:pt idx="376">
                  <c:v>42</c:v>
                </c:pt>
                <c:pt idx="377">
                  <c:v>42</c:v>
                </c:pt>
                <c:pt idx="378">
                  <c:v>42</c:v>
                </c:pt>
                <c:pt idx="379">
                  <c:v>42</c:v>
                </c:pt>
                <c:pt idx="380">
                  <c:v>44</c:v>
                </c:pt>
                <c:pt idx="381">
                  <c:v>44</c:v>
                </c:pt>
                <c:pt idx="382">
                  <c:v>45</c:v>
                </c:pt>
                <c:pt idx="383">
                  <c:v>45</c:v>
                </c:pt>
                <c:pt idx="384">
                  <c:v>46</c:v>
                </c:pt>
                <c:pt idx="385">
                  <c:v>46</c:v>
                </c:pt>
                <c:pt idx="386">
                  <c:v>47</c:v>
                </c:pt>
                <c:pt idx="387">
                  <c:v>47</c:v>
                </c:pt>
                <c:pt idx="388">
                  <c:v>48</c:v>
                </c:pt>
                <c:pt idx="389">
                  <c:v>48</c:v>
                </c:pt>
                <c:pt idx="390">
                  <c:v>49</c:v>
                </c:pt>
                <c:pt idx="391">
                  <c:v>49</c:v>
                </c:pt>
                <c:pt idx="392">
                  <c:v>50</c:v>
                </c:pt>
                <c:pt idx="393">
                  <c:v>50</c:v>
                </c:pt>
                <c:pt idx="394">
                  <c:v>52</c:v>
                </c:pt>
                <c:pt idx="395">
                  <c:v>52</c:v>
                </c:pt>
                <c:pt idx="396">
                  <c:v>54</c:v>
                </c:pt>
                <c:pt idx="397">
                  <c:v>54</c:v>
                </c:pt>
                <c:pt idx="398">
                  <c:v>57</c:v>
                </c:pt>
                <c:pt idx="399">
                  <c:v>57</c:v>
                </c:pt>
                <c:pt idx="400">
                  <c:v>59</c:v>
                </c:pt>
                <c:pt idx="401">
                  <c:v>59</c:v>
                </c:pt>
                <c:pt idx="402">
                  <c:v>62</c:v>
                </c:pt>
                <c:pt idx="403">
                  <c:v>62</c:v>
                </c:pt>
                <c:pt idx="404">
                  <c:v>63</c:v>
                </c:pt>
                <c:pt idx="405">
                  <c:v>63</c:v>
                </c:pt>
                <c:pt idx="406">
                  <c:v>65</c:v>
                </c:pt>
                <c:pt idx="407">
                  <c:v>65</c:v>
                </c:pt>
                <c:pt idx="408">
                  <c:v>67</c:v>
                </c:pt>
                <c:pt idx="409">
                  <c:v>67</c:v>
                </c:pt>
                <c:pt idx="410">
                  <c:v>69</c:v>
                </c:pt>
                <c:pt idx="411">
                  <c:v>69</c:v>
                </c:pt>
                <c:pt idx="412">
                  <c:v>71</c:v>
                </c:pt>
                <c:pt idx="413">
                  <c:v>71</c:v>
                </c:pt>
                <c:pt idx="414">
                  <c:v>72</c:v>
                </c:pt>
                <c:pt idx="415">
                  <c:v>72</c:v>
                </c:pt>
                <c:pt idx="416">
                  <c:v>73</c:v>
                </c:pt>
                <c:pt idx="417">
                  <c:v>73</c:v>
                </c:pt>
                <c:pt idx="418">
                  <c:v>74</c:v>
                </c:pt>
                <c:pt idx="419">
                  <c:v>74</c:v>
                </c:pt>
                <c:pt idx="420">
                  <c:v>75</c:v>
                </c:pt>
                <c:pt idx="421">
                  <c:v>75</c:v>
                </c:pt>
                <c:pt idx="422">
                  <c:v>75</c:v>
                </c:pt>
                <c:pt idx="423">
                  <c:v>75</c:v>
                </c:pt>
                <c:pt idx="424">
                  <c:v>77</c:v>
                </c:pt>
                <c:pt idx="425">
                  <c:v>77</c:v>
                </c:pt>
                <c:pt idx="426">
                  <c:v>78</c:v>
                </c:pt>
                <c:pt idx="427">
                  <c:v>78</c:v>
                </c:pt>
                <c:pt idx="428">
                  <c:v>79</c:v>
                </c:pt>
                <c:pt idx="429">
                  <c:v>79</c:v>
                </c:pt>
                <c:pt idx="430">
                  <c:v>80</c:v>
                </c:pt>
                <c:pt idx="431">
                  <c:v>80</c:v>
                </c:pt>
                <c:pt idx="432">
                  <c:v>80</c:v>
                </c:pt>
                <c:pt idx="433">
                  <c:v>80</c:v>
                </c:pt>
                <c:pt idx="434">
                  <c:v>80</c:v>
                </c:pt>
                <c:pt idx="435">
                  <c:v>80</c:v>
                </c:pt>
                <c:pt idx="436">
                  <c:v>80</c:v>
                </c:pt>
                <c:pt idx="437">
                  <c:v>80</c:v>
                </c:pt>
                <c:pt idx="438">
                  <c:v>80</c:v>
                </c:pt>
                <c:pt idx="439">
                  <c:v>80</c:v>
                </c:pt>
                <c:pt idx="440">
                  <c:v>80</c:v>
                </c:pt>
                <c:pt idx="441">
                  <c:v>80</c:v>
                </c:pt>
                <c:pt idx="442">
                  <c:v>80</c:v>
                </c:pt>
                <c:pt idx="443">
                  <c:v>80</c:v>
                </c:pt>
                <c:pt idx="444">
                  <c:v>81</c:v>
                </c:pt>
                <c:pt idx="445">
                  <c:v>81</c:v>
                </c:pt>
                <c:pt idx="446">
                  <c:v>81</c:v>
                </c:pt>
                <c:pt idx="447">
                  <c:v>81</c:v>
                </c:pt>
                <c:pt idx="448">
                  <c:v>82</c:v>
                </c:pt>
                <c:pt idx="449">
                  <c:v>82</c:v>
                </c:pt>
                <c:pt idx="450">
                  <c:v>82</c:v>
                </c:pt>
                <c:pt idx="451">
                  <c:v>82</c:v>
                </c:pt>
                <c:pt idx="452">
                  <c:v>82</c:v>
                </c:pt>
                <c:pt idx="453">
                  <c:v>82</c:v>
                </c:pt>
                <c:pt idx="454">
                  <c:v>82</c:v>
                </c:pt>
                <c:pt idx="455">
                  <c:v>82</c:v>
                </c:pt>
                <c:pt idx="456">
                  <c:v>83</c:v>
                </c:pt>
                <c:pt idx="457">
                  <c:v>83</c:v>
                </c:pt>
                <c:pt idx="458">
                  <c:v>83</c:v>
                </c:pt>
                <c:pt idx="459">
                  <c:v>83</c:v>
                </c:pt>
                <c:pt idx="460">
                  <c:v>84</c:v>
                </c:pt>
                <c:pt idx="461">
                  <c:v>84</c:v>
                </c:pt>
                <c:pt idx="462">
                  <c:v>84</c:v>
                </c:pt>
                <c:pt idx="463">
                  <c:v>84</c:v>
                </c:pt>
                <c:pt idx="464">
                  <c:v>84</c:v>
                </c:pt>
                <c:pt idx="465">
                  <c:v>84</c:v>
                </c:pt>
                <c:pt idx="466">
                  <c:v>84</c:v>
                </c:pt>
                <c:pt idx="467">
                  <c:v>84</c:v>
                </c:pt>
                <c:pt idx="468">
                  <c:v>84</c:v>
                </c:pt>
                <c:pt idx="469">
                  <c:v>84</c:v>
                </c:pt>
                <c:pt idx="470">
                  <c:v>84</c:v>
                </c:pt>
                <c:pt idx="471">
                  <c:v>84</c:v>
                </c:pt>
                <c:pt idx="472">
                  <c:v>84</c:v>
                </c:pt>
                <c:pt idx="473">
                  <c:v>84</c:v>
                </c:pt>
                <c:pt idx="474">
                  <c:v>84</c:v>
                </c:pt>
                <c:pt idx="475">
                  <c:v>84</c:v>
                </c:pt>
                <c:pt idx="476">
                  <c:v>84</c:v>
                </c:pt>
                <c:pt idx="477">
                  <c:v>84</c:v>
                </c:pt>
                <c:pt idx="478">
                  <c:v>84</c:v>
                </c:pt>
                <c:pt idx="479">
                  <c:v>84</c:v>
                </c:pt>
                <c:pt idx="480">
                  <c:v>84</c:v>
                </c:pt>
                <c:pt idx="481">
                  <c:v>84</c:v>
                </c:pt>
                <c:pt idx="482">
                  <c:v>85</c:v>
                </c:pt>
                <c:pt idx="483">
                  <c:v>85</c:v>
                </c:pt>
                <c:pt idx="484">
                  <c:v>85</c:v>
                </c:pt>
                <c:pt idx="485">
                  <c:v>85</c:v>
                </c:pt>
                <c:pt idx="486">
                  <c:v>85</c:v>
                </c:pt>
                <c:pt idx="487">
                  <c:v>85</c:v>
                </c:pt>
                <c:pt idx="488">
                  <c:v>85</c:v>
                </c:pt>
                <c:pt idx="489">
                  <c:v>85</c:v>
                </c:pt>
                <c:pt idx="490">
                  <c:v>85</c:v>
                </c:pt>
                <c:pt idx="491">
                  <c:v>85</c:v>
                </c:pt>
                <c:pt idx="492">
                  <c:v>85</c:v>
                </c:pt>
                <c:pt idx="493">
                  <c:v>85</c:v>
                </c:pt>
                <c:pt idx="494">
                  <c:v>85</c:v>
                </c:pt>
                <c:pt idx="495">
                  <c:v>85</c:v>
                </c:pt>
                <c:pt idx="496">
                  <c:v>85</c:v>
                </c:pt>
                <c:pt idx="497">
                  <c:v>85</c:v>
                </c:pt>
                <c:pt idx="498">
                  <c:v>85</c:v>
                </c:pt>
                <c:pt idx="499">
                  <c:v>85</c:v>
                </c:pt>
                <c:pt idx="500">
                  <c:v>85</c:v>
                </c:pt>
                <c:pt idx="501">
                  <c:v>85</c:v>
                </c:pt>
                <c:pt idx="502">
                  <c:v>85</c:v>
                </c:pt>
                <c:pt idx="503">
                  <c:v>85</c:v>
                </c:pt>
                <c:pt idx="504">
                  <c:v>86</c:v>
                </c:pt>
                <c:pt idx="505">
                  <c:v>86</c:v>
                </c:pt>
                <c:pt idx="506">
                  <c:v>86</c:v>
                </c:pt>
                <c:pt idx="507">
                  <c:v>86</c:v>
                </c:pt>
                <c:pt idx="508">
                  <c:v>86</c:v>
                </c:pt>
                <c:pt idx="509">
                  <c:v>86</c:v>
                </c:pt>
                <c:pt idx="510">
                  <c:v>86</c:v>
                </c:pt>
                <c:pt idx="511">
                  <c:v>86</c:v>
                </c:pt>
                <c:pt idx="512">
                  <c:v>86</c:v>
                </c:pt>
                <c:pt idx="513">
                  <c:v>86</c:v>
                </c:pt>
                <c:pt idx="514">
                  <c:v>86</c:v>
                </c:pt>
                <c:pt idx="515">
                  <c:v>86</c:v>
                </c:pt>
                <c:pt idx="516">
                  <c:v>86</c:v>
                </c:pt>
                <c:pt idx="517">
                  <c:v>86</c:v>
                </c:pt>
                <c:pt idx="518">
                  <c:v>86</c:v>
                </c:pt>
                <c:pt idx="519">
                  <c:v>86</c:v>
                </c:pt>
                <c:pt idx="520">
                  <c:v>86</c:v>
                </c:pt>
                <c:pt idx="521">
                  <c:v>86</c:v>
                </c:pt>
                <c:pt idx="522">
                  <c:v>87</c:v>
                </c:pt>
                <c:pt idx="523">
                  <c:v>87</c:v>
                </c:pt>
                <c:pt idx="524">
                  <c:v>87</c:v>
                </c:pt>
                <c:pt idx="525">
                  <c:v>87</c:v>
                </c:pt>
                <c:pt idx="526">
                  <c:v>87</c:v>
                </c:pt>
                <c:pt idx="527">
                  <c:v>87</c:v>
                </c:pt>
                <c:pt idx="528">
                  <c:v>86</c:v>
                </c:pt>
                <c:pt idx="529">
                  <c:v>86</c:v>
                </c:pt>
                <c:pt idx="530">
                  <c:v>86</c:v>
                </c:pt>
                <c:pt idx="531">
                  <c:v>86</c:v>
                </c:pt>
                <c:pt idx="532">
                  <c:v>86</c:v>
                </c:pt>
                <c:pt idx="533">
                  <c:v>86</c:v>
                </c:pt>
                <c:pt idx="534">
                  <c:v>87</c:v>
                </c:pt>
                <c:pt idx="535">
                  <c:v>87</c:v>
                </c:pt>
                <c:pt idx="536">
                  <c:v>87</c:v>
                </c:pt>
                <c:pt idx="537">
                  <c:v>87</c:v>
                </c:pt>
                <c:pt idx="538">
                  <c:v>87</c:v>
                </c:pt>
                <c:pt idx="539">
                  <c:v>87</c:v>
                </c:pt>
                <c:pt idx="540">
                  <c:v>86</c:v>
                </c:pt>
                <c:pt idx="541">
                  <c:v>86</c:v>
                </c:pt>
                <c:pt idx="542">
                  <c:v>86</c:v>
                </c:pt>
                <c:pt idx="543">
                  <c:v>86</c:v>
                </c:pt>
                <c:pt idx="544">
                  <c:v>86</c:v>
                </c:pt>
                <c:pt idx="545">
                  <c:v>86</c:v>
                </c:pt>
                <c:pt idx="546">
                  <c:v>86</c:v>
                </c:pt>
                <c:pt idx="547">
                  <c:v>86</c:v>
                </c:pt>
                <c:pt idx="548">
                  <c:v>86</c:v>
                </c:pt>
                <c:pt idx="549">
                  <c:v>86</c:v>
                </c:pt>
                <c:pt idx="550">
                  <c:v>86</c:v>
                </c:pt>
                <c:pt idx="551">
                  <c:v>86</c:v>
                </c:pt>
                <c:pt idx="552">
                  <c:v>86</c:v>
                </c:pt>
                <c:pt idx="553">
                  <c:v>86</c:v>
                </c:pt>
                <c:pt idx="554">
                  <c:v>86</c:v>
                </c:pt>
                <c:pt idx="555">
                  <c:v>86</c:v>
                </c:pt>
                <c:pt idx="556">
                  <c:v>86</c:v>
                </c:pt>
                <c:pt idx="557">
                  <c:v>86</c:v>
                </c:pt>
                <c:pt idx="558">
                  <c:v>86</c:v>
                </c:pt>
                <c:pt idx="559">
                  <c:v>86</c:v>
                </c:pt>
                <c:pt idx="560">
                  <c:v>86</c:v>
                </c:pt>
                <c:pt idx="561">
                  <c:v>86</c:v>
                </c:pt>
                <c:pt idx="562">
                  <c:v>86</c:v>
                </c:pt>
                <c:pt idx="563">
                  <c:v>86</c:v>
                </c:pt>
                <c:pt idx="564">
                  <c:v>86</c:v>
                </c:pt>
                <c:pt idx="565">
                  <c:v>86</c:v>
                </c:pt>
                <c:pt idx="566">
                  <c:v>86</c:v>
                </c:pt>
                <c:pt idx="567">
                  <c:v>86</c:v>
                </c:pt>
                <c:pt idx="568">
                  <c:v>85</c:v>
                </c:pt>
                <c:pt idx="569">
                  <c:v>85</c:v>
                </c:pt>
                <c:pt idx="570">
                  <c:v>85</c:v>
                </c:pt>
                <c:pt idx="571">
                  <c:v>85</c:v>
                </c:pt>
                <c:pt idx="572">
                  <c:v>85</c:v>
                </c:pt>
                <c:pt idx="573">
                  <c:v>85</c:v>
                </c:pt>
                <c:pt idx="574">
                  <c:v>85</c:v>
                </c:pt>
                <c:pt idx="575">
                  <c:v>85</c:v>
                </c:pt>
                <c:pt idx="576">
                  <c:v>85</c:v>
                </c:pt>
                <c:pt idx="577">
                  <c:v>85</c:v>
                </c:pt>
                <c:pt idx="578">
                  <c:v>85</c:v>
                </c:pt>
                <c:pt idx="579">
                  <c:v>85</c:v>
                </c:pt>
                <c:pt idx="580">
                  <c:v>85</c:v>
                </c:pt>
                <c:pt idx="581">
                  <c:v>85</c:v>
                </c:pt>
                <c:pt idx="582">
                  <c:v>85</c:v>
                </c:pt>
                <c:pt idx="583">
                  <c:v>85</c:v>
                </c:pt>
                <c:pt idx="584">
                  <c:v>85</c:v>
                </c:pt>
                <c:pt idx="585">
                  <c:v>85</c:v>
                </c:pt>
                <c:pt idx="586">
                  <c:v>85</c:v>
                </c:pt>
                <c:pt idx="587">
                  <c:v>85</c:v>
                </c:pt>
                <c:pt idx="588">
                  <c:v>85</c:v>
                </c:pt>
                <c:pt idx="589">
                  <c:v>85</c:v>
                </c:pt>
                <c:pt idx="590">
                  <c:v>85</c:v>
                </c:pt>
                <c:pt idx="591">
                  <c:v>85</c:v>
                </c:pt>
                <c:pt idx="592">
                  <c:v>85</c:v>
                </c:pt>
                <c:pt idx="593">
                  <c:v>85</c:v>
                </c:pt>
                <c:pt idx="594">
                  <c:v>85</c:v>
                </c:pt>
                <c:pt idx="595">
                  <c:v>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DAD-4FE0-89E7-18EE061C96B2}"/>
            </c:ext>
          </c:extLst>
        </c:ser>
        <c:ser>
          <c:idx val="2"/>
          <c:order val="2"/>
          <c:tx>
            <c:strRef>
              <c:f>Horacek!$D$1</c:f>
              <c:strCache>
                <c:ptCount val="1"/>
                <c:pt idx="0">
                  <c:v>HR (bpm)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Horacek!$A$2:$A$597</c:f>
              <c:numCache>
                <c:formatCode>General</c:formatCode>
                <c:ptCount val="596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  <c:pt idx="26">
                  <c:v>29</c:v>
                </c:pt>
                <c:pt idx="27">
                  <c:v>30</c:v>
                </c:pt>
                <c:pt idx="28">
                  <c:v>31</c:v>
                </c:pt>
                <c:pt idx="29">
                  <c:v>32</c:v>
                </c:pt>
                <c:pt idx="30">
                  <c:v>33</c:v>
                </c:pt>
                <c:pt idx="31">
                  <c:v>34</c:v>
                </c:pt>
                <c:pt idx="32">
                  <c:v>35</c:v>
                </c:pt>
                <c:pt idx="33">
                  <c:v>36</c:v>
                </c:pt>
                <c:pt idx="34">
                  <c:v>37</c:v>
                </c:pt>
                <c:pt idx="35">
                  <c:v>38</c:v>
                </c:pt>
                <c:pt idx="36">
                  <c:v>39</c:v>
                </c:pt>
                <c:pt idx="37">
                  <c:v>40</c:v>
                </c:pt>
                <c:pt idx="38">
                  <c:v>41</c:v>
                </c:pt>
                <c:pt idx="39">
                  <c:v>42</c:v>
                </c:pt>
                <c:pt idx="40">
                  <c:v>43</c:v>
                </c:pt>
                <c:pt idx="41">
                  <c:v>44</c:v>
                </c:pt>
                <c:pt idx="42">
                  <c:v>45</c:v>
                </c:pt>
                <c:pt idx="43">
                  <c:v>46</c:v>
                </c:pt>
                <c:pt idx="44">
                  <c:v>47</c:v>
                </c:pt>
                <c:pt idx="45">
                  <c:v>48</c:v>
                </c:pt>
                <c:pt idx="46">
                  <c:v>49</c:v>
                </c:pt>
                <c:pt idx="47">
                  <c:v>50</c:v>
                </c:pt>
                <c:pt idx="48">
                  <c:v>51</c:v>
                </c:pt>
                <c:pt idx="49">
                  <c:v>52</c:v>
                </c:pt>
                <c:pt idx="50">
                  <c:v>53</c:v>
                </c:pt>
                <c:pt idx="51">
                  <c:v>54</c:v>
                </c:pt>
                <c:pt idx="52">
                  <c:v>55</c:v>
                </c:pt>
                <c:pt idx="53">
                  <c:v>56</c:v>
                </c:pt>
                <c:pt idx="54">
                  <c:v>57</c:v>
                </c:pt>
                <c:pt idx="55">
                  <c:v>58</c:v>
                </c:pt>
                <c:pt idx="56">
                  <c:v>59</c:v>
                </c:pt>
                <c:pt idx="57">
                  <c:v>60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74</c:v>
                </c:pt>
                <c:pt idx="72">
                  <c:v>75</c:v>
                </c:pt>
                <c:pt idx="73">
                  <c:v>76</c:v>
                </c:pt>
                <c:pt idx="74">
                  <c:v>77</c:v>
                </c:pt>
                <c:pt idx="75">
                  <c:v>78</c:v>
                </c:pt>
                <c:pt idx="76">
                  <c:v>79</c:v>
                </c:pt>
                <c:pt idx="77">
                  <c:v>80</c:v>
                </c:pt>
                <c:pt idx="78">
                  <c:v>81</c:v>
                </c:pt>
                <c:pt idx="79">
                  <c:v>82</c:v>
                </c:pt>
                <c:pt idx="80">
                  <c:v>83</c:v>
                </c:pt>
                <c:pt idx="81">
                  <c:v>84</c:v>
                </c:pt>
                <c:pt idx="82">
                  <c:v>85</c:v>
                </c:pt>
                <c:pt idx="83">
                  <c:v>86</c:v>
                </c:pt>
                <c:pt idx="84">
                  <c:v>87</c:v>
                </c:pt>
                <c:pt idx="85">
                  <c:v>88</c:v>
                </c:pt>
                <c:pt idx="86">
                  <c:v>89</c:v>
                </c:pt>
                <c:pt idx="87">
                  <c:v>90</c:v>
                </c:pt>
                <c:pt idx="88">
                  <c:v>91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  <c:pt idx="93">
                  <c:v>96</c:v>
                </c:pt>
                <c:pt idx="94">
                  <c:v>97</c:v>
                </c:pt>
                <c:pt idx="95">
                  <c:v>98</c:v>
                </c:pt>
                <c:pt idx="96">
                  <c:v>99</c:v>
                </c:pt>
                <c:pt idx="97">
                  <c:v>100</c:v>
                </c:pt>
                <c:pt idx="98">
                  <c:v>101</c:v>
                </c:pt>
                <c:pt idx="99">
                  <c:v>102</c:v>
                </c:pt>
                <c:pt idx="100">
                  <c:v>103</c:v>
                </c:pt>
                <c:pt idx="101">
                  <c:v>104</c:v>
                </c:pt>
                <c:pt idx="102">
                  <c:v>105</c:v>
                </c:pt>
                <c:pt idx="103">
                  <c:v>106</c:v>
                </c:pt>
                <c:pt idx="104">
                  <c:v>107</c:v>
                </c:pt>
                <c:pt idx="105">
                  <c:v>108</c:v>
                </c:pt>
                <c:pt idx="106">
                  <c:v>109</c:v>
                </c:pt>
                <c:pt idx="107">
                  <c:v>110</c:v>
                </c:pt>
                <c:pt idx="108">
                  <c:v>111</c:v>
                </c:pt>
                <c:pt idx="109">
                  <c:v>112</c:v>
                </c:pt>
                <c:pt idx="110">
                  <c:v>113</c:v>
                </c:pt>
                <c:pt idx="111">
                  <c:v>114</c:v>
                </c:pt>
                <c:pt idx="112">
                  <c:v>115</c:v>
                </c:pt>
                <c:pt idx="113">
                  <c:v>116</c:v>
                </c:pt>
                <c:pt idx="114">
                  <c:v>117</c:v>
                </c:pt>
                <c:pt idx="115">
                  <c:v>118</c:v>
                </c:pt>
                <c:pt idx="116">
                  <c:v>119</c:v>
                </c:pt>
                <c:pt idx="117">
                  <c:v>120</c:v>
                </c:pt>
                <c:pt idx="118">
                  <c:v>121</c:v>
                </c:pt>
                <c:pt idx="119">
                  <c:v>122</c:v>
                </c:pt>
                <c:pt idx="120">
                  <c:v>123</c:v>
                </c:pt>
                <c:pt idx="121">
                  <c:v>124</c:v>
                </c:pt>
                <c:pt idx="122">
                  <c:v>125</c:v>
                </c:pt>
                <c:pt idx="123">
                  <c:v>126</c:v>
                </c:pt>
                <c:pt idx="124">
                  <c:v>127</c:v>
                </c:pt>
                <c:pt idx="125">
                  <c:v>128</c:v>
                </c:pt>
                <c:pt idx="126">
                  <c:v>129</c:v>
                </c:pt>
                <c:pt idx="127">
                  <c:v>130</c:v>
                </c:pt>
                <c:pt idx="128">
                  <c:v>131</c:v>
                </c:pt>
                <c:pt idx="129">
                  <c:v>132</c:v>
                </c:pt>
                <c:pt idx="130">
                  <c:v>133</c:v>
                </c:pt>
                <c:pt idx="131">
                  <c:v>134</c:v>
                </c:pt>
                <c:pt idx="132">
                  <c:v>135</c:v>
                </c:pt>
                <c:pt idx="133">
                  <c:v>136</c:v>
                </c:pt>
                <c:pt idx="134">
                  <c:v>137</c:v>
                </c:pt>
                <c:pt idx="135">
                  <c:v>138</c:v>
                </c:pt>
                <c:pt idx="136">
                  <c:v>139</c:v>
                </c:pt>
                <c:pt idx="137">
                  <c:v>140</c:v>
                </c:pt>
                <c:pt idx="138">
                  <c:v>141</c:v>
                </c:pt>
                <c:pt idx="139">
                  <c:v>142</c:v>
                </c:pt>
                <c:pt idx="140">
                  <c:v>143</c:v>
                </c:pt>
                <c:pt idx="141">
                  <c:v>144</c:v>
                </c:pt>
                <c:pt idx="142">
                  <c:v>145</c:v>
                </c:pt>
                <c:pt idx="143">
                  <c:v>146</c:v>
                </c:pt>
                <c:pt idx="144">
                  <c:v>147</c:v>
                </c:pt>
                <c:pt idx="145">
                  <c:v>148</c:v>
                </c:pt>
                <c:pt idx="146">
                  <c:v>149</c:v>
                </c:pt>
                <c:pt idx="147">
                  <c:v>150</c:v>
                </c:pt>
                <c:pt idx="148">
                  <c:v>151</c:v>
                </c:pt>
                <c:pt idx="149">
                  <c:v>152</c:v>
                </c:pt>
                <c:pt idx="150">
                  <c:v>153</c:v>
                </c:pt>
                <c:pt idx="151">
                  <c:v>154</c:v>
                </c:pt>
                <c:pt idx="152">
                  <c:v>155</c:v>
                </c:pt>
                <c:pt idx="153">
                  <c:v>156</c:v>
                </c:pt>
                <c:pt idx="154">
                  <c:v>157</c:v>
                </c:pt>
                <c:pt idx="155">
                  <c:v>158</c:v>
                </c:pt>
                <c:pt idx="156">
                  <c:v>159</c:v>
                </c:pt>
                <c:pt idx="157">
                  <c:v>160</c:v>
                </c:pt>
                <c:pt idx="158">
                  <c:v>161</c:v>
                </c:pt>
                <c:pt idx="159">
                  <c:v>162</c:v>
                </c:pt>
                <c:pt idx="160">
                  <c:v>163</c:v>
                </c:pt>
                <c:pt idx="161">
                  <c:v>164</c:v>
                </c:pt>
                <c:pt idx="162">
                  <c:v>165</c:v>
                </c:pt>
                <c:pt idx="163">
                  <c:v>166</c:v>
                </c:pt>
                <c:pt idx="164">
                  <c:v>167</c:v>
                </c:pt>
                <c:pt idx="165">
                  <c:v>168</c:v>
                </c:pt>
                <c:pt idx="166">
                  <c:v>169</c:v>
                </c:pt>
                <c:pt idx="167">
                  <c:v>170</c:v>
                </c:pt>
                <c:pt idx="168">
                  <c:v>171</c:v>
                </c:pt>
                <c:pt idx="169">
                  <c:v>172</c:v>
                </c:pt>
                <c:pt idx="170">
                  <c:v>173</c:v>
                </c:pt>
                <c:pt idx="171">
                  <c:v>174</c:v>
                </c:pt>
                <c:pt idx="172">
                  <c:v>175</c:v>
                </c:pt>
                <c:pt idx="173">
                  <c:v>176</c:v>
                </c:pt>
                <c:pt idx="174">
                  <c:v>177</c:v>
                </c:pt>
                <c:pt idx="175">
                  <c:v>178</c:v>
                </c:pt>
                <c:pt idx="176">
                  <c:v>179</c:v>
                </c:pt>
                <c:pt idx="177">
                  <c:v>180</c:v>
                </c:pt>
                <c:pt idx="178">
                  <c:v>181</c:v>
                </c:pt>
                <c:pt idx="179">
                  <c:v>182</c:v>
                </c:pt>
                <c:pt idx="180">
                  <c:v>183</c:v>
                </c:pt>
                <c:pt idx="181">
                  <c:v>184</c:v>
                </c:pt>
                <c:pt idx="182">
                  <c:v>185</c:v>
                </c:pt>
                <c:pt idx="183">
                  <c:v>186</c:v>
                </c:pt>
                <c:pt idx="184">
                  <c:v>187</c:v>
                </c:pt>
                <c:pt idx="185">
                  <c:v>188</c:v>
                </c:pt>
                <c:pt idx="186">
                  <c:v>189</c:v>
                </c:pt>
                <c:pt idx="187">
                  <c:v>190</c:v>
                </c:pt>
                <c:pt idx="188">
                  <c:v>191</c:v>
                </c:pt>
                <c:pt idx="189">
                  <c:v>192</c:v>
                </c:pt>
                <c:pt idx="190">
                  <c:v>193</c:v>
                </c:pt>
                <c:pt idx="191">
                  <c:v>194</c:v>
                </c:pt>
                <c:pt idx="192">
                  <c:v>195</c:v>
                </c:pt>
                <c:pt idx="193">
                  <c:v>196</c:v>
                </c:pt>
                <c:pt idx="194">
                  <c:v>197</c:v>
                </c:pt>
                <c:pt idx="195">
                  <c:v>198</c:v>
                </c:pt>
                <c:pt idx="196">
                  <c:v>199</c:v>
                </c:pt>
                <c:pt idx="197">
                  <c:v>200</c:v>
                </c:pt>
                <c:pt idx="198">
                  <c:v>201</c:v>
                </c:pt>
                <c:pt idx="199">
                  <c:v>202</c:v>
                </c:pt>
                <c:pt idx="200">
                  <c:v>203</c:v>
                </c:pt>
                <c:pt idx="201">
                  <c:v>204</c:v>
                </c:pt>
                <c:pt idx="202">
                  <c:v>205</c:v>
                </c:pt>
                <c:pt idx="203">
                  <c:v>206</c:v>
                </c:pt>
                <c:pt idx="204">
                  <c:v>207</c:v>
                </c:pt>
                <c:pt idx="205">
                  <c:v>208</c:v>
                </c:pt>
                <c:pt idx="206">
                  <c:v>209</c:v>
                </c:pt>
                <c:pt idx="207">
                  <c:v>210</c:v>
                </c:pt>
                <c:pt idx="208">
                  <c:v>211</c:v>
                </c:pt>
                <c:pt idx="209">
                  <c:v>212</c:v>
                </c:pt>
                <c:pt idx="210">
                  <c:v>213</c:v>
                </c:pt>
                <c:pt idx="211">
                  <c:v>214</c:v>
                </c:pt>
                <c:pt idx="212">
                  <c:v>215</c:v>
                </c:pt>
                <c:pt idx="213">
                  <c:v>216</c:v>
                </c:pt>
                <c:pt idx="214">
                  <c:v>217</c:v>
                </c:pt>
                <c:pt idx="215">
                  <c:v>218</c:v>
                </c:pt>
                <c:pt idx="216">
                  <c:v>219</c:v>
                </c:pt>
                <c:pt idx="217">
                  <c:v>220</c:v>
                </c:pt>
                <c:pt idx="218">
                  <c:v>221</c:v>
                </c:pt>
                <c:pt idx="219">
                  <c:v>222</c:v>
                </c:pt>
                <c:pt idx="220">
                  <c:v>223</c:v>
                </c:pt>
                <c:pt idx="221">
                  <c:v>224</c:v>
                </c:pt>
                <c:pt idx="222">
                  <c:v>225</c:v>
                </c:pt>
                <c:pt idx="223">
                  <c:v>226</c:v>
                </c:pt>
                <c:pt idx="224">
                  <c:v>227</c:v>
                </c:pt>
                <c:pt idx="225">
                  <c:v>228</c:v>
                </c:pt>
                <c:pt idx="226">
                  <c:v>229</c:v>
                </c:pt>
                <c:pt idx="227">
                  <c:v>230</c:v>
                </c:pt>
                <c:pt idx="228">
                  <c:v>231</c:v>
                </c:pt>
                <c:pt idx="229">
                  <c:v>232</c:v>
                </c:pt>
                <c:pt idx="230">
                  <c:v>233</c:v>
                </c:pt>
                <c:pt idx="231">
                  <c:v>234</c:v>
                </c:pt>
                <c:pt idx="232">
                  <c:v>235</c:v>
                </c:pt>
                <c:pt idx="233">
                  <c:v>236</c:v>
                </c:pt>
                <c:pt idx="234">
                  <c:v>237</c:v>
                </c:pt>
                <c:pt idx="235">
                  <c:v>238</c:v>
                </c:pt>
                <c:pt idx="236">
                  <c:v>239</c:v>
                </c:pt>
                <c:pt idx="237">
                  <c:v>240</c:v>
                </c:pt>
                <c:pt idx="238">
                  <c:v>241</c:v>
                </c:pt>
                <c:pt idx="239">
                  <c:v>242</c:v>
                </c:pt>
                <c:pt idx="240">
                  <c:v>243</c:v>
                </c:pt>
                <c:pt idx="241">
                  <c:v>244</c:v>
                </c:pt>
                <c:pt idx="242">
                  <c:v>245</c:v>
                </c:pt>
                <c:pt idx="243">
                  <c:v>246</c:v>
                </c:pt>
                <c:pt idx="244">
                  <c:v>247</c:v>
                </c:pt>
                <c:pt idx="245">
                  <c:v>248</c:v>
                </c:pt>
                <c:pt idx="246">
                  <c:v>249</c:v>
                </c:pt>
                <c:pt idx="247">
                  <c:v>250</c:v>
                </c:pt>
                <c:pt idx="248">
                  <c:v>251</c:v>
                </c:pt>
                <c:pt idx="249">
                  <c:v>252</c:v>
                </c:pt>
                <c:pt idx="250">
                  <c:v>253</c:v>
                </c:pt>
                <c:pt idx="251">
                  <c:v>254</c:v>
                </c:pt>
                <c:pt idx="252">
                  <c:v>255</c:v>
                </c:pt>
                <c:pt idx="253">
                  <c:v>256</c:v>
                </c:pt>
                <c:pt idx="254">
                  <c:v>257</c:v>
                </c:pt>
                <c:pt idx="255">
                  <c:v>258</c:v>
                </c:pt>
                <c:pt idx="256">
                  <c:v>259</c:v>
                </c:pt>
                <c:pt idx="257">
                  <c:v>260</c:v>
                </c:pt>
                <c:pt idx="258">
                  <c:v>261</c:v>
                </c:pt>
                <c:pt idx="259">
                  <c:v>262</c:v>
                </c:pt>
                <c:pt idx="260">
                  <c:v>263</c:v>
                </c:pt>
                <c:pt idx="261">
                  <c:v>264</c:v>
                </c:pt>
                <c:pt idx="262">
                  <c:v>265</c:v>
                </c:pt>
                <c:pt idx="263">
                  <c:v>266</c:v>
                </c:pt>
                <c:pt idx="264">
                  <c:v>267</c:v>
                </c:pt>
                <c:pt idx="265">
                  <c:v>268</c:v>
                </c:pt>
                <c:pt idx="266">
                  <c:v>269</c:v>
                </c:pt>
                <c:pt idx="267">
                  <c:v>270</c:v>
                </c:pt>
                <c:pt idx="268">
                  <c:v>271</c:v>
                </c:pt>
                <c:pt idx="269">
                  <c:v>272</c:v>
                </c:pt>
                <c:pt idx="270">
                  <c:v>273</c:v>
                </c:pt>
                <c:pt idx="271">
                  <c:v>274</c:v>
                </c:pt>
                <c:pt idx="272">
                  <c:v>275</c:v>
                </c:pt>
                <c:pt idx="273">
                  <c:v>276</c:v>
                </c:pt>
                <c:pt idx="274">
                  <c:v>277</c:v>
                </c:pt>
                <c:pt idx="275">
                  <c:v>278</c:v>
                </c:pt>
                <c:pt idx="276">
                  <c:v>279</c:v>
                </c:pt>
                <c:pt idx="277">
                  <c:v>280</c:v>
                </c:pt>
                <c:pt idx="278">
                  <c:v>281</c:v>
                </c:pt>
                <c:pt idx="279">
                  <c:v>282</c:v>
                </c:pt>
                <c:pt idx="280">
                  <c:v>283</c:v>
                </c:pt>
                <c:pt idx="281">
                  <c:v>284</c:v>
                </c:pt>
                <c:pt idx="282">
                  <c:v>285</c:v>
                </c:pt>
                <c:pt idx="283">
                  <c:v>286</c:v>
                </c:pt>
                <c:pt idx="284">
                  <c:v>287</c:v>
                </c:pt>
                <c:pt idx="285">
                  <c:v>288</c:v>
                </c:pt>
                <c:pt idx="286">
                  <c:v>289</c:v>
                </c:pt>
                <c:pt idx="287">
                  <c:v>290</c:v>
                </c:pt>
                <c:pt idx="288">
                  <c:v>291</c:v>
                </c:pt>
                <c:pt idx="289">
                  <c:v>292</c:v>
                </c:pt>
                <c:pt idx="290">
                  <c:v>293</c:v>
                </c:pt>
                <c:pt idx="291">
                  <c:v>294</c:v>
                </c:pt>
                <c:pt idx="292">
                  <c:v>295</c:v>
                </c:pt>
                <c:pt idx="293">
                  <c:v>296</c:v>
                </c:pt>
                <c:pt idx="294">
                  <c:v>297</c:v>
                </c:pt>
                <c:pt idx="295">
                  <c:v>298</c:v>
                </c:pt>
                <c:pt idx="296">
                  <c:v>299</c:v>
                </c:pt>
                <c:pt idx="297">
                  <c:v>300</c:v>
                </c:pt>
                <c:pt idx="298">
                  <c:v>301</c:v>
                </c:pt>
                <c:pt idx="299">
                  <c:v>302</c:v>
                </c:pt>
                <c:pt idx="300">
                  <c:v>303</c:v>
                </c:pt>
                <c:pt idx="301">
                  <c:v>304</c:v>
                </c:pt>
                <c:pt idx="302">
                  <c:v>305</c:v>
                </c:pt>
                <c:pt idx="303">
                  <c:v>306</c:v>
                </c:pt>
                <c:pt idx="304">
                  <c:v>307</c:v>
                </c:pt>
                <c:pt idx="305">
                  <c:v>308</c:v>
                </c:pt>
                <c:pt idx="306">
                  <c:v>309</c:v>
                </c:pt>
                <c:pt idx="307">
                  <c:v>310</c:v>
                </c:pt>
                <c:pt idx="308">
                  <c:v>311</c:v>
                </c:pt>
                <c:pt idx="309">
                  <c:v>312</c:v>
                </c:pt>
                <c:pt idx="310">
                  <c:v>313</c:v>
                </c:pt>
                <c:pt idx="311">
                  <c:v>314</c:v>
                </c:pt>
                <c:pt idx="312">
                  <c:v>315</c:v>
                </c:pt>
                <c:pt idx="313">
                  <c:v>316</c:v>
                </c:pt>
                <c:pt idx="314">
                  <c:v>317</c:v>
                </c:pt>
                <c:pt idx="315">
                  <c:v>318</c:v>
                </c:pt>
                <c:pt idx="316">
                  <c:v>319</c:v>
                </c:pt>
                <c:pt idx="317">
                  <c:v>320</c:v>
                </c:pt>
                <c:pt idx="318">
                  <c:v>321</c:v>
                </c:pt>
                <c:pt idx="319">
                  <c:v>322</c:v>
                </c:pt>
                <c:pt idx="320">
                  <c:v>323</c:v>
                </c:pt>
                <c:pt idx="321">
                  <c:v>324</c:v>
                </c:pt>
                <c:pt idx="322">
                  <c:v>325</c:v>
                </c:pt>
                <c:pt idx="323">
                  <c:v>326</c:v>
                </c:pt>
                <c:pt idx="324">
                  <c:v>327</c:v>
                </c:pt>
                <c:pt idx="325">
                  <c:v>328</c:v>
                </c:pt>
                <c:pt idx="326">
                  <c:v>329</c:v>
                </c:pt>
                <c:pt idx="327">
                  <c:v>330</c:v>
                </c:pt>
                <c:pt idx="328">
                  <c:v>331</c:v>
                </c:pt>
                <c:pt idx="329">
                  <c:v>332</c:v>
                </c:pt>
                <c:pt idx="330">
                  <c:v>333</c:v>
                </c:pt>
                <c:pt idx="331">
                  <c:v>334</c:v>
                </c:pt>
                <c:pt idx="332">
                  <c:v>335</c:v>
                </c:pt>
                <c:pt idx="333">
                  <c:v>336</c:v>
                </c:pt>
                <c:pt idx="334">
                  <c:v>337</c:v>
                </c:pt>
                <c:pt idx="335">
                  <c:v>338</c:v>
                </c:pt>
                <c:pt idx="336">
                  <c:v>339</c:v>
                </c:pt>
                <c:pt idx="337">
                  <c:v>340</c:v>
                </c:pt>
                <c:pt idx="338">
                  <c:v>341</c:v>
                </c:pt>
                <c:pt idx="339">
                  <c:v>342</c:v>
                </c:pt>
                <c:pt idx="340">
                  <c:v>343</c:v>
                </c:pt>
                <c:pt idx="341">
                  <c:v>344</c:v>
                </c:pt>
                <c:pt idx="342">
                  <c:v>345</c:v>
                </c:pt>
                <c:pt idx="343">
                  <c:v>346</c:v>
                </c:pt>
                <c:pt idx="344">
                  <c:v>347</c:v>
                </c:pt>
                <c:pt idx="345">
                  <c:v>348</c:v>
                </c:pt>
                <c:pt idx="346">
                  <c:v>349</c:v>
                </c:pt>
                <c:pt idx="347">
                  <c:v>350</c:v>
                </c:pt>
                <c:pt idx="348">
                  <c:v>351</c:v>
                </c:pt>
                <c:pt idx="349">
                  <c:v>352</c:v>
                </c:pt>
                <c:pt idx="350">
                  <c:v>353</c:v>
                </c:pt>
                <c:pt idx="351">
                  <c:v>354</c:v>
                </c:pt>
                <c:pt idx="352">
                  <c:v>355</c:v>
                </c:pt>
                <c:pt idx="353">
                  <c:v>356</c:v>
                </c:pt>
                <c:pt idx="354">
                  <c:v>357</c:v>
                </c:pt>
                <c:pt idx="355">
                  <c:v>358</c:v>
                </c:pt>
                <c:pt idx="356">
                  <c:v>359</c:v>
                </c:pt>
                <c:pt idx="357">
                  <c:v>360</c:v>
                </c:pt>
                <c:pt idx="358">
                  <c:v>361</c:v>
                </c:pt>
                <c:pt idx="359">
                  <c:v>362</c:v>
                </c:pt>
                <c:pt idx="360">
                  <c:v>363</c:v>
                </c:pt>
                <c:pt idx="361">
                  <c:v>364</c:v>
                </c:pt>
                <c:pt idx="362">
                  <c:v>365</c:v>
                </c:pt>
                <c:pt idx="363">
                  <c:v>366</c:v>
                </c:pt>
                <c:pt idx="364">
                  <c:v>367</c:v>
                </c:pt>
                <c:pt idx="365">
                  <c:v>368</c:v>
                </c:pt>
                <c:pt idx="366">
                  <c:v>369</c:v>
                </c:pt>
                <c:pt idx="367">
                  <c:v>370</c:v>
                </c:pt>
                <c:pt idx="368">
                  <c:v>371</c:v>
                </c:pt>
                <c:pt idx="369">
                  <c:v>372</c:v>
                </c:pt>
                <c:pt idx="370">
                  <c:v>373</c:v>
                </c:pt>
                <c:pt idx="371">
                  <c:v>374</c:v>
                </c:pt>
                <c:pt idx="372">
                  <c:v>375</c:v>
                </c:pt>
                <c:pt idx="373">
                  <c:v>376</c:v>
                </c:pt>
                <c:pt idx="374">
                  <c:v>377</c:v>
                </c:pt>
                <c:pt idx="375">
                  <c:v>378</c:v>
                </c:pt>
                <c:pt idx="376">
                  <c:v>379</c:v>
                </c:pt>
                <c:pt idx="377">
                  <c:v>380</c:v>
                </c:pt>
                <c:pt idx="378">
                  <c:v>381</c:v>
                </c:pt>
                <c:pt idx="379">
                  <c:v>382</c:v>
                </c:pt>
                <c:pt idx="380">
                  <c:v>383</c:v>
                </c:pt>
                <c:pt idx="381">
                  <c:v>384</c:v>
                </c:pt>
                <c:pt idx="382">
                  <c:v>385</c:v>
                </c:pt>
                <c:pt idx="383">
                  <c:v>386</c:v>
                </c:pt>
                <c:pt idx="384">
                  <c:v>387</c:v>
                </c:pt>
                <c:pt idx="385">
                  <c:v>388</c:v>
                </c:pt>
                <c:pt idx="386">
                  <c:v>389</c:v>
                </c:pt>
                <c:pt idx="387">
                  <c:v>390</c:v>
                </c:pt>
                <c:pt idx="388">
                  <c:v>391</c:v>
                </c:pt>
                <c:pt idx="389">
                  <c:v>392</c:v>
                </c:pt>
                <c:pt idx="390">
                  <c:v>393</c:v>
                </c:pt>
                <c:pt idx="391">
                  <c:v>394</c:v>
                </c:pt>
                <c:pt idx="392">
                  <c:v>395</c:v>
                </c:pt>
                <c:pt idx="393">
                  <c:v>396</c:v>
                </c:pt>
                <c:pt idx="394">
                  <c:v>397</c:v>
                </c:pt>
                <c:pt idx="395">
                  <c:v>398</c:v>
                </c:pt>
                <c:pt idx="396">
                  <c:v>399</c:v>
                </c:pt>
                <c:pt idx="397">
                  <c:v>400</c:v>
                </c:pt>
                <c:pt idx="398">
                  <c:v>401</c:v>
                </c:pt>
                <c:pt idx="399">
                  <c:v>402</c:v>
                </c:pt>
                <c:pt idx="400">
                  <c:v>403</c:v>
                </c:pt>
                <c:pt idx="401">
                  <c:v>404</c:v>
                </c:pt>
                <c:pt idx="402">
                  <c:v>405</c:v>
                </c:pt>
                <c:pt idx="403">
                  <c:v>406</c:v>
                </c:pt>
                <c:pt idx="404">
                  <c:v>407</c:v>
                </c:pt>
                <c:pt idx="405">
                  <c:v>408</c:v>
                </c:pt>
                <c:pt idx="406">
                  <c:v>409</c:v>
                </c:pt>
                <c:pt idx="407">
                  <c:v>410</c:v>
                </c:pt>
                <c:pt idx="408">
                  <c:v>411</c:v>
                </c:pt>
                <c:pt idx="409">
                  <c:v>412</c:v>
                </c:pt>
                <c:pt idx="410">
                  <c:v>413</c:v>
                </c:pt>
                <c:pt idx="411">
                  <c:v>414</c:v>
                </c:pt>
                <c:pt idx="412">
                  <c:v>415</c:v>
                </c:pt>
                <c:pt idx="413">
                  <c:v>416</c:v>
                </c:pt>
                <c:pt idx="414">
                  <c:v>417</c:v>
                </c:pt>
                <c:pt idx="415">
                  <c:v>418</c:v>
                </c:pt>
                <c:pt idx="416">
                  <c:v>419</c:v>
                </c:pt>
                <c:pt idx="417">
                  <c:v>420</c:v>
                </c:pt>
                <c:pt idx="418">
                  <c:v>421</c:v>
                </c:pt>
                <c:pt idx="419">
                  <c:v>422</c:v>
                </c:pt>
                <c:pt idx="420">
                  <c:v>423</c:v>
                </c:pt>
                <c:pt idx="421">
                  <c:v>424</c:v>
                </c:pt>
                <c:pt idx="422">
                  <c:v>425</c:v>
                </c:pt>
                <c:pt idx="423">
                  <c:v>426</c:v>
                </c:pt>
                <c:pt idx="424">
                  <c:v>427</c:v>
                </c:pt>
                <c:pt idx="425">
                  <c:v>428</c:v>
                </c:pt>
                <c:pt idx="426">
                  <c:v>429</c:v>
                </c:pt>
                <c:pt idx="427">
                  <c:v>430</c:v>
                </c:pt>
                <c:pt idx="428">
                  <c:v>431</c:v>
                </c:pt>
                <c:pt idx="429">
                  <c:v>432</c:v>
                </c:pt>
                <c:pt idx="430">
                  <c:v>433</c:v>
                </c:pt>
                <c:pt idx="431">
                  <c:v>434</c:v>
                </c:pt>
                <c:pt idx="432">
                  <c:v>435</c:v>
                </c:pt>
                <c:pt idx="433">
                  <c:v>436</c:v>
                </c:pt>
                <c:pt idx="434">
                  <c:v>437</c:v>
                </c:pt>
                <c:pt idx="435">
                  <c:v>438</c:v>
                </c:pt>
                <c:pt idx="436">
                  <c:v>439</c:v>
                </c:pt>
                <c:pt idx="437">
                  <c:v>440</c:v>
                </c:pt>
                <c:pt idx="438">
                  <c:v>441</c:v>
                </c:pt>
                <c:pt idx="439">
                  <c:v>442</c:v>
                </c:pt>
                <c:pt idx="440">
                  <c:v>443</c:v>
                </c:pt>
                <c:pt idx="441">
                  <c:v>444</c:v>
                </c:pt>
                <c:pt idx="442">
                  <c:v>445</c:v>
                </c:pt>
                <c:pt idx="443">
                  <c:v>446</c:v>
                </c:pt>
                <c:pt idx="444">
                  <c:v>447</c:v>
                </c:pt>
                <c:pt idx="445">
                  <c:v>448</c:v>
                </c:pt>
                <c:pt idx="446">
                  <c:v>449</c:v>
                </c:pt>
                <c:pt idx="447">
                  <c:v>450</c:v>
                </c:pt>
                <c:pt idx="448">
                  <c:v>451</c:v>
                </c:pt>
                <c:pt idx="449">
                  <c:v>452</c:v>
                </c:pt>
                <c:pt idx="450">
                  <c:v>453</c:v>
                </c:pt>
                <c:pt idx="451">
                  <c:v>454</c:v>
                </c:pt>
                <c:pt idx="452">
                  <c:v>455</c:v>
                </c:pt>
                <c:pt idx="453">
                  <c:v>456</c:v>
                </c:pt>
                <c:pt idx="454">
                  <c:v>457</c:v>
                </c:pt>
                <c:pt idx="455">
                  <c:v>458</c:v>
                </c:pt>
                <c:pt idx="456">
                  <c:v>459</c:v>
                </c:pt>
                <c:pt idx="457">
                  <c:v>460</c:v>
                </c:pt>
                <c:pt idx="458">
                  <c:v>461</c:v>
                </c:pt>
                <c:pt idx="459">
                  <c:v>462</c:v>
                </c:pt>
                <c:pt idx="460">
                  <c:v>463</c:v>
                </c:pt>
                <c:pt idx="461">
                  <c:v>464</c:v>
                </c:pt>
                <c:pt idx="462">
                  <c:v>465</c:v>
                </c:pt>
                <c:pt idx="463">
                  <c:v>466</c:v>
                </c:pt>
                <c:pt idx="464">
                  <c:v>467</c:v>
                </c:pt>
                <c:pt idx="465">
                  <c:v>468</c:v>
                </c:pt>
                <c:pt idx="466">
                  <c:v>469</c:v>
                </c:pt>
                <c:pt idx="467">
                  <c:v>470</c:v>
                </c:pt>
                <c:pt idx="468">
                  <c:v>471</c:v>
                </c:pt>
                <c:pt idx="469">
                  <c:v>472</c:v>
                </c:pt>
                <c:pt idx="470">
                  <c:v>473</c:v>
                </c:pt>
                <c:pt idx="471">
                  <c:v>474</c:v>
                </c:pt>
                <c:pt idx="472">
                  <c:v>475</c:v>
                </c:pt>
                <c:pt idx="473">
                  <c:v>476</c:v>
                </c:pt>
                <c:pt idx="474">
                  <c:v>477</c:v>
                </c:pt>
                <c:pt idx="475">
                  <c:v>478</c:v>
                </c:pt>
                <c:pt idx="476">
                  <c:v>479</c:v>
                </c:pt>
                <c:pt idx="477">
                  <c:v>480</c:v>
                </c:pt>
                <c:pt idx="478">
                  <c:v>481</c:v>
                </c:pt>
                <c:pt idx="479">
                  <c:v>482</c:v>
                </c:pt>
                <c:pt idx="480">
                  <c:v>483</c:v>
                </c:pt>
                <c:pt idx="481">
                  <c:v>484</c:v>
                </c:pt>
                <c:pt idx="482">
                  <c:v>485</c:v>
                </c:pt>
                <c:pt idx="483">
                  <c:v>486</c:v>
                </c:pt>
                <c:pt idx="484">
                  <c:v>487</c:v>
                </c:pt>
                <c:pt idx="485">
                  <c:v>488</c:v>
                </c:pt>
                <c:pt idx="486">
                  <c:v>489</c:v>
                </c:pt>
                <c:pt idx="487">
                  <c:v>490</c:v>
                </c:pt>
                <c:pt idx="488">
                  <c:v>491</c:v>
                </c:pt>
                <c:pt idx="489">
                  <c:v>492</c:v>
                </c:pt>
                <c:pt idx="490">
                  <c:v>493</c:v>
                </c:pt>
                <c:pt idx="491">
                  <c:v>494</c:v>
                </c:pt>
                <c:pt idx="492">
                  <c:v>495</c:v>
                </c:pt>
                <c:pt idx="493">
                  <c:v>496</c:v>
                </c:pt>
                <c:pt idx="494">
                  <c:v>497</c:v>
                </c:pt>
                <c:pt idx="495">
                  <c:v>498</c:v>
                </c:pt>
                <c:pt idx="496">
                  <c:v>499</c:v>
                </c:pt>
                <c:pt idx="497">
                  <c:v>500</c:v>
                </c:pt>
                <c:pt idx="498">
                  <c:v>501</c:v>
                </c:pt>
                <c:pt idx="499">
                  <c:v>502</c:v>
                </c:pt>
                <c:pt idx="500">
                  <c:v>503</c:v>
                </c:pt>
                <c:pt idx="501">
                  <c:v>504</c:v>
                </c:pt>
                <c:pt idx="502">
                  <c:v>505</c:v>
                </c:pt>
                <c:pt idx="503">
                  <c:v>506</c:v>
                </c:pt>
                <c:pt idx="504">
                  <c:v>507</c:v>
                </c:pt>
                <c:pt idx="505">
                  <c:v>508</c:v>
                </c:pt>
                <c:pt idx="506">
                  <c:v>509</c:v>
                </c:pt>
                <c:pt idx="507">
                  <c:v>510</c:v>
                </c:pt>
                <c:pt idx="508">
                  <c:v>511</c:v>
                </c:pt>
                <c:pt idx="509">
                  <c:v>512</c:v>
                </c:pt>
                <c:pt idx="510">
                  <c:v>513</c:v>
                </c:pt>
                <c:pt idx="511">
                  <c:v>514</c:v>
                </c:pt>
                <c:pt idx="512">
                  <c:v>515</c:v>
                </c:pt>
                <c:pt idx="513">
                  <c:v>516</c:v>
                </c:pt>
                <c:pt idx="514">
                  <c:v>517</c:v>
                </c:pt>
                <c:pt idx="515">
                  <c:v>518</c:v>
                </c:pt>
                <c:pt idx="516">
                  <c:v>519</c:v>
                </c:pt>
                <c:pt idx="517">
                  <c:v>520</c:v>
                </c:pt>
                <c:pt idx="518">
                  <c:v>521</c:v>
                </c:pt>
                <c:pt idx="519">
                  <c:v>522</c:v>
                </c:pt>
                <c:pt idx="520">
                  <c:v>523</c:v>
                </c:pt>
                <c:pt idx="521">
                  <c:v>524</c:v>
                </c:pt>
                <c:pt idx="522">
                  <c:v>525</c:v>
                </c:pt>
                <c:pt idx="523">
                  <c:v>526</c:v>
                </c:pt>
                <c:pt idx="524">
                  <c:v>527</c:v>
                </c:pt>
                <c:pt idx="525">
                  <c:v>528</c:v>
                </c:pt>
                <c:pt idx="526">
                  <c:v>529</c:v>
                </c:pt>
                <c:pt idx="527">
                  <c:v>530</c:v>
                </c:pt>
                <c:pt idx="528">
                  <c:v>531</c:v>
                </c:pt>
                <c:pt idx="529">
                  <c:v>532</c:v>
                </c:pt>
                <c:pt idx="530">
                  <c:v>533</c:v>
                </c:pt>
                <c:pt idx="531">
                  <c:v>534</c:v>
                </c:pt>
                <c:pt idx="532">
                  <c:v>535</c:v>
                </c:pt>
                <c:pt idx="533">
                  <c:v>536</c:v>
                </c:pt>
                <c:pt idx="534">
                  <c:v>537</c:v>
                </c:pt>
                <c:pt idx="535">
                  <c:v>538</c:v>
                </c:pt>
                <c:pt idx="536">
                  <c:v>539</c:v>
                </c:pt>
                <c:pt idx="537">
                  <c:v>540</c:v>
                </c:pt>
                <c:pt idx="538">
                  <c:v>541</c:v>
                </c:pt>
                <c:pt idx="539">
                  <c:v>542</c:v>
                </c:pt>
                <c:pt idx="540">
                  <c:v>543</c:v>
                </c:pt>
                <c:pt idx="541">
                  <c:v>544</c:v>
                </c:pt>
                <c:pt idx="542">
                  <c:v>545</c:v>
                </c:pt>
                <c:pt idx="543">
                  <c:v>546</c:v>
                </c:pt>
                <c:pt idx="544">
                  <c:v>547</c:v>
                </c:pt>
                <c:pt idx="545">
                  <c:v>548</c:v>
                </c:pt>
                <c:pt idx="546">
                  <c:v>549</c:v>
                </c:pt>
                <c:pt idx="547">
                  <c:v>550</c:v>
                </c:pt>
                <c:pt idx="548">
                  <c:v>551</c:v>
                </c:pt>
                <c:pt idx="549">
                  <c:v>552</c:v>
                </c:pt>
                <c:pt idx="550">
                  <c:v>553</c:v>
                </c:pt>
                <c:pt idx="551">
                  <c:v>554</c:v>
                </c:pt>
                <c:pt idx="552">
                  <c:v>555</c:v>
                </c:pt>
                <c:pt idx="553">
                  <c:v>556</c:v>
                </c:pt>
                <c:pt idx="554">
                  <c:v>557</c:v>
                </c:pt>
                <c:pt idx="555">
                  <c:v>558</c:v>
                </c:pt>
                <c:pt idx="556">
                  <c:v>559</c:v>
                </c:pt>
                <c:pt idx="557">
                  <c:v>560</c:v>
                </c:pt>
                <c:pt idx="558">
                  <c:v>561</c:v>
                </c:pt>
                <c:pt idx="559">
                  <c:v>562</c:v>
                </c:pt>
                <c:pt idx="560">
                  <c:v>563</c:v>
                </c:pt>
                <c:pt idx="561">
                  <c:v>564</c:v>
                </c:pt>
                <c:pt idx="562">
                  <c:v>565</c:v>
                </c:pt>
                <c:pt idx="563">
                  <c:v>566</c:v>
                </c:pt>
                <c:pt idx="564">
                  <c:v>567</c:v>
                </c:pt>
                <c:pt idx="565">
                  <c:v>568</c:v>
                </c:pt>
                <c:pt idx="566">
                  <c:v>569</c:v>
                </c:pt>
                <c:pt idx="567">
                  <c:v>570</c:v>
                </c:pt>
                <c:pt idx="568">
                  <c:v>571</c:v>
                </c:pt>
                <c:pt idx="569">
                  <c:v>572</c:v>
                </c:pt>
                <c:pt idx="570">
                  <c:v>573</c:v>
                </c:pt>
                <c:pt idx="571">
                  <c:v>574</c:v>
                </c:pt>
                <c:pt idx="572">
                  <c:v>575</c:v>
                </c:pt>
                <c:pt idx="573">
                  <c:v>576</c:v>
                </c:pt>
                <c:pt idx="574">
                  <c:v>577</c:v>
                </c:pt>
                <c:pt idx="575">
                  <c:v>578</c:v>
                </c:pt>
                <c:pt idx="576">
                  <c:v>579</c:v>
                </c:pt>
                <c:pt idx="577">
                  <c:v>580</c:v>
                </c:pt>
                <c:pt idx="578">
                  <c:v>581</c:v>
                </c:pt>
                <c:pt idx="579">
                  <c:v>582</c:v>
                </c:pt>
                <c:pt idx="580">
                  <c:v>583</c:v>
                </c:pt>
                <c:pt idx="581">
                  <c:v>584</c:v>
                </c:pt>
                <c:pt idx="582">
                  <c:v>585</c:v>
                </c:pt>
                <c:pt idx="583">
                  <c:v>586</c:v>
                </c:pt>
                <c:pt idx="584">
                  <c:v>587</c:v>
                </c:pt>
                <c:pt idx="585">
                  <c:v>588</c:v>
                </c:pt>
                <c:pt idx="586">
                  <c:v>589</c:v>
                </c:pt>
                <c:pt idx="587">
                  <c:v>590</c:v>
                </c:pt>
                <c:pt idx="588">
                  <c:v>591</c:v>
                </c:pt>
                <c:pt idx="589">
                  <c:v>592</c:v>
                </c:pt>
                <c:pt idx="590">
                  <c:v>593</c:v>
                </c:pt>
                <c:pt idx="591">
                  <c:v>594</c:v>
                </c:pt>
                <c:pt idx="592">
                  <c:v>595</c:v>
                </c:pt>
                <c:pt idx="593">
                  <c:v>596</c:v>
                </c:pt>
                <c:pt idx="594">
                  <c:v>597</c:v>
                </c:pt>
                <c:pt idx="595">
                  <c:v>598</c:v>
                </c:pt>
              </c:numCache>
            </c:numRef>
          </c:xVal>
          <c:yVal>
            <c:numRef>
              <c:f>Horacek!$D$2:$D$597</c:f>
              <c:numCache>
                <c:formatCode>General</c:formatCode>
                <c:ptCount val="596"/>
                <c:pt idx="0">
                  <c:v>115</c:v>
                </c:pt>
                <c:pt idx="1">
                  <c:v>116</c:v>
                </c:pt>
                <c:pt idx="2">
                  <c:v>116</c:v>
                </c:pt>
                <c:pt idx="3">
                  <c:v>117</c:v>
                </c:pt>
                <c:pt idx="4">
                  <c:v>116</c:v>
                </c:pt>
                <c:pt idx="5">
                  <c:v>116</c:v>
                </c:pt>
                <c:pt idx="6">
                  <c:v>117</c:v>
                </c:pt>
                <c:pt idx="7">
                  <c:v>117</c:v>
                </c:pt>
                <c:pt idx="8">
                  <c:v>117</c:v>
                </c:pt>
                <c:pt idx="9">
                  <c:v>118</c:v>
                </c:pt>
                <c:pt idx="10">
                  <c:v>119</c:v>
                </c:pt>
                <c:pt idx="11">
                  <c:v>120</c:v>
                </c:pt>
                <c:pt idx="12">
                  <c:v>120</c:v>
                </c:pt>
                <c:pt idx="13">
                  <c:v>120</c:v>
                </c:pt>
                <c:pt idx="14">
                  <c:v>120</c:v>
                </c:pt>
                <c:pt idx="15">
                  <c:v>121</c:v>
                </c:pt>
                <c:pt idx="16">
                  <c:v>120</c:v>
                </c:pt>
                <c:pt idx="17">
                  <c:v>120</c:v>
                </c:pt>
                <c:pt idx="18">
                  <c:v>119</c:v>
                </c:pt>
                <c:pt idx="19">
                  <c:v>119</c:v>
                </c:pt>
                <c:pt idx="20">
                  <c:v>120</c:v>
                </c:pt>
                <c:pt idx="21">
                  <c:v>121</c:v>
                </c:pt>
                <c:pt idx="22">
                  <c:v>123</c:v>
                </c:pt>
                <c:pt idx="23">
                  <c:v>124</c:v>
                </c:pt>
                <c:pt idx="24">
                  <c:v>124</c:v>
                </c:pt>
                <c:pt idx="25">
                  <c:v>124</c:v>
                </c:pt>
                <c:pt idx="26">
                  <c:v>124</c:v>
                </c:pt>
                <c:pt idx="27">
                  <c:v>124</c:v>
                </c:pt>
                <c:pt idx="28">
                  <c:v>124</c:v>
                </c:pt>
                <c:pt idx="29">
                  <c:v>122</c:v>
                </c:pt>
                <c:pt idx="30">
                  <c:v>122</c:v>
                </c:pt>
                <c:pt idx="31">
                  <c:v>120</c:v>
                </c:pt>
                <c:pt idx="32">
                  <c:v>120</c:v>
                </c:pt>
                <c:pt idx="33">
                  <c:v>121</c:v>
                </c:pt>
                <c:pt idx="34">
                  <c:v>121</c:v>
                </c:pt>
                <c:pt idx="35">
                  <c:v>121</c:v>
                </c:pt>
                <c:pt idx="36">
                  <c:v>122</c:v>
                </c:pt>
                <c:pt idx="37">
                  <c:v>122</c:v>
                </c:pt>
                <c:pt idx="38">
                  <c:v>122</c:v>
                </c:pt>
                <c:pt idx="39">
                  <c:v>120</c:v>
                </c:pt>
                <c:pt idx="40">
                  <c:v>120</c:v>
                </c:pt>
                <c:pt idx="41">
                  <c:v>118</c:v>
                </c:pt>
                <c:pt idx="42">
                  <c:v>118</c:v>
                </c:pt>
                <c:pt idx="43">
                  <c:v>118</c:v>
                </c:pt>
                <c:pt idx="44">
                  <c:v>118</c:v>
                </c:pt>
                <c:pt idx="45">
                  <c:v>118</c:v>
                </c:pt>
                <c:pt idx="46">
                  <c:v>119</c:v>
                </c:pt>
                <c:pt idx="47">
                  <c:v>119</c:v>
                </c:pt>
                <c:pt idx="48">
                  <c:v>120</c:v>
                </c:pt>
                <c:pt idx="49">
                  <c:v>121</c:v>
                </c:pt>
                <c:pt idx="50">
                  <c:v>122</c:v>
                </c:pt>
                <c:pt idx="51">
                  <c:v>122</c:v>
                </c:pt>
                <c:pt idx="52">
                  <c:v>122</c:v>
                </c:pt>
                <c:pt idx="53">
                  <c:v>122</c:v>
                </c:pt>
                <c:pt idx="54">
                  <c:v>122</c:v>
                </c:pt>
                <c:pt idx="55">
                  <c:v>123</c:v>
                </c:pt>
                <c:pt idx="56">
                  <c:v>123</c:v>
                </c:pt>
                <c:pt idx="57">
                  <c:v>123</c:v>
                </c:pt>
                <c:pt idx="58">
                  <c:v>123</c:v>
                </c:pt>
                <c:pt idx="59">
                  <c:v>122</c:v>
                </c:pt>
                <c:pt idx="60">
                  <c:v>123</c:v>
                </c:pt>
                <c:pt idx="61">
                  <c:v>123</c:v>
                </c:pt>
                <c:pt idx="62">
                  <c:v>123</c:v>
                </c:pt>
                <c:pt idx="63">
                  <c:v>122</c:v>
                </c:pt>
                <c:pt idx="64">
                  <c:v>123</c:v>
                </c:pt>
                <c:pt idx="65">
                  <c:v>122</c:v>
                </c:pt>
                <c:pt idx="66">
                  <c:v>123</c:v>
                </c:pt>
                <c:pt idx="67">
                  <c:v>123</c:v>
                </c:pt>
                <c:pt idx="68">
                  <c:v>120</c:v>
                </c:pt>
                <c:pt idx="69">
                  <c:v>119</c:v>
                </c:pt>
                <c:pt idx="70">
                  <c:v>119</c:v>
                </c:pt>
                <c:pt idx="71">
                  <c:v>118</c:v>
                </c:pt>
                <c:pt idx="72">
                  <c:v>118</c:v>
                </c:pt>
                <c:pt idx="73">
                  <c:v>118</c:v>
                </c:pt>
                <c:pt idx="74">
                  <c:v>120</c:v>
                </c:pt>
                <c:pt idx="75">
                  <c:v>120</c:v>
                </c:pt>
                <c:pt idx="76">
                  <c:v>121</c:v>
                </c:pt>
                <c:pt idx="77">
                  <c:v>121</c:v>
                </c:pt>
                <c:pt idx="78">
                  <c:v>121</c:v>
                </c:pt>
                <c:pt idx="79">
                  <c:v>122</c:v>
                </c:pt>
                <c:pt idx="80">
                  <c:v>122</c:v>
                </c:pt>
                <c:pt idx="81">
                  <c:v>122</c:v>
                </c:pt>
                <c:pt idx="82">
                  <c:v>123</c:v>
                </c:pt>
                <c:pt idx="83">
                  <c:v>123</c:v>
                </c:pt>
                <c:pt idx="84">
                  <c:v>124</c:v>
                </c:pt>
                <c:pt idx="85">
                  <c:v>124</c:v>
                </c:pt>
                <c:pt idx="86">
                  <c:v>124</c:v>
                </c:pt>
                <c:pt idx="87">
                  <c:v>126</c:v>
                </c:pt>
                <c:pt idx="88">
                  <c:v>126</c:v>
                </c:pt>
                <c:pt idx="89">
                  <c:v>127</c:v>
                </c:pt>
                <c:pt idx="90">
                  <c:v>127</c:v>
                </c:pt>
                <c:pt idx="91">
                  <c:v>127</c:v>
                </c:pt>
                <c:pt idx="92">
                  <c:v>127</c:v>
                </c:pt>
                <c:pt idx="93">
                  <c:v>127</c:v>
                </c:pt>
                <c:pt idx="94">
                  <c:v>126</c:v>
                </c:pt>
                <c:pt idx="95">
                  <c:v>126</c:v>
                </c:pt>
                <c:pt idx="96">
                  <c:v>127</c:v>
                </c:pt>
                <c:pt idx="97">
                  <c:v>128</c:v>
                </c:pt>
                <c:pt idx="98">
                  <c:v>128</c:v>
                </c:pt>
                <c:pt idx="99">
                  <c:v>128</c:v>
                </c:pt>
                <c:pt idx="100">
                  <c:v>128</c:v>
                </c:pt>
                <c:pt idx="101">
                  <c:v>127</c:v>
                </c:pt>
                <c:pt idx="102">
                  <c:v>127</c:v>
                </c:pt>
                <c:pt idx="103">
                  <c:v>127</c:v>
                </c:pt>
                <c:pt idx="104">
                  <c:v>127</c:v>
                </c:pt>
                <c:pt idx="105">
                  <c:v>128</c:v>
                </c:pt>
                <c:pt idx="106">
                  <c:v>128</c:v>
                </c:pt>
                <c:pt idx="107">
                  <c:v>128</c:v>
                </c:pt>
                <c:pt idx="108">
                  <c:v>129</c:v>
                </c:pt>
                <c:pt idx="109">
                  <c:v>129</c:v>
                </c:pt>
                <c:pt idx="110">
                  <c:v>129</c:v>
                </c:pt>
                <c:pt idx="111">
                  <c:v>128</c:v>
                </c:pt>
                <c:pt idx="112">
                  <c:v>128</c:v>
                </c:pt>
                <c:pt idx="113">
                  <c:v>128</c:v>
                </c:pt>
                <c:pt idx="114">
                  <c:v>128</c:v>
                </c:pt>
                <c:pt idx="115">
                  <c:v>128</c:v>
                </c:pt>
                <c:pt idx="116">
                  <c:v>128</c:v>
                </c:pt>
                <c:pt idx="117">
                  <c:v>128</c:v>
                </c:pt>
                <c:pt idx="118">
                  <c:v>128</c:v>
                </c:pt>
                <c:pt idx="119">
                  <c:v>128</c:v>
                </c:pt>
                <c:pt idx="120">
                  <c:v>127</c:v>
                </c:pt>
                <c:pt idx="121">
                  <c:v>126</c:v>
                </c:pt>
                <c:pt idx="122">
                  <c:v>126</c:v>
                </c:pt>
                <c:pt idx="123">
                  <c:v>127</c:v>
                </c:pt>
                <c:pt idx="124">
                  <c:v>127</c:v>
                </c:pt>
                <c:pt idx="125">
                  <c:v>127</c:v>
                </c:pt>
                <c:pt idx="126">
                  <c:v>128</c:v>
                </c:pt>
                <c:pt idx="127">
                  <c:v>128</c:v>
                </c:pt>
                <c:pt idx="128">
                  <c:v>128</c:v>
                </c:pt>
                <c:pt idx="129">
                  <c:v>128</c:v>
                </c:pt>
                <c:pt idx="130">
                  <c:v>129</c:v>
                </c:pt>
                <c:pt idx="131">
                  <c:v>129</c:v>
                </c:pt>
                <c:pt idx="132">
                  <c:v>129</c:v>
                </c:pt>
                <c:pt idx="133">
                  <c:v>129</c:v>
                </c:pt>
                <c:pt idx="134">
                  <c:v>129</c:v>
                </c:pt>
                <c:pt idx="135">
                  <c:v>129</c:v>
                </c:pt>
                <c:pt idx="136">
                  <c:v>130</c:v>
                </c:pt>
                <c:pt idx="137">
                  <c:v>130</c:v>
                </c:pt>
                <c:pt idx="138">
                  <c:v>130</c:v>
                </c:pt>
                <c:pt idx="139">
                  <c:v>130</c:v>
                </c:pt>
                <c:pt idx="140">
                  <c:v>130</c:v>
                </c:pt>
                <c:pt idx="141">
                  <c:v>130</c:v>
                </c:pt>
                <c:pt idx="142">
                  <c:v>131</c:v>
                </c:pt>
                <c:pt idx="143">
                  <c:v>131</c:v>
                </c:pt>
                <c:pt idx="144">
                  <c:v>131</c:v>
                </c:pt>
                <c:pt idx="145">
                  <c:v>131</c:v>
                </c:pt>
                <c:pt idx="146">
                  <c:v>131</c:v>
                </c:pt>
                <c:pt idx="147">
                  <c:v>131</c:v>
                </c:pt>
                <c:pt idx="148">
                  <c:v>130</c:v>
                </c:pt>
                <c:pt idx="149">
                  <c:v>128</c:v>
                </c:pt>
                <c:pt idx="150">
                  <c:v>128</c:v>
                </c:pt>
                <c:pt idx="151">
                  <c:v>128</c:v>
                </c:pt>
                <c:pt idx="152">
                  <c:v>128</c:v>
                </c:pt>
                <c:pt idx="153">
                  <c:v>128</c:v>
                </c:pt>
                <c:pt idx="154">
                  <c:v>129</c:v>
                </c:pt>
                <c:pt idx="155">
                  <c:v>130</c:v>
                </c:pt>
                <c:pt idx="156">
                  <c:v>130</c:v>
                </c:pt>
                <c:pt idx="157">
                  <c:v>130</c:v>
                </c:pt>
                <c:pt idx="158">
                  <c:v>131</c:v>
                </c:pt>
                <c:pt idx="159">
                  <c:v>131</c:v>
                </c:pt>
                <c:pt idx="160">
                  <c:v>132</c:v>
                </c:pt>
                <c:pt idx="161">
                  <c:v>133</c:v>
                </c:pt>
                <c:pt idx="162">
                  <c:v>133</c:v>
                </c:pt>
                <c:pt idx="163">
                  <c:v>135</c:v>
                </c:pt>
                <c:pt idx="164">
                  <c:v>134</c:v>
                </c:pt>
                <c:pt idx="165">
                  <c:v>135</c:v>
                </c:pt>
                <c:pt idx="166">
                  <c:v>135</c:v>
                </c:pt>
                <c:pt idx="167">
                  <c:v>135</c:v>
                </c:pt>
                <c:pt idx="168">
                  <c:v>135</c:v>
                </c:pt>
                <c:pt idx="169">
                  <c:v>133</c:v>
                </c:pt>
                <c:pt idx="170">
                  <c:v>134</c:v>
                </c:pt>
                <c:pt idx="171">
                  <c:v>134</c:v>
                </c:pt>
                <c:pt idx="172">
                  <c:v>133</c:v>
                </c:pt>
                <c:pt idx="173">
                  <c:v>132</c:v>
                </c:pt>
                <c:pt idx="174">
                  <c:v>132</c:v>
                </c:pt>
                <c:pt idx="175">
                  <c:v>132</c:v>
                </c:pt>
                <c:pt idx="176">
                  <c:v>131</c:v>
                </c:pt>
                <c:pt idx="177">
                  <c:v>131</c:v>
                </c:pt>
                <c:pt idx="178">
                  <c:v>131</c:v>
                </c:pt>
                <c:pt idx="179">
                  <c:v>132</c:v>
                </c:pt>
                <c:pt idx="180">
                  <c:v>132</c:v>
                </c:pt>
                <c:pt idx="181">
                  <c:v>132</c:v>
                </c:pt>
                <c:pt idx="182">
                  <c:v>133</c:v>
                </c:pt>
                <c:pt idx="183">
                  <c:v>134</c:v>
                </c:pt>
                <c:pt idx="184">
                  <c:v>134</c:v>
                </c:pt>
                <c:pt idx="185">
                  <c:v>135</c:v>
                </c:pt>
                <c:pt idx="186">
                  <c:v>136</c:v>
                </c:pt>
                <c:pt idx="187">
                  <c:v>136</c:v>
                </c:pt>
                <c:pt idx="188">
                  <c:v>137</c:v>
                </c:pt>
                <c:pt idx="189">
                  <c:v>138</c:v>
                </c:pt>
                <c:pt idx="190">
                  <c:v>138</c:v>
                </c:pt>
                <c:pt idx="191">
                  <c:v>138</c:v>
                </c:pt>
                <c:pt idx="192">
                  <c:v>138</c:v>
                </c:pt>
                <c:pt idx="193">
                  <c:v>138</c:v>
                </c:pt>
                <c:pt idx="194">
                  <c:v>139</c:v>
                </c:pt>
                <c:pt idx="195">
                  <c:v>139</c:v>
                </c:pt>
                <c:pt idx="196">
                  <c:v>139</c:v>
                </c:pt>
                <c:pt idx="197">
                  <c:v>139</c:v>
                </c:pt>
                <c:pt idx="198">
                  <c:v>140</c:v>
                </c:pt>
                <c:pt idx="199">
                  <c:v>139</c:v>
                </c:pt>
                <c:pt idx="200">
                  <c:v>140</c:v>
                </c:pt>
                <c:pt idx="201">
                  <c:v>140</c:v>
                </c:pt>
                <c:pt idx="202">
                  <c:v>140</c:v>
                </c:pt>
                <c:pt idx="203">
                  <c:v>140</c:v>
                </c:pt>
                <c:pt idx="204">
                  <c:v>141</c:v>
                </c:pt>
                <c:pt idx="205">
                  <c:v>141</c:v>
                </c:pt>
                <c:pt idx="206">
                  <c:v>141</c:v>
                </c:pt>
                <c:pt idx="207">
                  <c:v>141</c:v>
                </c:pt>
                <c:pt idx="208">
                  <c:v>142</c:v>
                </c:pt>
                <c:pt idx="209">
                  <c:v>142</c:v>
                </c:pt>
                <c:pt idx="210">
                  <c:v>142</c:v>
                </c:pt>
                <c:pt idx="211">
                  <c:v>141</c:v>
                </c:pt>
                <c:pt idx="212">
                  <c:v>140</c:v>
                </c:pt>
                <c:pt idx="213">
                  <c:v>141</c:v>
                </c:pt>
                <c:pt idx="214">
                  <c:v>142</c:v>
                </c:pt>
                <c:pt idx="215">
                  <c:v>142</c:v>
                </c:pt>
                <c:pt idx="216">
                  <c:v>141</c:v>
                </c:pt>
                <c:pt idx="217">
                  <c:v>142</c:v>
                </c:pt>
                <c:pt idx="218">
                  <c:v>143</c:v>
                </c:pt>
                <c:pt idx="219">
                  <c:v>143</c:v>
                </c:pt>
                <c:pt idx="220">
                  <c:v>143</c:v>
                </c:pt>
                <c:pt idx="221">
                  <c:v>144</c:v>
                </c:pt>
                <c:pt idx="222">
                  <c:v>144</c:v>
                </c:pt>
                <c:pt idx="223">
                  <c:v>145</c:v>
                </c:pt>
                <c:pt idx="224">
                  <c:v>145</c:v>
                </c:pt>
                <c:pt idx="225">
                  <c:v>144</c:v>
                </c:pt>
                <c:pt idx="226">
                  <c:v>144</c:v>
                </c:pt>
                <c:pt idx="227">
                  <c:v>144</c:v>
                </c:pt>
                <c:pt idx="228">
                  <c:v>144</c:v>
                </c:pt>
                <c:pt idx="229">
                  <c:v>144</c:v>
                </c:pt>
                <c:pt idx="230">
                  <c:v>145</c:v>
                </c:pt>
                <c:pt idx="231">
                  <c:v>145</c:v>
                </c:pt>
                <c:pt idx="232">
                  <c:v>145</c:v>
                </c:pt>
                <c:pt idx="233">
                  <c:v>145</c:v>
                </c:pt>
                <c:pt idx="234">
                  <c:v>145</c:v>
                </c:pt>
                <c:pt idx="235">
                  <c:v>145</c:v>
                </c:pt>
                <c:pt idx="236">
                  <c:v>144</c:v>
                </c:pt>
                <c:pt idx="237">
                  <c:v>144</c:v>
                </c:pt>
                <c:pt idx="238">
                  <c:v>144</c:v>
                </c:pt>
                <c:pt idx="239">
                  <c:v>144</c:v>
                </c:pt>
                <c:pt idx="240">
                  <c:v>144</c:v>
                </c:pt>
                <c:pt idx="241">
                  <c:v>144</c:v>
                </c:pt>
                <c:pt idx="242">
                  <c:v>144</c:v>
                </c:pt>
                <c:pt idx="243">
                  <c:v>144</c:v>
                </c:pt>
                <c:pt idx="244">
                  <c:v>144</c:v>
                </c:pt>
                <c:pt idx="245">
                  <c:v>143</c:v>
                </c:pt>
                <c:pt idx="246">
                  <c:v>143</c:v>
                </c:pt>
                <c:pt idx="247">
                  <c:v>144</c:v>
                </c:pt>
                <c:pt idx="248">
                  <c:v>144</c:v>
                </c:pt>
                <c:pt idx="249">
                  <c:v>144</c:v>
                </c:pt>
                <c:pt idx="250">
                  <c:v>144</c:v>
                </c:pt>
                <c:pt idx="251">
                  <c:v>144</c:v>
                </c:pt>
                <c:pt idx="252">
                  <c:v>144</c:v>
                </c:pt>
                <c:pt idx="253">
                  <c:v>143</c:v>
                </c:pt>
                <c:pt idx="254">
                  <c:v>144</c:v>
                </c:pt>
                <c:pt idx="255">
                  <c:v>144</c:v>
                </c:pt>
                <c:pt idx="256">
                  <c:v>145</c:v>
                </c:pt>
                <c:pt idx="257">
                  <c:v>145</c:v>
                </c:pt>
                <c:pt idx="258">
                  <c:v>146</c:v>
                </c:pt>
                <c:pt idx="259">
                  <c:v>147</c:v>
                </c:pt>
                <c:pt idx="260">
                  <c:v>149</c:v>
                </c:pt>
                <c:pt idx="261">
                  <c:v>150</c:v>
                </c:pt>
                <c:pt idx="262">
                  <c:v>151</c:v>
                </c:pt>
                <c:pt idx="263">
                  <c:v>152</c:v>
                </c:pt>
                <c:pt idx="264">
                  <c:v>153</c:v>
                </c:pt>
                <c:pt idx="265">
                  <c:v>153</c:v>
                </c:pt>
                <c:pt idx="266">
                  <c:v>154</c:v>
                </c:pt>
                <c:pt idx="267">
                  <c:v>153</c:v>
                </c:pt>
                <c:pt idx="268">
                  <c:v>153</c:v>
                </c:pt>
                <c:pt idx="269">
                  <c:v>154</c:v>
                </c:pt>
                <c:pt idx="270">
                  <c:v>153</c:v>
                </c:pt>
                <c:pt idx="271">
                  <c:v>153</c:v>
                </c:pt>
                <c:pt idx="272">
                  <c:v>153</c:v>
                </c:pt>
                <c:pt idx="273">
                  <c:v>153</c:v>
                </c:pt>
                <c:pt idx="274">
                  <c:v>154</c:v>
                </c:pt>
                <c:pt idx="275">
                  <c:v>154</c:v>
                </c:pt>
                <c:pt idx="276">
                  <c:v>154</c:v>
                </c:pt>
                <c:pt idx="277">
                  <c:v>153</c:v>
                </c:pt>
                <c:pt idx="278">
                  <c:v>153</c:v>
                </c:pt>
                <c:pt idx="279">
                  <c:v>154</c:v>
                </c:pt>
                <c:pt idx="280">
                  <c:v>154</c:v>
                </c:pt>
                <c:pt idx="281">
                  <c:v>154</c:v>
                </c:pt>
                <c:pt idx="282">
                  <c:v>154</c:v>
                </c:pt>
                <c:pt idx="283">
                  <c:v>153</c:v>
                </c:pt>
                <c:pt idx="284">
                  <c:v>154</c:v>
                </c:pt>
                <c:pt idx="285">
                  <c:v>153</c:v>
                </c:pt>
                <c:pt idx="286">
                  <c:v>154</c:v>
                </c:pt>
                <c:pt idx="287">
                  <c:v>155</c:v>
                </c:pt>
                <c:pt idx="288">
                  <c:v>155</c:v>
                </c:pt>
                <c:pt idx="289">
                  <c:v>155</c:v>
                </c:pt>
                <c:pt idx="290">
                  <c:v>155</c:v>
                </c:pt>
                <c:pt idx="291">
                  <c:v>154</c:v>
                </c:pt>
                <c:pt idx="292">
                  <c:v>154</c:v>
                </c:pt>
                <c:pt idx="293">
                  <c:v>154</c:v>
                </c:pt>
                <c:pt idx="294">
                  <c:v>155</c:v>
                </c:pt>
                <c:pt idx="295">
                  <c:v>154</c:v>
                </c:pt>
                <c:pt idx="296">
                  <c:v>155</c:v>
                </c:pt>
                <c:pt idx="297">
                  <c:v>155</c:v>
                </c:pt>
                <c:pt idx="298">
                  <c:v>155</c:v>
                </c:pt>
                <c:pt idx="299">
                  <c:v>155</c:v>
                </c:pt>
                <c:pt idx="300">
                  <c:v>156</c:v>
                </c:pt>
                <c:pt idx="301">
                  <c:v>155</c:v>
                </c:pt>
                <c:pt idx="302">
                  <c:v>155</c:v>
                </c:pt>
                <c:pt idx="303">
                  <c:v>155</c:v>
                </c:pt>
                <c:pt idx="304">
                  <c:v>155</c:v>
                </c:pt>
                <c:pt idx="305">
                  <c:v>156</c:v>
                </c:pt>
                <c:pt idx="306">
                  <c:v>155</c:v>
                </c:pt>
                <c:pt idx="307">
                  <c:v>155</c:v>
                </c:pt>
                <c:pt idx="308">
                  <c:v>154</c:v>
                </c:pt>
                <c:pt idx="309">
                  <c:v>154</c:v>
                </c:pt>
                <c:pt idx="310">
                  <c:v>154</c:v>
                </c:pt>
                <c:pt idx="311">
                  <c:v>154</c:v>
                </c:pt>
                <c:pt idx="312">
                  <c:v>154</c:v>
                </c:pt>
                <c:pt idx="313">
                  <c:v>155</c:v>
                </c:pt>
                <c:pt idx="314">
                  <c:v>155</c:v>
                </c:pt>
                <c:pt idx="315">
                  <c:v>156</c:v>
                </c:pt>
                <c:pt idx="316">
                  <c:v>156</c:v>
                </c:pt>
                <c:pt idx="317">
                  <c:v>156</c:v>
                </c:pt>
                <c:pt idx="318">
                  <c:v>157</c:v>
                </c:pt>
                <c:pt idx="319">
                  <c:v>157</c:v>
                </c:pt>
                <c:pt idx="320">
                  <c:v>157</c:v>
                </c:pt>
                <c:pt idx="321">
                  <c:v>157</c:v>
                </c:pt>
                <c:pt idx="322">
                  <c:v>158</c:v>
                </c:pt>
                <c:pt idx="323">
                  <c:v>158</c:v>
                </c:pt>
                <c:pt idx="324">
                  <c:v>159</c:v>
                </c:pt>
                <c:pt idx="325">
                  <c:v>159</c:v>
                </c:pt>
                <c:pt idx="326">
                  <c:v>159</c:v>
                </c:pt>
                <c:pt idx="327">
                  <c:v>159</c:v>
                </c:pt>
                <c:pt idx="328">
                  <c:v>159</c:v>
                </c:pt>
                <c:pt idx="329">
                  <c:v>159</c:v>
                </c:pt>
                <c:pt idx="330">
                  <c:v>160</c:v>
                </c:pt>
                <c:pt idx="331">
                  <c:v>159</c:v>
                </c:pt>
                <c:pt idx="332">
                  <c:v>160</c:v>
                </c:pt>
                <c:pt idx="333">
                  <c:v>159</c:v>
                </c:pt>
                <c:pt idx="334">
                  <c:v>159</c:v>
                </c:pt>
                <c:pt idx="335">
                  <c:v>159</c:v>
                </c:pt>
                <c:pt idx="336">
                  <c:v>160</c:v>
                </c:pt>
                <c:pt idx="337">
                  <c:v>160</c:v>
                </c:pt>
                <c:pt idx="338">
                  <c:v>160</c:v>
                </c:pt>
                <c:pt idx="339">
                  <c:v>160</c:v>
                </c:pt>
                <c:pt idx="340">
                  <c:v>161</c:v>
                </c:pt>
                <c:pt idx="341">
                  <c:v>161</c:v>
                </c:pt>
                <c:pt idx="342">
                  <c:v>161</c:v>
                </c:pt>
                <c:pt idx="343">
                  <c:v>161</c:v>
                </c:pt>
                <c:pt idx="344">
                  <c:v>162</c:v>
                </c:pt>
                <c:pt idx="345">
                  <c:v>161</c:v>
                </c:pt>
                <c:pt idx="346">
                  <c:v>162</c:v>
                </c:pt>
                <c:pt idx="347">
                  <c:v>162</c:v>
                </c:pt>
                <c:pt idx="348">
                  <c:v>162</c:v>
                </c:pt>
                <c:pt idx="349">
                  <c:v>163</c:v>
                </c:pt>
                <c:pt idx="350">
                  <c:v>163</c:v>
                </c:pt>
                <c:pt idx="351">
                  <c:v>163</c:v>
                </c:pt>
                <c:pt idx="352">
                  <c:v>163</c:v>
                </c:pt>
                <c:pt idx="353">
                  <c:v>163</c:v>
                </c:pt>
                <c:pt idx="354">
                  <c:v>163</c:v>
                </c:pt>
                <c:pt idx="355">
                  <c:v>164</c:v>
                </c:pt>
                <c:pt idx="356">
                  <c:v>164</c:v>
                </c:pt>
                <c:pt idx="357">
                  <c:v>163</c:v>
                </c:pt>
                <c:pt idx="358">
                  <c:v>163</c:v>
                </c:pt>
                <c:pt idx="359">
                  <c:v>163</c:v>
                </c:pt>
                <c:pt idx="360">
                  <c:v>164</c:v>
                </c:pt>
                <c:pt idx="361">
                  <c:v>163</c:v>
                </c:pt>
                <c:pt idx="362">
                  <c:v>163</c:v>
                </c:pt>
                <c:pt idx="363">
                  <c:v>163</c:v>
                </c:pt>
                <c:pt idx="364">
                  <c:v>163</c:v>
                </c:pt>
                <c:pt idx="365">
                  <c:v>163</c:v>
                </c:pt>
                <c:pt idx="366">
                  <c:v>162</c:v>
                </c:pt>
                <c:pt idx="367">
                  <c:v>163</c:v>
                </c:pt>
                <c:pt idx="368">
                  <c:v>163</c:v>
                </c:pt>
                <c:pt idx="369">
                  <c:v>163</c:v>
                </c:pt>
                <c:pt idx="370">
                  <c:v>163</c:v>
                </c:pt>
                <c:pt idx="371">
                  <c:v>163</c:v>
                </c:pt>
                <c:pt idx="372">
                  <c:v>163</c:v>
                </c:pt>
                <c:pt idx="373">
                  <c:v>163</c:v>
                </c:pt>
                <c:pt idx="374">
                  <c:v>163</c:v>
                </c:pt>
                <c:pt idx="375">
                  <c:v>163</c:v>
                </c:pt>
                <c:pt idx="376">
                  <c:v>162</c:v>
                </c:pt>
                <c:pt idx="377">
                  <c:v>161</c:v>
                </c:pt>
                <c:pt idx="378">
                  <c:v>162</c:v>
                </c:pt>
                <c:pt idx="379">
                  <c:v>161</c:v>
                </c:pt>
                <c:pt idx="380">
                  <c:v>161</c:v>
                </c:pt>
                <c:pt idx="381">
                  <c:v>161</c:v>
                </c:pt>
                <c:pt idx="382">
                  <c:v>161</c:v>
                </c:pt>
                <c:pt idx="383">
                  <c:v>160</c:v>
                </c:pt>
                <c:pt idx="384">
                  <c:v>161</c:v>
                </c:pt>
                <c:pt idx="385">
                  <c:v>161</c:v>
                </c:pt>
                <c:pt idx="386">
                  <c:v>160</c:v>
                </c:pt>
                <c:pt idx="387">
                  <c:v>160</c:v>
                </c:pt>
                <c:pt idx="388">
                  <c:v>159</c:v>
                </c:pt>
                <c:pt idx="389">
                  <c:v>160</c:v>
                </c:pt>
                <c:pt idx="390">
                  <c:v>160</c:v>
                </c:pt>
                <c:pt idx="391">
                  <c:v>159</c:v>
                </c:pt>
                <c:pt idx="392">
                  <c:v>159</c:v>
                </c:pt>
                <c:pt idx="393">
                  <c:v>159</c:v>
                </c:pt>
                <c:pt idx="394">
                  <c:v>159</c:v>
                </c:pt>
                <c:pt idx="395">
                  <c:v>160</c:v>
                </c:pt>
                <c:pt idx="396">
                  <c:v>159</c:v>
                </c:pt>
                <c:pt idx="397">
                  <c:v>160</c:v>
                </c:pt>
                <c:pt idx="398">
                  <c:v>159</c:v>
                </c:pt>
                <c:pt idx="399">
                  <c:v>158</c:v>
                </c:pt>
                <c:pt idx="400">
                  <c:v>157</c:v>
                </c:pt>
                <c:pt idx="401">
                  <c:v>156</c:v>
                </c:pt>
                <c:pt idx="402">
                  <c:v>156</c:v>
                </c:pt>
                <c:pt idx="403">
                  <c:v>155</c:v>
                </c:pt>
                <c:pt idx="404">
                  <c:v>155</c:v>
                </c:pt>
                <c:pt idx="405">
                  <c:v>154</c:v>
                </c:pt>
                <c:pt idx="406">
                  <c:v>153</c:v>
                </c:pt>
                <c:pt idx="407">
                  <c:v>153</c:v>
                </c:pt>
                <c:pt idx="408">
                  <c:v>152</c:v>
                </c:pt>
                <c:pt idx="409">
                  <c:v>152</c:v>
                </c:pt>
                <c:pt idx="410">
                  <c:v>152</c:v>
                </c:pt>
                <c:pt idx="411">
                  <c:v>151</c:v>
                </c:pt>
                <c:pt idx="412">
                  <c:v>151</c:v>
                </c:pt>
                <c:pt idx="413">
                  <c:v>152</c:v>
                </c:pt>
                <c:pt idx="414">
                  <c:v>151</c:v>
                </c:pt>
                <c:pt idx="415">
                  <c:v>150</c:v>
                </c:pt>
                <c:pt idx="416">
                  <c:v>149</c:v>
                </c:pt>
                <c:pt idx="417">
                  <c:v>150</c:v>
                </c:pt>
                <c:pt idx="418">
                  <c:v>148</c:v>
                </c:pt>
                <c:pt idx="419">
                  <c:v>148</c:v>
                </c:pt>
                <c:pt idx="420">
                  <c:v>148</c:v>
                </c:pt>
                <c:pt idx="421">
                  <c:v>147</c:v>
                </c:pt>
                <c:pt idx="422">
                  <c:v>147</c:v>
                </c:pt>
                <c:pt idx="423">
                  <c:v>147</c:v>
                </c:pt>
                <c:pt idx="424">
                  <c:v>146</c:v>
                </c:pt>
                <c:pt idx="425">
                  <c:v>146</c:v>
                </c:pt>
                <c:pt idx="426">
                  <c:v>147</c:v>
                </c:pt>
                <c:pt idx="427">
                  <c:v>146</c:v>
                </c:pt>
                <c:pt idx="428">
                  <c:v>147</c:v>
                </c:pt>
                <c:pt idx="429">
                  <c:v>147</c:v>
                </c:pt>
                <c:pt idx="430">
                  <c:v>147</c:v>
                </c:pt>
                <c:pt idx="431">
                  <c:v>147</c:v>
                </c:pt>
                <c:pt idx="432">
                  <c:v>146</c:v>
                </c:pt>
                <c:pt idx="433">
                  <c:v>146</c:v>
                </c:pt>
                <c:pt idx="434">
                  <c:v>145</c:v>
                </c:pt>
                <c:pt idx="435">
                  <c:v>145</c:v>
                </c:pt>
                <c:pt idx="436">
                  <c:v>145</c:v>
                </c:pt>
                <c:pt idx="437">
                  <c:v>145</c:v>
                </c:pt>
                <c:pt idx="438">
                  <c:v>145</c:v>
                </c:pt>
                <c:pt idx="439">
                  <c:v>144</c:v>
                </c:pt>
                <c:pt idx="440">
                  <c:v>143</c:v>
                </c:pt>
                <c:pt idx="441">
                  <c:v>142</c:v>
                </c:pt>
                <c:pt idx="442">
                  <c:v>142</c:v>
                </c:pt>
                <c:pt idx="443">
                  <c:v>141</c:v>
                </c:pt>
                <c:pt idx="444">
                  <c:v>140</c:v>
                </c:pt>
                <c:pt idx="445">
                  <c:v>140</c:v>
                </c:pt>
                <c:pt idx="446">
                  <c:v>141</c:v>
                </c:pt>
                <c:pt idx="447">
                  <c:v>140</c:v>
                </c:pt>
                <c:pt idx="448">
                  <c:v>140</c:v>
                </c:pt>
                <c:pt idx="449">
                  <c:v>140</c:v>
                </c:pt>
                <c:pt idx="450">
                  <c:v>140</c:v>
                </c:pt>
                <c:pt idx="451">
                  <c:v>140</c:v>
                </c:pt>
                <c:pt idx="452">
                  <c:v>140</c:v>
                </c:pt>
                <c:pt idx="453">
                  <c:v>140</c:v>
                </c:pt>
                <c:pt idx="454">
                  <c:v>140</c:v>
                </c:pt>
                <c:pt idx="455">
                  <c:v>140</c:v>
                </c:pt>
                <c:pt idx="456">
                  <c:v>140</c:v>
                </c:pt>
                <c:pt idx="457">
                  <c:v>140</c:v>
                </c:pt>
                <c:pt idx="458">
                  <c:v>140</c:v>
                </c:pt>
                <c:pt idx="459">
                  <c:v>139</c:v>
                </c:pt>
                <c:pt idx="460">
                  <c:v>139</c:v>
                </c:pt>
                <c:pt idx="461">
                  <c:v>139</c:v>
                </c:pt>
                <c:pt idx="462">
                  <c:v>138</c:v>
                </c:pt>
                <c:pt idx="463">
                  <c:v>138</c:v>
                </c:pt>
                <c:pt idx="464">
                  <c:v>138</c:v>
                </c:pt>
                <c:pt idx="465">
                  <c:v>138</c:v>
                </c:pt>
                <c:pt idx="466">
                  <c:v>137</c:v>
                </c:pt>
                <c:pt idx="467">
                  <c:v>137</c:v>
                </c:pt>
                <c:pt idx="468">
                  <c:v>137</c:v>
                </c:pt>
                <c:pt idx="469">
                  <c:v>137</c:v>
                </c:pt>
                <c:pt idx="470">
                  <c:v>136</c:v>
                </c:pt>
                <c:pt idx="471">
                  <c:v>136</c:v>
                </c:pt>
                <c:pt idx="472">
                  <c:v>136</c:v>
                </c:pt>
                <c:pt idx="473">
                  <c:v>135</c:v>
                </c:pt>
                <c:pt idx="474">
                  <c:v>135</c:v>
                </c:pt>
                <c:pt idx="475">
                  <c:v>135</c:v>
                </c:pt>
                <c:pt idx="476">
                  <c:v>136</c:v>
                </c:pt>
                <c:pt idx="477">
                  <c:v>135</c:v>
                </c:pt>
                <c:pt idx="478">
                  <c:v>135</c:v>
                </c:pt>
                <c:pt idx="479">
                  <c:v>134</c:v>
                </c:pt>
                <c:pt idx="480">
                  <c:v>135</c:v>
                </c:pt>
                <c:pt idx="481">
                  <c:v>136</c:v>
                </c:pt>
                <c:pt idx="482">
                  <c:v>136</c:v>
                </c:pt>
                <c:pt idx="483">
                  <c:v>135</c:v>
                </c:pt>
                <c:pt idx="484">
                  <c:v>132</c:v>
                </c:pt>
                <c:pt idx="485">
                  <c:v>132</c:v>
                </c:pt>
                <c:pt idx="486">
                  <c:v>131</c:v>
                </c:pt>
                <c:pt idx="487">
                  <c:v>131</c:v>
                </c:pt>
                <c:pt idx="488">
                  <c:v>132</c:v>
                </c:pt>
                <c:pt idx="489">
                  <c:v>132</c:v>
                </c:pt>
                <c:pt idx="490">
                  <c:v>131</c:v>
                </c:pt>
                <c:pt idx="491">
                  <c:v>130</c:v>
                </c:pt>
                <c:pt idx="492">
                  <c:v>130</c:v>
                </c:pt>
                <c:pt idx="493">
                  <c:v>130</c:v>
                </c:pt>
                <c:pt idx="494">
                  <c:v>130</c:v>
                </c:pt>
                <c:pt idx="495">
                  <c:v>131</c:v>
                </c:pt>
                <c:pt idx="496">
                  <c:v>132</c:v>
                </c:pt>
                <c:pt idx="497">
                  <c:v>132</c:v>
                </c:pt>
                <c:pt idx="498">
                  <c:v>133</c:v>
                </c:pt>
                <c:pt idx="499">
                  <c:v>132</c:v>
                </c:pt>
                <c:pt idx="500">
                  <c:v>132</c:v>
                </c:pt>
                <c:pt idx="501">
                  <c:v>132</c:v>
                </c:pt>
                <c:pt idx="502">
                  <c:v>132</c:v>
                </c:pt>
                <c:pt idx="503">
                  <c:v>132</c:v>
                </c:pt>
                <c:pt idx="504">
                  <c:v>132</c:v>
                </c:pt>
                <c:pt idx="505">
                  <c:v>132</c:v>
                </c:pt>
                <c:pt idx="506">
                  <c:v>132</c:v>
                </c:pt>
                <c:pt idx="507">
                  <c:v>132</c:v>
                </c:pt>
                <c:pt idx="508">
                  <c:v>132</c:v>
                </c:pt>
                <c:pt idx="509">
                  <c:v>133</c:v>
                </c:pt>
                <c:pt idx="510">
                  <c:v>133</c:v>
                </c:pt>
                <c:pt idx="511">
                  <c:v>134</c:v>
                </c:pt>
                <c:pt idx="512">
                  <c:v>134</c:v>
                </c:pt>
                <c:pt idx="513">
                  <c:v>135</c:v>
                </c:pt>
                <c:pt idx="514">
                  <c:v>135</c:v>
                </c:pt>
                <c:pt idx="515">
                  <c:v>135</c:v>
                </c:pt>
                <c:pt idx="516">
                  <c:v>135</c:v>
                </c:pt>
                <c:pt idx="517">
                  <c:v>134</c:v>
                </c:pt>
                <c:pt idx="518">
                  <c:v>134</c:v>
                </c:pt>
                <c:pt idx="519">
                  <c:v>133</c:v>
                </c:pt>
                <c:pt idx="520">
                  <c:v>132</c:v>
                </c:pt>
                <c:pt idx="521">
                  <c:v>133</c:v>
                </c:pt>
                <c:pt idx="522">
                  <c:v>133</c:v>
                </c:pt>
                <c:pt idx="523">
                  <c:v>133</c:v>
                </c:pt>
                <c:pt idx="524">
                  <c:v>133</c:v>
                </c:pt>
                <c:pt idx="525">
                  <c:v>132</c:v>
                </c:pt>
                <c:pt idx="526">
                  <c:v>132</c:v>
                </c:pt>
                <c:pt idx="527">
                  <c:v>133</c:v>
                </c:pt>
                <c:pt idx="528">
                  <c:v>133</c:v>
                </c:pt>
                <c:pt idx="529">
                  <c:v>134</c:v>
                </c:pt>
                <c:pt idx="530">
                  <c:v>134</c:v>
                </c:pt>
                <c:pt idx="531">
                  <c:v>134</c:v>
                </c:pt>
                <c:pt idx="532">
                  <c:v>134</c:v>
                </c:pt>
                <c:pt idx="533">
                  <c:v>134</c:v>
                </c:pt>
                <c:pt idx="534">
                  <c:v>133</c:v>
                </c:pt>
                <c:pt idx="535">
                  <c:v>133</c:v>
                </c:pt>
                <c:pt idx="536">
                  <c:v>133</c:v>
                </c:pt>
                <c:pt idx="537">
                  <c:v>133</c:v>
                </c:pt>
                <c:pt idx="538">
                  <c:v>132</c:v>
                </c:pt>
                <c:pt idx="539">
                  <c:v>132</c:v>
                </c:pt>
                <c:pt idx="540">
                  <c:v>131</c:v>
                </c:pt>
                <c:pt idx="541">
                  <c:v>131</c:v>
                </c:pt>
                <c:pt idx="542">
                  <c:v>131</c:v>
                </c:pt>
                <c:pt idx="543">
                  <c:v>130</c:v>
                </c:pt>
                <c:pt idx="544">
                  <c:v>130</c:v>
                </c:pt>
                <c:pt idx="545">
                  <c:v>130</c:v>
                </c:pt>
                <c:pt idx="546">
                  <c:v>130</c:v>
                </c:pt>
                <c:pt idx="547">
                  <c:v>130</c:v>
                </c:pt>
                <c:pt idx="548">
                  <c:v>130</c:v>
                </c:pt>
                <c:pt idx="549">
                  <c:v>130</c:v>
                </c:pt>
                <c:pt idx="550">
                  <c:v>129</c:v>
                </c:pt>
                <c:pt idx="551">
                  <c:v>129</c:v>
                </c:pt>
                <c:pt idx="552">
                  <c:v>129</c:v>
                </c:pt>
                <c:pt idx="553">
                  <c:v>129</c:v>
                </c:pt>
                <c:pt idx="554">
                  <c:v>129</c:v>
                </c:pt>
                <c:pt idx="555">
                  <c:v>128</c:v>
                </c:pt>
                <c:pt idx="556">
                  <c:v>128</c:v>
                </c:pt>
                <c:pt idx="557">
                  <c:v>128</c:v>
                </c:pt>
                <c:pt idx="558">
                  <c:v>128</c:v>
                </c:pt>
                <c:pt idx="559">
                  <c:v>128</c:v>
                </c:pt>
                <c:pt idx="560">
                  <c:v>128</c:v>
                </c:pt>
                <c:pt idx="561">
                  <c:v>128</c:v>
                </c:pt>
                <c:pt idx="562">
                  <c:v>128</c:v>
                </c:pt>
                <c:pt idx="563">
                  <c:v>128</c:v>
                </c:pt>
                <c:pt idx="564">
                  <c:v>128</c:v>
                </c:pt>
                <c:pt idx="565">
                  <c:v>128</c:v>
                </c:pt>
                <c:pt idx="566">
                  <c:v>128</c:v>
                </c:pt>
                <c:pt idx="567">
                  <c:v>128</c:v>
                </c:pt>
                <c:pt idx="568">
                  <c:v>128</c:v>
                </c:pt>
                <c:pt idx="569">
                  <c:v>128</c:v>
                </c:pt>
                <c:pt idx="570">
                  <c:v>128</c:v>
                </c:pt>
                <c:pt idx="571">
                  <c:v>128</c:v>
                </c:pt>
                <c:pt idx="572">
                  <c:v>128</c:v>
                </c:pt>
                <c:pt idx="573">
                  <c:v>128</c:v>
                </c:pt>
                <c:pt idx="574">
                  <c:v>129</c:v>
                </c:pt>
                <c:pt idx="575">
                  <c:v>129</c:v>
                </c:pt>
                <c:pt idx="576">
                  <c:v>129</c:v>
                </c:pt>
                <c:pt idx="577">
                  <c:v>128</c:v>
                </c:pt>
                <c:pt idx="578">
                  <c:v>128</c:v>
                </c:pt>
                <c:pt idx="579">
                  <c:v>129</c:v>
                </c:pt>
                <c:pt idx="580">
                  <c:v>129</c:v>
                </c:pt>
                <c:pt idx="581">
                  <c:v>129</c:v>
                </c:pt>
                <c:pt idx="582">
                  <c:v>129</c:v>
                </c:pt>
                <c:pt idx="583">
                  <c:v>129</c:v>
                </c:pt>
                <c:pt idx="584">
                  <c:v>130</c:v>
                </c:pt>
                <c:pt idx="585">
                  <c:v>130</c:v>
                </c:pt>
                <c:pt idx="586">
                  <c:v>130</c:v>
                </c:pt>
                <c:pt idx="587">
                  <c:v>131</c:v>
                </c:pt>
                <c:pt idx="588">
                  <c:v>131</c:v>
                </c:pt>
                <c:pt idx="589">
                  <c:v>132</c:v>
                </c:pt>
                <c:pt idx="590">
                  <c:v>132</c:v>
                </c:pt>
                <c:pt idx="591">
                  <c:v>134</c:v>
                </c:pt>
                <c:pt idx="592">
                  <c:v>135</c:v>
                </c:pt>
                <c:pt idx="593">
                  <c:v>136</c:v>
                </c:pt>
                <c:pt idx="594">
                  <c:v>137</c:v>
                </c:pt>
                <c:pt idx="595">
                  <c:v>136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DAD-4FE0-89E7-18EE061C9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975048"/>
        <c:axId val="418972696"/>
      </c:scatterChart>
      <c:scatterChart>
        <c:scatterStyle val="smoothMarker"/>
        <c:varyColors val="0"/>
        <c:ser>
          <c:idx val="1"/>
          <c:order val="1"/>
          <c:tx>
            <c:strRef>
              <c:f>Horacek!$C$1</c:f>
              <c:strCache>
                <c:ptCount val="1"/>
                <c:pt idx="0">
                  <c:v>T-Hb (g/dl)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Horacek!$A$2:$A$597</c:f>
              <c:numCache>
                <c:formatCode>General</c:formatCode>
                <c:ptCount val="596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  <c:pt idx="26">
                  <c:v>29</c:v>
                </c:pt>
                <c:pt idx="27">
                  <c:v>30</c:v>
                </c:pt>
                <c:pt idx="28">
                  <c:v>31</c:v>
                </c:pt>
                <c:pt idx="29">
                  <c:v>32</c:v>
                </c:pt>
                <c:pt idx="30">
                  <c:v>33</c:v>
                </c:pt>
                <c:pt idx="31">
                  <c:v>34</c:v>
                </c:pt>
                <c:pt idx="32">
                  <c:v>35</c:v>
                </c:pt>
                <c:pt idx="33">
                  <c:v>36</c:v>
                </c:pt>
                <c:pt idx="34">
                  <c:v>37</c:v>
                </c:pt>
                <c:pt idx="35">
                  <c:v>38</c:v>
                </c:pt>
                <c:pt idx="36">
                  <c:v>39</c:v>
                </c:pt>
                <c:pt idx="37">
                  <c:v>40</c:v>
                </c:pt>
                <c:pt idx="38">
                  <c:v>41</c:v>
                </c:pt>
                <c:pt idx="39">
                  <c:v>42</c:v>
                </c:pt>
                <c:pt idx="40">
                  <c:v>43</c:v>
                </c:pt>
                <c:pt idx="41">
                  <c:v>44</c:v>
                </c:pt>
                <c:pt idx="42">
                  <c:v>45</c:v>
                </c:pt>
                <c:pt idx="43">
                  <c:v>46</c:v>
                </c:pt>
                <c:pt idx="44">
                  <c:v>47</c:v>
                </c:pt>
                <c:pt idx="45">
                  <c:v>48</c:v>
                </c:pt>
                <c:pt idx="46">
                  <c:v>49</c:v>
                </c:pt>
                <c:pt idx="47">
                  <c:v>50</c:v>
                </c:pt>
                <c:pt idx="48">
                  <c:v>51</c:v>
                </c:pt>
                <c:pt idx="49">
                  <c:v>52</c:v>
                </c:pt>
                <c:pt idx="50">
                  <c:v>53</c:v>
                </c:pt>
                <c:pt idx="51">
                  <c:v>54</c:v>
                </c:pt>
                <c:pt idx="52">
                  <c:v>55</c:v>
                </c:pt>
                <c:pt idx="53">
                  <c:v>56</c:v>
                </c:pt>
                <c:pt idx="54">
                  <c:v>57</c:v>
                </c:pt>
                <c:pt idx="55">
                  <c:v>58</c:v>
                </c:pt>
                <c:pt idx="56">
                  <c:v>59</c:v>
                </c:pt>
                <c:pt idx="57">
                  <c:v>60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74</c:v>
                </c:pt>
                <c:pt idx="72">
                  <c:v>75</c:v>
                </c:pt>
                <c:pt idx="73">
                  <c:v>76</c:v>
                </c:pt>
                <c:pt idx="74">
                  <c:v>77</c:v>
                </c:pt>
                <c:pt idx="75">
                  <c:v>78</c:v>
                </c:pt>
                <c:pt idx="76">
                  <c:v>79</c:v>
                </c:pt>
                <c:pt idx="77">
                  <c:v>80</c:v>
                </c:pt>
                <c:pt idx="78">
                  <c:v>81</c:v>
                </c:pt>
                <c:pt idx="79">
                  <c:v>82</c:v>
                </c:pt>
                <c:pt idx="80">
                  <c:v>83</c:v>
                </c:pt>
                <c:pt idx="81">
                  <c:v>84</c:v>
                </c:pt>
                <c:pt idx="82">
                  <c:v>85</c:v>
                </c:pt>
                <c:pt idx="83">
                  <c:v>86</c:v>
                </c:pt>
                <c:pt idx="84">
                  <c:v>87</c:v>
                </c:pt>
                <c:pt idx="85">
                  <c:v>88</c:v>
                </c:pt>
                <c:pt idx="86">
                  <c:v>89</c:v>
                </c:pt>
                <c:pt idx="87">
                  <c:v>90</c:v>
                </c:pt>
                <c:pt idx="88">
                  <c:v>91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  <c:pt idx="93">
                  <c:v>96</c:v>
                </c:pt>
                <c:pt idx="94">
                  <c:v>97</c:v>
                </c:pt>
                <c:pt idx="95">
                  <c:v>98</c:v>
                </c:pt>
                <c:pt idx="96">
                  <c:v>99</c:v>
                </c:pt>
                <c:pt idx="97">
                  <c:v>100</c:v>
                </c:pt>
                <c:pt idx="98">
                  <c:v>101</c:v>
                </c:pt>
                <c:pt idx="99">
                  <c:v>102</c:v>
                </c:pt>
                <c:pt idx="100">
                  <c:v>103</c:v>
                </c:pt>
                <c:pt idx="101">
                  <c:v>104</c:v>
                </c:pt>
                <c:pt idx="102">
                  <c:v>105</c:v>
                </c:pt>
                <c:pt idx="103">
                  <c:v>106</c:v>
                </c:pt>
                <c:pt idx="104">
                  <c:v>107</c:v>
                </c:pt>
                <c:pt idx="105">
                  <c:v>108</c:v>
                </c:pt>
                <c:pt idx="106">
                  <c:v>109</c:v>
                </c:pt>
                <c:pt idx="107">
                  <c:v>110</c:v>
                </c:pt>
                <c:pt idx="108">
                  <c:v>111</c:v>
                </c:pt>
                <c:pt idx="109">
                  <c:v>112</c:v>
                </c:pt>
                <c:pt idx="110">
                  <c:v>113</c:v>
                </c:pt>
                <c:pt idx="111">
                  <c:v>114</c:v>
                </c:pt>
                <c:pt idx="112">
                  <c:v>115</c:v>
                </c:pt>
                <c:pt idx="113">
                  <c:v>116</c:v>
                </c:pt>
                <c:pt idx="114">
                  <c:v>117</c:v>
                </c:pt>
                <c:pt idx="115">
                  <c:v>118</c:v>
                </c:pt>
                <c:pt idx="116">
                  <c:v>119</c:v>
                </c:pt>
                <c:pt idx="117">
                  <c:v>120</c:v>
                </c:pt>
                <c:pt idx="118">
                  <c:v>121</c:v>
                </c:pt>
                <c:pt idx="119">
                  <c:v>122</c:v>
                </c:pt>
                <c:pt idx="120">
                  <c:v>123</c:v>
                </c:pt>
                <c:pt idx="121">
                  <c:v>124</c:v>
                </c:pt>
                <c:pt idx="122">
                  <c:v>125</c:v>
                </c:pt>
                <c:pt idx="123">
                  <c:v>126</c:v>
                </c:pt>
                <c:pt idx="124">
                  <c:v>127</c:v>
                </c:pt>
                <c:pt idx="125">
                  <c:v>128</c:v>
                </c:pt>
                <c:pt idx="126">
                  <c:v>129</c:v>
                </c:pt>
                <c:pt idx="127">
                  <c:v>130</c:v>
                </c:pt>
                <c:pt idx="128">
                  <c:v>131</c:v>
                </c:pt>
                <c:pt idx="129">
                  <c:v>132</c:v>
                </c:pt>
                <c:pt idx="130">
                  <c:v>133</c:v>
                </c:pt>
                <c:pt idx="131">
                  <c:v>134</c:v>
                </c:pt>
                <c:pt idx="132">
                  <c:v>135</c:v>
                </c:pt>
                <c:pt idx="133">
                  <c:v>136</c:v>
                </c:pt>
                <c:pt idx="134">
                  <c:v>137</c:v>
                </c:pt>
                <c:pt idx="135">
                  <c:v>138</c:v>
                </c:pt>
                <c:pt idx="136">
                  <c:v>139</c:v>
                </c:pt>
                <c:pt idx="137">
                  <c:v>140</c:v>
                </c:pt>
                <c:pt idx="138">
                  <c:v>141</c:v>
                </c:pt>
                <c:pt idx="139">
                  <c:v>142</c:v>
                </c:pt>
                <c:pt idx="140">
                  <c:v>143</c:v>
                </c:pt>
                <c:pt idx="141">
                  <c:v>144</c:v>
                </c:pt>
                <c:pt idx="142">
                  <c:v>145</c:v>
                </c:pt>
                <c:pt idx="143">
                  <c:v>146</c:v>
                </c:pt>
                <c:pt idx="144">
                  <c:v>147</c:v>
                </c:pt>
                <c:pt idx="145">
                  <c:v>148</c:v>
                </c:pt>
                <c:pt idx="146">
                  <c:v>149</c:v>
                </c:pt>
                <c:pt idx="147">
                  <c:v>150</c:v>
                </c:pt>
                <c:pt idx="148">
                  <c:v>151</c:v>
                </c:pt>
                <c:pt idx="149">
                  <c:v>152</c:v>
                </c:pt>
                <c:pt idx="150">
                  <c:v>153</c:v>
                </c:pt>
                <c:pt idx="151">
                  <c:v>154</c:v>
                </c:pt>
                <c:pt idx="152">
                  <c:v>155</c:v>
                </c:pt>
                <c:pt idx="153">
                  <c:v>156</c:v>
                </c:pt>
                <c:pt idx="154">
                  <c:v>157</c:v>
                </c:pt>
                <c:pt idx="155">
                  <c:v>158</c:v>
                </c:pt>
                <c:pt idx="156">
                  <c:v>159</c:v>
                </c:pt>
                <c:pt idx="157">
                  <c:v>160</c:v>
                </c:pt>
                <c:pt idx="158">
                  <c:v>161</c:v>
                </c:pt>
                <c:pt idx="159">
                  <c:v>162</c:v>
                </c:pt>
                <c:pt idx="160">
                  <c:v>163</c:v>
                </c:pt>
                <c:pt idx="161">
                  <c:v>164</c:v>
                </c:pt>
                <c:pt idx="162">
                  <c:v>165</c:v>
                </c:pt>
                <c:pt idx="163">
                  <c:v>166</c:v>
                </c:pt>
                <c:pt idx="164">
                  <c:v>167</c:v>
                </c:pt>
                <c:pt idx="165">
                  <c:v>168</c:v>
                </c:pt>
                <c:pt idx="166">
                  <c:v>169</c:v>
                </c:pt>
                <c:pt idx="167">
                  <c:v>170</c:v>
                </c:pt>
                <c:pt idx="168">
                  <c:v>171</c:v>
                </c:pt>
                <c:pt idx="169">
                  <c:v>172</c:v>
                </c:pt>
                <c:pt idx="170">
                  <c:v>173</c:v>
                </c:pt>
                <c:pt idx="171">
                  <c:v>174</c:v>
                </c:pt>
                <c:pt idx="172">
                  <c:v>175</c:v>
                </c:pt>
                <c:pt idx="173">
                  <c:v>176</c:v>
                </c:pt>
                <c:pt idx="174">
                  <c:v>177</c:v>
                </c:pt>
                <c:pt idx="175">
                  <c:v>178</c:v>
                </c:pt>
                <c:pt idx="176">
                  <c:v>179</c:v>
                </c:pt>
                <c:pt idx="177">
                  <c:v>180</c:v>
                </c:pt>
                <c:pt idx="178">
                  <c:v>181</c:v>
                </c:pt>
                <c:pt idx="179">
                  <c:v>182</c:v>
                </c:pt>
                <c:pt idx="180">
                  <c:v>183</c:v>
                </c:pt>
                <c:pt idx="181">
                  <c:v>184</c:v>
                </c:pt>
                <c:pt idx="182">
                  <c:v>185</c:v>
                </c:pt>
                <c:pt idx="183">
                  <c:v>186</c:v>
                </c:pt>
                <c:pt idx="184">
                  <c:v>187</c:v>
                </c:pt>
                <c:pt idx="185">
                  <c:v>188</c:v>
                </c:pt>
                <c:pt idx="186">
                  <c:v>189</c:v>
                </c:pt>
                <c:pt idx="187">
                  <c:v>190</c:v>
                </c:pt>
                <c:pt idx="188">
                  <c:v>191</c:v>
                </c:pt>
                <c:pt idx="189">
                  <c:v>192</c:v>
                </c:pt>
                <c:pt idx="190">
                  <c:v>193</c:v>
                </c:pt>
                <c:pt idx="191">
                  <c:v>194</c:v>
                </c:pt>
                <c:pt idx="192">
                  <c:v>195</c:v>
                </c:pt>
                <c:pt idx="193">
                  <c:v>196</c:v>
                </c:pt>
                <c:pt idx="194">
                  <c:v>197</c:v>
                </c:pt>
                <c:pt idx="195">
                  <c:v>198</c:v>
                </c:pt>
                <c:pt idx="196">
                  <c:v>199</c:v>
                </c:pt>
                <c:pt idx="197">
                  <c:v>200</c:v>
                </c:pt>
                <c:pt idx="198">
                  <c:v>201</c:v>
                </c:pt>
                <c:pt idx="199">
                  <c:v>202</c:v>
                </c:pt>
                <c:pt idx="200">
                  <c:v>203</c:v>
                </c:pt>
                <c:pt idx="201">
                  <c:v>204</c:v>
                </c:pt>
                <c:pt idx="202">
                  <c:v>205</c:v>
                </c:pt>
                <c:pt idx="203">
                  <c:v>206</c:v>
                </c:pt>
                <c:pt idx="204">
                  <c:v>207</c:v>
                </c:pt>
                <c:pt idx="205">
                  <c:v>208</c:v>
                </c:pt>
                <c:pt idx="206">
                  <c:v>209</c:v>
                </c:pt>
                <c:pt idx="207">
                  <c:v>210</c:v>
                </c:pt>
                <c:pt idx="208">
                  <c:v>211</c:v>
                </c:pt>
                <c:pt idx="209">
                  <c:v>212</c:v>
                </c:pt>
                <c:pt idx="210">
                  <c:v>213</c:v>
                </c:pt>
                <c:pt idx="211">
                  <c:v>214</c:v>
                </c:pt>
                <c:pt idx="212">
                  <c:v>215</c:v>
                </c:pt>
                <c:pt idx="213">
                  <c:v>216</c:v>
                </c:pt>
                <c:pt idx="214">
                  <c:v>217</c:v>
                </c:pt>
                <c:pt idx="215">
                  <c:v>218</c:v>
                </c:pt>
                <c:pt idx="216">
                  <c:v>219</c:v>
                </c:pt>
                <c:pt idx="217">
                  <c:v>220</c:v>
                </c:pt>
                <c:pt idx="218">
                  <c:v>221</c:v>
                </c:pt>
                <c:pt idx="219">
                  <c:v>222</c:v>
                </c:pt>
                <c:pt idx="220">
                  <c:v>223</c:v>
                </c:pt>
                <c:pt idx="221">
                  <c:v>224</c:v>
                </c:pt>
                <c:pt idx="222">
                  <c:v>225</c:v>
                </c:pt>
                <c:pt idx="223">
                  <c:v>226</c:v>
                </c:pt>
                <c:pt idx="224">
                  <c:v>227</c:v>
                </c:pt>
                <c:pt idx="225">
                  <c:v>228</c:v>
                </c:pt>
                <c:pt idx="226">
                  <c:v>229</c:v>
                </c:pt>
                <c:pt idx="227">
                  <c:v>230</c:v>
                </c:pt>
                <c:pt idx="228">
                  <c:v>231</c:v>
                </c:pt>
                <c:pt idx="229">
                  <c:v>232</c:v>
                </c:pt>
                <c:pt idx="230">
                  <c:v>233</c:v>
                </c:pt>
                <c:pt idx="231">
                  <c:v>234</c:v>
                </c:pt>
                <c:pt idx="232">
                  <c:v>235</c:v>
                </c:pt>
                <c:pt idx="233">
                  <c:v>236</c:v>
                </c:pt>
                <c:pt idx="234">
                  <c:v>237</c:v>
                </c:pt>
                <c:pt idx="235">
                  <c:v>238</c:v>
                </c:pt>
                <c:pt idx="236">
                  <c:v>239</c:v>
                </c:pt>
                <c:pt idx="237">
                  <c:v>240</c:v>
                </c:pt>
                <c:pt idx="238">
                  <c:v>241</c:v>
                </c:pt>
                <c:pt idx="239">
                  <c:v>242</c:v>
                </c:pt>
                <c:pt idx="240">
                  <c:v>243</c:v>
                </c:pt>
                <c:pt idx="241">
                  <c:v>244</c:v>
                </c:pt>
                <c:pt idx="242">
                  <c:v>245</c:v>
                </c:pt>
                <c:pt idx="243">
                  <c:v>246</c:v>
                </c:pt>
                <c:pt idx="244">
                  <c:v>247</c:v>
                </c:pt>
                <c:pt idx="245">
                  <c:v>248</c:v>
                </c:pt>
                <c:pt idx="246">
                  <c:v>249</c:v>
                </c:pt>
                <c:pt idx="247">
                  <c:v>250</c:v>
                </c:pt>
                <c:pt idx="248">
                  <c:v>251</c:v>
                </c:pt>
                <c:pt idx="249">
                  <c:v>252</c:v>
                </c:pt>
                <c:pt idx="250">
                  <c:v>253</c:v>
                </c:pt>
                <c:pt idx="251">
                  <c:v>254</c:v>
                </c:pt>
                <c:pt idx="252">
                  <c:v>255</c:v>
                </c:pt>
                <c:pt idx="253">
                  <c:v>256</c:v>
                </c:pt>
                <c:pt idx="254">
                  <c:v>257</c:v>
                </c:pt>
                <c:pt idx="255">
                  <c:v>258</c:v>
                </c:pt>
                <c:pt idx="256">
                  <c:v>259</c:v>
                </c:pt>
                <c:pt idx="257">
                  <c:v>260</c:v>
                </c:pt>
                <c:pt idx="258">
                  <c:v>261</c:v>
                </c:pt>
                <c:pt idx="259">
                  <c:v>262</c:v>
                </c:pt>
                <c:pt idx="260">
                  <c:v>263</c:v>
                </c:pt>
                <c:pt idx="261">
                  <c:v>264</c:v>
                </c:pt>
                <c:pt idx="262">
                  <c:v>265</c:v>
                </c:pt>
                <c:pt idx="263">
                  <c:v>266</c:v>
                </c:pt>
                <c:pt idx="264">
                  <c:v>267</c:v>
                </c:pt>
                <c:pt idx="265">
                  <c:v>268</c:v>
                </c:pt>
                <c:pt idx="266">
                  <c:v>269</c:v>
                </c:pt>
                <c:pt idx="267">
                  <c:v>270</c:v>
                </c:pt>
                <c:pt idx="268">
                  <c:v>271</c:v>
                </c:pt>
                <c:pt idx="269">
                  <c:v>272</c:v>
                </c:pt>
                <c:pt idx="270">
                  <c:v>273</c:v>
                </c:pt>
                <c:pt idx="271">
                  <c:v>274</c:v>
                </c:pt>
                <c:pt idx="272">
                  <c:v>275</c:v>
                </c:pt>
                <c:pt idx="273">
                  <c:v>276</c:v>
                </c:pt>
                <c:pt idx="274">
                  <c:v>277</c:v>
                </c:pt>
                <c:pt idx="275">
                  <c:v>278</c:v>
                </c:pt>
                <c:pt idx="276">
                  <c:v>279</c:v>
                </c:pt>
                <c:pt idx="277">
                  <c:v>280</c:v>
                </c:pt>
                <c:pt idx="278">
                  <c:v>281</c:v>
                </c:pt>
                <c:pt idx="279">
                  <c:v>282</c:v>
                </c:pt>
                <c:pt idx="280">
                  <c:v>283</c:v>
                </c:pt>
                <c:pt idx="281">
                  <c:v>284</c:v>
                </c:pt>
                <c:pt idx="282">
                  <c:v>285</c:v>
                </c:pt>
                <c:pt idx="283">
                  <c:v>286</c:v>
                </c:pt>
                <c:pt idx="284">
                  <c:v>287</c:v>
                </c:pt>
                <c:pt idx="285">
                  <c:v>288</c:v>
                </c:pt>
                <c:pt idx="286">
                  <c:v>289</c:v>
                </c:pt>
                <c:pt idx="287">
                  <c:v>290</c:v>
                </c:pt>
                <c:pt idx="288">
                  <c:v>291</c:v>
                </c:pt>
                <c:pt idx="289">
                  <c:v>292</c:v>
                </c:pt>
                <c:pt idx="290">
                  <c:v>293</c:v>
                </c:pt>
                <c:pt idx="291">
                  <c:v>294</c:v>
                </c:pt>
                <c:pt idx="292">
                  <c:v>295</c:v>
                </c:pt>
                <c:pt idx="293">
                  <c:v>296</c:v>
                </c:pt>
                <c:pt idx="294">
                  <c:v>297</c:v>
                </c:pt>
                <c:pt idx="295">
                  <c:v>298</c:v>
                </c:pt>
                <c:pt idx="296">
                  <c:v>299</c:v>
                </c:pt>
                <c:pt idx="297">
                  <c:v>300</c:v>
                </c:pt>
                <c:pt idx="298">
                  <c:v>301</c:v>
                </c:pt>
                <c:pt idx="299">
                  <c:v>302</c:v>
                </c:pt>
                <c:pt idx="300">
                  <c:v>303</c:v>
                </c:pt>
                <c:pt idx="301">
                  <c:v>304</c:v>
                </c:pt>
                <c:pt idx="302">
                  <c:v>305</c:v>
                </c:pt>
                <c:pt idx="303">
                  <c:v>306</c:v>
                </c:pt>
                <c:pt idx="304">
                  <c:v>307</c:v>
                </c:pt>
                <c:pt idx="305">
                  <c:v>308</c:v>
                </c:pt>
                <c:pt idx="306">
                  <c:v>309</c:v>
                </c:pt>
                <c:pt idx="307">
                  <c:v>310</c:v>
                </c:pt>
                <c:pt idx="308">
                  <c:v>311</c:v>
                </c:pt>
                <c:pt idx="309">
                  <c:v>312</c:v>
                </c:pt>
                <c:pt idx="310">
                  <c:v>313</c:v>
                </c:pt>
                <c:pt idx="311">
                  <c:v>314</c:v>
                </c:pt>
                <c:pt idx="312">
                  <c:v>315</c:v>
                </c:pt>
                <c:pt idx="313">
                  <c:v>316</c:v>
                </c:pt>
                <c:pt idx="314">
                  <c:v>317</c:v>
                </c:pt>
                <c:pt idx="315">
                  <c:v>318</c:v>
                </c:pt>
                <c:pt idx="316">
                  <c:v>319</c:v>
                </c:pt>
                <c:pt idx="317">
                  <c:v>320</c:v>
                </c:pt>
                <c:pt idx="318">
                  <c:v>321</c:v>
                </c:pt>
                <c:pt idx="319">
                  <c:v>322</c:v>
                </c:pt>
                <c:pt idx="320">
                  <c:v>323</c:v>
                </c:pt>
                <c:pt idx="321">
                  <c:v>324</c:v>
                </c:pt>
                <c:pt idx="322">
                  <c:v>325</c:v>
                </c:pt>
                <c:pt idx="323">
                  <c:v>326</c:v>
                </c:pt>
                <c:pt idx="324">
                  <c:v>327</c:v>
                </c:pt>
                <c:pt idx="325">
                  <c:v>328</c:v>
                </c:pt>
                <c:pt idx="326">
                  <c:v>329</c:v>
                </c:pt>
                <c:pt idx="327">
                  <c:v>330</c:v>
                </c:pt>
                <c:pt idx="328">
                  <c:v>331</c:v>
                </c:pt>
                <c:pt idx="329">
                  <c:v>332</c:v>
                </c:pt>
                <c:pt idx="330">
                  <c:v>333</c:v>
                </c:pt>
                <c:pt idx="331">
                  <c:v>334</c:v>
                </c:pt>
                <c:pt idx="332">
                  <c:v>335</c:v>
                </c:pt>
                <c:pt idx="333">
                  <c:v>336</c:v>
                </c:pt>
                <c:pt idx="334">
                  <c:v>337</c:v>
                </c:pt>
                <c:pt idx="335">
                  <c:v>338</c:v>
                </c:pt>
                <c:pt idx="336">
                  <c:v>339</c:v>
                </c:pt>
                <c:pt idx="337">
                  <c:v>340</c:v>
                </c:pt>
                <c:pt idx="338">
                  <c:v>341</c:v>
                </c:pt>
                <c:pt idx="339">
                  <c:v>342</c:v>
                </c:pt>
                <c:pt idx="340">
                  <c:v>343</c:v>
                </c:pt>
                <c:pt idx="341">
                  <c:v>344</c:v>
                </c:pt>
                <c:pt idx="342">
                  <c:v>345</c:v>
                </c:pt>
                <c:pt idx="343">
                  <c:v>346</c:v>
                </c:pt>
                <c:pt idx="344">
                  <c:v>347</c:v>
                </c:pt>
                <c:pt idx="345">
                  <c:v>348</c:v>
                </c:pt>
                <c:pt idx="346">
                  <c:v>349</c:v>
                </c:pt>
                <c:pt idx="347">
                  <c:v>350</c:v>
                </c:pt>
                <c:pt idx="348">
                  <c:v>351</c:v>
                </c:pt>
                <c:pt idx="349">
                  <c:v>352</c:v>
                </c:pt>
                <c:pt idx="350">
                  <c:v>353</c:v>
                </c:pt>
                <c:pt idx="351">
                  <c:v>354</c:v>
                </c:pt>
                <c:pt idx="352">
                  <c:v>355</c:v>
                </c:pt>
                <c:pt idx="353">
                  <c:v>356</c:v>
                </c:pt>
                <c:pt idx="354">
                  <c:v>357</c:v>
                </c:pt>
                <c:pt idx="355">
                  <c:v>358</c:v>
                </c:pt>
                <c:pt idx="356">
                  <c:v>359</c:v>
                </c:pt>
                <c:pt idx="357">
                  <c:v>360</c:v>
                </c:pt>
                <c:pt idx="358">
                  <c:v>361</c:v>
                </c:pt>
                <c:pt idx="359">
                  <c:v>362</c:v>
                </c:pt>
                <c:pt idx="360">
                  <c:v>363</c:v>
                </c:pt>
                <c:pt idx="361">
                  <c:v>364</c:v>
                </c:pt>
                <c:pt idx="362">
                  <c:v>365</c:v>
                </c:pt>
                <c:pt idx="363">
                  <c:v>366</c:v>
                </c:pt>
                <c:pt idx="364">
                  <c:v>367</c:v>
                </c:pt>
                <c:pt idx="365">
                  <c:v>368</c:v>
                </c:pt>
                <c:pt idx="366">
                  <c:v>369</c:v>
                </c:pt>
                <c:pt idx="367">
                  <c:v>370</c:v>
                </c:pt>
                <c:pt idx="368">
                  <c:v>371</c:v>
                </c:pt>
                <c:pt idx="369">
                  <c:v>372</c:v>
                </c:pt>
                <c:pt idx="370">
                  <c:v>373</c:v>
                </c:pt>
                <c:pt idx="371">
                  <c:v>374</c:v>
                </c:pt>
                <c:pt idx="372">
                  <c:v>375</c:v>
                </c:pt>
                <c:pt idx="373">
                  <c:v>376</c:v>
                </c:pt>
                <c:pt idx="374">
                  <c:v>377</c:v>
                </c:pt>
                <c:pt idx="375">
                  <c:v>378</c:v>
                </c:pt>
                <c:pt idx="376">
                  <c:v>379</c:v>
                </c:pt>
                <c:pt idx="377">
                  <c:v>380</c:v>
                </c:pt>
                <c:pt idx="378">
                  <c:v>381</c:v>
                </c:pt>
                <c:pt idx="379">
                  <c:v>382</c:v>
                </c:pt>
                <c:pt idx="380">
                  <c:v>383</c:v>
                </c:pt>
                <c:pt idx="381">
                  <c:v>384</c:v>
                </c:pt>
                <c:pt idx="382">
                  <c:v>385</c:v>
                </c:pt>
                <c:pt idx="383">
                  <c:v>386</c:v>
                </c:pt>
                <c:pt idx="384">
                  <c:v>387</c:v>
                </c:pt>
                <c:pt idx="385">
                  <c:v>388</c:v>
                </c:pt>
                <c:pt idx="386">
                  <c:v>389</c:v>
                </c:pt>
                <c:pt idx="387">
                  <c:v>390</c:v>
                </c:pt>
                <c:pt idx="388">
                  <c:v>391</c:v>
                </c:pt>
                <c:pt idx="389">
                  <c:v>392</c:v>
                </c:pt>
                <c:pt idx="390">
                  <c:v>393</c:v>
                </c:pt>
                <c:pt idx="391">
                  <c:v>394</c:v>
                </c:pt>
                <c:pt idx="392">
                  <c:v>395</c:v>
                </c:pt>
                <c:pt idx="393">
                  <c:v>396</c:v>
                </c:pt>
                <c:pt idx="394">
                  <c:v>397</c:v>
                </c:pt>
                <c:pt idx="395">
                  <c:v>398</c:v>
                </c:pt>
                <c:pt idx="396">
                  <c:v>399</c:v>
                </c:pt>
                <c:pt idx="397">
                  <c:v>400</c:v>
                </c:pt>
                <c:pt idx="398">
                  <c:v>401</c:v>
                </c:pt>
                <c:pt idx="399">
                  <c:v>402</c:v>
                </c:pt>
                <c:pt idx="400">
                  <c:v>403</c:v>
                </c:pt>
                <c:pt idx="401">
                  <c:v>404</c:v>
                </c:pt>
                <c:pt idx="402">
                  <c:v>405</c:v>
                </c:pt>
                <c:pt idx="403">
                  <c:v>406</c:v>
                </c:pt>
                <c:pt idx="404">
                  <c:v>407</c:v>
                </c:pt>
                <c:pt idx="405">
                  <c:v>408</c:v>
                </c:pt>
                <c:pt idx="406">
                  <c:v>409</c:v>
                </c:pt>
                <c:pt idx="407">
                  <c:v>410</c:v>
                </c:pt>
                <c:pt idx="408">
                  <c:v>411</c:v>
                </c:pt>
                <c:pt idx="409">
                  <c:v>412</c:v>
                </c:pt>
                <c:pt idx="410">
                  <c:v>413</c:v>
                </c:pt>
                <c:pt idx="411">
                  <c:v>414</c:v>
                </c:pt>
                <c:pt idx="412">
                  <c:v>415</c:v>
                </c:pt>
                <c:pt idx="413">
                  <c:v>416</c:v>
                </c:pt>
                <c:pt idx="414">
                  <c:v>417</c:v>
                </c:pt>
                <c:pt idx="415">
                  <c:v>418</c:v>
                </c:pt>
                <c:pt idx="416">
                  <c:v>419</c:v>
                </c:pt>
                <c:pt idx="417">
                  <c:v>420</c:v>
                </c:pt>
                <c:pt idx="418">
                  <c:v>421</c:v>
                </c:pt>
                <c:pt idx="419">
                  <c:v>422</c:v>
                </c:pt>
                <c:pt idx="420">
                  <c:v>423</c:v>
                </c:pt>
                <c:pt idx="421">
                  <c:v>424</c:v>
                </c:pt>
                <c:pt idx="422">
                  <c:v>425</c:v>
                </c:pt>
                <c:pt idx="423">
                  <c:v>426</c:v>
                </c:pt>
                <c:pt idx="424">
                  <c:v>427</c:v>
                </c:pt>
                <c:pt idx="425">
                  <c:v>428</c:v>
                </c:pt>
                <c:pt idx="426">
                  <c:v>429</c:v>
                </c:pt>
                <c:pt idx="427">
                  <c:v>430</c:v>
                </c:pt>
                <c:pt idx="428">
                  <c:v>431</c:v>
                </c:pt>
                <c:pt idx="429">
                  <c:v>432</c:v>
                </c:pt>
                <c:pt idx="430">
                  <c:v>433</c:v>
                </c:pt>
                <c:pt idx="431">
                  <c:v>434</c:v>
                </c:pt>
                <c:pt idx="432">
                  <c:v>435</c:v>
                </c:pt>
                <c:pt idx="433">
                  <c:v>436</c:v>
                </c:pt>
                <c:pt idx="434">
                  <c:v>437</c:v>
                </c:pt>
                <c:pt idx="435">
                  <c:v>438</c:v>
                </c:pt>
                <c:pt idx="436">
                  <c:v>439</c:v>
                </c:pt>
                <c:pt idx="437">
                  <c:v>440</c:v>
                </c:pt>
                <c:pt idx="438">
                  <c:v>441</c:v>
                </c:pt>
                <c:pt idx="439">
                  <c:v>442</c:v>
                </c:pt>
                <c:pt idx="440">
                  <c:v>443</c:v>
                </c:pt>
                <c:pt idx="441">
                  <c:v>444</c:v>
                </c:pt>
                <c:pt idx="442">
                  <c:v>445</c:v>
                </c:pt>
                <c:pt idx="443">
                  <c:v>446</c:v>
                </c:pt>
                <c:pt idx="444">
                  <c:v>447</c:v>
                </c:pt>
                <c:pt idx="445">
                  <c:v>448</c:v>
                </c:pt>
                <c:pt idx="446">
                  <c:v>449</c:v>
                </c:pt>
                <c:pt idx="447">
                  <c:v>450</c:v>
                </c:pt>
                <c:pt idx="448">
                  <c:v>451</c:v>
                </c:pt>
                <c:pt idx="449">
                  <c:v>452</c:v>
                </c:pt>
                <c:pt idx="450">
                  <c:v>453</c:v>
                </c:pt>
                <c:pt idx="451">
                  <c:v>454</c:v>
                </c:pt>
                <c:pt idx="452">
                  <c:v>455</c:v>
                </c:pt>
                <c:pt idx="453">
                  <c:v>456</c:v>
                </c:pt>
                <c:pt idx="454">
                  <c:v>457</c:v>
                </c:pt>
                <c:pt idx="455">
                  <c:v>458</c:v>
                </c:pt>
                <c:pt idx="456">
                  <c:v>459</c:v>
                </c:pt>
                <c:pt idx="457">
                  <c:v>460</c:v>
                </c:pt>
                <c:pt idx="458">
                  <c:v>461</c:v>
                </c:pt>
                <c:pt idx="459">
                  <c:v>462</c:v>
                </c:pt>
                <c:pt idx="460">
                  <c:v>463</c:v>
                </c:pt>
                <c:pt idx="461">
                  <c:v>464</c:v>
                </c:pt>
                <c:pt idx="462">
                  <c:v>465</c:v>
                </c:pt>
                <c:pt idx="463">
                  <c:v>466</c:v>
                </c:pt>
                <c:pt idx="464">
                  <c:v>467</c:v>
                </c:pt>
                <c:pt idx="465">
                  <c:v>468</c:v>
                </c:pt>
                <c:pt idx="466">
                  <c:v>469</c:v>
                </c:pt>
                <c:pt idx="467">
                  <c:v>470</c:v>
                </c:pt>
                <c:pt idx="468">
                  <c:v>471</c:v>
                </c:pt>
                <c:pt idx="469">
                  <c:v>472</c:v>
                </c:pt>
                <c:pt idx="470">
                  <c:v>473</c:v>
                </c:pt>
                <c:pt idx="471">
                  <c:v>474</c:v>
                </c:pt>
                <c:pt idx="472">
                  <c:v>475</c:v>
                </c:pt>
                <c:pt idx="473">
                  <c:v>476</c:v>
                </c:pt>
                <c:pt idx="474">
                  <c:v>477</c:v>
                </c:pt>
                <c:pt idx="475">
                  <c:v>478</c:v>
                </c:pt>
                <c:pt idx="476">
                  <c:v>479</c:v>
                </c:pt>
                <c:pt idx="477">
                  <c:v>480</c:v>
                </c:pt>
                <c:pt idx="478">
                  <c:v>481</c:v>
                </c:pt>
                <c:pt idx="479">
                  <c:v>482</c:v>
                </c:pt>
                <c:pt idx="480">
                  <c:v>483</c:v>
                </c:pt>
                <c:pt idx="481">
                  <c:v>484</c:v>
                </c:pt>
                <c:pt idx="482">
                  <c:v>485</c:v>
                </c:pt>
                <c:pt idx="483">
                  <c:v>486</c:v>
                </c:pt>
                <c:pt idx="484">
                  <c:v>487</c:v>
                </c:pt>
                <c:pt idx="485">
                  <c:v>488</c:v>
                </c:pt>
                <c:pt idx="486">
                  <c:v>489</c:v>
                </c:pt>
                <c:pt idx="487">
                  <c:v>490</c:v>
                </c:pt>
                <c:pt idx="488">
                  <c:v>491</c:v>
                </c:pt>
                <c:pt idx="489">
                  <c:v>492</c:v>
                </c:pt>
                <c:pt idx="490">
                  <c:v>493</c:v>
                </c:pt>
                <c:pt idx="491">
                  <c:v>494</c:v>
                </c:pt>
                <c:pt idx="492">
                  <c:v>495</c:v>
                </c:pt>
                <c:pt idx="493">
                  <c:v>496</c:v>
                </c:pt>
                <c:pt idx="494">
                  <c:v>497</c:v>
                </c:pt>
                <c:pt idx="495">
                  <c:v>498</c:v>
                </c:pt>
                <c:pt idx="496">
                  <c:v>499</c:v>
                </c:pt>
                <c:pt idx="497">
                  <c:v>500</c:v>
                </c:pt>
                <c:pt idx="498">
                  <c:v>501</c:v>
                </c:pt>
                <c:pt idx="499">
                  <c:v>502</c:v>
                </c:pt>
                <c:pt idx="500">
                  <c:v>503</c:v>
                </c:pt>
                <c:pt idx="501">
                  <c:v>504</c:v>
                </c:pt>
                <c:pt idx="502">
                  <c:v>505</c:v>
                </c:pt>
                <c:pt idx="503">
                  <c:v>506</c:v>
                </c:pt>
                <c:pt idx="504">
                  <c:v>507</c:v>
                </c:pt>
                <c:pt idx="505">
                  <c:v>508</c:v>
                </c:pt>
                <c:pt idx="506">
                  <c:v>509</c:v>
                </c:pt>
                <c:pt idx="507">
                  <c:v>510</c:v>
                </c:pt>
                <c:pt idx="508">
                  <c:v>511</c:v>
                </c:pt>
                <c:pt idx="509">
                  <c:v>512</c:v>
                </c:pt>
                <c:pt idx="510">
                  <c:v>513</c:v>
                </c:pt>
                <c:pt idx="511">
                  <c:v>514</c:v>
                </c:pt>
                <c:pt idx="512">
                  <c:v>515</c:v>
                </c:pt>
                <c:pt idx="513">
                  <c:v>516</c:v>
                </c:pt>
                <c:pt idx="514">
                  <c:v>517</c:v>
                </c:pt>
                <c:pt idx="515">
                  <c:v>518</c:v>
                </c:pt>
                <c:pt idx="516">
                  <c:v>519</c:v>
                </c:pt>
                <c:pt idx="517">
                  <c:v>520</c:v>
                </c:pt>
                <c:pt idx="518">
                  <c:v>521</c:v>
                </c:pt>
                <c:pt idx="519">
                  <c:v>522</c:v>
                </c:pt>
                <c:pt idx="520">
                  <c:v>523</c:v>
                </c:pt>
                <c:pt idx="521">
                  <c:v>524</c:v>
                </c:pt>
                <c:pt idx="522">
                  <c:v>525</c:v>
                </c:pt>
                <c:pt idx="523">
                  <c:v>526</c:v>
                </c:pt>
                <c:pt idx="524">
                  <c:v>527</c:v>
                </c:pt>
                <c:pt idx="525">
                  <c:v>528</c:v>
                </c:pt>
                <c:pt idx="526">
                  <c:v>529</c:v>
                </c:pt>
                <c:pt idx="527">
                  <c:v>530</c:v>
                </c:pt>
                <c:pt idx="528">
                  <c:v>531</c:v>
                </c:pt>
                <c:pt idx="529">
                  <c:v>532</c:v>
                </c:pt>
                <c:pt idx="530">
                  <c:v>533</c:v>
                </c:pt>
                <c:pt idx="531">
                  <c:v>534</c:v>
                </c:pt>
                <c:pt idx="532">
                  <c:v>535</c:v>
                </c:pt>
                <c:pt idx="533">
                  <c:v>536</c:v>
                </c:pt>
                <c:pt idx="534">
                  <c:v>537</c:v>
                </c:pt>
                <c:pt idx="535">
                  <c:v>538</c:v>
                </c:pt>
                <c:pt idx="536">
                  <c:v>539</c:v>
                </c:pt>
                <c:pt idx="537">
                  <c:v>540</c:v>
                </c:pt>
                <c:pt idx="538">
                  <c:v>541</c:v>
                </c:pt>
                <c:pt idx="539">
                  <c:v>542</c:v>
                </c:pt>
                <c:pt idx="540">
                  <c:v>543</c:v>
                </c:pt>
                <c:pt idx="541">
                  <c:v>544</c:v>
                </c:pt>
                <c:pt idx="542">
                  <c:v>545</c:v>
                </c:pt>
                <c:pt idx="543">
                  <c:v>546</c:v>
                </c:pt>
                <c:pt idx="544">
                  <c:v>547</c:v>
                </c:pt>
                <c:pt idx="545">
                  <c:v>548</c:v>
                </c:pt>
                <c:pt idx="546">
                  <c:v>549</c:v>
                </c:pt>
                <c:pt idx="547">
                  <c:v>550</c:v>
                </c:pt>
                <c:pt idx="548">
                  <c:v>551</c:v>
                </c:pt>
                <c:pt idx="549">
                  <c:v>552</c:v>
                </c:pt>
                <c:pt idx="550">
                  <c:v>553</c:v>
                </c:pt>
                <c:pt idx="551">
                  <c:v>554</c:v>
                </c:pt>
                <c:pt idx="552">
                  <c:v>555</c:v>
                </c:pt>
                <c:pt idx="553">
                  <c:v>556</c:v>
                </c:pt>
                <c:pt idx="554">
                  <c:v>557</c:v>
                </c:pt>
                <c:pt idx="555">
                  <c:v>558</c:v>
                </c:pt>
                <c:pt idx="556">
                  <c:v>559</c:v>
                </c:pt>
                <c:pt idx="557">
                  <c:v>560</c:v>
                </c:pt>
                <c:pt idx="558">
                  <c:v>561</c:v>
                </c:pt>
                <c:pt idx="559">
                  <c:v>562</c:v>
                </c:pt>
                <c:pt idx="560">
                  <c:v>563</c:v>
                </c:pt>
                <c:pt idx="561">
                  <c:v>564</c:v>
                </c:pt>
                <c:pt idx="562">
                  <c:v>565</c:v>
                </c:pt>
                <c:pt idx="563">
                  <c:v>566</c:v>
                </c:pt>
                <c:pt idx="564">
                  <c:v>567</c:v>
                </c:pt>
                <c:pt idx="565">
                  <c:v>568</c:v>
                </c:pt>
                <c:pt idx="566">
                  <c:v>569</c:v>
                </c:pt>
                <c:pt idx="567">
                  <c:v>570</c:v>
                </c:pt>
                <c:pt idx="568">
                  <c:v>571</c:v>
                </c:pt>
                <c:pt idx="569">
                  <c:v>572</c:v>
                </c:pt>
                <c:pt idx="570">
                  <c:v>573</c:v>
                </c:pt>
                <c:pt idx="571">
                  <c:v>574</c:v>
                </c:pt>
                <c:pt idx="572">
                  <c:v>575</c:v>
                </c:pt>
                <c:pt idx="573">
                  <c:v>576</c:v>
                </c:pt>
                <c:pt idx="574">
                  <c:v>577</c:v>
                </c:pt>
                <c:pt idx="575">
                  <c:v>578</c:v>
                </c:pt>
                <c:pt idx="576">
                  <c:v>579</c:v>
                </c:pt>
                <c:pt idx="577">
                  <c:v>580</c:v>
                </c:pt>
                <c:pt idx="578">
                  <c:v>581</c:v>
                </c:pt>
                <c:pt idx="579">
                  <c:v>582</c:v>
                </c:pt>
                <c:pt idx="580">
                  <c:v>583</c:v>
                </c:pt>
                <c:pt idx="581">
                  <c:v>584</c:v>
                </c:pt>
                <c:pt idx="582">
                  <c:v>585</c:v>
                </c:pt>
                <c:pt idx="583">
                  <c:v>586</c:v>
                </c:pt>
                <c:pt idx="584">
                  <c:v>587</c:v>
                </c:pt>
                <c:pt idx="585">
                  <c:v>588</c:v>
                </c:pt>
                <c:pt idx="586">
                  <c:v>589</c:v>
                </c:pt>
                <c:pt idx="587">
                  <c:v>590</c:v>
                </c:pt>
                <c:pt idx="588">
                  <c:v>591</c:v>
                </c:pt>
                <c:pt idx="589">
                  <c:v>592</c:v>
                </c:pt>
                <c:pt idx="590">
                  <c:v>593</c:v>
                </c:pt>
                <c:pt idx="591">
                  <c:v>594</c:v>
                </c:pt>
                <c:pt idx="592">
                  <c:v>595</c:v>
                </c:pt>
                <c:pt idx="593">
                  <c:v>596</c:v>
                </c:pt>
                <c:pt idx="594">
                  <c:v>597</c:v>
                </c:pt>
                <c:pt idx="595">
                  <c:v>598</c:v>
                </c:pt>
              </c:numCache>
            </c:numRef>
          </c:xVal>
          <c:yVal>
            <c:numRef>
              <c:f>Horacek!$C$2:$C$597</c:f>
              <c:numCache>
                <c:formatCode>General</c:formatCode>
                <c:ptCount val="596"/>
                <c:pt idx="0">
                  <c:v>11.7</c:v>
                </c:pt>
                <c:pt idx="1">
                  <c:v>11.7</c:v>
                </c:pt>
                <c:pt idx="2">
                  <c:v>11.71</c:v>
                </c:pt>
                <c:pt idx="3">
                  <c:v>11.71</c:v>
                </c:pt>
                <c:pt idx="4">
                  <c:v>11.71</c:v>
                </c:pt>
                <c:pt idx="5">
                  <c:v>11.71</c:v>
                </c:pt>
                <c:pt idx="6">
                  <c:v>11.71</c:v>
                </c:pt>
                <c:pt idx="7">
                  <c:v>11.71</c:v>
                </c:pt>
                <c:pt idx="8">
                  <c:v>11.7</c:v>
                </c:pt>
                <c:pt idx="9">
                  <c:v>11.7</c:v>
                </c:pt>
                <c:pt idx="10">
                  <c:v>11.71</c:v>
                </c:pt>
                <c:pt idx="11">
                  <c:v>11.71</c:v>
                </c:pt>
                <c:pt idx="12">
                  <c:v>11.71</c:v>
                </c:pt>
                <c:pt idx="13">
                  <c:v>11.71</c:v>
                </c:pt>
                <c:pt idx="14">
                  <c:v>11.71</c:v>
                </c:pt>
                <c:pt idx="15">
                  <c:v>11.71</c:v>
                </c:pt>
                <c:pt idx="16">
                  <c:v>11.71</c:v>
                </c:pt>
                <c:pt idx="17">
                  <c:v>11.71</c:v>
                </c:pt>
                <c:pt idx="18">
                  <c:v>11.73</c:v>
                </c:pt>
                <c:pt idx="19">
                  <c:v>11.73</c:v>
                </c:pt>
                <c:pt idx="20">
                  <c:v>11.73</c:v>
                </c:pt>
                <c:pt idx="21">
                  <c:v>11.73</c:v>
                </c:pt>
                <c:pt idx="22">
                  <c:v>11.75</c:v>
                </c:pt>
                <c:pt idx="23">
                  <c:v>11.75</c:v>
                </c:pt>
                <c:pt idx="24">
                  <c:v>11.74</c:v>
                </c:pt>
                <c:pt idx="25">
                  <c:v>11.74</c:v>
                </c:pt>
                <c:pt idx="26">
                  <c:v>11.75</c:v>
                </c:pt>
                <c:pt idx="27">
                  <c:v>11.75</c:v>
                </c:pt>
                <c:pt idx="28">
                  <c:v>11.75</c:v>
                </c:pt>
                <c:pt idx="29">
                  <c:v>11.75</c:v>
                </c:pt>
                <c:pt idx="30">
                  <c:v>11.75</c:v>
                </c:pt>
                <c:pt idx="31">
                  <c:v>11.75</c:v>
                </c:pt>
                <c:pt idx="32">
                  <c:v>11.75</c:v>
                </c:pt>
                <c:pt idx="33">
                  <c:v>11.75</c:v>
                </c:pt>
                <c:pt idx="34">
                  <c:v>11.76</c:v>
                </c:pt>
                <c:pt idx="35">
                  <c:v>11.76</c:v>
                </c:pt>
                <c:pt idx="36">
                  <c:v>11.78</c:v>
                </c:pt>
                <c:pt idx="37">
                  <c:v>11.78</c:v>
                </c:pt>
                <c:pt idx="38">
                  <c:v>11.78</c:v>
                </c:pt>
                <c:pt idx="39">
                  <c:v>11.78</c:v>
                </c:pt>
                <c:pt idx="40">
                  <c:v>11.79</c:v>
                </c:pt>
                <c:pt idx="41">
                  <c:v>11.79</c:v>
                </c:pt>
                <c:pt idx="42">
                  <c:v>11.79</c:v>
                </c:pt>
                <c:pt idx="43">
                  <c:v>11.79</c:v>
                </c:pt>
                <c:pt idx="44">
                  <c:v>11.8</c:v>
                </c:pt>
                <c:pt idx="45">
                  <c:v>11.8</c:v>
                </c:pt>
                <c:pt idx="46">
                  <c:v>11.78</c:v>
                </c:pt>
                <c:pt idx="47">
                  <c:v>11.78</c:v>
                </c:pt>
                <c:pt idx="48">
                  <c:v>11.78</c:v>
                </c:pt>
                <c:pt idx="49">
                  <c:v>11.78</c:v>
                </c:pt>
                <c:pt idx="50">
                  <c:v>11.77</c:v>
                </c:pt>
                <c:pt idx="51">
                  <c:v>11.77</c:v>
                </c:pt>
                <c:pt idx="52">
                  <c:v>11.77</c:v>
                </c:pt>
                <c:pt idx="53">
                  <c:v>11.77</c:v>
                </c:pt>
                <c:pt idx="54">
                  <c:v>11.77</c:v>
                </c:pt>
                <c:pt idx="55">
                  <c:v>11.77</c:v>
                </c:pt>
                <c:pt idx="56">
                  <c:v>11.77</c:v>
                </c:pt>
                <c:pt idx="57">
                  <c:v>11.77</c:v>
                </c:pt>
                <c:pt idx="58">
                  <c:v>11.77</c:v>
                </c:pt>
                <c:pt idx="59">
                  <c:v>11.77</c:v>
                </c:pt>
                <c:pt idx="60">
                  <c:v>11.77</c:v>
                </c:pt>
                <c:pt idx="61">
                  <c:v>11.77</c:v>
                </c:pt>
                <c:pt idx="62">
                  <c:v>11.77</c:v>
                </c:pt>
                <c:pt idx="63">
                  <c:v>11.77</c:v>
                </c:pt>
                <c:pt idx="64">
                  <c:v>11.77</c:v>
                </c:pt>
                <c:pt idx="65">
                  <c:v>11.77</c:v>
                </c:pt>
                <c:pt idx="66">
                  <c:v>11.77</c:v>
                </c:pt>
                <c:pt idx="67">
                  <c:v>11.77</c:v>
                </c:pt>
                <c:pt idx="68">
                  <c:v>11.78</c:v>
                </c:pt>
                <c:pt idx="69">
                  <c:v>11.78</c:v>
                </c:pt>
                <c:pt idx="70">
                  <c:v>11.78</c:v>
                </c:pt>
                <c:pt idx="71">
                  <c:v>11.78</c:v>
                </c:pt>
                <c:pt idx="72">
                  <c:v>11.78</c:v>
                </c:pt>
                <c:pt idx="73">
                  <c:v>11.78</c:v>
                </c:pt>
                <c:pt idx="74">
                  <c:v>11.78</c:v>
                </c:pt>
                <c:pt idx="75">
                  <c:v>11.78</c:v>
                </c:pt>
                <c:pt idx="76">
                  <c:v>11.77</c:v>
                </c:pt>
                <c:pt idx="77">
                  <c:v>11.77</c:v>
                </c:pt>
                <c:pt idx="78">
                  <c:v>11.76</c:v>
                </c:pt>
                <c:pt idx="79">
                  <c:v>11.76</c:v>
                </c:pt>
                <c:pt idx="80">
                  <c:v>11.75</c:v>
                </c:pt>
                <c:pt idx="81">
                  <c:v>11.75</c:v>
                </c:pt>
                <c:pt idx="82">
                  <c:v>11.75</c:v>
                </c:pt>
                <c:pt idx="83">
                  <c:v>11.75</c:v>
                </c:pt>
                <c:pt idx="84">
                  <c:v>11.76</c:v>
                </c:pt>
                <c:pt idx="85">
                  <c:v>11.76</c:v>
                </c:pt>
                <c:pt idx="86">
                  <c:v>11.76</c:v>
                </c:pt>
                <c:pt idx="87">
                  <c:v>11.76</c:v>
                </c:pt>
                <c:pt idx="88">
                  <c:v>11.75</c:v>
                </c:pt>
                <c:pt idx="89">
                  <c:v>11.75</c:v>
                </c:pt>
                <c:pt idx="90">
                  <c:v>11.76</c:v>
                </c:pt>
                <c:pt idx="91">
                  <c:v>11.76</c:v>
                </c:pt>
                <c:pt idx="92">
                  <c:v>11.75</c:v>
                </c:pt>
                <c:pt idx="93">
                  <c:v>11.75</c:v>
                </c:pt>
                <c:pt idx="94">
                  <c:v>11.75</c:v>
                </c:pt>
                <c:pt idx="95">
                  <c:v>11.75</c:v>
                </c:pt>
                <c:pt idx="96">
                  <c:v>11.76</c:v>
                </c:pt>
                <c:pt idx="97">
                  <c:v>11.76</c:v>
                </c:pt>
                <c:pt idx="98">
                  <c:v>11.76</c:v>
                </c:pt>
                <c:pt idx="99">
                  <c:v>11.76</c:v>
                </c:pt>
                <c:pt idx="100">
                  <c:v>11.77</c:v>
                </c:pt>
                <c:pt idx="101">
                  <c:v>11.77</c:v>
                </c:pt>
                <c:pt idx="102">
                  <c:v>11.77</c:v>
                </c:pt>
                <c:pt idx="103">
                  <c:v>11.77</c:v>
                </c:pt>
                <c:pt idx="104">
                  <c:v>11.77</c:v>
                </c:pt>
                <c:pt idx="105">
                  <c:v>11.77</c:v>
                </c:pt>
                <c:pt idx="106">
                  <c:v>11.77</c:v>
                </c:pt>
                <c:pt idx="107">
                  <c:v>11.77</c:v>
                </c:pt>
                <c:pt idx="108">
                  <c:v>11.78</c:v>
                </c:pt>
                <c:pt idx="109">
                  <c:v>11.78</c:v>
                </c:pt>
                <c:pt idx="110">
                  <c:v>11.77</c:v>
                </c:pt>
                <c:pt idx="111">
                  <c:v>11.77</c:v>
                </c:pt>
                <c:pt idx="112">
                  <c:v>11.77</c:v>
                </c:pt>
                <c:pt idx="113">
                  <c:v>11.77</c:v>
                </c:pt>
                <c:pt idx="114">
                  <c:v>11.77</c:v>
                </c:pt>
                <c:pt idx="115">
                  <c:v>11.77</c:v>
                </c:pt>
                <c:pt idx="116">
                  <c:v>11.78</c:v>
                </c:pt>
                <c:pt idx="117">
                  <c:v>11.78</c:v>
                </c:pt>
                <c:pt idx="118">
                  <c:v>11.77</c:v>
                </c:pt>
                <c:pt idx="119">
                  <c:v>11.77</c:v>
                </c:pt>
                <c:pt idx="120">
                  <c:v>11.76</c:v>
                </c:pt>
                <c:pt idx="121">
                  <c:v>11.76</c:v>
                </c:pt>
                <c:pt idx="122">
                  <c:v>11.77</c:v>
                </c:pt>
                <c:pt idx="123">
                  <c:v>11.77</c:v>
                </c:pt>
                <c:pt idx="124">
                  <c:v>11.77</c:v>
                </c:pt>
                <c:pt idx="125">
                  <c:v>11.77</c:v>
                </c:pt>
                <c:pt idx="126">
                  <c:v>11.76</c:v>
                </c:pt>
                <c:pt idx="127">
                  <c:v>11.76</c:v>
                </c:pt>
                <c:pt idx="128">
                  <c:v>11.77</c:v>
                </c:pt>
                <c:pt idx="129">
                  <c:v>11.77</c:v>
                </c:pt>
                <c:pt idx="130">
                  <c:v>11.78</c:v>
                </c:pt>
                <c:pt idx="131">
                  <c:v>11.78</c:v>
                </c:pt>
                <c:pt idx="132">
                  <c:v>11.78</c:v>
                </c:pt>
                <c:pt idx="133">
                  <c:v>11.78</c:v>
                </c:pt>
                <c:pt idx="134">
                  <c:v>11.78</c:v>
                </c:pt>
                <c:pt idx="135">
                  <c:v>11.78</c:v>
                </c:pt>
                <c:pt idx="136">
                  <c:v>11.79</c:v>
                </c:pt>
                <c:pt idx="137">
                  <c:v>11.79</c:v>
                </c:pt>
                <c:pt idx="138">
                  <c:v>11.79</c:v>
                </c:pt>
                <c:pt idx="139">
                  <c:v>11.79</c:v>
                </c:pt>
                <c:pt idx="140">
                  <c:v>11.79</c:v>
                </c:pt>
                <c:pt idx="141">
                  <c:v>11.79</c:v>
                </c:pt>
                <c:pt idx="142">
                  <c:v>11.78</c:v>
                </c:pt>
                <c:pt idx="143">
                  <c:v>11.78</c:v>
                </c:pt>
                <c:pt idx="144">
                  <c:v>11.77</c:v>
                </c:pt>
                <c:pt idx="145">
                  <c:v>11.77</c:v>
                </c:pt>
                <c:pt idx="146">
                  <c:v>11.77</c:v>
                </c:pt>
                <c:pt idx="147">
                  <c:v>11.77</c:v>
                </c:pt>
                <c:pt idx="148">
                  <c:v>11.77</c:v>
                </c:pt>
                <c:pt idx="149">
                  <c:v>11.77</c:v>
                </c:pt>
                <c:pt idx="150">
                  <c:v>11.77</c:v>
                </c:pt>
                <c:pt idx="151">
                  <c:v>11.77</c:v>
                </c:pt>
                <c:pt idx="152">
                  <c:v>11.76</c:v>
                </c:pt>
                <c:pt idx="153">
                  <c:v>11.76</c:v>
                </c:pt>
                <c:pt idx="154">
                  <c:v>11.76</c:v>
                </c:pt>
                <c:pt idx="155">
                  <c:v>11.76</c:v>
                </c:pt>
                <c:pt idx="156">
                  <c:v>11.77</c:v>
                </c:pt>
                <c:pt idx="157">
                  <c:v>11.77</c:v>
                </c:pt>
                <c:pt idx="158">
                  <c:v>11.77</c:v>
                </c:pt>
                <c:pt idx="159">
                  <c:v>11.77</c:v>
                </c:pt>
                <c:pt idx="160">
                  <c:v>11.76</c:v>
                </c:pt>
                <c:pt idx="161">
                  <c:v>11.76</c:v>
                </c:pt>
                <c:pt idx="162">
                  <c:v>11.77</c:v>
                </c:pt>
                <c:pt idx="163">
                  <c:v>11.77</c:v>
                </c:pt>
                <c:pt idx="164">
                  <c:v>11.78</c:v>
                </c:pt>
                <c:pt idx="165">
                  <c:v>11.78</c:v>
                </c:pt>
                <c:pt idx="166">
                  <c:v>11.77</c:v>
                </c:pt>
                <c:pt idx="167">
                  <c:v>11.77</c:v>
                </c:pt>
                <c:pt idx="168">
                  <c:v>11.76</c:v>
                </c:pt>
                <c:pt idx="169">
                  <c:v>11.76</c:v>
                </c:pt>
                <c:pt idx="170">
                  <c:v>11.77</c:v>
                </c:pt>
                <c:pt idx="171">
                  <c:v>11.77</c:v>
                </c:pt>
                <c:pt idx="172">
                  <c:v>11.77</c:v>
                </c:pt>
                <c:pt idx="173">
                  <c:v>11.77</c:v>
                </c:pt>
                <c:pt idx="174">
                  <c:v>11.77</c:v>
                </c:pt>
                <c:pt idx="175">
                  <c:v>11.77</c:v>
                </c:pt>
                <c:pt idx="176">
                  <c:v>11.76</c:v>
                </c:pt>
                <c:pt idx="177">
                  <c:v>11.76</c:v>
                </c:pt>
                <c:pt idx="178">
                  <c:v>11.77</c:v>
                </c:pt>
                <c:pt idx="179">
                  <c:v>11.77</c:v>
                </c:pt>
                <c:pt idx="180">
                  <c:v>11.77</c:v>
                </c:pt>
                <c:pt idx="181">
                  <c:v>11.77</c:v>
                </c:pt>
                <c:pt idx="182">
                  <c:v>11.77</c:v>
                </c:pt>
                <c:pt idx="183">
                  <c:v>11.77</c:v>
                </c:pt>
                <c:pt idx="184">
                  <c:v>11.76</c:v>
                </c:pt>
                <c:pt idx="185">
                  <c:v>11.76</c:v>
                </c:pt>
                <c:pt idx="186">
                  <c:v>11.77</c:v>
                </c:pt>
                <c:pt idx="187">
                  <c:v>11.77</c:v>
                </c:pt>
                <c:pt idx="188">
                  <c:v>11.76</c:v>
                </c:pt>
                <c:pt idx="189">
                  <c:v>11.76</c:v>
                </c:pt>
                <c:pt idx="190">
                  <c:v>11.75</c:v>
                </c:pt>
                <c:pt idx="191">
                  <c:v>11.75</c:v>
                </c:pt>
                <c:pt idx="192">
                  <c:v>11.75</c:v>
                </c:pt>
                <c:pt idx="193">
                  <c:v>11.75</c:v>
                </c:pt>
                <c:pt idx="194">
                  <c:v>11.75</c:v>
                </c:pt>
                <c:pt idx="195">
                  <c:v>11.75</c:v>
                </c:pt>
                <c:pt idx="196">
                  <c:v>11.74</c:v>
                </c:pt>
                <c:pt idx="197">
                  <c:v>11.74</c:v>
                </c:pt>
                <c:pt idx="198">
                  <c:v>11.74</c:v>
                </c:pt>
                <c:pt idx="199">
                  <c:v>11.74</c:v>
                </c:pt>
                <c:pt idx="200">
                  <c:v>11.74</c:v>
                </c:pt>
                <c:pt idx="201">
                  <c:v>11.74</c:v>
                </c:pt>
                <c:pt idx="202">
                  <c:v>11.73</c:v>
                </c:pt>
                <c:pt idx="203">
                  <c:v>11.73</c:v>
                </c:pt>
                <c:pt idx="204">
                  <c:v>11.73</c:v>
                </c:pt>
                <c:pt idx="205">
                  <c:v>11.73</c:v>
                </c:pt>
                <c:pt idx="206">
                  <c:v>11.74</c:v>
                </c:pt>
                <c:pt idx="207">
                  <c:v>11.74</c:v>
                </c:pt>
                <c:pt idx="208">
                  <c:v>11.74</c:v>
                </c:pt>
                <c:pt idx="209">
                  <c:v>11.74</c:v>
                </c:pt>
                <c:pt idx="210">
                  <c:v>11.74</c:v>
                </c:pt>
                <c:pt idx="211">
                  <c:v>11.74</c:v>
                </c:pt>
                <c:pt idx="212">
                  <c:v>11.75</c:v>
                </c:pt>
                <c:pt idx="213">
                  <c:v>11.75</c:v>
                </c:pt>
                <c:pt idx="214">
                  <c:v>11.75</c:v>
                </c:pt>
                <c:pt idx="215">
                  <c:v>11.75</c:v>
                </c:pt>
                <c:pt idx="216">
                  <c:v>11.74</c:v>
                </c:pt>
                <c:pt idx="217">
                  <c:v>11.74</c:v>
                </c:pt>
                <c:pt idx="218">
                  <c:v>11.75</c:v>
                </c:pt>
                <c:pt idx="219">
                  <c:v>11.75</c:v>
                </c:pt>
                <c:pt idx="220">
                  <c:v>11.75</c:v>
                </c:pt>
                <c:pt idx="221">
                  <c:v>11.75</c:v>
                </c:pt>
                <c:pt idx="222">
                  <c:v>11.74</c:v>
                </c:pt>
                <c:pt idx="223">
                  <c:v>11.74</c:v>
                </c:pt>
                <c:pt idx="224">
                  <c:v>11.75</c:v>
                </c:pt>
                <c:pt idx="225">
                  <c:v>11.75</c:v>
                </c:pt>
                <c:pt idx="226">
                  <c:v>11.75</c:v>
                </c:pt>
                <c:pt idx="227">
                  <c:v>11.75</c:v>
                </c:pt>
                <c:pt idx="228">
                  <c:v>11.74</c:v>
                </c:pt>
                <c:pt idx="229">
                  <c:v>11.74</c:v>
                </c:pt>
                <c:pt idx="230">
                  <c:v>11.74</c:v>
                </c:pt>
                <c:pt idx="231">
                  <c:v>11.74</c:v>
                </c:pt>
                <c:pt idx="232">
                  <c:v>11.74</c:v>
                </c:pt>
                <c:pt idx="233">
                  <c:v>11.74</c:v>
                </c:pt>
                <c:pt idx="234">
                  <c:v>11.74</c:v>
                </c:pt>
                <c:pt idx="235">
                  <c:v>11.74</c:v>
                </c:pt>
                <c:pt idx="236">
                  <c:v>11.73</c:v>
                </c:pt>
                <c:pt idx="237">
                  <c:v>11.73</c:v>
                </c:pt>
                <c:pt idx="238">
                  <c:v>11.74</c:v>
                </c:pt>
                <c:pt idx="239">
                  <c:v>11.74</c:v>
                </c:pt>
                <c:pt idx="240">
                  <c:v>11.74</c:v>
                </c:pt>
                <c:pt idx="241">
                  <c:v>11.74</c:v>
                </c:pt>
                <c:pt idx="242">
                  <c:v>11.75</c:v>
                </c:pt>
                <c:pt idx="243">
                  <c:v>11.76</c:v>
                </c:pt>
                <c:pt idx="244">
                  <c:v>11.76</c:v>
                </c:pt>
                <c:pt idx="245">
                  <c:v>11.76</c:v>
                </c:pt>
                <c:pt idx="246">
                  <c:v>11.76</c:v>
                </c:pt>
                <c:pt idx="247">
                  <c:v>11.76</c:v>
                </c:pt>
                <c:pt idx="248">
                  <c:v>11.76</c:v>
                </c:pt>
                <c:pt idx="249">
                  <c:v>11.76</c:v>
                </c:pt>
                <c:pt idx="250">
                  <c:v>11.77</c:v>
                </c:pt>
                <c:pt idx="251">
                  <c:v>11.77</c:v>
                </c:pt>
                <c:pt idx="252">
                  <c:v>11.78</c:v>
                </c:pt>
                <c:pt idx="253">
                  <c:v>11.78</c:v>
                </c:pt>
                <c:pt idx="254">
                  <c:v>11.78</c:v>
                </c:pt>
                <c:pt idx="255">
                  <c:v>11.78</c:v>
                </c:pt>
                <c:pt idx="256">
                  <c:v>11.8</c:v>
                </c:pt>
                <c:pt idx="257">
                  <c:v>11.8</c:v>
                </c:pt>
                <c:pt idx="258">
                  <c:v>11.8</c:v>
                </c:pt>
                <c:pt idx="259">
                  <c:v>11.8</c:v>
                </c:pt>
                <c:pt idx="260">
                  <c:v>11.81</c:v>
                </c:pt>
                <c:pt idx="261">
                  <c:v>11.81</c:v>
                </c:pt>
                <c:pt idx="262">
                  <c:v>11.79</c:v>
                </c:pt>
                <c:pt idx="263">
                  <c:v>11.79</c:v>
                </c:pt>
                <c:pt idx="264">
                  <c:v>11.77</c:v>
                </c:pt>
                <c:pt idx="265">
                  <c:v>11.77</c:v>
                </c:pt>
                <c:pt idx="266">
                  <c:v>11.75</c:v>
                </c:pt>
                <c:pt idx="267">
                  <c:v>11.75</c:v>
                </c:pt>
                <c:pt idx="268">
                  <c:v>11.72</c:v>
                </c:pt>
                <c:pt idx="269">
                  <c:v>11.72</c:v>
                </c:pt>
                <c:pt idx="270">
                  <c:v>11.69</c:v>
                </c:pt>
                <c:pt idx="271">
                  <c:v>11.69</c:v>
                </c:pt>
                <c:pt idx="272">
                  <c:v>11.68</c:v>
                </c:pt>
                <c:pt idx="273">
                  <c:v>11.68</c:v>
                </c:pt>
                <c:pt idx="274">
                  <c:v>11.68</c:v>
                </c:pt>
                <c:pt idx="275">
                  <c:v>11.68</c:v>
                </c:pt>
                <c:pt idx="276">
                  <c:v>11.68</c:v>
                </c:pt>
                <c:pt idx="277">
                  <c:v>11.68</c:v>
                </c:pt>
                <c:pt idx="278">
                  <c:v>11.69</c:v>
                </c:pt>
                <c:pt idx="279">
                  <c:v>11.69</c:v>
                </c:pt>
                <c:pt idx="280">
                  <c:v>11.7</c:v>
                </c:pt>
                <c:pt idx="281">
                  <c:v>11.7</c:v>
                </c:pt>
                <c:pt idx="282">
                  <c:v>11.7</c:v>
                </c:pt>
                <c:pt idx="283">
                  <c:v>11.7</c:v>
                </c:pt>
                <c:pt idx="284">
                  <c:v>11.7</c:v>
                </c:pt>
                <c:pt idx="285">
                  <c:v>11.7</c:v>
                </c:pt>
                <c:pt idx="286">
                  <c:v>11.7</c:v>
                </c:pt>
                <c:pt idx="287">
                  <c:v>11.7</c:v>
                </c:pt>
                <c:pt idx="288">
                  <c:v>11.7</c:v>
                </c:pt>
                <c:pt idx="289">
                  <c:v>11.7</c:v>
                </c:pt>
                <c:pt idx="290">
                  <c:v>11.71</c:v>
                </c:pt>
                <c:pt idx="291">
                  <c:v>11.71</c:v>
                </c:pt>
                <c:pt idx="292">
                  <c:v>11.7</c:v>
                </c:pt>
                <c:pt idx="293">
                  <c:v>11.7</c:v>
                </c:pt>
                <c:pt idx="294">
                  <c:v>11.7</c:v>
                </c:pt>
                <c:pt idx="295">
                  <c:v>11.7</c:v>
                </c:pt>
                <c:pt idx="296">
                  <c:v>11.71</c:v>
                </c:pt>
                <c:pt idx="297">
                  <c:v>11.71</c:v>
                </c:pt>
                <c:pt idx="298">
                  <c:v>11.7</c:v>
                </c:pt>
                <c:pt idx="299">
                  <c:v>11.7</c:v>
                </c:pt>
                <c:pt idx="300">
                  <c:v>11.69</c:v>
                </c:pt>
                <c:pt idx="301">
                  <c:v>11.69</c:v>
                </c:pt>
                <c:pt idx="302">
                  <c:v>11.69</c:v>
                </c:pt>
                <c:pt idx="303">
                  <c:v>11.69</c:v>
                </c:pt>
                <c:pt idx="304">
                  <c:v>11.69</c:v>
                </c:pt>
                <c:pt idx="305">
                  <c:v>11.69</c:v>
                </c:pt>
                <c:pt idx="306">
                  <c:v>11.69</c:v>
                </c:pt>
                <c:pt idx="307">
                  <c:v>11.69</c:v>
                </c:pt>
                <c:pt idx="308">
                  <c:v>11.68</c:v>
                </c:pt>
                <c:pt idx="309">
                  <c:v>11.68</c:v>
                </c:pt>
                <c:pt idx="310">
                  <c:v>11.69</c:v>
                </c:pt>
                <c:pt idx="311">
                  <c:v>11.69</c:v>
                </c:pt>
                <c:pt idx="312">
                  <c:v>11.68</c:v>
                </c:pt>
                <c:pt idx="313">
                  <c:v>11.68</c:v>
                </c:pt>
                <c:pt idx="314">
                  <c:v>11.69</c:v>
                </c:pt>
                <c:pt idx="315">
                  <c:v>11.69</c:v>
                </c:pt>
                <c:pt idx="316">
                  <c:v>11.69</c:v>
                </c:pt>
                <c:pt idx="317">
                  <c:v>11.69</c:v>
                </c:pt>
                <c:pt idx="318">
                  <c:v>11.7</c:v>
                </c:pt>
                <c:pt idx="319">
                  <c:v>11.7</c:v>
                </c:pt>
                <c:pt idx="320">
                  <c:v>11.69</c:v>
                </c:pt>
                <c:pt idx="321">
                  <c:v>11.69</c:v>
                </c:pt>
                <c:pt idx="322">
                  <c:v>11.7</c:v>
                </c:pt>
                <c:pt idx="323">
                  <c:v>11.7</c:v>
                </c:pt>
                <c:pt idx="324">
                  <c:v>11.7</c:v>
                </c:pt>
                <c:pt idx="325">
                  <c:v>11.7</c:v>
                </c:pt>
                <c:pt idx="326">
                  <c:v>11.7</c:v>
                </c:pt>
                <c:pt idx="327">
                  <c:v>11.7</c:v>
                </c:pt>
                <c:pt idx="328">
                  <c:v>11.7</c:v>
                </c:pt>
                <c:pt idx="329">
                  <c:v>11.7</c:v>
                </c:pt>
                <c:pt idx="330">
                  <c:v>11.7</c:v>
                </c:pt>
                <c:pt idx="331">
                  <c:v>11.7</c:v>
                </c:pt>
                <c:pt idx="332">
                  <c:v>11.7</c:v>
                </c:pt>
                <c:pt idx="333">
                  <c:v>11.7</c:v>
                </c:pt>
                <c:pt idx="334">
                  <c:v>11.69</c:v>
                </c:pt>
                <c:pt idx="335">
                  <c:v>11.69</c:v>
                </c:pt>
                <c:pt idx="336">
                  <c:v>11.68</c:v>
                </c:pt>
                <c:pt idx="337">
                  <c:v>11.68</c:v>
                </c:pt>
                <c:pt idx="338">
                  <c:v>11.68</c:v>
                </c:pt>
                <c:pt idx="339">
                  <c:v>11.68</c:v>
                </c:pt>
                <c:pt idx="340">
                  <c:v>11.68</c:v>
                </c:pt>
                <c:pt idx="341">
                  <c:v>11.68</c:v>
                </c:pt>
                <c:pt idx="342">
                  <c:v>11.68</c:v>
                </c:pt>
                <c:pt idx="343">
                  <c:v>11.68</c:v>
                </c:pt>
                <c:pt idx="344">
                  <c:v>11.67</c:v>
                </c:pt>
                <c:pt idx="345">
                  <c:v>11.67</c:v>
                </c:pt>
                <c:pt idx="346">
                  <c:v>11.69</c:v>
                </c:pt>
                <c:pt idx="347">
                  <c:v>11.69</c:v>
                </c:pt>
                <c:pt idx="348">
                  <c:v>11.69</c:v>
                </c:pt>
                <c:pt idx="349">
                  <c:v>11.69</c:v>
                </c:pt>
                <c:pt idx="350">
                  <c:v>11.7</c:v>
                </c:pt>
                <c:pt idx="351">
                  <c:v>11.7</c:v>
                </c:pt>
                <c:pt idx="352">
                  <c:v>11.7</c:v>
                </c:pt>
                <c:pt idx="353">
                  <c:v>11.7</c:v>
                </c:pt>
                <c:pt idx="354">
                  <c:v>11.7</c:v>
                </c:pt>
                <c:pt idx="355">
                  <c:v>11.7</c:v>
                </c:pt>
                <c:pt idx="356">
                  <c:v>11.69</c:v>
                </c:pt>
                <c:pt idx="357">
                  <c:v>11.69</c:v>
                </c:pt>
                <c:pt idx="358">
                  <c:v>11.69</c:v>
                </c:pt>
                <c:pt idx="359">
                  <c:v>11.69</c:v>
                </c:pt>
                <c:pt idx="360">
                  <c:v>11.69</c:v>
                </c:pt>
                <c:pt idx="361">
                  <c:v>11.69</c:v>
                </c:pt>
                <c:pt idx="362">
                  <c:v>11.7</c:v>
                </c:pt>
                <c:pt idx="363">
                  <c:v>11.7</c:v>
                </c:pt>
                <c:pt idx="364">
                  <c:v>11.71</c:v>
                </c:pt>
                <c:pt idx="365">
                  <c:v>11.71</c:v>
                </c:pt>
                <c:pt idx="366">
                  <c:v>11.71</c:v>
                </c:pt>
                <c:pt idx="367">
                  <c:v>11.71</c:v>
                </c:pt>
                <c:pt idx="368">
                  <c:v>11.7</c:v>
                </c:pt>
                <c:pt idx="369">
                  <c:v>11.7</c:v>
                </c:pt>
                <c:pt idx="370">
                  <c:v>11.68</c:v>
                </c:pt>
                <c:pt idx="371">
                  <c:v>11.68</c:v>
                </c:pt>
                <c:pt idx="372">
                  <c:v>11.67</c:v>
                </c:pt>
                <c:pt idx="373">
                  <c:v>11.67</c:v>
                </c:pt>
                <c:pt idx="374">
                  <c:v>11.66</c:v>
                </c:pt>
                <c:pt idx="375">
                  <c:v>11.66</c:v>
                </c:pt>
                <c:pt idx="376">
                  <c:v>11.67</c:v>
                </c:pt>
                <c:pt idx="377">
                  <c:v>11.67</c:v>
                </c:pt>
                <c:pt idx="378">
                  <c:v>11.66</c:v>
                </c:pt>
                <c:pt idx="379">
                  <c:v>11.66</c:v>
                </c:pt>
                <c:pt idx="380">
                  <c:v>11.67</c:v>
                </c:pt>
                <c:pt idx="381">
                  <c:v>11.67</c:v>
                </c:pt>
                <c:pt idx="382">
                  <c:v>11.67</c:v>
                </c:pt>
                <c:pt idx="383">
                  <c:v>11.67</c:v>
                </c:pt>
                <c:pt idx="384">
                  <c:v>11.67</c:v>
                </c:pt>
                <c:pt idx="385">
                  <c:v>11.67</c:v>
                </c:pt>
                <c:pt idx="386">
                  <c:v>11.67</c:v>
                </c:pt>
                <c:pt idx="387">
                  <c:v>11.67</c:v>
                </c:pt>
                <c:pt idx="388">
                  <c:v>11.68</c:v>
                </c:pt>
                <c:pt idx="389">
                  <c:v>11.68</c:v>
                </c:pt>
                <c:pt idx="390">
                  <c:v>11.68</c:v>
                </c:pt>
                <c:pt idx="391">
                  <c:v>11.68</c:v>
                </c:pt>
                <c:pt idx="392">
                  <c:v>11.68</c:v>
                </c:pt>
                <c:pt idx="393">
                  <c:v>11.68</c:v>
                </c:pt>
                <c:pt idx="394">
                  <c:v>11.68</c:v>
                </c:pt>
                <c:pt idx="395">
                  <c:v>11.68</c:v>
                </c:pt>
                <c:pt idx="396">
                  <c:v>11.68</c:v>
                </c:pt>
                <c:pt idx="397">
                  <c:v>11.68</c:v>
                </c:pt>
                <c:pt idx="398">
                  <c:v>11.68</c:v>
                </c:pt>
                <c:pt idx="399">
                  <c:v>11.68</c:v>
                </c:pt>
                <c:pt idx="400">
                  <c:v>11.67</c:v>
                </c:pt>
                <c:pt idx="401">
                  <c:v>11.67</c:v>
                </c:pt>
                <c:pt idx="402">
                  <c:v>11.69</c:v>
                </c:pt>
                <c:pt idx="403">
                  <c:v>11.69</c:v>
                </c:pt>
                <c:pt idx="404">
                  <c:v>11.7</c:v>
                </c:pt>
                <c:pt idx="405">
                  <c:v>11.7</c:v>
                </c:pt>
                <c:pt idx="406">
                  <c:v>11.71</c:v>
                </c:pt>
                <c:pt idx="407">
                  <c:v>11.71</c:v>
                </c:pt>
                <c:pt idx="408">
                  <c:v>11.72</c:v>
                </c:pt>
                <c:pt idx="409">
                  <c:v>11.72</c:v>
                </c:pt>
                <c:pt idx="410">
                  <c:v>11.74</c:v>
                </c:pt>
                <c:pt idx="411">
                  <c:v>11.74</c:v>
                </c:pt>
                <c:pt idx="412">
                  <c:v>11.76</c:v>
                </c:pt>
                <c:pt idx="413">
                  <c:v>11.76</c:v>
                </c:pt>
                <c:pt idx="414">
                  <c:v>11.76</c:v>
                </c:pt>
                <c:pt idx="415">
                  <c:v>11.76</c:v>
                </c:pt>
                <c:pt idx="416">
                  <c:v>11.77</c:v>
                </c:pt>
                <c:pt idx="417">
                  <c:v>11.77</c:v>
                </c:pt>
                <c:pt idx="418">
                  <c:v>11.79</c:v>
                </c:pt>
                <c:pt idx="419">
                  <c:v>11.79</c:v>
                </c:pt>
                <c:pt idx="420">
                  <c:v>11.79</c:v>
                </c:pt>
                <c:pt idx="421">
                  <c:v>11.79</c:v>
                </c:pt>
                <c:pt idx="422">
                  <c:v>11.79</c:v>
                </c:pt>
                <c:pt idx="423">
                  <c:v>11.79</c:v>
                </c:pt>
                <c:pt idx="424">
                  <c:v>11.82</c:v>
                </c:pt>
                <c:pt idx="425">
                  <c:v>11.82</c:v>
                </c:pt>
                <c:pt idx="426">
                  <c:v>11.84</c:v>
                </c:pt>
                <c:pt idx="427">
                  <c:v>11.84</c:v>
                </c:pt>
                <c:pt idx="428">
                  <c:v>11.84</c:v>
                </c:pt>
                <c:pt idx="429">
                  <c:v>11.84</c:v>
                </c:pt>
                <c:pt idx="430">
                  <c:v>11.86</c:v>
                </c:pt>
                <c:pt idx="431">
                  <c:v>11.86</c:v>
                </c:pt>
                <c:pt idx="432">
                  <c:v>11.87</c:v>
                </c:pt>
                <c:pt idx="433">
                  <c:v>11.87</c:v>
                </c:pt>
                <c:pt idx="434">
                  <c:v>11.87</c:v>
                </c:pt>
                <c:pt idx="435">
                  <c:v>11.87</c:v>
                </c:pt>
                <c:pt idx="436">
                  <c:v>11.88</c:v>
                </c:pt>
                <c:pt idx="437">
                  <c:v>11.88</c:v>
                </c:pt>
                <c:pt idx="438">
                  <c:v>11.89</c:v>
                </c:pt>
                <c:pt idx="439">
                  <c:v>11.89</c:v>
                </c:pt>
                <c:pt idx="440">
                  <c:v>11.88</c:v>
                </c:pt>
                <c:pt idx="441">
                  <c:v>11.88</c:v>
                </c:pt>
                <c:pt idx="442">
                  <c:v>11.86</c:v>
                </c:pt>
                <c:pt idx="443">
                  <c:v>11.86</c:v>
                </c:pt>
                <c:pt idx="444">
                  <c:v>11.85</c:v>
                </c:pt>
                <c:pt idx="445">
                  <c:v>11.85</c:v>
                </c:pt>
                <c:pt idx="446">
                  <c:v>11.84</c:v>
                </c:pt>
                <c:pt idx="447">
                  <c:v>11.84</c:v>
                </c:pt>
                <c:pt idx="448">
                  <c:v>11.85</c:v>
                </c:pt>
                <c:pt idx="449">
                  <c:v>11.85</c:v>
                </c:pt>
                <c:pt idx="450">
                  <c:v>11.87</c:v>
                </c:pt>
                <c:pt idx="451">
                  <c:v>11.87</c:v>
                </c:pt>
                <c:pt idx="452">
                  <c:v>11.9</c:v>
                </c:pt>
                <c:pt idx="453">
                  <c:v>11.9</c:v>
                </c:pt>
                <c:pt idx="454">
                  <c:v>11.91</c:v>
                </c:pt>
                <c:pt idx="455">
                  <c:v>11.91</c:v>
                </c:pt>
                <c:pt idx="456">
                  <c:v>11.93</c:v>
                </c:pt>
                <c:pt idx="457">
                  <c:v>11.93</c:v>
                </c:pt>
                <c:pt idx="458">
                  <c:v>11.92</c:v>
                </c:pt>
                <c:pt idx="459">
                  <c:v>11.92</c:v>
                </c:pt>
                <c:pt idx="460">
                  <c:v>11.92</c:v>
                </c:pt>
                <c:pt idx="461">
                  <c:v>11.92</c:v>
                </c:pt>
                <c:pt idx="462">
                  <c:v>11.91</c:v>
                </c:pt>
                <c:pt idx="463">
                  <c:v>11.91</c:v>
                </c:pt>
                <c:pt idx="464">
                  <c:v>11.9</c:v>
                </c:pt>
                <c:pt idx="465">
                  <c:v>11.9</c:v>
                </c:pt>
                <c:pt idx="466">
                  <c:v>11.9</c:v>
                </c:pt>
                <c:pt idx="467">
                  <c:v>11.9</c:v>
                </c:pt>
                <c:pt idx="468">
                  <c:v>11.9</c:v>
                </c:pt>
                <c:pt idx="469">
                  <c:v>11.9</c:v>
                </c:pt>
                <c:pt idx="470">
                  <c:v>11.9</c:v>
                </c:pt>
                <c:pt idx="471">
                  <c:v>11.9</c:v>
                </c:pt>
                <c:pt idx="472">
                  <c:v>11.9</c:v>
                </c:pt>
                <c:pt idx="473">
                  <c:v>11.9</c:v>
                </c:pt>
                <c:pt idx="474">
                  <c:v>11.91</c:v>
                </c:pt>
                <c:pt idx="475">
                  <c:v>11.91</c:v>
                </c:pt>
                <c:pt idx="476">
                  <c:v>11.92</c:v>
                </c:pt>
                <c:pt idx="477">
                  <c:v>11.92</c:v>
                </c:pt>
                <c:pt idx="478">
                  <c:v>11.92</c:v>
                </c:pt>
                <c:pt idx="479">
                  <c:v>11.92</c:v>
                </c:pt>
                <c:pt idx="480">
                  <c:v>11.92</c:v>
                </c:pt>
                <c:pt idx="481">
                  <c:v>11.92</c:v>
                </c:pt>
                <c:pt idx="482">
                  <c:v>11.92</c:v>
                </c:pt>
                <c:pt idx="483">
                  <c:v>11.92</c:v>
                </c:pt>
                <c:pt idx="484">
                  <c:v>11.9</c:v>
                </c:pt>
                <c:pt idx="485">
                  <c:v>11.9</c:v>
                </c:pt>
                <c:pt idx="486">
                  <c:v>11.88</c:v>
                </c:pt>
                <c:pt idx="487">
                  <c:v>11.88</c:v>
                </c:pt>
                <c:pt idx="488">
                  <c:v>11.87</c:v>
                </c:pt>
                <c:pt idx="489">
                  <c:v>11.87</c:v>
                </c:pt>
                <c:pt idx="490">
                  <c:v>11.89</c:v>
                </c:pt>
                <c:pt idx="491">
                  <c:v>11.89</c:v>
                </c:pt>
                <c:pt idx="492">
                  <c:v>11.91</c:v>
                </c:pt>
                <c:pt idx="493">
                  <c:v>11.91</c:v>
                </c:pt>
                <c:pt idx="494">
                  <c:v>11.92</c:v>
                </c:pt>
                <c:pt idx="495">
                  <c:v>11.92</c:v>
                </c:pt>
                <c:pt idx="496">
                  <c:v>11.93</c:v>
                </c:pt>
                <c:pt idx="497">
                  <c:v>11.93</c:v>
                </c:pt>
                <c:pt idx="498">
                  <c:v>11.94</c:v>
                </c:pt>
                <c:pt idx="499">
                  <c:v>11.94</c:v>
                </c:pt>
                <c:pt idx="500">
                  <c:v>11.93</c:v>
                </c:pt>
                <c:pt idx="501">
                  <c:v>11.92</c:v>
                </c:pt>
                <c:pt idx="502">
                  <c:v>11.92</c:v>
                </c:pt>
                <c:pt idx="503">
                  <c:v>11.92</c:v>
                </c:pt>
                <c:pt idx="504">
                  <c:v>11.92</c:v>
                </c:pt>
                <c:pt idx="505">
                  <c:v>11.92</c:v>
                </c:pt>
                <c:pt idx="506">
                  <c:v>11.93</c:v>
                </c:pt>
                <c:pt idx="507">
                  <c:v>11.93</c:v>
                </c:pt>
                <c:pt idx="508">
                  <c:v>11.94</c:v>
                </c:pt>
                <c:pt idx="509">
                  <c:v>11.94</c:v>
                </c:pt>
                <c:pt idx="510">
                  <c:v>11.94</c:v>
                </c:pt>
                <c:pt idx="511">
                  <c:v>11.94</c:v>
                </c:pt>
                <c:pt idx="512">
                  <c:v>11.94</c:v>
                </c:pt>
                <c:pt idx="513">
                  <c:v>11.94</c:v>
                </c:pt>
                <c:pt idx="514">
                  <c:v>11.95</c:v>
                </c:pt>
                <c:pt idx="515">
                  <c:v>11.95</c:v>
                </c:pt>
                <c:pt idx="516">
                  <c:v>11.95</c:v>
                </c:pt>
                <c:pt idx="517">
                  <c:v>11.95</c:v>
                </c:pt>
                <c:pt idx="518">
                  <c:v>11.94</c:v>
                </c:pt>
                <c:pt idx="519">
                  <c:v>11.94</c:v>
                </c:pt>
                <c:pt idx="520">
                  <c:v>11.95</c:v>
                </c:pt>
                <c:pt idx="521">
                  <c:v>11.95</c:v>
                </c:pt>
                <c:pt idx="522">
                  <c:v>11.95</c:v>
                </c:pt>
                <c:pt idx="523">
                  <c:v>11.95</c:v>
                </c:pt>
                <c:pt idx="524">
                  <c:v>11.95</c:v>
                </c:pt>
                <c:pt idx="525">
                  <c:v>11.95</c:v>
                </c:pt>
                <c:pt idx="526">
                  <c:v>11.94</c:v>
                </c:pt>
                <c:pt idx="527">
                  <c:v>11.94</c:v>
                </c:pt>
                <c:pt idx="528">
                  <c:v>11.94</c:v>
                </c:pt>
                <c:pt idx="529">
                  <c:v>11.94</c:v>
                </c:pt>
                <c:pt idx="530">
                  <c:v>11.94</c:v>
                </c:pt>
                <c:pt idx="531">
                  <c:v>11.94</c:v>
                </c:pt>
                <c:pt idx="532">
                  <c:v>11.94</c:v>
                </c:pt>
                <c:pt idx="533">
                  <c:v>11.94</c:v>
                </c:pt>
                <c:pt idx="534">
                  <c:v>11.94</c:v>
                </c:pt>
                <c:pt idx="535">
                  <c:v>11.94</c:v>
                </c:pt>
                <c:pt idx="536">
                  <c:v>11.93</c:v>
                </c:pt>
                <c:pt idx="537">
                  <c:v>11.93</c:v>
                </c:pt>
                <c:pt idx="538">
                  <c:v>11.91</c:v>
                </c:pt>
                <c:pt idx="539">
                  <c:v>11.91</c:v>
                </c:pt>
                <c:pt idx="540">
                  <c:v>11.91</c:v>
                </c:pt>
                <c:pt idx="541">
                  <c:v>11.91</c:v>
                </c:pt>
                <c:pt idx="542">
                  <c:v>11.9</c:v>
                </c:pt>
                <c:pt idx="543">
                  <c:v>11.9</c:v>
                </c:pt>
                <c:pt idx="544">
                  <c:v>11.89</c:v>
                </c:pt>
                <c:pt idx="545">
                  <c:v>11.89</c:v>
                </c:pt>
                <c:pt idx="546">
                  <c:v>11.89</c:v>
                </c:pt>
                <c:pt idx="547">
                  <c:v>11.89</c:v>
                </c:pt>
                <c:pt idx="548">
                  <c:v>11.89</c:v>
                </c:pt>
                <c:pt idx="549">
                  <c:v>11.89</c:v>
                </c:pt>
                <c:pt idx="550">
                  <c:v>11.87</c:v>
                </c:pt>
                <c:pt idx="551">
                  <c:v>11.87</c:v>
                </c:pt>
                <c:pt idx="552">
                  <c:v>11.87</c:v>
                </c:pt>
                <c:pt idx="553">
                  <c:v>11.87</c:v>
                </c:pt>
                <c:pt idx="554">
                  <c:v>11.86</c:v>
                </c:pt>
                <c:pt idx="555">
                  <c:v>11.86</c:v>
                </c:pt>
                <c:pt idx="556">
                  <c:v>11.86</c:v>
                </c:pt>
                <c:pt idx="557">
                  <c:v>11.86</c:v>
                </c:pt>
                <c:pt idx="558">
                  <c:v>11.86</c:v>
                </c:pt>
                <c:pt idx="559">
                  <c:v>11.86</c:v>
                </c:pt>
                <c:pt idx="560">
                  <c:v>11.86</c:v>
                </c:pt>
                <c:pt idx="561">
                  <c:v>11.86</c:v>
                </c:pt>
                <c:pt idx="562">
                  <c:v>11.86</c:v>
                </c:pt>
                <c:pt idx="563">
                  <c:v>11.86</c:v>
                </c:pt>
                <c:pt idx="564">
                  <c:v>11.86</c:v>
                </c:pt>
                <c:pt idx="565">
                  <c:v>11.86</c:v>
                </c:pt>
                <c:pt idx="566">
                  <c:v>11.86</c:v>
                </c:pt>
                <c:pt idx="567">
                  <c:v>11.86</c:v>
                </c:pt>
                <c:pt idx="568">
                  <c:v>11.86</c:v>
                </c:pt>
                <c:pt idx="569">
                  <c:v>11.86</c:v>
                </c:pt>
                <c:pt idx="570">
                  <c:v>11.86</c:v>
                </c:pt>
                <c:pt idx="571">
                  <c:v>11.86</c:v>
                </c:pt>
                <c:pt idx="572">
                  <c:v>11.86</c:v>
                </c:pt>
                <c:pt idx="573">
                  <c:v>11.86</c:v>
                </c:pt>
                <c:pt idx="574">
                  <c:v>11.85</c:v>
                </c:pt>
                <c:pt idx="575">
                  <c:v>11.85</c:v>
                </c:pt>
                <c:pt idx="576">
                  <c:v>11.84</c:v>
                </c:pt>
                <c:pt idx="577">
                  <c:v>11.84</c:v>
                </c:pt>
                <c:pt idx="578">
                  <c:v>11.83</c:v>
                </c:pt>
                <c:pt idx="579">
                  <c:v>11.83</c:v>
                </c:pt>
                <c:pt idx="580">
                  <c:v>11.83</c:v>
                </c:pt>
                <c:pt idx="581">
                  <c:v>11.83</c:v>
                </c:pt>
                <c:pt idx="582">
                  <c:v>11.83</c:v>
                </c:pt>
                <c:pt idx="583">
                  <c:v>11.83</c:v>
                </c:pt>
                <c:pt idx="584">
                  <c:v>11.83</c:v>
                </c:pt>
                <c:pt idx="585">
                  <c:v>11.83</c:v>
                </c:pt>
                <c:pt idx="586">
                  <c:v>11.83</c:v>
                </c:pt>
                <c:pt idx="587">
                  <c:v>11.83</c:v>
                </c:pt>
                <c:pt idx="588">
                  <c:v>11.83</c:v>
                </c:pt>
                <c:pt idx="589">
                  <c:v>11.83</c:v>
                </c:pt>
                <c:pt idx="590">
                  <c:v>11.83</c:v>
                </c:pt>
                <c:pt idx="591">
                  <c:v>11.83</c:v>
                </c:pt>
                <c:pt idx="592">
                  <c:v>11.82</c:v>
                </c:pt>
                <c:pt idx="593">
                  <c:v>11.82</c:v>
                </c:pt>
                <c:pt idx="594">
                  <c:v>11.82</c:v>
                </c:pt>
                <c:pt idx="595">
                  <c:v>11.82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DAD-4FE0-89E7-18EE061C9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975832"/>
        <c:axId val="418975440"/>
      </c:scatterChart>
      <c:valAx>
        <c:axId val="418975048"/>
        <c:scaling>
          <c:orientation val="minMax"/>
          <c:max val="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8972696"/>
        <c:crosses val="autoZero"/>
        <c:crossBetween val="midCat"/>
      </c:valAx>
      <c:valAx>
        <c:axId val="418972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8975048"/>
        <c:crosses val="autoZero"/>
        <c:crossBetween val="midCat"/>
      </c:valAx>
      <c:valAx>
        <c:axId val="41897544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8975832"/>
        <c:crosses val="max"/>
        <c:crossBetween val="midCat"/>
      </c:valAx>
      <c:valAx>
        <c:axId val="418975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8975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C89E7-06FF-427D-A84F-69CE71B3E745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AE0B7-967E-437B-8ADE-E0537375E7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592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FDB4D-9D4D-401C-A542-7CC7D25EA89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12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A776B-27D6-2590-8807-9079B8CB3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671770-C673-6AC9-893E-91E7AE41F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14188D-D5F3-A776-8AF3-649E6349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3325F0-45DA-C635-47E1-D81B22CF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18FBD5-3328-74C3-9F93-A7E5A8AC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69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0E025-69E0-5FF1-9791-842C6E10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996511D-4FC6-370B-31FD-35EC27CF5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930F42-A799-E648-C780-3CD42778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3E23F2-337F-7DCD-0111-8F2387635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1648DC-FD08-F3AB-7CDF-349CA2D4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92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E5FE5C-A915-C8EB-A418-BAE88A62B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E9163E-A23A-3A43-0492-783BA539F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83927C-034D-CCCA-9B45-BC8348BF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E8FE41-5991-B401-0F4F-95468DF5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AA36E9-B986-0C44-0F26-0441EDB9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E24151E-F672-8279-731C-E9BA6754EC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E445333-9B5A-544B-FDEE-A6AD68AE54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1DE981-2CA3-48DA-FFFC-7C6031181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8C95E-BE85-43E3-B5BF-C9337C7E22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4946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168C9B7-7009-4EE4-B349-06C2EDDF9F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47952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11E82-3CA1-4F74-AB39-8131B938F9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146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76AD9-1D94-CB91-A33C-A01DB2566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0B7E97-297D-53B6-4055-FB44451BD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AED710-E9A6-B41D-9489-F0B93CBF5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B80D33-1B5C-E2C9-AC6F-5B4E22ED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D4FF48-22BF-82E6-14EB-96563FF6F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6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B6FAA-0923-217E-FC1A-FE764C83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A047A9-CE0E-D958-E396-7BF7A9F5B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4157FE-EC94-F914-1222-867A32D3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060938-5BF9-19F5-678D-54CD70BE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828C50-1FDA-F111-20AE-02F5EE33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51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098798-3872-46AE-72B4-A506515A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E0E4B5-78E1-4863-FAED-CCBBA25D1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1EFA8A-AA6A-09D9-27DF-BB7FB39A5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55E152-29CB-2998-AA50-BA77349A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8DBB4B-9E57-5CA0-3ADA-6A0F3EF80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A512EB-2217-2AED-4B78-FA4CCE6C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93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BD279-1C68-FDCE-38D9-965C91E33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196FF3-54CA-AADE-0CE4-95B6ED21C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B5E695-CC1F-7C72-FA81-7AEEE0A36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EDA09FA-8BB4-9F42-027F-62B265C2A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45D2D58-F732-73EA-F271-58B9CC269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B48EAA9-ABF5-AC5A-908E-901AB1BE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396E1ED-37F6-123D-1DEF-972ADBABF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F455121-2E69-2147-D0DD-CCF71250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3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3477B-22E0-7972-D2AC-D90B7395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3437569-A563-647A-FB49-3FD432862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DAF605-B346-864B-EA0C-76AB9BA7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69BEC23-24FA-A9E3-0747-86453BBF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55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E0524F-5C52-216D-E843-F9514818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9F5336-E400-DD71-A869-4906D7EDF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3A036E-37A1-A099-218F-2A5D7C06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3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E4674-91AE-9D7B-C191-D9435376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3F2587-8F1B-BA58-5603-B43C4301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ED803C-72CA-4874-C3BA-345B767C9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BF7686D-0252-CC6A-E96D-6E93643D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EAB4EF-BCEB-F0AA-0033-FD853857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E79CF4-E51D-FF95-9F7B-F707ADF6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97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32C3D9-389B-25CF-2BF4-A380FDC3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17C793B-EA4E-D233-C57A-AEE385E25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6CAB81-5BD0-CA9D-238A-2C5612D7C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9A79EB-5C87-5BD2-3E18-D9D7FE573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4D7EA2-F0E8-A8EF-C9D3-ECAB955F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6F0D46-1B4E-7D08-2221-8F3D1FCE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76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438F468-D13E-EA66-5928-49AE4D62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816A2B-BF56-2954-7605-FFD95089D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8FD3E2-8ADD-D4DD-F6DA-A9BFEACC4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9E81-A9D3-4CD0-B8AE-D7D4E43EF667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45362F-D136-84EA-B732-550A1EFD4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EF9E42-05E6-6C01-7806-7C1BDAE3C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9B65-478E-40FD-A487-BCAFC235B7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55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://www.moxymonitor.com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hyperlink" Target="http://www.moxymonitor.com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://www.moxymonitor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rydayhealth.com/heart-health-pictures/great-heart-friendly-exercises.aspx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cx.com/en/experience/tacx-coach/fitness-tests/pwc-test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//upload.wikimedia.org/wikipedia/commons/1/19/BTL-Elektroda_L_leve_zapesti.jpg" TargetMode="External"/><Relationship Id="rId7" Type="http://schemas.openxmlformats.org/officeDocument/2006/relationships/hyperlink" Target="http://cs.wikiversity.org/wiki/Soubor:BTL-Umisteni_hrudnich_elektrod.jp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2.jpg"/><Relationship Id="rId5" Type="http://schemas.openxmlformats.org/officeDocument/2006/relationships/hyperlink" Target="http://cs.wikiversity.org/wiki/Soubor:BTL-Elektroda_F_leva_noha.jpg" TargetMode="External"/><Relationship Id="rId10" Type="http://schemas.openxmlformats.org/officeDocument/2006/relationships/image" Target="../media/image41.jpg"/><Relationship Id="rId4" Type="http://schemas.openxmlformats.org/officeDocument/2006/relationships/image" Target="../media/image37.jpeg"/><Relationship Id="rId9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mos.cz/amos/kbf/modules/low/kurz_text.php?id_kap=1&amp;kod_kurzu=kbf_1526;%203.2.2012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8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y3Zq4n3WSyc" TargetMode="External"/><Relationship Id="rId5" Type="http://schemas.openxmlformats.org/officeDocument/2006/relationships/hyperlink" Target="https://youtu.be/EG7AfbjPW8E?si=aCYw2XbkjI15MIiF" TargetMode="Externa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e9EDqOs3Nq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fblt.cz/skripta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4_ERXqx9QE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hyperlink" Target="https://www.youtube.com/watch?v=1B27lCrv6x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g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jpg"/><Relationship Id="rId4" Type="http://schemas.openxmlformats.org/officeDocument/2006/relationships/hyperlink" Target="https://en.wikipedia.org/wiki/Continuous_noninvasive_arterial_pressur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4Xlw6W5gXc" TargetMode="External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hyperlink" Target="https://vo2master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eg"/><Relationship Id="rId9" Type="http://schemas.openxmlformats.org/officeDocument/2006/relationships/image" Target="../media/image101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pneumologie.cz/guidelines/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hyperlink" Target="http://d13geadg2uyg93.cloudfront.net/content/jap/87/1/452/F1.large.jpg?width=800&amp;height=600&amp;carousel=1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ctate.com/triathlon/trcons.htm" TargetMode="External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actate.com/triathlon/trcons.htm" TargetMode="External"/><Relationship Id="rId5" Type="http://schemas.openxmlformats.org/officeDocument/2006/relationships/image" Target="../media/image134.gif"/><Relationship Id="rId4" Type="http://schemas.openxmlformats.org/officeDocument/2006/relationships/image" Target="../media/image133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ctate.com/triathlon/trcons.htm" TargetMode="External"/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hyperlink" Target="http://www.moxymonitor.com/" TargetMode="External"/><Relationship Id="rId4" Type="http://schemas.openxmlformats.org/officeDocument/2006/relationships/image" Target="../media/image18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07BB06F-71C8-A911-2428-792997AA4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1325"/>
            <a:ext cx="9144000" cy="1977081"/>
          </a:xfrm>
        </p:spPr>
        <p:txBody>
          <a:bodyPr>
            <a:normAutofit/>
          </a:bodyPr>
          <a:lstStyle/>
          <a:p>
            <a:pPr marL="457200">
              <a:lnSpc>
                <a:spcPct val="106000"/>
              </a:lnSpc>
            </a:pP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Fyziologie tělesné zátěže</a:t>
            </a:r>
            <a:b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b="1" dirty="0"/>
              <a:t>PŘEDNÁŠKA 3/4</a:t>
            </a:r>
            <a:b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Jan Novotný, říjen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3C062C4-8790-6FEC-7610-474FEFEF2752}"/>
              </a:ext>
            </a:extLst>
          </p:cNvPr>
          <p:cNvSpPr txBox="1"/>
          <p:nvPr/>
        </p:nvSpPr>
        <p:spPr>
          <a:xfrm>
            <a:off x="1219199" y="2610262"/>
            <a:ext cx="10554215" cy="370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</a:pPr>
            <a:r>
              <a:rPr lang="cs-CZ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OBSAH:</a:t>
            </a:r>
          </a:p>
          <a:p>
            <a:r>
              <a:rPr lang="cs-CZ" sz="1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Kardiorespirační transportní systém: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Funkce kardiovaskulárního systému, krevního oběhu: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Redistribuce krve při fyzické zátěži. Krev, saturace hemoglobinu a myoglobinu kyslíkem, pulzní a svalová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oxymetrie</a:t>
            </a: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desaturační</a:t>
            </a: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práh.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Srdce jako pumpa, reakce a adaptace srdce při fyzické zátěži.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Srdeční frekvence. Elektrokardiogram.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Odezva krevního tlaku na fyzickou zátěž,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 měření a hodnocení.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Funkce plic. Reakce a adaptace dýchacího systému na fyzickou zátěž.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Maximální příjem kyslíku, kyslíkový deficit, kyslíkový dluh.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Měření ventilačních a respiračních funkcí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spirometrie a spiroergometrie.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Tzv. anaerobní práh: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Cirkulační, laktátový a ventilačně-respirační práh, jejich význam a stanovení.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3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03580" y="338667"/>
            <a:ext cx="11315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2680FF"/>
                </a:solidFill>
                <a:latin typeface="Verdana,Bold"/>
                <a:hlinkClick r:id="rId2"/>
              </a:rPr>
              <a:t>www.moxymonitor.com</a:t>
            </a:r>
            <a:r>
              <a:rPr lang="cs-CZ" sz="2000" dirty="0">
                <a:solidFill>
                  <a:srgbClr val="2680FF"/>
                </a:solidFill>
                <a:latin typeface="Verdana,Bold"/>
              </a:rPr>
              <a:t>:</a:t>
            </a:r>
          </a:p>
          <a:p>
            <a:pPr algn="ctr"/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Saturace svalu kyslíkem (SmO</a:t>
            </a:r>
            <a:r>
              <a:rPr lang="cs-CZ" sz="24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,%) </a:t>
            </a:r>
            <a:r>
              <a:rPr lang="cs-CZ" sz="2400" dirty="0">
                <a:latin typeface="Verdana,Bold"/>
              </a:rPr>
              <a:t>při běhu 11 km/h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775" y="1298222"/>
            <a:ext cx="9846450" cy="555977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7CA4765-ECF2-D00A-8935-C9F29DD36662}"/>
              </a:ext>
            </a:extLst>
          </p:cNvPr>
          <p:cNvSpPr txBox="1"/>
          <p:nvPr/>
        </p:nvSpPr>
        <p:spPr>
          <a:xfrm>
            <a:off x="5241363" y="5858933"/>
            <a:ext cx="18400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Čas (min)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9A2B8D6-95DB-44A0-57A8-CA1AAD4FFADE}"/>
              </a:ext>
            </a:extLst>
          </p:cNvPr>
          <p:cNvSpPr txBox="1"/>
          <p:nvPr/>
        </p:nvSpPr>
        <p:spPr>
          <a:xfrm rot="16200000">
            <a:off x="794101" y="3187727"/>
            <a:ext cx="15638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SmO</a:t>
            </a:r>
            <a:r>
              <a:rPr lang="cs-CZ" sz="18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(%)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612763D-4CDD-5593-DE14-DEE04A2C63C3}"/>
              </a:ext>
            </a:extLst>
          </p:cNvPr>
          <p:cNvSpPr txBox="1"/>
          <p:nvPr/>
        </p:nvSpPr>
        <p:spPr>
          <a:xfrm rot="16200000">
            <a:off x="9266235" y="3326411"/>
            <a:ext cx="27390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>
                <a:latin typeface="Verdana,Bold"/>
              </a:rPr>
              <a:t>Rychlost běhu (km/h)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40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6713" y="359082"/>
            <a:ext cx="11118574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2680FF"/>
                </a:solidFill>
                <a:latin typeface="Verdana,Bold"/>
                <a:hlinkClick r:id="rId2"/>
              </a:rPr>
              <a:t>www.moxymonitor.com</a:t>
            </a:r>
            <a:r>
              <a:rPr lang="cs-CZ" sz="2000" dirty="0">
                <a:solidFill>
                  <a:srgbClr val="2680FF"/>
                </a:solidFill>
                <a:latin typeface="Verdana,Bold"/>
              </a:rPr>
              <a:t>:</a:t>
            </a:r>
          </a:p>
          <a:p>
            <a:pPr algn="ctr"/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Saturace svalu kyslíkem (SmO</a:t>
            </a:r>
            <a:r>
              <a:rPr lang="cs-CZ" sz="24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,%)</a:t>
            </a:r>
          </a:p>
          <a:p>
            <a:pPr algn="ctr"/>
            <a:r>
              <a:rPr lang="cs-CZ" sz="2400" dirty="0">
                <a:latin typeface="Verdana,Bold"/>
              </a:rPr>
              <a:t>při běhu se zvyšující se rychlostí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272" r="1463" b="20578"/>
          <a:stretch/>
        </p:blipFill>
        <p:spPr>
          <a:xfrm>
            <a:off x="1244598" y="1578074"/>
            <a:ext cx="9543988" cy="456725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E19AFC-0F23-1190-4398-7D870C5585F5}"/>
              </a:ext>
            </a:extLst>
          </p:cNvPr>
          <p:cNvSpPr txBox="1"/>
          <p:nvPr/>
        </p:nvSpPr>
        <p:spPr>
          <a:xfrm>
            <a:off x="5175955" y="5745218"/>
            <a:ext cx="18400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Čas (min)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4A04B4-4849-BC57-35E3-F091318DF4DE}"/>
              </a:ext>
            </a:extLst>
          </p:cNvPr>
          <p:cNvSpPr txBox="1"/>
          <p:nvPr/>
        </p:nvSpPr>
        <p:spPr>
          <a:xfrm rot="16200000">
            <a:off x="496546" y="2864339"/>
            <a:ext cx="15638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SmO</a:t>
            </a:r>
            <a:r>
              <a:rPr lang="cs-CZ" sz="18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(%)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3658CA-3E05-43FE-C33B-8BCE5441F463}"/>
              </a:ext>
            </a:extLst>
          </p:cNvPr>
          <p:cNvSpPr txBox="1"/>
          <p:nvPr/>
        </p:nvSpPr>
        <p:spPr>
          <a:xfrm rot="16200000">
            <a:off x="9234415" y="3337700"/>
            <a:ext cx="27390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>
                <a:latin typeface="Verdana,Bold"/>
              </a:rPr>
              <a:t>Rychlost běhu (km/h)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7260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42386" y="433590"/>
            <a:ext cx="11707227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2680FF"/>
                </a:solidFill>
                <a:latin typeface="Verdana,Bold"/>
                <a:hlinkClick r:id="rId2"/>
              </a:rPr>
              <a:t>www.moxymonitor.com</a:t>
            </a:r>
            <a:r>
              <a:rPr lang="cs-CZ" sz="2000" dirty="0">
                <a:solidFill>
                  <a:srgbClr val="2680FF"/>
                </a:solidFill>
                <a:latin typeface="Verdana,Bold"/>
              </a:rPr>
              <a:t>:</a:t>
            </a:r>
          </a:p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Saturace svalu kyslíkem (SmO</a:t>
            </a:r>
            <a:r>
              <a:rPr lang="cs-CZ" sz="20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,%) </a:t>
            </a:r>
            <a:r>
              <a:rPr lang="cs-CZ" sz="2000" dirty="0">
                <a:latin typeface="Verdana,Bold"/>
              </a:rPr>
              <a:t>při intervalovém tréninku běhu</a:t>
            </a:r>
          </a:p>
          <a:p>
            <a:pPr algn="ctr"/>
            <a:r>
              <a:rPr lang="cs-CZ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90s zátěže s nízkou intenzitou</a:t>
            </a:r>
            <a:endParaRPr lang="cs-CZ" sz="2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</a:rPr>
              <a:t>30s zátěže s vysokou intenzitou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932" t="1474" r="1426" b="13022"/>
          <a:stretch/>
        </p:blipFill>
        <p:spPr>
          <a:xfrm>
            <a:off x="1745401" y="1903290"/>
            <a:ext cx="10446599" cy="469428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932689B-15C3-C0D1-62C6-2BF38FBAABFC}"/>
              </a:ext>
            </a:extLst>
          </p:cNvPr>
          <p:cNvSpPr txBox="1"/>
          <p:nvPr/>
        </p:nvSpPr>
        <p:spPr>
          <a:xfrm>
            <a:off x="5789089" y="6205088"/>
            <a:ext cx="18400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Čas (min)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A068392-4D53-6B43-693F-4185C4C7C81D}"/>
              </a:ext>
            </a:extLst>
          </p:cNvPr>
          <p:cNvSpPr txBox="1"/>
          <p:nvPr/>
        </p:nvSpPr>
        <p:spPr>
          <a:xfrm rot="16200000">
            <a:off x="2073603" y="3638188"/>
            <a:ext cx="15638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SmO</a:t>
            </a:r>
            <a:r>
              <a:rPr lang="cs-CZ" sz="18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(%)</a:t>
            </a:r>
            <a:endParaRPr lang="cs-CZ" dirty="0"/>
          </a:p>
        </p:txBody>
      </p:sp>
      <p:pic>
        <p:nvPicPr>
          <p:cNvPr id="4" name="Picture 2" descr="Moxy Monitor - Muscle Oxygen Monitor">
            <a:extLst>
              <a:ext uri="{FF2B5EF4-FFF2-40B4-BE49-F238E27FC236}">
                <a16:creationId xmlns:a16="http://schemas.microsoft.com/office/drawing/2014/main" id="{277E7CE3-8DBC-7F49-6E56-CB898680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10"/>
          <a:stretch/>
        </p:blipFill>
        <p:spPr bwMode="auto">
          <a:xfrm>
            <a:off x="242383" y="2112587"/>
            <a:ext cx="1829739" cy="34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0719238-9BD9-0731-3923-3669F5CEC923}"/>
              </a:ext>
            </a:extLst>
          </p:cNvPr>
          <p:cNvSpPr txBox="1"/>
          <p:nvPr/>
        </p:nvSpPr>
        <p:spPr>
          <a:xfrm rot="16200000">
            <a:off x="10637829" y="3677709"/>
            <a:ext cx="27390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>
                <a:latin typeface="Verdana,Bold"/>
              </a:rPr>
              <a:t>Rychlost běhu (km/h)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4640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 descr="mmmm" title="hio hdis">
            <a:extLst>
              <a:ext uri="{FF2B5EF4-FFF2-40B4-BE49-F238E27FC236}">
                <a16:creationId xmlns:a16="http://schemas.microsoft.com/office/drawing/2014/main" id="{3EBE8350-D7A3-BF39-01AF-7BB5402FCFA4}"/>
              </a:ext>
            </a:extLst>
          </p:cNvPr>
          <p:cNvGraphicFramePr>
            <a:graphicFrameLocks/>
          </p:cNvGraphicFramePr>
          <p:nvPr/>
        </p:nvGraphicFramePr>
        <p:xfrm>
          <a:off x="1535289" y="713928"/>
          <a:ext cx="9121422" cy="5742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ovnoramenný trojúhelník 5">
            <a:extLst>
              <a:ext uri="{FF2B5EF4-FFF2-40B4-BE49-F238E27FC236}">
                <a16:creationId xmlns:a16="http://schemas.microsoft.com/office/drawing/2014/main" id="{D57E29E2-3ACC-390D-F72A-C3968E88752E}"/>
              </a:ext>
            </a:extLst>
          </p:cNvPr>
          <p:cNvSpPr/>
          <p:nvPr/>
        </p:nvSpPr>
        <p:spPr>
          <a:xfrm>
            <a:off x="3575051" y="4797426"/>
            <a:ext cx="3097213" cy="360363"/>
          </a:xfrm>
          <a:prstGeom prst="triangle">
            <a:avLst>
              <a:gd name="adj" fmla="val 10000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rgbClr val="C00000"/>
                </a:solidFill>
              </a:rPr>
              <a:t>ZÁTĚŽ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6416F96-DA99-A1BD-76C9-FD0FF351C379}"/>
              </a:ext>
            </a:extLst>
          </p:cNvPr>
          <p:cNvCxnSpPr>
            <a:endCxn id="6" idx="2"/>
          </p:cNvCxnSpPr>
          <p:nvPr/>
        </p:nvCxnSpPr>
        <p:spPr>
          <a:xfrm>
            <a:off x="3575050" y="1701800"/>
            <a:ext cx="0" cy="3455988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C1D644AE-5C8B-8AF3-0041-EE6B51DF030B}"/>
              </a:ext>
            </a:extLst>
          </p:cNvPr>
          <p:cNvCxnSpPr/>
          <p:nvPr/>
        </p:nvCxnSpPr>
        <p:spPr>
          <a:xfrm>
            <a:off x="6672263" y="1773239"/>
            <a:ext cx="0" cy="3095625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31BB4C9-45EC-44A1-909A-6C3206092C14}"/>
              </a:ext>
            </a:extLst>
          </p:cNvPr>
          <p:cNvCxnSpPr>
            <a:cxnSpLocks/>
          </p:cNvCxnSpPr>
          <p:nvPr/>
        </p:nvCxnSpPr>
        <p:spPr>
          <a:xfrm>
            <a:off x="5664200" y="1332089"/>
            <a:ext cx="0" cy="3609799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ovéPole 14">
            <a:extLst>
              <a:ext uri="{FF2B5EF4-FFF2-40B4-BE49-F238E27FC236}">
                <a16:creationId xmlns:a16="http://schemas.microsoft.com/office/drawing/2014/main" id="{2F513002-4563-3837-7AE0-E1311037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312" y="5609669"/>
            <a:ext cx="844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Čas (s)</a:t>
            </a:r>
          </a:p>
        </p:txBody>
      </p:sp>
      <p:sp>
        <p:nvSpPr>
          <p:cNvPr id="31752" name="TextovéPole 1">
            <a:extLst>
              <a:ext uri="{FF2B5EF4-FFF2-40B4-BE49-F238E27FC236}">
                <a16:creationId xmlns:a16="http://schemas.microsoft.com/office/drawing/2014/main" id="{31E0C24A-FE26-5EB9-D697-F5887B8D7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7312" y="6580187"/>
            <a:ext cx="19446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(Novotný, Horáček, 2016)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53CE743-E399-65DE-08A2-8DFC72B44F33}"/>
              </a:ext>
            </a:extLst>
          </p:cNvPr>
          <p:cNvSpPr txBox="1"/>
          <p:nvPr/>
        </p:nvSpPr>
        <p:spPr>
          <a:xfrm>
            <a:off x="395115" y="252263"/>
            <a:ext cx="1097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Saturace svalu kyslíkem (SmO</a:t>
            </a:r>
            <a:r>
              <a:rPr lang="cs-CZ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,%); stanovení saturačního prahu při rostoucí zátěži</a:t>
            </a:r>
          </a:p>
        </p:txBody>
      </p:sp>
    </p:spTree>
    <p:extLst>
      <p:ext uri="{BB962C8B-B14F-4D97-AF65-F5344CB8AC3E}">
        <p14:creationId xmlns:p14="http://schemas.microsoft.com/office/powerpoint/2010/main" val="1955416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50AA8EB-C0CB-C537-D8D4-6263841B11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5" t="4852" r="19130" b="7797"/>
          <a:stretch/>
        </p:blipFill>
        <p:spPr>
          <a:xfrm>
            <a:off x="3628243" y="3176538"/>
            <a:ext cx="2467757" cy="27924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EE45E3-7FBF-F875-C68A-8FECA10342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3645" r="3581" b="1875"/>
          <a:stretch/>
        </p:blipFill>
        <p:spPr>
          <a:xfrm>
            <a:off x="6454828" y="2336800"/>
            <a:ext cx="5543292" cy="41783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2DAB492-EFEF-6F5E-D936-315297E96AB9}"/>
              </a:ext>
            </a:extLst>
          </p:cNvPr>
          <p:cNvSpPr txBox="1"/>
          <p:nvPr/>
        </p:nvSpPr>
        <p:spPr>
          <a:xfrm>
            <a:off x="2468008" y="175953"/>
            <a:ext cx="9471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/>
              <a:t>Cyklické opakování </a:t>
            </a:r>
            <a:r>
              <a:rPr lang="cs-CZ" sz="2400" u="sng" dirty="0">
                <a:solidFill>
                  <a:schemeClr val="accent1">
                    <a:lumMod val="75000"/>
                  </a:schemeClr>
                </a:solidFill>
              </a:rPr>
              <a:t>relaxace myokardu (DIASTOLA) </a:t>
            </a:r>
            <a:r>
              <a:rPr lang="cs-CZ" sz="2400" u="sng" dirty="0"/>
              <a:t>a </a:t>
            </a:r>
            <a:r>
              <a:rPr lang="cs-CZ" sz="2400" u="sng" dirty="0">
                <a:solidFill>
                  <a:srgbClr val="FF0000"/>
                </a:solidFill>
              </a:rPr>
              <a:t>kontrakce (SYSTOLA)</a:t>
            </a:r>
            <a:endParaRPr lang="cs-CZ" sz="2400" u="sng" dirty="0"/>
          </a:p>
          <a:p>
            <a:pPr marL="342900" indent="-342900">
              <a:buAutoNum type="arabicPeriod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Diastola síní</a:t>
            </a:r>
            <a:r>
              <a:rPr lang="cs-CZ" sz="2400" dirty="0"/>
              <a:t> - plní se krví z velkých plicních žil.</a:t>
            </a:r>
          </a:p>
          <a:p>
            <a:pPr marL="342900" indent="-342900">
              <a:buAutoNum type="arabicPeriod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Diastola komor.</a:t>
            </a:r>
          </a:p>
          <a:p>
            <a:pPr marL="342900" indent="-342900">
              <a:buAutoNum type="arabicPeriod"/>
            </a:pPr>
            <a:r>
              <a:rPr lang="cs-CZ" sz="2400" dirty="0"/>
              <a:t>El. potenciál aktivuje síně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400" dirty="0">
                <a:solidFill>
                  <a:srgbClr val="FF0000"/>
                </a:solidFill>
              </a:rPr>
              <a:t>Systola síní - </a:t>
            </a:r>
            <a:r>
              <a:rPr lang="cs-CZ" sz="2400" dirty="0"/>
              <a:t>vypudí krev do komor.</a:t>
            </a:r>
          </a:p>
          <a:p>
            <a:pPr marL="342900" indent="-342900">
              <a:buAutoNum type="arabicPeriod"/>
            </a:pPr>
            <a:r>
              <a:rPr lang="cs-CZ" sz="2400" dirty="0"/>
              <a:t>El. potenciál aktivuje komory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400" dirty="0">
                <a:solidFill>
                  <a:srgbClr val="FF0000"/>
                </a:solidFill>
              </a:rPr>
              <a:t>Systola komor - </a:t>
            </a:r>
            <a:r>
              <a:rPr lang="cs-CZ" sz="2400" dirty="0"/>
              <a:t>vypudí krev do velkých tepen (aorty a plicní tepny).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A625041-AA95-12C7-24B2-3EE31960DA29}"/>
              </a:ext>
            </a:extLst>
          </p:cNvPr>
          <p:cNvSpPr txBox="1"/>
          <p:nvPr/>
        </p:nvSpPr>
        <p:spPr>
          <a:xfrm>
            <a:off x="252413" y="791506"/>
            <a:ext cx="18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</a:rPr>
              <a:t>jako pumpa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3C594B-6010-F46D-77EF-C627B8DB2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3462" r="8111" b="1731"/>
          <a:stretch/>
        </p:blipFill>
        <p:spPr bwMode="auto">
          <a:xfrm>
            <a:off x="593520" y="3009900"/>
            <a:ext cx="2756438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48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/>
          <p:cNvSpPr/>
          <p:nvPr/>
        </p:nvSpPr>
        <p:spPr>
          <a:xfrm>
            <a:off x="468015" y="995029"/>
            <a:ext cx="1762897" cy="24219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b="1" dirty="0">
              <a:solidFill>
                <a:srgbClr val="C00000"/>
              </a:solidFill>
            </a:endParaRPr>
          </a:p>
          <a:p>
            <a:pPr algn="ctr"/>
            <a:endParaRPr lang="cs-CZ" sz="2000" b="1" dirty="0">
              <a:solidFill>
                <a:srgbClr val="C00000"/>
              </a:solidFill>
            </a:endParaRPr>
          </a:p>
          <a:p>
            <a:pPr algn="ctr"/>
            <a:endParaRPr lang="cs-CZ" sz="2000" b="1" dirty="0">
              <a:solidFill>
                <a:srgbClr val="C00000"/>
              </a:solidFill>
            </a:endParaRPr>
          </a:p>
          <a:p>
            <a:pPr algn="ctr"/>
            <a:endParaRPr lang="cs-CZ" sz="2000" b="1" dirty="0">
              <a:solidFill>
                <a:srgbClr val="C00000"/>
              </a:solidFill>
            </a:endParaRPr>
          </a:p>
          <a:p>
            <a:pPr algn="ctr"/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EDV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288" y="0"/>
            <a:ext cx="444867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0833" y="302439"/>
            <a:ext cx="6399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cap="all" dirty="0">
                <a:solidFill>
                  <a:srgbClr val="0070C0"/>
                </a:solidFill>
              </a:rPr>
              <a:t>Odezva parametrů SRDCE </a:t>
            </a:r>
            <a:r>
              <a:rPr lang="cs-CZ" b="1" cap="all" dirty="0">
                <a:solidFill>
                  <a:srgbClr val="C00000"/>
                </a:solidFill>
              </a:rPr>
              <a:t>na zátěž S ROSTOUCÍ </a:t>
            </a:r>
            <a:r>
              <a:rPr lang="cs-CZ" b="1" cap="all" dirty="0" err="1">
                <a:solidFill>
                  <a:srgbClr val="C00000"/>
                </a:solidFill>
              </a:rPr>
              <a:t>intenzitOU</a:t>
            </a:r>
            <a:endParaRPr lang="cs-CZ" b="1" cap="all" dirty="0">
              <a:solidFill>
                <a:srgbClr val="C00000"/>
              </a:solidFill>
            </a:endParaRP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Kraemer</a:t>
            </a:r>
            <a:r>
              <a:rPr lang="cs-CZ" sz="1200" dirty="0"/>
              <a:t> et al., 2012)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471352" y="995029"/>
            <a:ext cx="47184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End-diastolický objem (EDV; ml)</a:t>
            </a:r>
          </a:p>
          <a:p>
            <a:r>
              <a:rPr lang="cs-CZ" dirty="0"/>
              <a:t>Objem krve v komoře na konci diastoly (130 ml)</a:t>
            </a:r>
          </a:p>
          <a:p>
            <a:r>
              <a:rPr lang="cs-CZ" b="1" dirty="0">
                <a:solidFill>
                  <a:srgbClr val="FF0000"/>
                </a:solidFill>
              </a:rPr>
              <a:t>End-systolický objem (ESV; ml)</a:t>
            </a:r>
          </a:p>
          <a:p>
            <a:r>
              <a:rPr lang="cs-CZ" dirty="0"/>
              <a:t>Objem krve v komoře na konci systoly (50 ml)</a:t>
            </a:r>
          </a:p>
          <a:p>
            <a:r>
              <a:rPr lang="cs-CZ" u="sng" dirty="0"/>
              <a:t>Ejekční frakce (EF; %)</a:t>
            </a:r>
          </a:p>
          <a:p>
            <a:r>
              <a:rPr lang="cs-CZ" dirty="0"/>
              <a:t>Poměr systolického objemu k </a:t>
            </a:r>
            <a:r>
              <a:rPr lang="cs-CZ" dirty="0" err="1"/>
              <a:t>enddiastolickému</a:t>
            </a:r>
            <a:endParaRPr lang="cs-CZ" dirty="0"/>
          </a:p>
          <a:p>
            <a:r>
              <a:rPr lang="cs-CZ" dirty="0"/>
              <a:t>EF =  (SV / EDV) * 100   </a:t>
            </a:r>
            <a:r>
              <a:rPr lang="en-US" dirty="0"/>
              <a:t>[</a:t>
            </a:r>
            <a:r>
              <a:rPr lang="cs-CZ" dirty="0"/>
              <a:t>(80/130)*100</a:t>
            </a:r>
            <a:r>
              <a:rPr lang="en-US" dirty="0"/>
              <a:t>]</a:t>
            </a:r>
            <a:r>
              <a:rPr lang="cs-CZ" dirty="0"/>
              <a:t>= 62 %</a:t>
            </a:r>
          </a:p>
          <a:p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r>
              <a:rPr lang="cs-CZ" b="1" dirty="0">
                <a:solidFill>
                  <a:schemeClr val="accent4">
                    <a:lumMod val="50000"/>
                  </a:schemeClr>
                </a:solidFill>
              </a:rPr>
              <a:t>Systolický/tepový objem (SV; ml)</a:t>
            </a:r>
          </a:p>
          <a:p>
            <a:r>
              <a:rPr lang="cs-CZ" dirty="0"/>
              <a:t>Objem krve vypuzené do oběhu jednou systolou</a:t>
            </a:r>
          </a:p>
          <a:p>
            <a:r>
              <a:rPr lang="cs-CZ" dirty="0"/>
              <a:t>SV = EDV – ESV (130-50= 80 ml)</a:t>
            </a:r>
            <a:endParaRPr lang="cs-CZ" dirty="0">
              <a:solidFill>
                <a:srgbClr val="0070C0"/>
              </a:solidFill>
            </a:endParaRPr>
          </a:p>
          <a:p>
            <a:endParaRPr lang="cs-CZ" dirty="0">
              <a:solidFill>
                <a:srgbClr val="0070C0"/>
              </a:solidFill>
            </a:endParaRPr>
          </a:p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Minutový objem (MV, CO; l)</a:t>
            </a:r>
          </a:p>
          <a:p>
            <a:r>
              <a:rPr lang="cs-CZ" dirty="0"/>
              <a:t>Objem krve pumpované srdcem za jednu minutu</a:t>
            </a:r>
          </a:p>
          <a:p>
            <a:r>
              <a:rPr lang="cs-CZ" dirty="0"/>
              <a:t>MV = SV * SF (80*170= 13,6 l/min)</a:t>
            </a:r>
          </a:p>
          <a:p>
            <a:endParaRPr lang="cs-CZ" dirty="0"/>
          </a:p>
          <a:p>
            <a:r>
              <a:rPr lang="cs-CZ" b="1" dirty="0">
                <a:solidFill>
                  <a:srgbClr val="7030A0"/>
                </a:solidFill>
              </a:rPr>
              <a:t>Minutová srdeční frekvence (SF, HR; t/min)</a:t>
            </a:r>
          </a:p>
          <a:p>
            <a:r>
              <a:rPr lang="cs-CZ" dirty="0"/>
              <a:t>Počet tepů srdce za 1 minutu (170 t/min)</a:t>
            </a:r>
          </a:p>
          <a:p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749559" y="999300"/>
            <a:ext cx="1169772" cy="161049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ESV</a:t>
            </a:r>
          </a:p>
        </p:txBody>
      </p:sp>
      <p:sp>
        <p:nvSpPr>
          <p:cNvPr id="5" name="Šipka doprava 4"/>
          <p:cNvSpPr/>
          <p:nvPr/>
        </p:nvSpPr>
        <p:spPr>
          <a:xfrm rot="18889145">
            <a:off x="623794" y="2391341"/>
            <a:ext cx="354228" cy="428368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</a:t>
            </a:r>
          </a:p>
        </p:txBody>
      </p:sp>
      <p:sp>
        <p:nvSpPr>
          <p:cNvPr id="8" name="Šipka doprava 7"/>
          <p:cNvSpPr/>
          <p:nvPr/>
        </p:nvSpPr>
        <p:spPr>
          <a:xfrm rot="13368906">
            <a:off x="1722663" y="2392222"/>
            <a:ext cx="354228" cy="428368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887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42" y="1450052"/>
            <a:ext cx="9146916" cy="5053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2264406" y="453080"/>
            <a:ext cx="7992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cap="all" dirty="0">
                <a:solidFill>
                  <a:srgbClr val="0070C0"/>
                </a:solidFill>
              </a:rPr>
              <a:t>Prokrvení a okysličení myokardu prostřednictvím koronárních tepen v klidu a </a:t>
            </a:r>
            <a:r>
              <a:rPr lang="cs-CZ" b="1" cap="all" dirty="0">
                <a:solidFill>
                  <a:srgbClr val="C00000"/>
                </a:solidFill>
              </a:rPr>
              <a:t>při námaze</a:t>
            </a: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Silbernagl</a:t>
            </a:r>
            <a:r>
              <a:rPr lang="cs-CZ" sz="1200" dirty="0"/>
              <a:t> </a:t>
            </a:r>
            <a:r>
              <a:rPr lang="en-US" sz="1200" dirty="0"/>
              <a:t>&amp;</a:t>
            </a:r>
            <a:r>
              <a:rPr lang="cs-CZ" sz="1200" dirty="0"/>
              <a:t> </a:t>
            </a:r>
            <a:r>
              <a:rPr lang="cs-CZ" sz="1200" dirty="0" err="1"/>
              <a:t>Despopoulos</a:t>
            </a:r>
            <a:r>
              <a:rPr lang="cs-CZ" sz="1200" dirty="0"/>
              <a:t>, 2004)</a:t>
            </a:r>
          </a:p>
        </p:txBody>
      </p:sp>
    </p:spTree>
    <p:extLst>
      <p:ext uri="{BB962C8B-B14F-4D97-AF65-F5344CB8AC3E}">
        <p14:creationId xmlns:p14="http://schemas.microsoft.com/office/powerpoint/2010/main" val="712668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A057BDCA-FE00-196B-7DA8-9A0BF917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31" y="1868724"/>
            <a:ext cx="8123335" cy="45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B31F91-98AA-B356-D854-739C733CD88F}"/>
              </a:ext>
            </a:extLst>
          </p:cNvPr>
          <p:cNvSpPr txBox="1"/>
          <p:nvPr/>
        </p:nvSpPr>
        <p:spPr>
          <a:xfrm>
            <a:off x="2050253" y="281597"/>
            <a:ext cx="92344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Odezva minutové srdeční frekvence na fyzickou zátěž</a:t>
            </a:r>
          </a:p>
          <a:p>
            <a:pPr algn="ctr"/>
            <a:r>
              <a:rPr lang="cs-CZ" dirty="0"/>
              <a:t>(</a:t>
            </a:r>
            <a:r>
              <a:rPr lang="cs-CZ" dirty="0" err="1"/>
              <a:t>Bernaciková</a:t>
            </a:r>
            <a:r>
              <a:rPr lang="cs-CZ" dirty="0"/>
              <a:t> a kol., Fyziologie, MU, 2012)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5A3FB0C-E5A8-7639-CA3F-7200508E9134}"/>
              </a:ext>
            </a:extLst>
          </p:cNvPr>
          <p:cNvSpPr txBox="1"/>
          <p:nvPr/>
        </p:nvSpPr>
        <p:spPr>
          <a:xfrm>
            <a:off x="252413" y="791506"/>
            <a:ext cx="18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</a:rPr>
              <a:t>jako pumpa</a:t>
            </a:r>
          </a:p>
        </p:txBody>
      </p:sp>
    </p:spTree>
    <p:extLst>
      <p:ext uri="{BB962C8B-B14F-4D97-AF65-F5344CB8AC3E}">
        <p14:creationId xmlns:p14="http://schemas.microsoft.com/office/powerpoint/2010/main" val="3316625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0A7FAAF1-6858-76FE-27A4-5CD2B0FA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537"/>
            <a:ext cx="12178839" cy="52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: dolů 3">
            <a:extLst>
              <a:ext uri="{FF2B5EF4-FFF2-40B4-BE49-F238E27FC236}">
                <a16:creationId xmlns:a16="http://schemas.microsoft.com/office/drawing/2014/main" id="{D4532238-A3F3-43B6-2705-5D0C01067904}"/>
              </a:ext>
            </a:extLst>
          </p:cNvPr>
          <p:cNvSpPr/>
          <p:nvPr/>
        </p:nvSpPr>
        <p:spPr>
          <a:xfrm>
            <a:off x="3971803" y="936808"/>
            <a:ext cx="339970" cy="1700883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389" name="Picture 5" descr="Jak si vybrat sporttester - Běhej srdcem">
            <a:extLst>
              <a:ext uri="{FF2B5EF4-FFF2-40B4-BE49-F238E27FC236}">
                <a16:creationId xmlns:a16="http://schemas.microsoft.com/office/drawing/2014/main" id="{ACD2A6D1-7F86-E0EF-83C6-47C994F7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22" y="209667"/>
            <a:ext cx="2891156" cy="19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7F8AC02-495E-AFD0-86A0-8046119D790C}"/>
              </a:ext>
            </a:extLst>
          </p:cNvPr>
          <p:cNvSpPr txBox="1"/>
          <p:nvPr/>
        </p:nvSpPr>
        <p:spPr>
          <a:xfrm>
            <a:off x="1093789" y="556276"/>
            <a:ext cx="643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Záznam </a:t>
            </a:r>
            <a:r>
              <a:rPr lang="cs-CZ" sz="2400" b="1" dirty="0">
                <a:solidFill>
                  <a:srgbClr val="C00000"/>
                </a:solidFill>
              </a:rPr>
              <a:t>srdeční frekvence</a:t>
            </a:r>
            <a:r>
              <a:rPr lang="cs-CZ" sz="2400" dirty="0"/>
              <a:t> sporttesterem</a:t>
            </a:r>
          </a:p>
          <a:p>
            <a:r>
              <a:rPr lang="cs-CZ" sz="2400" dirty="0"/>
              <a:t>při běhu v kopcovitém terénu (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nadmořská výška</a:t>
            </a:r>
            <a:r>
              <a:rPr lang="cs-CZ" sz="2400" dirty="0"/>
              <a:t>)</a:t>
            </a:r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ADA24B78-4DAD-930A-354E-E90E9074D773}"/>
              </a:ext>
            </a:extLst>
          </p:cNvPr>
          <p:cNvSpPr/>
          <p:nvPr/>
        </p:nvSpPr>
        <p:spPr>
          <a:xfrm rot="20046570">
            <a:off x="7147577" y="1244362"/>
            <a:ext cx="339970" cy="214970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059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7585620B-AC31-5DB0-FD8C-7C3FFCAE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8" y="1161043"/>
            <a:ext cx="5971072" cy="3307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5C6825A-BAFF-2DFD-D78D-3B10EC4BBC08}"/>
              </a:ext>
            </a:extLst>
          </p:cNvPr>
          <p:cNvSpPr txBox="1"/>
          <p:nvPr/>
        </p:nvSpPr>
        <p:spPr>
          <a:xfrm>
            <a:off x="3110464" y="160268"/>
            <a:ext cx="7790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Odezva srdeční frekvence při fyzické zátěži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53CFB71-2B29-14FA-5340-6B8D385DC653}"/>
              </a:ext>
            </a:extLst>
          </p:cNvPr>
          <p:cNvSpPr txBox="1"/>
          <p:nvPr/>
        </p:nvSpPr>
        <p:spPr>
          <a:xfrm>
            <a:off x="994724" y="83825"/>
            <a:ext cx="18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</a:rPr>
              <a:t>jako pumpa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23422D8-07FA-7AA6-BB40-CFAAC514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45043"/>
            <a:ext cx="5973842" cy="378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B5BDFD2-C85E-9F35-F0C0-308961BDE080}"/>
              </a:ext>
            </a:extLst>
          </p:cNvPr>
          <p:cNvSpPr txBox="1"/>
          <p:nvPr/>
        </p:nvSpPr>
        <p:spPr>
          <a:xfrm>
            <a:off x="127174" y="4527406"/>
            <a:ext cx="118246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Startovní stav: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Aktuální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SF těsně před startem bývá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vyšší než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SFklid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 rostoucí intenzitou zátěže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 SF zvyšuje.</a:t>
            </a:r>
          </a:p>
          <a:p>
            <a:r>
              <a:rPr lang="cs-CZ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 průběhu lehké, střední až </a:t>
            </a:r>
            <a:r>
              <a:rPr lang="cs-CZ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submaximální</a:t>
            </a:r>
            <a:r>
              <a:rPr lang="cs-CZ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intenzitě zátěže SF dobře s touto intenzitou koreluje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Je však třeba počítat s tím, že při zátěži stupňované do maxima SF u většiny sportovců po dosažení maximální hodnoty stagnuje, přestože se zátěž i nadále zvyšuje </a:t>
            </a:r>
            <a:r>
              <a:rPr lang="cs-CZ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sz="20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Graf</a:t>
            </a:r>
            <a:r>
              <a:rPr lang="cs-CZ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r>
              <a:rPr lang="cs-CZ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 skončení zátěže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SF klesá. </a:t>
            </a:r>
            <a:r>
              <a:rPr lang="cs-CZ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Strmost poklesu srdeční frekvence se odvíjí od intenzity a objemu předchozí zátěže. Při větší únavě po větší zátěži klesá SF pozvolněji.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6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aoblený obdélník 10"/>
          <p:cNvSpPr/>
          <p:nvPr/>
        </p:nvSpPr>
        <p:spPr bwMode="auto">
          <a:xfrm>
            <a:off x="700216" y="797332"/>
            <a:ext cx="10873946" cy="1658764"/>
          </a:xfrm>
          <a:prstGeom prst="roundRect">
            <a:avLst/>
          </a:prstGeom>
          <a:solidFill>
            <a:srgbClr val="FFFFCC">
              <a:alpha val="77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dirty="0">
                <a:solidFill>
                  <a:srgbClr val="C00000"/>
                </a:solidFill>
              </a:rPr>
              <a:t>KREVNÍ OBĚH + DÝCHACÍ SOUSTAVA </a:t>
            </a:r>
            <a:r>
              <a:rPr lang="cs-CZ" sz="2000" b="1" dirty="0">
                <a:solidFill>
                  <a:srgbClr val="C00000"/>
                </a:solidFill>
              </a:rPr>
              <a:t>= TRANSPORTNÍ SYSTÉM </a:t>
            </a:r>
            <a:r>
              <a:rPr lang="cs-CZ" sz="2000" dirty="0">
                <a:solidFill>
                  <a:srgbClr val="C00000"/>
                </a:solidFill>
              </a:rPr>
              <a:t>(.. i pro kyslík)</a:t>
            </a:r>
          </a:p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přenos látek v celém těle</a:t>
            </a:r>
          </a:p>
          <a:p>
            <a:pPr algn="ctr"/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zdrojů energie, plynů, stavebních látek, mediátorů, enzymů, vody, iontů, pufrů, součástí imunity, … </a:t>
            </a:r>
          </a:p>
          <a:p>
            <a:pPr algn="ctr"/>
            <a:r>
              <a:rPr lang="cs-CZ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→ metabolizmus, funkce, regenerace, reparace, reprodukce</a:t>
            </a:r>
          </a:p>
          <a:p>
            <a:pPr algn="ctr" eaLnBrk="1" hangingPunct="1"/>
            <a:r>
              <a:rPr lang="cs-CZ" sz="2000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všech buněk - orgánů - systémů</a:t>
            </a:r>
          </a:p>
        </p:txBody>
      </p:sp>
      <p:sp>
        <p:nvSpPr>
          <p:cNvPr id="9" name="Obdélník 8"/>
          <p:cNvSpPr/>
          <p:nvPr/>
        </p:nvSpPr>
        <p:spPr>
          <a:xfrm>
            <a:off x="700216" y="260648"/>
            <a:ext cx="10873946" cy="400110"/>
          </a:xfrm>
          <a:prstGeom prst="rect">
            <a:avLst/>
          </a:prstGeom>
          <a:solidFill>
            <a:srgbClr val="FFFFCC">
              <a:alpha val="92000"/>
            </a:srgbClr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FUNKCE KARDIORESPIRAČNÍHO SYSTÉMU</a:t>
            </a:r>
            <a:endParaRPr lang="cs-CZ" altLang="cs-CZ" sz="2000" b="1" i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Šipka doleva 2"/>
          <p:cNvSpPr/>
          <p:nvPr/>
        </p:nvSpPr>
        <p:spPr>
          <a:xfrm>
            <a:off x="3545576" y="2592670"/>
            <a:ext cx="5062851" cy="1978676"/>
          </a:xfrm>
          <a:prstGeom prst="leftArrow">
            <a:avLst>
              <a:gd name="adj1" fmla="val 58268"/>
              <a:gd name="adj2" fmla="val 256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VHODNÝ TRÉNINK BY MÉL VÉST</a:t>
            </a:r>
          </a:p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 ZLEPŠENÍ KARDIORESPIRAĆNÍCH FUNKCÍ</a:t>
            </a:r>
          </a:p>
          <a:p>
            <a:pPr algn="ctr"/>
            <a:r>
              <a:rPr lang="cs-CZ" dirty="0"/>
              <a:t>plíce, srdce, cévy ← vytrvalostní trénink</a:t>
            </a:r>
          </a:p>
          <a:p>
            <a:pPr algn="ctr"/>
            <a:r>
              <a:rPr lang="cs-CZ" dirty="0"/>
              <a:t>cévy aktivních svalů ← odporový trénink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3545576" y="4301180"/>
            <a:ext cx="5062851" cy="1860069"/>
          </a:xfrm>
          <a:prstGeom prst="rightArrow">
            <a:avLst>
              <a:gd name="adj1" fmla="val 50000"/>
              <a:gd name="adj2" fmla="val 34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DOBRÉ KARDIORESPIRAČNÍ FUNKCE podporují POHYBOVOU AKTIVITU </a:t>
            </a:r>
            <a:r>
              <a:rPr lang="cs-CZ" dirty="0">
                <a:latin typeface="Calibri" panose="020F0502020204030204" pitchFamily="34" charset="0"/>
              </a:rPr>
              <a:t>vytrvalostní i odporovou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360" y="2562156"/>
            <a:ext cx="2951802" cy="393573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8733847" y="6467114"/>
            <a:ext cx="2941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(</a:t>
            </a:r>
            <a:r>
              <a:rPr lang="cs-CZ" sz="800" dirty="0" err="1"/>
              <a:t>Iliades</a:t>
            </a:r>
            <a:r>
              <a:rPr lang="cs-CZ" sz="800" dirty="0"/>
              <a:t> </a:t>
            </a:r>
            <a:r>
              <a:rPr lang="en-US" sz="800" dirty="0">
                <a:hlinkClick r:id="rId3"/>
              </a:rPr>
              <a:t>https://www.everydayhealth.com/heart-health-pictures/great-heart-friendly-exercises.aspx</a:t>
            </a:r>
            <a:r>
              <a:rPr lang="cs-CZ" sz="800" dirty="0"/>
              <a:t>; 2017)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3484" r="12646" b="3063"/>
          <a:stretch/>
        </p:blipFill>
        <p:spPr>
          <a:xfrm>
            <a:off x="700216" y="2534795"/>
            <a:ext cx="2828884" cy="396553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4" name="Obdélník 13"/>
          <p:cNvSpPr/>
          <p:nvPr/>
        </p:nvSpPr>
        <p:spPr>
          <a:xfrm>
            <a:off x="1201237" y="6497892"/>
            <a:ext cx="1785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rgbClr val="002060"/>
                </a:solidFill>
              </a:rPr>
              <a:t>(Bernaciková a kol., 2014)</a:t>
            </a:r>
          </a:p>
        </p:txBody>
      </p:sp>
    </p:spTree>
    <p:extLst>
      <p:ext uri="{BB962C8B-B14F-4D97-AF65-F5344CB8AC3E}">
        <p14:creationId xmlns:p14="http://schemas.microsoft.com/office/powerpoint/2010/main" val="313029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BBE2035-3C1C-9999-0914-F06F87D3A4AF}"/>
              </a:ext>
            </a:extLst>
          </p:cNvPr>
          <p:cNvSpPr txBox="1"/>
          <p:nvPr/>
        </p:nvSpPr>
        <p:spPr>
          <a:xfrm>
            <a:off x="1083734" y="1682930"/>
            <a:ext cx="1038577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sng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Zátěžová minutová srdeční frekvence (SF)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Pro správné individuální posouzení zatížení srdce (a krevního oběhu) je SF vyjádřit v relativním ukazateli, to znamená ve vztahu k vlastní funkční kapacitě: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%</a:t>
            </a:r>
            <a:r>
              <a:rPr kumimoji="0" lang="cs-CZ" altLang="cs-CZ" sz="2400" b="1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SFmax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= (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effectLst/>
                <a:ea typeface="Times New Roman" panose="02020603050405020304" pitchFamily="18" charset="0"/>
              </a:rPr>
              <a:t>SFzátěž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/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effectLst/>
                <a:ea typeface="Times New Roman" panose="02020603050405020304" pitchFamily="18" charset="0"/>
              </a:rPr>
              <a:t>SFmax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) * 100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b="1" dirty="0"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%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maximální srdeční rezervy (%MSR)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= </a:t>
            </a:r>
            <a:r>
              <a:rPr kumimoji="0" lang="en-GB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[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SFzátěž-SFklid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 / (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SFmax-SFklid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</a:t>
            </a:r>
            <a:r>
              <a:rPr kumimoji="0" lang="en-GB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]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* 100.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ea typeface="Times New Roman" panose="02020603050405020304" pitchFamily="18" charset="0"/>
              </a:rPr>
              <a:t>100% MSR = </a:t>
            </a:r>
            <a:r>
              <a:rPr lang="cs-CZ" altLang="cs-CZ" sz="2400" dirty="0" err="1">
                <a:ea typeface="Times New Roman" panose="02020603050405020304" pitchFamily="18" charset="0"/>
              </a:rPr>
              <a:t>SFmax</a:t>
            </a:r>
            <a:r>
              <a:rPr lang="cs-CZ" altLang="cs-CZ" sz="2400" dirty="0">
                <a:ea typeface="Times New Roman" panose="02020603050405020304" pitchFamily="18" charset="0"/>
              </a:rPr>
              <a:t> – </a:t>
            </a:r>
            <a:r>
              <a:rPr lang="cs-CZ" altLang="cs-CZ" sz="2400" dirty="0" err="1">
                <a:ea typeface="Times New Roman" panose="02020603050405020304" pitchFamily="18" charset="0"/>
              </a:rPr>
              <a:t>SFklid</a:t>
            </a:r>
            <a:endParaRPr lang="cs-CZ" altLang="cs-CZ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u="sng" dirty="0"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400" u="sng" dirty="0">
                <a:ea typeface="Times New Roman" panose="02020603050405020304" pitchFamily="18" charset="0"/>
              </a:rPr>
              <a:t>P</a:t>
            </a:r>
            <a:r>
              <a:rPr kumimoji="0" lang="cs-CZ" altLang="cs-CZ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říklad: při SF150, </a:t>
            </a:r>
            <a:r>
              <a:rPr kumimoji="0" lang="cs-CZ" altLang="cs-CZ" sz="24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SFmax</a:t>
            </a:r>
            <a:r>
              <a:rPr kumimoji="0" lang="cs-CZ" altLang="cs-CZ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210 a </a:t>
            </a:r>
            <a:r>
              <a:rPr kumimoji="0" lang="cs-CZ" altLang="cs-CZ" sz="24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SFklid</a:t>
            </a:r>
            <a:r>
              <a:rPr kumimoji="0" lang="cs-CZ" altLang="cs-CZ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58:</a:t>
            </a:r>
            <a:endParaRPr kumimoji="0" lang="cs-CZ" altLang="cs-CZ" sz="24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%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SFmax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= (150/210)*100 = 71,4 %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%MSR = ((150-58)/(210-58))*100 = 60,5 %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2F67423-0E65-093C-2130-521E6C418484}"/>
              </a:ext>
            </a:extLst>
          </p:cNvPr>
          <p:cNvSpPr txBox="1"/>
          <p:nvPr/>
        </p:nvSpPr>
        <p:spPr>
          <a:xfrm>
            <a:off x="5149545" y="332180"/>
            <a:ext cx="18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</a:rPr>
              <a:t>jako pumpa</a:t>
            </a:r>
          </a:p>
        </p:txBody>
      </p:sp>
    </p:spTree>
    <p:extLst>
      <p:ext uri="{BB962C8B-B14F-4D97-AF65-F5344CB8AC3E}">
        <p14:creationId xmlns:p14="http://schemas.microsoft.com/office/powerpoint/2010/main" val="3091662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ECA6C1F-FA99-F442-FA9E-3D8866E16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9778" r="3735" b="7210"/>
          <a:stretch/>
        </p:blipFill>
        <p:spPr bwMode="auto">
          <a:xfrm>
            <a:off x="2913934" y="1235430"/>
            <a:ext cx="7943816" cy="56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9AE3857-18A0-EA5D-F502-474BAC0A73DC}"/>
              </a:ext>
            </a:extLst>
          </p:cNvPr>
          <p:cNvSpPr txBox="1"/>
          <p:nvPr/>
        </p:nvSpPr>
        <p:spPr>
          <a:xfrm>
            <a:off x="5801458" y="791506"/>
            <a:ext cx="216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(Vilikus, 2023)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BE154D0-8C53-6633-DEB5-C9388F1BCF82}"/>
              </a:ext>
            </a:extLst>
          </p:cNvPr>
          <p:cNvSpPr txBox="1"/>
          <p:nvPr/>
        </p:nvSpPr>
        <p:spPr>
          <a:xfrm>
            <a:off x="252413" y="791506"/>
            <a:ext cx="18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</a:rPr>
              <a:t>jako pumpa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71C5EA4-3D30-CE1C-2986-F76388DEFB0B}"/>
              </a:ext>
            </a:extLst>
          </p:cNvPr>
          <p:cNvSpPr txBox="1"/>
          <p:nvPr/>
        </p:nvSpPr>
        <p:spPr>
          <a:xfrm>
            <a:off x="2760784" y="285750"/>
            <a:ext cx="8250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Adaptace levé komory srdce na fyzickou zátěž</a:t>
            </a:r>
          </a:p>
        </p:txBody>
      </p:sp>
    </p:spTree>
    <p:extLst>
      <p:ext uri="{BB962C8B-B14F-4D97-AF65-F5344CB8AC3E}">
        <p14:creationId xmlns:p14="http://schemas.microsoft.com/office/powerpoint/2010/main" val="1068943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>
            <a:extLst>
              <a:ext uri="{FF2B5EF4-FFF2-40B4-BE49-F238E27FC236}">
                <a16:creationId xmlns:a16="http://schemas.microsoft.com/office/drawing/2014/main" id="{F5CC26C6-05EA-0726-D137-269880156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854076"/>
            <a:ext cx="8713787" cy="58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34806EA3-BCEF-B2B1-A2FC-072E13FAB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88913"/>
            <a:ext cx="864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/>
              <a:t>Změna srdeční frekvence po vytrvalostním tréninku</a:t>
            </a:r>
            <a:r>
              <a:rPr lang="cs-CZ" altLang="cs-CZ"/>
              <a:t> (McArdle, 2007)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4">
            <a:extLst>
              <a:ext uri="{FF2B5EF4-FFF2-40B4-BE49-F238E27FC236}">
                <a16:creationId xmlns:a16="http://schemas.microsoft.com/office/drawing/2014/main" id="{EEDAF8AF-2C65-3598-6969-FBCA0075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7" y="575734"/>
            <a:ext cx="7478565" cy="5984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ovéPole 5">
            <a:extLst>
              <a:ext uri="{FF2B5EF4-FFF2-40B4-BE49-F238E27FC236}">
                <a16:creationId xmlns:a16="http://schemas.microsoft.com/office/drawing/2014/main" id="{73CA33A5-B41E-5CBE-FC07-66BC931B3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711" y="199277"/>
            <a:ext cx="9036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Výkon W při SF 170/min (</a:t>
            </a:r>
            <a:r>
              <a:rPr lang="cs-CZ" altLang="cs-CZ" sz="2000" b="1" dirty="0">
                <a:solidFill>
                  <a:srgbClr val="002060"/>
                </a:solidFill>
              </a:rPr>
              <a:t>W</a:t>
            </a:r>
            <a:r>
              <a:rPr lang="cs-CZ" altLang="cs-CZ" sz="2000" b="1" baseline="-25000" dirty="0">
                <a:solidFill>
                  <a:srgbClr val="002060"/>
                </a:solidFill>
              </a:rPr>
              <a:t>170</a:t>
            </a:r>
            <a:r>
              <a:rPr lang="cs-CZ" altLang="cs-CZ" sz="2000" dirty="0">
                <a:solidFill>
                  <a:srgbClr val="002060"/>
                </a:solidFill>
              </a:rPr>
              <a:t>) – orientační ukazatel vytrvalostní zdatnosti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dirty="0"/>
              <a:t>(Heller, 2005)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C1162A4-10A8-999D-61DB-C5256020D78F}"/>
              </a:ext>
            </a:extLst>
          </p:cNvPr>
          <p:cNvSpPr txBox="1"/>
          <p:nvPr/>
        </p:nvSpPr>
        <p:spPr>
          <a:xfrm>
            <a:off x="2730499" y="690034"/>
            <a:ext cx="101600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SF (t/min)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476E89E-DF47-81C9-D939-D55966EA4636}"/>
              </a:ext>
            </a:extLst>
          </p:cNvPr>
          <p:cNvSpPr txBox="1"/>
          <p:nvPr/>
        </p:nvSpPr>
        <p:spPr>
          <a:xfrm>
            <a:off x="5905500" y="6457890"/>
            <a:ext cx="41499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Výkon  (W) na bicyklovém ergometru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AFA1CE4-7B86-F5E2-E43F-4E1BDAA5EBB0}"/>
              </a:ext>
            </a:extLst>
          </p:cNvPr>
          <p:cNvSpPr txBox="1"/>
          <p:nvPr/>
        </p:nvSpPr>
        <p:spPr>
          <a:xfrm rot="18922199">
            <a:off x="4176043" y="2917634"/>
            <a:ext cx="153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netrénovaný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1D10F6C-8173-4379-D511-12BD05C017B7}"/>
              </a:ext>
            </a:extLst>
          </p:cNvPr>
          <p:cNvSpPr txBox="1"/>
          <p:nvPr/>
        </p:nvSpPr>
        <p:spPr>
          <a:xfrm rot="19640742">
            <a:off x="5137150" y="3500648"/>
            <a:ext cx="153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trénovaný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321E924-7266-6407-CE3D-66555472C025}"/>
              </a:ext>
            </a:extLst>
          </p:cNvPr>
          <p:cNvCxnSpPr>
            <a:cxnSpLocks/>
          </p:cNvCxnSpPr>
          <p:nvPr/>
        </p:nvCxnSpPr>
        <p:spPr>
          <a:xfrm>
            <a:off x="3098800" y="1739900"/>
            <a:ext cx="5676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EA99CBC-05C6-05C2-C5BD-DCB13FAB0A41}"/>
              </a:ext>
            </a:extLst>
          </p:cNvPr>
          <p:cNvCxnSpPr/>
          <p:nvPr/>
        </p:nvCxnSpPr>
        <p:spPr>
          <a:xfrm>
            <a:off x="6660350" y="1739900"/>
            <a:ext cx="0" cy="426720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5437217E-9375-98FC-438F-4D8AA02A8DF7}"/>
              </a:ext>
            </a:extLst>
          </p:cNvPr>
          <p:cNvCxnSpPr/>
          <p:nvPr/>
        </p:nvCxnSpPr>
        <p:spPr>
          <a:xfrm>
            <a:off x="8636000" y="1739900"/>
            <a:ext cx="0" cy="42672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1EF3601C-3FC3-B8CC-59DE-7B36C9DEA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438" y="588588"/>
            <a:ext cx="61511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dirty="0"/>
              <a:t>Průměrné hodnoty </a:t>
            </a:r>
            <a:r>
              <a:rPr lang="cs-CZ" altLang="cs-CZ" sz="2800" dirty="0" err="1">
                <a:solidFill>
                  <a:srgbClr val="0070C0"/>
                </a:solidFill>
              </a:rPr>
              <a:t>Wmax</a:t>
            </a:r>
            <a:r>
              <a:rPr lang="cs-CZ" altLang="cs-CZ" sz="2800" dirty="0">
                <a:solidFill>
                  <a:schemeClr val="accent2"/>
                </a:solidFill>
              </a:rPr>
              <a:t> </a:t>
            </a:r>
            <a:r>
              <a:rPr lang="cs-CZ" altLang="cs-CZ" sz="2800" dirty="0"/>
              <a:t>a</a:t>
            </a:r>
            <a:r>
              <a:rPr lang="cs-CZ" altLang="cs-CZ" sz="2800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>
                <a:solidFill>
                  <a:srgbClr val="C00000"/>
                </a:solidFill>
              </a:rPr>
              <a:t>W</a:t>
            </a:r>
            <a:r>
              <a:rPr lang="cs-CZ" altLang="cs-CZ" sz="2800" b="1" baseline="-30000" dirty="0">
                <a:solidFill>
                  <a:srgbClr val="C00000"/>
                </a:solidFill>
              </a:rPr>
              <a:t>170</a:t>
            </a:r>
            <a:r>
              <a:rPr lang="cs-CZ" altLang="cs-CZ" sz="2800" dirty="0">
                <a:solidFill>
                  <a:schemeClr val="accent2"/>
                </a:solidFill>
              </a:rPr>
              <a:t>    </a:t>
            </a:r>
            <a:r>
              <a:rPr lang="cs-CZ" altLang="cs-CZ" sz="2400" dirty="0">
                <a:solidFill>
                  <a:schemeClr val="accent2"/>
                </a:solidFill>
              </a:rPr>
              <a:t>  </a:t>
            </a:r>
            <a:r>
              <a:rPr lang="cs-CZ" altLang="cs-CZ" sz="2400" i="1" dirty="0">
                <a:solidFill>
                  <a:schemeClr val="accent2"/>
                </a:solidFill>
              </a:rPr>
              <a:t> </a:t>
            </a:r>
            <a:br>
              <a:rPr lang="cs-CZ" altLang="cs-CZ" sz="1800" i="1" dirty="0">
                <a:solidFill>
                  <a:schemeClr val="accent2"/>
                </a:solidFill>
              </a:rPr>
            </a:br>
            <a:r>
              <a:rPr lang="cs-CZ" altLang="cs-CZ" sz="1200" i="1" dirty="0"/>
              <a:t>(bicyklový ergometr; SELIGER V. et al., 1977 – zkráceno – in: </a:t>
            </a:r>
            <a:r>
              <a:rPr lang="cs-CZ" altLang="cs-CZ" sz="1200" i="1" dirty="0" err="1"/>
              <a:t>Placheta</a:t>
            </a:r>
            <a:r>
              <a:rPr lang="cs-CZ" altLang="cs-CZ" sz="1200" i="1" dirty="0"/>
              <a:t> a kol, 1999)</a:t>
            </a:r>
            <a:endParaRPr lang="cs-CZ" altLang="cs-CZ" sz="1200" dirty="0"/>
          </a:p>
        </p:txBody>
      </p:sp>
      <p:graphicFrame>
        <p:nvGraphicFramePr>
          <p:cNvPr id="16998" name="Group 614">
            <a:extLst>
              <a:ext uri="{FF2B5EF4-FFF2-40B4-BE49-F238E27FC236}">
                <a16:creationId xmlns:a16="http://schemas.microsoft.com/office/drawing/2014/main" id="{4A56A632-589F-71A8-5697-55310C714150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1308100" y="1425574"/>
          <a:ext cx="9575799" cy="4846032"/>
        </p:xfrm>
        <a:graphic>
          <a:graphicData uri="http://schemas.openxmlformats.org/drawingml/2006/table">
            <a:tbl>
              <a:tblPr/>
              <a:tblGrid>
                <a:gridCol w="1019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9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77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96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96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969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VĚK (roky)</a:t>
                      </a:r>
                    </a:p>
                  </a:txBody>
                  <a:tcPr marT="45704" marB="4570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max</a:t>
                      </a:r>
                      <a:r>
                        <a:rPr kumimoji="0" lang="cs-CZ" altLang="cs-CZ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(W)</a:t>
                      </a:r>
                    </a:p>
                  </a:txBody>
                  <a:tcPr marL="90000" marR="90000" marT="46784" marB="4678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max</a:t>
                      </a:r>
                      <a:r>
                        <a:rPr kumimoji="0" lang="cs-CZ" altLang="cs-CZ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altLang="cs-CZ" sz="24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784" marB="4678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(W)</a:t>
                      </a:r>
                    </a:p>
                  </a:txBody>
                  <a:tcPr marL="90000" marR="90000" marT="46784" marB="4678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170 </a:t>
                      </a:r>
                      <a:r>
                        <a:rPr lang="cs-CZ" altLang="cs-CZ" sz="24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784" marB="467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 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MUŽI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ŽENY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MUŽI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ŽENY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MUŽI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ŽENY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MUŽI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ŽENY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163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 93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 67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246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 95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278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178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283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3,1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193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264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2,7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242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3,1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2,4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220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2,7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2,1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07F7273-0191-E5AA-B617-E841DCCB803F}"/>
              </a:ext>
            </a:extLst>
          </p:cNvPr>
          <p:cNvGraphicFramePr>
            <a:graphicFrameLocks noGrp="1"/>
          </p:cNvGraphicFramePr>
          <p:nvPr/>
        </p:nvGraphicFramePr>
        <p:xfrm>
          <a:off x="1282699" y="1623817"/>
          <a:ext cx="9626601" cy="3843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56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9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00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8954">
                <a:tc gridSpan="7">
                  <a:txBody>
                    <a:bodyPr/>
                    <a:lstStyle/>
                    <a:p>
                      <a:pPr algn="ctr"/>
                      <a:r>
                        <a:rPr lang="cs-CZ" sz="2000" b="1" u="none" dirty="0">
                          <a:solidFill>
                            <a:srgbClr val="7030A0"/>
                          </a:solidFill>
                        </a:rPr>
                        <a:t>HODNOCENÍ W</a:t>
                      </a:r>
                      <a:r>
                        <a:rPr lang="cs-CZ" sz="2000" b="1" u="none" baseline="-25000" dirty="0">
                          <a:solidFill>
                            <a:srgbClr val="7030A0"/>
                          </a:solidFill>
                        </a:rPr>
                        <a:t>170</a:t>
                      </a:r>
                      <a:r>
                        <a:rPr lang="cs-CZ" sz="2000" b="1" u="none" dirty="0">
                          <a:solidFill>
                            <a:srgbClr val="7030A0"/>
                          </a:solidFill>
                        </a:rPr>
                        <a:t>, W</a:t>
                      </a:r>
                      <a:r>
                        <a:rPr lang="cs-CZ" sz="2000" b="1" u="none" baseline="-25000" dirty="0">
                          <a:solidFill>
                            <a:srgbClr val="7030A0"/>
                          </a:solidFill>
                        </a:rPr>
                        <a:t>150</a:t>
                      </a:r>
                      <a:r>
                        <a:rPr lang="cs-CZ" sz="2000" b="1" u="none" dirty="0">
                          <a:solidFill>
                            <a:srgbClr val="7030A0"/>
                          </a:solidFill>
                        </a:rPr>
                        <a:t>, W</a:t>
                      </a:r>
                      <a:r>
                        <a:rPr lang="cs-CZ" sz="2000" b="1" u="none" baseline="-25000" dirty="0">
                          <a:solidFill>
                            <a:srgbClr val="7030A0"/>
                          </a:solidFill>
                        </a:rPr>
                        <a:t>130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ŽENY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MUŽI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147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  <a:endParaRPr kumimoji="0" lang="cs-CZ" altLang="cs-CZ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  <a:endParaRPr kumimoji="0" lang="cs-CZ" altLang="cs-CZ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  <a:endParaRPr kumimoji="0" lang="cs-CZ" altLang="cs-CZ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  <a:endParaRPr kumimoji="0" lang="cs-CZ" altLang="cs-CZ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  <a:endParaRPr kumimoji="0" lang="cs-CZ" altLang="cs-CZ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r>
                        <a:rPr lang="cs-CZ" sz="2000" dirty="0"/>
                        <a:t>Výborný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&gt; 3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3,5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3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r>
                        <a:rPr lang="cs-CZ" sz="2000" dirty="0"/>
                        <a:t>Dobrý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2,5 - 3,0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2,0 –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1,6 – 2,0 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3,0 – 3,5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2,5 – 3,0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2,0 –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r>
                        <a:rPr lang="cs-CZ" sz="2000" dirty="0"/>
                        <a:t>Průměrný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2,0 - 2,5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1,6 –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1,25 – 1,6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2,5 – 3,0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2,0 –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1,5 –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r>
                        <a:rPr lang="cs-CZ" sz="2000" dirty="0"/>
                        <a:t>Podprůměrný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1,6 - 2,0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1,25 – 1,6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1,0 – 1,25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2,0 –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1,5 –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1,0 -1,5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r>
                        <a:rPr lang="cs-CZ" sz="2000" dirty="0"/>
                        <a:t>Slabý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 1,6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 1,25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 1,0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1,5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1,0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2834" name="Obdélník 4">
            <a:hlinkClick r:id="rId2"/>
            <a:extLst>
              <a:ext uri="{FF2B5EF4-FFF2-40B4-BE49-F238E27FC236}">
                <a16:creationId xmlns:a16="http://schemas.microsoft.com/office/drawing/2014/main" id="{75F31B59-B269-CB9B-2A46-40092817B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5656264"/>
            <a:ext cx="4824412" cy="554037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chemeClr val="accent6">
                    <a:lumMod val="50000"/>
                  </a:schemeClr>
                </a:solidFill>
              </a:rPr>
              <a:t>Kalkulátor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u="sng">
                <a:solidFill>
                  <a:schemeClr val="accent6">
                    <a:lumMod val="50000"/>
                  </a:schemeClr>
                </a:solidFill>
              </a:rPr>
              <a:t>http://www.tacx.com/en/experience/tacx-coach/fitness-tests/pwc-test</a:t>
            </a:r>
          </a:p>
        </p:txBody>
      </p:sp>
      <p:sp>
        <p:nvSpPr>
          <p:cNvPr id="32835" name="TextovéPole 3">
            <a:extLst>
              <a:ext uri="{FF2B5EF4-FFF2-40B4-BE49-F238E27FC236}">
                <a16:creationId xmlns:a16="http://schemas.microsoft.com/office/drawing/2014/main" id="{9DEAFFCC-9A49-A02A-180C-83D1BC758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44" y="296326"/>
            <a:ext cx="10871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VÝKON PŘI SUBMAXIMÁLNÍ SRDEČNÍ FREKVENCI</a:t>
            </a:r>
          </a:p>
          <a:p>
            <a:pPr algn="ctr"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ukazatel míry adaptace oběhového systému na vytrvalostní zátěž zdravých netrénovaných lidí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výkon (W) při SF 170 (u mladých) - </a:t>
            </a:r>
            <a:r>
              <a:rPr lang="cs-CZ" altLang="cs-CZ" sz="2000" dirty="0">
                <a:solidFill>
                  <a:srgbClr val="C00000"/>
                </a:solidFill>
              </a:rPr>
              <a:t>W</a:t>
            </a:r>
            <a:r>
              <a:rPr lang="cs-CZ" altLang="cs-CZ" sz="2000" baseline="-25000" dirty="0">
                <a:solidFill>
                  <a:srgbClr val="C00000"/>
                </a:solidFill>
              </a:rPr>
              <a:t>170</a:t>
            </a:r>
            <a:r>
              <a:rPr lang="cs-CZ" altLang="cs-CZ" sz="2000" dirty="0">
                <a:solidFill>
                  <a:schemeClr val="accent2"/>
                </a:solidFill>
              </a:rPr>
              <a:t>, při SF 150 nebo 130 (u starších) - </a:t>
            </a:r>
            <a:r>
              <a:rPr lang="cs-CZ" altLang="cs-CZ" sz="2000" dirty="0">
                <a:solidFill>
                  <a:srgbClr val="C00000"/>
                </a:solidFill>
              </a:rPr>
              <a:t>W</a:t>
            </a:r>
            <a:r>
              <a:rPr lang="cs-CZ" altLang="cs-CZ" sz="2000" baseline="-25000" dirty="0">
                <a:solidFill>
                  <a:srgbClr val="C00000"/>
                </a:solidFill>
              </a:rPr>
              <a:t>150, </a:t>
            </a:r>
            <a:r>
              <a:rPr lang="cs-CZ" altLang="cs-CZ" sz="2000" dirty="0">
                <a:solidFill>
                  <a:srgbClr val="C00000"/>
                </a:solidFill>
              </a:rPr>
              <a:t>W</a:t>
            </a:r>
            <a:r>
              <a:rPr lang="cs-CZ" altLang="cs-CZ" sz="2000" baseline="-25000" dirty="0">
                <a:solidFill>
                  <a:srgbClr val="C00000"/>
                </a:solidFill>
              </a:rPr>
              <a:t>130</a:t>
            </a:r>
            <a:endParaRPr lang="cs-CZ" altLang="cs-CZ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63" y="1898432"/>
            <a:ext cx="3171774" cy="4773518"/>
          </a:xfrm>
          <a:prstGeom prst="rect">
            <a:avLst/>
          </a:prstGeom>
        </p:spPr>
      </p:pic>
      <p:pic>
        <p:nvPicPr>
          <p:cNvPr id="8195" name="Picture 7" descr="Soubor:BTL-Elektroda L leve zapest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8" y="1348316"/>
            <a:ext cx="2144735" cy="142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220px-BTL-Elektroda_F_leva_noh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13" y="1341695"/>
            <a:ext cx="2140170" cy="14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220px-BTL-Umisteni_hrudnich_elektrod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9" y="2866935"/>
            <a:ext cx="4423074" cy="275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92976" y="799830"/>
            <a:ext cx="46089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u="sng" dirty="0">
                <a:latin typeface="+mn-lt"/>
              </a:rPr>
              <a:t>Elektrody pro klidové podmínky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5404" y="1102056"/>
            <a:ext cx="1434459" cy="191373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034609" y="833863"/>
            <a:ext cx="3505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u="sng" dirty="0"/>
              <a:t>Elektrody pro zátěžové testy</a:t>
            </a:r>
          </a:p>
          <a:p>
            <a:pPr algn="ctr"/>
            <a:r>
              <a:rPr lang="cs-CZ" sz="2000" dirty="0"/>
              <a:t>SAMOLEPÍCÍ	PŘISÁVACÍ</a:t>
            </a:r>
          </a:p>
          <a:p>
            <a:pPr algn="ctr"/>
            <a:r>
              <a:rPr lang="cs-CZ" sz="2000" dirty="0"/>
              <a:t>		(VAKUOVÉ)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72" y="1745014"/>
            <a:ext cx="1522246" cy="1838461"/>
          </a:xfrm>
          <a:prstGeom prst="rect">
            <a:avLst/>
          </a:prstGeom>
        </p:spPr>
      </p:pic>
      <p:sp>
        <p:nvSpPr>
          <p:cNvPr id="7" name="AutoShape 4" descr="Výsledek obrázku pro electrodes stress tests ecg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0" y="3658939"/>
            <a:ext cx="3013011" cy="301301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E5F4E3E-A5CE-F821-5D31-BC025B1EF5DF}"/>
              </a:ext>
            </a:extLst>
          </p:cNvPr>
          <p:cNvSpPr/>
          <p:nvPr/>
        </p:nvSpPr>
        <p:spPr>
          <a:xfrm>
            <a:off x="2397469" y="73301"/>
            <a:ext cx="6035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Elektrokardiogram (EKG)</a:t>
            </a:r>
          </a:p>
        </p:txBody>
      </p:sp>
    </p:spTree>
    <p:extLst>
      <p:ext uri="{BB962C8B-B14F-4D97-AF65-F5344CB8AC3E}">
        <p14:creationId xmlns:p14="http://schemas.microsoft.com/office/powerpoint/2010/main" val="735370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obr_017">
            <a:extLst>
              <a:ext uri="{FF2B5EF4-FFF2-40B4-BE49-F238E27FC236}">
                <a16:creationId xmlns:a16="http://schemas.microsoft.com/office/drawing/2014/main" id="{39BAF3C6-5357-326E-A35E-D23F15FC3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1" y="831850"/>
            <a:ext cx="6831013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>
            <a:extLst>
              <a:ext uri="{FF2B5EF4-FFF2-40B4-BE49-F238E27FC236}">
                <a16:creationId xmlns:a16="http://schemas.microsoft.com/office/drawing/2014/main" id="{57145A8D-3EF7-35EE-7365-F3A821A67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6308725"/>
            <a:ext cx="7199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(Jihočeská univerzita. Mechanické a elektrické projevy kardiovaskulárního systému. In: eAMOS. </a:t>
            </a:r>
            <a:r>
              <a:rPr lang="cs-CZ" altLang="cs-CZ" sz="1200">
                <a:hlinkClick r:id="rId3"/>
              </a:rPr>
              <a:t>http://www.eamos.cz/amos/kbf/modules/low/kurz_text.php?id_kap=1&amp;kod_kurzu=kbf_1526; 3.2.2012</a:t>
            </a:r>
            <a:r>
              <a:rPr lang="cs-CZ" altLang="cs-CZ" sz="1200"/>
              <a:t>)</a:t>
            </a:r>
          </a:p>
        </p:txBody>
      </p:sp>
      <p:sp>
        <p:nvSpPr>
          <p:cNvPr id="6148" name="Text Box 6">
            <a:extLst>
              <a:ext uri="{FF2B5EF4-FFF2-40B4-BE49-F238E27FC236}">
                <a16:creationId xmlns:a16="http://schemas.microsoft.com/office/drawing/2014/main" id="{B281F3F7-5FA4-03B6-109F-5784AC925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77" y="290453"/>
            <a:ext cx="57198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</a:rPr>
              <a:t>EKG - Končetinové svody ve frontální rovině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5D3ADF7D-846C-3229-D033-BFE2FC452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6308725"/>
            <a:ext cx="7199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(Silbernagl S, Despopoulos A. Atlas fyziologie člověka. Grada, Praha 2004.)</a:t>
            </a:r>
          </a:p>
        </p:txBody>
      </p:sp>
      <p:pic>
        <p:nvPicPr>
          <p:cNvPr id="7171" name="Picture 7" descr="skenovat0001">
            <a:extLst>
              <a:ext uri="{FF2B5EF4-FFF2-40B4-BE49-F238E27FC236}">
                <a16:creationId xmlns:a16="http://schemas.microsoft.com/office/drawing/2014/main" id="{C0E23E6A-1E14-D14A-74E3-5B6EEAD5E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5" y="1449387"/>
            <a:ext cx="10829109" cy="448987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8">
            <a:extLst>
              <a:ext uri="{FF2B5EF4-FFF2-40B4-BE49-F238E27FC236}">
                <a16:creationId xmlns:a16="http://schemas.microsoft.com/office/drawing/2014/main" id="{8DB62B52-9C99-7EFA-519E-425283DE8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732" y="718687"/>
            <a:ext cx="5568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</a:rPr>
              <a:t>EKG - Hrudní svody v transversální rovině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46" y="3295127"/>
            <a:ext cx="3118686" cy="345368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8791921" y="3247507"/>
            <a:ext cx="23567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http://flylib.com/books/en/2.569.1.21/1/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66" y="1744131"/>
            <a:ext cx="3550905" cy="323132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7" y="1744131"/>
            <a:ext cx="3639492" cy="323132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ovéPole 9">
            <a:hlinkClick r:id="rId5"/>
          </p:cNvPr>
          <p:cNvSpPr txBox="1"/>
          <p:nvPr/>
        </p:nvSpPr>
        <p:spPr>
          <a:xfrm>
            <a:off x="4370266" y="5734702"/>
            <a:ext cx="3550905" cy="861774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accent6">
                    <a:lumMod val="50000"/>
                  </a:schemeClr>
                </a:solidFill>
              </a:rPr>
              <a:t>VIDEO: Zátěžový EKG test</a:t>
            </a:r>
          </a:p>
          <a:p>
            <a:pPr algn="ctr"/>
            <a:r>
              <a:rPr lang="cs-CZ" sz="2000" dirty="0">
                <a:solidFill>
                  <a:schemeClr val="accent6">
                    <a:lumMod val="50000"/>
                  </a:schemeClr>
                </a:solidFill>
              </a:rPr>
              <a:t>na bicyklovém ergometru</a:t>
            </a:r>
          </a:p>
          <a:p>
            <a:pPr algn="ctr"/>
            <a:r>
              <a:rPr lang="cs-CZ" sz="1000" dirty="0">
                <a:solidFill>
                  <a:schemeClr val="accent6">
                    <a:lumMod val="50000"/>
                  </a:schemeClr>
                </a:solidFill>
              </a:rPr>
              <a:t>https://youtu.be/EG7AfbjPW8E?si=aCYw2XbkjI15MIiF</a:t>
            </a:r>
          </a:p>
        </p:txBody>
      </p:sp>
      <p:sp>
        <p:nvSpPr>
          <p:cNvPr id="11" name="TextovéPole 10">
            <a:hlinkClick r:id="rId6"/>
          </p:cNvPr>
          <p:cNvSpPr txBox="1"/>
          <p:nvPr/>
        </p:nvSpPr>
        <p:spPr>
          <a:xfrm>
            <a:off x="524317" y="5734702"/>
            <a:ext cx="3639493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VIDEO: Zátěžový EKG test</a:t>
            </a:r>
          </a:p>
          <a:p>
            <a:pPr algn="ct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na běhátku</a:t>
            </a:r>
          </a:p>
          <a:p>
            <a:pPr algn="ctr"/>
            <a:r>
              <a:rPr lang="cs-CZ" sz="1200" dirty="0">
                <a:solidFill>
                  <a:schemeClr val="accent6">
                    <a:lumMod val="50000"/>
                  </a:schemeClr>
                </a:solidFill>
              </a:rPr>
              <a:t>https://www.youtube.com/watch?v=y3Zq4n3WSyc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20" y="-38947"/>
            <a:ext cx="4249335" cy="318589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8530126" y="3005593"/>
            <a:ext cx="28803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https://courses.kcumb.edu/physio/ecg%20primer/ecgleads.htm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432145" y="834969"/>
            <a:ext cx="2437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</a:rPr>
              <a:t>Zátěžový EKG test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8945711" y="0"/>
            <a:ext cx="2049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u="sng" dirty="0">
                <a:solidFill>
                  <a:srgbClr val="0033CC"/>
                </a:solidFill>
              </a:rPr>
              <a:t>Umístění elektrod</a:t>
            </a:r>
            <a:endParaRPr lang="cs-CZ" sz="2000" u="sng" dirty="0">
              <a:solidFill>
                <a:srgbClr val="0033CC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121789" y="2260781"/>
            <a:ext cx="169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33CC"/>
                </a:solidFill>
              </a:rPr>
              <a:t>N	        F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757264" y="4975455"/>
            <a:ext cx="31735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http://www.medscope.co.uk/Welch_Allyn_ECG_Machines~mfl~2.htm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170931" y="4975455"/>
            <a:ext cx="1949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http://www.norav.com/en/stressecg.html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E9548A7-A6A4-F927-53FD-496BF9D77ADE}"/>
              </a:ext>
            </a:extLst>
          </p:cNvPr>
          <p:cNvSpPr txBox="1"/>
          <p:nvPr/>
        </p:nvSpPr>
        <p:spPr>
          <a:xfrm>
            <a:off x="10385245" y="589548"/>
            <a:ext cx="158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>
                <a:solidFill>
                  <a:srgbClr val="00B050"/>
                </a:solidFill>
              </a:rPr>
              <a:t>KONČETINOVÉ</a:t>
            </a:r>
          </a:p>
          <a:p>
            <a:pPr algn="r"/>
            <a:r>
              <a:rPr lang="cs-CZ" b="1" dirty="0">
                <a:solidFill>
                  <a:srgbClr val="00B050"/>
                </a:solidFill>
              </a:rPr>
              <a:t>SVODY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E2FCEC1-0DA9-B82E-B5A4-66B039F1D67D}"/>
              </a:ext>
            </a:extLst>
          </p:cNvPr>
          <p:cNvSpPr txBox="1"/>
          <p:nvPr/>
        </p:nvSpPr>
        <p:spPr>
          <a:xfrm>
            <a:off x="10320205" y="4240398"/>
            <a:ext cx="1090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HRUDNÍ</a:t>
            </a:r>
          </a:p>
          <a:p>
            <a:pPr algn="ctr"/>
            <a:r>
              <a:rPr lang="cs-CZ" b="1" dirty="0">
                <a:solidFill>
                  <a:srgbClr val="00B0F0"/>
                </a:solidFill>
              </a:rPr>
              <a:t>SVODY</a:t>
            </a:r>
          </a:p>
        </p:txBody>
      </p:sp>
    </p:spTree>
    <p:extLst>
      <p:ext uri="{BB962C8B-B14F-4D97-AF65-F5344CB8AC3E}">
        <p14:creationId xmlns:p14="http://schemas.microsoft.com/office/powerpoint/2010/main" val="264602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0" r="26618" b="982"/>
          <a:stretch/>
        </p:blipFill>
        <p:spPr>
          <a:xfrm>
            <a:off x="4823331" y="948378"/>
            <a:ext cx="2622635" cy="56122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2" y="1392194"/>
            <a:ext cx="3255946" cy="455654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680693" y="6463079"/>
            <a:ext cx="18598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dirty="0"/>
              <a:t>(https://cz.depositphotos.com/)</a:t>
            </a:r>
          </a:p>
        </p:txBody>
      </p:sp>
      <p:sp>
        <p:nvSpPr>
          <p:cNvPr id="6" name="Obdélník 5"/>
          <p:cNvSpPr/>
          <p:nvPr/>
        </p:nvSpPr>
        <p:spPr>
          <a:xfrm>
            <a:off x="5288351" y="6468882"/>
            <a:ext cx="18117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000" dirty="0"/>
              <a:t>(https://www.tes.com/</a:t>
            </a:r>
            <a:r>
              <a:rPr lang="cs-CZ" sz="1000" dirty="0" err="1"/>
              <a:t>lessons</a:t>
            </a:r>
            <a:r>
              <a:rPr lang="cs-CZ" sz="1000" dirty="0"/>
              <a:t>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89" y="1622853"/>
            <a:ext cx="3938573" cy="249189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8491858" y="3868530"/>
            <a:ext cx="1524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 dirty="0">
                <a:solidFill>
                  <a:srgbClr val="002060"/>
                </a:solidFill>
              </a:rPr>
              <a:t>(Bernaciková a kol., 2014)</a:t>
            </a:r>
          </a:p>
        </p:txBody>
      </p:sp>
      <p:sp>
        <p:nvSpPr>
          <p:cNvPr id="3" name="Obdélník 2"/>
          <p:cNvSpPr/>
          <p:nvPr/>
        </p:nvSpPr>
        <p:spPr>
          <a:xfrm>
            <a:off x="4443671" y="446616"/>
            <a:ext cx="338195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KARDIO-RESPIRAČNÍ SYSTÉM</a:t>
            </a:r>
            <a:endParaRPr lang="cs-CZ" sz="2000" dirty="0">
              <a:solidFill>
                <a:srgbClr val="0070C0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1370245" y="255374"/>
            <a:ext cx="2781617" cy="78259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0070C0"/>
                </a:solidFill>
              </a:rPr>
              <a:t>kardio-vaskulární systém</a:t>
            </a:r>
            <a:endParaRPr lang="cs-CZ"/>
          </a:p>
        </p:txBody>
      </p:sp>
      <p:sp>
        <p:nvSpPr>
          <p:cNvPr id="10" name="Šipka doleva 9"/>
          <p:cNvSpPr/>
          <p:nvPr/>
        </p:nvSpPr>
        <p:spPr>
          <a:xfrm>
            <a:off x="8117435" y="255374"/>
            <a:ext cx="3036598" cy="766118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0070C0"/>
                </a:solidFill>
              </a:rPr>
              <a:t>ventilačně-respirační systém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43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2">
            <a:extLst>
              <a:ext uri="{FF2B5EF4-FFF2-40B4-BE49-F238E27FC236}">
                <a16:creationId xmlns:a16="http://schemas.microsoft.com/office/drawing/2014/main" id="{E00C9839-209A-06B0-68A7-A70079268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5" t="22716" r="51620" b="25610"/>
          <a:stretch>
            <a:fillRect/>
          </a:stretch>
        </p:blipFill>
        <p:spPr bwMode="auto">
          <a:xfrm>
            <a:off x="410298" y="1528045"/>
            <a:ext cx="6042522" cy="49144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obrázek 2">
            <a:extLst>
              <a:ext uri="{FF2B5EF4-FFF2-40B4-BE49-F238E27FC236}">
                <a16:creationId xmlns:a16="http://schemas.microsoft.com/office/drawing/2014/main" id="{0F619747-A005-BB3B-845F-EEDA26D9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13127" r="67361" b="9547"/>
          <a:stretch>
            <a:fillRect/>
          </a:stretch>
        </p:blipFill>
        <p:spPr bwMode="auto">
          <a:xfrm>
            <a:off x="6602413" y="167092"/>
            <a:ext cx="5122050" cy="31389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obrázek 1">
            <a:extLst>
              <a:ext uri="{FF2B5EF4-FFF2-40B4-BE49-F238E27FC236}">
                <a16:creationId xmlns:a16="http://schemas.microsoft.com/office/drawing/2014/main" id="{738CA4CB-DFBB-F62C-0E54-25A3B17B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2593" r="67072" b="9753"/>
          <a:stretch>
            <a:fillRect/>
          </a:stretch>
        </p:blipFill>
        <p:spPr bwMode="auto">
          <a:xfrm>
            <a:off x="6602412" y="3347292"/>
            <a:ext cx="5122049" cy="344562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ovéPole 8">
            <a:extLst>
              <a:ext uri="{FF2B5EF4-FFF2-40B4-BE49-F238E27FC236}">
                <a16:creationId xmlns:a16="http://schemas.microsoft.com/office/drawing/2014/main" id="{EE76B583-5568-ABBA-4F3B-59993381C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82" y="287672"/>
            <a:ext cx="624935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70C0"/>
                </a:solidFill>
              </a:rPr>
              <a:t>Zátěžový EKG test </a:t>
            </a:r>
            <a:r>
              <a:rPr lang="cs-CZ" altLang="cs-CZ" sz="2400" dirty="0">
                <a:solidFill>
                  <a:srgbClr val="0070C0"/>
                </a:solidFill>
              </a:rPr>
              <a:t>vytrvalostního běžce</a:t>
            </a:r>
          </a:p>
          <a:p>
            <a:pPr algn="ctr"/>
            <a:r>
              <a:rPr lang="cs-CZ" altLang="cs-CZ" sz="2400" dirty="0"/>
              <a:t>(43 r., BMI 21; bicyklový ergometr)</a:t>
            </a:r>
          </a:p>
          <a:p>
            <a:pPr algn="ctr"/>
            <a:r>
              <a:rPr lang="cs-CZ" altLang="cs-CZ" sz="2000" dirty="0">
                <a:solidFill>
                  <a:srgbClr val="7030A0"/>
                </a:solidFill>
              </a:rPr>
              <a:t>pociťovaná nepravidelnost srdce při 303 W</a:t>
            </a:r>
          </a:p>
        </p:txBody>
      </p:sp>
      <p:sp>
        <p:nvSpPr>
          <p:cNvPr id="22535" name="TextovéPole 9">
            <a:extLst>
              <a:ext uri="{FF2B5EF4-FFF2-40B4-BE49-F238E27FC236}">
                <a16:creationId xmlns:a16="http://schemas.microsoft.com/office/drawing/2014/main" id="{EA9B56DD-12D9-301F-526E-EAF0A19AE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435" y="1241779"/>
            <a:ext cx="756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dirty="0"/>
              <a:t>KLID</a:t>
            </a:r>
          </a:p>
        </p:txBody>
      </p:sp>
      <p:sp>
        <p:nvSpPr>
          <p:cNvPr id="22536" name="TextovéPole 10">
            <a:extLst>
              <a:ext uri="{FF2B5EF4-FFF2-40B4-BE49-F238E27FC236}">
                <a16:creationId xmlns:a16="http://schemas.microsoft.com/office/drawing/2014/main" id="{21899F72-C4FC-B9E9-1EBC-142ED10F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3040" y="4155071"/>
            <a:ext cx="9166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dirty="0"/>
              <a:t>303 W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DD89CD3-3F8A-4C89-FB56-D14214330477}"/>
              </a:ext>
            </a:extLst>
          </p:cNvPr>
          <p:cNvSpPr txBox="1"/>
          <p:nvPr/>
        </p:nvSpPr>
        <p:spPr>
          <a:xfrm>
            <a:off x="4967112" y="1811165"/>
            <a:ext cx="118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Zátěž (W)</a:t>
            </a:r>
          </a:p>
          <a:p>
            <a:endParaRPr lang="cs-CZ" b="1" dirty="0"/>
          </a:p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SF (t/min)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2337B7E-62B0-4B0F-862D-BCE267A4C589}"/>
              </a:ext>
            </a:extLst>
          </p:cNvPr>
          <p:cNvSpPr txBox="1"/>
          <p:nvPr/>
        </p:nvSpPr>
        <p:spPr>
          <a:xfrm>
            <a:off x="4194226" y="4103368"/>
            <a:ext cx="142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STK (mmHg)</a:t>
            </a:r>
          </a:p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DTK (mmHg)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40" y="1294624"/>
            <a:ext cx="5861228" cy="4546003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1" y="1294624"/>
            <a:ext cx="3937686" cy="3937686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0" name="TextovéPole 9">
            <a:hlinkClick r:id="rId4"/>
          </p:cNvPr>
          <p:cNvSpPr txBox="1"/>
          <p:nvPr/>
        </p:nvSpPr>
        <p:spPr>
          <a:xfrm>
            <a:off x="1103871" y="5317407"/>
            <a:ext cx="3937686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VIDEO: </a:t>
            </a:r>
            <a:r>
              <a:rPr lang="cs-CZ" dirty="0" err="1">
                <a:solidFill>
                  <a:srgbClr val="00B050"/>
                </a:solidFill>
              </a:rPr>
              <a:t>Holter</a:t>
            </a:r>
            <a:r>
              <a:rPr lang="cs-CZ" dirty="0">
                <a:solidFill>
                  <a:srgbClr val="00B050"/>
                </a:solidFill>
              </a:rPr>
              <a:t> EKG monitoring</a:t>
            </a:r>
          </a:p>
          <a:p>
            <a:pPr algn="ctr"/>
            <a:r>
              <a:rPr lang="cs-CZ" sz="1000" dirty="0">
                <a:solidFill>
                  <a:srgbClr val="00B050"/>
                </a:solidFill>
              </a:rPr>
              <a:t>https://www.youtube.com/watch?v=e9EDqOs3Nq0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888803" y="494153"/>
            <a:ext cx="84143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C00000"/>
                </a:solidFill>
                <a:latin typeface="+mn-lt"/>
              </a:rPr>
              <a:t>24 h EKG monitoring mimo laboratoř (</a:t>
            </a:r>
            <a:r>
              <a:rPr lang="cs-CZ" altLang="cs-CZ" sz="2800" b="1" dirty="0" err="1">
                <a:solidFill>
                  <a:srgbClr val="C00000"/>
                </a:solidFill>
                <a:latin typeface="+mn-lt"/>
              </a:rPr>
              <a:t>Holter</a:t>
            </a:r>
            <a:r>
              <a:rPr lang="cs-CZ" altLang="cs-CZ" sz="2800" b="1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1016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Jak si vybrat sporttester - Běhej srdcem">
            <a:extLst>
              <a:ext uri="{FF2B5EF4-FFF2-40B4-BE49-F238E27FC236}">
                <a16:creationId xmlns:a16="http://schemas.microsoft.com/office/drawing/2014/main" id="{81E57F78-37AA-0626-C99A-0BAC0697A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1" b="33344"/>
          <a:stretch/>
        </p:blipFill>
        <p:spPr bwMode="auto">
          <a:xfrm>
            <a:off x="565699" y="301886"/>
            <a:ext cx="4572020" cy="32709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4D7C2FC-7C13-DE27-AC7F-BB8CA4018F66}"/>
              </a:ext>
            </a:extLst>
          </p:cNvPr>
          <p:cNvSpPr txBox="1"/>
          <p:nvPr/>
        </p:nvSpPr>
        <p:spPr>
          <a:xfrm>
            <a:off x="331237" y="578364"/>
            <a:ext cx="11543853" cy="83099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minutová</a:t>
            </a:r>
            <a:r>
              <a:rPr lang="cs-C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SRDEČNÍ FREKVENCE 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(SF, HR –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heart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rate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cs-CZ" sz="2400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frequency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heart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t.min</a:t>
            </a:r>
            <a:r>
              <a:rPr lang="cs-CZ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měříme el. potenciály elektrodami na hrudním pásu (</a:t>
            </a:r>
            <a:r>
              <a:rPr lang="cs-CZ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sporttester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085F977-CF5E-C5BD-38BA-83A1D299EE33}"/>
              </a:ext>
            </a:extLst>
          </p:cNvPr>
          <p:cNvSpPr txBox="1"/>
          <p:nvPr/>
        </p:nvSpPr>
        <p:spPr>
          <a:xfrm>
            <a:off x="331237" y="4021659"/>
            <a:ext cx="934616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periferní minutová </a:t>
            </a: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TEPOVÁ FREKVENCE</a:t>
            </a:r>
            <a:endParaRPr lang="cs-CZ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sz="2400" dirty="0">
                <a:solidFill>
                  <a:srgbClr val="0070C0"/>
                </a:solidFill>
              </a:rPr>
              <a:t>měření chytrými hodinkami s </a:t>
            </a:r>
            <a:r>
              <a:rPr lang="cs-CZ" sz="2400" dirty="0" err="1">
                <a:solidFill>
                  <a:srgbClr val="0070C0"/>
                </a:solidFill>
              </a:rPr>
              <a:t>fotosenzorem</a:t>
            </a:r>
            <a:r>
              <a:rPr lang="cs-CZ" sz="2400" dirty="0">
                <a:solidFill>
                  <a:srgbClr val="0070C0"/>
                </a:solidFill>
              </a:rPr>
              <a:t> na distálním konci předloktí </a:t>
            </a:r>
          </a:p>
          <a:p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(- hmatem tepu na společné krkavici na krku (mezi kývačem hlavy a hrtanem),</a:t>
            </a:r>
          </a:p>
          <a:p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případně na vřetenní tepně (na přední straně předloktí blízko zápěstí).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868A96D-DDA4-C07D-1C7F-38B229568797}"/>
              </a:ext>
            </a:extLst>
          </p:cNvPr>
          <p:cNvSpPr txBox="1"/>
          <p:nvPr/>
        </p:nvSpPr>
        <p:spPr>
          <a:xfrm>
            <a:off x="1871934" y="5577922"/>
            <a:ext cx="1004720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Klidová srdeční frekvence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(vleže ráno po probuzení) je u běžné populace 60-75 t.min</a:t>
            </a:r>
            <a:r>
              <a:rPr lang="cs-C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mužů je mírně nižší než u žen.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osob s výraznější vrozenou vagotonií je kolem 45-60 t.min</a:t>
            </a:r>
            <a:r>
              <a:rPr lang="cs-C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dospělých vrcholových vytrvalostně trénovaných sportovců i kolem 35-45 t.min</a:t>
            </a:r>
            <a:r>
              <a:rPr lang="cs-C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2000" dirty="0"/>
          </a:p>
        </p:txBody>
      </p:sp>
      <p:pic>
        <p:nvPicPr>
          <p:cNvPr id="14339" name="Picture 3" descr="Obrázek 7 z 11">
            <a:extLst>
              <a:ext uri="{FF2B5EF4-FFF2-40B4-BE49-F238E27FC236}">
                <a16:creationId xmlns:a16="http://schemas.microsoft.com/office/drawing/2014/main" id="{EE559DD9-2473-642D-D385-2FFE15940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30800" r="25400" b="-1789"/>
          <a:stretch/>
        </p:blipFill>
        <p:spPr bwMode="auto">
          <a:xfrm>
            <a:off x="9246200" y="1796078"/>
            <a:ext cx="2628890" cy="2571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341" name="Picture 5" descr="2 z 11">
            <a:extLst>
              <a:ext uri="{FF2B5EF4-FFF2-40B4-BE49-F238E27FC236}">
                <a16:creationId xmlns:a16="http://schemas.microsoft.com/office/drawing/2014/main" id="{8C6E0435-D54C-B3F6-C383-FAA3A5808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4501" r="7692" b="5434"/>
          <a:stretch/>
        </p:blipFill>
        <p:spPr bwMode="auto">
          <a:xfrm>
            <a:off x="6590358" y="1796079"/>
            <a:ext cx="2377440" cy="2571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Šipka: dolů 1">
            <a:extLst>
              <a:ext uri="{FF2B5EF4-FFF2-40B4-BE49-F238E27FC236}">
                <a16:creationId xmlns:a16="http://schemas.microsoft.com/office/drawing/2014/main" id="{0B7808B6-CB40-96C4-F9CE-5036327C322B}"/>
              </a:ext>
            </a:extLst>
          </p:cNvPr>
          <p:cNvSpPr/>
          <p:nvPr/>
        </p:nvSpPr>
        <p:spPr>
          <a:xfrm rot="4402778">
            <a:off x="4587573" y="957110"/>
            <a:ext cx="258115" cy="12912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292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t="3294" r="1149" b="2339"/>
          <a:stretch/>
        </p:blipFill>
        <p:spPr>
          <a:xfrm>
            <a:off x="0" y="921143"/>
            <a:ext cx="6134754" cy="5936858"/>
          </a:xfrm>
          <a:prstGeom prst="rect">
            <a:avLst/>
          </a:prstGeom>
        </p:spPr>
      </p:pic>
      <p:sp>
        <p:nvSpPr>
          <p:cNvPr id="4" name="Obdélník 3">
            <a:hlinkClick r:id="rId3"/>
          </p:cNvPr>
          <p:cNvSpPr/>
          <p:nvPr/>
        </p:nvSpPr>
        <p:spPr>
          <a:xfrm>
            <a:off x="5665559" y="709101"/>
            <a:ext cx="628791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/>
              <a:t>Fontana</a:t>
            </a:r>
            <a:r>
              <a:rPr lang="cs-CZ" sz="1600" b="1" dirty="0"/>
              <a:t> a kol. Funkce buněk a lidského těla. Multimediální skripta. Praha: Třetí lékařská fakulta UK, 2015. </a:t>
            </a:r>
            <a:r>
              <a:rPr lang="cs-CZ" sz="1600" dirty="0"/>
              <a:t>http://fblt.cz/skripta/</a:t>
            </a:r>
          </a:p>
        </p:txBody>
      </p:sp>
      <p:sp>
        <p:nvSpPr>
          <p:cNvPr id="7" name="Obdélník 6"/>
          <p:cNvSpPr/>
          <p:nvPr/>
        </p:nvSpPr>
        <p:spPr>
          <a:xfrm>
            <a:off x="6095999" y="1526800"/>
            <a:ext cx="5857469" cy="1725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800" dirty="0">
                <a:solidFill>
                  <a:srgbClr val="FF0000"/>
                </a:solidFill>
              </a:rPr>
              <a:t>Měření arteriálního tlaku krve (TK)</a:t>
            </a:r>
          </a:p>
          <a:p>
            <a:pPr algn="ctr">
              <a:lnSpc>
                <a:spcPct val="80000"/>
              </a:lnSpc>
            </a:pPr>
            <a:r>
              <a:rPr lang="cs-CZ" altLang="cs-CZ" sz="2000" dirty="0"/>
              <a:t>(</a:t>
            </a:r>
            <a:r>
              <a:rPr lang="cs-CZ" altLang="cs-CZ" sz="2000" dirty="0" err="1"/>
              <a:t>blood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pressure</a:t>
            </a:r>
            <a:r>
              <a:rPr lang="cs-CZ" altLang="cs-CZ" sz="2000" dirty="0"/>
              <a:t> – BP)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0033CC"/>
                </a:solidFill>
              </a:rPr>
              <a:t>Systolický TK </a:t>
            </a:r>
            <a:r>
              <a:rPr lang="cs-CZ" altLang="cs-CZ" sz="2800" dirty="0"/>
              <a:t>(STK,SBP)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0033CC"/>
                </a:solidFill>
              </a:rPr>
              <a:t>Diastolický TK </a:t>
            </a:r>
            <a:r>
              <a:rPr lang="cs-CZ" altLang="cs-CZ" sz="2800" dirty="0"/>
              <a:t>(DTK,DBP)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0033CC"/>
                </a:solidFill>
              </a:rPr>
              <a:t>Střední TK </a:t>
            </a:r>
            <a:r>
              <a:rPr lang="cs-CZ" altLang="cs-CZ" sz="2800" dirty="0"/>
              <a:t>(MBP) </a:t>
            </a:r>
            <a:r>
              <a:rPr lang="cs-CZ" altLang="cs-CZ" sz="2800" dirty="0">
                <a:solidFill>
                  <a:srgbClr val="0033CC"/>
                </a:solidFill>
              </a:rPr>
              <a:t>~ 2/3•(STK+DTK)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50D6992-6003-67D1-DE40-43D2022F2820}"/>
              </a:ext>
            </a:extLst>
          </p:cNvPr>
          <p:cNvSpPr txBox="1"/>
          <p:nvPr/>
        </p:nvSpPr>
        <p:spPr>
          <a:xfrm>
            <a:off x="3195025" y="124326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KREVNÍ TLAK A JEHO MĚŘENÍ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8440" r="2348" b="4652"/>
          <a:stretch/>
        </p:blipFill>
        <p:spPr>
          <a:xfrm>
            <a:off x="5976735" y="3772900"/>
            <a:ext cx="6134754" cy="266347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636140" y="3772900"/>
            <a:ext cx="3004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TK ve velké tepně</a:t>
            </a:r>
          </a:p>
        </p:txBody>
      </p:sp>
    </p:spTree>
    <p:extLst>
      <p:ext uri="{BB962C8B-B14F-4D97-AF65-F5344CB8AC3E}">
        <p14:creationId xmlns:p14="http://schemas.microsoft.com/office/powerpoint/2010/main" val="487217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Krevní tlak Rober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37" y="823330"/>
            <a:ext cx="6302479" cy="5881527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3B40416-A1E8-8B03-5FC0-2BA66A6C36AE}"/>
              </a:ext>
            </a:extLst>
          </p:cNvPr>
          <p:cNvSpPr txBox="1"/>
          <p:nvPr/>
        </p:nvSpPr>
        <p:spPr>
          <a:xfrm>
            <a:off x="1168524" y="238555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ODEZVA KREVNÍHO TLAKU (TK, BP) NA ZÁTĚŽ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44C7C4D-E8EC-3C96-F705-51E0521729FA}"/>
              </a:ext>
            </a:extLst>
          </p:cNvPr>
          <p:cNvSpPr/>
          <p:nvPr/>
        </p:nvSpPr>
        <p:spPr>
          <a:xfrm>
            <a:off x="8219587" y="1814623"/>
            <a:ext cx="2355007" cy="285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</a:rPr>
              <a:t>Systolický TK</a:t>
            </a: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800" b="1" dirty="0">
                <a:solidFill>
                  <a:schemeClr val="accent2">
                    <a:lumMod val="50000"/>
                  </a:schemeClr>
                </a:solidFill>
              </a:rPr>
              <a:t>Střední TK</a:t>
            </a: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</a:rPr>
              <a:t>Diastolický TK</a:t>
            </a:r>
          </a:p>
        </p:txBody>
      </p:sp>
    </p:spTree>
    <p:extLst>
      <p:ext uri="{BB962C8B-B14F-4D97-AF65-F5344CB8AC3E}">
        <p14:creationId xmlns:p14="http://schemas.microsoft.com/office/powerpoint/2010/main" val="2246475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Jak měřit tlak | Alza.cz">
            <a:extLst>
              <a:ext uri="{FF2B5EF4-FFF2-40B4-BE49-F238E27FC236}">
                <a16:creationId xmlns:a16="http://schemas.microsoft.com/office/drawing/2014/main" id="{30AEF262-85DF-AD43-94D5-415AE4B7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52" y="2337720"/>
            <a:ext cx="4899895" cy="32650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E6806DE-B642-239D-342C-945A46385D95}"/>
              </a:ext>
            </a:extLst>
          </p:cNvPr>
          <p:cNvSpPr txBox="1"/>
          <p:nvPr/>
        </p:nvSpPr>
        <p:spPr>
          <a:xfrm>
            <a:off x="3124200" y="273181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KREVNÍ TLAK A JEHO MĚŘENÍ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DB1FD51-BE40-A5CC-DCF9-FD7DEEE3C002}"/>
              </a:ext>
            </a:extLst>
          </p:cNvPr>
          <p:cNvSpPr/>
          <p:nvPr/>
        </p:nvSpPr>
        <p:spPr>
          <a:xfrm>
            <a:off x="235975" y="857956"/>
            <a:ext cx="11842954" cy="1479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800" dirty="0"/>
              <a:t>„Klasicky“ s nafukovací manžetou a fonendoskopem:</a:t>
            </a: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cs-CZ" altLang="cs-CZ" sz="2800" dirty="0"/>
              <a:t>Nafouknutí manžety nad očekávaný STK</a:t>
            </a: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cs-CZ" altLang="cs-CZ" sz="2800" dirty="0"/>
              <a:t>Poslech ozev tepny nad loktem při pomalém vypouštění vzduchu: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0033CC"/>
                </a:solidFill>
              </a:rPr>
              <a:t>Při objevení se ozev - Systolický TK </a:t>
            </a:r>
            <a:r>
              <a:rPr lang="cs-CZ" altLang="cs-CZ" sz="2800" dirty="0"/>
              <a:t>(SBP), </a:t>
            </a:r>
            <a:r>
              <a:rPr lang="cs-CZ" altLang="cs-CZ" sz="2800" dirty="0">
                <a:solidFill>
                  <a:srgbClr val="0033CC"/>
                </a:solidFill>
              </a:rPr>
              <a:t>při vymizení ozev - Diastolický TK </a:t>
            </a:r>
            <a:r>
              <a:rPr lang="cs-CZ" altLang="cs-CZ" sz="2800" dirty="0"/>
              <a:t>(DBP)</a:t>
            </a:r>
            <a:endParaRPr lang="cs-CZ" altLang="cs-CZ" sz="2800" dirty="0">
              <a:solidFill>
                <a:srgbClr val="0033CC"/>
              </a:solidFill>
            </a:endParaRP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980BB2AF-AC69-2345-D6D3-BD2FA90E8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12" y="2751572"/>
            <a:ext cx="3736917" cy="326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4AB42A-D9AF-CEDC-07C5-0EA7973705F1}"/>
              </a:ext>
            </a:extLst>
          </p:cNvPr>
          <p:cNvSpPr txBox="1"/>
          <p:nvPr/>
        </p:nvSpPr>
        <p:spPr>
          <a:xfrm>
            <a:off x="560439" y="5877814"/>
            <a:ext cx="205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(Němcová, 2023)</a:t>
            </a:r>
          </a:p>
        </p:txBody>
      </p:sp>
      <p:pic>
        <p:nvPicPr>
          <p:cNvPr id="3086" name="Picture 14">
            <a:extLst>
              <a:ext uri="{FF2B5EF4-FFF2-40B4-BE49-F238E27FC236}">
                <a16:creationId xmlns:a16="http://schemas.microsoft.com/office/drawing/2014/main" id="{F88EE0C3-7545-F135-85CD-B1F86BA8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1" y="2751572"/>
            <a:ext cx="3691225" cy="31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4D4A43E-7E8C-D701-B6D0-66484707E331}"/>
              </a:ext>
            </a:extLst>
          </p:cNvPr>
          <p:cNvSpPr txBox="1"/>
          <p:nvPr/>
        </p:nvSpPr>
        <p:spPr>
          <a:xfrm>
            <a:off x="9185457" y="6016656"/>
            <a:ext cx="205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(Němcová, 2023)</a:t>
            </a:r>
          </a:p>
        </p:txBody>
      </p:sp>
    </p:spTree>
    <p:extLst>
      <p:ext uri="{BB962C8B-B14F-4D97-AF65-F5344CB8AC3E}">
        <p14:creationId xmlns:p14="http://schemas.microsoft.com/office/powerpoint/2010/main" val="3532877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Jak na správné měření krevního tlaku | Geek Magazín">
            <a:extLst>
              <a:ext uri="{FF2B5EF4-FFF2-40B4-BE49-F238E27FC236}">
                <a16:creationId xmlns:a16="http://schemas.microsoft.com/office/drawing/2014/main" id="{86EECFC7-3875-A111-2F96-F6E2605D0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54" y="1596667"/>
            <a:ext cx="8332492" cy="46731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E6806DE-B642-239D-342C-945A46385D95}"/>
              </a:ext>
            </a:extLst>
          </p:cNvPr>
          <p:cNvSpPr txBox="1"/>
          <p:nvPr/>
        </p:nvSpPr>
        <p:spPr>
          <a:xfrm>
            <a:off x="3124200" y="273181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KREVNÍ TLAK A JEHO MĚŘENÍ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DB1FD51-BE40-A5CC-DCF9-FD7DEEE3C002}"/>
              </a:ext>
            </a:extLst>
          </p:cNvPr>
          <p:cNvSpPr/>
          <p:nvPr/>
        </p:nvSpPr>
        <p:spPr>
          <a:xfrm>
            <a:off x="2009350" y="1004494"/>
            <a:ext cx="8173300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800" dirty="0"/>
              <a:t>Oscilační tonometr s pumpou a nafukovací manžetou</a:t>
            </a:r>
          </a:p>
        </p:txBody>
      </p:sp>
      <p:pic>
        <p:nvPicPr>
          <p:cNvPr id="10" name="Obrázek 9">
            <a:hlinkClick r:id="rId3"/>
            <a:extLst>
              <a:ext uri="{FF2B5EF4-FFF2-40B4-BE49-F238E27FC236}">
                <a16:creationId xmlns:a16="http://schemas.microsoft.com/office/drawing/2014/main" id="{89D0F429-3890-B4EB-679B-E79565192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61" r="11896"/>
          <a:stretch/>
        </p:blipFill>
        <p:spPr>
          <a:xfrm>
            <a:off x="9805827" y="4684918"/>
            <a:ext cx="2299672" cy="18699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hlinkClick r:id="rId3"/>
            <a:extLst>
              <a:ext uri="{FF2B5EF4-FFF2-40B4-BE49-F238E27FC236}">
                <a16:creationId xmlns:a16="http://schemas.microsoft.com/office/drawing/2014/main" id="{7D921378-B16D-F387-D7D2-7BFFD717DBE2}"/>
              </a:ext>
            </a:extLst>
          </p:cNvPr>
          <p:cNvSpPr txBox="1"/>
          <p:nvPr/>
        </p:nvSpPr>
        <p:spPr>
          <a:xfrm>
            <a:off x="9810963" y="4120087"/>
            <a:ext cx="2299672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Měření TK</a:t>
            </a:r>
          </a:p>
          <a:p>
            <a:pPr algn="ctr"/>
            <a:r>
              <a:rPr lang="cs-CZ" sz="1400" dirty="0"/>
              <a:t>(</a:t>
            </a:r>
            <a:r>
              <a:rPr lang="cs-CZ" sz="1400" dirty="0" err="1"/>
              <a:t>Tech.univ</a:t>
            </a:r>
            <a:r>
              <a:rPr lang="cs-CZ" sz="1400" dirty="0"/>
              <a:t>., Ostrava, 2023)</a:t>
            </a:r>
          </a:p>
        </p:txBody>
      </p:sp>
    </p:spTree>
    <p:extLst>
      <p:ext uri="{BB962C8B-B14F-4D97-AF65-F5344CB8AC3E}">
        <p14:creationId xmlns:p14="http://schemas.microsoft.com/office/powerpoint/2010/main" val="4277087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 b="7931"/>
          <a:stretch/>
        </p:blipFill>
        <p:spPr>
          <a:xfrm>
            <a:off x="4296658" y="4399547"/>
            <a:ext cx="2393281" cy="2089743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8" y="436074"/>
            <a:ext cx="10934265" cy="624649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KREVNÍ TLAK</a:t>
            </a:r>
            <a:endParaRPr lang="en-GB" altLang="cs-CZ" sz="3200" b="1" dirty="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2951" y="1184359"/>
            <a:ext cx="7117974" cy="42627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1-7 denní monitorování TK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000" dirty="0"/>
              <a:t>opakované měření s nafukovací manžetou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7" y="4399547"/>
            <a:ext cx="3041435" cy="1810669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900356" y="6289234"/>
            <a:ext cx="2517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http://www.amazon.com/Withings-Smart-Pressure-Monitor-iPhone/dp/B004K2KYM8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0" y="1932194"/>
            <a:ext cx="2517058" cy="200798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2" name="Obdélník 11"/>
          <p:cNvSpPr/>
          <p:nvPr/>
        </p:nvSpPr>
        <p:spPr>
          <a:xfrm>
            <a:off x="416423" y="1100232"/>
            <a:ext cx="3506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33CC"/>
                </a:solidFill>
              </a:rPr>
              <a:t>Oscilační tlakoměry</a:t>
            </a:r>
          </a:p>
          <a:p>
            <a:pPr algn="ctr"/>
            <a:r>
              <a:rPr lang="cs-CZ" sz="2400" b="1" dirty="0">
                <a:solidFill>
                  <a:srgbClr val="0033CC"/>
                </a:solidFill>
              </a:rPr>
              <a:t>pro domácí měření v klidu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265741" y="6546802"/>
            <a:ext cx="2964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http://www.medisave.co.uk/a-d-abpm-tm-2430.html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58" y="1947948"/>
            <a:ext cx="2376221" cy="23762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03" y="1903160"/>
            <a:ext cx="4586129" cy="4586129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1201166" y="3959928"/>
            <a:ext cx="19369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http://www.rakuten.com.my/shop/bestdenki/product/HEM7221/</a:t>
            </a:r>
          </a:p>
        </p:txBody>
      </p:sp>
      <p:sp>
        <p:nvSpPr>
          <p:cNvPr id="2" name="TextovéPole 1">
            <a:hlinkClick r:id="rId7"/>
          </p:cNvPr>
          <p:cNvSpPr txBox="1"/>
          <p:nvPr/>
        </p:nvSpPr>
        <p:spPr>
          <a:xfrm>
            <a:off x="9015175" y="6212290"/>
            <a:ext cx="3005752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VIDEO: 24 h monitoring TK</a:t>
            </a:r>
          </a:p>
          <a:p>
            <a:pPr algn="ctr"/>
            <a:r>
              <a:rPr lang="cs-CZ" sz="1000" dirty="0"/>
              <a:t>https://www.youtube.com/watch?v=1B27lCrv6xg</a:t>
            </a:r>
          </a:p>
        </p:txBody>
      </p:sp>
    </p:spTree>
    <p:extLst>
      <p:ext uri="{BB962C8B-B14F-4D97-AF65-F5344CB8AC3E}">
        <p14:creationId xmlns:p14="http://schemas.microsoft.com/office/powerpoint/2010/main" val="3337272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293199"/>
            <a:ext cx="10972800" cy="61288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cs-CZ" altLang="cs-CZ" sz="3200" dirty="0"/>
              <a:t>MONITORING U PORUCH KREVNÍHO TLAKU</a:t>
            </a:r>
            <a:endParaRPr lang="en-GB" alt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12828" b="61515"/>
          <a:stretch/>
        </p:blipFill>
        <p:spPr>
          <a:xfrm>
            <a:off x="2004892" y="1039138"/>
            <a:ext cx="8183804" cy="3116009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41869" b="37408"/>
          <a:stretch/>
        </p:blipFill>
        <p:spPr>
          <a:xfrm>
            <a:off x="2002269" y="4240579"/>
            <a:ext cx="8186427" cy="251758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2" name="Obdélník 11"/>
          <p:cNvSpPr/>
          <p:nvPr/>
        </p:nvSpPr>
        <p:spPr>
          <a:xfrm rot="16200000">
            <a:off x="8553273" y="3862000"/>
            <a:ext cx="35494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http://www.seiva.cz/holter-krevniho-tlaku/tonotrack/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837112" y="1168997"/>
            <a:ext cx="25167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</a:rPr>
              <a:t>24 h monitorování TK</a:t>
            </a:r>
            <a:endParaRPr lang="cs-CZ" altLang="cs-CZ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37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92" y="449654"/>
            <a:ext cx="8127812" cy="5777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0394" y="436074"/>
            <a:ext cx="10972800" cy="523482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alt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E384F75-CC5C-4344-E0F1-4114C2674D91}"/>
              </a:ext>
            </a:extLst>
          </p:cNvPr>
          <p:cNvSpPr txBox="1"/>
          <p:nvPr/>
        </p:nvSpPr>
        <p:spPr>
          <a:xfrm>
            <a:off x="2032092" y="627986"/>
            <a:ext cx="10625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STK</a:t>
            </a:r>
          </a:p>
          <a:p>
            <a:pPr algn="ctr"/>
            <a:r>
              <a:rPr lang="cs-CZ" b="1" dirty="0"/>
              <a:t>(mmHg)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6756954-7E58-6497-A249-394EEA458925}"/>
              </a:ext>
            </a:extLst>
          </p:cNvPr>
          <p:cNvSpPr txBox="1"/>
          <p:nvPr/>
        </p:nvSpPr>
        <p:spPr>
          <a:xfrm>
            <a:off x="4026082" y="5847364"/>
            <a:ext cx="43940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Výkon na bicyklovém ergometru (W)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15D1673-99EC-DF56-0C4A-C1DD040BCF23}"/>
              </a:ext>
            </a:extLst>
          </p:cNvPr>
          <p:cNvSpPr txBox="1"/>
          <p:nvPr/>
        </p:nvSpPr>
        <p:spPr>
          <a:xfrm>
            <a:off x="3644898" y="716827"/>
            <a:ext cx="490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Referenční hodnoty STK </a:t>
            </a:r>
            <a:r>
              <a:rPr lang="cs-CZ" sz="2800" dirty="0"/>
              <a:t>(</a:t>
            </a:r>
            <a:r>
              <a:rPr lang="cs-CZ" sz="2800" i="0" dirty="0">
                <a:effectLst/>
                <a:latin typeface="Arial" panose="020B0604020202020204" pitchFamily="34" charset="0"/>
              </a:rPr>
              <a:t>♂</a:t>
            </a:r>
            <a:r>
              <a:rPr lang="cs-CZ" sz="2800" dirty="0"/>
              <a:t>,</a:t>
            </a:r>
            <a:r>
              <a:rPr lang="cs-CZ" sz="2800" i="0" dirty="0">
                <a:effectLst/>
                <a:latin typeface="Arial" panose="020B0604020202020204" pitchFamily="34" charset="0"/>
              </a:rPr>
              <a:t> ♀</a:t>
            </a:r>
            <a:r>
              <a:rPr lang="cs-CZ" sz="2800" dirty="0"/>
              <a:t>)</a:t>
            </a:r>
          </a:p>
          <a:p>
            <a:r>
              <a:rPr lang="cs-CZ" sz="1800" dirty="0"/>
              <a:t>(</a:t>
            </a:r>
            <a:r>
              <a:rPr lang="cs-CZ" sz="1800" dirty="0" err="1"/>
              <a:t>Heck</a:t>
            </a:r>
            <a:r>
              <a:rPr lang="cs-CZ" sz="1800" dirty="0"/>
              <a:t> et al., 1984)</a:t>
            </a:r>
          </a:p>
        </p:txBody>
      </p:sp>
    </p:spTree>
    <p:extLst>
      <p:ext uri="{BB962C8B-B14F-4D97-AF65-F5344CB8AC3E}">
        <p14:creationId xmlns:p14="http://schemas.microsoft.com/office/powerpoint/2010/main" val="219457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66A3F8-AE66-7F85-FDDB-B333C99EA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21956" r="9028" b="15760"/>
          <a:stretch/>
        </p:blipFill>
        <p:spPr bwMode="auto">
          <a:xfrm>
            <a:off x="801280" y="861774"/>
            <a:ext cx="10589439" cy="55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F67322E-D096-8548-887B-C4C334FB90C3}"/>
              </a:ext>
            </a:extLst>
          </p:cNvPr>
          <p:cNvSpPr txBox="1"/>
          <p:nvPr/>
        </p:nvSpPr>
        <p:spPr>
          <a:xfrm>
            <a:off x="3295649" y="0"/>
            <a:ext cx="5600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Redistribuce krve při zátěži</a:t>
            </a:r>
          </a:p>
          <a:p>
            <a:pPr algn="ctr"/>
            <a:r>
              <a:rPr lang="cs-CZ" dirty="0"/>
              <a:t>(Vilikus, 2023)</a:t>
            </a:r>
          </a:p>
        </p:txBody>
      </p:sp>
    </p:spTree>
    <p:extLst>
      <p:ext uri="{BB962C8B-B14F-4D97-AF65-F5344CB8AC3E}">
        <p14:creationId xmlns:p14="http://schemas.microsoft.com/office/powerpoint/2010/main" val="2962979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4" y="448394"/>
            <a:ext cx="3681268" cy="2973988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4" y="3784846"/>
            <a:ext cx="3971979" cy="28269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Obdélník 3">
            <a:hlinkClick r:id="rId4"/>
          </p:cNvPr>
          <p:cNvSpPr/>
          <p:nvPr/>
        </p:nvSpPr>
        <p:spPr>
          <a:xfrm>
            <a:off x="3798702" y="6611779"/>
            <a:ext cx="4011826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00" dirty="0"/>
              <a:t>https://en.wikipedia.org/wiki/Continuous_noninvasive_arterial_pressure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76" y="1966196"/>
            <a:ext cx="5308209" cy="4645583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937" y="1601262"/>
            <a:ext cx="3473250" cy="2426611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089413" y="308600"/>
            <a:ext cx="7871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33CC"/>
                </a:solidFill>
              </a:rPr>
              <a:t>Kontinuální měření a monitorování krevního tlaku</a:t>
            </a:r>
          </a:p>
          <a:p>
            <a:pPr algn="ctr"/>
            <a:r>
              <a:rPr lang="cs-CZ" sz="2000" b="1" dirty="0">
                <a:solidFill>
                  <a:schemeClr val="accent6">
                    <a:lumMod val="50000"/>
                  </a:schemeClr>
                </a:solidFill>
              </a:rPr>
              <a:t>Jan Peňáz, 1972, LF MU, Brno</a:t>
            </a:r>
          </a:p>
          <a:p>
            <a:pPr algn="ctr"/>
            <a:r>
              <a:rPr lang="cs-CZ" dirty="0"/>
              <a:t>pumpovávání vzduchu do manžety kolem prstu </a:t>
            </a:r>
            <a:r>
              <a:rPr lang="cs-CZ" dirty="0">
                <a:latin typeface="Calibri" panose="020F0502020204030204" pitchFamily="34" charset="0"/>
              </a:rPr>
              <a:t>→ </a:t>
            </a:r>
            <a:r>
              <a:rPr lang="cs-CZ" dirty="0"/>
              <a:t>udržení konstant. objemu prstu</a:t>
            </a:r>
          </a:p>
          <a:p>
            <a:pPr algn="ctr"/>
            <a:r>
              <a:rPr lang="cs-CZ" dirty="0"/>
              <a:t>(kontrola objemu prstu světlem)</a:t>
            </a:r>
          </a:p>
        </p:txBody>
      </p:sp>
    </p:spTree>
    <p:extLst>
      <p:ext uri="{BB962C8B-B14F-4D97-AF65-F5344CB8AC3E}">
        <p14:creationId xmlns:p14="http://schemas.microsoft.com/office/powerpoint/2010/main" val="540779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>
            <a:extLst>
              <a:ext uri="{FF2B5EF4-FFF2-40B4-BE49-F238E27FC236}">
                <a16:creationId xmlns:a16="http://schemas.microsoft.com/office/drawing/2014/main" id="{FDB591CA-7686-D9E1-1A92-97479731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15" y="2414954"/>
            <a:ext cx="5140570" cy="385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26DEA4F4-80C8-204F-B47B-20012B7AB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"/>
          <a:stretch/>
        </p:blipFill>
        <p:spPr bwMode="auto">
          <a:xfrm>
            <a:off x="351692" y="0"/>
            <a:ext cx="4448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7C15770-AF40-D66F-74DB-284AA3697CB9}"/>
              </a:ext>
            </a:extLst>
          </p:cNvPr>
          <p:cNvSpPr txBox="1"/>
          <p:nvPr/>
        </p:nvSpPr>
        <p:spPr>
          <a:xfrm>
            <a:off x="4905335" y="587619"/>
            <a:ext cx="69349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FUNKCE PLIC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Ventilace</a:t>
            </a:r>
            <a:r>
              <a:rPr lang="cs-CZ" sz="2400" dirty="0"/>
              <a:t> (provzdušnění plic) – nádech, výdech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Perfuze</a:t>
            </a:r>
            <a:r>
              <a:rPr lang="cs-CZ" sz="2400" dirty="0"/>
              <a:t> (prokrvení plic) – přítok a odtok krve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Difuze</a:t>
            </a:r>
            <a:r>
              <a:rPr lang="cs-CZ" sz="2400" dirty="0"/>
              <a:t> - přesun O</a:t>
            </a:r>
            <a:r>
              <a:rPr lang="cs-CZ" sz="2400" baseline="-25000" dirty="0"/>
              <a:t>2</a:t>
            </a:r>
            <a:r>
              <a:rPr lang="cs-CZ" sz="2400" dirty="0"/>
              <a:t> a CO</a:t>
            </a:r>
            <a:r>
              <a:rPr lang="cs-CZ" sz="2400" baseline="-25000" dirty="0"/>
              <a:t>2</a:t>
            </a:r>
            <a:r>
              <a:rPr lang="cs-CZ" sz="2400" dirty="0"/>
              <a:t> mezi plicními sklípky a krví</a:t>
            </a:r>
          </a:p>
        </p:txBody>
      </p:sp>
    </p:spTree>
    <p:extLst>
      <p:ext uri="{BB962C8B-B14F-4D97-AF65-F5344CB8AC3E}">
        <p14:creationId xmlns:p14="http://schemas.microsoft.com/office/powerpoint/2010/main" val="1158888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A6CEBBB-5EEC-24BC-6B03-39E25BA0EAC8}"/>
              </a:ext>
            </a:extLst>
          </p:cNvPr>
          <p:cNvSpPr txBox="1"/>
          <p:nvPr/>
        </p:nvSpPr>
        <p:spPr>
          <a:xfrm>
            <a:off x="2358537" y="373225"/>
            <a:ext cx="74749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5">
                    <a:lumMod val="50000"/>
                  </a:schemeClr>
                </a:solidFill>
              </a:rPr>
              <a:t>Adaptace transportního systému na zátěž</a:t>
            </a:r>
          </a:p>
          <a:p>
            <a:pPr algn="ctr"/>
            <a:r>
              <a:rPr lang="cs-CZ" dirty="0"/>
              <a:t>(Vilikus, 2023)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9FF40FA-08A4-7DCA-8FDB-1C029816CE09}"/>
              </a:ext>
            </a:extLst>
          </p:cNvPr>
          <p:cNvGraphicFramePr>
            <a:graphicFrameLocks noGrp="1"/>
          </p:cNvGraphicFramePr>
          <p:nvPr/>
        </p:nvGraphicFramePr>
        <p:xfrm>
          <a:off x="1" y="1478124"/>
          <a:ext cx="12191999" cy="4866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702">
                  <a:extLst>
                    <a:ext uri="{9D8B030D-6E8A-4147-A177-3AD203B41FA5}">
                      <a16:colId xmlns:a16="http://schemas.microsoft.com/office/drawing/2014/main" val="2553570422"/>
                    </a:ext>
                  </a:extLst>
                </a:gridCol>
                <a:gridCol w="6120881">
                  <a:extLst>
                    <a:ext uri="{9D8B030D-6E8A-4147-A177-3AD203B41FA5}">
                      <a16:colId xmlns:a16="http://schemas.microsoft.com/office/drawing/2014/main" val="2945773024"/>
                    </a:ext>
                  </a:extLst>
                </a:gridCol>
                <a:gridCol w="3906416">
                  <a:extLst>
                    <a:ext uri="{9D8B030D-6E8A-4147-A177-3AD203B41FA5}">
                      <a16:colId xmlns:a16="http://schemas.microsoft.com/office/drawing/2014/main" val="2308404182"/>
                    </a:ext>
                  </a:extLst>
                </a:gridCol>
              </a:tblGrid>
              <a:tr h="1022481"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Stadium (doba)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dirty="0"/>
                        <a:t>Fyziologická změna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dirty="0"/>
                        <a:t>Ukazatel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635289"/>
                  </a:ext>
                </a:extLst>
              </a:tr>
              <a:tr h="989044">
                <a:tc>
                  <a:txBody>
                    <a:bodyPr/>
                    <a:lstStyle/>
                    <a:p>
                      <a:r>
                        <a:rPr lang="cs-CZ" sz="2800" dirty="0"/>
                        <a:t>Vegetativní</a:t>
                      </a:r>
                    </a:p>
                    <a:p>
                      <a:r>
                        <a:rPr lang="cs-CZ" sz="2800" dirty="0"/>
                        <a:t>(~ týdny)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Přeladění vegetativního systému</a:t>
                      </a:r>
                    </a:p>
                    <a:p>
                      <a:r>
                        <a:rPr lang="cs-CZ" sz="2800" dirty="0"/>
                        <a:t>Zlepšení periferní svalové pumpy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Pokles SF</a:t>
                      </a:r>
                    </a:p>
                    <a:p>
                      <a:r>
                        <a:rPr lang="cs-CZ" sz="2800" dirty="0"/>
                        <a:t>EKG: </a:t>
                      </a:r>
                      <a:r>
                        <a:rPr lang="cs-CZ" sz="2800" dirty="0" err="1"/>
                        <a:t>prodl</a:t>
                      </a:r>
                      <a:r>
                        <a:rPr lang="cs-CZ" sz="2800" dirty="0"/>
                        <a:t>. R-R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034514"/>
                  </a:ext>
                </a:extLst>
              </a:tr>
              <a:tr h="1903445">
                <a:tc>
                  <a:txBody>
                    <a:bodyPr/>
                    <a:lstStyle/>
                    <a:p>
                      <a:r>
                        <a:rPr lang="cs-CZ" sz="2800" dirty="0"/>
                        <a:t>Metabolické</a:t>
                      </a:r>
                    </a:p>
                    <a:p>
                      <a:r>
                        <a:rPr lang="cs-CZ" sz="2800" dirty="0"/>
                        <a:t>(~ měsíce)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p</a:t>
                      </a:r>
                      <a:r>
                        <a:rPr lang="cs-CZ" sz="2800" dirty="0"/>
                        <a:t>očtu mitochondrií ve svalech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aktivity mitochondriálních enzymů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Omezení zkratového průtoku ve svalech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Zvýšení kontraktility myokardu při zátěži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VO2max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max. průtoku krve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max. tepového kyslíku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283121"/>
                  </a:ext>
                </a:extLst>
              </a:tr>
              <a:tr h="951723">
                <a:tc>
                  <a:txBody>
                    <a:bodyPr/>
                    <a:lstStyle/>
                    <a:p>
                      <a:r>
                        <a:rPr lang="cs-CZ" sz="2800" dirty="0"/>
                        <a:t>Morfologické (~ roky)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systolického a diastolického objemu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Hypertrofie myokardu, zvětšení srdce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objemů srdce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Změna tvaru srdce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645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169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piranim2">
            <a:extLst>
              <a:ext uri="{FF2B5EF4-FFF2-40B4-BE49-F238E27FC236}">
                <a16:creationId xmlns:a16="http://schemas.microsoft.com/office/drawing/2014/main" id="{9C6E7ED9-165E-3917-0BF5-AFAC837107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5314" y="1418009"/>
            <a:ext cx="4486275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2" descr="Spiro4">
            <a:extLst>
              <a:ext uri="{FF2B5EF4-FFF2-40B4-BE49-F238E27FC236}">
                <a16:creationId xmlns:a16="http://schemas.microsoft.com/office/drawing/2014/main" id="{65614183-A3E8-6EA1-7B34-2611D79B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7583" y="4313731"/>
            <a:ext cx="4841736" cy="238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C1B20B-7B03-514B-C670-237F466EB56B}"/>
              </a:ext>
            </a:extLst>
          </p:cNvPr>
          <p:cNvSpPr txBox="1"/>
          <p:nvPr/>
        </p:nvSpPr>
        <p:spPr>
          <a:xfrm>
            <a:off x="4080188" y="516981"/>
            <a:ext cx="4031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SPIROMETRIE</a:t>
            </a: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Měření ventilačních parametrů </a:t>
            </a:r>
          </a:p>
        </p:txBody>
      </p:sp>
      <p:pic>
        <p:nvPicPr>
          <p:cNvPr id="4102" name="Picture 6" descr="undefined">
            <a:extLst>
              <a:ext uri="{FF2B5EF4-FFF2-40B4-BE49-F238E27FC236}">
                <a16:creationId xmlns:a16="http://schemas.microsoft.com/office/drawing/2014/main" id="{37EF5524-5FDA-8E06-9CCC-0A2A6EECC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/>
          <a:stretch/>
        </p:blipFill>
        <p:spPr bwMode="auto">
          <a:xfrm>
            <a:off x="8710246" y="360172"/>
            <a:ext cx="3259016" cy="35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A61FE837-1C50-E49E-FD5A-B22DDDD76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8" y="1570892"/>
            <a:ext cx="4080332" cy="308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65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11FEC3C9-26F0-7C3B-D4EF-C41386848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31" y="2616059"/>
            <a:ext cx="11634535" cy="40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C6C4820-ACDF-804F-E84A-9EF4DFC577EF}"/>
              </a:ext>
            </a:extLst>
          </p:cNvPr>
          <p:cNvSpPr txBox="1"/>
          <p:nvPr/>
        </p:nvSpPr>
        <p:spPr>
          <a:xfrm>
            <a:off x="2416070" y="855342"/>
            <a:ext cx="3339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SPIROMETRIE</a:t>
            </a: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Plicní objemy</a:t>
            </a:r>
          </a:p>
        </p:txBody>
      </p:sp>
      <p:pic>
        <p:nvPicPr>
          <p:cNvPr id="3" name="Picture 2" descr="04-0351 plícní objemy">
            <a:extLst>
              <a:ext uri="{FF2B5EF4-FFF2-40B4-BE49-F238E27FC236}">
                <a16:creationId xmlns:a16="http://schemas.microsoft.com/office/drawing/2014/main" id="{87798650-53A3-E61A-A1FA-BD92DABC3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 t="29530" r="23875" b="23190"/>
          <a:stretch/>
        </p:blipFill>
        <p:spPr bwMode="auto">
          <a:xfrm>
            <a:off x="5908433" y="222738"/>
            <a:ext cx="2790092" cy="292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092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81" y="750277"/>
            <a:ext cx="5145032" cy="59585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6788994" y="6462617"/>
            <a:ext cx="41848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https://cs.wikipedia.org/wiki/Spirometrie#/media/File:Flow-volume-loop.svg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981723" y="288612"/>
            <a:ext cx="3493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Křivka „průtok – objem“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4302BFC-C0BB-B177-D36C-D69173A1B41B}"/>
              </a:ext>
            </a:extLst>
          </p:cNvPr>
          <p:cNvSpPr txBox="1"/>
          <p:nvPr/>
        </p:nvSpPr>
        <p:spPr>
          <a:xfrm>
            <a:off x="954995" y="1295439"/>
            <a:ext cx="460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SPIROMETRIE</a:t>
            </a: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Měření ventilačních parametrů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7DD9E92E-E96A-BBE8-5634-B7790CF36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6" r="2198" b="19978"/>
          <a:stretch/>
        </p:blipFill>
        <p:spPr bwMode="auto">
          <a:xfrm>
            <a:off x="222740" y="2762478"/>
            <a:ext cx="5673968" cy="357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06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808D54D-F5E6-59EC-5CAF-2BCD64666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2265" r="2399" b="1443"/>
          <a:stretch/>
        </p:blipFill>
        <p:spPr bwMode="auto">
          <a:xfrm>
            <a:off x="4189455" y="2453247"/>
            <a:ext cx="3523506" cy="32556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1">
            <a:extLst>
              <a:ext uri="{FF2B5EF4-FFF2-40B4-BE49-F238E27FC236}">
                <a16:creationId xmlns:a16="http://schemas.microsoft.com/office/drawing/2014/main" id="{23BF5868-D4A9-839A-C841-2F26CE283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9244" y="1383944"/>
            <a:ext cx="37456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Adaptace minutové ventilace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- relativně nižší VE u atletů při rostoucí zátěži a příjmu kyslíku</a:t>
            </a:r>
          </a:p>
        </p:txBody>
      </p:sp>
      <p:pic>
        <p:nvPicPr>
          <p:cNvPr id="5" name="Picture 4" descr="230101">
            <a:extLst>
              <a:ext uri="{FF2B5EF4-FFF2-40B4-BE49-F238E27FC236}">
                <a16:creationId xmlns:a16="http://schemas.microsoft.com/office/drawing/2014/main" id="{B02135E3-51B7-A221-EE6A-D5F8ED25C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t="2004"/>
          <a:stretch/>
        </p:blipFill>
        <p:spPr>
          <a:xfrm>
            <a:off x="7764512" y="1452563"/>
            <a:ext cx="4230693" cy="5038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20838A1-5124-724A-AF18-1CB66017142F}"/>
              </a:ext>
            </a:extLst>
          </p:cNvPr>
          <p:cNvSpPr txBox="1">
            <a:spLocks noChangeArrowheads="1"/>
          </p:cNvSpPr>
          <p:nvPr/>
        </p:nvSpPr>
        <p:spPr>
          <a:xfrm>
            <a:off x="7567719" y="676058"/>
            <a:ext cx="4624281" cy="7371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Diagnostika </a:t>
            </a:r>
            <a:r>
              <a:rPr lang="cs-CZ" altLang="cs-CZ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pozátěžového</a:t>
            </a:r>
            <a:r>
              <a:rPr lang="cs-CZ" altLang="cs-C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astmatu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zhoršení ventilačních funkcí po zátěži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C6085F03-0F57-D104-D7C1-12C1EEF09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10126" y="2667321"/>
            <a:ext cx="0" cy="504825"/>
          </a:xfrm>
          <a:prstGeom prst="line">
            <a:avLst/>
          </a:prstGeom>
          <a:noFill/>
          <a:ln w="762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B25F5DFC-5A4B-59DC-596E-D15F05594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52564" y="2667321"/>
            <a:ext cx="0" cy="10810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89476317-8870-CB01-D742-AE53BA692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854" y="2278934"/>
            <a:ext cx="17678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cs-CZ" sz="2000" b="1" dirty="0">
                <a:solidFill>
                  <a:schemeClr val="accent6">
                    <a:lumMod val="50000"/>
                  </a:schemeClr>
                </a:solidFill>
              </a:rPr>
              <a:t>FEV1</a:t>
            </a:r>
            <a:r>
              <a:rPr lang="cs-CZ" altLang="cs-CZ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</a:rPr>
              <a:t> MEF50</a:t>
            </a:r>
            <a:endParaRPr lang="en-GB" altLang="cs-CZ" sz="2000" b="1" dirty="0">
              <a:solidFill>
                <a:srgbClr val="FF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61C840D-D3DB-A59E-D1E2-B8AF6C892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0"/>
          <a:stretch/>
        </p:blipFill>
        <p:spPr bwMode="auto">
          <a:xfrm>
            <a:off x="196795" y="1452563"/>
            <a:ext cx="3922782" cy="36200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">
            <a:extLst>
              <a:ext uri="{FF2B5EF4-FFF2-40B4-BE49-F238E27FC236}">
                <a16:creationId xmlns:a16="http://schemas.microsoft.com/office/drawing/2014/main" id="{64988570-36ED-E1DC-A93C-C26E8E0AB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95" y="676058"/>
            <a:ext cx="39227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Reakce minutové ventilace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na různě těžkou fyzickou zátěž</a:t>
            </a:r>
          </a:p>
        </p:txBody>
      </p:sp>
    </p:spTree>
    <p:extLst>
      <p:ext uri="{BB962C8B-B14F-4D97-AF65-F5344CB8AC3E}">
        <p14:creationId xmlns:p14="http://schemas.microsoft.com/office/powerpoint/2010/main" val="2049819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942441" y="679307"/>
            <a:ext cx="244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</a:rPr>
              <a:t>Ventilační parametry</a:t>
            </a:r>
          </a:p>
        </p:txBody>
      </p:sp>
      <p:sp>
        <p:nvSpPr>
          <p:cNvPr id="5" name="Obdélník 4"/>
          <p:cNvSpPr/>
          <p:nvPr/>
        </p:nvSpPr>
        <p:spPr>
          <a:xfrm>
            <a:off x="3983414" y="309975"/>
            <a:ext cx="436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UKAZATELE ODEZVY ORGANIZMU NA ZÁTĚŽ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ulka 6"/>
              <p:cNvGraphicFramePr>
                <a:graphicFrameLocks noGrp="1"/>
              </p:cNvGraphicFramePr>
              <p:nvPr/>
            </p:nvGraphicFramePr>
            <p:xfrm>
              <a:off x="644220" y="1204580"/>
              <a:ext cx="10913467" cy="531920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6914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2260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155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9838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Ventilation in 1 minute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800" b="0" i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 i="0" dirty="0">
                              <a:solidFill>
                                <a:schemeClr val="tx1"/>
                              </a:solidFill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800" b="0" i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 i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E</a:t>
                          </a:r>
                          <a:endParaRPr lang="cs-CZ" sz="1800" b="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Minutová ventilace (objem vzduchu)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Maximal volume in 1 minute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MVV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Maximální volní ventilace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288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Vital capacity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VC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7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ml, l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Vitální kapacita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Forced expiratory vital capacity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FEVC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Výdechová vitální kapacita</a:t>
                          </a:r>
                          <a:endParaRPr lang="cs-CZ" sz="1800" b="0" dirty="0"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Forced expiratory vital capacity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FIVC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Nádechová vitální kapacita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288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Residual volume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RV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Reziduální objem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288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Functional residual volume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FRV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Funkční reziduální kapacita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288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Total lung capacity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TLC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Celková plicní kapacita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Forced expiratory volume in 1 sec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FEV</a:t>
                          </a:r>
                          <a:r>
                            <a:rPr lang="en-GB" sz="1800" b="0" baseline="-25000">
                              <a:effectLst/>
                            </a:rPr>
                            <a:t>1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Jednovteřinový usilovný výdech</a:t>
                          </a:r>
                          <a:endParaRPr lang="cs-CZ" sz="1800" b="0" dirty="0"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 err="1">
                              <a:effectLst/>
                            </a:rPr>
                            <a:t>Tiffenau</a:t>
                          </a:r>
                          <a:r>
                            <a:rPr lang="en-GB" sz="1800" b="0" dirty="0">
                              <a:effectLst/>
                            </a:rPr>
                            <a:t> index, </a:t>
                          </a:r>
                          <a:endParaRPr lang="cs-CZ" sz="1800" b="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FEV</a:t>
                          </a:r>
                          <a:r>
                            <a:rPr lang="en-GB" sz="1800" b="0" baseline="-25000" dirty="0">
                              <a:effectLst/>
                            </a:rPr>
                            <a:t>1</a:t>
                          </a:r>
                          <a:r>
                            <a:rPr lang="en-GB" sz="1800" b="0" dirty="0">
                              <a:effectLst/>
                            </a:rPr>
                            <a:t>/FEVC ratio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Tiffenau, FEV</a:t>
                          </a:r>
                          <a:r>
                            <a:rPr lang="en-GB" sz="1800" b="0" baseline="-25000">
                              <a:effectLst/>
                            </a:rPr>
                            <a:t>1</a:t>
                          </a:r>
                          <a:r>
                            <a:rPr lang="en-GB" sz="1800" b="0">
                              <a:effectLst/>
                            </a:rPr>
                            <a:t>/FEVC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Poměr jednovteřinového výdechu k vitální kapacitě</a:t>
                          </a:r>
                          <a:endParaRPr lang="cs-CZ" sz="1800" b="0" dirty="0"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Forced expiratory flow</a:t>
                          </a:r>
                          <a:endParaRPr lang="cs-CZ" sz="1800" b="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in 25-50-75% of FVC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FEF, FEF25, FEF50, FEF75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l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∙s</a:t>
                          </a:r>
                          <a:r>
                            <a:rPr lang="en-GB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 err="1">
                              <a:effectLst/>
                            </a:rPr>
                            <a:t>Rychlost</a:t>
                          </a:r>
                          <a:r>
                            <a:rPr lang="en-GB" sz="1800" b="0" dirty="0">
                              <a:effectLst/>
                            </a:rPr>
                            <a:t> </a:t>
                          </a:r>
                          <a:r>
                            <a:rPr lang="en-GB" sz="1800" b="0" dirty="0" err="1">
                              <a:effectLst/>
                            </a:rPr>
                            <a:t>usilovného</a:t>
                          </a:r>
                          <a:r>
                            <a:rPr lang="en-GB" sz="1800" b="0" dirty="0">
                              <a:effectLst/>
                            </a:rPr>
                            <a:t> </a:t>
                          </a:r>
                          <a:r>
                            <a:rPr lang="en-GB" sz="1800" b="0" dirty="0" err="1">
                              <a:effectLst/>
                            </a:rPr>
                            <a:t>výdechu</a:t>
                          </a:r>
                          <a:r>
                            <a:rPr lang="en-GB" sz="1800" b="0" dirty="0">
                              <a:effectLst/>
                            </a:rPr>
                            <a:t> v 25-5075% FEVC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70776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Peak expiratory flow, Maximal forced expiratory flow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PEF, </a:t>
                          </a:r>
                          <a:r>
                            <a:rPr lang="en-GB" sz="1800" b="0" dirty="0" err="1">
                              <a:effectLst/>
                            </a:rPr>
                            <a:t>FEFmax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l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∙s</a:t>
                          </a:r>
                          <a:r>
                            <a:rPr lang="en-GB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 err="1">
                              <a:effectLst/>
                              <a:highlight>
                                <a:srgbClr val="FFFF00"/>
                              </a:highlight>
                            </a:rPr>
                            <a:t>Maximální</a:t>
                          </a:r>
                          <a:r>
                            <a:rPr lang="en-GB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 </a:t>
                          </a:r>
                          <a:r>
                            <a:rPr lang="en-GB" sz="1800" b="0" dirty="0" err="1">
                              <a:effectLst/>
                              <a:highlight>
                                <a:srgbClr val="FFFF00"/>
                              </a:highlight>
                            </a:rPr>
                            <a:t>výdechová</a:t>
                          </a:r>
                          <a:r>
                            <a:rPr lang="en-GB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 </a:t>
                          </a:r>
                          <a:r>
                            <a:rPr lang="en-GB" sz="1800" b="0" dirty="0" err="1">
                              <a:effectLst/>
                              <a:highlight>
                                <a:srgbClr val="FFFF00"/>
                              </a:highlight>
                            </a:rPr>
                            <a:t>rychlost</a:t>
                          </a:r>
                          <a:r>
                            <a:rPr lang="en-GB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 (proud)</a:t>
                          </a:r>
                          <a:endParaRPr lang="cs-CZ" sz="1800" b="0" dirty="0"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2771393"/>
                  </p:ext>
                </p:extLst>
              </p:nvPr>
            </p:nvGraphicFramePr>
            <p:xfrm>
              <a:off x="644220" y="1204580"/>
              <a:ext cx="10913467" cy="531920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6914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2260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155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9838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Ventilation in 1 minute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60515" t="-1299" r="-409871" b="-1050649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Minutová ventilace (objem vzduchu)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Maximal volume in 1 minute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MVV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Maximální volní ventilace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04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Vital capacity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VC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7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ml, l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Vitální kapacita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Forced expiratory vital capacity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FEVC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Výdechová vitální kapacita</a:t>
                          </a:r>
                          <a:endParaRPr lang="cs-CZ" sz="1800" b="0" dirty="0"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Forced expiratory vital capacity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FIVC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Nádechová vitální kapacita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04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Residual volume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RV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Reziduální objem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04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Functional residual volume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FRV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Funkční reziduální kapacita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04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Total lung capacity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TLC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</a:rPr>
                            <a:t>Celková plicní kapacita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6831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Forced expiratory volume in 1 sec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FEV</a:t>
                          </a:r>
                          <a:r>
                            <a:rPr lang="en-GB" sz="1800" b="0" baseline="-25000">
                              <a:effectLst/>
                            </a:rPr>
                            <a:t>1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Jednovteřinový usilovný výdech</a:t>
                          </a:r>
                          <a:endParaRPr lang="cs-CZ" sz="1800" b="0" dirty="0"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57397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 err="1">
                              <a:effectLst/>
                            </a:rPr>
                            <a:t>Tiffenau</a:t>
                          </a:r>
                          <a:r>
                            <a:rPr lang="en-GB" sz="1800" b="0" dirty="0">
                              <a:effectLst/>
                            </a:rPr>
                            <a:t> index, </a:t>
                          </a:r>
                          <a:endParaRPr lang="cs-CZ" sz="1800" b="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FEV</a:t>
                          </a:r>
                          <a:r>
                            <a:rPr lang="en-GB" sz="1800" b="0" baseline="-25000" dirty="0">
                              <a:effectLst/>
                            </a:rPr>
                            <a:t>1</a:t>
                          </a:r>
                          <a:r>
                            <a:rPr lang="en-GB" sz="1800" b="0" dirty="0">
                              <a:effectLst/>
                            </a:rPr>
                            <a:t>/FEVC ratio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Tiffenau, FEV</a:t>
                          </a:r>
                          <a:r>
                            <a:rPr lang="en-GB" sz="1800" b="0" baseline="-25000">
                              <a:effectLst/>
                            </a:rPr>
                            <a:t>1</a:t>
                          </a:r>
                          <a:r>
                            <a:rPr lang="en-GB" sz="1800" b="0">
                              <a:effectLst/>
                            </a:rPr>
                            <a:t>/FEVC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Poměr jednovteřinového výdechu k vitální kapacitě</a:t>
                          </a:r>
                          <a:endParaRPr lang="cs-CZ" sz="1800" b="0" dirty="0"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57397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Forced expiratory flow</a:t>
                          </a:r>
                          <a:endParaRPr lang="cs-CZ" sz="1800" b="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in 25-50-75% of FVC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effectLst/>
                            </a:rPr>
                            <a:t>FEF, FEF25, FEF50, FEF75</a:t>
                          </a:r>
                          <a:endParaRPr lang="cs-CZ" sz="1800" b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l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∙s</a:t>
                          </a:r>
                          <a:r>
                            <a:rPr lang="en-GB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 err="1">
                              <a:effectLst/>
                            </a:rPr>
                            <a:t>Rychlost</a:t>
                          </a:r>
                          <a:r>
                            <a:rPr lang="en-GB" sz="1800" b="0" dirty="0">
                              <a:effectLst/>
                            </a:rPr>
                            <a:t> </a:t>
                          </a:r>
                          <a:r>
                            <a:rPr lang="en-GB" sz="1800" b="0" dirty="0" err="1">
                              <a:effectLst/>
                            </a:rPr>
                            <a:t>usilovného</a:t>
                          </a:r>
                          <a:r>
                            <a:rPr lang="en-GB" sz="1800" b="0" dirty="0">
                              <a:effectLst/>
                            </a:rPr>
                            <a:t> </a:t>
                          </a:r>
                          <a:r>
                            <a:rPr lang="en-GB" sz="1800" b="0" dirty="0" err="1">
                              <a:effectLst/>
                            </a:rPr>
                            <a:t>výdechu</a:t>
                          </a:r>
                          <a:r>
                            <a:rPr lang="en-GB" sz="1800" b="0" dirty="0">
                              <a:effectLst/>
                            </a:rPr>
                            <a:t> v 25-5075% FEVC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70776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Peak expiratory flow, Maximal forced expiratory flow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effectLst/>
                            </a:rPr>
                            <a:t>PEF, </a:t>
                          </a:r>
                          <a:r>
                            <a:rPr lang="en-GB" sz="1800" b="0" dirty="0" err="1">
                              <a:effectLst/>
                            </a:rPr>
                            <a:t>FEFmax</a:t>
                          </a:r>
                          <a:endParaRPr lang="cs-CZ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l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∙s</a:t>
                          </a:r>
                          <a:r>
                            <a:rPr lang="en-GB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 err="1">
                              <a:effectLst/>
                              <a:highlight>
                                <a:srgbClr val="FFFF00"/>
                              </a:highlight>
                            </a:rPr>
                            <a:t>Maximální</a:t>
                          </a:r>
                          <a:r>
                            <a:rPr lang="en-GB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 </a:t>
                          </a:r>
                          <a:r>
                            <a:rPr lang="en-GB" sz="1800" b="0" dirty="0" err="1">
                              <a:effectLst/>
                              <a:highlight>
                                <a:srgbClr val="FFFF00"/>
                              </a:highlight>
                            </a:rPr>
                            <a:t>výdechová</a:t>
                          </a:r>
                          <a:r>
                            <a:rPr lang="en-GB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 </a:t>
                          </a:r>
                          <a:r>
                            <a:rPr lang="en-GB" sz="1800" b="0" dirty="0" err="1">
                              <a:effectLst/>
                              <a:highlight>
                                <a:srgbClr val="FFFF00"/>
                              </a:highlight>
                            </a:rPr>
                            <a:t>rychlost</a:t>
                          </a:r>
                          <a:r>
                            <a:rPr lang="en-GB" sz="1800" b="0" dirty="0">
                              <a:effectLst/>
                              <a:highlight>
                                <a:srgbClr val="FFFF00"/>
                              </a:highlight>
                            </a:rPr>
                            <a:t> (proud)</a:t>
                          </a:r>
                          <a:endParaRPr lang="cs-CZ" sz="1800" b="0" dirty="0">
                            <a:effectLst/>
                            <a:highlight>
                              <a:srgbClr val="FFFF00"/>
                            </a:highlight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93504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935E38E0-8718-B7D7-1213-88D30DCB82EB}"/>
                  </a:ext>
                </a:extLst>
              </p:cNvPr>
              <p:cNvSpPr txBox="1"/>
              <p:nvPr/>
            </p:nvSpPr>
            <p:spPr>
              <a:xfrm>
                <a:off x="974034" y="1691315"/>
                <a:ext cx="5121963" cy="29451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4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𝐕</m:t>
                        </m:r>
                      </m:e>
                    </m:acc>
                  </m:oMath>
                </a14:m>
                <a:r>
                  <a:rPr lang="en-GB" sz="24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GB" sz="2400" b="1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:r>
                  <a:rPr lang="en-GB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[l] </a:t>
                </a:r>
                <a:r>
                  <a:rPr lang="cs-CZ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4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acc>
                  </m:oMath>
                </a14:m>
                <a:r>
                  <a:rPr lang="cs-CZ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E * (FIO</a:t>
                </a:r>
                <a:r>
                  <a:rPr lang="en-GB" sz="24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 - FEO</a:t>
                </a:r>
                <a:r>
                  <a:rPr lang="en-GB" sz="24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FIO2 [%] – frakce O</a:t>
                </a:r>
                <a:r>
                  <a:rPr lang="en-GB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 v nadechovaném vzduchu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FEO2 [%] - frakce O</a:t>
                </a:r>
                <a:r>
                  <a:rPr lang="en-GB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 ve vydechovaném vzduchu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(FIO2- FEO2) – utilizace kyslíku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VE 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</a:rPr>
                  <a:t>[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l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</a:rPr>
                  <a:t>]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 – minutová ventilace vzduchu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endParaRPr lang="cs-CZ" sz="2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r>
                  <a:rPr lang="cs-CZ" sz="2000" dirty="0"/>
                  <a:t>Objemový podíl plynů v </a:t>
                </a:r>
                <a:r>
                  <a:rPr lang="cs-CZ" sz="2000" dirty="0" err="1"/>
                  <a:t>nadech</a:t>
                </a:r>
                <a:r>
                  <a:rPr lang="cs-CZ" sz="2000" dirty="0"/>
                  <a:t>. vzduchu:</a:t>
                </a:r>
              </a:p>
              <a:p>
                <a:r>
                  <a:rPr lang="cs-CZ" sz="2000" dirty="0"/>
                  <a:t>~ 20% O</a:t>
                </a:r>
                <a:r>
                  <a:rPr lang="en-GB" sz="2000" baseline="-25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dirty="0"/>
                  <a:t> a 5% CO</a:t>
                </a:r>
                <a:r>
                  <a:rPr lang="en-GB" sz="2000" baseline="-25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cs-CZ" sz="2000" dirty="0"/>
              </a:p>
              <a:p>
                <a:r>
                  <a:rPr lang="cs-CZ" sz="2000" dirty="0"/>
                  <a:t>Př: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2000" b="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</m:acc>
                  </m:oMath>
                </a14:m>
                <a:r>
                  <a:rPr lang="en-GB" sz="20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GB" sz="2000" baseline="-250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</a:rPr>
                  <a:t>[l]</a:t>
                </a:r>
                <a:r>
                  <a:rPr lang="cs-CZ" sz="2000" dirty="0">
                    <a:solidFill>
                      <a:schemeClr val="tx1"/>
                    </a:solidFill>
                  </a:rPr>
                  <a:t> = 30*</a:t>
                </a:r>
                <a:r>
                  <a:rPr lang="en-GB" sz="2000" dirty="0">
                    <a:solidFill>
                      <a:schemeClr val="tx1"/>
                    </a:solidFill>
                  </a:rPr>
                  <a:t>[</a:t>
                </a:r>
                <a:r>
                  <a:rPr lang="cs-CZ" sz="2000" dirty="0">
                    <a:solidFill>
                      <a:schemeClr val="tx1"/>
                    </a:solidFill>
                  </a:rPr>
                  <a:t>0,20-0,16</a:t>
                </a:r>
                <a:r>
                  <a:rPr lang="en-GB" sz="2000" dirty="0">
                    <a:solidFill>
                      <a:schemeClr val="tx1"/>
                    </a:solidFill>
                  </a:rPr>
                  <a:t>]</a:t>
                </a:r>
                <a:r>
                  <a:rPr lang="cs-CZ" sz="2000" dirty="0">
                    <a:solidFill>
                      <a:schemeClr val="tx1"/>
                    </a:solidFill>
                  </a:rPr>
                  <a:t> = 30*0,04 = 1,2</a:t>
                </a:r>
                <a:endParaRPr lang="cs-CZ" sz="2000" dirty="0"/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935E38E0-8718-B7D7-1213-88D30DCB8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034" y="1691315"/>
                <a:ext cx="5121963" cy="2945165"/>
              </a:xfrm>
              <a:prstGeom prst="rect">
                <a:avLst/>
              </a:prstGeom>
              <a:blipFill>
                <a:blip r:embed="rId2"/>
                <a:stretch>
                  <a:fillRect l="-1188" t="-1440" r="-831" b="-24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>
            <a:extLst>
              <a:ext uri="{FF2B5EF4-FFF2-40B4-BE49-F238E27FC236}">
                <a16:creationId xmlns:a16="http://schemas.microsoft.com/office/drawing/2014/main" id="{02000A00-BF61-D026-95B5-6F8140486DCD}"/>
              </a:ext>
            </a:extLst>
          </p:cNvPr>
          <p:cNvSpPr txBox="1"/>
          <p:nvPr/>
        </p:nvSpPr>
        <p:spPr>
          <a:xfrm>
            <a:off x="2399660" y="422389"/>
            <a:ext cx="739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SPIROERGOMETRIE</a:t>
            </a:r>
          </a:p>
          <a:p>
            <a:pPr algn="ctr"/>
            <a:r>
              <a:rPr lang="cs-CZ" sz="2800" dirty="0">
                <a:solidFill>
                  <a:schemeClr val="accent1">
                    <a:lumMod val="75000"/>
                  </a:schemeClr>
                </a:solidFill>
              </a:rPr>
              <a:t>Výpočet příjmu kyslíku a výdeje oxidu uhličitého</a:t>
            </a:r>
          </a:p>
          <a:p>
            <a:pPr algn="ctr"/>
            <a:r>
              <a:rPr lang="cs-CZ" sz="1600" dirty="0"/>
              <a:t>(Máček, Vávra, 1988)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1D5C61C6-A4F7-A05A-5F2C-5DD0344184A0}"/>
                  </a:ext>
                </a:extLst>
              </p:cNvPr>
              <p:cNvSpPr txBox="1"/>
              <p:nvPr/>
            </p:nvSpPr>
            <p:spPr>
              <a:xfrm>
                <a:off x="6095996" y="1688879"/>
                <a:ext cx="5299806" cy="10887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acc>
                  </m:oMath>
                </a14:m>
                <a:r>
                  <a:rPr lang="cs-CZ" sz="24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GB" sz="24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GB" sz="2400" b="1" baseline="-25000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 [l] 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cs-CZ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acc>
                  </m:oMath>
                </a14:m>
                <a:r>
                  <a:rPr lang="cs-CZ" sz="2400" b="1" dirty="0">
                    <a:solidFill>
                      <a:srgbClr val="FF0000"/>
                    </a:solidFill>
                  </a:rPr>
                  <a:t>E * (FECO</a:t>
                </a:r>
                <a:r>
                  <a:rPr lang="en-GB" sz="2400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 - FICO</a:t>
                </a:r>
                <a:r>
                  <a:rPr lang="en-GB" sz="2400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)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FICO2[%] – frakce CO</a:t>
                </a:r>
                <a:r>
                  <a:rPr lang="en-GB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 v nadechovaném vzduchu</a:t>
                </a:r>
              </a:p>
              <a:p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FECO2[%] - frakce CO</a:t>
                </a:r>
                <a:r>
                  <a:rPr lang="en-GB" sz="2000" baseline="-25000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2000" dirty="0">
                    <a:solidFill>
                      <a:schemeClr val="accent2">
                        <a:lumMod val="50000"/>
                      </a:schemeClr>
                    </a:solidFill>
                  </a:rPr>
                  <a:t> ve vydechovaném vzduchu </a:t>
                </a: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1D5C61C6-A4F7-A05A-5F2C-5DD034418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6" y="1688879"/>
                <a:ext cx="5299806" cy="1088760"/>
              </a:xfrm>
              <a:prstGeom prst="rect">
                <a:avLst/>
              </a:prstGeom>
              <a:blipFill>
                <a:blip r:embed="rId3"/>
                <a:stretch>
                  <a:fillRect l="-1033" t="-3867" r="-1722" b="-82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rázek 8">
            <a:extLst>
              <a:ext uri="{FF2B5EF4-FFF2-40B4-BE49-F238E27FC236}">
                <a16:creationId xmlns:a16="http://schemas.microsoft.com/office/drawing/2014/main" id="{471C8FE1-7A78-3BD5-CDD6-54368636D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4" y="4027812"/>
            <a:ext cx="3621330" cy="240779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C224E38-AC1E-E840-889B-C14F2E8EB5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t="25920" r="20487" b="51332"/>
          <a:stretch/>
        </p:blipFill>
        <p:spPr>
          <a:xfrm>
            <a:off x="8906154" y="3130062"/>
            <a:ext cx="2761104" cy="307337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26" name="Picture 2" descr="Zátěžová diagnostika pro běžce | SvetBehu.cz">
            <a:extLst>
              <a:ext uri="{FF2B5EF4-FFF2-40B4-BE49-F238E27FC236}">
                <a16:creationId xmlns:a16="http://schemas.microsoft.com/office/drawing/2014/main" id="{CFE6F924-7716-E990-2640-470E3621D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t="2233" r="25105"/>
          <a:stretch/>
        </p:blipFill>
        <p:spPr bwMode="auto">
          <a:xfrm>
            <a:off x="2523636" y="4726685"/>
            <a:ext cx="2678008" cy="193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79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ardio_pneumo">
            <a:extLst>
              <a:ext uri="{FF2B5EF4-FFF2-40B4-BE49-F238E27FC236}">
                <a16:creationId xmlns:a16="http://schemas.microsoft.com/office/drawing/2014/main" id="{51549F9D-C693-9F6D-3BD7-C163E738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2924175"/>
            <a:ext cx="39973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fireman2">
            <a:extLst>
              <a:ext uri="{FF2B5EF4-FFF2-40B4-BE49-F238E27FC236}">
                <a16:creationId xmlns:a16="http://schemas.microsoft.com/office/drawing/2014/main" id="{5C809A0C-8ED3-8D41-4343-026791D48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3213101"/>
            <a:ext cx="359886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fitness1">
            <a:extLst>
              <a:ext uri="{FF2B5EF4-FFF2-40B4-BE49-F238E27FC236}">
                <a16:creationId xmlns:a16="http://schemas.microsoft.com/office/drawing/2014/main" id="{6D83B88A-0F97-1F7F-C8DC-54262374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88913"/>
            <a:ext cx="3671888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hintergr_2seite">
            <a:extLst>
              <a:ext uri="{FF2B5EF4-FFF2-40B4-BE49-F238E27FC236}">
                <a16:creationId xmlns:a16="http://schemas.microsoft.com/office/drawing/2014/main" id="{E31C9BF8-D06D-3D38-BE4E-264B404E4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8913"/>
            <a:ext cx="49180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linispin HCT - digitální, vysokootáčková centrifuga (Hematokrit)">
            <a:extLst>
              <a:ext uri="{FF2B5EF4-FFF2-40B4-BE49-F238E27FC236}">
                <a16:creationId xmlns:a16="http://schemas.microsoft.com/office/drawing/2014/main" id="{60B59DB1-8249-2469-F93B-DD79D9AD3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30" y="2359378"/>
            <a:ext cx="2163939" cy="26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revní obraz a zánětlivé markery (I.)">
            <a:extLst>
              <a:ext uri="{FF2B5EF4-FFF2-40B4-BE49-F238E27FC236}">
                <a16:creationId xmlns:a16="http://schemas.microsoft.com/office/drawing/2014/main" id="{94774DA2-0524-E933-B20F-E0D736A2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044" y="1542328"/>
            <a:ext cx="5107570" cy="48599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D329E99-CF2C-6235-0582-3AA8A1E296AF}"/>
              </a:ext>
            </a:extLst>
          </p:cNvPr>
          <p:cNvSpPr txBox="1"/>
          <p:nvPr/>
        </p:nvSpPr>
        <p:spPr>
          <a:xfrm>
            <a:off x="760481" y="1505183"/>
            <a:ext cx="600156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HEMATOKRIT (HCT)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= podíl objemu erytrocytů a objemu celé krve</a:t>
            </a:r>
          </a:p>
          <a:p>
            <a:r>
              <a:rPr lang="cs-CZ" b="0" i="0" dirty="0">
                <a:solidFill>
                  <a:srgbClr val="202122"/>
                </a:solidFill>
                <a:effectLst/>
              </a:rPr>
              <a:t>muži: 44±5 % (0,44±0,05)</a:t>
            </a:r>
          </a:p>
          <a:p>
            <a:r>
              <a:rPr lang="cs-CZ" b="0" i="0" dirty="0">
                <a:solidFill>
                  <a:srgbClr val="202122"/>
                </a:solidFill>
                <a:effectLst/>
              </a:rPr>
              <a:t>ženy: 39±4 % (0,39±0,04)</a:t>
            </a:r>
          </a:p>
          <a:p>
            <a:r>
              <a:rPr lang="cs-CZ" dirty="0">
                <a:solidFill>
                  <a:srgbClr val="202122"/>
                </a:solidFill>
              </a:rPr>
              <a:t>Centrifugace krve v kapiláře</a:t>
            </a:r>
            <a:endParaRPr lang="cs-CZ" b="0" i="0" dirty="0">
              <a:solidFill>
                <a:srgbClr val="202122"/>
              </a:solidFill>
              <a:effectLst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B27A231-5EBC-0917-1545-BA36F9C938F4}"/>
              </a:ext>
            </a:extLst>
          </p:cNvPr>
          <p:cNvSpPr txBox="1"/>
          <p:nvPr/>
        </p:nvSpPr>
        <p:spPr>
          <a:xfrm>
            <a:off x="794350" y="5225887"/>
            <a:ext cx="55274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↑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může být 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známkou zvýšeného počtu erytrocytů v důsledku </a:t>
            </a:r>
            <a:r>
              <a:rPr lang="cs-CZ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adaptace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vytrvalostní trénink nebo na hypoxické prostředí, případně příznakem dehydratace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zmenšení objemu plazmy.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E6FEF14-6E6E-0AF5-3702-C40C2F27E3D3}"/>
              </a:ext>
            </a:extLst>
          </p:cNvPr>
          <p:cNvSpPr txBox="1"/>
          <p:nvPr/>
        </p:nvSpPr>
        <p:spPr>
          <a:xfrm>
            <a:off x="4526845" y="523691"/>
            <a:ext cx="156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KREV</a:t>
            </a:r>
          </a:p>
        </p:txBody>
      </p:sp>
    </p:spTree>
    <p:extLst>
      <p:ext uri="{BB962C8B-B14F-4D97-AF65-F5344CB8AC3E}">
        <p14:creationId xmlns:p14="http://schemas.microsoft.com/office/powerpoint/2010/main" val="23002184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Oxycon_Mo">
            <a:extLst>
              <a:ext uri="{FF2B5EF4-FFF2-40B4-BE49-F238E27FC236}">
                <a16:creationId xmlns:a16="http://schemas.microsoft.com/office/drawing/2014/main" id="{18984439-98D8-694B-A2B1-320F7C4DBD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0675" y="765175"/>
            <a:ext cx="4478338" cy="575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10" descr="Oxycon_Mo2">
            <a:extLst>
              <a:ext uri="{FF2B5EF4-FFF2-40B4-BE49-F238E27FC236}">
                <a16:creationId xmlns:a16="http://schemas.microsoft.com/office/drawing/2014/main" id="{E01283AD-94D0-CBC2-4A37-4C5AA6FF34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2688" y="765175"/>
            <a:ext cx="4171950" cy="575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11824" y="114833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Mobilní analyzátor vzduchu</a:t>
            </a:r>
          </a:p>
          <a:p>
            <a:pPr algn="ctr"/>
            <a:r>
              <a:rPr lang="cs-CZ" dirty="0"/>
              <a:t>VO2 Master   </a:t>
            </a:r>
            <a:r>
              <a:rPr lang="cs-CZ" sz="1000" dirty="0">
                <a:hlinkClick r:id="rId2"/>
              </a:rPr>
              <a:t>https://vo2master.com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6521" r="17607" b="15692"/>
          <a:stretch/>
        </p:blipFill>
        <p:spPr>
          <a:xfrm>
            <a:off x="388940" y="114832"/>
            <a:ext cx="1944215" cy="2028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r="14377"/>
          <a:stretch/>
        </p:blipFill>
        <p:spPr>
          <a:xfrm>
            <a:off x="468740" y="2143578"/>
            <a:ext cx="1804692" cy="1862804"/>
          </a:xfrm>
          <a:prstGeom prst="rect">
            <a:avLst/>
          </a:prstGeom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31101"/>
          <a:stretch/>
        </p:blipFill>
        <p:spPr>
          <a:xfrm>
            <a:off x="9865621" y="3429000"/>
            <a:ext cx="1891936" cy="3336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20461" y="876718"/>
            <a:ext cx="7265359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u="sng" dirty="0" err="1">
                <a:solidFill>
                  <a:srgbClr val="333333"/>
                </a:solidFill>
              </a:rPr>
              <a:t>Biomarkers</a:t>
            </a:r>
            <a:r>
              <a:rPr lang="cs-CZ" altLang="cs-CZ" sz="1600" u="sng" dirty="0">
                <a:solidFill>
                  <a:srgbClr val="333333"/>
                </a:solidFill>
              </a:rPr>
              <a:t> </a:t>
            </a:r>
            <a:r>
              <a:rPr lang="cs-CZ" altLang="cs-CZ" sz="1600" u="sng" dirty="0" err="1">
                <a:solidFill>
                  <a:srgbClr val="333333"/>
                </a:solidFill>
              </a:rPr>
              <a:t>collected</a:t>
            </a:r>
            <a:r>
              <a:rPr lang="cs-CZ" altLang="cs-CZ" sz="1600" u="sng" dirty="0">
                <a:solidFill>
                  <a:srgbClr val="333333"/>
                </a:solidFill>
              </a:rPr>
              <a:t> and </a:t>
            </a:r>
            <a:r>
              <a:rPr lang="cs-CZ" altLang="cs-CZ" sz="1600" u="sng" dirty="0" err="1">
                <a:solidFill>
                  <a:srgbClr val="333333"/>
                </a:solidFill>
              </a:rPr>
              <a:t>displayed</a:t>
            </a:r>
            <a:r>
              <a:rPr lang="cs-CZ" altLang="cs-CZ" sz="1600" u="sng" dirty="0">
                <a:solidFill>
                  <a:srgbClr val="333333"/>
                </a:solidFill>
              </a:rPr>
              <a:t> by VO2 Master Pro: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dirty="0">
              <a:solidFill>
                <a:srgbClr val="3333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333333"/>
                </a:solidFill>
              </a:rPr>
              <a:t>Respiratory</a:t>
            </a:r>
            <a:r>
              <a:rPr lang="cs-CZ" altLang="cs-CZ" sz="1600" dirty="0">
                <a:solidFill>
                  <a:srgbClr val="333333"/>
                </a:solidFill>
              </a:rPr>
              <a:t> </a:t>
            </a:r>
            <a:r>
              <a:rPr lang="cs-CZ" altLang="cs-CZ" sz="1600" dirty="0" err="1">
                <a:solidFill>
                  <a:srgbClr val="333333"/>
                </a:solidFill>
              </a:rPr>
              <a:t>Frequency</a:t>
            </a:r>
            <a:r>
              <a:rPr lang="cs-CZ" altLang="cs-CZ" sz="1600" dirty="0">
                <a:solidFill>
                  <a:srgbClr val="333333"/>
                </a:solidFill>
              </a:rPr>
              <a:t> (</a:t>
            </a:r>
            <a:r>
              <a:rPr lang="cs-CZ" altLang="cs-CZ" sz="1600" dirty="0" err="1">
                <a:solidFill>
                  <a:srgbClr val="333333"/>
                </a:solidFill>
              </a:rPr>
              <a:t>Rf</a:t>
            </a:r>
            <a:r>
              <a:rPr lang="cs-CZ" altLang="cs-CZ" sz="1600" dirty="0">
                <a:solidFill>
                  <a:srgbClr val="333333"/>
                </a:solidFill>
              </a:rPr>
              <a:t>; b/min)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666666"/>
                </a:solidFill>
              </a:rPr>
              <a:t>How</a:t>
            </a:r>
            <a:r>
              <a:rPr lang="cs-CZ" altLang="cs-CZ" sz="1600" dirty="0">
                <a:solidFill>
                  <a:srgbClr val="666666"/>
                </a:solidFill>
              </a:rPr>
              <a:t> many </a:t>
            </a:r>
            <a:r>
              <a:rPr lang="cs-CZ" altLang="cs-CZ" sz="1600" dirty="0" err="1">
                <a:solidFill>
                  <a:srgbClr val="666666"/>
                </a:solidFill>
              </a:rPr>
              <a:t>breaths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occur</a:t>
            </a:r>
            <a:r>
              <a:rPr lang="cs-CZ" altLang="cs-CZ" sz="1600" dirty="0">
                <a:solidFill>
                  <a:srgbClr val="666666"/>
                </a:solidFill>
              </a:rPr>
              <a:t> per </a:t>
            </a:r>
            <a:r>
              <a:rPr lang="cs-CZ" altLang="cs-CZ" sz="1600" dirty="0" err="1">
                <a:solidFill>
                  <a:srgbClr val="666666"/>
                </a:solidFill>
              </a:rPr>
              <a:t>minute</a:t>
            </a:r>
            <a:r>
              <a:rPr lang="cs-CZ" altLang="cs-CZ" sz="1600" dirty="0">
                <a:solidFill>
                  <a:srgbClr val="666666"/>
                </a:solidFill>
              </a:rPr>
              <a:t>.</a:t>
            </a:r>
            <a:endParaRPr lang="cs-CZ" altLang="cs-CZ" sz="1600" dirty="0">
              <a:solidFill>
                <a:schemeClr val="accent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dirty="0">
              <a:solidFill>
                <a:srgbClr val="3333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333333"/>
                </a:solidFill>
              </a:rPr>
              <a:t>Tidal</a:t>
            </a:r>
            <a:r>
              <a:rPr lang="cs-CZ" altLang="cs-CZ" sz="1600" dirty="0">
                <a:solidFill>
                  <a:srgbClr val="333333"/>
                </a:solidFill>
              </a:rPr>
              <a:t> </a:t>
            </a:r>
            <a:r>
              <a:rPr lang="cs-CZ" altLang="cs-CZ" sz="1600" dirty="0" err="1">
                <a:solidFill>
                  <a:srgbClr val="333333"/>
                </a:solidFill>
              </a:rPr>
              <a:t>Volume</a:t>
            </a:r>
            <a:r>
              <a:rPr lang="cs-CZ" altLang="cs-CZ" sz="1600" dirty="0">
                <a:solidFill>
                  <a:srgbClr val="333333"/>
                </a:solidFill>
              </a:rPr>
              <a:t> (TV; l)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666666"/>
                </a:solidFill>
              </a:rPr>
              <a:t>Volume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breathed</a:t>
            </a:r>
            <a:r>
              <a:rPr lang="cs-CZ" altLang="cs-CZ" sz="1600" dirty="0">
                <a:solidFill>
                  <a:srgbClr val="666666"/>
                </a:solidFill>
              </a:rPr>
              <a:t> per </a:t>
            </a:r>
            <a:r>
              <a:rPr lang="cs-CZ" altLang="cs-CZ" sz="1600" dirty="0" err="1">
                <a:solidFill>
                  <a:srgbClr val="666666"/>
                </a:solidFill>
              </a:rPr>
              <a:t>breath</a:t>
            </a:r>
            <a:endParaRPr lang="cs-CZ" altLang="cs-CZ" sz="1600" dirty="0">
              <a:solidFill>
                <a:schemeClr val="accent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dirty="0">
              <a:solidFill>
                <a:srgbClr val="3333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333333"/>
                </a:solidFill>
              </a:rPr>
              <a:t>Ventilation</a:t>
            </a:r>
            <a:r>
              <a:rPr lang="cs-CZ" altLang="cs-CZ" sz="1600" dirty="0">
                <a:solidFill>
                  <a:srgbClr val="333333"/>
                </a:solidFill>
              </a:rPr>
              <a:t> (Ve; l/min 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666666"/>
                </a:solidFill>
              </a:rPr>
              <a:t>How</a:t>
            </a:r>
            <a:r>
              <a:rPr lang="cs-CZ" altLang="cs-CZ" sz="1600" dirty="0">
                <a:solidFill>
                  <a:srgbClr val="666666"/>
                </a:solidFill>
              </a:rPr>
              <a:t> much air </a:t>
            </a:r>
            <a:r>
              <a:rPr lang="cs-CZ" altLang="cs-CZ" sz="1600" dirty="0" err="1">
                <a:solidFill>
                  <a:srgbClr val="666666"/>
                </a:solidFill>
              </a:rPr>
              <a:t>is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moved</a:t>
            </a:r>
            <a:r>
              <a:rPr lang="cs-CZ" altLang="cs-CZ" sz="1600" dirty="0">
                <a:solidFill>
                  <a:srgbClr val="666666"/>
                </a:solidFill>
              </a:rPr>
              <a:t> by </a:t>
            </a:r>
            <a:r>
              <a:rPr lang="cs-CZ" altLang="cs-CZ" sz="1600" dirty="0" err="1">
                <a:solidFill>
                  <a:srgbClr val="666666"/>
                </a:solidFill>
              </a:rPr>
              <a:t>the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lungs</a:t>
            </a:r>
            <a:r>
              <a:rPr lang="cs-CZ" altLang="cs-CZ" sz="1600" dirty="0">
                <a:solidFill>
                  <a:srgbClr val="666666"/>
                </a:solidFill>
              </a:rPr>
              <a:t> per </a:t>
            </a:r>
            <a:r>
              <a:rPr lang="cs-CZ" altLang="cs-CZ" sz="1600" dirty="0" err="1">
                <a:solidFill>
                  <a:srgbClr val="666666"/>
                </a:solidFill>
              </a:rPr>
              <a:t>minute</a:t>
            </a:r>
            <a:r>
              <a:rPr lang="cs-CZ" altLang="cs-CZ" sz="1600" dirty="0">
                <a:solidFill>
                  <a:srgbClr val="666666"/>
                </a:solidFill>
              </a:rPr>
              <a:t>.</a:t>
            </a:r>
            <a:endParaRPr lang="cs-CZ" altLang="cs-CZ" sz="1600" dirty="0">
              <a:solidFill>
                <a:schemeClr val="accent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dirty="0">
              <a:solidFill>
                <a:srgbClr val="3333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333333"/>
                </a:solidFill>
              </a:rPr>
              <a:t>Fraction</a:t>
            </a:r>
            <a:r>
              <a:rPr lang="cs-CZ" altLang="cs-CZ" sz="1600" dirty="0">
                <a:solidFill>
                  <a:srgbClr val="333333"/>
                </a:solidFill>
              </a:rPr>
              <a:t> of </a:t>
            </a:r>
            <a:r>
              <a:rPr lang="cs-CZ" altLang="cs-CZ" sz="1600" dirty="0" err="1">
                <a:solidFill>
                  <a:srgbClr val="333333"/>
                </a:solidFill>
              </a:rPr>
              <a:t>Expired</a:t>
            </a:r>
            <a:r>
              <a:rPr lang="cs-CZ" altLang="cs-CZ" sz="1600" dirty="0">
                <a:solidFill>
                  <a:srgbClr val="333333"/>
                </a:solidFill>
              </a:rPr>
              <a:t> Oxygen (FeO2; 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666666"/>
                </a:solidFill>
              </a:rPr>
              <a:t>Concentration</a:t>
            </a:r>
            <a:r>
              <a:rPr lang="cs-CZ" altLang="cs-CZ" sz="1600" dirty="0">
                <a:solidFill>
                  <a:srgbClr val="666666"/>
                </a:solidFill>
              </a:rPr>
              <a:t> of oxygen in </a:t>
            </a:r>
            <a:r>
              <a:rPr lang="cs-CZ" altLang="cs-CZ" sz="1600" dirty="0" err="1">
                <a:solidFill>
                  <a:srgbClr val="666666"/>
                </a:solidFill>
              </a:rPr>
              <a:t>the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exhaled</a:t>
            </a:r>
            <a:r>
              <a:rPr lang="cs-CZ" altLang="cs-CZ" sz="1600" dirty="0">
                <a:solidFill>
                  <a:srgbClr val="666666"/>
                </a:solidFill>
              </a:rPr>
              <a:t> air of a </a:t>
            </a:r>
            <a:r>
              <a:rPr lang="cs-CZ" altLang="cs-CZ" sz="1600" dirty="0" err="1">
                <a:solidFill>
                  <a:srgbClr val="666666"/>
                </a:solidFill>
              </a:rPr>
              <a:t>subject</a:t>
            </a:r>
            <a:r>
              <a:rPr lang="cs-CZ" altLang="cs-CZ" sz="1600" dirty="0">
                <a:solidFill>
                  <a:srgbClr val="666666"/>
                </a:solidFill>
              </a:rPr>
              <a:t>.</a:t>
            </a:r>
            <a:endParaRPr lang="cs-CZ" altLang="cs-CZ" sz="1600" dirty="0">
              <a:solidFill>
                <a:schemeClr val="accent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dirty="0">
              <a:solidFill>
                <a:srgbClr val="3333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333333"/>
                </a:solidFill>
              </a:rPr>
              <a:t>Exhale</a:t>
            </a:r>
            <a:r>
              <a:rPr lang="cs-CZ" altLang="cs-CZ" sz="1600" dirty="0">
                <a:solidFill>
                  <a:srgbClr val="333333"/>
                </a:solidFill>
              </a:rPr>
              <a:t> Air </a:t>
            </a:r>
            <a:r>
              <a:rPr lang="cs-CZ" altLang="cs-CZ" sz="1600" dirty="0" err="1">
                <a:solidFill>
                  <a:srgbClr val="333333"/>
                </a:solidFill>
              </a:rPr>
              <a:t>Temperature</a:t>
            </a:r>
            <a:r>
              <a:rPr lang="cs-CZ" altLang="cs-CZ" sz="1600" dirty="0">
                <a:solidFill>
                  <a:srgbClr val="333333"/>
                </a:solidFill>
              </a:rPr>
              <a:t> (T; °C)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666666"/>
                </a:solidFill>
              </a:rPr>
              <a:t>The </a:t>
            </a:r>
            <a:r>
              <a:rPr lang="cs-CZ" altLang="cs-CZ" sz="1600" dirty="0" err="1">
                <a:solidFill>
                  <a:srgbClr val="666666"/>
                </a:solidFill>
              </a:rPr>
              <a:t>temperature</a:t>
            </a:r>
            <a:r>
              <a:rPr lang="cs-CZ" altLang="cs-CZ" sz="1600" dirty="0">
                <a:solidFill>
                  <a:srgbClr val="666666"/>
                </a:solidFill>
              </a:rPr>
              <a:t> of </a:t>
            </a:r>
            <a:r>
              <a:rPr lang="cs-CZ" altLang="cs-CZ" sz="1600" dirty="0" err="1">
                <a:solidFill>
                  <a:srgbClr val="666666"/>
                </a:solidFill>
              </a:rPr>
              <a:t>the</a:t>
            </a:r>
            <a:r>
              <a:rPr lang="cs-CZ" altLang="cs-CZ" sz="1600" dirty="0">
                <a:solidFill>
                  <a:srgbClr val="666666"/>
                </a:solidFill>
              </a:rPr>
              <a:t> air </a:t>
            </a:r>
            <a:r>
              <a:rPr lang="cs-CZ" altLang="cs-CZ" sz="1600" dirty="0" err="1">
                <a:solidFill>
                  <a:srgbClr val="666666"/>
                </a:solidFill>
              </a:rPr>
              <a:t>that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exits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the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lungs</a:t>
            </a:r>
            <a:r>
              <a:rPr lang="cs-CZ" altLang="cs-CZ" sz="1600" dirty="0">
                <a:solidFill>
                  <a:srgbClr val="666666"/>
                </a:solidFill>
              </a:rPr>
              <a:t>.</a:t>
            </a:r>
            <a:endParaRPr lang="cs-CZ" altLang="cs-CZ" sz="1600" dirty="0">
              <a:solidFill>
                <a:schemeClr val="accent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dirty="0">
              <a:solidFill>
                <a:srgbClr val="3333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333333"/>
                </a:solidFill>
              </a:rPr>
              <a:t>Volume</a:t>
            </a:r>
            <a:r>
              <a:rPr lang="cs-CZ" altLang="cs-CZ" sz="1600" dirty="0">
                <a:solidFill>
                  <a:srgbClr val="333333"/>
                </a:solidFill>
              </a:rPr>
              <a:t> of Oxygen </a:t>
            </a:r>
            <a:r>
              <a:rPr lang="cs-CZ" altLang="cs-CZ" sz="1600" dirty="0" err="1">
                <a:solidFill>
                  <a:srgbClr val="333333"/>
                </a:solidFill>
              </a:rPr>
              <a:t>Consumed</a:t>
            </a:r>
            <a:r>
              <a:rPr lang="cs-CZ" altLang="cs-CZ" sz="1600" dirty="0">
                <a:solidFill>
                  <a:srgbClr val="333333"/>
                </a:solidFill>
              </a:rPr>
              <a:t> (VO2; ml/min)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666666"/>
                </a:solidFill>
              </a:rPr>
              <a:t>Volume</a:t>
            </a:r>
            <a:r>
              <a:rPr lang="cs-CZ" altLang="cs-CZ" sz="1600" dirty="0">
                <a:solidFill>
                  <a:srgbClr val="666666"/>
                </a:solidFill>
              </a:rPr>
              <a:t> of oxygen </a:t>
            </a:r>
            <a:r>
              <a:rPr lang="cs-CZ" altLang="cs-CZ" sz="1600" dirty="0" err="1">
                <a:solidFill>
                  <a:srgbClr val="666666"/>
                </a:solidFill>
              </a:rPr>
              <a:t>molecules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consumed</a:t>
            </a:r>
            <a:r>
              <a:rPr lang="cs-CZ" altLang="cs-CZ" sz="1600" dirty="0">
                <a:solidFill>
                  <a:srgbClr val="666666"/>
                </a:solidFill>
              </a:rPr>
              <a:t> by </a:t>
            </a:r>
            <a:r>
              <a:rPr lang="cs-CZ" altLang="cs-CZ" sz="1600" dirty="0" err="1">
                <a:solidFill>
                  <a:srgbClr val="666666"/>
                </a:solidFill>
              </a:rPr>
              <a:t>the</a:t>
            </a:r>
            <a:r>
              <a:rPr lang="cs-CZ" altLang="cs-CZ" sz="1600" dirty="0">
                <a:solidFill>
                  <a:srgbClr val="666666"/>
                </a:solidFill>
              </a:rPr>
              <a:t> body per </a:t>
            </a:r>
            <a:r>
              <a:rPr lang="cs-CZ" altLang="cs-CZ" sz="1600" dirty="0" err="1">
                <a:solidFill>
                  <a:srgbClr val="666666"/>
                </a:solidFill>
              </a:rPr>
              <a:t>minute</a:t>
            </a:r>
            <a:r>
              <a:rPr lang="cs-CZ" altLang="cs-CZ" sz="1600" dirty="0">
                <a:solidFill>
                  <a:srgbClr val="666666"/>
                </a:solidFill>
              </a:rPr>
              <a:t>.</a:t>
            </a:r>
            <a:endParaRPr lang="cs-CZ" altLang="cs-CZ" sz="1600" dirty="0">
              <a:solidFill>
                <a:schemeClr val="accent2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dirty="0">
              <a:solidFill>
                <a:srgbClr val="3333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333333"/>
                </a:solidFill>
              </a:rPr>
              <a:t>Oxygen Sensor Humidity (O2Hum; 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666666"/>
                </a:solidFill>
              </a:rPr>
              <a:t>Humidity </a:t>
            </a:r>
            <a:r>
              <a:rPr lang="cs-CZ" altLang="cs-CZ" sz="1600" dirty="0" err="1">
                <a:solidFill>
                  <a:srgbClr val="666666"/>
                </a:solidFill>
              </a:rPr>
              <a:t>concentration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at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the</a:t>
            </a:r>
            <a:r>
              <a:rPr lang="cs-CZ" altLang="cs-CZ" sz="1600" dirty="0">
                <a:solidFill>
                  <a:srgbClr val="666666"/>
                </a:solidFill>
              </a:rPr>
              <a:t> </a:t>
            </a:r>
            <a:r>
              <a:rPr lang="cs-CZ" altLang="cs-CZ" sz="1600" dirty="0" err="1">
                <a:solidFill>
                  <a:srgbClr val="666666"/>
                </a:solidFill>
              </a:rPr>
              <a:t>unit’s</a:t>
            </a:r>
            <a:r>
              <a:rPr lang="cs-CZ" altLang="cs-CZ" sz="1600" dirty="0">
                <a:solidFill>
                  <a:srgbClr val="666666"/>
                </a:solidFill>
              </a:rPr>
              <a:t> most sensitive hardware.</a:t>
            </a:r>
            <a:endParaRPr lang="cs-CZ" altLang="cs-CZ" sz="1600" dirty="0">
              <a:solidFill>
                <a:schemeClr val="accent2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8" r="31045"/>
          <a:stretch/>
        </p:blipFill>
        <p:spPr>
          <a:xfrm>
            <a:off x="9865621" y="67250"/>
            <a:ext cx="1891936" cy="3314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4749" r="28402"/>
          <a:stretch/>
        </p:blipFill>
        <p:spPr>
          <a:xfrm>
            <a:off x="388939" y="4006382"/>
            <a:ext cx="1964294" cy="2748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1192338"/>
            <a:ext cx="3335488" cy="186628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44510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2C46428-F68F-100F-2B0C-E2B53E107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t="6838" r="1827" b="7521"/>
          <a:stretch/>
        </p:blipFill>
        <p:spPr bwMode="auto">
          <a:xfrm>
            <a:off x="521431" y="479394"/>
            <a:ext cx="11477384" cy="638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F294B91-9C6A-1830-1116-FDDB1A2533F4}"/>
              </a:ext>
            </a:extLst>
          </p:cNvPr>
          <p:cNvSpPr txBox="1"/>
          <p:nvPr/>
        </p:nvSpPr>
        <p:spPr>
          <a:xfrm>
            <a:off x="1693249" y="476618"/>
            <a:ext cx="472467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VE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47B0F7F-3550-B8D1-58EC-4A821FAAE958}"/>
              </a:ext>
            </a:extLst>
          </p:cNvPr>
          <p:cNvSpPr txBox="1"/>
          <p:nvPr/>
        </p:nvSpPr>
        <p:spPr>
          <a:xfrm>
            <a:off x="4290645" y="465383"/>
            <a:ext cx="562708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7030A0"/>
                </a:solidFill>
              </a:rPr>
              <a:t>TF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47AB0C8-4101-29DE-7216-814F8142D481}"/>
              </a:ext>
            </a:extLst>
          </p:cNvPr>
          <p:cNvSpPr txBox="1"/>
          <p:nvPr/>
        </p:nvSpPr>
        <p:spPr>
          <a:xfrm>
            <a:off x="4853353" y="476618"/>
            <a:ext cx="1406770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784B1"/>
                </a:solidFill>
              </a:rPr>
              <a:t>VO2/HR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F32E62A-E05F-F079-FF4E-D5B54A8B4C00}"/>
              </a:ext>
            </a:extLst>
          </p:cNvPr>
          <p:cNvSpPr txBox="1"/>
          <p:nvPr/>
        </p:nvSpPr>
        <p:spPr>
          <a:xfrm>
            <a:off x="2165716" y="465383"/>
            <a:ext cx="926122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4D7830"/>
                </a:solidFill>
              </a:rPr>
              <a:t>%BR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14FBEDF-F39F-79AC-4235-81593A37ABE5}"/>
              </a:ext>
            </a:extLst>
          </p:cNvPr>
          <p:cNvSpPr txBox="1"/>
          <p:nvPr/>
        </p:nvSpPr>
        <p:spPr>
          <a:xfrm>
            <a:off x="8222997" y="483280"/>
            <a:ext cx="1023996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VCO</a:t>
            </a:r>
            <a:r>
              <a:rPr lang="cs-CZ" sz="20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E76713A-6009-323C-35C0-250EB992C84A}"/>
              </a:ext>
            </a:extLst>
          </p:cNvPr>
          <p:cNvSpPr txBox="1"/>
          <p:nvPr/>
        </p:nvSpPr>
        <p:spPr>
          <a:xfrm>
            <a:off x="7923516" y="6440287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FC390F7-D1A6-DBCB-DF80-8C34ECAC71CA}"/>
              </a:ext>
            </a:extLst>
          </p:cNvPr>
          <p:cNvSpPr txBox="1"/>
          <p:nvPr/>
        </p:nvSpPr>
        <p:spPr>
          <a:xfrm>
            <a:off x="1566066" y="4320141"/>
            <a:ext cx="1023996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VCO</a:t>
            </a:r>
            <a:r>
              <a:rPr lang="cs-CZ" sz="20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59B7594-CC2C-36A0-10ED-AE9F579A15C0}"/>
              </a:ext>
            </a:extLst>
          </p:cNvPr>
          <p:cNvSpPr txBox="1"/>
          <p:nvPr/>
        </p:nvSpPr>
        <p:spPr>
          <a:xfrm>
            <a:off x="1636259" y="6481461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VE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57F625D-B832-73CA-2686-FD23F5A6E834}"/>
              </a:ext>
            </a:extLst>
          </p:cNvPr>
          <p:cNvSpPr txBox="1"/>
          <p:nvPr/>
        </p:nvSpPr>
        <p:spPr>
          <a:xfrm>
            <a:off x="4711549" y="4341960"/>
            <a:ext cx="8792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VO</a:t>
            </a:r>
            <a:r>
              <a:rPr lang="cs-CZ" sz="20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EEB3A47-529C-468E-CC3B-64EEEDD42A93}"/>
              </a:ext>
            </a:extLst>
          </p:cNvPr>
          <p:cNvSpPr txBox="1"/>
          <p:nvPr/>
        </p:nvSpPr>
        <p:spPr>
          <a:xfrm>
            <a:off x="7369666" y="479394"/>
            <a:ext cx="879231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VO</a:t>
            </a:r>
            <a:r>
              <a:rPr lang="cs-CZ" sz="20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293B55D-A0B5-EED2-6526-C07EDE25467F}"/>
              </a:ext>
            </a:extLst>
          </p:cNvPr>
          <p:cNvSpPr txBox="1"/>
          <p:nvPr/>
        </p:nvSpPr>
        <p:spPr>
          <a:xfrm>
            <a:off x="4127011" y="2582907"/>
            <a:ext cx="1023996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VCO</a:t>
            </a:r>
            <a:r>
              <a:rPr lang="cs-CZ" sz="20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4AAF26E-7348-26C8-F5CE-00CC0F2B3063}"/>
              </a:ext>
            </a:extLst>
          </p:cNvPr>
          <p:cNvSpPr txBox="1"/>
          <p:nvPr/>
        </p:nvSpPr>
        <p:spPr>
          <a:xfrm>
            <a:off x="5072015" y="2593851"/>
            <a:ext cx="562708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7030A0"/>
                </a:solidFill>
              </a:rPr>
              <a:t>TF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DC04D16-C992-F6B3-AC64-131C8FBAD74C}"/>
              </a:ext>
            </a:extLst>
          </p:cNvPr>
          <p:cNvSpPr txBox="1"/>
          <p:nvPr/>
        </p:nvSpPr>
        <p:spPr>
          <a:xfrm>
            <a:off x="1640734" y="2607386"/>
            <a:ext cx="717882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VE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BD232C5-EC24-7C8E-7EB6-70FFA353C570}"/>
              </a:ext>
            </a:extLst>
          </p:cNvPr>
          <p:cNvSpPr txBox="1"/>
          <p:nvPr/>
        </p:nvSpPr>
        <p:spPr>
          <a:xfrm>
            <a:off x="7352029" y="2583091"/>
            <a:ext cx="1058754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VE/VO</a:t>
            </a:r>
            <a:r>
              <a:rPr lang="cs-CZ" sz="20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FE389B9-E61F-5DCB-6D67-1F04AEEF52CF}"/>
              </a:ext>
            </a:extLst>
          </p:cNvPr>
          <p:cNvSpPr txBox="1"/>
          <p:nvPr/>
        </p:nvSpPr>
        <p:spPr>
          <a:xfrm>
            <a:off x="8410783" y="2582168"/>
            <a:ext cx="1178196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VE/VCO</a:t>
            </a:r>
            <a:r>
              <a:rPr lang="cs-CZ" sz="20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ADC9B55-4F38-F46A-EADC-D05C7EFCF2AD}"/>
              </a:ext>
            </a:extLst>
          </p:cNvPr>
          <p:cNvSpPr txBox="1"/>
          <p:nvPr/>
        </p:nvSpPr>
        <p:spPr>
          <a:xfrm>
            <a:off x="4639009" y="4741916"/>
            <a:ext cx="773969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RER</a:t>
            </a:r>
            <a:endParaRPr lang="cs-CZ" sz="2000" b="1" baseline="-250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D7272BF-7DF5-74FD-5DC8-4DC2627E49EC}"/>
              </a:ext>
            </a:extLst>
          </p:cNvPr>
          <p:cNvSpPr txBox="1"/>
          <p:nvPr/>
        </p:nvSpPr>
        <p:spPr>
          <a:xfrm>
            <a:off x="1645966" y="4743666"/>
            <a:ext cx="726831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VT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2C3EBD9-7741-5391-CB49-08E46D61F528}"/>
              </a:ext>
            </a:extLst>
          </p:cNvPr>
          <p:cNvSpPr txBox="1"/>
          <p:nvPr/>
        </p:nvSpPr>
        <p:spPr>
          <a:xfrm>
            <a:off x="7418419" y="4750591"/>
            <a:ext cx="925974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784B1"/>
                </a:solidFill>
              </a:rPr>
              <a:t>PETO</a:t>
            </a:r>
            <a:r>
              <a:rPr lang="cs-CZ" sz="2000" b="1" baseline="-25000" dirty="0">
                <a:solidFill>
                  <a:srgbClr val="0784B1"/>
                </a:solidFill>
              </a:rPr>
              <a:t>2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BB94536-B1AB-146F-042B-A77B56882FE6}"/>
              </a:ext>
            </a:extLst>
          </p:cNvPr>
          <p:cNvSpPr txBox="1"/>
          <p:nvPr/>
        </p:nvSpPr>
        <p:spPr>
          <a:xfrm>
            <a:off x="8248897" y="4756796"/>
            <a:ext cx="1220294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7030A0"/>
                </a:solidFill>
              </a:rPr>
              <a:t>PETCO</a:t>
            </a:r>
            <a:r>
              <a:rPr lang="cs-CZ" sz="2000" b="1" baseline="-250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FD5226D2-464C-5971-EE71-11B034E6A6C8}"/>
              </a:ext>
            </a:extLst>
          </p:cNvPr>
          <p:cNvSpPr txBox="1"/>
          <p:nvPr/>
        </p:nvSpPr>
        <p:spPr>
          <a:xfrm>
            <a:off x="4887238" y="6457890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1B8E81F-99A3-6978-D535-2293D09FD592}"/>
              </a:ext>
            </a:extLst>
          </p:cNvPr>
          <p:cNvSpPr txBox="1"/>
          <p:nvPr/>
        </p:nvSpPr>
        <p:spPr>
          <a:xfrm>
            <a:off x="7923516" y="4336470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A211311-9E94-AEF5-FE87-046801651533}"/>
              </a:ext>
            </a:extLst>
          </p:cNvPr>
          <p:cNvSpPr txBox="1"/>
          <p:nvPr/>
        </p:nvSpPr>
        <p:spPr>
          <a:xfrm>
            <a:off x="8047368" y="2186211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0CA6E1B-66E5-EAAE-6E9D-9E172367D925}"/>
              </a:ext>
            </a:extLst>
          </p:cNvPr>
          <p:cNvSpPr txBox="1"/>
          <p:nvPr/>
        </p:nvSpPr>
        <p:spPr>
          <a:xfrm>
            <a:off x="4863949" y="2171853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0CCD886E-2523-1067-782F-882D93CC55A0}"/>
              </a:ext>
            </a:extLst>
          </p:cNvPr>
          <p:cNvSpPr txBox="1"/>
          <p:nvPr/>
        </p:nvSpPr>
        <p:spPr>
          <a:xfrm>
            <a:off x="1709554" y="2184355"/>
            <a:ext cx="726831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Čas</a:t>
            </a:r>
            <a:endParaRPr lang="cs-CZ" sz="2000" b="1" baseline="-25000" dirty="0"/>
          </a:p>
        </p:txBody>
      </p:sp>
      <p:sp>
        <p:nvSpPr>
          <p:cNvPr id="28673" name="TextovéPole 28672">
            <a:extLst>
              <a:ext uri="{FF2B5EF4-FFF2-40B4-BE49-F238E27FC236}">
                <a16:creationId xmlns:a16="http://schemas.microsoft.com/office/drawing/2014/main" id="{9C66D658-01F6-B928-CB3B-F9D0B4F2C656}"/>
              </a:ext>
            </a:extLst>
          </p:cNvPr>
          <p:cNvSpPr txBox="1"/>
          <p:nvPr/>
        </p:nvSpPr>
        <p:spPr>
          <a:xfrm>
            <a:off x="1851682" y="49695"/>
            <a:ext cx="8488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SPIROERGOMETRIE s narůstající zátěží v průběhu času (ramp test)</a:t>
            </a:r>
          </a:p>
        </p:txBody>
      </p:sp>
    </p:spTree>
    <p:extLst>
      <p:ext uri="{BB962C8B-B14F-4D97-AF65-F5344CB8AC3E}">
        <p14:creationId xmlns:p14="http://schemas.microsoft.com/office/powerpoint/2010/main" val="2741442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SpiroZpr">
            <a:extLst>
              <a:ext uri="{FF2B5EF4-FFF2-40B4-BE49-F238E27FC236}">
                <a16:creationId xmlns:a16="http://schemas.microsoft.com/office/drawing/2014/main" id="{D3F8A584-77C4-CFAB-06E6-5F855CD30F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9069" r="4244" b="1457"/>
          <a:stretch/>
        </p:blipFill>
        <p:spPr>
          <a:xfrm>
            <a:off x="1482687" y="511360"/>
            <a:ext cx="9226626" cy="62774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93B1B10-6CD6-FE76-F96B-759DE19F31BB}"/>
              </a:ext>
            </a:extLst>
          </p:cNvPr>
          <p:cNvSpPr txBox="1"/>
          <p:nvPr/>
        </p:nvSpPr>
        <p:spPr>
          <a:xfrm>
            <a:off x="1851682" y="49695"/>
            <a:ext cx="8488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SPIROERGOMETRIE - výsledky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B9738EF-04A8-FFC2-FF51-591D7B12CFD6}"/>
              </a:ext>
            </a:extLst>
          </p:cNvPr>
          <p:cNvSpPr/>
          <p:nvPr/>
        </p:nvSpPr>
        <p:spPr>
          <a:xfrm>
            <a:off x="7151077" y="3786554"/>
            <a:ext cx="738554" cy="211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4B27980-D719-58ED-B700-7596558EF48C}"/>
              </a:ext>
            </a:extLst>
          </p:cNvPr>
          <p:cNvSpPr/>
          <p:nvPr/>
        </p:nvSpPr>
        <p:spPr>
          <a:xfrm>
            <a:off x="7151077" y="4185138"/>
            <a:ext cx="738554" cy="211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97EB2A8-BD21-E1CD-292A-29A89B520CF9}"/>
              </a:ext>
            </a:extLst>
          </p:cNvPr>
          <p:cNvSpPr/>
          <p:nvPr/>
        </p:nvSpPr>
        <p:spPr>
          <a:xfrm>
            <a:off x="7151077" y="6346640"/>
            <a:ext cx="738554" cy="211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9764C65-48DE-4460-4736-63431687E03A}"/>
              </a:ext>
            </a:extLst>
          </p:cNvPr>
          <p:cNvSpPr/>
          <p:nvPr/>
        </p:nvSpPr>
        <p:spPr>
          <a:xfrm>
            <a:off x="7151077" y="2770280"/>
            <a:ext cx="738554" cy="211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48496C1-C024-CA44-7895-07E176185FEE}"/>
              </a:ext>
            </a:extLst>
          </p:cNvPr>
          <p:cNvSpPr/>
          <p:nvPr/>
        </p:nvSpPr>
        <p:spPr>
          <a:xfrm>
            <a:off x="7151077" y="4396153"/>
            <a:ext cx="738554" cy="211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B55EAF4-494E-A2C8-5FC6-14B52D9BE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t="16709" r="6667" b="8760"/>
          <a:stretch/>
        </p:blipFill>
        <p:spPr bwMode="auto">
          <a:xfrm>
            <a:off x="2419604" y="1371600"/>
            <a:ext cx="7352788" cy="44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00A4E0E-8B56-83F0-350C-040EB82A5C6B}"/>
              </a:ext>
            </a:extLst>
          </p:cNvPr>
          <p:cNvSpPr txBox="1"/>
          <p:nvPr/>
        </p:nvSpPr>
        <p:spPr>
          <a:xfrm>
            <a:off x="5085733" y="5861538"/>
            <a:ext cx="202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(Vilikus, 2023)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E259DD9-BA2A-34CA-6633-311B333EEA75}"/>
              </a:ext>
            </a:extLst>
          </p:cNvPr>
          <p:cNvSpPr txBox="1"/>
          <p:nvPr/>
        </p:nvSpPr>
        <p:spPr>
          <a:xfrm>
            <a:off x="1828797" y="559749"/>
            <a:ext cx="8534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SPIROERGOMETRIE s rovnovážnou zátěží v průběhu času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843750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6E34A6E-B299-A873-DDFC-7501FB4E80E3}"/>
              </a:ext>
            </a:extLst>
          </p:cNvPr>
          <p:cNvSpPr txBox="1"/>
          <p:nvPr/>
        </p:nvSpPr>
        <p:spPr>
          <a:xfrm>
            <a:off x="1289538" y="633046"/>
            <a:ext cx="961292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Spiroergometrické ukazatele</a:t>
            </a:r>
          </a:p>
          <a:p>
            <a:endParaRPr lang="cs-CZ" sz="2800" dirty="0"/>
          </a:p>
          <a:p>
            <a:r>
              <a:rPr lang="cs-CZ" sz="2400" u="sng" dirty="0">
                <a:solidFill>
                  <a:srgbClr val="FF0000"/>
                </a:solidFill>
              </a:rPr>
              <a:t>AEROBNÍ SCHOPNOSTI</a:t>
            </a:r>
          </a:p>
          <a:p>
            <a:r>
              <a:rPr lang="cs-CZ" sz="2400" dirty="0">
                <a:solidFill>
                  <a:srgbClr val="FF0000"/>
                </a:solidFill>
              </a:rPr>
              <a:t>VO</a:t>
            </a:r>
            <a:r>
              <a:rPr lang="cs-CZ" sz="2400" baseline="-25000" dirty="0">
                <a:solidFill>
                  <a:srgbClr val="FF0000"/>
                </a:solidFill>
              </a:rPr>
              <a:t>2</a:t>
            </a:r>
            <a:r>
              <a:rPr lang="cs-CZ" sz="2400" dirty="0">
                <a:solidFill>
                  <a:srgbClr val="FF0000"/>
                </a:solidFill>
              </a:rPr>
              <a:t>max - maximální minutový příjem kyslíku</a:t>
            </a:r>
          </a:p>
          <a:p>
            <a:r>
              <a:rPr lang="cs-CZ" sz="2400" dirty="0">
                <a:solidFill>
                  <a:srgbClr val="FF0000"/>
                </a:solidFill>
              </a:rPr>
              <a:t>VO</a:t>
            </a:r>
            <a:r>
              <a:rPr lang="cs-CZ" sz="2400" baseline="-25000" dirty="0">
                <a:solidFill>
                  <a:srgbClr val="FF0000"/>
                </a:solidFill>
              </a:rPr>
              <a:t>2</a:t>
            </a:r>
            <a:r>
              <a:rPr lang="cs-CZ" sz="2400" dirty="0">
                <a:solidFill>
                  <a:srgbClr val="FF0000"/>
                </a:solidFill>
              </a:rPr>
              <a:t>max - maximální minutový příjem kyslíku na 1 kg hmotnosti</a:t>
            </a:r>
          </a:p>
          <a:p>
            <a:r>
              <a:rPr lang="cs-CZ" sz="2400" dirty="0">
                <a:solidFill>
                  <a:srgbClr val="FF0000"/>
                </a:solidFill>
              </a:rPr>
              <a:t>Ventilační práh</a:t>
            </a:r>
          </a:p>
          <a:p>
            <a:r>
              <a:rPr lang="cs-CZ" sz="2400" dirty="0">
                <a:solidFill>
                  <a:srgbClr val="FF0000"/>
                </a:solidFill>
              </a:rPr>
              <a:t>VO</a:t>
            </a:r>
            <a:r>
              <a:rPr lang="cs-CZ" sz="2400" baseline="-25000" dirty="0">
                <a:solidFill>
                  <a:srgbClr val="FF0000"/>
                </a:solidFill>
              </a:rPr>
              <a:t>2</a:t>
            </a:r>
            <a:r>
              <a:rPr lang="cs-CZ" sz="2400" dirty="0">
                <a:solidFill>
                  <a:srgbClr val="FF0000"/>
                </a:solidFill>
              </a:rPr>
              <a:t>t/2 - Kyslíkový poločas</a:t>
            </a:r>
          </a:p>
          <a:p>
            <a:r>
              <a:rPr lang="cs-CZ" sz="2400" b="0" dirty="0">
                <a:solidFill>
                  <a:srgbClr val="FF0000"/>
                </a:solidFill>
                <a:effectLst/>
              </a:rPr>
              <a:t>Tep</a:t>
            </a:r>
            <a:r>
              <a:rPr lang="en-GB" sz="2400" b="0" dirty="0">
                <a:solidFill>
                  <a:srgbClr val="FF0000"/>
                </a:solidFill>
                <a:effectLst/>
              </a:rPr>
              <a:t>O</a:t>
            </a:r>
            <a:r>
              <a:rPr lang="en-GB" sz="2400" b="0" baseline="-25000" dirty="0">
                <a:solidFill>
                  <a:srgbClr val="FF0000"/>
                </a:solidFill>
                <a:effectLst/>
              </a:rPr>
              <a:t>2</a:t>
            </a:r>
            <a:r>
              <a:rPr lang="cs-CZ" sz="2400" dirty="0">
                <a:solidFill>
                  <a:srgbClr val="FF0000"/>
                </a:solidFill>
              </a:rPr>
              <a:t> - Tepový kyslík</a:t>
            </a:r>
          </a:p>
          <a:p>
            <a:endParaRPr lang="cs-CZ" sz="2400" dirty="0"/>
          </a:p>
          <a:p>
            <a:r>
              <a:rPr lang="cs-CZ" sz="2400" u="sng" dirty="0">
                <a:solidFill>
                  <a:schemeClr val="accent6">
                    <a:lumMod val="50000"/>
                  </a:schemeClr>
                </a:solidFill>
              </a:rPr>
              <a:t>ANAEROBNÍ SCHOPNOSTI</a:t>
            </a:r>
          </a:p>
          <a:p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Maximální kyslíkový deficit </a:t>
            </a:r>
            <a:r>
              <a:rPr lang="cs-CZ" sz="2400" dirty="0"/>
              <a:t>(MAOD - </a:t>
            </a:r>
            <a:r>
              <a:rPr lang="cs-CZ" altLang="cs-CZ" sz="2400" dirty="0" err="1"/>
              <a:t>maximal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accumulated</a:t>
            </a:r>
            <a:r>
              <a:rPr lang="cs-CZ" altLang="cs-CZ" sz="2400" dirty="0"/>
              <a:t> oxygen deficit)</a:t>
            </a:r>
            <a:endParaRPr lang="cs-CZ" sz="2400" dirty="0"/>
          </a:p>
          <a:p>
            <a:r>
              <a:rPr lang="cs-CZ" sz="2400" dirty="0">
                <a:solidFill>
                  <a:schemeClr val="accent6">
                    <a:lumMod val="50000"/>
                  </a:schemeClr>
                </a:solidFill>
              </a:rPr>
              <a:t>Maximální kyslíkový dluh </a:t>
            </a:r>
            <a:r>
              <a:rPr lang="cs-CZ" sz="2400" dirty="0"/>
              <a:t>(EPOC - </a:t>
            </a:r>
            <a:r>
              <a:rPr lang="cs-CZ" altLang="cs-CZ" sz="2400" dirty="0" err="1"/>
              <a:t>excess</a:t>
            </a:r>
            <a:r>
              <a:rPr lang="cs-CZ" altLang="cs-CZ" sz="2400" dirty="0"/>
              <a:t> post-</a:t>
            </a:r>
            <a:r>
              <a:rPr lang="cs-CZ" altLang="cs-CZ" sz="2400" dirty="0" err="1"/>
              <a:t>exercise</a:t>
            </a:r>
            <a:r>
              <a:rPr lang="cs-CZ" altLang="cs-CZ" sz="2400" dirty="0"/>
              <a:t> oxygen </a:t>
            </a:r>
            <a:r>
              <a:rPr lang="cs-CZ" altLang="cs-CZ" sz="2400" dirty="0" err="1"/>
              <a:t>consumption</a:t>
            </a:r>
            <a:r>
              <a:rPr lang="cs-CZ" altLang="cs-CZ" sz="2400" dirty="0"/>
              <a:t>)</a:t>
            </a:r>
            <a:endParaRPr lang="cs-CZ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>
            <a:extLst>
              <a:ext uri="{FF2B5EF4-FFF2-40B4-BE49-F238E27FC236}">
                <a16:creationId xmlns:a16="http://schemas.microsoft.com/office/drawing/2014/main" id="{C76B9F4A-2AF9-4B09-AFE1-17F9B1ABB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r="10682" b="15551"/>
          <a:stretch/>
        </p:blipFill>
        <p:spPr bwMode="auto">
          <a:xfrm>
            <a:off x="332084" y="2381577"/>
            <a:ext cx="5820493" cy="41378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>
            <a:extLst>
              <a:ext uri="{FF2B5EF4-FFF2-40B4-BE49-F238E27FC236}">
                <a16:creationId xmlns:a16="http://schemas.microsoft.com/office/drawing/2014/main" id="{DF88B0C7-25F5-D192-2B8E-AE01ED833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84" y="890007"/>
            <a:ext cx="582049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4D78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k</a:t>
            </a:r>
            <a:r>
              <a:rPr lang="cs-CZ" altLang="cs-CZ" sz="2400" b="1" dirty="0">
                <a:solidFill>
                  <a:srgbClr val="4D7830"/>
                </a:solidFill>
              </a:rPr>
              <a:t>yslíkový deficit</a:t>
            </a:r>
          </a:p>
          <a:p>
            <a:pPr algn="ctr"/>
            <a:r>
              <a:rPr lang="cs-CZ" altLang="cs-CZ" sz="2400" dirty="0"/>
              <a:t>při středně intenzivní zátěži s přechodem VO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 do rovnovážného stavu</a:t>
            </a:r>
          </a:p>
          <a:p>
            <a:pPr algn="ctr"/>
            <a:r>
              <a:rPr lang="cs-CZ" altLang="cs-CZ" dirty="0"/>
              <a:t>(</a:t>
            </a:r>
            <a:r>
              <a:rPr lang="cs-CZ" altLang="cs-CZ" dirty="0" err="1"/>
              <a:t>Powers</a:t>
            </a:r>
            <a:r>
              <a:rPr lang="cs-CZ" altLang="cs-CZ" dirty="0"/>
              <a:t>, 2007)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CD317AB-0B20-1094-5E14-E62B051FDFBB}"/>
              </a:ext>
            </a:extLst>
          </p:cNvPr>
          <p:cNvSpPr txBox="1"/>
          <p:nvPr/>
        </p:nvSpPr>
        <p:spPr>
          <a:xfrm>
            <a:off x="508000" y="226159"/>
            <a:ext cx="1117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Adaptace aerobní schopnosti vede k </a:t>
            </a:r>
            <a:r>
              <a:rPr lang="cs-CZ" sz="2400" b="1" dirty="0">
                <a:solidFill>
                  <a:srgbClr val="4D7830"/>
                </a:solidFill>
              </a:rPr>
              <a:t>rychlejšímu/lepšímu využití VO</a:t>
            </a:r>
            <a:r>
              <a:rPr lang="cs-CZ" sz="2400" b="1" baseline="-25000" dirty="0">
                <a:solidFill>
                  <a:srgbClr val="4D7830"/>
                </a:solidFill>
              </a:rPr>
              <a:t>2</a:t>
            </a:r>
            <a:r>
              <a:rPr lang="cs-CZ" sz="2400" b="1" dirty="0">
                <a:solidFill>
                  <a:srgbClr val="4D7830"/>
                </a:solidFill>
              </a:rPr>
              <a:t> na začátku zátěže.</a:t>
            </a:r>
          </a:p>
        </p:txBody>
      </p:sp>
      <p:pic>
        <p:nvPicPr>
          <p:cNvPr id="3" name="Picture 4" descr="kyslik04">
            <a:extLst>
              <a:ext uri="{FF2B5EF4-FFF2-40B4-BE49-F238E27FC236}">
                <a16:creationId xmlns:a16="http://schemas.microsoft.com/office/drawing/2014/main" id="{0DBAE3D6-1373-0E28-8EA1-27F415FFF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5118" r="5073" b="4505"/>
          <a:stretch/>
        </p:blipFill>
        <p:spPr bwMode="auto">
          <a:xfrm>
            <a:off x="6284687" y="2381577"/>
            <a:ext cx="5562214" cy="4137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2">
            <a:extLst>
              <a:ext uri="{FF2B5EF4-FFF2-40B4-BE49-F238E27FC236}">
                <a16:creationId xmlns:a16="http://schemas.microsoft.com/office/drawing/2014/main" id="{F8C43BBF-1977-AA57-0C5B-0BB4718E3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703" y="890007"/>
            <a:ext cx="55622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↑ kyslíkový poločas (VO</a:t>
            </a:r>
            <a:r>
              <a:rPr lang="cs-CZ" altLang="cs-CZ" sz="2000" b="1" baseline="-25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t/2)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cs-CZ" altLang="cs-CZ" sz="20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– lepší (strmější nárůst VO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) → 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↓</a:t>
            </a:r>
            <a:r>
              <a:rPr lang="cs-CZ" altLang="cs-CZ" sz="20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VO</a:t>
            </a:r>
            <a:r>
              <a:rPr lang="cs-CZ" altLang="cs-CZ" sz="2000" b="1" baseline="-25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t/2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B</a:t>
            </a:r>
            <a:r>
              <a:rPr lang="cs-CZ" altLang="cs-CZ" sz="20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– horší (pozvolnější nárůst VO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) → 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↑</a:t>
            </a:r>
            <a:r>
              <a:rPr lang="cs-CZ" altLang="cs-CZ" sz="20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VO</a:t>
            </a:r>
            <a:r>
              <a:rPr lang="cs-CZ" altLang="cs-CZ" sz="2000" b="1" baseline="-25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t/2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82DE3F4-BB67-D2CB-5D0D-A365821F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15" y="0"/>
            <a:ext cx="8034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4D6B662-A0BD-BAE2-D9ED-F0001093CF86}"/>
              </a:ext>
            </a:extLst>
          </p:cNvPr>
          <p:cNvSpPr txBox="1"/>
          <p:nvPr/>
        </p:nvSpPr>
        <p:spPr>
          <a:xfrm rot="16200000">
            <a:off x="9586519" y="4414610"/>
            <a:ext cx="416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Bernaciková</a:t>
            </a:r>
            <a:r>
              <a:rPr lang="cs-CZ" dirty="0"/>
              <a:t> a kol., Fyziologie, MU, 2012)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68B5A57-69EB-36F5-DF57-F2B5938FEAE5}"/>
              </a:ext>
            </a:extLst>
          </p:cNvPr>
          <p:cNvSpPr txBox="1"/>
          <p:nvPr/>
        </p:nvSpPr>
        <p:spPr>
          <a:xfrm>
            <a:off x="424642" y="1574721"/>
            <a:ext cx="2769700" cy="188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Maximální minutový příjem kyslíku</a:t>
            </a:r>
          </a:p>
          <a:p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(VO</a:t>
            </a:r>
            <a:r>
              <a:rPr lang="cs-CZ" sz="2800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max)</a:t>
            </a:r>
          </a:p>
        </p:txBody>
      </p:sp>
    </p:spTree>
    <p:extLst>
      <p:ext uri="{BB962C8B-B14F-4D97-AF65-F5344CB8AC3E}">
        <p14:creationId xmlns:p14="http://schemas.microsoft.com/office/powerpoint/2010/main" val="387311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VO2max02">
            <a:extLst>
              <a:ext uri="{FF2B5EF4-FFF2-40B4-BE49-F238E27FC236}">
                <a16:creationId xmlns:a16="http://schemas.microsoft.com/office/drawing/2014/main" id="{C1615AEA-5725-AACD-2D38-3F05F5E5B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2885" r="-335" b="22417"/>
          <a:stretch/>
        </p:blipFill>
        <p:spPr bwMode="auto">
          <a:xfrm>
            <a:off x="1129606" y="1763864"/>
            <a:ext cx="5200856" cy="500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trenova1">
            <a:extLst>
              <a:ext uri="{FF2B5EF4-FFF2-40B4-BE49-F238E27FC236}">
                <a16:creationId xmlns:a16="http://schemas.microsoft.com/office/drawing/2014/main" id="{B7890305-4BC8-CE74-20F1-E79B960BA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r="1302" b="11611"/>
          <a:stretch/>
        </p:blipFill>
        <p:spPr bwMode="auto">
          <a:xfrm>
            <a:off x="6467910" y="1641172"/>
            <a:ext cx="4657970" cy="521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ovéPole 1">
            <a:extLst>
              <a:ext uri="{FF2B5EF4-FFF2-40B4-BE49-F238E27FC236}">
                <a16:creationId xmlns:a16="http://schemas.microsoft.com/office/drawing/2014/main" id="{9043359C-9064-96B2-A903-88C55D7C3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606" y="1241062"/>
            <a:ext cx="5200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Adaptace VO</a:t>
            </a:r>
            <a:r>
              <a:rPr lang="cs-CZ" altLang="cs-CZ" sz="2000" baseline="-25000" dirty="0">
                <a:solidFill>
                  <a:srgbClr val="0070C0"/>
                </a:solidFill>
              </a:rPr>
              <a:t>2</a:t>
            </a:r>
            <a:r>
              <a:rPr lang="cs-CZ" altLang="cs-CZ" sz="2000" dirty="0">
                <a:solidFill>
                  <a:srgbClr val="0070C0"/>
                </a:solidFill>
              </a:rPr>
              <a:t>max po vytrvalostním tréninku</a:t>
            </a:r>
          </a:p>
        </p:txBody>
      </p:sp>
      <p:sp>
        <p:nvSpPr>
          <p:cNvPr id="8197" name="TextovéPole 4">
            <a:extLst>
              <a:ext uri="{FF2B5EF4-FFF2-40B4-BE49-F238E27FC236}">
                <a16:creationId xmlns:a16="http://schemas.microsoft.com/office/drawing/2014/main" id="{EDC07D77-0004-7749-4626-B839C7A22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0638" y="1241062"/>
            <a:ext cx="33829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Pokles VO</a:t>
            </a:r>
            <a:r>
              <a:rPr lang="cs-CZ" altLang="cs-CZ" sz="2000" baseline="-25000" dirty="0">
                <a:solidFill>
                  <a:srgbClr val="0070C0"/>
                </a:solidFill>
              </a:rPr>
              <a:t>2</a:t>
            </a:r>
            <a:r>
              <a:rPr lang="cs-CZ" altLang="cs-CZ" sz="2000" dirty="0">
                <a:solidFill>
                  <a:srgbClr val="0070C0"/>
                </a:solidFill>
              </a:rPr>
              <a:t>max s věkem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8742159-5A26-1AF3-C3AE-B965543701E9}"/>
              </a:ext>
            </a:extLst>
          </p:cNvPr>
          <p:cNvSpPr txBox="1"/>
          <p:nvPr/>
        </p:nvSpPr>
        <p:spPr>
          <a:xfrm>
            <a:off x="2571064" y="517787"/>
            <a:ext cx="7049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Maximální minutový příjem kyslíku (VO</a:t>
            </a:r>
            <a:r>
              <a:rPr lang="cs-CZ" sz="2800" b="1" baseline="-25000" dirty="0">
                <a:solidFill>
                  <a:srgbClr val="002060"/>
                </a:solidFill>
              </a:rPr>
              <a:t>2</a:t>
            </a:r>
            <a:r>
              <a:rPr lang="cs-CZ" sz="2800" b="1" dirty="0">
                <a:solidFill>
                  <a:srgbClr val="002060"/>
                </a:solidFill>
              </a:rPr>
              <a:t>max)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kyslik02">
            <a:extLst>
              <a:ext uri="{FF2B5EF4-FFF2-40B4-BE49-F238E27FC236}">
                <a16:creationId xmlns:a16="http://schemas.microsoft.com/office/drawing/2014/main" id="{22575BA7-FBA1-348F-D47E-099ED807A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003" y="1676400"/>
            <a:ext cx="5595669" cy="4193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4" descr="kyslík01">
            <a:extLst>
              <a:ext uri="{FF2B5EF4-FFF2-40B4-BE49-F238E27FC236}">
                <a16:creationId xmlns:a16="http://schemas.microsoft.com/office/drawing/2014/main" id="{0FA129D7-E99B-FC6C-11B9-FB7D3DB0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2" y="1676400"/>
            <a:ext cx="6074814" cy="4193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ovéPole 1">
            <a:extLst>
              <a:ext uri="{FF2B5EF4-FFF2-40B4-BE49-F238E27FC236}">
                <a16:creationId xmlns:a16="http://schemas.microsoft.com/office/drawing/2014/main" id="{7F10C41D-539B-6427-B647-652834E31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06" y="291405"/>
            <a:ext cx="117827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2060"/>
                </a:solidFill>
              </a:rPr>
              <a:t>Stanovení VO</a:t>
            </a:r>
            <a:r>
              <a:rPr lang="cs-CZ" altLang="cs-CZ" sz="2400" b="1" baseline="-25000" dirty="0">
                <a:solidFill>
                  <a:srgbClr val="002060"/>
                </a:solidFill>
              </a:rPr>
              <a:t>2</a:t>
            </a:r>
            <a:r>
              <a:rPr lang="cs-CZ" altLang="cs-CZ" sz="2400" b="1" dirty="0">
                <a:solidFill>
                  <a:srgbClr val="002060"/>
                </a:solidFill>
              </a:rPr>
              <a:t>max </a:t>
            </a:r>
            <a:r>
              <a:rPr lang="cs-CZ" altLang="cs-CZ" sz="2400" b="1" dirty="0" err="1">
                <a:solidFill>
                  <a:srgbClr val="002060"/>
                </a:solidFill>
              </a:rPr>
              <a:t>spiroergometrií</a:t>
            </a:r>
            <a:r>
              <a:rPr lang="cs-CZ" altLang="cs-CZ" sz="2400" b="1" dirty="0">
                <a:solidFill>
                  <a:srgbClr val="002060"/>
                </a:solidFill>
              </a:rPr>
              <a:t> se zátěží do maxima (do vyčerpání)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dirty="0"/>
              <a:t>Kritérium pro uznání VO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max: při RER </a:t>
            </a:r>
            <a:r>
              <a:rPr lang="en-US" altLang="cs-CZ" sz="2400" dirty="0"/>
              <a:t>&gt;</a:t>
            </a:r>
            <a:r>
              <a:rPr lang="cs-CZ" altLang="cs-CZ" sz="2400" dirty="0"/>
              <a:t> 1,05 (trvání testu 3</a:t>
            </a:r>
            <a:r>
              <a:rPr lang="en-US" altLang="cs-CZ" sz="2400" dirty="0"/>
              <a:t> </a:t>
            </a:r>
            <a:r>
              <a:rPr lang="cs-CZ" altLang="cs-CZ" sz="2400" dirty="0"/>
              <a:t>– 15 minut)</a:t>
            </a:r>
          </a:p>
        </p:txBody>
      </p:sp>
      <p:sp>
        <p:nvSpPr>
          <p:cNvPr id="14341" name="TextovéPole 3">
            <a:extLst>
              <a:ext uri="{FF2B5EF4-FFF2-40B4-BE49-F238E27FC236}">
                <a16:creationId xmlns:a16="http://schemas.microsoft.com/office/drawing/2014/main" id="{6620051E-4082-C594-CF83-3A1B7B211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4807" y="1307068"/>
            <a:ext cx="2481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a) stupňovaná zátěž</a:t>
            </a:r>
          </a:p>
        </p:txBody>
      </p:sp>
      <p:sp>
        <p:nvSpPr>
          <p:cNvPr id="14342" name="TextovéPole 6">
            <a:extLst>
              <a:ext uri="{FF2B5EF4-FFF2-40B4-BE49-F238E27FC236}">
                <a16:creationId xmlns:a16="http://schemas.microsoft.com/office/drawing/2014/main" id="{511B00C0-35E1-B5BB-2BA4-7059A5FCE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811" y="1307068"/>
            <a:ext cx="2326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b) kontinuální zátěž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B39F356-6829-2ECB-0F7C-6E92CB082641}"/>
              </a:ext>
            </a:extLst>
          </p:cNvPr>
          <p:cNvSpPr txBox="1"/>
          <p:nvPr/>
        </p:nvSpPr>
        <p:spPr>
          <a:xfrm>
            <a:off x="146906" y="58700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1800" dirty="0"/>
              <a:t>Kritérium pro uznání VO</a:t>
            </a:r>
            <a:r>
              <a:rPr lang="cs-CZ" altLang="cs-CZ" sz="1800" baseline="-25000" dirty="0"/>
              <a:t>2</a:t>
            </a:r>
            <a:r>
              <a:rPr lang="cs-CZ" altLang="cs-CZ" sz="1800" dirty="0"/>
              <a:t>max: </a:t>
            </a:r>
            <a:r>
              <a:rPr lang="cs-CZ" altLang="cs-CZ" dirty="0"/>
              <a:t>stagnace </a:t>
            </a:r>
            <a:r>
              <a:rPr lang="cs-CZ" altLang="cs-CZ" sz="1800" dirty="0"/>
              <a:t>VO</a:t>
            </a:r>
            <a:r>
              <a:rPr lang="cs-CZ" altLang="cs-CZ" sz="1800" baseline="-25000" dirty="0"/>
              <a:t>2 </a:t>
            </a:r>
            <a:r>
              <a:rPr lang="cs-CZ" altLang="cs-CZ" dirty="0"/>
              <a:t>při rostoucí zátěži</a:t>
            </a:r>
            <a:r>
              <a:rPr lang="cs-CZ" altLang="cs-CZ" sz="1800" dirty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75232EF8-406B-36D1-3952-989172A1612C}"/>
              </a:ext>
            </a:extLst>
          </p:cNvPr>
          <p:cNvSpPr txBox="1"/>
          <p:nvPr/>
        </p:nvSpPr>
        <p:spPr>
          <a:xfrm>
            <a:off x="1488368" y="336847"/>
            <a:ext cx="32004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ERYTROCYTY (Ery)</a:t>
            </a:r>
          </a:p>
          <a:p>
            <a:pPr algn="ctr"/>
            <a:r>
              <a:rPr lang="cs-CZ" dirty="0">
                <a:solidFill>
                  <a:srgbClr val="202122"/>
                </a:solidFill>
              </a:rPr>
              <a:t>M</a:t>
            </a:r>
            <a:r>
              <a:rPr lang="cs-CZ" b="0" i="0" dirty="0">
                <a:solidFill>
                  <a:srgbClr val="202122"/>
                </a:solidFill>
                <a:effectLst/>
              </a:rPr>
              <a:t>uži: 4,2-6.10</a:t>
            </a:r>
            <a:r>
              <a:rPr lang="cs-CZ" b="0" i="0" baseline="30000" dirty="0">
                <a:solidFill>
                  <a:srgbClr val="202122"/>
                </a:solidFill>
                <a:effectLst/>
              </a:rPr>
              <a:t>12</a:t>
            </a:r>
            <a:r>
              <a:rPr lang="cs-CZ" b="0" i="0" dirty="0">
                <a:solidFill>
                  <a:srgbClr val="202122"/>
                </a:solidFill>
                <a:effectLst/>
              </a:rPr>
              <a:t>/l</a:t>
            </a:r>
          </a:p>
          <a:p>
            <a:pPr algn="ctr"/>
            <a:r>
              <a:rPr lang="cs-CZ" dirty="0">
                <a:solidFill>
                  <a:srgbClr val="202122"/>
                </a:solidFill>
              </a:rPr>
              <a:t>Ž</a:t>
            </a:r>
            <a:r>
              <a:rPr lang="cs-CZ" b="0" i="0" dirty="0">
                <a:solidFill>
                  <a:srgbClr val="202122"/>
                </a:solidFill>
                <a:effectLst/>
              </a:rPr>
              <a:t>eny: 4,0-5,5.10</a:t>
            </a:r>
            <a:r>
              <a:rPr lang="cs-CZ" b="0" i="0" baseline="30000" dirty="0">
                <a:solidFill>
                  <a:srgbClr val="202122"/>
                </a:solidFill>
                <a:effectLst/>
              </a:rPr>
              <a:t>12</a:t>
            </a:r>
            <a:r>
              <a:rPr lang="cs-CZ" b="0" i="0" dirty="0">
                <a:solidFill>
                  <a:srgbClr val="202122"/>
                </a:solidFill>
                <a:effectLst/>
              </a:rPr>
              <a:t>/l</a:t>
            </a:r>
          </a:p>
          <a:p>
            <a:pPr algn="ctr"/>
            <a:endParaRPr lang="cs-CZ" b="0" i="0" dirty="0">
              <a:solidFill>
                <a:srgbClr val="202122"/>
              </a:solidFill>
              <a:effectLst/>
            </a:endParaRPr>
          </a:p>
        </p:txBody>
      </p:sp>
      <p:pic>
        <p:nvPicPr>
          <p:cNvPr id="11270" name="Picture 6" descr="Oxyhemoglobin. hemoglobin přenáší kyslík. infografiky. vektorové obrazy na  stěnu • obrazy Medicals, erytrocyty, zdvihák | myloview.cz">
            <a:extLst>
              <a:ext uri="{FF2B5EF4-FFF2-40B4-BE49-F238E27FC236}">
                <a16:creationId xmlns:a16="http://schemas.microsoft.com/office/drawing/2014/main" id="{1F198C75-C3E0-4A2E-1A16-D037720CD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678" y="1299340"/>
            <a:ext cx="3827584" cy="38275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Kyslík Royalty-free Stock vektory">
            <a:extLst>
              <a:ext uri="{FF2B5EF4-FFF2-40B4-BE49-F238E27FC236}">
                <a16:creationId xmlns:a16="http://schemas.microsoft.com/office/drawing/2014/main" id="{35153DB6-AC4E-3168-26FB-B0BD269B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82" y="1229320"/>
            <a:ext cx="3681972" cy="2737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60CEFB-2DD4-34DF-6C4E-BC48C4604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956" y="321458"/>
            <a:ext cx="24191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FF0000"/>
                </a:solidFill>
              </a:rPr>
              <a:t>HEMOGLOBIN (</a:t>
            </a:r>
            <a:r>
              <a:rPr lang="cs-CZ" sz="2000" b="1" dirty="0" err="1">
                <a:solidFill>
                  <a:srgbClr val="FF0000"/>
                </a:solidFill>
              </a:rPr>
              <a:t>Hb</a:t>
            </a:r>
            <a:r>
              <a:rPr lang="cs-CZ" sz="2000" b="1" dirty="0">
                <a:solidFill>
                  <a:srgbClr val="FF0000"/>
                </a:solidFill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Muži: 135-175 g.l</a:t>
            </a:r>
            <a:r>
              <a:rPr kumimoji="0" lang="cs-CZ" altLang="cs-CZ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-1</a:t>
            </a:r>
            <a:endParaRPr lang="cs-CZ" altLang="cs-CZ" dirty="0"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Ženy: 120165 g.l</a:t>
            </a:r>
            <a:r>
              <a:rPr kumimoji="0" lang="cs-CZ" altLang="cs-CZ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-1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4FD5F78-5C0F-4B2A-47C8-C0E8A814688E}"/>
              </a:ext>
            </a:extLst>
          </p:cNvPr>
          <p:cNvSpPr txBox="1"/>
          <p:nvPr/>
        </p:nvSpPr>
        <p:spPr>
          <a:xfrm>
            <a:off x="6799385" y="5256246"/>
            <a:ext cx="51933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↑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může být </a:t>
            </a:r>
            <a:r>
              <a:rPr lang="cs-CZ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známkou adaptace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vytrvalostní zatížení nebo na hypoxické prostředí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↓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může být </a:t>
            </a:r>
            <a:r>
              <a:rPr lang="cs-CZ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projevem dlouhodobé únavy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ale i nemoci (krvácení, anémie).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5B5BD36-5B6B-F411-9B00-4A9711EB4090}"/>
              </a:ext>
            </a:extLst>
          </p:cNvPr>
          <p:cNvSpPr txBox="1"/>
          <p:nvPr/>
        </p:nvSpPr>
        <p:spPr>
          <a:xfrm>
            <a:off x="498882" y="4087430"/>
            <a:ext cx="6096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↓</a:t>
            </a:r>
            <a:r>
              <a:rPr lang="cs-CZ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počet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Ery – </a:t>
            </a:r>
            <a:r>
              <a:rPr lang="cs-C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anémie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může mít různé příčiny. Patří mezi ně i 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působení zátěžového oxidačního stresu, chronická únava,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nutriční strádání, skryté krvácení.</a:t>
            </a:r>
          </a:p>
          <a:p>
            <a:r>
              <a:rPr lang="cs-CZ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↑ </a:t>
            </a:r>
            <a:r>
              <a:rPr lang="cs-CZ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počtu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během 3-12 měsíců může být projevem 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adaptace na hypoxické prostředí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(vysoká nadmořská výška nebo hypobarická komora).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Při fyzické námaze většího objemu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 častější vyskytují </a:t>
            </a:r>
            <a:r>
              <a:rPr lang="cs-CZ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poruchy jejich povrchu a shlukování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229D542-0583-ECA0-6BF2-7A56A34C5463}"/>
              </a:ext>
            </a:extLst>
          </p:cNvPr>
          <p:cNvSpPr txBox="1"/>
          <p:nvPr/>
        </p:nvSpPr>
        <p:spPr>
          <a:xfrm>
            <a:off x="5311422" y="213737"/>
            <a:ext cx="156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KREV</a:t>
            </a:r>
          </a:p>
        </p:txBody>
      </p:sp>
    </p:spTree>
    <p:extLst>
      <p:ext uri="{BB962C8B-B14F-4D97-AF65-F5344CB8AC3E}">
        <p14:creationId xmlns:p14="http://schemas.microsoft.com/office/powerpoint/2010/main" val="3629702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5">
            <a:extLst>
              <a:ext uri="{FF2B5EF4-FFF2-40B4-BE49-F238E27FC236}">
                <a16:creationId xmlns:a16="http://schemas.microsoft.com/office/drawing/2014/main" id="{B677025A-1A6D-4AB1-59A1-D6EA08D55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22500"/>
            <a:ext cx="9172575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Obdélník 6">
            <a:extLst>
              <a:ext uri="{FF2B5EF4-FFF2-40B4-BE49-F238E27FC236}">
                <a16:creationId xmlns:a16="http://schemas.microsoft.com/office/drawing/2014/main" id="{0363CF7B-10E8-884B-B0FA-A21CB3AF1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426" y="6516688"/>
            <a:ext cx="3641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/>
              <a:t>http://www.ib.bioninja.com.au/_Media/oxygen_debt_med.jpeg</a:t>
            </a:r>
          </a:p>
        </p:txBody>
      </p:sp>
      <p:sp>
        <p:nvSpPr>
          <p:cNvPr id="28676" name="Obdélník 7">
            <a:extLst>
              <a:ext uri="{FF2B5EF4-FFF2-40B4-BE49-F238E27FC236}">
                <a16:creationId xmlns:a16="http://schemas.microsoft.com/office/drawing/2014/main" id="{324C7D45-E219-687A-8344-78419FD06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549275"/>
            <a:ext cx="3816350" cy="17843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solidFill>
                  <a:schemeClr val="accent6">
                    <a:lumMod val="75000"/>
                  </a:schemeClr>
                </a:solidFill>
              </a:rPr>
              <a:t>Maximální kyslíkový dluh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- po max. vyčerpávajícím výkonu se splácí </a:t>
            </a:r>
            <a:r>
              <a:rPr lang="en-US" altLang="cs-CZ" sz="1800" i="1" dirty="0"/>
              <a:t>~</a:t>
            </a:r>
            <a:r>
              <a:rPr lang="cs-CZ" altLang="cs-CZ" sz="1800" i="1" dirty="0"/>
              <a:t> 30 minut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- např. 3-8 l VO</a:t>
            </a:r>
            <a:r>
              <a:rPr lang="cs-CZ" altLang="cs-CZ" sz="1800" i="1" baseline="-25000" dirty="0"/>
              <a:t>2</a:t>
            </a:r>
            <a:r>
              <a:rPr lang="cs-CZ" altLang="cs-CZ" sz="1800" i="1" dirty="0"/>
              <a:t> (100-150 ml/kg)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B050"/>
                </a:solidFill>
              </a:rPr>
              <a:t>(O</a:t>
            </a:r>
            <a:r>
              <a:rPr lang="cs-CZ" altLang="cs-CZ" sz="1800" baseline="-25000" dirty="0">
                <a:solidFill>
                  <a:srgbClr val="00B050"/>
                </a:solidFill>
              </a:rPr>
              <a:t>2</a:t>
            </a:r>
            <a:r>
              <a:rPr lang="cs-CZ" altLang="cs-CZ" sz="1800" dirty="0">
                <a:solidFill>
                  <a:srgbClr val="00B050"/>
                </a:solidFill>
              </a:rPr>
              <a:t>-debt, EPOC – </a:t>
            </a:r>
            <a:r>
              <a:rPr lang="cs-CZ" altLang="cs-CZ" sz="1800" dirty="0" err="1">
                <a:solidFill>
                  <a:srgbClr val="00B050"/>
                </a:solidFill>
              </a:rPr>
              <a:t>excess</a:t>
            </a:r>
            <a:r>
              <a:rPr lang="cs-CZ" altLang="cs-CZ" sz="1800" dirty="0">
                <a:solidFill>
                  <a:srgbClr val="00B050"/>
                </a:solidFill>
              </a:rPr>
              <a:t> post-</a:t>
            </a:r>
            <a:r>
              <a:rPr lang="cs-CZ" altLang="cs-CZ" sz="1800" dirty="0" err="1">
                <a:solidFill>
                  <a:srgbClr val="00B050"/>
                </a:solidFill>
              </a:rPr>
              <a:t>exercise</a:t>
            </a:r>
            <a:r>
              <a:rPr lang="cs-CZ" altLang="cs-CZ" sz="1800" dirty="0">
                <a:solidFill>
                  <a:srgbClr val="00B050"/>
                </a:solidFill>
              </a:rPr>
              <a:t> oxygen </a:t>
            </a:r>
            <a:r>
              <a:rPr lang="cs-CZ" altLang="cs-CZ" sz="1800" dirty="0" err="1">
                <a:solidFill>
                  <a:srgbClr val="00B050"/>
                </a:solidFill>
              </a:rPr>
              <a:t>consumption</a:t>
            </a:r>
            <a:r>
              <a:rPr lang="cs-CZ" altLang="cs-CZ" sz="18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28677" name="Obdélník 8">
            <a:extLst>
              <a:ext uri="{FF2B5EF4-FFF2-40B4-BE49-F238E27FC236}">
                <a16:creationId xmlns:a16="http://schemas.microsoft.com/office/drawing/2014/main" id="{C583C16F-0EC0-51A0-6824-23B08810E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9" y="549275"/>
            <a:ext cx="3462337" cy="17843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solidFill>
                  <a:srgbClr val="0070C0"/>
                </a:solidFill>
              </a:rPr>
              <a:t>Maximální kyslíkový deficit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u="sng" dirty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… čeká na využití?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(MAOD – </a:t>
            </a:r>
            <a:r>
              <a:rPr lang="cs-CZ" altLang="cs-CZ" sz="1800" dirty="0" err="1">
                <a:solidFill>
                  <a:srgbClr val="0070C0"/>
                </a:solidFill>
              </a:rPr>
              <a:t>maximal</a:t>
            </a:r>
            <a:r>
              <a:rPr lang="cs-CZ" altLang="cs-CZ" sz="1800" dirty="0">
                <a:solidFill>
                  <a:srgbClr val="0070C0"/>
                </a:solidFill>
              </a:rPr>
              <a:t> </a:t>
            </a:r>
            <a:r>
              <a:rPr lang="cs-CZ" altLang="cs-CZ" sz="1800" dirty="0" err="1">
                <a:solidFill>
                  <a:srgbClr val="0070C0"/>
                </a:solidFill>
              </a:rPr>
              <a:t>accumulated</a:t>
            </a:r>
            <a:r>
              <a:rPr lang="cs-CZ" altLang="cs-CZ" sz="1800" dirty="0">
                <a:solidFill>
                  <a:srgbClr val="0070C0"/>
                </a:solidFill>
              </a:rPr>
              <a:t> oxygen deficit)</a:t>
            </a:r>
            <a:endParaRPr lang="cs-CZ" altLang="cs-CZ" sz="1800" dirty="0"/>
          </a:p>
        </p:txBody>
      </p:sp>
      <p:sp>
        <p:nvSpPr>
          <p:cNvPr id="28678" name="TextovéPole 1">
            <a:extLst>
              <a:ext uri="{FF2B5EF4-FFF2-40B4-BE49-F238E27FC236}">
                <a16:creationId xmlns:a16="http://schemas.microsoft.com/office/drawing/2014/main" id="{8F197138-4DA4-55C8-297D-D031B92F7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560" y="2333625"/>
            <a:ext cx="28899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Dluh </a:t>
            </a:r>
            <a:r>
              <a:rPr lang="en-US" altLang="cs-CZ" sz="2000" dirty="0"/>
              <a:t>&gt;</a:t>
            </a:r>
            <a:r>
              <a:rPr lang="cs-CZ" altLang="cs-CZ" sz="2000" dirty="0"/>
              <a:t> Deficit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(vč. </a:t>
            </a:r>
            <a:r>
              <a:rPr lang="cs-CZ" altLang="cs-CZ" sz="2000" dirty="0" err="1"/>
              <a:t>aerob</a:t>
            </a:r>
            <a:r>
              <a:rPr lang="cs-CZ" altLang="cs-CZ" sz="2000" dirty="0"/>
              <a:t>. regenerace)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35015" y="670356"/>
            <a:ext cx="694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70C0"/>
                </a:solidFill>
              </a:rPr>
              <a:t>Spiroergometrické parametry z analýzy vydechovaného vzduchu</a:t>
            </a:r>
          </a:p>
        </p:txBody>
      </p:sp>
      <p:sp>
        <p:nvSpPr>
          <p:cNvPr id="5" name="Obdélník 4"/>
          <p:cNvSpPr/>
          <p:nvPr/>
        </p:nvSpPr>
        <p:spPr>
          <a:xfrm>
            <a:off x="3983414" y="309975"/>
            <a:ext cx="436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UKAZATELE ODEZVY ORGANIZMU NA ZÁTĚŽ</a:t>
            </a:r>
          </a:p>
        </p:txBody>
      </p:sp>
      <p:sp>
        <p:nvSpPr>
          <p:cNvPr id="2" name="TextovéPole 1">
            <a:hlinkClick r:id="rId2"/>
          </p:cNvPr>
          <p:cNvSpPr txBox="1"/>
          <p:nvPr/>
        </p:nvSpPr>
        <p:spPr>
          <a:xfrm>
            <a:off x="8937278" y="108110"/>
            <a:ext cx="3039414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solidFill>
                  <a:srgbClr val="00B050"/>
                </a:solidFill>
              </a:rPr>
              <a:t>J.Chumský</a:t>
            </a:r>
            <a:endParaRPr lang="cs-CZ" sz="1200" dirty="0">
              <a:solidFill>
                <a:srgbClr val="00B050"/>
              </a:solidFill>
            </a:endParaRPr>
          </a:p>
          <a:p>
            <a:pPr algn="ctr"/>
            <a:r>
              <a:rPr lang="cs-CZ" sz="1200" b="1" dirty="0">
                <a:solidFill>
                  <a:srgbClr val="00B050"/>
                </a:solidFill>
              </a:rPr>
              <a:t>Doporučený postup pro indikaci, provedení a hodnocení spiroergometrie (CPET)</a:t>
            </a:r>
          </a:p>
          <a:p>
            <a:pPr algn="ctr"/>
            <a:r>
              <a:rPr lang="cs-CZ" sz="1200" dirty="0">
                <a:solidFill>
                  <a:srgbClr val="00B050"/>
                </a:solidFill>
              </a:rPr>
              <a:t>ČPFS, 2016 (www.pneumologie.cz/</a:t>
            </a:r>
            <a:r>
              <a:rPr lang="cs-CZ" sz="1200" dirty="0" err="1">
                <a:solidFill>
                  <a:srgbClr val="00B050"/>
                </a:solidFill>
              </a:rPr>
              <a:t>guidelines</a:t>
            </a:r>
            <a:r>
              <a:rPr lang="cs-CZ" sz="1200" dirty="0">
                <a:solidFill>
                  <a:srgbClr val="00B05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ulka 7"/>
              <p:cNvGraphicFramePr>
                <a:graphicFrameLocks noGrp="1"/>
              </p:cNvGraphicFramePr>
              <p:nvPr/>
            </p:nvGraphicFramePr>
            <p:xfrm>
              <a:off x="395261" y="1201323"/>
              <a:ext cx="11372730" cy="557428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319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325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558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7171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47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Partial pressure of oxygen or carbon </a:t>
                          </a:r>
                          <a:r>
                            <a:rPr lang="en-GB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dioxid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, pCO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kPa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, </a:t>
                          </a: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mmHg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Parciální tlak kyslíku nebo oxidu uhličitého ve vzduchu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150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Volume percentage of oxygen or carbon </a:t>
                          </a:r>
                          <a:r>
                            <a:rPr lang="en-GB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dioxid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Vol% 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, Vol% CO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Objemové procento kyslíku nebo oxidu uhličitého ve vzduchu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7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Oxygen consumption (intake)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; 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Příjem (</a:t>
                          </a:r>
                          <a:r>
                            <a:rPr lang="cs-CZ" sz="1800" b="0" strike="sng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spotřeba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) kyslíku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2150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Oxygen consumption (intake) per kilogram of body mass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∙kg</a:t>
                          </a:r>
                          <a:r>
                            <a:rPr lang="en-GB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∙kg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Minutový příjem kyslíku na 1 kg hmotnosti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2150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; ml∙min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aerobní výkon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9533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  per 1 kilogram of body mass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max∙kg</a:t>
                          </a:r>
                          <a:r>
                            <a:rPr lang="en-GB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∙kg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aerobní výkon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- na 1 kg hmotnosti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8691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 per frontal body area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max∙FSA</a:t>
                          </a:r>
                          <a:r>
                            <a:rPr lang="en-GB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∙m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∙m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aerobní výkon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na 1 metr čtvereční čelního povrchu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47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Excess postexercise oxygen consumption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EPOC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Zotavovací kyslík (</a:t>
                          </a: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pozátěžový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kyslíkový dluh)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1793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Pulse oxygen consumption 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∙HR</a:t>
                          </a:r>
                          <a:r>
                            <a:rPr lang="en-GB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∙b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Tepový kyslík -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cs-CZ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b="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∙SF</a:t>
                          </a:r>
                          <a:r>
                            <a:rPr lang="en-GB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793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b="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r>
                            <a:rPr lang="en-US" b="0" dirty="0" err="1">
                              <a:solidFill>
                                <a:schemeClr val="tx1"/>
                              </a:solidFill>
                            </a:rPr>
                            <a:t>artial</a:t>
                          </a:r>
                          <a:r>
                            <a:rPr lang="en-US" b="0" dirty="0">
                              <a:solidFill>
                                <a:schemeClr val="tx1"/>
                              </a:solidFill>
                            </a:rPr>
                            <a:t> pressure of end-tidal oxygen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PET0</a:t>
                          </a:r>
                          <a:r>
                            <a:rPr lang="cs-CZ" sz="1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Parciální tlak O</a:t>
                          </a:r>
                          <a:r>
                            <a:rPr lang="cs-CZ" sz="1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na konci výdechu</a:t>
                          </a: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1291538"/>
                      </a:ext>
                    </a:extLst>
                  </a:tr>
                  <a:tr h="16791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b="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r>
                            <a:rPr lang="en-US" b="0" dirty="0" err="1">
                              <a:solidFill>
                                <a:schemeClr val="tx1"/>
                              </a:solidFill>
                            </a:rPr>
                            <a:t>artial</a:t>
                          </a:r>
                          <a:r>
                            <a:rPr lang="en-US" b="0" dirty="0">
                              <a:solidFill>
                                <a:schemeClr val="tx1"/>
                              </a:solidFill>
                            </a:rPr>
                            <a:t> pressure of end-tidal carbon dioxide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PETCO</a:t>
                          </a:r>
                          <a:r>
                            <a:rPr lang="cs-CZ" sz="1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Parciální tlak CO</a:t>
                          </a:r>
                          <a:r>
                            <a:rPr lang="cs-CZ" sz="1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na konci výdechu</a:t>
                          </a: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02569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ulk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5137339"/>
                  </p:ext>
                </p:extLst>
              </p:nvPr>
            </p:nvGraphicFramePr>
            <p:xfrm>
              <a:off x="395261" y="1201323"/>
              <a:ext cx="11372730" cy="557428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319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325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558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7171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397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Partial pressure of oxygen or carbon </a:t>
                          </a:r>
                          <a:r>
                            <a:rPr lang="en-GB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dioxid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, pCO</a:t>
                          </a:r>
                          <a:r>
                            <a:rPr lang="en-GB" sz="18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kPa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, </a:t>
                          </a: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mmHg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Parciální tlak kyslíku nebo oxidu uhličitého ve vzduchu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7397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Volume percentage of oxygen or carbon </a:t>
                          </a:r>
                          <a:r>
                            <a:rPr lang="en-GB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dioxid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Vol% 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, Vol% CO</a:t>
                          </a:r>
                          <a:r>
                            <a:rPr lang="en-GB" sz="18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Objemové procento kyslíku nebo oxidu uhličitého ve vzduchu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7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Oxygen consumption (intake)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9157" t="-344828" r="-587349" b="-11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; 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Příjem (</a:t>
                          </a:r>
                          <a:r>
                            <a:rPr lang="cs-CZ" sz="1800" b="0" strike="sng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spotřeba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) kyslíku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397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Oxygen consumption (intake) per kilogram of body mass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9157" t="-274468" r="-587349" b="-636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∙kg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Minutový příjem kyslíku na 1 kg hmotnosti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7397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9157" t="-374468" r="-587349" b="-536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; ml∙min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aerobní výkon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86747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  per 1 kilogram of body mass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9157" t="-314085" r="-587349" b="-2549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∙kg</a:t>
                          </a:r>
                          <a:r>
                            <a:rPr lang="cs-CZ" sz="18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aerobní výkon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- na 1 kg hmotnosti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86917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oxygen consumption (intake) ) or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Maximal aerobic power per frontal body area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9157" t="-411189" r="-587349" b="-1531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∙m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∙m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-2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minutový příjem kyslíku nebo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Maximální aerobní výkon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na 1 metr čtvereční čelního povrchu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4766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Excess postexercise oxygen consumption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EPOC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l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Zotavovací kyslík (</a:t>
                          </a:r>
                          <a:r>
                            <a:rPr lang="cs-CZ" sz="18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pozátěžový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kyslíkový dluh)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5433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8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Pulse oxygen consumption 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9157" t="-1676596" r="-587349" b="-244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ml∙min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r>
                            <a:rPr lang="cs-CZ" sz="1800" b="0">
                              <a:solidFill>
                                <a:schemeClr val="tx1"/>
                              </a:solidFill>
                              <a:effectLst/>
                            </a:rPr>
                            <a:t>∙b</a:t>
                          </a:r>
                          <a:r>
                            <a:rPr lang="cs-CZ" sz="18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-1</a:t>
                          </a:r>
                          <a:endParaRPr lang="cs-CZ" sz="18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6476" t="-1676596" r="-285" b="-2446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804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b="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r>
                            <a:rPr lang="en-US" b="0" dirty="0" err="1">
                              <a:solidFill>
                                <a:schemeClr val="tx1"/>
                              </a:solidFill>
                            </a:rPr>
                            <a:t>artial</a:t>
                          </a:r>
                          <a:r>
                            <a:rPr lang="en-US" b="0" dirty="0">
                              <a:solidFill>
                                <a:schemeClr val="tx1"/>
                              </a:solidFill>
                            </a:rPr>
                            <a:t> pressure of end-tidal oxygen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PET0</a:t>
                          </a:r>
                          <a:r>
                            <a:rPr lang="cs-CZ" sz="1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Parciální tlak O</a:t>
                          </a:r>
                          <a:r>
                            <a:rPr lang="cs-CZ" sz="1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na konci výdechu</a:t>
                          </a: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1291538"/>
                      </a:ext>
                    </a:extLst>
                  </a:tr>
                  <a:tr h="28048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b="0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r>
                            <a:rPr lang="en-US" b="0" dirty="0" err="1">
                              <a:solidFill>
                                <a:schemeClr val="tx1"/>
                              </a:solidFill>
                            </a:rPr>
                            <a:t>artial</a:t>
                          </a:r>
                          <a:r>
                            <a:rPr lang="en-US" b="0" dirty="0">
                              <a:solidFill>
                                <a:schemeClr val="tx1"/>
                              </a:solidFill>
                            </a:rPr>
                            <a:t> pressure of end-tidal carbon dioxide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PETCO</a:t>
                          </a:r>
                          <a:r>
                            <a:rPr lang="cs-CZ" sz="1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cs-CZ" sz="18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Parciální tlak CO</a:t>
                          </a:r>
                          <a:r>
                            <a:rPr lang="cs-CZ" sz="1800" b="0" baseline="-250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cs-CZ" sz="1800" b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na konci výdechu</a:t>
                          </a:r>
                        </a:p>
                      </a:txBody>
                      <a:tcPr marL="66457" marR="66457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  <a:alpha val="66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025699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620167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McArdl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4" y="95050"/>
            <a:ext cx="4689394" cy="518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1972467" y="495301"/>
            <a:ext cx="37798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Metodika stanovení „anaerobního prahu“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1708238" y="1801491"/>
            <a:ext cx="4314737" cy="3477875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3609F5"/>
                </a:solidFill>
              </a:rPr>
              <a:t>ZÁTĚŽOVÝ TEST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rgbClr val="3609F5"/>
                </a:solidFill>
              </a:rPr>
              <a:t> stupňovaná intenzita zátěže</a:t>
            </a:r>
            <a:r>
              <a:rPr lang="cs-CZ" altLang="cs-CZ" sz="2000" dirty="0"/>
              <a:t> (rychlost, výkon)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rgbClr val="3609F5"/>
                </a:solidFill>
              </a:rPr>
              <a:t> měření odezvy </a:t>
            </a:r>
            <a:r>
              <a:rPr lang="cs-CZ" altLang="cs-CZ" sz="2000" dirty="0"/>
              <a:t>(La, VE, SF, ..)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↓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ANP = </a:t>
            </a:r>
            <a:r>
              <a:rPr lang="cs-CZ" altLang="cs-CZ" sz="2000" dirty="0">
                <a:solidFill>
                  <a:srgbClr val="FF0000"/>
                </a:solidFill>
              </a:rPr>
              <a:t>INTENZITA ZÁTĚŽE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rgbClr val="3609F5"/>
                </a:solidFill>
              </a:rPr>
              <a:t> rychlost, </a:t>
            </a:r>
            <a:r>
              <a:rPr lang="cs-CZ" altLang="cs-CZ" sz="2000" dirty="0"/>
              <a:t>výkon, VO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 %VO2max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rgbClr val="3609F5"/>
                </a:solidFill>
              </a:rPr>
              <a:t> srdeční frekvence, čas úseku</a:t>
            </a: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6888163" y="495301"/>
            <a:ext cx="288131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STUPŇOVANÁ ZÁTĚŽ</a:t>
            </a:r>
          </a:p>
        </p:txBody>
      </p:sp>
      <p:sp>
        <p:nvSpPr>
          <p:cNvPr id="12294" name="Text Box 2"/>
          <p:cNvSpPr txBox="1">
            <a:spLocks noChangeArrowheads="1"/>
          </p:cNvSpPr>
          <p:nvPr/>
        </p:nvSpPr>
        <p:spPr bwMode="auto">
          <a:xfrm>
            <a:off x="1690777" y="5439511"/>
            <a:ext cx="9053512" cy="1323439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>
                <a:solidFill>
                  <a:srgbClr val="3609F5"/>
                </a:solidFill>
              </a:rPr>
              <a:t>Výsledky jsou ovlivněny intenzitou, trváním a přerušováním zátěže.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u="sng" dirty="0"/>
              <a:t>Přerušování zátěže</a:t>
            </a:r>
            <a:r>
              <a:rPr lang="cs-CZ" altLang="cs-CZ" sz="2000" dirty="0"/>
              <a:t> → odstranění únavy z předešlé zátěže (↓ La, VE, …).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u="sng" dirty="0"/>
              <a:t>Nepřerušování zátěže</a:t>
            </a:r>
            <a:r>
              <a:rPr lang="cs-CZ" altLang="cs-CZ" sz="2000" dirty="0"/>
              <a:t> → kumulace únavy z předchozích zátěží.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862643" y="311151"/>
            <a:ext cx="8025772" cy="6370975"/>
          </a:xfrm>
          <a:prstGeom prst="rect">
            <a:avLst/>
          </a:prstGeom>
          <a:noFill/>
          <a:ln w="9525">
            <a:solidFill>
              <a:srgbClr val="3609F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Metodika stanovení „</a:t>
            </a:r>
            <a:r>
              <a:rPr lang="cs-CZ" altLang="cs-CZ" sz="2400" b="1" dirty="0" err="1">
                <a:solidFill>
                  <a:srgbClr val="FF0000"/>
                </a:solidFill>
              </a:rPr>
              <a:t>anarobního</a:t>
            </a:r>
            <a:r>
              <a:rPr lang="cs-CZ" altLang="cs-CZ" sz="2400" b="1" dirty="0">
                <a:solidFill>
                  <a:srgbClr val="FF0000"/>
                </a:solidFill>
              </a:rPr>
              <a:t> prahu“ </a:t>
            </a:r>
            <a:r>
              <a:rPr lang="cs-CZ" altLang="cs-CZ" sz="2400" b="1" dirty="0"/>
              <a:t>(metabolických přechodů)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accent2"/>
                </a:solidFill>
              </a:rPr>
              <a:t>  </a:t>
            </a:r>
            <a:r>
              <a:rPr lang="cs-CZ" altLang="cs-CZ" sz="2400" b="1" dirty="0">
                <a:solidFill>
                  <a:schemeClr val="accent2"/>
                </a:solidFill>
              </a:rPr>
              <a:t>Analýza krve: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La</a:t>
            </a:r>
            <a:r>
              <a:rPr lang="cs-CZ" altLang="cs-CZ" sz="2400" b="1" dirty="0"/>
              <a:t>, ABR (-BE, pH)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accent2"/>
                </a:solidFill>
              </a:rPr>
              <a:t>  Analýza vzduchu: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3609F5"/>
                </a:solidFill>
              </a:rPr>
              <a:t>SPIROERGOMETRIE: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VE, </a:t>
            </a:r>
            <a:r>
              <a:rPr lang="cs-CZ" altLang="cs-CZ" sz="2400" b="1" dirty="0">
                <a:solidFill>
                  <a:srgbClr val="FF0000"/>
                </a:solidFill>
              </a:rPr>
              <a:t>VE/VO</a:t>
            </a:r>
            <a:r>
              <a:rPr lang="cs-CZ" altLang="cs-CZ" sz="24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2400" b="1" dirty="0">
                <a:solidFill>
                  <a:srgbClr val="FF0000"/>
                </a:solidFill>
              </a:rPr>
              <a:t>, VE/VCO</a:t>
            </a:r>
            <a:r>
              <a:rPr lang="cs-CZ" altLang="cs-CZ" sz="2400" b="1" baseline="-25000" dirty="0">
                <a:solidFill>
                  <a:srgbClr val="FF0000"/>
                </a:solidFill>
              </a:rPr>
              <a:t>2</a:t>
            </a:r>
            <a:r>
              <a:rPr lang="cs-CZ" altLang="cs-CZ" sz="2400" b="1" dirty="0">
                <a:solidFill>
                  <a:srgbClr val="FF0000"/>
                </a:solidFill>
              </a:rPr>
              <a:t>, RER</a:t>
            </a:r>
            <a:r>
              <a:rPr lang="cs-CZ" altLang="cs-CZ" sz="2400" b="1" dirty="0"/>
              <a:t>, ..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accent2"/>
                </a:solidFill>
              </a:rPr>
              <a:t> </a:t>
            </a:r>
            <a:r>
              <a:rPr lang="cs-CZ" altLang="cs-CZ" sz="2400" dirty="0">
                <a:solidFill>
                  <a:srgbClr val="FF0000"/>
                </a:solidFill>
              </a:rPr>
              <a:t>Pocit zátěže </a:t>
            </a:r>
            <a:r>
              <a:rPr lang="cs-CZ" altLang="cs-CZ" sz="2400" dirty="0"/>
              <a:t>(RPE):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chemeClr val="accent2"/>
                </a:solidFill>
              </a:rPr>
              <a:t> </a:t>
            </a:r>
            <a:r>
              <a:rPr lang="cs-CZ" altLang="cs-CZ" sz="2400" dirty="0"/>
              <a:t>13 - poněkud namáhavá</a:t>
            </a:r>
            <a:r>
              <a:rPr lang="cs-CZ" altLang="cs-CZ" sz="2400" dirty="0">
                <a:solidFill>
                  <a:schemeClr val="accent2"/>
                </a:solidFill>
              </a:rPr>
              <a:t>  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accent2"/>
                </a:solidFill>
              </a:rPr>
              <a:t> </a:t>
            </a:r>
            <a:r>
              <a:rPr lang="cs-CZ" altLang="cs-CZ" sz="2400" dirty="0">
                <a:solidFill>
                  <a:srgbClr val="FF0000"/>
                </a:solidFill>
              </a:rPr>
              <a:t>Test mluvení</a:t>
            </a:r>
            <a:r>
              <a:rPr lang="cs-CZ" altLang="cs-CZ" sz="2400" dirty="0">
                <a:solidFill>
                  <a:schemeClr val="accent2"/>
                </a:solidFill>
              </a:rPr>
              <a:t>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chemeClr val="accent2"/>
                </a:solidFill>
              </a:rPr>
              <a:t> </a:t>
            </a:r>
            <a:r>
              <a:rPr lang="cs-CZ" altLang="cs-CZ" sz="2400" dirty="0"/>
              <a:t>neschopnost souvislé řeči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/>
              <a:t>  </a:t>
            </a:r>
            <a:r>
              <a:rPr lang="en-US" altLang="cs-CZ" sz="2400" i="1" dirty="0"/>
              <a:t>[</a:t>
            </a:r>
            <a:r>
              <a:rPr lang="cs-CZ" altLang="cs-CZ" sz="2400" i="1" dirty="0" err="1">
                <a:solidFill>
                  <a:schemeClr val="accent2"/>
                </a:solidFill>
              </a:rPr>
              <a:t>Conconi</a:t>
            </a:r>
            <a:r>
              <a:rPr lang="cs-CZ" altLang="cs-CZ" sz="2400" i="1" dirty="0">
                <a:solidFill>
                  <a:schemeClr val="accent2"/>
                </a:solidFill>
              </a:rPr>
              <a:t> test?:</a:t>
            </a:r>
            <a:r>
              <a:rPr lang="cs-CZ" altLang="cs-CZ" sz="2400" i="1" dirty="0"/>
              <a:t> SF, intenzita zatížení (rychlost)</a:t>
            </a:r>
            <a:r>
              <a:rPr lang="en-US" altLang="cs-CZ" sz="2400" i="1" dirty="0"/>
              <a:t>]</a:t>
            </a:r>
            <a:endParaRPr lang="cs-CZ" altLang="cs-CZ" sz="2400" dirty="0"/>
          </a:p>
        </p:txBody>
      </p:sp>
      <p:pic>
        <p:nvPicPr>
          <p:cNvPr id="14339" name="Picture 8" descr="Oxycon_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3243264"/>
            <a:ext cx="1944687" cy="2503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5" descr="lacate_pro_blood_tak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484313"/>
            <a:ext cx="1944687" cy="14589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10" descr="LT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382879"/>
            <a:ext cx="2874332" cy="3046122"/>
          </a:xfrm>
          <a:prstGeom prst="rect">
            <a:avLst/>
          </a:prstGeom>
          <a:noFill/>
          <a:ln w="9525">
            <a:solidFill>
              <a:srgbClr val="3609F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5" descr="VT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3554916"/>
            <a:ext cx="3417984" cy="25034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/>
          <a:stretch/>
        </p:blipFill>
        <p:spPr>
          <a:xfrm>
            <a:off x="1636605" y="916851"/>
            <a:ext cx="4778156" cy="3024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56" y="844843"/>
            <a:ext cx="4238600" cy="42386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179796" y="3941188"/>
            <a:ext cx="4320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200" dirty="0">
                <a:latin typeface="Calibri" panose="020F0502020204030204" pitchFamily="34" charset="0"/>
              </a:rPr>
              <a:t>Jan van den Bosch</a:t>
            </a:r>
            <a:r>
              <a:rPr lang="cs-CZ" sz="1200" dirty="0">
                <a:latin typeface="Calibri" panose="020F0502020204030204" pitchFamily="34" charset="0"/>
              </a:rPr>
              <a:t>. </a:t>
            </a:r>
            <a:r>
              <a:rPr lang="en-GB" sz="1200" dirty="0">
                <a:latin typeface="Calibri" panose="020F0502020204030204" pitchFamily="34" charset="0"/>
              </a:rPr>
              <a:t>THE CONCONI TEST: GENERAL INTRODUCTION</a:t>
            </a:r>
            <a:r>
              <a:rPr lang="cs-CZ" sz="1200" dirty="0">
                <a:latin typeface="Calibri" panose="020F0502020204030204" pitchFamily="34" charset="0"/>
              </a:rPr>
              <a:t> (http://home.kpn.nl/jhbosch.1/congeneral.html)</a:t>
            </a:r>
          </a:p>
        </p:txBody>
      </p:sp>
      <p:sp>
        <p:nvSpPr>
          <p:cNvPr id="5" name="Obdélník 4"/>
          <p:cNvSpPr/>
          <p:nvPr/>
        </p:nvSpPr>
        <p:spPr>
          <a:xfrm>
            <a:off x="1690404" y="116633"/>
            <a:ext cx="88899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3609F5"/>
                </a:solidFill>
                <a:latin typeface="Calibri" panose="020F0502020204030204" pitchFamily="34" charset="0"/>
              </a:rPr>
              <a:t>Cirkulační („anaerobní“?) práh podle </a:t>
            </a:r>
            <a:r>
              <a:rPr lang="cs-CZ" b="1" dirty="0" err="1">
                <a:solidFill>
                  <a:srgbClr val="3609F5"/>
                </a:solidFill>
                <a:latin typeface="Calibri" panose="020F0502020204030204" pitchFamily="34" charset="0"/>
              </a:rPr>
              <a:t>Conconi</a:t>
            </a:r>
            <a:endParaRPr lang="cs-CZ" b="1" dirty="0">
              <a:solidFill>
                <a:srgbClr val="3609F5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200" dirty="0" err="1">
                <a:latin typeface="Calibri" panose="020F0502020204030204" pitchFamily="34" charset="0"/>
              </a:rPr>
              <a:t>Conconi</a:t>
            </a:r>
            <a:r>
              <a:rPr lang="cs-CZ" sz="1200" dirty="0">
                <a:latin typeface="Calibri" panose="020F0502020204030204" pitchFamily="34" charset="0"/>
              </a:rPr>
              <a:t> et al. </a:t>
            </a:r>
            <a:r>
              <a:rPr lang="en-US" sz="1200" dirty="0">
                <a:latin typeface="Calibri" panose="020F0502020204030204" pitchFamily="34" charset="0"/>
              </a:rPr>
              <a:t>Determination of the anaerobic threshold by a noninvasive field test in runners</a:t>
            </a:r>
            <a:r>
              <a:rPr lang="cs-CZ" sz="1200" dirty="0">
                <a:latin typeface="Calibri" panose="020F0502020204030204" pitchFamily="34" charset="0"/>
              </a:rPr>
              <a:t>. </a:t>
            </a:r>
            <a:r>
              <a:rPr lang="en-US" sz="1200" dirty="0">
                <a:latin typeface="Calibri" panose="020F0502020204030204" pitchFamily="34" charset="0"/>
              </a:rPr>
              <a:t>Journal of Applied Physiology</a:t>
            </a:r>
            <a:r>
              <a:rPr lang="cs-CZ" sz="1200" dirty="0">
                <a:latin typeface="Calibri" panose="020F0502020204030204" pitchFamily="34" charset="0"/>
              </a:rPr>
              <a:t>. </a:t>
            </a:r>
            <a:r>
              <a:rPr lang="en-US" sz="1200" dirty="0">
                <a:latin typeface="Calibri" panose="020F0502020204030204" pitchFamily="34" charset="0"/>
              </a:rPr>
              <a:t>1982</a:t>
            </a:r>
            <a:r>
              <a:rPr lang="cs-CZ" sz="1200" dirty="0">
                <a:latin typeface="Calibri" panose="020F0502020204030204" pitchFamily="34" charset="0"/>
              </a:rPr>
              <a:t>, </a:t>
            </a:r>
            <a:r>
              <a:rPr lang="en-US" sz="1200" dirty="0">
                <a:latin typeface="Calibri" panose="020F0502020204030204" pitchFamily="34" charset="0"/>
              </a:rPr>
              <a:t>52</a:t>
            </a:r>
            <a:r>
              <a:rPr lang="cs-CZ" sz="1200" dirty="0">
                <a:latin typeface="Calibri" panose="020F0502020204030204" pitchFamily="34" charset="0"/>
              </a:rPr>
              <a:t>(</a:t>
            </a:r>
            <a:r>
              <a:rPr lang="en-US" sz="1200" dirty="0">
                <a:latin typeface="Calibri" panose="020F0502020204030204" pitchFamily="34" charset="0"/>
              </a:rPr>
              <a:t>4</a:t>
            </a:r>
            <a:r>
              <a:rPr lang="cs-CZ" sz="1200" dirty="0">
                <a:latin typeface="Calibri" panose="020F0502020204030204" pitchFamily="34" charset="0"/>
              </a:rPr>
              <a:t>).</a:t>
            </a:r>
          </a:p>
          <a:p>
            <a:pPr algn="ctr"/>
            <a:r>
              <a:rPr lang="cs-CZ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Odklon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srdeční frekvence </a:t>
            </a:r>
            <a:r>
              <a:rPr lang="cs-CZ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od lineárního průběhu její závislosti na rychlosti běhu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565693" y="4953492"/>
            <a:ext cx="9180512" cy="1877437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</a:rPr>
              <a:t>Mahon </a:t>
            </a:r>
            <a:r>
              <a:rPr lang="en-US" sz="1200" dirty="0">
                <a:latin typeface="Calibri" panose="020F0502020204030204" pitchFamily="34" charset="0"/>
              </a:rPr>
              <a:t>&amp;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Vaccaron</a:t>
            </a:r>
            <a:r>
              <a:rPr lang="cs-CZ" sz="1200" dirty="0">
                <a:latin typeface="Calibri" panose="020F0502020204030204" pitchFamily="34" charset="0"/>
              </a:rPr>
              <a:t>, 1991: 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HR </a:t>
            </a:r>
            <a:r>
              <a:rPr lang="cs-CZ" sz="1600" dirty="0" err="1">
                <a:solidFill>
                  <a:srgbClr val="3609F5"/>
                </a:solidFill>
                <a:latin typeface="Calibri" panose="020F0502020204030204" pitchFamily="34" charset="0"/>
              </a:rPr>
              <a:t>deflexní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 bod (177±11) může být prediktorem VT (181±4) u většiny z 22 dětí.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Calibri" panose="020F0502020204030204" pitchFamily="34" charset="0"/>
              </a:rPr>
              <a:t>Ignjatovič</a:t>
            </a:r>
            <a:r>
              <a:rPr lang="cs-CZ" sz="1200" dirty="0">
                <a:latin typeface="Calibri" panose="020F0502020204030204" pitchFamily="34" charset="0"/>
              </a:rPr>
              <a:t> A. et al. Non-</a:t>
            </a:r>
            <a:r>
              <a:rPr lang="cs-CZ" sz="1200" dirty="0" err="1">
                <a:latin typeface="Calibri" panose="020F0502020204030204" pitchFamily="34" charset="0"/>
              </a:rPr>
              <a:t>invasive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determination</a:t>
            </a:r>
            <a:r>
              <a:rPr lang="cs-CZ" sz="1200" dirty="0">
                <a:latin typeface="Calibri" panose="020F0502020204030204" pitchFamily="34" charset="0"/>
              </a:rPr>
              <a:t> of </a:t>
            </a:r>
            <a:r>
              <a:rPr lang="cs-CZ" sz="1200" dirty="0" err="1">
                <a:latin typeface="Calibri" panose="020F0502020204030204" pitchFamily="34" charset="0"/>
              </a:rPr>
              <a:t>the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anaerobic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threshold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based</a:t>
            </a:r>
            <a:r>
              <a:rPr lang="cs-CZ" sz="1200" dirty="0">
                <a:latin typeface="Calibri" panose="020F0502020204030204" pitchFamily="34" charset="0"/>
              </a:rPr>
              <a:t> on </a:t>
            </a:r>
            <a:r>
              <a:rPr lang="cs-CZ" sz="1200" dirty="0" err="1">
                <a:latin typeface="Calibri" panose="020F0502020204030204" pitchFamily="34" charset="0"/>
              </a:rPr>
              <a:t>the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heart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rate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deflection</a:t>
            </a:r>
            <a:r>
              <a:rPr lang="cs-CZ" sz="1200" dirty="0">
                <a:latin typeface="Calibri" panose="020F0502020204030204" pitchFamily="34" charset="0"/>
              </a:rPr>
              <a:t> point. </a:t>
            </a:r>
            <a:r>
              <a:rPr lang="cs-CZ" sz="1200" dirty="0" err="1">
                <a:latin typeface="Calibri" panose="020F0502020204030204" pitchFamily="34" charset="0"/>
              </a:rPr>
              <a:t>Facta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Universitatis</a:t>
            </a:r>
            <a:r>
              <a:rPr lang="cs-CZ" sz="1200" dirty="0">
                <a:latin typeface="Calibri" panose="020F0502020204030204" pitchFamily="34" charset="0"/>
              </a:rPr>
              <a:t>. </a:t>
            </a:r>
            <a:r>
              <a:rPr lang="cs-CZ" sz="1200" dirty="0" err="1">
                <a:latin typeface="Calibri" panose="020F0502020204030204" pitchFamily="34" charset="0"/>
              </a:rPr>
              <a:t>Physical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Education</a:t>
            </a:r>
            <a:r>
              <a:rPr lang="cs-CZ" sz="1200" dirty="0">
                <a:latin typeface="Calibri" panose="020F0502020204030204" pitchFamily="34" charset="0"/>
              </a:rPr>
              <a:t> and Sport, 2008, 6(1): 1-10.</a:t>
            </a:r>
            <a:r>
              <a:rPr lang="cs-CZ" sz="1200" dirty="0">
                <a:solidFill>
                  <a:srgbClr val="3609F5"/>
                </a:solidFill>
                <a:latin typeface="Calibri" panose="020F0502020204030204" pitchFamily="34" charset="0"/>
              </a:rPr>
              <a:t> 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Fyziologická podstata </a:t>
            </a:r>
            <a:r>
              <a:rPr lang="cs-CZ" sz="1600" dirty="0" err="1">
                <a:solidFill>
                  <a:srgbClr val="3609F5"/>
                </a:solidFill>
                <a:latin typeface="Calibri" panose="020F0502020204030204" pitchFamily="34" charset="0"/>
              </a:rPr>
              <a:t>Conconiho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 AT není jasná.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Calibri" panose="020F0502020204030204" pitchFamily="34" charset="0"/>
              </a:rPr>
              <a:t>Cook</a:t>
            </a:r>
            <a:r>
              <a:rPr lang="cs-CZ" sz="1200" dirty="0">
                <a:latin typeface="Calibri" panose="020F0502020204030204" pitchFamily="34" charset="0"/>
              </a:rPr>
              <a:t>, I. </a:t>
            </a:r>
            <a:r>
              <a:rPr lang="cs-CZ" sz="1200" dirty="0" err="1">
                <a:latin typeface="Calibri" panose="020F0502020204030204" pitchFamily="34" charset="0"/>
              </a:rPr>
              <a:t>Was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the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Conconi</a:t>
            </a:r>
            <a:r>
              <a:rPr lang="cs-CZ" sz="1200" dirty="0">
                <a:latin typeface="Calibri" panose="020F0502020204030204" pitchFamily="34" charset="0"/>
              </a:rPr>
              <a:t> test </a:t>
            </a:r>
            <a:r>
              <a:rPr lang="cs-CZ" sz="1200" dirty="0" err="1">
                <a:latin typeface="Calibri" panose="020F0502020204030204" pitchFamily="34" charset="0"/>
              </a:rPr>
              <a:t>validated</a:t>
            </a:r>
            <a:r>
              <a:rPr lang="cs-CZ" sz="1200" dirty="0">
                <a:latin typeface="Calibri" panose="020F0502020204030204" pitchFamily="34" charset="0"/>
              </a:rPr>
              <a:t> by </a:t>
            </a:r>
            <a:r>
              <a:rPr lang="cs-CZ" sz="1200" dirty="0" err="1">
                <a:latin typeface="Calibri" panose="020F0502020204030204" pitchFamily="34" charset="0"/>
              </a:rPr>
              <a:t>sporting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succes</a:t>
            </a:r>
            <a:r>
              <a:rPr lang="cs-CZ" sz="1200" dirty="0">
                <a:latin typeface="Calibri" panose="020F0502020204030204" pitchFamily="34" charset="0"/>
              </a:rPr>
              <a:t>, expert </a:t>
            </a:r>
            <a:r>
              <a:rPr lang="cs-CZ" sz="1200" dirty="0" err="1">
                <a:latin typeface="Calibri" panose="020F0502020204030204" pitchFamily="34" charset="0"/>
              </a:rPr>
              <a:t>opinion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or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good</a:t>
            </a:r>
            <a:r>
              <a:rPr lang="cs-CZ" sz="1200" dirty="0">
                <a:latin typeface="Calibri" panose="020F0502020204030204" pitchFamily="34" charset="0"/>
              </a:rPr>
              <a:t> science? </a:t>
            </a:r>
            <a:r>
              <a:rPr lang="cs-CZ" sz="1200" dirty="0" err="1">
                <a:latin typeface="Calibri" panose="020F0502020204030204" pitchFamily="34" charset="0"/>
              </a:rPr>
              <a:t>South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African</a:t>
            </a:r>
            <a:r>
              <a:rPr lang="cs-CZ" sz="1200" dirty="0">
                <a:latin typeface="Calibri" panose="020F0502020204030204" pitchFamily="34" charset="0"/>
              </a:rPr>
              <a:t> Journal </a:t>
            </a:r>
            <a:r>
              <a:rPr lang="cs-CZ" sz="1200" dirty="0" err="1">
                <a:latin typeface="Calibri" panose="020F0502020204030204" pitchFamily="34" charset="0"/>
              </a:rPr>
              <a:t>for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Research</a:t>
            </a:r>
            <a:r>
              <a:rPr lang="cs-CZ" sz="1200" dirty="0">
                <a:latin typeface="Calibri" panose="020F0502020204030204" pitchFamily="34" charset="0"/>
              </a:rPr>
              <a:t> in Sport, </a:t>
            </a:r>
            <a:r>
              <a:rPr lang="cs-CZ" sz="1200" dirty="0" err="1">
                <a:latin typeface="Calibri" panose="020F0502020204030204" pitchFamily="34" charset="0"/>
              </a:rPr>
              <a:t>Physical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Education</a:t>
            </a:r>
            <a:r>
              <a:rPr lang="cs-CZ" sz="1200" dirty="0">
                <a:latin typeface="Calibri" panose="020F0502020204030204" pitchFamily="34" charset="0"/>
              </a:rPr>
              <a:t> and </a:t>
            </a:r>
            <a:r>
              <a:rPr lang="cs-CZ" sz="1200" dirty="0" err="1">
                <a:latin typeface="Calibri" panose="020F0502020204030204" pitchFamily="34" charset="0"/>
              </a:rPr>
              <a:t>Recreation</a:t>
            </a:r>
            <a:r>
              <a:rPr lang="cs-CZ" sz="1200" dirty="0">
                <a:latin typeface="Calibri" panose="020F0502020204030204" pitchFamily="34" charset="0"/>
              </a:rPr>
              <a:t>, 2011, 33(1): 23-35.:</a:t>
            </a:r>
            <a:r>
              <a:rPr lang="cs-CZ" sz="1200" dirty="0">
                <a:solidFill>
                  <a:srgbClr val="3609F5"/>
                </a:solidFill>
                <a:latin typeface="Calibri" panose="020F0502020204030204" pitchFamily="34" charset="0"/>
              </a:rPr>
              <a:t> 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Pochybnosti o validitě a reliabilitě </a:t>
            </a:r>
            <a:r>
              <a:rPr lang="cs-CZ" sz="1600" dirty="0" err="1">
                <a:solidFill>
                  <a:srgbClr val="3609F5"/>
                </a:solidFill>
                <a:latin typeface="Calibri" panose="020F0502020204030204" pitchFamily="34" charset="0"/>
              </a:rPr>
              <a:t>Conconiho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 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Calibri" panose="020F0502020204030204" pitchFamily="34" charset="0"/>
              </a:rPr>
              <a:t>Peinado</a:t>
            </a:r>
            <a:r>
              <a:rPr lang="cs-CZ" sz="1200" dirty="0">
                <a:latin typeface="Calibri" panose="020F0502020204030204" pitchFamily="34" charset="0"/>
              </a:rPr>
              <a:t> et al. </a:t>
            </a:r>
            <a:r>
              <a:rPr lang="en-US" sz="1200" dirty="0">
                <a:latin typeface="Calibri" panose="020F0502020204030204" pitchFamily="34" charset="0"/>
              </a:rPr>
              <a:t>Responses to increasing exercise upon reaching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</a:rPr>
              <a:t>the anaerobic threshold, and their control by the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central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nervous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system</a:t>
            </a:r>
            <a:r>
              <a:rPr lang="cs-CZ" sz="1200" dirty="0">
                <a:latin typeface="Calibri" panose="020F0502020204030204" pitchFamily="34" charset="0"/>
              </a:rPr>
              <a:t>. BMC Sports Science, </a:t>
            </a:r>
            <a:r>
              <a:rPr lang="cs-CZ" sz="1200" dirty="0" err="1">
                <a:latin typeface="Calibri" panose="020F0502020204030204" pitchFamily="34" charset="0"/>
              </a:rPr>
              <a:t>Medicine</a:t>
            </a:r>
            <a:r>
              <a:rPr lang="cs-CZ" sz="1200" dirty="0">
                <a:latin typeface="Calibri" panose="020F0502020204030204" pitchFamily="34" charset="0"/>
              </a:rPr>
              <a:t>, and </a:t>
            </a:r>
            <a:r>
              <a:rPr lang="cs-CZ" sz="1200" dirty="0" err="1">
                <a:latin typeface="Calibri" panose="020F0502020204030204" pitchFamily="34" charset="0"/>
              </a:rPr>
              <a:t>Rehabilitation</a:t>
            </a:r>
            <a:r>
              <a:rPr lang="cs-CZ" sz="1200" dirty="0">
                <a:latin typeface="Calibri" panose="020F0502020204030204" pitchFamily="34" charset="0"/>
              </a:rPr>
              <a:t> 2014, 6:17.: 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„Ukončení lineárního nárůstu HR se zvyšující se zátěží může být výrazem selhávání.“</a:t>
            </a:r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538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g. 1.">
            <a:hlinkClick r:id="rId2" tooltip="&quot;Blood lactate and heart rate (HR) responses to 3 continuous, incremental run tests. Subjects 1, 2, 3, and 4(A, B, C, andD, respectively) showed an HR plateau on Conconi track protocol, in which 200-m stages were used, but not on a treadmill protocol, in which 60-s stages were used. HR deflection point (top arrow) occurred at higher speeds than lactate threshold (LT; bottom arrow).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84776"/>
            <a:ext cx="8894349" cy="62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2600793" y="-13398"/>
            <a:ext cx="71661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3609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Conconi</a:t>
            </a:r>
            <a:r>
              <a:rPr lang="cs-CZ" b="1" dirty="0">
                <a:solidFill>
                  <a:srgbClr val="3609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práh není prediktorem laktátového prahu</a:t>
            </a:r>
          </a:p>
          <a:p>
            <a:pPr algn="ctr"/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A.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Vachon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Validity of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heart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deflection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point as a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predictor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lactate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threshold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running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Journal of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Physiology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Published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July 1999 Vol. 87 no. 1, 452-459. </a:t>
            </a:r>
            <a:endParaRPr lang="cs-CZ" sz="1200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6384032" y="2132856"/>
            <a:ext cx="648072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2567608" y="4437112"/>
            <a:ext cx="180020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567608" y="1628800"/>
            <a:ext cx="180020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6384032" y="4869160"/>
            <a:ext cx="72008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4367808" y="1628800"/>
            <a:ext cx="0" cy="165618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 flipV="1">
            <a:off x="7032104" y="2132856"/>
            <a:ext cx="12376" cy="115212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5303912" y="1052736"/>
            <a:ext cx="0" cy="22322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8040216" y="1412776"/>
            <a:ext cx="0" cy="18722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5087888" y="4149080"/>
            <a:ext cx="0" cy="20162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8112224" y="4293096"/>
            <a:ext cx="0" cy="19442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>
            <a:off x="2567608" y="1052736"/>
            <a:ext cx="2700300" cy="0"/>
          </a:xfrm>
          <a:prstGeom prst="straightConnector1">
            <a:avLst/>
          </a:prstGeom>
          <a:ln w="28575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>
            <a:off x="6384033" y="1401272"/>
            <a:ext cx="1670375" cy="11505"/>
          </a:xfrm>
          <a:prstGeom prst="straightConnector1">
            <a:avLst/>
          </a:prstGeom>
          <a:ln w="28575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>
            <a:off x="2567608" y="4137576"/>
            <a:ext cx="2520280" cy="11505"/>
          </a:xfrm>
          <a:prstGeom prst="straightConnector1">
            <a:avLst/>
          </a:prstGeom>
          <a:ln w="28575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>
            <a:off x="6384032" y="4293096"/>
            <a:ext cx="1728192" cy="0"/>
          </a:xfrm>
          <a:prstGeom prst="straightConnector1">
            <a:avLst/>
          </a:prstGeom>
          <a:ln w="28575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V="1">
            <a:off x="4354308" y="4437112"/>
            <a:ext cx="13501" cy="18002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7104112" y="4869160"/>
            <a:ext cx="0" cy="136815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7646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37" y="1907758"/>
            <a:ext cx="5440326" cy="4077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bdélník 2">
            <a:hlinkClick r:id="rId3"/>
          </p:cNvPr>
          <p:cNvSpPr/>
          <p:nvPr/>
        </p:nvSpPr>
        <p:spPr>
          <a:xfrm>
            <a:off x="2219543" y="991147"/>
            <a:ext cx="77529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err="1"/>
              <a:t>Tiberi</a:t>
            </a:r>
            <a:r>
              <a:rPr lang="cs-CZ" sz="2400" dirty="0"/>
              <a:t> et al., 1988: </a:t>
            </a:r>
            <a:r>
              <a:rPr lang="cs-CZ" sz="2400" b="1" dirty="0" err="1">
                <a:solidFill>
                  <a:srgbClr val="3609F5"/>
                </a:solidFill>
              </a:rPr>
              <a:t>Conconi</a:t>
            </a:r>
            <a:r>
              <a:rPr lang="cs-CZ" sz="2400" b="1" dirty="0">
                <a:solidFill>
                  <a:srgbClr val="3609F5"/>
                </a:solidFill>
              </a:rPr>
              <a:t> práh nekoreluje s La prahem.</a:t>
            </a:r>
          </a:p>
          <a:p>
            <a:pPr algn="ctr"/>
            <a:r>
              <a:rPr lang="cs-CZ" dirty="0"/>
              <a:t>(http://www.lactate.com/</a:t>
            </a:r>
            <a:r>
              <a:rPr lang="cs-CZ" dirty="0" err="1"/>
              <a:t>triathlon</a:t>
            </a:r>
            <a:r>
              <a:rPr lang="cs-CZ" dirty="0"/>
              <a:t>/trcons.htm)</a:t>
            </a:r>
          </a:p>
        </p:txBody>
      </p:sp>
    </p:spTree>
    <p:extLst>
      <p:ext uri="{BB962C8B-B14F-4D97-AF65-F5344CB8AC3E}">
        <p14:creationId xmlns:p14="http://schemas.microsoft.com/office/powerpoint/2010/main" val="25714107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568270" y="588634"/>
            <a:ext cx="9296999" cy="1154113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laktátového prahu</a:t>
            </a:r>
            <a:endParaRPr lang="cs-CZ" altLang="cs-CZ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7030A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7030A0"/>
                </a:solidFill>
              </a:rPr>
              <a:t>PROBLÉM definice a stanovení „lakátového anaerobního prahu“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1568270" y="1885621"/>
            <a:ext cx="9296999" cy="415498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/>
              <a:t>Ze závislosti koncentrace laktátu na zvyšující se intenzitě zátěže (</a:t>
            </a:r>
            <a:r>
              <a:rPr lang="cs-CZ" altLang="cs-CZ" sz="2400" i="1" dirty="0" err="1"/>
              <a:t>Australian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Sports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Commission</a:t>
            </a:r>
            <a:r>
              <a:rPr lang="cs-CZ" altLang="cs-CZ" sz="2400" i="1" dirty="0"/>
              <a:t>, </a:t>
            </a:r>
            <a:r>
              <a:rPr lang="cs-CZ" altLang="cs-CZ" sz="2400" i="1" dirty="0">
                <a:solidFill>
                  <a:srgbClr val="FF0000"/>
                </a:solidFill>
              </a:rPr>
              <a:t>2000</a:t>
            </a:r>
            <a:r>
              <a:rPr lang="cs-CZ" altLang="cs-CZ" sz="2400" i="1" dirty="0"/>
              <a:t>)</a:t>
            </a:r>
            <a:r>
              <a:rPr lang="cs-CZ" altLang="cs-CZ" sz="2400" dirty="0"/>
              <a:t>: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400" dirty="0">
                <a:solidFill>
                  <a:srgbClr val="3609F5"/>
                </a:solidFill>
              </a:rPr>
              <a:t>První zátěž, při níž se koncentrace La zvýší nad klidovou hodnotu (</a:t>
            </a:r>
            <a:r>
              <a:rPr lang="en-US" altLang="cs-CZ" sz="2400" dirty="0">
                <a:solidFill>
                  <a:srgbClr val="3609F5"/>
                </a:solidFill>
              </a:rPr>
              <a:t>~</a:t>
            </a:r>
            <a:r>
              <a:rPr lang="cs-CZ" altLang="cs-CZ" sz="2400" dirty="0">
                <a:solidFill>
                  <a:srgbClr val="3609F5"/>
                </a:solidFill>
              </a:rPr>
              <a:t>2 </a:t>
            </a:r>
            <a:r>
              <a:rPr lang="cs-CZ" altLang="cs-CZ" sz="2400" dirty="0" err="1">
                <a:solidFill>
                  <a:srgbClr val="3609F5"/>
                </a:solidFill>
              </a:rPr>
              <a:t>mmol</a:t>
            </a:r>
            <a:r>
              <a:rPr lang="cs-CZ" altLang="cs-CZ" sz="2400" dirty="0">
                <a:solidFill>
                  <a:srgbClr val="3609F5"/>
                </a:solidFill>
              </a:rPr>
              <a:t>/l).</a:t>
            </a:r>
          </a:p>
          <a:p>
            <a:pPr lvl="1" eaLnBrk="1" hangingPunct="1">
              <a:spcBef>
                <a:spcPct val="50000"/>
              </a:spcBef>
            </a:pPr>
            <a:r>
              <a:rPr lang="cs-CZ" altLang="cs-CZ" sz="2400" dirty="0"/>
              <a:t>(„AEROBNÍ PRÁH“? - Fyziologické vysvětlení ???)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400" dirty="0">
                <a:solidFill>
                  <a:srgbClr val="3609F5"/>
                </a:solidFill>
              </a:rPr>
              <a:t>Zátěž, při níž je nárůst koncentrace La velmi rychlý – strmý (</a:t>
            </a:r>
            <a:r>
              <a:rPr lang="en-US" altLang="cs-CZ" sz="2400" dirty="0">
                <a:solidFill>
                  <a:srgbClr val="3609F5"/>
                </a:solidFill>
              </a:rPr>
              <a:t>~</a:t>
            </a:r>
            <a:r>
              <a:rPr lang="cs-CZ" altLang="cs-CZ" sz="2400" dirty="0">
                <a:solidFill>
                  <a:srgbClr val="3609F5"/>
                </a:solidFill>
              </a:rPr>
              <a:t>2,5-5  </a:t>
            </a:r>
            <a:r>
              <a:rPr lang="cs-CZ" altLang="cs-CZ" sz="2400" dirty="0" err="1">
                <a:solidFill>
                  <a:srgbClr val="3609F5"/>
                </a:solidFill>
              </a:rPr>
              <a:t>mmol</a:t>
            </a:r>
            <a:r>
              <a:rPr lang="cs-CZ" altLang="cs-CZ" sz="2400" dirty="0">
                <a:solidFill>
                  <a:srgbClr val="3609F5"/>
                </a:solidFill>
              </a:rPr>
              <a:t>/l). </a:t>
            </a:r>
          </a:p>
          <a:p>
            <a:pPr lvl="1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9900"/>
                </a:solidFill>
              </a:rPr>
              <a:t>Fyziologické vysvětlení: při přechodu z aerobního do anaerobního získávání energie - ?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5538"/>
            <a:ext cx="8504238" cy="5637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/>
          <p:cNvCxnSpPr/>
          <p:nvPr/>
        </p:nvCxnSpPr>
        <p:spPr>
          <a:xfrm flipV="1">
            <a:off x="2495550" y="5373689"/>
            <a:ext cx="7704138" cy="7143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2495551" y="4652964"/>
            <a:ext cx="7681913" cy="7143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TextovéPole 5"/>
          <p:cNvSpPr txBox="1">
            <a:spLocks noChangeArrowheads="1"/>
          </p:cNvSpPr>
          <p:nvPr/>
        </p:nvSpPr>
        <p:spPr bwMode="auto">
          <a:xfrm>
            <a:off x="2293938" y="4508501"/>
            <a:ext cx="360362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4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2</a:t>
            </a:r>
          </a:p>
        </p:txBody>
      </p:sp>
      <p:sp>
        <p:nvSpPr>
          <p:cNvPr id="17414" name="TextovéPole 6"/>
          <p:cNvSpPr txBox="1">
            <a:spLocks noChangeArrowheads="1"/>
          </p:cNvSpPr>
          <p:nvPr/>
        </p:nvSpPr>
        <p:spPr bwMode="auto">
          <a:xfrm>
            <a:off x="2293939" y="4868864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Takto NE: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3071814" y="333376"/>
            <a:ext cx="6264275" cy="1338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laktátového prahu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9900"/>
                </a:solidFill>
              </a:rPr>
              <a:t>INDIVIDUÁLNÍ (… zlom na křivce …)</a:t>
            </a:r>
            <a:endParaRPr lang="cs-CZ" altLang="cs-CZ" sz="2000">
              <a:solidFill>
                <a:srgbClr val="0099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NE pro všechny stejně koncentrace La 2 a 4mmol/l</a:t>
            </a:r>
            <a:endParaRPr lang="cs-CZ" altLang="cs-CZ" sz="1800"/>
          </a:p>
        </p:txBody>
      </p:sp>
      <p:sp>
        <p:nvSpPr>
          <p:cNvPr id="17416" name="Obdélník 12"/>
          <p:cNvSpPr>
            <a:spLocks noChangeArrowheads="1"/>
          </p:cNvSpPr>
          <p:nvPr/>
        </p:nvSpPr>
        <p:spPr bwMode="auto">
          <a:xfrm rot="-5400000">
            <a:off x="7445376" y="3792539"/>
            <a:ext cx="55673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/>
              <a:t>http://norcalcyclingnews.com/2013/06/06/coaches-corner-lactate-threshold-the-science-and-data-wonkery/</a:t>
            </a:r>
          </a:p>
        </p:txBody>
      </p:sp>
      <p:pic>
        <p:nvPicPr>
          <p:cNvPr id="17417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4" y="1839913"/>
            <a:ext cx="3584575" cy="2546350"/>
          </a:xfrm>
          <a:prstGeom prst="rect">
            <a:avLst/>
          </a:prstGeom>
          <a:noFill/>
          <a:ln w="4127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Obdélník 14"/>
          <p:cNvSpPr>
            <a:spLocks noChangeArrowheads="1"/>
          </p:cNvSpPr>
          <p:nvPr/>
        </p:nvSpPr>
        <p:spPr bwMode="auto">
          <a:xfrm rot="-5400000">
            <a:off x="4742658" y="2994820"/>
            <a:ext cx="2643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700"/>
              <a:t>https://fitlife101.wordpress.com/2013/09/13/lactate_threshold/</a:t>
            </a:r>
          </a:p>
        </p:txBody>
      </p:sp>
      <p:sp>
        <p:nvSpPr>
          <p:cNvPr id="17419" name="Line 5"/>
          <p:cNvSpPr>
            <a:spLocks noChangeShapeType="1"/>
          </p:cNvSpPr>
          <p:nvPr/>
        </p:nvSpPr>
        <p:spPr bwMode="auto">
          <a:xfrm>
            <a:off x="4583113" y="3379788"/>
            <a:ext cx="0" cy="57626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0" name="Text Box 7"/>
          <p:cNvSpPr txBox="1">
            <a:spLocks noChangeArrowheads="1"/>
          </p:cNvSpPr>
          <p:nvPr/>
        </p:nvSpPr>
        <p:spPr bwMode="auto">
          <a:xfrm>
            <a:off x="4294188" y="2876551"/>
            <a:ext cx="576262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Bourdon_LT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0"/>
            <a:ext cx="7380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407989" y="756789"/>
            <a:ext cx="28797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Stanovení laktátového prahu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875507" y="1775665"/>
            <a:ext cx="194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Bourdon</a:t>
            </a:r>
            <a:r>
              <a:rPr lang="cs-CZ" altLang="cs-CZ" sz="1800" dirty="0"/>
              <a:t>, 2000)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261225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MONITOROVÁNÍ TRANSPORT. SYSTÉMU PRO KYSLÍK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46484" y="966734"/>
            <a:ext cx="6837504" cy="756621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Pulzní </a:t>
            </a:r>
            <a:r>
              <a:rPr lang="cs-CZ" altLang="cs-CZ" b="1" dirty="0" err="1">
                <a:solidFill>
                  <a:srgbClr val="FF0000"/>
                </a:solidFill>
              </a:rPr>
              <a:t>oxymetrie</a:t>
            </a:r>
            <a:endParaRPr lang="cs-CZ" altLang="cs-CZ" b="1" dirty="0">
              <a:solidFill>
                <a:srgbClr val="FF0000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dirty="0">
                <a:solidFill>
                  <a:srgbClr val="7030A0"/>
                </a:solidFill>
              </a:rPr>
              <a:t>k posouzení funkce transportního systému pro kyslík</a:t>
            </a:r>
            <a:endParaRPr lang="cs-CZ" altLang="cs-CZ" sz="2200" dirty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151548" y="1994125"/>
            <a:ext cx="6431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0070C0"/>
                </a:solidFill>
              </a:rPr>
              <a:t>Hemoglobin absorbuje červené a infračervené záření různě – podle míry saturace kyslíkem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38" y="2702011"/>
            <a:ext cx="7266536" cy="4098326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955951"/>
            <a:ext cx="4671549" cy="584438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5487194" y="655411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000" dirty="0"/>
              <a:t>https://energymicroblog.wordpress.com/2012/11/21/create-a-simple-pulse-oximeter-with-tiny-gecko/</a:t>
            </a:r>
          </a:p>
        </p:txBody>
      </p:sp>
      <p:sp>
        <p:nvSpPr>
          <p:cNvPr id="5" name="Obdélník 4"/>
          <p:cNvSpPr/>
          <p:nvPr/>
        </p:nvSpPr>
        <p:spPr>
          <a:xfrm rot="16200000">
            <a:off x="-1694008" y="3429044"/>
            <a:ext cx="3657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http://www.sunrom.com/p/spo2-sensor-probe-for-pulse-oximetry</a:t>
            </a:r>
          </a:p>
        </p:txBody>
      </p:sp>
    </p:spTree>
    <p:extLst>
      <p:ext uri="{BB962C8B-B14F-4D97-AF65-F5344CB8AC3E}">
        <p14:creationId xmlns:p14="http://schemas.microsoft.com/office/powerpoint/2010/main" val="26832919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2566988" y="188913"/>
            <a:ext cx="712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laktátového prahu </a:t>
            </a:r>
            <a:r>
              <a:rPr lang="cs-CZ" altLang="cs-CZ" sz="1800"/>
              <a:t>(In: Placheta, 1988)</a:t>
            </a:r>
            <a:endParaRPr lang="cs-CZ" altLang="cs-CZ" sz="2400" b="1" u="sng">
              <a:solidFill>
                <a:srgbClr val="FF0000"/>
              </a:solidFill>
            </a:endParaRPr>
          </a:p>
        </p:txBody>
      </p:sp>
      <p:pic>
        <p:nvPicPr>
          <p:cNvPr id="25603" name="Picture 5" descr="Bourdon_LT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1514"/>
            <a:ext cx="91440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51088" y="4076700"/>
            <a:ext cx="2665412" cy="5857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 err="1">
                <a:solidFill>
                  <a:srgbClr val="009900"/>
                </a:solidFill>
              </a:rPr>
              <a:t>PR</a:t>
            </a:r>
            <a:r>
              <a:rPr lang="cs-CZ" sz="1600" b="1" cap="all" dirty="0" err="1">
                <a:solidFill>
                  <a:srgbClr val="009900"/>
                </a:solidFill>
              </a:rPr>
              <a:t>ů</a:t>
            </a:r>
            <a:r>
              <a:rPr lang="cs-CZ" sz="1600" b="1" dirty="0" err="1">
                <a:solidFill>
                  <a:srgbClr val="009900"/>
                </a:solidFill>
              </a:rPr>
              <a:t>SEČÍK</a:t>
            </a:r>
            <a:r>
              <a:rPr lang="cs-CZ" sz="1600" b="1" dirty="0">
                <a:solidFill>
                  <a:srgbClr val="009900"/>
                </a:solidFill>
              </a:rPr>
              <a:t> REGRESNÍCH  PŘÍMEK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112126" y="4076700"/>
            <a:ext cx="2555875" cy="5857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rgbClr val="009900"/>
                </a:solidFill>
              </a:rPr>
              <a:t>METODA NEJMENŠÍCH </a:t>
            </a:r>
            <a:r>
              <a:rPr lang="cs-CZ" sz="1600" b="1" dirty="0" err="1">
                <a:solidFill>
                  <a:srgbClr val="009900"/>
                </a:solidFill>
              </a:rPr>
              <a:t>ČTVERC</a:t>
            </a:r>
            <a:r>
              <a:rPr lang="cs-CZ" sz="1600" b="1" cap="all" dirty="0" err="1">
                <a:solidFill>
                  <a:srgbClr val="009900"/>
                </a:solidFill>
              </a:rPr>
              <a:t>ů</a:t>
            </a:r>
            <a:endParaRPr lang="cs-CZ" sz="1600" b="1" dirty="0">
              <a:solidFill>
                <a:srgbClr val="0099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51089" y="1222375"/>
            <a:ext cx="2232025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 err="1">
                <a:solidFill>
                  <a:srgbClr val="009900"/>
                </a:solidFill>
              </a:rPr>
              <a:t>PR</a:t>
            </a:r>
            <a:r>
              <a:rPr lang="cs-CZ" sz="1600" b="1" cap="all" dirty="0" err="1">
                <a:solidFill>
                  <a:srgbClr val="009900"/>
                </a:solidFill>
              </a:rPr>
              <a:t>ů</a:t>
            </a:r>
            <a:r>
              <a:rPr lang="cs-CZ" sz="1600" b="1" dirty="0" err="1">
                <a:solidFill>
                  <a:srgbClr val="009900"/>
                </a:solidFill>
              </a:rPr>
              <a:t>SEČÍK</a:t>
            </a:r>
            <a:r>
              <a:rPr lang="cs-CZ" sz="1600" b="1" dirty="0">
                <a:solidFill>
                  <a:srgbClr val="009900"/>
                </a:solidFill>
              </a:rPr>
              <a:t> KŘIVKY A OSY TEČEN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135188" y="168275"/>
            <a:ext cx="79819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7030A0"/>
                </a:solidFill>
              </a:rPr>
              <a:t>PROBLÉMY: Množství a nejednotnost způsobů stanovení laktátového prahu</a:t>
            </a:r>
          </a:p>
        </p:txBody>
      </p:sp>
      <p:pic>
        <p:nvPicPr>
          <p:cNvPr id="16387" name="Picture 5" descr="Bourdon_L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5"/>
            <a:ext cx="91440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711450" y="6308726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(Bourdon, 2000)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3792539" y="230188"/>
            <a:ext cx="54641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7030A0"/>
                </a:solidFill>
              </a:rPr>
              <a:t>Stanovení dvou laktátových prahů ?</a:t>
            </a:r>
          </a:p>
        </p:txBody>
      </p:sp>
      <p:pic>
        <p:nvPicPr>
          <p:cNvPr id="19459" name="Picture 5" descr="Bourdon_L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5538"/>
            <a:ext cx="91440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2855914" y="692150"/>
            <a:ext cx="705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Blood lactate transition thresholds (Bourdon, 2000)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8868" y="1627488"/>
            <a:ext cx="10886536" cy="2008760"/>
          </a:xfrm>
          <a:ln>
            <a:solidFill>
              <a:srgbClr val="009900"/>
            </a:solidFill>
          </a:ln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Laktátový práh (LT – </a:t>
            </a:r>
            <a:r>
              <a:rPr lang="cs-CZ" altLang="cs-CZ" sz="2400" b="1" dirty="0" err="1">
                <a:solidFill>
                  <a:srgbClr val="FF0000"/>
                </a:solidFill>
              </a:rPr>
              <a:t>lactate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threshold</a:t>
            </a:r>
            <a:r>
              <a:rPr lang="cs-CZ" altLang="cs-CZ" sz="2400" b="1" dirty="0">
                <a:solidFill>
                  <a:srgbClr val="FF0000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i="1" dirty="0"/>
              <a:t>prediktor průměrné rychlosti, která může být v maratonu.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i="1" dirty="0"/>
              <a:t>Hranice rychlosti mezi „lehkým“ a „vytrvalým“ během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altLang="cs-CZ" sz="2400" i="1" dirty="0">
                <a:solidFill>
                  <a:srgbClr val="009900"/>
                </a:solidFill>
              </a:rPr>
              <a:t>= rychlost běhu při prvním zvýšením koncentrace laktátu v krvi nad základní hodnotu.</a:t>
            </a: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2243139" y="620713"/>
            <a:ext cx="7813675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7030A0"/>
                </a:solidFill>
              </a:rPr>
              <a:t>Stanovení dvou laktátových prahů ?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3609F5"/>
                </a:solidFill>
              </a:rPr>
              <a:t>Test na běžícím páse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 i="1" dirty="0"/>
              <a:t>(Jones 2007)</a:t>
            </a:r>
            <a:endParaRPr lang="cs-CZ" altLang="cs-CZ" sz="2000" i="1" u="sng" dirty="0"/>
          </a:p>
        </p:txBody>
      </p:sp>
      <p:sp>
        <p:nvSpPr>
          <p:cNvPr id="21508" name="Rectangle 3"/>
          <p:cNvSpPr txBox="1">
            <a:spLocks noChangeArrowheads="1"/>
          </p:cNvSpPr>
          <p:nvPr/>
        </p:nvSpPr>
        <p:spPr bwMode="auto">
          <a:xfrm>
            <a:off x="718868" y="3761961"/>
            <a:ext cx="10886536" cy="2727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+mn-lt"/>
              </a:rPr>
              <a:t>Laktátový bod obratu (LTP – lactate turn-point)</a:t>
            </a:r>
          </a:p>
          <a:p>
            <a:pPr eaLnBrk="1" hangingPunct="1"/>
            <a:r>
              <a:rPr lang="cs-CZ" altLang="cs-CZ" sz="2400" i="1">
                <a:latin typeface="+mn-lt"/>
              </a:rPr>
              <a:t>prediktor výkonu v běhu na 10 mil až v půlmaratonu</a:t>
            </a:r>
            <a:endParaRPr lang="cs-CZ" altLang="cs-CZ" sz="2400">
              <a:latin typeface="+mn-lt"/>
            </a:endParaRPr>
          </a:p>
          <a:p>
            <a:pPr eaLnBrk="1" hangingPunct="1"/>
            <a:r>
              <a:rPr lang="cs-CZ" altLang="cs-CZ" sz="2400">
                <a:latin typeface="+mn-lt"/>
              </a:rPr>
              <a:t>hranice mezi „vytrvalým“ a „tempovým“ během.</a:t>
            </a:r>
          </a:p>
          <a:p>
            <a:pPr eaLnBrk="1" hangingPunct="1"/>
            <a:r>
              <a:rPr lang="cs-CZ" altLang="cs-CZ" sz="2400">
                <a:latin typeface="+mn-lt"/>
              </a:rPr>
              <a:t>tuto rychlostí lze běžet maximálně kolem 60 min.</a:t>
            </a:r>
          </a:p>
          <a:p>
            <a:pPr eaLnBrk="1" hangingPunct="1"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  <a:latin typeface="+mn-lt"/>
              </a:rPr>
              <a:t>= rychlost běhu při zřetelném náhlém a udržitelném zvýšení koncentrace laktátu v krvi  (přibližně kolem 2-4 mmol/l).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17" name="Group 45"/>
          <p:cNvGraphicFramePr>
            <a:graphicFrameLocks noGrp="1"/>
          </p:cNvGraphicFramePr>
          <p:nvPr/>
        </p:nvGraphicFramePr>
        <p:xfrm>
          <a:off x="1919288" y="692150"/>
          <a:ext cx="8424862" cy="5080000"/>
        </p:xfrm>
        <a:graphic>
          <a:graphicData uri="http://schemas.openxmlformats.org/drawingml/2006/table">
            <a:tbl>
              <a:tblPr/>
              <a:tblGrid>
                <a:gridCol w="8424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52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sng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Tréninkové zóny pro běžce </a:t>
                      </a:r>
                      <a:r>
                        <a:rPr kumimoji="0" lang="cs-CZ" altLang="cs-CZ" sz="2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r>
                        <a:rPr kumimoji="0" lang="cs-CZ" altLang="cs-CZ" sz="2400" b="1" i="0" u="sng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2400" b="1" i="0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přechody mezi nimi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(Jones, 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2007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Tréninková zóna „E“</a:t>
                      </a: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(easy running): lehký běh, asi do 16 km.h-1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Přechod: </a:t>
                      </a:r>
                      <a:r>
                        <a:rPr kumimoji="0" lang="cs-CZ" altLang="cs-CZ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Laktátový práh</a:t>
                      </a: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(Lactate threshold)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Tréninková zóna „S“</a:t>
                      </a: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(steady running): vytrvalý běh, asi 16-18 km.h-1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Přechod: </a:t>
                      </a:r>
                      <a:r>
                        <a:rPr kumimoji="0" lang="cs-CZ" altLang="cs-CZ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Laktátový bod obratu</a:t>
                      </a: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(Lactate turn-point)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Tréninková zóna „T“</a:t>
                      </a: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(tempo running): tempový běh, asi 18-19 km.h-1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Přechod</a:t>
                      </a: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není definován. </a:t>
                      </a:r>
                      <a:r>
                        <a:rPr kumimoji="0" lang="cs-CZ" altLang="cs-CZ" sz="2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(při 80% HRmax?)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Tréninková zóna „I“</a:t>
                      </a:r>
                      <a:r>
                        <a:rPr kumimoji="0" lang="cs-CZ" altLang="cs-CZ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(interval running) – rychlý běh při aerobním intervalovém tréninku, rychlost nad 19 km.h-1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J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5539"/>
            <a:ext cx="91440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287713" y="908050"/>
            <a:ext cx="50403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3609F5"/>
                </a:solidFill>
              </a:rPr>
              <a:t>Test na běžícím páse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(Jones 2007)</a:t>
            </a:r>
            <a:r>
              <a:rPr lang="cs-CZ" altLang="cs-CZ" sz="1800" b="1" i="1"/>
              <a:t> </a:t>
            </a:r>
            <a:endParaRPr lang="cs-CZ" altLang="cs-CZ" sz="180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992314" y="188913"/>
            <a:ext cx="8135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7030A0"/>
                </a:solidFill>
              </a:rPr>
              <a:t>Stanovení dvou laktátových prahů ?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5016500" y="3068638"/>
            <a:ext cx="0" cy="57626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6311900" y="2708276"/>
            <a:ext cx="0" cy="936625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727576" y="2565401"/>
            <a:ext cx="5762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LT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916614" y="2474914"/>
            <a:ext cx="790575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LTP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919289" y="539751"/>
            <a:ext cx="8351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LT – lactate threshold, LTP – lactate turn-point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McArdle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7" y="801686"/>
            <a:ext cx="72009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1992314" y="188914"/>
            <a:ext cx="81359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7030A0"/>
                </a:solidFill>
              </a:rPr>
              <a:t>Stanovení dvou laktátových prahů ?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8184356" y="2310607"/>
            <a:ext cx="3098007" cy="241458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>
                <a:solidFill>
                  <a:srgbClr val="FFFF00"/>
                </a:solidFill>
              </a:rPr>
              <a:t>???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</a:rPr>
              <a:t>OBLA</a:t>
            </a:r>
            <a:r>
              <a:rPr lang="cs-CZ" altLang="cs-CZ" sz="2400">
                <a:solidFill>
                  <a:srgbClr val="FFFF00"/>
                </a:solidFill>
              </a:rPr>
              <a:t> - onset blood lactate accumulation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</a:rPr>
              <a:t>LTP</a:t>
            </a:r>
            <a:r>
              <a:rPr lang="cs-CZ" altLang="cs-CZ" sz="2400">
                <a:solidFill>
                  <a:srgbClr val="FFFF00"/>
                </a:solidFill>
              </a:rPr>
              <a:t> – lactate turn-point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7175501" y="5589589"/>
            <a:ext cx="324167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LT</a:t>
            </a:r>
            <a:r>
              <a:rPr lang="cs-CZ" altLang="cs-CZ" sz="2400"/>
              <a:t> – lactate threshold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 flipH="1">
            <a:off x="5554673" y="2798760"/>
            <a:ext cx="2900537" cy="1227479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7" name="Line 10"/>
          <p:cNvSpPr>
            <a:spLocks noChangeShapeType="1"/>
          </p:cNvSpPr>
          <p:nvPr/>
        </p:nvSpPr>
        <p:spPr bwMode="auto">
          <a:xfrm flipH="1" flipV="1">
            <a:off x="4904507" y="5023260"/>
            <a:ext cx="2270987" cy="56632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7104063" y="2133601"/>
            <a:ext cx="64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FF00"/>
                </a:solidFill>
              </a:rPr>
              <a:t>La</a:t>
            </a:r>
          </a:p>
        </p:txBody>
      </p:sp>
      <p:sp>
        <p:nvSpPr>
          <p:cNvPr id="20490" name="Line 13"/>
          <p:cNvSpPr>
            <a:spLocks noChangeShapeType="1"/>
          </p:cNvSpPr>
          <p:nvPr/>
        </p:nvSpPr>
        <p:spPr bwMode="auto">
          <a:xfrm>
            <a:off x="5519738" y="1557338"/>
            <a:ext cx="0" cy="403225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1" name="Line 14"/>
          <p:cNvSpPr>
            <a:spLocks noChangeShapeType="1"/>
          </p:cNvSpPr>
          <p:nvPr/>
        </p:nvSpPr>
        <p:spPr bwMode="auto">
          <a:xfrm>
            <a:off x="6167438" y="1557338"/>
            <a:ext cx="0" cy="403225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4"/>
          <p:cNvGraphicFramePr>
            <a:graphicFrameLocks noChangeAspect="1"/>
          </p:cNvGraphicFramePr>
          <p:nvPr/>
        </p:nvGraphicFramePr>
        <p:xfrm>
          <a:off x="2963864" y="782638"/>
          <a:ext cx="6300787" cy="607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5048250" imgH="4714875" progId="Excel.Chart.8">
                  <p:embed/>
                </p:oleObj>
              </mc:Choice>
              <mc:Fallback>
                <p:oleObj name="Graf" r:id="rId2" imgW="5048250" imgH="4714875" progId="Excel.Chart.8">
                  <p:embed/>
                  <p:pic>
                    <p:nvPicPr>
                      <p:cNvPr id="266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864" y="782638"/>
                        <a:ext cx="6300787" cy="607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Line 5"/>
          <p:cNvSpPr>
            <a:spLocks noChangeShapeType="1"/>
          </p:cNvSpPr>
          <p:nvPr/>
        </p:nvSpPr>
        <p:spPr bwMode="auto">
          <a:xfrm flipV="1">
            <a:off x="4151314" y="4603751"/>
            <a:ext cx="2770187" cy="481013"/>
          </a:xfrm>
          <a:prstGeom prst="line">
            <a:avLst/>
          </a:prstGeom>
          <a:noFill/>
          <a:ln w="1270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8" name="Line 6"/>
          <p:cNvSpPr>
            <a:spLocks noChangeShapeType="1"/>
          </p:cNvSpPr>
          <p:nvPr/>
        </p:nvSpPr>
        <p:spPr bwMode="auto">
          <a:xfrm flipV="1">
            <a:off x="6024564" y="2349501"/>
            <a:ext cx="2447925" cy="2735263"/>
          </a:xfrm>
          <a:prstGeom prst="line">
            <a:avLst/>
          </a:prstGeom>
          <a:noFill/>
          <a:ln w="1270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9" name="Line 7"/>
          <p:cNvSpPr>
            <a:spLocks noChangeShapeType="1"/>
          </p:cNvSpPr>
          <p:nvPr/>
        </p:nvSpPr>
        <p:spPr bwMode="auto">
          <a:xfrm>
            <a:off x="6310314" y="1125539"/>
            <a:ext cx="1587" cy="4414837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0" name="Line 8"/>
          <p:cNvSpPr>
            <a:spLocks noChangeShapeType="1"/>
          </p:cNvSpPr>
          <p:nvPr/>
        </p:nvSpPr>
        <p:spPr bwMode="auto">
          <a:xfrm flipH="1" flipV="1">
            <a:off x="3719514" y="2708276"/>
            <a:ext cx="2592387" cy="317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1" name="Line 9"/>
          <p:cNvSpPr>
            <a:spLocks noChangeShapeType="1"/>
          </p:cNvSpPr>
          <p:nvPr/>
        </p:nvSpPr>
        <p:spPr bwMode="auto">
          <a:xfrm flipH="1" flipV="1">
            <a:off x="6167439" y="4221164"/>
            <a:ext cx="314325" cy="733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2063750" y="188914"/>
            <a:ext cx="7848600" cy="879475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009900"/>
                </a:solidFill>
              </a:rPr>
              <a:t>Naše zkušenosti se stanovením laktátového prahu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Laboratoř sportovní medicíny FSpS MU – Accutrend (Novotný, 2012)</a:t>
            </a:r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7319964" y="3933825"/>
            <a:ext cx="23764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CC00CC"/>
                </a:solidFill>
              </a:rPr>
              <a:t>La 3,4 mmol/l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3863975" y="2060575"/>
            <a:ext cx="19446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SF 162/min</a:t>
            </a:r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6022976" y="3638550"/>
            <a:ext cx="601663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AT</a:t>
            </a:r>
          </a:p>
        </p:txBody>
      </p:sp>
      <p:sp>
        <p:nvSpPr>
          <p:cNvPr id="26636" name="Line 14"/>
          <p:cNvSpPr>
            <a:spLocks noChangeShapeType="1"/>
          </p:cNvSpPr>
          <p:nvPr/>
        </p:nvSpPr>
        <p:spPr bwMode="auto">
          <a:xfrm>
            <a:off x="6311901" y="4581525"/>
            <a:ext cx="2232025" cy="0"/>
          </a:xfrm>
          <a:prstGeom prst="line">
            <a:avLst/>
          </a:prstGeom>
          <a:noFill/>
          <a:ln w="38100">
            <a:solidFill>
              <a:srgbClr val="CC00CC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7" name="Text Box 15"/>
          <p:cNvSpPr txBox="1">
            <a:spLocks noChangeArrowheads="1"/>
          </p:cNvSpPr>
          <p:nvPr/>
        </p:nvSpPr>
        <p:spPr bwMode="auto">
          <a:xfrm>
            <a:off x="6527800" y="5734050"/>
            <a:ext cx="302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Rychlost 13,5 km/h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51" y="7505"/>
            <a:ext cx="4396914" cy="317760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51" y="3539378"/>
            <a:ext cx="4396914" cy="33186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00" y="7505"/>
            <a:ext cx="4497293" cy="33584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73548"/>
            <a:ext cx="4644008" cy="3384453"/>
          </a:xfrm>
          <a:prstGeom prst="rect">
            <a:avLst/>
          </a:prstGeom>
        </p:spPr>
      </p:pic>
      <p:sp>
        <p:nvSpPr>
          <p:cNvPr id="6" name="Obdélník 5">
            <a:hlinkClick r:id="rId6"/>
          </p:cNvPr>
          <p:cNvSpPr/>
          <p:nvPr/>
        </p:nvSpPr>
        <p:spPr>
          <a:xfrm rot="16200000">
            <a:off x="8985952" y="4763915"/>
            <a:ext cx="30728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dirty="0"/>
              <a:t>http://www.lactate.com/triathlon/trcons.htm</a:t>
            </a:r>
          </a:p>
        </p:txBody>
      </p:sp>
    </p:spTree>
    <p:extLst>
      <p:ext uri="{BB962C8B-B14F-4D97-AF65-F5344CB8AC3E}">
        <p14:creationId xmlns:p14="http://schemas.microsoft.com/office/powerpoint/2010/main" val="25526937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60649"/>
            <a:ext cx="7560840" cy="555557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91544" y="6021289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Jan </a:t>
            </a:r>
            <a:r>
              <a:rPr lang="en-US" sz="1200" b="1" dirty="0" err="1"/>
              <a:t>Olbrecht's</a:t>
            </a:r>
            <a:r>
              <a:rPr lang="en-US" sz="1200" b="1" dirty="0"/>
              <a:t> Book</a:t>
            </a:r>
            <a:r>
              <a:rPr lang="cs-CZ" sz="1200" b="1" dirty="0"/>
              <a:t>. </a:t>
            </a:r>
            <a:r>
              <a:rPr lang="en-US" sz="1200" b="1" i="1" dirty="0"/>
              <a:t>The Science of Winning</a:t>
            </a:r>
            <a:r>
              <a:rPr lang="en-US" sz="1200" b="1" dirty="0"/>
              <a:t>:</a:t>
            </a:r>
            <a:r>
              <a:rPr lang="cs-CZ" sz="1200" b="1" dirty="0"/>
              <a:t> </a:t>
            </a:r>
            <a:r>
              <a:rPr lang="en-US" sz="1200" b="1" dirty="0"/>
              <a:t>Planning, </a:t>
            </a:r>
            <a:r>
              <a:rPr lang="en-US" sz="1200" b="1" dirty="0" err="1"/>
              <a:t>Periodizing</a:t>
            </a:r>
            <a:r>
              <a:rPr lang="en-US" sz="1200" b="1" dirty="0"/>
              <a:t> and Optimizing Swim Training</a:t>
            </a:r>
            <a:endParaRPr lang="cs-CZ" sz="1200" dirty="0"/>
          </a:p>
          <a:p>
            <a:pPr algn="ctr"/>
            <a:r>
              <a:rPr lang="cs-CZ" sz="1200" dirty="0">
                <a:hlinkClick r:id="rId3"/>
              </a:rPr>
              <a:t>http://www.lactate.com/triathlon/trcons.htm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060939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MONITOROVÁNÍ TRANSPORT. SYSTÉMU PRO KYSLÍK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0395" y="1226840"/>
            <a:ext cx="10972800" cy="426528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Pulzní </a:t>
            </a:r>
            <a:r>
              <a:rPr lang="cs-CZ" altLang="cs-CZ" b="1" dirty="0" err="1">
                <a:solidFill>
                  <a:srgbClr val="FF0000"/>
                </a:solidFill>
              </a:rPr>
              <a:t>oxymetrie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7" y="3538370"/>
            <a:ext cx="10283310" cy="306905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3418557" y="2892754"/>
            <a:ext cx="423921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Pití </a:t>
            </a:r>
            <a:r>
              <a:rPr lang="cs-CZ" altLang="cs-CZ" sz="2000" dirty="0" err="1"/>
              <a:t>oxygenované</a:t>
            </a:r>
            <a:r>
              <a:rPr lang="cs-CZ" altLang="cs-CZ" sz="2000" dirty="0"/>
              <a:t> vody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altLang="cs-CZ" sz="2000" dirty="0"/>
              <a:t> saturace hemoglobinu kyslíkem.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5" y="1374364"/>
            <a:ext cx="2956449" cy="2217337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1267631" y="6607420"/>
            <a:ext cx="941218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1200" dirty="0"/>
              <a:t>(J. Novotný, M. Novotná. Saturace hemoglobinu kyslíkem u 52letého triatlonisty po vypití </a:t>
            </a:r>
            <a:r>
              <a:rPr lang="cs-CZ" altLang="cs-CZ" sz="1200" dirty="0" err="1"/>
              <a:t>oxygenované</a:t>
            </a:r>
            <a:r>
              <a:rPr lang="cs-CZ" altLang="cs-CZ" sz="1200" dirty="0"/>
              <a:t> vody. Med Sport </a:t>
            </a:r>
            <a:r>
              <a:rPr lang="cs-CZ" altLang="cs-CZ" sz="1200" dirty="0" err="1"/>
              <a:t>Boh</a:t>
            </a:r>
            <a:r>
              <a:rPr lang="cs-CZ" altLang="cs-CZ" sz="1200" dirty="0"/>
              <a:t> Slov, 2007, 16, 1: 48-52)</a:t>
            </a:r>
          </a:p>
        </p:txBody>
      </p:sp>
      <p:pic>
        <p:nvPicPr>
          <p:cNvPr id="12290" name="Picture 2" descr="19079 1 jedinecny pulzni oxymetr">
            <a:extLst>
              <a:ext uri="{FF2B5EF4-FFF2-40B4-BE49-F238E27FC236}">
                <a16:creationId xmlns:a16="http://schemas.microsoft.com/office/drawing/2014/main" id="{AF19D091-6659-4893-6BAB-23F1614B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17" y="1152529"/>
            <a:ext cx="3108208" cy="233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71C1E2E-4A23-EF33-33D1-FE484DF4B64E}"/>
              </a:ext>
            </a:extLst>
          </p:cNvPr>
          <p:cNvSpPr txBox="1"/>
          <p:nvPr/>
        </p:nvSpPr>
        <p:spPr>
          <a:xfrm>
            <a:off x="3782470" y="1707345"/>
            <a:ext cx="4627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Saturace hemoglobinu kyslíkem (Sat.HbO</a:t>
            </a:r>
            <a:r>
              <a:rPr lang="cs-CZ" sz="20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,%):</a:t>
            </a:r>
          </a:p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OxyHb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Deoxy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Hb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) * 100</a:t>
            </a:r>
          </a:p>
        </p:txBody>
      </p:sp>
    </p:spTree>
    <p:extLst>
      <p:ext uri="{BB962C8B-B14F-4D97-AF65-F5344CB8AC3E}">
        <p14:creationId xmlns:p14="http://schemas.microsoft.com/office/powerpoint/2010/main" val="30306621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Noakes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027988" cy="685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4656139" y="6381751"/>
            <a:ext cx="194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(Noakes, 2003)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1992314" y="188913"/>
            <a:ext cx="8135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laktátového prahu</a:t>
            </a:r>
            <a:endParaRPr lang="cs-CZ" altLang="cs-CZ" sz="2400" b="1"/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4872038" y="3754439"/>
            <a:ext cx="5580062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009900"/>
                </a:solidFill>
              </a:rPr>
              <a:t>!!! BLSS – </a:t>
            </a:r>
            <a:r>
              <a:rPr lang="cs-CZ" altLang="cs-CZ" sz="2400" b="1" dirty="0" err="1">
                <a:solidFill>
                  <a:srgbClr val="009900"/>
                </a:solidFill>
              </a:rPr>
              <a:t>blood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lactate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steady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state</a:t>
            </a:r>
            <a:endParaRPr lang="cs-CZ" altLang="cs-CZ" sz="2400" b="1" dirty="0">
              <a:solidFill>
                <a:srgbClr val="009900"/>
              </a:solidFill>
            </a:endParaRPr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5880100" y="4292600"/>
            <a:ext cx="647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La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8615364" y="4149726"/>
            <a:ext cx="2052637" cy="2544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Rychlost (km/h)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18,8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18,1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17,2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5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Čas (min)</a:t>
            </a:r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 flipV="1">
            <a:off x="6456364" y="5516564"/>
            <a:ext cx="2232025" cy="71437"/>
          </a:xfrm>
          <a:prstGeom prst="line">
            <a:avLst/>
          </a:prstGeom>
          <a:noFill/>
          <a:ln w="76200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908719"/>
            <a:ext cx="7416823" cy="506541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91544" y="6093297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Jan </a:t>
            </a:r>
            <a:r>
              <a:rPr lang="en-US" sz="1200" b="1" dirty="0" err="1"/>
              <a:t>Olbrecht's</a:t>
            </a:r>
            <a:r>
              <a:rPr lang="en-US" sz="1200" b="1" dirty="0"/>
              <a:t> Book</a:t>
            </a:r>
            <a:r>
              <a:rPr lang="cs-CZ" sz="1200" b="1" dirty="0"/>
              <a:t>. </a:t>
            </a:r>
            <a:r>
              <a:rPr lang="en-US" sz="1200" b="1" i="1" dirty="0"/>
              <a:t>The Science of Winning</a:t>
            </a:r>
            <a:r>
              <a:rPr lang="en-US" sz="1200" b="1" dirty="0"/>
              <a:t>:</a:t>
            </a:r>
            <a:r>
              <a:rPr lang="cs-CZ" sz="1200" b="1" dirty="0"/>
              <a:t> </a:t>
            </a:r>
            <a:r>
              <a:rPr lang="en-US" sz="1200" b="1" dirty="0"/>
              <a:t>Planning, </a:t>
            </a:r>
            <a:r>
              <a:rPr lang="en-US" sz="1200" b="1" dirty="0" err="1"/>
              <a:t>Periodizing</a:t>
            </a:r>
            <a:r>
              <a:rPr lang="en-US" sz="1200" b="1" dirty="0"/>
              <a:t> and Optimizing Swim Training</a:t>
            </a:r>
            <a:endParaRPr lang="cs-CZ" sz="1200" dirty="0"/>
          </a:p>
          <a:p>
            <a:pPr algn="ctr"/>
            <a:r>
              <a:rPr lang="cs-CZ" sz="1200" dirty="0"/>
              <a:t>http://www.lactate.com/triathlon/trcons.htm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341972" y="316489"/>
            <a:ext cx="5580062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009900"/>
                </a:solidFill>
              </a:rPr>
              <a:t>!!! BLSS – </a:t>
            </a:r>
            <a:r>
              <a:rPr lang="cs-CZ" altLang="cs-CZ" sz="2400" b="1" dirty="0" err="1">
                <a:solidFill>
                  <a:srgbClr val="009900"/>
                </a:solidFill>
              </a:rPr>
              <a:t>blood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lactate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steady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state</a:t>
            </a:r>
            <a:endParaRPr lang="cs-CZ" altLang="cs-CZ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716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992313" y="333376"/>
            <a:ext cx="525621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ventilačního prahu</a:t>
            </a:r>
            <a:endParaRPr lang="cs-CZ" altLang="cs-CZ" sz="2400" b="1"/>
          </a:p>
        </p:txBody>
      </p:sp>
      <p:pic>
        <p:nvPicPr>
          <p:cNvPr id="27651" name="Picture 5" descr="Raven201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4" y="0"/>
            <a:ext cx="314483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7967663" y="6237288"/>
            <a:ext cx="2233612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Raven et al., 2013)</a:t>
            </a:r>
          </a:p>
        </p:txBody>
      </p:sp>
      <p:pic>
        <p:nvPicPr>
          <p:cNvPr id="27653" name="Picture 7" descr="Oxy-pr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773239"/>
            <a:ext cx="4471987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1774825" y="1196976"/>
            <a:ext cx="5761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3609F5"/>
                </a:solidFill>
              </a:rPr>
              <a:t>Spiroergometrie:</a:t>
            </a:r>
            <a:r>
              <a:rPr lang="cs-CZ" altLang="cs-CZ" sz="2000" b="1"/>
              <a:t> VE, VO</a:t>
            </a:r>
            <a:r>
              <a:rPr lang="cs-CZ" altLang="cs-CZ" sz="2000" b="1" baseline="-25000"/>
              <a:t>2</a:t>
            </a:r>
            <a:r>
              <a:rPr lang="cs-CZ" altLang="cs-CZ" sz="2000" b="1"/>
              <a:t>, VCO</a:t>
            </a:r>
            <a:r>
              <a:rPr lang="cs-CZ" altLang="cs-CZ" sz="2000" b="1" baseline="-25000"/>
              <a:t>2</a:t>
            </a:r>
            <a:r>
              <a:rPr lang="cs-CZ" altLang="cs-CZ" sz="2000" b="1"/>
              <a:t>, RER, ...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3" t="6951" r="15875" b="5900"/>
          <a:stretch/>
        </p:blipFill>
        <p:spPr>
          <a:xfrm>
            <a:off x="5807968" y="1"/>
            <a:ext cx="4536504" cy="684599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37738" y="758471"/>
            <a:ext cx="424847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3609F5"/>
                </a:solidFill>
              </a:rPr>
              <a:t>RESPIRAČNÍ KOMPENZACE</a:t>
            </a:r>
          </a:p>
          <a:p>
            <a:pPr algn="ctr"/>
            <a:r>
              <a:rPr lang="cs-CZ" sz="2000" b="1" dirty="0">
                <a:solidFill>
                  <a:srgbClr val="3609F5"/>
                </a:solidFill>
              </a:rPr>
              <a:t>(ZÁTĚŽOVÉ)</a:t>
            </a:r>
          </a:p>
          <a:p>
            <a:pPr algn="ctr"/>
            <a:r>
              <a:rPr lang="cs-CZ" sz="2000" b="1" dirty="0">
                <a:solidFill>
                  <a:srgbClr val="3609F5"/>
                </a:solidFill>
              </a:rPr>
              <a:t>METABOLICKÉ ACIDÓZY</a:t>
            </a:r>
          </a:p>
          <a:p>
            <a:pPr algn="ctr"/>
            <a:endParaRPr lang="cs-CZ" sz="2000" dirty="0">
              <a:solidFill>
                <a:srgbClr val="3609F5"/>
              </a:solidFill>
            </a:endParaRPr>
          </a:p>
          <a:p>
            <a:pPr algn="ctr"/>
            <a:endParaRPr lang="cs-CZ" sz="2000" dirty="0">
              <a:solidFill>
                <a:srgbClr val="3609F5"/>
              </a:solidFill>
            </a:endParaRPr>
          </a:p>
          <a:p>
            <a:pPr algn="ctr"/>
            <a:endParaRPr lang="cs-CZ" sz="2000" dirty="0">
              <a:solidFill>
                <a:srgbClr val="3609F5"/>
              </a:solidFill>
            </a:endParaRPr>
          </a:p>
          <a:p>
            <a:endParaRPr lang="cs-CZ" sz="1200" dirty="0"/>
          </a:p>
          <a:p>
            <a:pPr algn="ctr"/>
            <a:r>
              <a:rPr lang="cs-CZ" sz="2400" dirty="0"/>
              <a:t>HCO</a:t>
            </a:r>
            <a:r>
              <a:rPr lang="cs-CZ" sz="2400" baseline="30000" dirty="0"/>
              <a:t>-</a:t>
            </a:r>
            <a:r>
              <a:rPr lang="cs-CZ" sz="2400" baseline="-25000" dirty="0"/>
              <a:t>3</a:t>
            </a:r>
            <a:r>
              <a:rPr lang="cs-CZ" sz="2400" dirty="0"/>
              <a:t> + H</a:t>
            </a:r>
            <a:r>
              <a:rPr lang="cs-CZ" sz="2400" baseline="30000" dirty="0"/>
              <a:t>+</a:t>
            </a:r>
            <a:r>
              <a:rPr lang="cs-CZ" sz="2400" dirty="0"/>
              <a:t> →  CO</a:t>
            </a:r>
            <a:r>
              <a:rPr lang="cs-CZ" sz="2400" baseline="-25000" dirty="0"/>
              <a:t>2</a:t>
            </a:r>
            <a:r>
              <a:rPr lang="cs-CZ" sz="2400" dirty="0"/>
              <a:t> + H</a:t>
            </a:r>
            <a:r>
              <a:rPr lang="cs-CZ" sz="2400" baseline="-25000" dirty="0"/>
              <a:t>2</a:t>
            </a:r>
            <a:r>
              <a:rPr lang="cs-CZ" sz="2400" dirty="0"/>
              <a:t>O </a:t>
            </a:r>
          </a:p>
          <a:p>
            <a:pPr algn="ctr"/>
            <a:endParaRPr lang="cs-CZ" dirty="0"/>
          </a:p>
          <a:p>
            <a:pPr algn="ctr"/>
            <a:r>
              <a:rPr lang="cs-CZ" sz="3200" b="1" dirty="0"/>
              <a:t>... → </a:t>
            </a:r>
            <a:r>
              <a:rPr lang="cs-CZ" sz="3200" b="1" dirty="0">
                <a:latin typeface="Calibri" panose="020F0502020204030204" pitchFamily="34" charset="0"/>
              </a:rPr>
              <a:t>↑</a:t>
            </a:r>
            <a:r>
              <a:rPr lang="cs-CZ" sz="3200" b="1" dirty="0"/>
              <a:t>VCO</a:t>
            </a:r>
            <a:r>
              <a:rPr lang="cs-CZ" sz="3200" b="1" baseline="-25000" dirty="0"/>
              <a:t>2  </a:t>
            </a:r>
            <a:r>
              <a:rPr lang="cs-CZ" sz="3200" b="1" dirty="0"/>
              <a:t>→ … </a:t>
            </a:r>
            <a:r>
              <a:rPr lang="cs-CZ" sz="3200" b="1" dirty="0">
                <a:latin typeface="Calibri" panose="020F0502020204030204" pitchFamily="34" charset="0"/>
              </a:rPr>
              <a:t>↑</a:t>
            </a:r>
            <a:r>
              <a:rPr lang="cs-CZ" sz="3200" b="1" dirty="0"/>
              <a:t>VE</a:t>
            </a:r>
          </a:p>
          <a:p>
            <a:pPr algn="ctr"/>
            <a:endParaRPr lang="cs-CZ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000" dirty="0"/>
          </a:p>
          <a:p>
            <a:r>
              <a:rPr lang="cs-CZ" sz="1000" dirty="0" err="1"/>
              <a:t>Silbernagl</a:t>
            </a:r>
            <a:r>
              <a:rPr lang="cs-CZ" sz="1000" dirty="0"/>
              <a:t> </a:t>
            </a:r>
            <a:r>
              <a:rPr lang="en-US" sz="1000" dirty="0"/>
              <a:t>&amp;</a:t>
            </a:r>
            <a:r>
              <a:rPr lang="cs-CZ" sz="1000" dirty="0"/>
              <a:t> </a:t>
            </a:r>
            <a:r>
              <a:rPr lang="cs-CZ" sz="1000" dirty="0" err="1"/>
              <a:t>Despopoulos</a:t>
            </a:r>
            <a:r>
              <a:rPr lang="cs-CZ" sz="1000" dirty="0"/>
              <a:t>, Atlas fyziologie člověka. 6. vyd. </a:t>
            </a:r>
            <a:r>
              <a:rPr lang="cs-CZ" sz="1000" dirty="0" err="1"/>
              <a:t>Grada</a:t>
            </a:r>
            <a:r>
              <a:rPr lang="cs-CZ" sz="1000" dirty="0"/>
              <a:t> </a:t>
            </a:r>
            <a:r>
              <a:rPr lang="cs-CZ" sz="1000" dirty="0" err="1"/>
              <a:t>Publishing</a:t>
            </a:r>
            <a:r>
              <a:rPr lang="cs-CZ" sz="1000" dirty="0"/>
              <a:t>: Praha, 2003, s.143.</a:t>
            </a:r>
          </a:p>
        </p:txBody>
      </p:sp>
    </p:spTree>
    <p:extLst>
      <p:ext uri="{BB962C8B-B14F-4D97-AF65-F5344CB8AC3E}">
        <p14:creationId xmlns:p14="http://schemas.microsoft.com/office/powerpoint/2010/main" val="13573814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V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-9525"/>
            <a:ext cx="7129463" cy="68675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7824789" y="3763963"/>
            <a:ext cx="13684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V-slope</a:t>
            </a:r>
          </a:p>
        </p:txBody>
      </p:sp>
      <p:sp>
        <p:nvSpPr>
          <p:cNvPr id="28677" name="Line 10"/>
          <p:cNvSpPr>
            <a:spLocks noChangeShapeType="1"/>
          </p:cNvSpPr>
          <p:nvPr/>
        </p:nvSpPr>
        <p:spPr bwMode="auto">
          <a:xfrm>
            <a:off x="8688388" y="4652964"/>
            <a:ext cx="0" cy="720725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8" name="Line 9"/>
          <p:cNvSpPr>
            <a:spLocks noChangeShapeType="1"/>
          </p:cNvSpPr>
          <p:nvPr/>
        </p:nvSpPr>
        <p:spPr bwMode="auto">
          <a:xfrm>
            <a:off x="9191625" y="763588"/>
            <a:ext cx="0" cy="165735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7824788" y="44450"/>
            <a:ext cx="16573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RER=1,0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7391400" y="692150"/>
            <a:ext cx="2305050" cy="0"/>
          </a:xfrm>
          <a:prstGeom prst="line">
            <a:avLst/>
          </a:prstGeom>
          <a:noFill/>
          <a:ln w="38100">
            <a:solidFill>
              <a:srgbClr val="3609F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1" name="Text Box 12"/>
          <p:cNvSpPr txBox="1">
            <a:spLocks noChangeArrowheads="1"/>
          </p:cNvSpPr>
          <p:nvPr/>
        </p:nvSpPr>
        <p:spPr bwMode="auto">
          <a:xfrm>
            <a:off x="7104063" y="333376"/>
            <a:ext cx="4318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3609F5"/>
                </a:solidFill>
              </a:rPr>
              <a:t>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>
              <a:solidFill>
                <a:srgbClr val="3609F5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>
              <a:solidFill>
                <a:srgbClr val="3609F5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>
              <a:solidFill>
                <a:srgbClr val="3609F5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3609F5"/>
                </a:solidFill>
              </a:rPr>
              <a:t>0</a:t>
            </a:r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5016500" y="4508500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VE/O2</a:t>
            </a:r>
          </a:p>
        </p:txBody>
      </p:sp>
      <p:sp>
        <p:nvSpPr>
          <p:cNvPr id="28683" name="Line 14"/>
          <p:cNvSpPr>
            <a:spLocks noChangeShapeType="1"/>
          </p:cNvSpPr>
          <p:nvPr/>
        </p:nvSpPr>
        <p:spPr bwMode="auto">
          <a:xfrm>
            <a:off x="4943475" y="4724401"/>
            <a:ext cx="0" cy="720725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629830" y="46984"/>
            <a:ext cx="5402274" cy="3526032"/>
          </a:xfrm>
          <a:prstGeom prst="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cs-CZ" altLang="cs-CZ" sz="2000" dirty="0"/>
              <a:t>„Tradiční“ </a:t>
            </a:r>
            <a:r>
              <a:rPr lang="cs-CZ" altLang="cs-CZ" sz="2000" b="1" dirty="0">
                <a:solidFill>
                  <a:srgbClr val="FF0000"/>
                </a:solidFill>
              </a:rPr>
              <a:t>stanovení ventilačního prahu </a:t>
            </a:r>
            <a:r>
              <a:rPr lang="cs-CZ" altLang="cs-CZ" sz="2000" dirty="0"/>
              <a:t>(VT – ventilatory </a:t>
            </a:r>
            <a:r>
              <a:rPr lang="cs-CZ" altLang="cs-CZ" sz="2000" dirty="0" err="1"/>
              <a:t>threshold</a:t>
            </a:r>
            <a:r>
              <a:rPr lang="cs-CZ" altLang="cs-CZ" sz="2000" dirty="0"/>
              <a:t>)</a:t>
            </a:r>
            <a:endParaRPr lang="cs-CZ" altLang="cs-CZ" sz="2000" i="1" dirty="0"/>
          </a:p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cs-CZ" altLang="cs-CZ" sz="2000" i="1" dirty="0"/>
              <a:t>(</a:t>
            </a:r>
            <a:r>
              <a:rPr lang="cs-CZ" altLang="cs-CZ" sz="2000" i="1" dirty="0" err="1"/>
              <a:t>Solber</a:t>
            </a:r>
            <a:r>
              <a:rPr lang="cs-CZ" altLang="cs-CZ" sz="2000" i="1" dirty="0"/>
              <a:t> et al. 2005):</a:t>
            </a:r>
            <a:endParaRPr lang="cs-CZ" altLang="cs-CZ" sz="2000" b="1" dirty="0"/>
          </a:p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>
                <a:solidFill>
                  <a:srgbClr val="3609F5"/>
                </a:solidFill>
              </a:rPr>
              <a:t>RER</a:t>
            </a:r>
            <a:r>
              <a:rPr lang="cs-CZ" altLang="cs-CZ" sz="2000" b="1" dirty="0"/>
              <a:t> – AT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respiratory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exchange</a:t>
            </a:r>
            <a:r>
              <a:rPr lang="cs-CZ" altLang="cs-CZ" sz="2000" dirty="0"/>
              <a:t> ratio): </a:t>
            </a:r>
          </a:p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= </a:t>
            </a:r>
            <a:r>
              <a:rPr lang="cs-CZ" altLang="cs-CZ" sz="2000" dirty="0">
                <a:solidFill>
                  <a:srgbClr val="3609F5"/>
                </a:solidFill>
              </a:rPr>
              <a:t>poměr respirační výměny</a:t>
            </a:r>
            <a:r>
              <a:rPr lang="cs-CZ" altLang="cs-CZ" sz="2000" dirty="0"/>
              <a:t> (VCO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/VO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) </a:t>
            </a:r>
            <a:r>
              <a:rPr lang="cs-CZ" altLang="cs-CZ" sz="2000" b="1" dirty="0">
                <a:solidFill>
                  <a:srgbClr val="3609F5"/>
                </a:solidFill>
                <a:cs typeface="Arial" panose="020B0604020202020204" pitchFamily="34" charset="0"/>
              </a:rPr>
              <a:t>=</a:t>
            </a:r>
            <a:r>
              <a:rPr lang="cs-CZ" altLang="cs-CZ" sz="2000" b="1" dirty="0">
                <a:solidFill>
                  <a:srgbClr val="3609F5"/>
                </a:solidFill>
              </a:rPr>
              <a:t> 1,0</a:t>
            </a:r>
            <a:r>
              <a:rPr lang="cs-CZ" altLang="cs-CZ" sz="2000" dirty="0"/>
              <a:t> </a:t>
            </a:r>
            <a:endParaRPr lang="cs-CZ" altLang="cs-CZ" sz="2000" b="1" dirty="0"/>
          </a:p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>
                <a:solidFill>
                  <a:srgbClr val="3609F5"/>
                </a:solidFill>
              </a:rPr>
              <a:t>V-</a:t>
            </a:r>
            <a:r>
              <a:rPr lang="cs-CZ" altLang="cs-CZ" sz="2000" b="1" dirty="0" err="1">
                <a:solidFill>
                  <a:srgbClr val="3609F5"/>
                </a:solidFill>
              </a:rPr>
              <a:t>slope</a:t>
            </a:r>
            <a:r>
              <a:rPr lang="cs-CZ" altLang="cs-CZ" sz="2000" b="1" dirty="0"/>
              <a:t> – AT:</a:t>
            </a:r>
          </a:p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= začátek příkrého nárůstu </a:t>
            </a:r>
            <a:r>
              <a:rPr lang="cs-CZ" altLang="cs-CZ" sz="2000" dirty="0">
                <a:solidFill>
                  <a:srgbClr val="3609F5"/>
                </a:solidFill>
              </a:rPr>
              <a:t>výdeje oxidu uhličitého (VCO</a:t>
            </a:r>
            <a:r>
              <a:rPr lang="cs-CZ" altLang="cs-CZ" sz="2000" baseline="-25000" dirty="0">
                <a:solidFill>
                  <a:srgbClr val="3609F5"/>
                </a:solidFill>
              </a:rPr>
              <a:t>2</a:t>
            </a:r>
            <a:r>
              <a:rPr lang="cs-CZ" altLang="cs-CZ" sz="2000" dirty="0">
                <a:solidFill>
                  <a:srgbClr val="3609F5"/>
                </a:solidFill>
              </a:rPr>
              <a:t>)</a:t>
            </a:r>
            <a:r>
              <a:rPr lang="cs-CZ" altLang="cs-CZ" sz="2000" dirty="0"/>
              <a:t> v  závislosti na příjmu kyslíku (VO</a:t>
            </a:r>
            <a:r>
              <a:rPr lang="cs-CZ" altLang="cs-CZ" sz="2000" baseline="-25000" dirty="0"/>
              <a:t>2 </a:t>
            </a:r>
            <a:r>
              <a:rPr lang="cs-CZ" altLang="cs-CZ" sz="2000" dirty="0"/>
              <a:t>)</a:t>
            </a:r>
          </a:p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>
                <a:solidFill>
                  <a:srgbClr val="3609F5"/>
                </a:solidFill>
              </a:rPr>
              <a:t>VE/O</a:t>
            </a:r>
            <a:r>
              <a:rPr lang="cs-CZ" altLang="cs-CZ" sz="2000" b="1" baseline="-25000" dirty="0">
                <a:solidFill>
                  <a:srgbClr val="3609F5"/>
                </a:solidFill>
              </a:rPr>
              <a:t>2</a:t>
            </a:r>
            <a:r>
              <a:rPr lang="cs-CZ" altLang="cs-CZ" sz="2000" b="1" baseline="-25000" dirty="0"/>
              <a:t> </a:t>
            </a:r>
            <a:r>
              <a:rPr lang="cs-CZ" altLang="cs-CZ" sz="2000" b="1" dirty="0"/>
              <a:t>– AT:</a:t>
            </a:r>
          </a:p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= začátek prudkého nárůstu </a:t>
            </a:r>
            <a:r>
              <a:rPr lang="cs-CZ" altLang="cs-CZ" sz="2000" dirty="0">
                <a:solidFill>
                  <a:srgbClr val="3609F5"/>
                </a:solidFill>
              </a:rPr>
              <a:t>ventilačního ekvivalentu pro kyslík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VE_EQ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115889"/>
            <a:ext cx="5953125" cy="6669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800850" y="288926"/>
            <a:ext cx="2520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Kraemer et al., 2012</a:t>
            </a:r>
          </a:p>
        </p:txBody>
      </p:sp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7104064" y="1196976"/>
            <a:ext cx="1512887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folHlink"/>
                </a:solidFill>
              </a:rPr>
              <a:t>VE/CO</a:t>
            </a:r>
            <a:r>
              <a:rPr lang="cs-CZ" altLang="cs-CZ" sz="2800" b="1" baseline="-25000">
                <a:solidFill>
                  <a:schemeClr val="folHlink"/>
                </a:solidFill>
              </a:rPr>
              <a:t>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2D9AD1"/>
                </a:solidFill>
              </a:rPr>
              <a:t>VE/O</a:t>
            </a:r>
            <a:r>
              <a:rPr lang="cs-CZ" altLang="cs-CZ" sz="2800" b="1" baseline="-25000">
                <a:solidFill>
                  <a:srgbClr val="2D9AD1"/>
                </a:solidFill>
              </a:rPr>
              <a:t>2</a:t>
            </a:r>
          </a:p>
        </p:txBody>
      </p:sp>
      <p:sp>
        <p:nvSpPr>
          <p:cNvPr id="30725" name="Line 7"/>
          <p:cNvSpPr>
            <a:spLocks noChangeShapeType="1"/>
          </p:cNvSpPr>
          <p:nvPr/>
        </p:nvSpPr>
        <p:spPr bwMode="auto">
          <a:xfrm flipV="1">
            <a:off x="7608888" y="3573463"/>
            <a:ext cx="0" cy="4318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 flipV="1">
            <a:off x="9409113" y="2565401"/>
            <a:ext cx="0" cy="1439863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7753350" y="3429000"/>
            <a:ext cx="647700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VT</a:t>
            </a:r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9480551" y="3429000"/>
            <a:ext cx="100806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RCP</a:t>
            </a:r>
          </a:p>
        </p:txBody>
      </p:sp>
      <p:sp>
        <p:nvSpPr>
          <p:cNvPr id="30729" name="Line 13"/>
          <p:cNvSpPr>
            <a:spLocks noChangeShapeType="1"/>
          </p:cNvSpPr>
          <p:nvPr/>
        </p:nvSpPr>
        <p:spPr bwMode="auto">
          <a:xfrm>
            <a:off x="7608888" y="2420938"/>
            <a:ext cx="0" cy="1079500"/>
          </a:xfrm>
          <a:prstGeom prst="line">
            <a:avLst/>
          </a:prstGeom>
          <a:noFill/>
          <a:ln w="38100">
            <a:solidFill>
              <a:srgbClr val="2D9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0" name="Line 14"/>
          <p:cNvSpPr>
            <a:spLocks noChangeShapeType="1"/>
          </p:cNvSpPr>
          <p:nvPr/>
        </p:nvSpPr>
        <p:spPr bwMode="auto">
          <a:xfrm>
            <a:off x="8401050" y="1773239"/>
            <a:ext cx="935038" cy="719137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Text Box 15"/>
          <p:cNvSpPr txBox="1">
            <a:spLocks noChangeArrowheads="1"/>
          </p:cNvSpPr>
          <p:nvPr/>
        </p:nvSpPr>
        <p:spPr bwMode="auto">
          <a:xfrm>
            <a:off x="2036764" y="4868864"/>
            <a:ext cx="216058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RCP</a:t>
            </a:r>
            <a:r>
              <a:rPr lang="cs-CZ" altLang="cs-CZ" sz="2000"/>
              <a:t> – respiratory compensation point</a:t>
            </a:r>
          </a:p>
        </p:txBody>
      </p:sp>
      <p:sp>
        <p:nvSpPr>
          <p:cNvPr id="30732" name="Text Box 16"/>
          <p:cNvSpPr txBox="1">
            <a:spLocks noChangeArrowheads="1"/>
          </p:cNvSpPr>
          <p:nvPr/>
        </p:nvSpPr>
        <p:spPr bwMode="auto">
          <a:xfrm>
            <a:off x="2038350" y="312739"/>
            <a:ext cx="2159000" cy="4154487"/>
          </a:xfrm>
          <a:prstGeom prst="rect">
            <a:avLst/>
          </a:prstGeom>
          <a:solidFill>
            <a:schemeClr val="bg1"/>
          </a:solidFill>
          <a:ln w="9525">
            <a:solidFill>
              <a:srgbClr val="2D9AD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„Současné“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dvou ventilačních prahů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zlom a nárůst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ventilačních ekvivalentů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pro</a:t>
            </a:r>
            <a:r>
              <a:rPr lang="cs-CZ" altLang="cs-CZ" sz="2400" b="1">
                <a:solidFill>
                  <a:srgbClr val="3609F5"/>
                </a:solidFill>
              </a:rPr>
              <a:t> </a:t>
            </a:r>
            <a:r>
              <a:rPr lang="cs-CZ" altLang="cs-CZ" sz="2400" b="1">
                <a:solidFill>
                  <a:srgbClr val="0070C0"/>
                </a:solidFill>
              </a:rPr>
              <a:t>O</a:t>
            </a:r>
            <a:r>
              <a:rPr lang="cs-CZ" altLang="cs-CZ" sz="2400" b="1" baseline="-25000">
                <a:solidFill>
                  <a:srgbClr val="0070C0"/>
                </a:solidFill>
              </a:rPr>
              <a:t>2</a:t>
            </a:r>
            <a:r>
              <a:rPr lang="cs-CZ" altLang="cs-CZ" sz="2400" b="1">
                <a:solidFill>
                  <a:srgbClr val="3609F5"/>
                </a:solidFill>
              </a:rPr>
              <a:t> </a:t>
            </a:r>
            <a:r>
              <a:rPr lang="cs-CZ" altLang="cs-CZ" sz="2400" b="1"/>
              <a:t>a</a:t>
            </a:r>
            <a:r>
              <a:rPr lang="cs-CZ" altLang="cs-CZ" sz="2400" b="1">
                <a:solidFill>
                  <a:srgbClr val="3609F5"/>
                </a:solidFill>
              </a:rPr>
              <a:t> </a:t>
            </a:r>
            <a:r>
              <a:rPr lang="cs-CZ" altLang="cs-CZ" sz="2400" b="1">
                <a:solidFill>
                  <a:srgbClr val="669900"/>
                </a:solidFill>
              </a:rPr>
              <a:t>CO</a:t>
            </a:r>
            <a:r>
              <a:rPr lang="cs-CZ" altLang="cs-CZ" sz="2400" b="1" baseline="-25000">
                <a:solidFill>
                  <a:srgbClr val="6699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V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052513"/>
            <a:ext cx="8820150" cy="512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1919289" y="333376"/>
            <a:ext cx="83534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Problémy se stanovením ventilačně-respiračního prahu</a:t>
            </a:r>
          </a:p>
        </p:txBody>
      </p:sp>
      <p:sp>
        <p:nvSpPr>
          <p:cNvPr id="31748" name="TextovéPole 1"/>
          <p:cNvSpPr txBox="1">
            <a:spLocks noChangeArrowheads="1"/>
          </p:cNvSpPr>
          <p:nvPr/>
        </p:nvSpPr>
        <p:spPr bwMode="auto">
          <a:xfrm>
            <a:off x="1631951" y="6308726"/>
            <a:ext cx="8856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dirty="0"/>
              <a:t>Problémy: AT daleko nad RER=1 ? … VT1 (AT) a VT2 (RCP) na stejné úrovni?</a:t>
            </a:r>
          </a:p>
        </p:txBody>
      </p:sp>
      <p:sp>
        <p:nvSpPr>
          <p:cNvPr id="31749" name="TextovéPole 2"/>
          <p:cNvSpPr txBox="1">
            <a:spLocks noChangeArrowheads="1"/>
          </p:cNvSpPr>
          <p:nvPr/>
        </p:nvSpPr>
        <p:spPr bwMode="auto">
          <a:xfrm>
            <a:off x="6959601" y="1412875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AT?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VT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25538"/>
            <a:ext cx="8964613" cy="36512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1703389" y="188913"/>
            <a:ext cx="8713787" cy="8191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solidFill>
                  <a:srgbClr val="3609F5"/>
                </a:solidFill>
              </a:rPr>
              <a:t>Naše zkušenosti se stanovením ventilačně-respiračního prahu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Laboratoř sportovní medicíny FSpS MU - Cortex (Novotný, 2012)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6600826" y="4941889"/>
            <a:ext cx="576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2773" name="AutoShape 8"/>
          <p:cNvSpPr>
            <a:spLocks noChangeArrowheads="1"/>
          </p:cNvSpPr>
          <p:nvPr/>
        </p:nvSpPr>
        <p:spPr bwMode="auto">
          <a:xfrm>
            <a:off x="5808664" y="4652964"/>
            <a:ext cx="936625" cy="720725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AT</a:t>
            </a:r>
          </a:p>
        </p:txBody>
      </p:sp>
      <p:sp>
        <p:nvSpPr>
          <p:cNvPr id="32774" name="AutoShape 9"/>
          <p:cNvSpPr>
            <a:spLocks noChangeArrowheads="1"/>
          </p:cNvSpPr>
          <p:nvPr/>
        </p:nvSpPr>
        <p:spPr bwMode="auto">
          <a:xfrm>
            <a:off x="6959601" y="4652964"/>
            <a:ext cx="1368425" cy="720725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RCP</a:t>
            </a:r>
          </a:p>
        </p:txBody>
      </p:sp>
      <p:sp>
        <p:nvSpPr>
          <p:cNvPr id="32775" name="Text Box 10"/>
          <p:cNvSpPr txBox="1">
            <a:spLocks noChangeArrowheads="1"/>
          </p:cNvSpPr>
          <p:nvPr/>
        </p:nvSpPr>
        <p:spPr bwMode="auto">
          <a:xfrm>
            <a:off x="5087938" y="5734051"/>
            <a:ext cx="3384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Nutné manuální korekce AT?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V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965451"/>
            <a:ext cx="5106988" cy="37750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703389" y="188913"/>
            <a:ext cx="8713787" cy="8191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solidFill>
                  <a:srgbClr val="3609F5"/>
                </a:solidFill>
              </a:rPr>
              <a:t>Naše zkušenosti se stanovením ventilačně-respiračního prahu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Laboratoř sportovní medicíny FSpS MU - Cortex (Novotný, 2012)</a:t>
            </a:r>
          </a:p>
        </p:txBody>
      </p:sp>
      <p:pic>
        <p:nvPicPr>
          <p:cNvPr id="33796" name="Picture 6" descr="VT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125539"/>
            <a:ext cx="5113337" cy="34385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10"/>
          <p:cNvSpPr txBox="1">
            <a:spLocks noChangeArrowheads="1"/>
          </p:cNvSpPr>
          <p:nvPr/>
        </p:nvSpPr>
        <p:spPr bwMode="auto">
          <a:xfrm>
            <a:off x="7464425" y="3573463"/>
            <a:ext cx="86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VO</a:t>
            </a:r>
            <a:r>
              <a:rPr lang="cs-CZ" altLang="cs-CZ" sz="2400" b="1" baseline="-25000">
                <a:solidFill>
                  <a:srgbClr val="3609F5"/>
                </a:solidFill>
              </a:rPr>
              <a:t>2</a:t>
            </a:r>
            <a:endParaRPr lang="cs-CZ" altLang="cs-CZ" sz="2400" b="1">
              <a:solidFill>
                <a:srgbClr val="FF0000"/>
              </a:solidFill>
            </a:endParaRPr>
          </a:p>
        </p:txBody>
      </p:sp>
      <p:sp>
        <p:nvSpPr>
          <p:cNvPr id="33798" name="Rectangle 11"/>
          <p:cNvSpPr>
            <a:spLocks noChangeArrowheads="1"/>
          </p:cNvSpPr>
          <p:nvPr/>
        </p:nvSpPr>
        <p:spPr bwMode="auto">
          <a:xfrm>
            <a:off x="7751763" y="4795838"/>
            <a:ext cx="9572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VCO</a:t>
            </a:r>
            <a:r>
              <a:rPr lang="cs-CZ" altLang="cs-CZ" sz="2400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3646489" y="1484313"/>
            <a:ext cx="15128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777777"/>
                </a:solidFill>
              </a:rPr>
              <a:t>Rychlost</a:t>
            </a:r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1919288" y="5229226"/>
            <a:ext cx="3384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Nutné manuální korekce AT</a:t>
            </a:r>
          </a:p>
        </p:txBody>
      </p:sp>
      <p:sp>
        <p:nvSpPr>
          <p:cNvPr id="33801" name="Line 8"/>
          <p:cNvSpPr>
            <a:spLocks noChangeShapeType="1"/>
          </p:cNvSpPr>
          <p:nvPr/>
        </p:nvSpPr>
        <p:spPr bwMode="auto">
          <a:xfrm flipV="1">
            <a:off x="4583113" y="2798763"/>
            <a:ext cx="0" cy="9906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4259263" y="2976563"/>
            <a:ext cx="6477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VE</a:t>
            </a:r>
          </a:p>
        </p:txBody>
      </p:sp>
      <p:sp>
        <p:nvSpPr>
          <p:cNvPr id="33803" name="Line 8"/>
          <p:cNvSpPr>
            <a:spLocks noChangeShapeType="1"/>
          </p:cNvSpPr>
          <p:nvPr/>
        </p:nvSpPr>
        <p:spPr bwMode="auto">
          <a:xfrm flipV="1">
            <a:off x="9120188" y="3789363"/>
            <a:ext cx="0" cy="2195512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4" name="Text Box 9"/>
          <p:cNvSpPr txBox="1">
            <a:spLocks noChangeArrowheads="1"/>
          </p:cNvSpPr>
          <p:nvPr/>
        </p:nvSpPr>
        <p:spPr bwMode="auto">
          <a:xfrm>
            <a:off x="8705851" y="4391026"/>
            <a:ext cx="828675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RER</a:t>
            </a:r>
          </a:p>
        </p:txBody>
      </p:sp>
      <p:cxnSp>
        <p:nvCxnSpPr>
          <p:cNvPr id="3" name="Přímá spojnice 2"/>
          <p:cNvCxnSpPr/>
          <p:nvPr/>
        </p:nvCxnSpPr>
        <p:spPr>
          <a:xfrm flipV="1">
            <a:off x="2208213" y="2606675"/>
            <a:ext cx="2951162" cy="75088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3792539" y="1200151"/>
            <a:ext cx="2744787" cy="215106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/>
          <p:cNvSpPr/>
          <p:nvPr/>
        </p:nvSpPr>
        <p:spPr>
          <a:xfrm>
            <a:off x="8904288" y="3500439"/>
            <a:ext cx="431800" cy="43338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808" name="TextovéPole 12"/>
          <p:cNvSpPr txBox="1">
            <a:spLocks noChangeArrowheads="1"/>
          </p:cNvSpPr>
          <p:nvPr/>
        </p:nvSpPr>
        <p:spPr bwMode="auto">
          <a:xfrm>
            <a:off x="5595939" y="4100514"/>
            <a:ext cx="1081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Čas </a:t>
            </a:r>
            <a:r>
              <a:rPr lang="en-US" altLang="cs-CZ" sz="1600"/>
              <a:t>[</a:t>
            </a:r>
            <a:r>
              <a:rPr lang="cs-CZ" altLang="cs-CZ" sz="1600"/>
              <a:t>min</a:t>
            </a:r>
            <a:r>
              <a:rPr lang="en-US" altLang="cs-CZ" sz="1600"/>
              <a:t>]</a:t>
            </a:r>
            <a:endParaRPr lang="cs-CZ" altLang="cs-CZ" sz="1600"/>
          </a:p>
        </p:txBody>
      </p:sp>
      <p:sp>
        <p:nvSpPr>
          <p:cNvPr id="33809" name="TextovéPole 22"/>
          <p:cNvSpPr txBox="1">
            <a:spLocks noChangeArrowheads="1"/>
          </p:cNvSpPr>
          <p:nvPr/>
        </p:nvSpPr>
        <p:spPr bwMode="auto">
          <a:xfrm>
            <a:off x="9475788" y="6165850"/>
            <a:ext cx="107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Čas </a:t>
            </a:r>
            <a:r>
              <a:rPr lang="en-US" altLang="cs-CZ" sz="1600"/>
              <a:t>[</a:t>
            </a:r>
            <a:r>
              <a:rPr lang="cs-CZ" altLang="cs-CZ" sz="1600"/>
              <a:t>min</a:t>
            </a:r>
            <a:r>
              <a:rPr lang="en-US" altLang="cs-CZ" sz="1600"/>
              <a:t>]</a:t>
            </a:r>
            <a:endParaRPr lang="cs-CZ" altLang="cs-CZ" sz="1600"/>
          </a:p>
        </p:txBody>
      </p:sp>
      <p:sp>
        <p:nvSpPr>
          <p:cNvPr id="33810" name="TextovéPole 13"/>
          <p:cNvSpPr txBox="1">
            <a:spLocks noChangeArrowheads="1"/>
          </p:cNvSpPr>
          <p:nvPr/>
        </p:nvSpPr>
        <p:spPr bwMode="auto">
          <a:xfrm>
            <a:off x="3359150" y="1073150"/>
            <a:ext cx="2089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669900"/>
                </a:solidFill>
              </a:rPr>
              <a:t>AT</a:t>
            </a:r>
            <a:r>
              <a:rPr lang="cs-CZ" altLang="cs-CZ" sz="1800" b="1"/>
              <a:t>	       </a:t>
            </a:r>
            <a:r>
              <a:rPr lang="cs-CZ" altLang="cs-CZ" sz="1800" b="1">
                <a:solidFill>
                  <a:srgbClr val="006600"/>
                </a:solidFill>
              </a:rPr>
              <a:t>RCP</a:t>
            </a:r>
          </a:p>
        </p:txBody>
      </p:sp>
      <p:sp>
        <p:nvSpPr>
          <p:cNvPr id="33811" name="TextovéPole 24"/>
          <p:cNvSpPr txBox="1">
            <a:spLocks noChangeArrowheads="1"/>
          </p:cNvSpPr>
          <p:nvPr/>
        </p:nvSpPr>
        <p:spPr bwMode="auto">
          <a:xfrm>
            <a:off x="7067550" y="2965450"/>
            <a:ext cx="2089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669900"/>
                </a:solidFill>
              </a:rPr>
              <a:t>AT</a:t>
            </a:r>
            <a:r>
              <a:rPr lang="cs-CZ" altLang="cs-CZ" sz="1800" b="1"/>
              <a:t>	       </a:t>
            </a:r>
            <a:r>
              <a:rPr lang="cs-CZ" altLang="cs-CZ" sz="1800" b="1">
                <a:solidFill>
                  <a:srgbClr val="006600"/>
                </a:solidFill>
              </a:rPr>
              <a:t>RCP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V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25538"/>
            <a:ext cx="7632700" cy="55927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1703389" y="188913"/>
            <a:ext cx="8713787" cy="8191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solidFill>
                  <a:srgbClr val="3609F5"/>
                </a:solidFill>
              </a:rPr>
              <a:t>Naše zkušenosti se stanovením ventilačně-respiračního prahu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Laboratoř sportovní medicíny FSpS MU - Cortex (Novotný, 2012)</a:t>
            </a:r>
          </a:p>
        </p:txBody>
      </p:sp>
      <p:sp>
        <p:nvSpPr>
          <p:cNvPr id="34820" name="Rectangle 7"/>
          <p:cNvSpPr>
            <a:spLocks noChangeArrowheads="1"/>
          </p:cNvSpPr>
          <p:nvPr/>
        </p:nvSpPr>
        <p:spPr bwMode="auto">
          <a:xfrm>
            <a:off x="3216275" y="4437063"/>
            <a:ext cx="12271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VE/VO</a:t>
            </a:r>
            <a:r>
              <a:rPr lang="cs-CZ" altLang="cs-CZ" sz="2400" b="1" baseline="-25000">
                <a:solidFill>
                  <a:srgbClr val="3609F5"/>
                </a:solidFill>
              </a:rPr>
              <a:t>2</a:t>
            </a:r>
            <a:endParaRPr lang="cs-CZ" altLang="cs-CZ" sz="2400" b="1" baseline="-25000">
              <a:solidFill>
                <a:srgbClr val="FF0000"/>
              </a:solidFill>
            </a:endParaRP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3287713" y="1773238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VE/VCO</a:t>
            </a:r>
            <a:r>
              <a:rPr lang="cs-CZ" altLang="cs-CZ" sz="2400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5591175" y="1916113"/>
            <a:ext cx="15128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777777"/>
                </a:solidFill>
              </a:rPr>
              <a:t>Rychlost</a:t>
            </a:r>
          </a:p>
        </p:txBody>
      </p:sp>
      <p:sp>
        <p:nvSpPr>
          <p:cNvPr id="34823" name="Line 8"/>
          <p:cNvSpPr>
            <a:spLocks noChangeShapeType="1"/>
          </p:cNvSpPr>
          <p:nvPr/>
        </p:nvSpPr>
        <p:spPr bwMode="auto">
          <a:xfrm flipV="1">
            <a:off x="5951538" y="4005263"/>
            <a:ext cx="0" cy="154781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4" name="Line 9"/>
          <p:cNvSpPr>
            <a:spLocks noChangeShapeType="1"/>
          </p:cNvSpPr>
          <p:nvPr/>
        </p:nvSpPr>
        <p:spPr bwMode="auto">
          <a:xfrm flipV="1">
            <a:off x="7518401" y="3051175"/>
            <a:ext cx="17463" cy="25019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5" name="Text Box 10"/>
          <p:cNvSpPr txBox="1">
            <a:spLocks noChangeArrowheads="1"/>
          </p:cNvSpPr>
          <p:nvPr/>
        </p:nvSpPr>
        <p:spPr bwMode="auto">
          <a:xfrm>
            <a:off x="5591175" y="4302125"/>
            <a:ext cx="647700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VT</a:t>
            </a: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7032626" y="4303714"/>
            <a:ext cx="1008063" cy="5286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RCP</a:t>
            </a:r>
          </a:p>
        </p:txBody>
      </p:sp>
      <p:sp>
        <p:nvSpPr>
          <p:cNvPr id="34827" name="Text Box 10"/>
          <p:cNvSpPr txBox="1">
            <a:spLocks noChangeArrowheads="1"/>
          </p:cNvSpPr>
          <p:nvPr/>
        </p:nvSpPr>
        <p:spPr bwMode="auto">
          <a:xfrm>
            <a:off x="5735638" y="4895851"/>
            <a:ext cx="2159000" cy="366713"/>
          </a:xfrm>
          <a:prstGeom prst="rect">
            <a:avLst/>
          </a:prstGeom>
          <a:solidFill>
            <a:schemeClr val="bg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manuální korekce</a:t>
            </a:r>
          </a:p>
        </p:txBody>
      </p:sp>
      <p:sp>
        <p:nvSpPr>
          <p:cNvPr id="34828" name="TextovéPole 11"/>
          <p:cNvSpPr txBox="1">
            <a:spLocks noChangeArrowheads="1"/>
          </p:cNvSpPr>
          <p:nvPr/>
        </p:nvSpPr>
        <p:spPr bwMode="auto">
          <a:xfrm>
            <a:off x="8399464" y="5949950"/>
            <a:ext cx="1081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Čas </a:t>
            </a:r>
            <a:r>
              <a:rPr lang="en-US" altLang="cs-CZ" sz="1600"/>
              <a:t>[</a:t>
            </a:r>
            <a:r>
              <a:rPr lang="cs-CZ" altLang="cs-CZ" sz="1600"/>
              <a:t>min</a:t>
            </a:r>
            <a:r>
              <a:rPr lang="en-US" altLang="cs-CZ" sz="1600"/>
              <a:t>]</a:t>
            </a:r>
            <a:endParaRPr lang="cs-CZ" altLang="cs-CZ" sz="1600"/>
          </a:p>
        </p:txBody>
      </p:sp>
      <p:sp>
        <p:nvSpPr>
          <p:cNvPr id="34829" name="TextovéPole 12"/>
          <p:cNvSpPr txBox="1">
            <a:spLocks noChangeArrowheads="1"/>
          </p:cNvSpPr>
          <p:nvPr/>
        </p:nvSpPr>
        <p:spPr bwMode="auto">
          <a:xfrm>
            <a:off x="4691063" y="1371600"/>
            <a:ext cx="29892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669900"/>
                </a:solidFill>
              </a:rPr>
              <a:t>AT</a:t>
            </a:r>
            <a:r>
              <a:rPr lang="cs-CZ" altLang="cs-CZ" sz="1800" b="1"/>
              <a:t>	       	       </a:t>
            </a:r>
            <a:r>
              <a:rPr lang="cs-CZ" altLang="cs-CZ" sz="1800" b="1">
                <a:solidFill>
                  <a:srgbClr val="006600"/>
                </a:solidFill>
              </a:rPr>
              <a:t>RCP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4186788" y="609886"/>
            <a:ext cx="705403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Saturace svalu kyslíkem (SmO</a:t>
            </a:r>
            <a:r>
              <a:rPr lang="cs-CZ" sz="28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,%)</a:t>
            </a:r>
          </a:p>
          <a:p>
            <a:pPr algn="ctr"/>
            <a:r>
              <a:rPr lang="cs-CZ" sz="2000" dirty="0">
                <a:solidFill>
                  <a:srgbClr val="0070C0"/>
                </a:solidFill>
              </a:rPr>
              <a:t>Myoglobin a Hemoglobin absorbují červené a infračervené záření podle míry saturace kyslíkem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94" y="966734"/>
            <a:ext cx="3101311" cy="25343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447" y="3669273"/>
            <a:ext cx="5828510" cy="304657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413" y="2130676"/>
            <a:ext cx="7738781" cy="139077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5" name="Obdélník 4">
            <a:hlinkClick r:id="rId5"/>
          </p:cNvPr>
          <p:cNvSpPr/>
          <p:nvPr/>
        </p:nvSpPr>
        <p:spPr>
          <a:xfrm>
            <a:off x="4301619" y="3131749"/>
            <a:ext cx="2980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2680FF"/>
                </a:solidFill>
                <a:latin typeface="Verdana,Bold"/>
              </a:rPr>
              <a:t>www.moxymonitor.com </a:t>
            </a:r>
            <a:endParaRPr lang="cs-CZ" dirty="0"/>
          </a:p>
        </p:txBody>
      </p:sp>
      <p:pic>
        <p:nvPicPr>
          <p:cNvPr id="6" name="Picture 2" descr="Moxy Monitor - Muscle Oxygen Monitor">
            <a:extLst>
              <a:ext uri="{FF2B5EF4-FFF2-40B4-BE49-F238E27FC236}">
                <a16:creationId xmlns:a16="http://schemas.microsoft.com/office/drawing/2014/main" id="{986454D2-C81F-22CD-CFC0-438F8800C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6" t="18342" r="4488" b="11771"/>
          <a:stretch/>
        </p:blipFill>
        <p:spPr bwMode="auto">
          <a:xfrm>
            <a:off x="608043" y="3660624"/>
            <a:ext cx="4681706" cy="305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6906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12" y="627204"/>
            <a:ext cx="8745368" cy="257053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671112" y="3284985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TimesNewRomanPS-ItalicMT"/>
              </a:rPr>
              <a:t>Figure 1. AT workloads at VT (a), DPBP (b), and HFBP (c). * p&lt;.05. A - afternoon; M - morning; AT - anaerobic threshold; DPBP</a:t>
            </a:r>
            <a:r>
              <a:rPr lang="cs-CZ" sz="1200" i="1" dirty="0">
                <a:latin typeface="TimesNewRomanPS-ItalicMT"/>
              </a:rPr>
              <a:t> </a:t>
            </a:r>
            <a:r>
              <a:rPr lang="en-US" sz="1200" i="1" dirty="0">
                <a:latin typeface="TimesNewRomanPS-ItalicMT"/>
              </a:rPr>
              <a:t>- double product breaking point; HFBP - high frequency breaking point; VT - ventilatory threshold</a:t>
            </a:r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3845306"/>
            <a:ext cx="5832648" cy="255103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653228" y="6396336"/>
            <a:ext cx="8897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TimesNewRomanPS-ItalicMT"/>
              </a:rPr>
              <a:t>Figure 2. At the intensity associated with VT, the VE (a) and oxygen uptake (b) are compared during the exercise conditions.</a:t>
            </a:r>
          </a:p>
          <a:p>
            <a:r>
              <a:rPr lang="en-US" sz="1200" i="1" dirty="0">
                <a:latin typeface="TimesNewRomanPS-ItalicMT"/>
              </a:rPr>
              <a:t>*p&lt;.05. A - afternoon; M - morning; VT - ventilatory threshold; VE - ventilatory volume.</a:t>
            </a: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1653228" y="165539"/>
            <a:ext cx="8897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latin typeface="TimesNewRomanPS-BoldMT"/>
              </a:rPr>
              <a:t>Nishimura</a:t>
            </a:r>
            <a:r>
              <a:rPr lang="cs-CZ" b="1" dirty="0">
                <a:latin typeface="TimesNewRomanPS-BoldMT"/>
              </a:rPr>
              <a:t> et al., 2014: </a:t>
            </a:r>
            <a:r>
              <a:rPr lang="en-US" b="1" dirty="0">
                <a:latin typeface="TimesNewRomanPS-BoldMT"/>
              </a:rPr>
              <a:t>CIRCADIAN VARIATIONS IN ANAEROBIC THRESHOLD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08420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703388" y="1125539"/>
            <a:ext cx="4824412" cy="5470525"/>
          </a:xfrm>
          <a:prstGeom prst="rect">
            <a:avLst/>
          </a:prstGeom>
          <a:gradFill rotWithShape="1">
            <a:gsLst>
              <a:gs pos="0">
                <a:srgbClr val="000082">
                  <a:alpha val="43999"/>
                </a:srgbClr>
              </a:gs>
              <a:gs pos="30000">
                <a:srgbClr val="66008F">
                  <a:alpha val="43999"/>
                </a:srgbClr>
              </a:gs>
              <a:gs pos="64999">
                <a:srgbClr val="BA0066">
                  <a:alpha val="43999"/>
                </a:srgbClr>
              </a:gs>
              <a:gs pos="89999">
                <a:srgbClr val="FF0000">
                  <a:alpha val="43999"/>
                </a:srgbClr>
              </a:gs>
              <a:gs pos="100000">
                <a:srgbClr val="FF8200">
                  <a:alpha val="43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76803" name="Group 3"/>
          <p:cNvGraphicFramePr>
            <a:graphicFrameLocks noGrp="1"/>
          </p:cNvGraphicFramePr>
          <p:nvPr/>
        </p:nvGraphicFramePr>
        <p:xfrm>
          <a:off x="1703388" y="827088"/>
          <a:ext cx="4824412" cy="5851776"/>
        </p:xfrm>
        <a:graphic>
          <a:graphicData uri="http://schemas.openxmlformats.org/drawingml/2006/table">
            <a:tbl>
              <a:tblPr/>
              <a:tblGrid>
                <a:gridCol w="136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Stupeň</a:t>
                      </a:r>
                      <a:endParaRPr kumimoji="0" lang="en-GB" alt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Slovní hodnota</a:t>
                      </a:r>
                      <a:endParaRPr kumimoji="0" lang="en-GB" alt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VELMI LEHKÁ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LEHKÁ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LEHKÁ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PONĚKUD NAMÁHAVÁ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NAMÁHAVÁ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NAMÁHAVÁ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VELMI NAMÁHAVÁ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5896" name="Text Box 56"/>
          <p:cNvSpPr txBox="1">
            <a:spLocks noChangeArrowheads="1"/>
          </p:cNvSpPr>
          <p:nvPr/>
        </p:nvSpPr>
        <p:spPr bwMode="auto">
          <a:xfrm>
            <a:off x="1703389" y="246063"/>
            <a:ext cx="87852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Pocit zátěže </a:t>
            </a:r>
            <a:r>
              <a:rPr lang="cs-CZ" altLang="cs-CZ" sz="2400">
                <a:solidFill>
                  <a:srgbClr val="FF0000"/>
                </a:solidFill>
              </a:rPr>
              <a:t>(RPE – rating of perceived exertion) Borg, </a:t>
            </a:r>
            <a:r>
              <a:rPr lang="en-GB" altLang="cs-CZ" sz="2400">
                <a:solidFill>
                  <a:srgbClr val="FF0000"/>
                </a:solidFill>
              </a:rPr>
              <a:t>1962</a:t>
            </a:r>
            <a:endParaRPr lang="en-GB" altLang="cs-CZ" sz="2400" b="1">
              <a:solidFill>
                <a:srgbClr val="FF0000"/>
              </a:solidFill>
            </a:endParaRPr>
          </a:p>
        </p:txBody>
      </p:sp>
      <p:pic>
        <p:nvPicPr>
          <p:cNvPr id="35897" name="Picture 57" descr="Astran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268413"/>
            <a:ext cx="3887788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98" name="Text Box 58"/>
          <p:cNvSpPr txBox="1">
            <a:spLocks noChangeArrowheads="1"/>
          </p:cNvSpPr>
          <p:nvPr/>
        </p:nvSpPr>
        <p:spPr bwMode="auto">
          <a:xfrm>
            <a:off x="7032625" y="3933826"/>
            <a:ext cx="3168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„AT“: RPE </a:t>
            </a:r>
            <a:r>
              <a:rPr lang="en-US" altLang="cs-CZ" sz="2800" b="1">
                <a:solidFill>
                  <a:srgbClr val="FF3300"/>
                </a:solidFill>
              </a:rPr>
              <a:t>~</a:t>
            </a:r>
            <a:r>
              <a:rPr lang="cs-CZ" altLang="cs-CZ" sz="2800" b="1">
                <a:solidFill>
                  <a:srgbClr val="FF3300"/>
                </a:solidFill>
              </a:rPr>
              <a:t> 13</a:t>
            </a:r>
          </a:p>
        </p:txBody>
      </p:sp>
      <p:sp>
        <p:nvSpPr>
          <p:cNvPr id="76859" name="Text Box 59"/>
          <p:cNvSpPr txBox="1">
            <a:spLocks noChangeArrowheads="1"/>
          </p:cNvSpPr>
          <p:nvPr/>
        </p:nvSpPr>
        <p:spPr bwMode="auto">
          <a:xfrm>
            <a:off x="6743700" y="4365625"/>
            <a:ext cx="3671888" cy="2292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2400" b="1" dirty="0">
                <a:solidFill>
                  <a:srgbClr val="3609F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Doporučená intenzita rekreační a léčebné pohybové aktivity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cs-CZ" sz="2400" b="1" dirty="0">
                <a:solidFill>
                  <a:srgbClr val="3609F5"/>
                </a:solidFill>
              </a:rPr>
              <a:t>&lt;</a:t>
            </a:r>
            <a:r>
              <a:rPr lang="cs-CZ" altLang="cs-CZ" sz="2400" b="1" dirty="0">
                <a:solidFill>
                  <a:srgbClr val="3609F5"/>
                </a:solidFill>
              </a:rPr>
              <a:t> AT (RPE 11-13)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2400" b="1" dirty="0">
                <a:solidFill>
                  <a:srgbClr val="CC00CC"/>
                </a:solidFill>
                <a:cs typeface="Arial" panose="020B0604020202020204" pitchFamily="34" charset="0"/>
              </a:rPr>
              <a:t>→↓</a:t>
            </a:r>
            <a:r>
              <a:rPr lang="cs-CZ" altLang="cs-CZ" sz="2400" dirty="0">
                <a:solidFill>
                  <a:srgbClr val="CC00CC"/>
                </a:solidFill>
              </a:rPr>
              <a:t>O</a:t>
            </a:r>
            <a:r>
              <a:rPr lang="cs-CZ" altLang="cs-CZ" sz="2400" baseline="-25000" dirty="0">
                <a:solidFill>
                  <a:srgbClr val="CC00CC"/>
                </a:solidFill>
              </a:rPr>
              <a:t>2</a:t>
            </a:r>
            <a:r>
              <a:rPr lang="cs-CZ" altLang="cs-CZ" sz="2400" dirty="0">
                <a:solidFill>
                  <a:srgbClr val="CC00CC"/>
                </a:solidFill>
              </a:rPr>
              <a:t> stres a H</a:t>
            </a:r>
            <a:r>
              <a:rPr lang="cs-CZ" altLang="cs-CZ" sz="2400" baseline="30000" dirty="0">
                <a:solidFill>
                  <a:srgbClr val="CC00CC"/>
                </a:solidFill>
              </a:rPr>
              <a:t>+ </a:t>
            </a:r>
            <a:r>
              <a:rPr lang="cs-CZ" altLang="cs-CZ" sz="2400" dirty="0">
                <a:solidFill>
                  <a:srgbClr val="CC00CC"/>
                </a:solidFill>
              </a:rPr>
              <a:t>!</a:t>
            </a:r>
          </a:p>
        </p:txBody>
      </p:sp>
      <p:sp>
        <p:nvSpPr>
          <p:cNvPr id="35900" name="Line 60"/>
          <p:cNvSpPr>
            <a:spLocks noChangeShapeType="1"/>
          </p:cNvSpPr>
          <p:nvPr/>
        </p:nvSpPr>
        <p:spPr bwMode="auto">
          <a:xfrm>
            <a:off x="6240463" y="4005263"/>
            <a:ext cx="792162" cy="144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ýchozí návrh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5229</Words>
  <Application>Microsoft Office PowerPoint</Application>
  <PresentationFormat>Širokoúhlá obrazovka</PresentationFormat>
  <Paragraphs>888</Paragraphs>
  <Slides>91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102" baseType="lpstr">
      <vt:lpstr>Arial</vt:lpstr>
      <vt:lpstr>Calibri</vt:lpstr>
      <vt:lpstr>Calibri Light</vt:lpstr>
      <vt:lpstr>Cambria Math</vt:lpstr>
      <vt:lpstr>Times New Roman</vt:lpstr>
      <vt:lpstr>TimesNewRomanPS-BoldMT</vt:lpstr>
      <vt:lpstr>TimesNewRomanPS-ItalicMT</vt:lpstr>
      <vt:lpstr>Verdana</vt:lpstr>
      <vt:lpstr>Verdana,Bold</vt:lpstr>
      <vt:lpstr>Motiv Office</vt:lpstr>
      <vt:lpstr>Graf</vt:lpstr>
      <vt:lpstr>Fyziologie tělesné zátěže PŘEDNÁŠKA 3/4 Jan Novotný, říjen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MONITOROVÁNÍ TRANSPORT. SYSTÉMU PRO KYSLÍK</vt:lpstr>
      <vt:lpstr>MONITOROVÁNÍ TRANSPORT. SYSTÉMU PRO KYSLÍK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KREVNÍ TLAK</vt:lpstr>
      <vt:lpstr>MONITORING U PORUCH KREVNÍHO TLAKU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FTZ P3</dc:title>
  <dc:creator>Jan Novotný</dc:creator>
  <cp:lastModifiedBy>Jan Novotný</cp:lastModifiedBy>
  <cp:revision>202</cp:revision>
  <dcterms:created xsi:type="dcterms:W3CDTF">2023-09-22T09:21:29Z</dcterms:created>
  <dcterms:modified xsi:type="dcterms:W3CDTF">2024-10-02T07:58:19Z</dcterms:modified>
</cp:coreProperties>
</file>