
<file path=[Content_Types].xml><?xml version="1.0" encoding="utf-8"?>
<Types xmlns="http://schemas.openxmlformats.org/package/2006/content-types">
  <Default Extension="3GP" ContentType="video/3gpp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sldIdLst>
    <p:sldId id="256" r:id="rId2"/>
    <p:sldId id="267" r:id="rId3"/>
    <p:sldId id="530" r:id="rId4"/>
    <p:sldId id="264" r:id="rId5"/>
    <p:sldId id="265" r:id="rId6"/>
    <p:sldId id="297" r:id="rId7"/>
    <p:sldId id="298" r:id="rId8"/>
    <p:sldId id="299" r:id="rId9"/>
    <p:sldId id="532" r:id="rId10"/>
    <p:sldId id="533" r:id="rId11"/>
    <p:sldId id="288" r:id="rId12"/>
    <p:sldId id="531" r:id="rId13"/>
    <p:sldId id="305" r:id="rId14"/>
    <p:sldId id="536" r:id="rId15"/>
    <p:sldId id="534" r:id="rId16"/>
    <p:sldId id="535" r:id="rId17"/>
    <p:sldId id="270" r:id="rId18"/>
    <p:sldId id="304" r:id="rId19"/>
    <p:sldId id="537" r:id="rId20"/>
    <p:sldId id="538" r:id="rId21"/>
    <p:sldId id="260" r:id="rId22"/>
    <p:sldId id="272" r:id="rId23"/>
    <p:sldId id="357" r:id="rId24"/>
    <p:sldId id="275" r:id="rId25"/>
    <p:sldId id="277" r:id="rId26"/>
    <p:sldId id="278" r:id="rId27"/>
    <p:sldId id="522" r:id="rId28"/>
    <p:sldId id="271" r:id="rId29"/>
    <p:sldId id="262" r:id="rId30"/>
    <p:sldId id="283" r:id="rId31"/>
    <p:sldId id="561" r:id="rId32"/>
    <p:sldId id="308" r:id="rId33"/>
    <p:sldId id="475" r:id="rId34"/>
    <p:sldId id="310" r:id="rId35"/>
    <p:sldId id="562" r:id="rId36"/>
    <p:sldId id="563" r:id="rId37"/>
    <p:sldId id="478" r:id="rId38"/>
    <p:sldId id="564" r:id="rId39"/>
    <p:sldId id="479" r:id="rId40"/>
    <p:sldId id="474" r:id="rId41"/>
    <p:sldId id="565" r:id="rId42"/>
    <p:sldId id="566" r:id="rId43"/>
    <p:sldId id="480" r:id="rId44"/>
    <p:sldId id="567" r:id="rId45"/>
    <p:sldId id="315" r:id="rId46"/>
    <p:sldId id="568" r:id="rId47"/>
    <p:sldId id="569" r:id="rId48"/>
    <p:sldId id="570" r:id="rId49"/>
    <p:sldId id="295" r:id="rId50"/>
    <p:sldId id="296" r:id="rId51"/>
    <p:sldId id="586" r:id="rId52"/>
    <p:sldId id="365" r:id="rId53"/>
    <p:sldId id="373" r:id="rId54"/>
    <p:sldId id="307" r:id="rId55"/>
    <p:sldId id="435" r:id="rId56"/>
    <p:sldId id="327" r:id="rId57"/>
    <p:sldId id="303" r:id="rId58"/>
    <p:sldId id="524" r:id="rId59"/>
    <p:sldId id="326" r:id="rId60"/>
    <p:sldId id="316" r:id="rId61"/>
    <p:sldId id="525" r:id="rId62"/>
    <p:sldId id="292" r:id="rId63"/>
    <p:sldId id="293" r:id="rId64"/>
    <p:sldId id="527" r:id="rId65"/>
    <p:sldId id="528" r:id="rId66"/>
    <p:sldId id="294" r:id="rId67"/>
    <p:sldId id="309" r:id="rId68"/>
    <p:sldId id="539" r:id="rId69"/>
    <p:sldId id="386" r:id="rId70"/>
    <p:sldId id="379" r:id="rId71"/>
    <p:sldId id="372" r:id="rId72"/>
    <p:sldId id="540" r:id="rId73"/>
    <p:sldId id="383" r:id="rId74"/>
    <p:sldId id="358" r:id="rId75"/>
    <p:sldId id="403" r:id="rId76"/>
    <p:sldId id="268" r:id="rId77"/>
    <p:sldId id="547" r:id="rId78"/>
    <p:sldId id="571" r:id="rId79"/>
    <p:sldId id="499" r:id="rId80"/>
    <p:sldId id="572" r:id="rId81"/>
    <p:sldId id="523" r:id="rId82"/>
    <p:sldId id="500" r:id="rId83"/>
    <p:sldId id="573" r:id="rId84"/>
    <p:sldId id="548" r:id="rId85"/>
    <p:sldId id="574" r:id="rId86"/>
    <p:sldId id="558" r:id="rId87"/>
    <p:sldId id="575" r:id="rId88"/>
    <p:sldId id="576" r:id="rId89"/>
    <p:sldId id="577" r:id="rId90"/>
    <p:sldId id="578" r:id="rId91"/>
    <p:sldId id="513" r:id="rId92"/>
    <p:sldId id="337" r:id="rId93"/>
    <p:sldId id="507" r:id="rId94"/>
    <p:sldId id="508" r:id="rId95"/>
    <p:sldId id="380" r:id="rId96"/>
    <p:sldId id="579" r:id="rId97"/>
    <p:sldId id="580" r:id="rId98"/>
    <p:sldId id="510" r:id="rId99"/>
    <p:sldId id="512" r:id="rId100"/>
    <p:sldId id="511" r:id="rId101"/>
    <p:sldId id="581" r:id="rId102"/>
    <p:sldId id="582" r:id="rId103"/>
    <p:sldId id="583" r:id="rId104"/>
    <p:sldId id="584" r:id="rId105"/>
    <p:sldId id="328" r:id="rId106"/>
    <p:sldId id="516" r:id="rId107"/>
    <p:sldId id="506" r:id="rId108"/>
    <p:sldId id="520" r:id="rId109"/>
    <p:sldId id="422" r:id="rId1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C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286" autoAdjust="0"/>
    <p:restoredTop sz="94660"/>
  </p:normalViewPr>
  <p:slideViewPr>
    <p:cSldViewPr snapToGrid="0">
      <p:cViewPr varScale="1">
        <p:scale>
          <a:sx n="51" d="100"/>
          <a:sy n="51" d="100"/>
        </p:scale>
        <p:origin x="9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6" d="100"/>
        <a:sy n="15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1T15:13:07.169"/>
    </inkml:context>
    <inkml:brush xml:id="br0">
      <inkml:brushProperty name="width" value="0.10583" units="cm"/>
      <inkml:brushProperty name="height" value="0.10583" units="cm"/>
      <inkml:brushProperty name="color" value="#E71224"/>
    </inkml:brush>
  </inkml:definitions>
  <inkml:trace contextRef="#ctx0" brushRef="#br0">1 1414 24575,'84'91'0,"-71"-75"0,0 1 0,-1 0 0,-1 1 0,-1 0 0,9 22 0,-9-19 0,1 0 0,0 0 0,25 31 0,-4-10 0,-21-27 0,-1-2 0,1 1 0,1-1 0,15 12 0,90 75 0,-44-37 0,87 59 0,179 124 0,-274-200 0,2-3 0,95 44 0,-47-26 0,-27-3 0,-69-44 0,1 0 0,1-1 0,0-1 0,39 16 0,-2-8 0,137 54 0,137 93 0,-308-156 0,44 15 0,10 3 0,-34-11 0,1-2 0,1-2 0,66 11 0,-67-19 0,1-2 0,45-1 0,10 0 0,-80 0 0,-1 1 0,1 1 0,-1 1 0,37 16 0,13 4 0,-55-22 0,168 44 0,-93-32 0,1-3 0,131 0 0,-92-11 0,142-7 0,-242 1 0,1-3 0,-1 0 0,43-17 0,18-5 0,69-19 0,28-8 0,48-5 0,-64 16 0,-146 38 0,-1-1 0,0-1 0,0-1 0,-1-1 0,0-2 0,-1 0 0,-1-1 0,22-18 0,-20 18 0,1 1 0,0 0 0,48-15 0,-1 1 0,-40 11 0,56-37 0,-22 12 0,-48 33 0,0 1 0,0 0 0,0 2 0,1 0 0,0 1 0,0 1 0,27-1 0,23-5 0,253-59 0,-263 53 0,-1-2 0,112-49 0,-155 60 0,40-18 0,-2-1 0,65-43 0,38-22 0,-29 18 0,-95 52 0,1 1 0,1 1 0,63-22 0,-9 5 0,-66 25 0,1 0 0,0 2 0,0 1 0,36-7 0,-39 11 0,-1 0 0,1-1 0,-1-2 0,-1 0 0,1-1 0,-1 0 0,0-2 0,0 0 0,-1-1 0,0-1 0,23-20 0,19-13 0,-42 33 0,-1-1 0,0-1 0,-1 0 0,15-18 0,-11 11 0,0 0 0,27-19 0,-30 26 0,-1 1 0,0-2 0,-1 0 0,-1-1 0,23-32 0,-24 29 0,1 0 0,1 0 0,0 2 0,1-1 0,1 2 0,33-25 0,-6 9 0,83-43 0,-25 31 0,-15 8 0,65-32 0,195-58 0,-153 56 0,26-8 0,-205 72 0,-1 0 0,0-1 0,21-14 0,-23 13 0,1 0 0,-1 1 0,2 1 0,19-7 0,-25 10 0,0 1 0,1-1 0,-1-1 0,0 0 0,-1 0 0,1 0 0,0 0 0,-1-1 0,0 0 0,0-1 0,0 0 0,0 0 0,-1 0 0,1 0 0,-1-1 0,-1 0 0,6-7 0,20-24 0,2 1 0,2 2 0,1 1 0,2 1 0,46-30 0,75-66 0,-151 122 0,1 0 0,-1 1 0,1-1 0,0 1 0,0 1 0,1-1 0,-1 2 0,1-1 0,0 1 0,0 0 0,12-1 0,7 0 0,-1 2 0,42 1 0,-51 2 0,0-1 0,1 0 0,-1-2 0,0 0 0,0 0 0,0-2 0,0 0 0,25-11 0,99-61 0,-119 66 0,0 1 0,0 1 0,1 1 0,0 1 0,0 1 0,1 1 0,38-1 0,24 5 0,-61 1 0,1 0 0,-1-2 0,0-1 0,0-1 0,0-1 0,0-2 0,32-10 0,157-83 0,-154 76 0,1 2 0,0 4 0,1 2 0,120-13 0,-63 19 0,168 9 0,-113 3 0,331-3 0,-460 3 0,-1 1 0,50 12 0,-10-2 0,211 30 0,-215-30 0,81 25 0,-88-19 0,41 18 0,-86-27 0,0-1 0,0-1 0,58 8 0,40 3 0,-74-10 0,70 3 0,133 13 0,-144-12 0,-87-9 0,0 0 0,-1 1 0,0 1 0,0 1 0,-1 2 0,0 0 0,-1 1 0,0 1 0,-1 2 0,23 17 0,-13-9 0,1-1 0,1-2 0,0-1 0,57 22 0,202 46 0,-178-54 0,-65-16 0,-31-9 0,1-2 0,30 7 0,-1-3 0,90 31 0,-19-4 0,-59-19 0,98 45 0,-15-5 0,-124-50 0,44 14 0,101 50 0,-49-19 0,-46-22 0,-42-20 0,-1 0 0,37 6 0,-37-9 0,-1 0 0,43 18 0,-41-14 0,0 0 0,1-2 0,0-1 0,0-2 0,43 5 0,10 5 0,-50-9 0,46 5 0,237 24-1365,-259-31-5461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01741-D2F4-496F-A744-C1DC4343E262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5ED42-9D95-4FE4-B9D6-B30D716939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477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5AD2D8-7973-7E98-2564-ECB9C197C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416BE0B-3FFA-4768-47A0-D53D09D48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2D3025-4740-2BED-268C-E70F190C8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F340-540B-4FF3-958B-EE86ED1A7DF3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56EC1D-E64F-EF2A-0C8D-7940212E1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91161D-32E7-5052-8EFB-D76768807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005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5D8FCD-DF37-2ABC-E2B4-D0220D2C2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1F862EB-E649-B36F-7C6B-26D6D4A96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58A480-BE91-B582-97D0-1BFDC24C9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F340-540B-4FF3-958B-EE86ED1A7DF3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9CC052-6E62-4CAE-8DCA-BEAC4B108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9640E6-53F6-CFEF-2B96-ACAF49EB8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1402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42A383F-19BA-10BE-3D3E-5F6ECA0FB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CCF9FA7-AEBB-8174-5AA6-5913BDC606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EF87E0-CB11-B311-00D0-ABD1B3F26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F340-540B-4FF3-958B-EE86ED1A7DF3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5AFC79-95FF-D726-B394-2ED2AE890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D670AB-BDFC-D6BA-686A-F3ACEB951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4614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168C9B7-7009-4EE4-B349-06C2EDDF9F3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76434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CF4E5-BF5E-422B-B935-CB898635514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704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6A17BB-9954-4A03-0539-DE2DEEF5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48E20C-12D1-9771-5587-F9FB717E3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644357-16FB-411C-09D4-BC63F9E49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F340-540B-4FF3-958B-EE86ED1A7DF3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398ECC-C65D-883D-9243-75995581E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CA6BA7-4D3A-A773-491A-2CB066950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721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FB8B31-0895-E5E3-4DCA-736088261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868F35E-780C-B7DE-BAB1-95EB39B51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1F4686-DFF2-100F-64CE-1CC845303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F340-540B-4FF3-958B-EE86ED1A7DF3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3D9BF4-1CCF-CFD0-BA64-B548DAD8C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244A39-50B6-3491-975E-5807B997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55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68AAE-B54C-85AD-D51F-9053C9FC8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9B43C2-D15C-4557-E88D-8AB54EBF1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A0C2CCB-54FD-D9CB-03A6-DD7946B94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2B0AA4E-69CB-928B-3440-C127BF71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F340-540B-4FF3-958B-EE86ED1A7DF3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9434B7A-6E1E-0FF9-9D38-10216F6E4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975A9C5-7B4E-5CC4-ACC6-9FFA37EE5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24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06534E-652D-F6BC-933D-942BD33D6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C904AD3-F47A-0ADC-0091-AC02EF658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CBC26CF-C30C-F578-ED75-34CCC0EEB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8A5EC26-E88D-4BA9-0C77-5938AE1E8D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FC6AB85-8DE9-6170-F30B-090D97ADD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EEAA722-7534-2686-8209-D8F72BFC9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F340-540B-4FF3-958B-EE86ED1A7DF3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7E7F207-D355-ADF3-0035-1105B55F5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33346AA-3764-0019-2753-B3A8BB292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810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A787CF-5CC1-6E57-EF2B-B7C552055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AAC385A-F891-DE45-FDB9-825E85610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F340-540B-4FF3-958B-EE86ED1A7DF3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367E6F4-DCA7-874A-DEA3-F1AF1C00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74FA964-1858-6FD5-4C8C-06B18481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2865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A5F2F5E-ACF8-374F-9D72-09199E919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F340-540B-4FF3-958B-EE86ED1A7DF3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56018A0-F6DF-7202-D144-ADF2E41B9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9ABDDA5-D197-4C66-A7F1-D1F64C67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020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512B2E-4AAD-DC4E-AFB2-418979333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E683B0-3B21-6A63-3513-6779E378C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5889F1-D2D7-6AC6-291A-4CF521437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81A006A-B28E-0382-1823-9BAB6B39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F340-540B-4FF3-958B-EE86ED1A7DF3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AFAE078-A4B2-9E20-3641-C89295A0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4F8FA6-4698-F8A4-9CB3-3ADFCC47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1985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7B376-35C3-2106-742A-F6DF08523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EA63CAD-0D7E-0D41-A1CC-55D272E70B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E7942F9-4241-8312-DD81-0DE9250E8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5E807E1-21A2-2178-9C34-F7C79A275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F340-540B-4FF3-958B-EE86ED1A7DF3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CAD3975-C695-B73D-B5FF-C5DF66790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411D9AE-6652-0360-761D-5A097853A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2901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B26E3F0-D3E8-8D6E-0B67-520F9E95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25E655-6094-700F-BAB4-8F88AED60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F584AA-D6CF-6718-0827-32FA6D2677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BF340-540B-4FF3-958B-EE86ED1A7DF3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87A769-BAD9-5C27-E6E1-27260A641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5889FE-5604-A09F-4686-82FCD0E85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18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1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hyperlink" Target="https://www.geekboy.cz/recenze/ultrahuman-ring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10039641/" TargetMode="External"/><Relationship Id="rId2" Type="http://schemas.openxmlformats.org/officeDocument/2006/relationships/hyperlink" Target="https://www.ncbi.nlm.nih.gov/pmc/articles/PMC9549133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ciencedirect.com/journal/journal-of-science-and-medicine-in-sport/vol/26/issue/9" TargetMode="External"/><Relationship Id="rId4" Type="http://schemas.openxmlformats.org/officeDocument/2006/relationships/hyperlink" Target="https://www.sciencedirect.com/journal/journal-of-science-and-medicine-in-sport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o2master.com/" TargetMode="External"/><Relationship Id="rId5" Type="http://schemas.openxmlformats.org/officeDocument/2006/relationships/image" Target="../media/image218.jpeg"/><Relationship Id="rId4" Type="http://schemas.openxmlformats.org/officeDocument/2006/relationships/image" Target="../media/image217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1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dexcom.com/dexcom-international-compatibility" TargetMode="External"/><Relationship Id="rId4" Type="http://schemas.openxmlformats.org/officeDocument/2006/relationships/image" Target="../media/image22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orebodytemp.com/blogs/news/scientific-data-to-validate-core-s-accuracy" TargetMode="External"/><Relationship Id="rId4" Type="http://schemas.openxmlformats.org/officeDocument/2006/relationships/image" Target="../media/image227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jpeg"/><Relationship Id="rId5" Type="http://schemas.openxmlformats.org/officeDocument/2006/relationships/image" Target="../media/image231.jpeg"/><Relationship Id="rId4" Type="http://schemas.openxmlformats.org/officeDocument/2006/relationships/image" Target="../media/image2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hyperlink" Target="https://www.youtube.com/watch?v=crP1uMndxdY" TargetMode="External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12" Type="http://schemas.openxmlformats.org/officeDocument/2006/relationships/image" Target="../media/image64.jpg"/><Relationship Id="rId2" Type="http://schemas.openxmlformats.org/officeDocument/2006/relationships/hyperlink" Target="http://www.google.cz/url?sa=i&amp;rct=j&amp;q=&amp;esrc=s&amp;source=images&amp;cd=&amp;cad=rja&amp;uact=8&amp;ved=0ahUKEwjJ0d39ibfPAhVGVxQKHer_AIMQjRwIBw&amp;url=http://www.fitnessmarkt.com/article/uno-cross-trainer-ergometer-ctx-3000-motive-204049&amp;psig=AFQjCNEiBr5yO95BItosGXZxkqPHzXDd8A&amp;ust=147532387423992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jpg"/><Relationship Id="rId5" Type="http://schemas.openxmlformats.org/officeDocument/2006/relationships/image" Target="../media/image57.jpg"/><Relationship Id="rId10" Type="http://schemas.openxmlformats.org/officeDocument/2006/relationships/image" Target="../media/image62.jpg"/><Relationship Id="rId4" Type="http://schemas.openxmlformats.org/officeDocument/2006/relationships/hyperlink" Target="https://www.youtube.com/watch?v=G1rx3LKoqHE" TargetMode="External"/><Relationship Id="rId9" Type="http://schemas.openxmlformats.org/officeDocument/2006/relationships/image" Target="../media/image6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http://www.sportcenter.sk/diagnostika/sluzby/funkcna-diagnostika/preview.php?id=ea90be51f1fa36d42d4b368653a860c5&amp;show=preview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7.jpg"/><Relationship Id="rId7" Type="http://schemas.openxmlformats.org/officeDocument/2006/relationships/hyperlink" Target="https://www.youtube.com/watch?v=11h6-V-wA50" TargetMode="Externa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hyperlink" Target="https://www.youtube.com/watch?v=E52L3Ds5-DQ" TargetMode="External"/><Relationship Id="rId4" Type="http://schemas.openxmlformats.org/officeDocument/2006/relationships/image" Target="../media/image68.jpg"/><Relationship Id="rId9" Type="http://schemas.openxmlformats.org/officeDocument/2006/relationships/hyperlink" Target="https://www.youtube.com/watch?v=w-iQgnuYFNQ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LrEg5UA_lw" TargetMode="External"/><Relationship Id="rId13" Type="http://schemas.openxmlformats.org/officeDocument/2006/relationships/hyperlink" Target="https://www.youtube.com/watch?v=XDExIaqz2Ow" TargetMode="External"/><Relationship Id="rId3" Type="http://schemas.openxmlformats.org/officeDocument/2006/relationships/image" Target="../media/image72.jpg"/><Relationship Id="rId7" Type="http://schemas.openxmlformats.org/officeDocument/2006/relationships/image" Target="../media/image75.jpg"/><Relationship Id="rId12" Type="http://schemas.openxmlformats.org/officeDocument/2006/relationships/hyperlink" Target="https://www.youtube.com/watch?v=RmaZqHlFGKs" TargetMode="Externa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11" Type="http://schemas.openxmlformats.org/officeDocument/2006/relationships/hyperlink" Target="https://www.youtube.com/watch?v=YrL1UFXw2Qs" TargetMode="External"/><Relationship Id="rId5" Type="http://schemas.openxmlformats.org/officeDocument/2006/relationships/image" Target="../media/image73.gif"/><Relationship Id="rId10" Type="http://schemas.openxmlformats.org/officeDocument/2006/relationships/hyperlink" Target="https://www.youtube.com/watch?v=BSkzm_qHsDg" TargetMode="External"/><Relationship Id="rId4" Type="http://schemas.openxmlformats.org/officeDocument/2006/relationships/hyperlink" Target="https://www.google.cz/search?q=ice+skating+treadmill&amp;biw=1180&amp;bih=793&amp;tbm=isch&amp;imgil=alItywSBTjYMLM:;fjCjjtOtG2UUdM;http://www.reahockeyacademy.com/page/show/902305-skating-treadmill&amp;source=iu&amp;pf=m&amp;fir=alItywSBTjYMLM:,fjCjjtOtG2UUdM,_&amp;usg=__EcjsPX3ENdEqmedwBJ4qQYeZg9s%3D&amp;ved=0ahUKEwjwxJn6l77PAhVsCcAKHRgwAmQQyjcIJg&amp;ei=yxLyV7CzEeySgAaY4IigBg#imgrc=UzjIkmr545wTzM%3A" TargetMode="External"/><Relationship Id="rId9" Type="http://schemas.openxmlformats.org/officeDocument/2006/relationships/hyperlink" Target="https://www.youtube.com/watch?v=kuzj-F_ep1c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Ox6DQWmHB58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jpg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6" Type="http://schemas.openxmlformats.org/officeDocument/2006/relationships/image" Target="../media/image78.jpg"/><Relationship Id="rId11" Type="http://schemas.openxmlformats.org/officeDocument/2006/relationships/hyperlink" Target="https://www.youtube.com/watch?v=-Lr5kclsUD4" TargetMode="External"/><Relationship Id="rId5" Type="http://schemas.openxmlformats.org/officeDocument/2006/relationships/image" Target="../media/image77.jpeg"/><Relationship Id="rId10" Type="http://schemas.openxmlformats.org/officeDocument/2006/relationships/hyperlink" Target="https://www.youtube.com/watch?v=GQq0Ymoui98" TargetMode="External"/><Relationship Id="rId4" Type="http://schemas.openxmlformats.org/officeDocument/2006/relationships/image" Target="../media/image76.png"/><Relationship Id="rId9" Type="http://schemas.openxmlformats.org/officeDocument/2006/relationships/hyperlink" Target="https://www.youtube.com/watch?v=feUhyCklHL0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is.muni.cz/elportal/?id=866491" TargetMode="External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http://www.sportmed.sk/images/products/full/Untitled-4.jpg" TargetMode="Externa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UElCwUzfp7A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opendsports.com/testing/tests/bosco-repetitive-jump.htm" TargetMode="Externa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bretcontreras.com/from-the-lab-to-your-pocket-groundbreaking-leg-power-measurement-with-your-iphone/" TargetMode="External"/><Relationship Id="rId3" Type="http://schemas.openxmlformats.org/officeDocument/2006/relationships/image" Target="../media/image101.jpeg"/><Relationship Id="rId7" Type="http://schemas.openxmlformats.org/officeDocument/2006/relationships/image" Target="../media/image104.jpeg"/><Relationship Id="rId2" Type="http://schemas.openxmlformats.org/officeDocument/2006/relationships/hyperlink" Target="http://support.polar.com/en/support/V800/jump_tests_with_Polar_V80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dcrainmaker.com/2014/06/polar-v800-depth-review.html" TargetMode="External"/><Relationship Id="rId11" Type="http://schemas.openxmlformats.org/officeDocument/2006/relationships/image" Target="../media/image106.png"/><Relationship Id="rId5" Type="http://schemas.openxmlformats.org/officeDocument/2006/relationships/image" Target="../media/image103.jpeg"/><Relationship Id="rId10" Type="http://schemas.openxmlformats.org/officeDocument/2006/relationships/hyperlink" Target="https://itunes.apple.com/es/developer/carlos-balsalobre/id1075902286" TargetMode="External"/><Relationship Id="rId4" Type="http://schemas.openxmlformats.org/officeDocument/2006/relationships/image" Target="../media/image102.jpeg"/><Relationship Id="rId9" Type="http://schemas.openxmlformats.org/officeDocument/2006/relationships/image" Target="../media/image10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eum-PY2uRQ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https://www.youtube.com/watch?v=_BQd3E1sYy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mas.org/2-kongres/wingate.html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6.e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://running.competitor.com/" TargetMode="External"/><Relationship Id="rId3" Type="http://schemas.openxmlformats.org/officeDocument/2006/relationships/image" Target="../media/image126.jpeg"/><Relationship Id="rId7" Type="http://schemas.openxmlformats.org/officeDocument/2006/relationships/hyperlink" Target="http://running.competitor.com/author/mattfitz71" TargetMode="External"/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czechtarahumara" TargetMode="External"/><Relationship Id="rId11" Type="http://schemas.openxmlformats.org/officeDocument/2006/relationships/image" Target="../media/image129.jpg"/><Relationship Id="rId5" Type="http://schemas.openxmlformats.org/officeDocument/2006/relationships/image" Target="../media/image128.jpeg"/><Relationship Id="rId10" Type="http://schemas.openxmlformats.org/officeDocument/2006/relationships/hyperlink" Target="http://www.youtube.com/watch?v=nfNsll_11qU" TargetMode="External"/><Relationship Id="rId4" Type="http://schemas.openxmlformats.org/officeDocument/2006/relationships/image" Target="../media/image127.jpeg"/><Relationship Id="rId9" Type="http://schemas.openxmlformats.org/officeDocument/2006/relationships/hyperlink" Target="http://www.youtube.com/watch?v=touteBkwt1U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YxrQ7Ba-RU" TargetMode="External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nfNsll_11qU" TargetMode="External"/><Relationship Id="rId3" Type="http://schemas.openxmlformats.org/officeDocument/2006/relationships/image" Target="../media/image138.jpeg"/><Relationship Id="rId7" Type="http://schemas.openxmlformats.org/officeDocument/2006/relationships/hyperlink" Target="http://www.youtube.com/watch?v=touteBkwt1U" TargetMode="External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youtube.com/watch?v=gzjDIAKUZ9Q" TargetMode="External"/><Relationship Id="rId5" Type="http://schemas.openxmlformats.org/officeDocument/2006/relationships/hyperlink" Target="http://www.youtube.com/watch?v=oN1x3Ik1t5Y" TargetMode="External"/><Relationship Id="rId4" Type="http://schemas.openxmlformats.org/officeDocument/2006/relationships/image" Target="../media/image13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press.co.uk/life-style/life/637147/the-104-year-old-marathon-runner-Fauja-Singh" TargetMode="External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gif"/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png"/><Relationship Id="rId4" Type="http://schemas.openxmlformats.org/officeDocument/2006/relationships/image" Target="../media/image15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jpeg"/><Relationship Id="rId4" Type="http://schemas.openxmlformats.org/officeDocument/2006/relationships/image" Target="../media/image15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2.jpeg"/><Relationship Id="rId4" Type="http://schemas.openxmlformats.org/officeDocument/2006/relationships/image" Target="../media/image161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udel.edu/coe-engex/" TargetMode="External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emf"/><Relationship Id="rId5" Type="http://schemas.openxmlformats.org/officeDocument/2006/relationships/image" Target="../media/image173.emf"/><Relationship Id="rId4" Type="http://schemas.openxmlformats.org/officeDocument/2006/relationships/hyperlink" Target="https://sites.udel.edu/coe-engex/2019/03/16/how-accurate-is-your-garmins-vo2max-estimate/" TargetMode="Externa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s://patents.google.com/patent/US20110040193A1/en" TargetMode="Externa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crainmaker.com/2014/06/polar-v800-depth-review.html" TargetMode="Externa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7" Type="http://schemas.openxmlformats.org/officeDocument/2006/relationships/image" Target="../media/image182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jpeg"/><Relationship Id="rId5" Type="http://schemas.openxmlformats.org/officeDocument/2006/relationships/image" Target="../media/image180.png"/><Relationship Id="rId4" Type="http://schemas.openxmlformats.org/officeDocument/2006/relationships/image" Target="../media/image17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0s9LDyxhRKs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hyperlink" Target="https://youtu.be/F3nFiM3cgXc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147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apple.com/cz/developer/oura-health-oy/id1043837947?l=cs" TargetMode="External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7ABB9A05-5EFB-37D6-1C3B-54CEE91EB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7585" y="504582"/>
            <a:ext cx="9144000" cy="1977081"/>
          </a:xfrm>
        </p:spPr>
        <p:txBody>
          <a:bodyPr>
            <a:normAutofit/>
          </a:bodyPr>
          <a:lstStyle/>
          <a:p>
            <a:pPr marL="457200">
              <a:lnSpc>
                <a:spcPct val="106000"/>
              </a:lnSpc>
            </a:pPr>
            <a:r>
              <a:rPr lang="cs-CZ" sz="4800" b="1" dirty="0">
                <a:solidFill>
                  <a:schemeClr val="accent1">
                    <a:lumMod val="75000"/>
                  </a:schemeClr>
                </a:solidFill>
              </a:rPr>
              <a:t>Fyziologie tělesné zátěže</a:t>
            </a:r>
            <a:br>
              <a:rPr lang="cs-CZ" sz="4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3200" b="1" dirty="0"/>
              <a:t>PŘEDNÁŠKA 4/4</a:t>
            </a:r>
            <a:b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Jan Novotný, říjen 2024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2CF4675-E228-88EA-3054-EA9091B0D038}"/>
              </a:ext>
            </a:extLst>
          </p:cNvPr>
          <p:cNvSpPr txBox="1"/>
          <p:nvPr/>
        </p:nvSpPr>
        <p:spPr>
          <a:xfrm>
            <a:off x="900545" y="2842372"/>
            <a:ext cx="10390909" cy="3334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6000"/>
              </a:lnSpc>
            </a:pPr>
            <a:r>
              <a:rPr lang="cs-CZ" sz="18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OBSAH:</a:t>
            </a:r>
          </a:p>
          <a:p>
            <a:pPr>
              <a:lnSpc>
                <a:spcPct val="107000"/>
              </a:lnSpc>
            </a:pPr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Vliv věku a pohlaví na pohybovou schopnost 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děti, ženy, senioři.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Fyziologické principy  cíle sportovního tréninku, adaptace na fyzickou zátěž, princip </a:t>
            </a:r>
            <a:r>
              <a:rPr lang="cs-CZ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superkompenzace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detrénink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Úvod do zátěžového testování 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cíle, podstata a vlastnosti testů, testy v laboratoři a terénu, druhy a zdroje zátěže (ergometry), bezpečnost testů a první pomoc.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Ukazatele odezvy organizmu na zátěž. Anaerobní testy.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Poznámky k fyziologii a patofyziologii vytrvalostních běžců.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Mobilní přístroje a aplikace pro měření člověka v pohybu - 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satelitní systémy, akcelerometry, gyroskopy,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fotopletysmografie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monitoring srdeční frekvence a její variability, odhad příjmu kyslíku a výdeje energie, pulzní </a:t>
            </a:r>
            <a:r>
              <a:rPr lang="cs-CZ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oxymetrie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spiroergometrie, odhad teploty těla, termografie.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6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Vek5">
            <a:extLst>
              <a:ext uri="{FF2B5EF4-FFF2-40B4-BE49-F238E27FC236}">
                <a16:creationId xmlns:a16="http://schemas.microsoft.com/office/drawing/2014/main" id="{C3748044-DA61-D57C-A5ED-0DF6E249C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378" y="507702"/>
            <a:ext cx="7473244" cy="627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6F3B8D6-3666-C899-CE28-0D38AA46DA06}"/>
              </a:ext>
            </a:extLst>
          </p:cNvPr>
          <p:cNvSpPr/>
          <p:nvPr/>
        </p:nvSpPr>
        <p:spPr>
          <a:xfrm>
            <a:off x="3432176" y="1602085"/>
            <a:ext cx="2232025" cy="461665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400" dirty="0">
                <a:solidFill>
                  <a:srgbClr val="0070C0"/>
                </a:solidFill>
              </a:rPr>
              <a:t>REAKČNÍ DOBA</a:t>
            </a:r>
            <a:endParaRPr lang="cs-CZ" sz="2400" dirty="0"/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B125D8F7-286F-A63F-CCA1-CA74C5DF49A6}"/>
              </a:ext>
            </a:extLst>
          </p:cNvPr>
          <p:cNvCxnSpPr>
            <a:cxnSpLocks/>
          </p:cNvCxnSpPr>
          <p:nvPr/>
        </p:nvCxnSpPr>
        <p:spPr>
          <a:xfrm flipV="1">
            <a:off x="6911621" y="1602085"/>
            <a:ext cx="0" cy="2123248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9C9C051C-26CF-7392-E04F-8B24951C85EB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4 stages of sleep: awake, light sleep, deep sleep, and REM Sleep.">
            <a:extLst>
              <a:ext uri="{FF2B5EF4-FFF2-40B4-BE49-F238E27FC236}">
                <a16:creationId xmlns:a16="http://schemas.microsoft.com/office/drawing/2014/main" id="{564F2C04-EACA-6E3F-569E-220160D55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" t="32120" r="3561" b="10107"/>
          <a:stretch/>
        </p:blipFill>
        <p:spPr bwMode="auto">
          <a:xfrm>
            <a:off x="5120640" y="719807"/>
            <a:ext cx="5032642" cy="144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eep sleep occurs more in the first half of the night while REM occurs during later sleep cycles.">
            <a:extLst>
              <a:ext uri="{FF2B5EF4-FFF2-40B4-BE49-F238E27FC236}">
                <a16:creationId xmlns:a16="http://schemas.microsoft.com/office/drawing/2014/main" id="{E34932BA-DA3C-3A84-403C-BE33C6379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21" y="1824229"/>
            <a:ext cx="8156742" cy="489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9114EC0-7024-4BCD-AEF8-4E3EABF3E7CA}"/>
              </a:ext>
            </a:extLst>
          </p:cNvPr>
          <p:cNvSpPr txBox="1"/>
          <p:nvPr/>
        </p:nvSpPr>
        <p:spPr>
          <a:xfrm>
            <a:off x="1143000" y="826186"/>
            <a:ext cx="39776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Oura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Ring</a:t>
            </a:r>
          </a:p>
          <a:p>
            <a:pPr algn="ctr"/>
            <a:r>
              <a:rPr lang="cs-CZ" sz="2000" dirty="0"/>
              <a:t>sledování trvání a kvality spánku</a:t>
            </a:r>
            <a:r>
              <a:rPr lang="cs-CZ" sz="2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358AFE0-C338-F904-A8CE-B05C4DEDD211}"/>
              </a:ext>
            </a:extLst>
          </p:cNvPr>
          <p:cNvSpPr txBox="1"/>
          <p:nvPr/>
        </p:nvSpPr>
        <p:spPr>
          <a:xfrm>
            <a:off x="5289417" y="322480"/>
            <a:ext cx="469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BDĚNÍ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	     LEHKÝ          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HLUBOKÝ   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      </a:t>
            </a:r>
            <a:r>
              <a:rPr lang="cs-CZ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„REM“</a:t>
            </a:r>
          </a:p>
        </p:txBody>
      </p:sp>
    </p:spTree>
    <p:extLst>
      <p:ext uri="{BB962C8B-B14F-4D97-AF65-F5344CB8AC3E}">
        <p14:creationId xmlns:p14="http://schemas.microsoft.com/office/powerpoint/2010/main" val="327861710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3EECA2E6-5D06-604F-DF44-66D326872826}"/>
              </a:ext>
            </a:extLst>
          </p:cNvPr>
          <p:cNvSpPr txBox="1"/>
          <p:nvPr/>
        </p:nvSpPr>
        <p:spPr>
          <a:xfrm>
            <a:off x="1685110" y="174748"/>
            <a:ext cx="10067182" cy="76944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 dirty="0"/>
              <a:t>prsten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Ring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Conn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dirty="0"/>
              <a:t>(5.300 Kč – V/23) </a:t>
            </a:r>
            <a:r>
              <a:rPr lang="cs-CZ" sz="2400" dirty="0"/>
              <a:t>+ aplikace pro mobil: </a:t>
            </a:r>
            <a:r>
              <a:rPr lang="cs-CZ" sz="2000" dirty="0">
                <a:solidFill>
                  <a:srgbClr val="242424"/>
                </a:solidFill>
                <a:latin typeface="inherit"/>
              </a:rPr>
              <a:t>3D</a:t>
            </a:r>
            <a:r>
              <a:rPr lang="cs-CZ" sz="2000" dirty="0">
                <a:latin typeface="inherit"/>
              </a:rPr>
              <a:t> </a:t>
            </a:r>
            <a:r>
              <a:rPr lang="cs-CZ" sz="2000" dirty="0">
                <a:latin typeface="MessinaSansWeb"/>
              </a:rPr>
              <a:t>akcelerometr -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MessinaSansWeb"/>
              </a:rPr>
              <a:t>výpočet PA</a:t>
            </a:r>
            <a:r>
              <a:rPr lang="cs-CZ" sz="2000" dirty="0">
                <a:latin typeface="MessinaSansWeb"/>
              </a:rPr>
              <a:t>; </a:t>
            </a:r>
            <a:r>
              <a:rPr lang="cs-CZ" sz="2000" b="0" i="0" dirty="0" err="1">
                <a:effectLst/>
                <a:latin typeface="inherit"/>
              </a:rPr>
              <a:t>fotosensory</a:t>
            </a:r>
            <a:r>
              <a:rPr lang="cs-CZ" sz="2000" b="0" i="0" dirty="0">
                <a:effectLst/>
                <a:latin typeface="inherit"/>
              </a:rPr>
              <a:t> k výpočtu </a:t>
            </a:r>
            <a:r>
              <a:rPr lang="cs-CZ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TF, variability TF a dýchání v klidu</a:t>
            </a:r>
            <a:r>
              <a:rPr lang="cs-CZ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MessinaSansWeb"/>
              </a:rPr>
              <a:t>,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MessinaSansWeb"/>
              </a:rPr>
              <a:t> </a:t>
            </a:r>
            <a:r>
              <a:rPr lang="cs-CZ" sz="200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MessinaSansWeb"/>
              </a:rPr>
              <a:t>k posouzení spánku</a:t>
            </a:r>
            <a:r>
              <a:rPr lang="cs-CZ" sz="2000" b="1" i="0" u="none" strike="noStrike" dirty="0">
                <a:solidFill>
                  <a:srgbClr val="FF0000"/>
                </a:solidFill>
                <a:effectLst/>
                <a:latin typeface="MessinaSansWeb"/>
              </a:rPr>
              <a:t>?</a:t>
            </a:r>
            <a:r>
              <a:rPr lang="cs-CZ" sz="2000" i="0" u="none" strike="noStrike" dirty="0">
                <a:effectLst/>
                <a:latin typeface="MessinaSansWeb"/>
              </a:rPr>
              <a:t>,</a:t>
            </a:r>
            <a:r>
              <a:rPr lang="cs-CZ" sz="2000" b="1" i="0" u="none" strike="noStrike" dirty="0">
                <a:solidFill>
                  <a:srgbClr val="FF0000"/>
                </a:solidFill>
                <a:effectLst/>
                <a:latin typeface="MessinaSansWeb"/>
              </a:rPr>
              <a:t> </a:t>
            </a:r>
            <a:r>
              <a:rPr lang="cs-CZ" sz="1800" dirty="0">
                <a:latin typeface="MessinaSansWeb"/>
              </a:rPr>
              <a:t>teploměr</a:t>
            </a:r>
            <a:r>
              <a:rPr lang="cs-CZ" sz="1800" b="1" dirty="0">
                <a:solidFill>
                  <a:srgbClr val="FF0000"/>
                </a:solidFill>
                <a:latin typeface="MessinaSansWeb"/>
              </a:rPr>
              <a:t>?</a:t>
            </a:r>
            <a:endParaRPr lang="cs-CZ" b="1" i="0" dirty="0">
              <a:solidFill>
                <a:srgbClr val="FF0000"/>
              </a:solidFill>
              <a:effectLst/>
              <a:latin typeface="inherit"/>
            </a:endParaRPr>
          </a:p>
        </p:txBody>
      </p:sp>
      <p:sp>
        <p:nvSpPr>
          <p:cNvPr id="5" name="AutoShape 6" descr="Ultrahuman Ring Air">
            <a:extLst>
              <a:ext uri="{FF2B5EF4-FFF2-40B4-BE49-F238E27FC236}">
                <a16:creationId xmlns:a16="http://schemas.microsoft.com/office/drawing/2014/main" id="{AAC2DAA2-8848-EAF7-F943-03E029CCC0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id="{7A84C5DC-4D69-31C3-E829-34E0498A8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64" y="1118937"/>
            <a:ext cx="6679783" cy="565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C926D32-9B2E-EFEA-1EE2-CEB18401A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0" t="25147" r="25471" b="11832"/>
          <a:stretch/>
        </p:blipFill>
        <p:spPr bwMode="auto">
          <a:xfrm>
            <a:off x="7303169" y="1132773"/>
            <a:ext cx="4449123" cy="564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ingConn vs. Oura Ring 3 Review: Battle of Health Monitoring Smart Rings">
            <a:extLst>
              <a:ext uri="{FF2B5EF4-FFF2-40B4-BE49-F238E27FC236}">
                <a16:creationId xmlns:a16="http://schemas.microsoft.com/office/drawing/2014/main" id="{3F4C7019-FF5F-A9F1-E492-AF43A7037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 t="8000" r="52300" b="11619"/>
          <a:stretch/>
        </p:blipFill>
        <p:spPr bwMode="auto">
          <a:xfrm>
            <a:off x="45337" y="0"/>
            <a:ext cx="1306286" cy="152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8062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 descr="Ultrahuman Ring Air">
            <a:extLst>
              <a:ext uri="{FF2B5EF4-FFF2-40B4-BE49-F238E27FC236}">
                <a16:creationId xmlns:a16="http://schemas.microsoft.com/office/drawing/2014/main" id="{AAC2DAA2-8848-EAF7-F943-03E029CCC0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831E6A7-41B2-E118-34A1-30FBDDEEA256}"/>
              </a:ext>
            </a:extLst>
          </p:cNvPr>
          <p:cNvSpPr txBox="1"/>
          <p:nvPr/>
        </p:nvSpPr>
        <p:spPr>
          <a:xfrm>
            <a:off x="356937" y="672167"/>
            <a:ext cx="7451558" cy="227754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prsten + aplikace </a:t>
            </a:r>
            <a:r>
              <a:rPr lang="cs-CZ" sz="2400" dirty="0"/>
              <a:t>pro mobil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Ultrahuman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Ring</a:t>
            </a:r>
          </a:p>
          <a:p>
            <a:pPr algn="ctr"/>
            <a:r>
              <a:rPr lang="cs-CZ" dirty="0">
                <a:highlight>
                  <a:srgbClr val="FFFF00"/>
                </a:highlight>
                <a:hlinkClick r:id="rId2"/>
              </a:rPr>
              <a:t>(ZDE „RECENZE“ NA VIDEU)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/>
              <a:t>(7.800 Kč - V/23)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inherit"/>
              </a:rPr>
              <a:t>3D </a:t>
            </a:r>
            <a:r>
              <a:rPr lang="cs-CZ" sz="2000" dirty="0">
                <a:latin typeface="MessinaSansWeb"/>
              </a:rPr>
              <a:t>akceleromet</a:t>
            </a:r>
            <a:r>
              <a:rPr lang="cs-CZ" sz="2000" b="1" dirty="0">
                <a:latin typeface="MessinaSansWeb"/>
              </a:rPr>
              <a:t>r</a:t>
            </a:r>
            <a:r>
              <a:rPr lang="cs-CZ" sz="2000" dirty="0">
                <a:latin typeface="MessinaSansWeb"/>
              </a:rPr>
              <a:t> pro </a:t>
            </a:r>
            <a:r>
              <a:rPr lang="cs-CZ" sz="2000" b="1" dirty="0">
                <a:latin typeface="MessinaSansWeb"/>
              </a:rPr>
              <a:t>výpočet pohybové aktivity; </a:t>
            </a:r>
            <a:r>
              <a:rPr lang="cs-CZ" sz="2000" dirty="0">
                <a:latin typeface="Mulish"/>
              </a:rPr>
              <a:t>optický senzor</a:t>
            </a:r>
            <a:r>
              <a:rPr lang="cs-CZ" sz="2000" dirty="0">
                <a:latin typeface="inherit"/>
              </a:rPr>
              <a:t> (</a:t>
            </a:r>
            <a:r>
              <a:rPr lang="cs-CZ" sz="2000" b="0" i="0" dirty="0" err="1">
                <a:effectLst/>
                <a:latin typeface="Mulish"/>
              </a:rPr>
              <a:t>infrared</a:t>
            </a:r>
            <a:r>
              <a:rPr lang="cs-CZ" sz="2000" b="0" i="0" dirty="0">
                <a:effectLst/>
                <a:latin typeface="Mulish"/>
              </a:rPr>
              <a:t>, </a:t>
            </a:r>
            <a:r>
              <a:rPr lang="cs-CZ" sz="2000" b="0" i="0" dirty="0" err="1">
                <a:effectLst/>
                <a:latin typeface="Mulish"/>
              </a:rPr>
              <a:t>red</a:t>
            </a:r>
            <a:r>
              <a:rPr lang="cs-CZ" sz="2000" b="0" i="0" dirty="0">
                <a:effectLst/>
                <a:latin typeface="Mulish"/>
              </a:rPr>
              <a:t> a green</a:t>
            </a:r>
            <a:r>
              <a:rPr lang="cs-CZ" sz="2000" dirty="0">
                <a:latin typeface="Mulish"/>
              </a:rPr>
              <a:t>), teploměr</a:t>
            </a:r>
            <a:r>
              <a:rPr lang="cs-CZ" sz="2000" b="1" dirty="0">
                <a:solidFill>
                  <a:srgbClr val="FF0000"/>
                </a:solidFill>
                <a:latin typeface="Mulish"/>
              </a:rPr>
              <a:t>?</a:t>
            </a:r>
            <a:endParaRPr lang="cs-CZ" sz="2000" b="1" i="0" dirty="0">
              <a:solidFill>
                <a:srgbClr val="FF0000"/>
              </a:solidFill>
              <a:effectLst/>
              <a:latin typeface="Mulish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Mulish"/>
              </a:rPr>
              <a:t>kroky, TF, 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Mulish"/>
              </a:rPr>
              <a:t>SatO</a:t>
            </a:r>
            <a:r>
              <a:rPr lang="cs-CZ" sz="2000" baseline="-25000" dirty="0">
                <a:solidFill>
                  <a:schemeClr val="accent2">
                    <a:lumMod val="50000"/>
                  </a:schemeClr>
                </a:solidFill>
                <a:latin typeface="Mulish"/>
              </a:rPr>
              <a:t>2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Mulish"/>
              </a:rPr>
              <a:t>, </a:t>
            </a:r>
            <a:r>
              <a:rPr lang="cs-CZ" sz="2000" dirty="0">
                <a:latin typeface="Mulish"/>
              </a:rPr>
              <a:t>odhady výdeje E [</a:t>
            </a:r>
            <a:r>
              <a:rPr lang="cs-CZ" sz="2000" dirty="0" err="1">
                <a:latin typeface="Mulish"/>
              </a:rPr>
              <a:t>kCal</a:t>
            </a:r>
            <a:r>
              <a:rPr lang="cs-CZ" sz="2000" dirty="0">
                <a:latin typeface="Mulish"/>
              </a:rPr>
              <a:t>], MET, frekvence aktivit v MET/min za poslední týden.</a:t>
            </a:r>
            <a:endParaRPr lang="cs-CZ" sz="2000" dirty="0">
              <a:latin typeface="inherit"/>
            </a:endParaRP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cs-CZ" sz="2000" i="0" dirty="0">
                <a:effectLst/>
                <a:latin typeface="MessinaSansWeb"/>
              </a:rPr>
              <a:t>Zobrazení a analýza výsledků v aplikaci mobilu (iOS, Android)</a:t>
            </a:r>
            <a:endParaRPr lang="cs-CZ" sz="2000" i="0" dirty="0">
              <a:effectLst/>
              <a:latin typeface="inherit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39A935F-3E19-3604-BACA-4A7B0AFF1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6" t="25460" r="52698"/>
          <a:stretch/>
        </p:blipFill>
        <p:spPr bwMode="auto">
          <a:xfrm>
            <a:off x="7948863" y="71595"/>
            <a:ext cx="3886200" cy="671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ltrahuman Ring Air Bionic Gold vel. 12 Chytrý prsten Hlavní obrázek">
            <a:extLst>
              <a:ext uri="{FF2B5EF4-FFF2-40B4-BE49-F238E27FC236}">
                <a16:creationId xmlns:a16="http://schemas.microsoft.com/office/drawing/2014/main" id="{652BDC5B-4F03-D9F0-DD4B-8612636FB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493" y="3801291"/>
            <a:ext cx="2555420" cy="270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B1CC43D-0DCD-1D44-9046-195A72A78729}"/>
              </a:ext>
            </a:extLst>
          </p:cNvPr>
          <p:cNvSpPr txBox="1"/>
          <p:nvPr/>
        </p:nvSpPr>
        <p:spPr>
          <a:xfrm>
            <a:off x="8055542" y="2164883"/>
            <a:ext cx="126492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Kroky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CD9BC20-A106-99AD-7242-3458D35B1696}"/>
              </a:ext>
            </a:extLst>
          </p:cNvPr>
          <p:cNvSpPr txBox="1"/>
          <p:nvPr/>
        </p:nvSpPr>
        <p:spPr>
          <a:xfrm>
            <a:off x="8055542" y="5913303"/>
            <a:ext cx="3644367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Čas (</a:t>
            </a:r>
            <a:r>
              <a:rPr lang="cs-CZ" sz="2800" b="1" dirty="0" err="1">
                <a:solidFill>
                  <a:schemeClr val="bg1"/>
                </a:solidFill>
              </a:rPr>
              <a:t>h:m</a:t>
            </a:r>
            <a:r>
              <a:rPr lang="cs-CZ" sz="280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442162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653120A-A7D9-8375-B0F1-D433F6A11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" t="6904" r="2032" b="3376"/>
          <a:stretch/>
        </p:blipFill>
        <p:spPr>
          <a:xfrm>
            <a:off x="755257" y="3119815"/>
            <a:ext cx="10681485" cy="36954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61BD514-B85B-AC49-B79F-7165F3943C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6"/>
          <a:stretch/>
        </p:blipFill>
        <p:spPr>
          <a:xfrm>
            <a:off x="6621269" y="42744"/>
            <a:ext cx="3629043" cy="2952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EC7EDF0-6789-BA9E-9F4B-B04FEBE796CE}"/>
              </a:ext>
            </a:extLst>
          </p:cNvPr>
          <p:cNvSpPr txBox="1"/>
          <p:nvPr/>
        </p:nvSpPr>
        <p:spPr>
          <a:xfrm>
            <a:off x="1444979" y="1057373"/>
            <a:ext cx="4289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Higgins</a:t>
            </a:r>
            <a:r>
              <a:rPr lang="cs-CZ" dirty="0"/>
              <a:t> JP, </a:t>
            </a:r>
            <a:r>
              <a:rPr lang="cs-CZ" dirty="0" err="1"/>
              <a:t>Morico</a:t>
            </a:r>
            <a:r>
              <a:rPr lang="cs-CZ" dirty="0"/>
              <a:t> MP et al.</a:t>
            </a:r>
          </a:p>
          <a:p>
            <a:pPr algn="ctr"/>
            <a:r>
              <a:rPr lang="cs-CZ" dirty="0"/>
              <a:t>Smartphone </a:t>
            </a:r>
            <a:r>
              <a:rPr lang="cs-CZ" dirty="0" err="1"/>
              <a:t>Apps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 and Wellness. </a:t>
            </a:r>
            <a:r>
              <a:rPr lang="cs-CZ" dirty="0" err="1"/>
              <a:t>Academic</a:t>
            </a:r>
            <a:r>
              <a:rPr lang="cs-CZ" dirty="0"/>
              <a:t> </a:t>
            </a:r>
            <a:r>
              <a:rPr lang="cs-CZ" dirty="0" err="1"/>
              <a:t>Press</a:t>
            </a:r>
            <a:r>
              <a:rPr lang="cs-CZ" dirty="0"/>
              <a:t>, 2023, 279 pp.: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75D440A-06AB-B405-57A8-1415838F16D4}"/>
              </a:ext>
            </a:extLst>
          </p:cNvPr>
          <p:cNvSpPr txBox="1"/>
          <p:nvPr/>
        </p:nvSpPr>
        <p:spPr>
          <a:xfrm>
            <a:off x="6787612" y="1857813"/>
            <a:ext cx="329635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Externí senzor pro EKG v mobilu</a:t>
            </a:r>
          </a:p>
        </p:txBody>
      </p:sp>
    </p:spTree>
    <p:extLst>
      <p:ext uri="{BB962C8B-B14F-4D97-AF65-F5344CB8AC3E}">
        <p14:creationId xmlns:p14="http://schemas.microsoft.com/office/powerpoint/2010/main" val="426811013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4CADB50-4738-C578-8748-E8DF969B76F3}"/>
              </a:ext>
            </a:extLst>
          </p:cNvPr>
          <p:cNvSpPr txBox="1"/>
          <p:nvPr/>
        </p:nvSpPr>
        <p:spPr>
          <a:xfrm>
            <a:off x="593834" y="335845"/>
            <a:ext cx="1100433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0" i="0" u="sng" dirty="0">
                <a:effectLst/>
              </a:rPr>
              <a:t>VĚDECKÉ PUBLIKACE S POSUZOVÁNÍM MULTIFUNKČNÍCH HODINEK</a:t>
            </a:r>
          </a:p>
          <a:p>
            <a:pPr algn="ctr"/>
            <a:endParaRPr lang="cs-CZ" b="0" i="0" u="sng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212121"/>
                </a:solidFill>
              </a:rPr>
              <a:t>Khutshhal</a:t>
            </a:r>
            <a:r>
              <a:rPr lang="cs-CZ" dirty="0">
                <a:solidFill>
                  <a:srgbClr val="212121"/>
                </a:solidFill>
              </a:rPr>
              <a:t> et al. </a:t>
            </a:r>
            <a:r>
              <a:rPr lang="en-US" b="1" dirty="0">
                <a:solidFill>
                  <a:srgbClr val="212121"/>
                </a:solidFill>
              </a:rPr>
              <a:t>Validity and Reliability of the Apple Watch for Measuring Heart Rate During Exercise</a:t>
            </a:r>
            <a:r>
              <a:rPr lang="cs-CZ" dirty="0">
                <a:solidFill>
                  <a:srgbClr val="212121"/>
                </a:solidFill>
              </a:rPr>
              <a:t>. </a:t>
            </a:r>
            <a:r>
              <a:rPr lang="cs-CZ" dirty="0" err="1">
                <a:solidFill>
                  <a:srgbClr val="212121"/>
                </a:solidFill>
              </a:rPr>
              <a:t>Sports</a:t>
            </a:r>
            <a:r>
              <a:rPr lang="cs-CZ" dirty="0">
                <a:solidFill>
                  <a:srgbClr val="212121"/>
                </a:solidFill>
              </a:rPr>
              <a:t> </a:t>
            </a:r>
            <a:r>
              <a:rPr lang="cs-CZ" dirty="0" err="1">
                <a:solidFill>
                  <a:srgbClr val="212121"/>
                </a:solidFill>
              </a:rPr>
              <a:t>Men</a:t>
            </a:r>
            <a:r>
              <a:rPr lang="cs-CZ" dirty="0">
                <a:solidFill>
                  <a:srgbClr val="212121"/>
                </a:solidFill>
              </a:rPr>
              <a:t> </a:t>
            </a:r>
            <a:r>
              <a:rPr lang="cs-CZ" dirty="0" err="1">
                <a:solidFill>
                  <a:srgbClr val="212121"/>
                </a:solidFill>
              </a:rPr>
              <a:t>Int</a:t>
            </a:r>
            <a:r>
              <a:rPr lang="cs-CZ" dirty="0">
                <a:solidFill>
                  <a:srgbClr val="212121"/>
                </a:solidFill>
              </a:rPr>
              <a:t> Open. 2017 </a:t>
            </a:r>
            <a:r>
              <a:rPr lang="cs-CZ" dirty="0" err="1">
                <a:solidFill>
                  <a:srgbClr val="212121"/>
                </a:solidFill>
              </a:rPr>
              <a:t>Oct</a:t>
            </a:r>
            <a:r>
              <a:rPr lang="cs-CZ" dirty="0">
                <a:solidFill>
                  <a:srgbClr val="212121"/>
                </a:solidFill>
              </a:rPr>
              <a:t>; 1(6): E206-E211. „</a:t>
            </a:r>
            <a:r>
              <a:rPr lang="en-US" dirty="0" err="1">
                <a:solidFill>
                  <a:srgbClr val="212121"/>
                </a:solidFill>
              </a:rPr>
              <a:t>Snímač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tepové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frekvence</a:t>
            </a:r>
            <a:r>
              <a:rPr lang="en-US" dirty="0">
                <a:solidFill>
                  <a:srgbClr val="212121"/>
                </a:solidFill>
              </a:rPr>
              <a:t> Apple Watch </a:t>
            </a:r>
            <a:r>
              <a:rPr lang="en-US" dirty="0" err="1">
                <a:solidFill>
                  <a:srgbClr val="212121"/>
                </a:solidFill>
              </a:rPr>
              <a:t>má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velmi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dobrou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platnost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při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chůzi</a:t>
            </a:r>
            <a:r>
              <a:rPr lang="en-US" dirty="0">
                <a:solidFill>
                  <a:srgbClr val="212121"/>
                </a:solidFill>
              </a:rPr>
              <a:t>, ale </a:t>
            </a:r>
            <a:r>
              <a:rPr lang="en-US" dirty="0" err="1">
                <a:solidFill>
                  <a:srgbClr val="212121"/>
                </a:solidFill>
              </a:rPr>
              <a:t>platnost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klesá</a:t>
            </a:r>
            <a:r>
              <a:rPr lang="en-US" dirty="0">
                <a:solidFill>
                  <a:srgbClr val="212121"/>
                </a:solidFill>
              </a:rPr>
              <a:t> s </a:t>
            </a:r>
            <a:r>
              <a:rPr lang="en-US" dirty="0" err="1">
                <a:solidFill>
                  <a:srgbClr val="212121"/>
                </a:solidFill>
              </a:rPr>
              <a:t>rostoucí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intenzitou</a:t>
            </a:r>
            <a:r>
              <a:rPr lang="en-US" dirty="0">
                <a:solidFill>
                  <a:srgbClr val="212121"/>
                </a:solidFill>
              </a:rPr>
              <a:t>.</a:t>
            </a:r>
            <a:r>
              <a:rPr lang="cs-CZ" dirty="0">
                <a:solidFill>
                  <a:srgbClr val="212121"/>
                </a:solidFill>
              </a:rPr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dirty="0" err="1">
                <a:effectLst/>
              </a:rPr>
              <a:t>Putri</a:t>
            </a:r>
            <a:r>
              <a:rPr lang="cs-CZ" b="0" i="0" dirty="0">
                <a:effectLst/>
              </a:rPr>
              <a:t> et al. </a:t>
            </a:r>
            <a:r>
              <a:rPr lang="en-US" b="0" i="0" dirty="0">
                <a:effectLst/>
              </a:rPr>
              <a:t>Periodicals of Engineering and Natural Sciences ISSN 2303-4521Vol. 9, No. 3, July 2021, pp.82-8</a:t>
            </a:r>
            <a:r>
              <a:rPr lang="cs-CZ" b="0" i="0" dirty="0">
                <a:effectLst/>
              </a:rPr>
              <a:t>9. </a:t>
            </a:r>
            <a:r>
              <a:rPr lang="cs-CZ" b="1" i="0" dirty="0">
                <a:effectLst/>
              </a:rPr>
              <a:t>Re</a:t>
            </a:r>
            <a:r>
              <a:rPr lang="en-US" b="1" i="0" dirty="0">
                <a:effectLst/>
              </a:rPr>
              <a:t>liability and validity analysis of smartwatches use for healthcare</a:t>
            </a:r>
            <a:r>
              <a:rPr lang="cs-CZ" b="0" i="0" dirty="0">
                <a:effectLst/>
              </a:rPr>
              <a:t>. „</a:t>
            </a:r>
            <a:r>
              <a:rPr lang="cs-CZ" dirty="0"/>
              <a:t>Závěr: Chytré hodinky nejsou pro klinický standard vhodné, ale pro každodenní použití je to dobré. Pro budoucí práci je třeba zlepšit přesnost čtení senzorů chytrých hodinek, aby dosáhly klinického standardu.“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0000"/>
                </a:solidFill>
              </a:rPr>
              <a:t>Le</a:t>
            </a:r>
            <a:r>
              <a:rPr lang="cs-CZ" dirty="0">
                <a:solidFill>
                  <a:srgbClr val="000000"/>
                </a:solidFill>
              </a:rPr>
              <a:t> et al. </a:t>
            </a:r>
            <a:r>
              <a:rPr lang="fr-FR" u="sng" dirty="0">
                <a:solidFill>
                  <a:srgbClr val="376FAA"/>
                </a:solidFill>
                <a:hlinkClick r:id="rId2"/>
              </a:rPr>
              <a:t>Front Physiol.</a:t>
            </a:r>
            <a:r>
              <a:rPr lang="fr-FR" dirty="0">
                <a:solidFill>
                  <a:srgbClr val="212121"/>
                </a:solidFill>
              </a:rPr>
              <a:t> 2022; 13: 995575.</a:t>
            </a:r>
            <a:r>
              <a:rPr lang="cs-CZ" dirty="0">
                <a:solidFill>
                  <a:srgbClr val="212121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Validity of three smartwatches in estimating energy expenditure during outdoor walking and running</a:t>
            </a:r>
            <a:r>
              <a:rPr lang="cs-CZ" dirty="0">
                <a:solidFill>
                  <a:srgbClr val="000000"/>
                </a:solidFill>
              </a:rPr>
              <a:t>. </a:t>
            </a:r>
            <a:r>
              <a:rPr lang="cs-CZ" dirty="0"/>
              <a:t>„Výsledky naznačují, že testované chytré hodinky vykazují střední validitu v odhadech EE pro venkovní chůzi a běh.“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800" b="0" i="0" dirty="0" err="1">
                <a:solidFill>
                  <a:srgbClr val="000000"/>
                </a:solidFill>
                <a:effectLst/>
              </a:rPr>
              <a:t>Windisch</a:t>
            </a:r>
            <a:r>
              <a:rPr lang="cs-CZ" sz="1800" b="0" i="0" dirty="0">
                <a:solidFill>
                  <a:srgbClr val="000000"/>
                </a:solidFill>
                <a:effectLst/>
              </a:rPr>
              <a:t> et al. </a:t>
            </a:r>
            <a:r>
              <a:rPr lang="en-US" sz="1800" b="1" i="0" dirty="0">
                <a:solidFill>
                  <a:srgbClr val="000000"/>
                </a:solidFill>
                <a:effectLst/>
              </a:rPr>
              <a:t>Accuracy of the Apple Watch Oxygen Saturation Measurement in Adults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: A Systematic Review</a:t>
            </a:r>
            <a:r>
              <a:rPr lang="cs-CZ" sz="1800" b="0" i="0" dirty="0">
                <a:solidFill>
                  <a:srgbClr val="000000"/>
                </a:solidFill>
                <a:effectLst/>
              </a:rPr>
              <a:t>. </a:t>
            </a:r>
            <a:r>
              <a:rPr lang="pt-BR" b="0" i="0" u="sng" dirty="0">
                <a:solidFill>
                  <a:srgbClr val="376FAA"/>
                </a:solidFill>
                <a:effectLst/>
                <a:hlinkClick r:id="rId3"/>
              </a:rPr>
              <a:t>Cureus.</a:t>
            </a:r>
            <a:r>
              <a:rPr lang="pt-BR" b="0" i="0" dirty="0">
                <a:solidFill>
                  <a:srgbClr val="212121"/>
                </a:solidFill>
                <a:effectLst/>
              </a:rPr>
              <a:t> 2023 Feb; 15(2): e35355</a:t>
            </a:r>
            <a:r>
              <a:rPr lang="cs-CZ" b="0" i="0" dirty="0">
                <a:solidFill>
                  <a:srgbClr val="212121"/>
                </a:solidFill>
                <a:effectLst/>
              </a:rPr>
              <a:t>: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„Naše recenze naznačuje, že Apple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Watch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Series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6 nevykazují silnou systematickou chybu ve srovnání s konvenčními pulsními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oxymetry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lékařské třídy. Zdá se však, že odlehlé hodnoty se vyskytují poměrně často, i když jsme nedokázali určit definitivní frekvenci a neměly by vyvolávat obavy u jinak zdravých jedinců. Měl by být prozkoumán vliv barvy kůže na přesnost měření.“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Sun et al.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effectLst/>
              </a:rPr>
              <a:t>Validity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effectLst/>
              </a:rPr>
              <a:t> Apple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effectLst/>
              </a:rPr>
              <a:t>Watch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effectLst/>
              </a:rPr>
              <a:t> 6 and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effectLst/>
              </a:rPr>
              <a:t>Polar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effectLst/>
              </a:rPr>
              <a:t> A370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effectLst/>
              </a:rPr>
              <a:t>for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effectLst/>
              </a:rPr>
              <a:t> monitoring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effectLst/>
              </a:rPr>
              <a:t>energy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effectLst/>
              </a:rPr>
              <a:t>expenditure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while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resting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or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performing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light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to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vigorous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physical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aktivity</a:t>
            </a:r>
            <a:r>
              <a:rPr kumimoji="0" lang="cs-CZ" altLang="cs-CZ" sz="1800" b="0" i="0" strike="noStrike" cap="none" normalizeH="0" baseline="0" dirty="0">
                <a:ln>
                  <a:noFill/>
                </a:ln>
                <a:effectLst/>
              </a:rPr>
              <a:t>. </a:t>
            </a:r>
            <a:r>
              <a:rPr lang="en-US" b="0" i="0" strike="noStrike" dirty="0">
                <a:effectLst/>
                <a:hlinkClick r:id="rId4" tooltip="Go to Journal of Science and Medicine in Sport on ScienceDire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Science and Medicine in Sport</a:t>
            </a:r>
            <a:r>
              <a:rPr lang="cs-CZ" dirty="0"/>
              <a:t>. </a:t>
            </a:r>
            <a:r>
              <a:rPr lang="en-US" b="0" i="0" strike="noStrike" dirty="0">
                <a:effectLst/>
                <a:hlinkClick r:id="rId5" tooltip="Go to table of contents for this volume/iss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Volume 26, Issue </a:t>
            </a:r>
            <a:r>
              <a:rPr lang="en-US" b="0" i="0" u="none" strike="noStrike" dirty="0">
                <a:effectLst/>
                <a:hlinkClick r:id="rId5" tooltip="Go to table of contents for this volume/iss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</a:t>
            </a:r>
            <a:r>
              <a:rPr lang="en-US" b="0" i="0" dirty="0">
                <a:effectLst/>
              </a:rPr>
              <a:t>, September 2023, Pages 482-486</a:t>
            </a:r>
            <a:r>
              <a:rPr lang="cs-CZ" b="0" i="0" dirty="0">
                <a:effectLst/>
              </a:rPr>
              <a:t>: </a:t>
            </a:r>
            <a:r>
              <a:rPr lang="cs-CZ" dirty="0"/>
              <a:t>„Pro mladé dospělé muže poskytují Apple </a:t>
            </a:r>
            <a:r>
              <a:rPr lang="cs-CZ" dirty="0" err="1"/>
              <a:t>Watch</a:t>
            </a:r>
            <a:r>
              <a:rPr lang="cs-CZ" dirty="0"/>
              <a:t> 6 a </a:t>
            </a:r>
            <a:r>
              <a:rPr lang="cs-CZ" dirty="0" err="1"/>
              <a:t>Polar</a:t>
            </a:r>
            <a:r>
              <a:rPr lang="cs-CZ" dirty="0"/>
              <a:t> A370 podobnou úroveň přesnosti při sledování energetického výdeje během cvičení na běžeckém pásu a běhu na zemi. Obě zařízení jsou však v tomto ohledu stále nedostačující.“</a:t>
            </a:r>
          </a:p>
        </p:txBody>
      </p:sp>
    </p:spTree>
    <p:extLst>
      <p:ext uri="{BB962C8B-B14F-4D97-AF65-F5344CB8AC3E}">
        <p14:creationId xmlns:p14="http://schemas.microsoft.com/office/powerpoint/2010/main" val="33737049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t="6521" r="17607" b="15692"/>
          <a:stretch/>
        </p:blipFill>
        <p:spPr>
          <a:xfrm>
            <a:off x="186136" y="463748"/>
            <a:ext cx="1944215" cy="20287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r="31101"/>
          <a:stretch/>
        </p:blipFill>
        <p:spPr>
          <a:xfrm>
            <a:off x="9479732" y="1053707"/>
            <a:ext cx="2645304" cy="46655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8" r="31045"/>
          <a:stretch/>
        </p:blipFill>
        <p:spPr>
          <a:xfrm>
            <a:off x="6697206" y="1053707"/>
            <a:ext cx="2663363" cy="46655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98005B49-2612-DD9D-B3C6-466BA10AD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9" r="37136"/>
          <a:stretch/>
        </p:blipFill>
        <p:spPr bwMode="auto">
          <a:xfrm>
            <a:off x="183039" y="2646946"/>
            <a:ext cx="1941118" cy="362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14335" y="66192"/>
            <a:ext cx="4891436" cy="627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2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Mobilní analyzátor vzduchu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VO2 Master   </a:t>
            </a:r>
            <a:r>
              <a:rPr lang="cs-CZ" sz="1600" dirty="0">
                <a:hlinkClick r:id="rId6"/>
              </a:rPr>
              <a:t>https://vo2master.com</a:t>
            </a:r>
            <a:endParaRPr lang="cs-CZ" sz="16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b/min)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many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breaths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Tidal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(TV; l)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breathed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breath</a:t>
            </a:r>
            <a:endParaRPr lang="cs-CZ" altLang="cs-CZ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Ventilation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(Ve; l/min 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much air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lungs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Expired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Oxygen (FeO2; %)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Concentration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oxygen in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exhaled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air of a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Exhale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Air </a:t>
            </a: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(T; °C)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air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exits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lungs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Oxygen </a:t>
            </a: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Consumed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(VO2; ml/min)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oxygen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molecules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consumed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body per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 Sensor Humidity (O2Hum; %)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Humidity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concentration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unit’s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most sensitive hardware</a:t>
            </a:r>
            <a:r>
              <a:rPr lang="cs-CZ" altLang="cs-CZ" sz="1600" dirty="0">
                <a:solidFill>
                  <a:srgbClr val="666666"/>
                </a:solidFill>
                <a:latin typeface="Arial" panose="020B0604020202020204" pitchFamily="34" charset="0"/>
              </a:rPr>
              <a:t>.</a:t>
            </a:r>
            <a:endParaRPr lang="cs-CZ" altLang="cs-CZ" sz="16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51375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O2 master pro – oxylabs.cz">
            <a:extLst>
              <a:ext uri="{FF2B5EF4-FFF2-40B4-BE49-F238E27FC236}">
                <a16:creationId xmlns:a16="http://schemas.microsoft.com/office/drawing/2014/main" id="{5EF7809A-5B9C-F9CD-0321-571A6C1CE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7"/>
          <a:stretch/>
        </p:blipFill>
        <p:spPr bwMode="auto">
          <a:xfrm>
            <a:off x="5440680" y="0"/>
            <a:ext cx="67513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me - VO2 Master">
            <a:extLst>
              <a:ext uri="{FF2B5EF4-FFF2-40B4-BE49-F238E27FC236}">
                <a16:creationId xmlns:a16="http://schemas.microsoft.com/office/drawing/2014/main" id="{82433D0A-0EBC-C913-A29E-F6D598C1B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74" y="395352"/>
            <a:ext cx="1179638" cy="10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DABF494-51CF-9A17-827A-6068A3D054C2}"/>
              </a:ext>
            </a:extLst>
          </p:cNvPr>
          <p:cNvSpPr txBox="1"/>
          <p:nvPr/>
        </p:nvSpPr>
        <p:spPr>
          <a:xfrm>
            <a:off x="1479883" y="308161"/>
            <a:ext cx="385821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Mobilní analyzátor vzduchu</a:t>
            </a:r>
          </a:p>
          <a:p>
            <a:pPr algn="ctr"/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VO2 Master</a:t>
            </a:r>
            <a:endParaRPr lang="cs-CZ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s aplikací pro cyklisty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DBDAD3A-F93B-11E6-03D6-98B88CADF7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4749" r="28402"/>
          <a:stretch/>
        </p:blipFill>
        <p:spPr>
          <a:xfrm>
            <a:off x="1154813" y="1760588"/>
            <a:ext cx="3296871" cy="46135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218367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.2-Slot-3-more-Insight-than-Monitoring-Alone_625-x-230">
            <a:extLst>
              <a:ext uri="{FF2B5EF4-FFF2-40B4-BE49-F238E27FC236}">
                <a16:creationId xmlns:a16="http://schemas.microsoft.com/office/drawing/2014/main" id="{0A6DB80F-2DA8-E886-AA9B-021B3FB1A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t="39811" r="32642"/>
          <a:stretch/>
        </p:blipFill>
        <p:spPr bwMode="auto">
          <a:xfrm>
            <a:off x="761178" y="1548595"/>
            <a:ext cx="4290136" cy="228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Řada přístrojů Dexcom G6">
            <a:extLst>
              <a:ext uri="{FF2B5EF4-FFF2-40B4-BE49-F238E27FC236}">
                <a16:creationId xmlns:a16="http://schemas.microsoft.com/office/drawing/2014/main" id="{88AC0859-9465-4606-4E95-D9DA35425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6" b="8440"/>
          <a:stretch/>
        </p:blipFill>
        <p:spPr bwMode="auto">
          <a:xfrm>
            <a:off x="7836549" y="3166583"/>
            <a:ext cx="4290136" cy="36416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2">
            <a:extLst>
              <a:ext uri="{FF2B5EF4-FFF2-40B4-BE49-F238E27FC236}">
                <a16:creationId xmlns:a16="http://schemas.microsoft.com/office/drawing/2014/main" id="{F8B167D7-D467-084F-9463-FB9D5437DB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2"/>
          <a:stretch/>
        </p:blipFill>
        <p:spPr bwMode="auto">
          <a:xfrm>
            <a:off x="5264332" y="420273"/>
            <a:ext cx="6863524" cy="248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8">
            <a:extLst>
              <a:ext uri="{FF2B5EF4-FFF2-40B4-BE49-F238E27FC236}">
                <a16:creationId xmlns:a16="http://schemas.microsoft.com/office/drawing/2014/main" id="{C5FE8595-36CF-17DA-4AE5-B8E03337F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212" y="318108"/>
            <a:ext cx="4002068" cy="107721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</a:rPr>
              <a:t>DEXCOM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accent2">
                    <a:lumMod val="50000"/>
                  </a:schemeClr>
                </a:solidFill>
              </a:rPr>
              <a:t>kontinuální monitoring glukózy</a:t>
            </a:r>
          </a:p>
          <a:p>
            <a:pPr algn="ctr">
              <a:spcBef>
                <a:spcPct val="0"/>
              </a:spcBef>
              <a:buNone/>
            </a:pPr>
            <a:r>
              <a:rPr lang="cs-CZ" altLang="cs-CZ" sz="2000" b="1" dirty="0">
                <a:solidFill>
                  <a:schemeClr val="accent2">
                    <a:lumMod val="75000"/>
                  </a:schemeClr>
                </a:solidFill>
              </a:rPr>
              <a:t>v mezibuněčné tekutině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E9C6003-1083-3333-8C77-8E90161E0E65}"/>
              </a:ext>
            </a:extLst>
          </p:cNvPr>
          <p:cNvSpPr txBox="1"/>
          <p:nvPr/>
        </p:nvSpPr>
        <p:spPr>
          <a:xfrm>
            <a:off x="1222063" y="3950044"/>
            <a:ext cx="6614485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cs-CZ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var(--chakra-fonts-body)"/>
              </a:rPr>
              <a:t> Jednoduchý automatický aplikátor senzoru pod kůži.</a:t>
            </a:r>
          </a:p>
          <a:p>
            <a:pPr algn="l">
              <a:buFont typeface="+mj-lt"/>
              <a:buAutoNum type="arabicPeriod"/>
            </a:pPr>
            <a:endParaRPr lang="cs-CZ" sz="2000" b="0" i="0" dirty="0">
              <a:solidFill>
                <a:schemeClr val="accent6">
                  <a:lumMod val="50000"/>
                </a:schemeClr>
              </a:solidFill>
              <a:effectLst/>
              <a:latin typeface="Gilroy"/>
            </a:endParaRPr>
          </a:p>
          <a:p>
            <a:pPr algn="l">
              <a:buFont typeface="+mj-lt"/>
              <a:buAutoNum type="arabicPeriod"/>
            </a:pPr>
            <a:r>
              <a:rPr lang="cs-CZ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var(--chakra-fonts-body)"/>
              </a:rPr>
              <a:t> Senzor a vysílač – tenký senzor pod pokožkou kontinuálně měří hladiny glukózy a prostřednictvím vysílače bezdrátově odesílá údaje na zobrazovací zařízení.</a:t>
            </a:r>
          </a:p>
          <a:p>
            <a:pPr algn="l">
              <a:buFont typeface="+mj-lt"/>
              <a:buAutoNum type="arabicPeriod"/>
            </a:pPr>
            <a:endParaRPr lang="cs-CZ" sz="2000" b="0" i="0" dirty="0">
              <a:solidFill>
                <a:schemeClr val="accent6">
                  <a:lumMod val="50000"/>
                </a:schemeClr>
              </a:solidFill>
              <a:effectLst/>
              <a:latin typeface="Gilroy"/>
            </a:endParaRPr>
          </a:p>
          <a:p>
            <a:pPr algn="l">
              <a:buFont typeface="+mj-lt"/>
              <a:buAutoNum type="arabicPeriod"/>
            </a:pPr>
            <a:r>
              <a:rPr lang="cs-CZ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var(--chakra-fonts-body)"/>
              </a:rPr>
              <a:t> Zobrazovací zařízení chytré </a:t>
            </a:r>
            <a:r>
              <a:rPr lang="cs-CZ" sz="2000" b="0" i="0" u="sng" dirty="0">
                <a:solidFill>
                  <a:schemeClr val="accent6">
                    <a:lumMod val="50000"/>
                  </a:schemeClr>
                </a:solidFill>
                <a:effectLst/>
                <a:latin typeface="var(--chakra-fonts-body)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zařízení kompatibilní</a:t>
            </a:r>
            <a:r>
              <a:rPr lang="cs-CZ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var(--chakra-fonts-body)"/>
              </a:rPr>
              <a:t> se systémy Apple či Android nebo přijímač s dotykovou obrazovkou zobrazují údaje o glukóze v reálném čase.</a:t>
            </a:r>
            <a:endParaRPr lang="cs-CZ" sz="2000" b="0" i="0" dirty="0">
              <a:solidFill>
                <a:schemeClr val="accent6">
                  <a:lumMod val="50000"/>
                </a:schemeClr>
              </a:solidFill>
              <a:effectLst/>
              <a:latin typeface="Gilroy"/>
            </a:endParaRPr>
          </a:p>
        </p:txBody>
      </p:sp>
    </p:spTree>
    <p:extLst>
      <p:ext uri="{BB962C8B-B14F-4D97-AF65-F5344CB8AC3E}">
        <p14:creationId xmlns:p14="http://schemas.microsoft.com/office/powerpoint/2010/main" val="362268761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85CEAF2-FF3B-B551-B309-4AA0A7E9F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2" y="381000"/>
            <a:ext cx="2782456" cy="2728353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5A2A4D5B-61B6-8962-D89F-ED7DBBBED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9120" y="381000"/>
            <a:ext cx="6688184" cy="131896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400" dirty="0">
                <a:solidFill>
                  <a:srgbClr val="202124"/>
                </a:solidFill>
                <a:latin typeface="inherit"/>
              </a:rPr>
              <a:t>„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inherit"/>
              </a:rPr>
              <a:t>Senzor CORE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>
                <a:solidFill>
                  <a:srgbClr val="202124"/>
                </a:solidFill>
                <a:latin typeface="inherit"/>
              </a:rPr>
              <a:t>- odhaduje 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„</a:t>
            </a:r>
            <a:r>
              <a:rPr kumimoji="0" lang="cs-CZ" altLang="cs-CZ" sz="220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teplotu těla“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podle tepelného toku v čidle</a:t>
            </a:r>
            <a:r>
              <a:rPr lang="cs-CZ" altLang="cs-CZ" sz="2200" dirty="0">
                <a:solidFill>
                  <a:srgbClr val="202124"/>
                </a:solidFill>
                <a:latin typeface="inherit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2100" dirty="0">
                <a:solidFill>
                  <a:srgbClr val="202124"/>
                </a:solidFill>
                <a:latin typeface="inherit"/>
              </a:rPr>
              <a:t>- pro </a:t>
            </a:r>
            <a:r>
              <a:rPr kumimoji="0" lang="cs-CZ" altLang="cs-CZ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rozhodnutí o chlazení a tempu během tréninku a závodů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- pro trénink ve vyšších teplotách</a:t>
            </a:r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A46EC632-8CB4-3AE7-348E-8E2364935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r="3826" b="3318"/>
          <a:stretch/>
        </p:blipFill>
        <p:spPr bwMode="auto">
          <a:xfrm>
            <a:off x="3853239" y="1881051"/>
            <a:ext cx="8338761" cy="485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B6E9082-911A-E092-5E3C-170FCAB47EE2}"/>
              </a:ext>
            </a:extLst>
          </p:cNvPr>
          <p:cNvSpPr txBox="1"/>
          <p:nvPr/>
        </p:nvSpPr>
        <p:spPr>
          <a:xfrm>
            <a:off x="5594473" y="2228671"/>
            <a:ext cx="4846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Průběh „teploty těla“ měřené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elektrickým termometrem ve spolknuté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piluce</a:t>
            </a: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senzorem </a:t>
            </a:r>
            <a:r>
              <a:rPr lang="cs-CZ" b="1" dirty="0" err="1">
                <a:solidFill>
                  <a:schemeClr val="accent6">
                    <a:lumMod val="50000"/>
                  </a:schemeClr>
                </a:solidFill>
              </a:rPr>
              <a:t>Core</a:t>
            </a:r>
            <a:endParaRPr lang="cs-CZ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Střední odchylka je 0,21 °C</a:t>
            </a:r>
            <a:endParaRPr lang="cs-CZ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C756C4B4-3EA1-C01B-11EA-D6F9D54D2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37045"/>
            <a:ext cx="99386" cy="2879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CORE - senzor teploty těla - S1W.CZ">
            <a:extLst>
              <a:ext uri="{FF2B5EF4-FFF2-40B4-BE49-F238E27FC236}">
                <a16:creationId xmlns:a16="http://schemas.microsoft.com/office/drawing/2014/main" id="{9D9E51E4-F049-11B1-E09C-336084B21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5" t="5584" r="16185" b="5584"/>
          <a:stretch/>
        </p:blipFill>
        <p:spPr bwMode="auto">
          <a:xfrm>
            <a:off x="198122" y="3187337"/>
            <a:ext cx="3565491" cy="348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hlinkClick r:id="rId5"/>
            <a:extLst>
              <a:ext uri="{FF2B5EF4-FFF2-40B4-BE49-F238E27FC236}">
                <a16:creationId xmlns:a16="http://schemas.microsoft.com/office/drawing/2014/main" id="{E543C1E4-0AF0-5CBA-BFF3-6B0FE78CCA57}"/>
              </a:ext>
            </a:extLst>
          </p:cNvPr>
          <p:cNvSpPr txBox="1"/>
          <p:nvPr/>
        </p:nvSpPr>
        <p:spPr>
          <a:xfrm>
            <a:off x="4636274" y="5496338"/>
            <a:ext cx="6418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https://corebodytemp.com/blogs/news/scientific-data-to-validate-core-s-accuracy</a:t>
            </a:r>
          </a:p>
        </p:txBody>
      </p:sp>
    </p:spTree>
    <p:extLst>
      <p:ext uri="{BB962C8B-B14F-4D97-AF65-F5344CB8AC3E}">
        <p14:creationId xmlns:p14="http://schemas.microsoft.com/office/powerpoint/2010/main" val="385703570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521075" y="70754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61124645-F58C-872E-D920-DC017AD86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96" y="260881"/>
            <a:ext cx="11533735" cy="503237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>
                <a:solidFill>
                  <a:srgbClr val="002060"/>
                </a:solidFill>
              </a:rPr>
              <a:t>TERMOGRAFIE – zobrazení teplot na povrchu těla</a:t>
            </a:r>
          </a:p>
        </p:txBody>
      </p:sp>
      <p:sp>
        <p:nvSpPr>
          <p:cNvPr id="3" name="AutoShape 2" descr="Seek Thermal – Aplikace na Google Play">
            <a:extLst>
              <a:ext uri="{FF2B5EF4-FFF2-40B4-BE49-F238E27FC236}">
                <a16:creationId xmlns:a16="http://schemas.microsoft.com/office/drawing/2014/main" id="{0D68759C-8CC6-3BCF-7C8E-864BDB9106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Picture 2" descr="Seek Thermal CompactPRO pro Android, USB-C Termokamera Hlavní obrázek">
            <a:extLst>
              <a:ext uri="{FF2B5EF4-FFF2-40B4-BE49-F238E27FC236}">
                <a16:creationId xmlns:a16="http://schemas.microsoft.com/office/drawing/2014/main" id="{3AD701E9-5EF2-631C-E715-D1EDAD047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043" y="3538282"/>
            <a:ext cx="2798674" cy="24684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amera101514937amjpg">
            <a:extLst>
              <a:ext uri="{FF2B5EF4-FFF2-40B4-BE49-F238E27FC236}">
                <a16:creationId xmlns:a16="http://schemas.microsoft.com/office/drawing/2014/main" id="{02DD5A97-B420-9F63-199F-60EAD19B8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9" t="6217" r="3775" b="12973"/>
          <a:stretch/>
        </p:blipFill>
        <p:spPr bwMode="auto">
          <a:xfrm>
            <a:off x="2411592" y="1641409"/>
            <a:ext cx="2834124" cy="18534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AACA127-34C5-285D-5DB6-4643EE56EB94}"/>
              </a:ext>
            </a:extLst>
          </p:cNvPr>
          <p:cNvSpPr txBox="1"/>
          <p:nvPr/>
        </p:nvSpPr>
        <p:spPr>
          <a:xfrm>
            <a:off x="329132" y="940158"/>
            <a:ext cx="1153373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termografická kamera a aplikace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Seek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Thermal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dirty="0"/>
              <a:t>k chytrému telefonu (2023)</a:t>
            </a:r>
          </a:p>
        </p:txBody>
      </p:sp>
      <p:pic>
        <p:nvPicPr>
          <p:cNvPr id="4104" name="Picture 8" descr="Medical exploitation of the Seek thermal XR by Pr José Travassos Valdez">
            <a:extLst>
              <a:ext uri="{FF2B5EF4-FFF2-40B4-BE49-F238E27FC236}">
                <a16:creationId xmlns:a16="http://schemas.microsoft.com/office/drawing/2014/main" id="{B86566D9-D176-8938-50BD-516AB0E1D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121" y="1623391"/>
            <a:ext cx="4029329" cy="513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xtract of the doubble view video of a moving hand on a table">
            <a:extLst>
              <a:ext uri="{FF2B5EF4-FFF2-40B4-BE49-F238E27FC236}">
                <a16:creationId xmlns:a16="http://schemas.microsoft.com/office/drawing/2014/main" id="{83CEBE7D-B505-1457-10FF-1CBC95800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660863" y="3555862"/>
            <a:ext cx="3994160" cy="23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Seek Thermal Camera | Image">
            <a:extLst>
              <a:ext uri="{FF2B5EF4-FFF2-40B4-BE49-F238E27FC236}">
                <a16:creationId xmlns:a16="http://schemas.microsoft.com/office/drawing/2014/main" id="{2D106C2D-A16B-28D8-7463-1CFFF4905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2" t="5475" r="12558" b="2579"/>
          <a:stretch/>
        </p:blipFill>
        <p:spPr bwMode="auto">
          <a:xfrm>
            <a:off x="315949" y="1609636"/>
            <a:ext cx="2047055" cy="47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69CFEDC-FCEA-3BE7-7817-8B73CE586BCE}"/>
              </a:ext>
            </a:extLst>
          </p:cNvPr>
          <p:cNvSpPr txBox="1"/>
          <p:nvPr/>
        </p:nvSpPr>
        <p:spPr>
          <a:xfrm>
            <a:off x="9463855" y="2106538"/>
            <a:ext cx="2388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Současné zobrazení</a:t>
            </a:r>
          </a:p>
          <a:p>
            <a:pPr algn="ctr"/>
            <a:r>
              <a:rPr lang="cs-CZ" dirty="0"/>
              <a:t>IČ a viditelného záření</a:t>
            </a:r>
          </a:p>
        </p:txBody>
      </p:sp>
    </p:spTree>
    <p:extLst>
      <p:ext uri="{BB962C8B-B14F-4D97-AF65-F5344CB8AC3E}">
        <p14:creationId xmlns:p14="http://schemas.microsoft.com/office/powerpoint/2010/main" val="3587509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9" descr="HPIM1930">
            <a:extLst>
              <a:ext uri="{FF2B5EF4-FFF2-40B4-BE49-F238E27FC236}">
                <a16:creationId xmlns:a16="http://schemas.microsoft.com/office/drawing/2014/main" id="{2EF94215-A04D-1F00-3EA1-50D184EE5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4149726"/>
            <a:ext cx="3471862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912" name="Group 72">
            <a:extLst>
              <a:ext uri="{FF2B5EF4-FFF2-40B4-BE49-F238E27FC236}">
                <a16:creationId xmlns:a16="http://schemas.microsoft.com/office/drawing/2014/main" id="{D962005E-511E-0402-62E7-F88145490070}"/>
              </a:ext>
            </a:extLst>
          </p:cNvPr>
          <p:cNvGraphicFramePr>
            <a:graphicFrameLocks noGrp="1"/>
          </p:cNvGraphicFramePr>
          <p:nvPr/>
        </p:nvGraphicFramePr>
        <p:xfrm>
          <a:off x="2495550" y="908050"/>
          <a:ext cx="7315200" cy="3079748"/>
        </p:xfrm>
        <a:graphic>
          <a:graphicData uri="http://schemas.openxmlformats.org/drawingml/2006/table">
            <a:tbl>
              <a:tblPr/>
              <a:tblGrid>
                <a:gridCol w="3216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5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6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3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KLID</a:t>
                      </a:r>
                    </a:p>
                  </a:txBody>
                  <a:tcPr marL="91445" marR="91445" marT="45739" marB="457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SUBMAX.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ZÁTĚŽ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MAX.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ZÁTĚŽ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4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SRDEČNÍ FREKVENCE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4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SYSTOL.OBJEM SRDCE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↓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↓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↓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4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MINUT.OBJEM SRDCE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↓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↓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4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a-v O</a:t>
                      </a:r>
                      <a:r>
                        <a:rPr kumimoji="0" lang="cs-CZ" altLang="cs-CZ" sz="20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 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diference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↓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↓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4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VO</a:t>
                      </a:r>
                      <a:r>
                        <a:rPr kumimoji="0" lang="cs-CZ" altLang="cs-CZ" sz="20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↓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↓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↓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4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LAKTÁT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=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=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357" name="Rectangle 68">
            <a:extLst>
              <a:ext uri="{FF2B5EF4-FFF2-40B4-BE49-F238E27FC236}">
                <a16:creationId xmlns:a16="http://schemas.microsoft.com/office/drawing/2014/main" id="{84B8DD2F-6621-0E82-8849-59FD5A8AE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333376"/>
            <a:ext cx="6624638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chemeClr val="bg1"/>
                </a:solidFill>
              </a:rPr>
              <a:t>Somatické dispozice žen pro sport</a:t>
            </a:r>
          </a:p>
        </p:txBody>
      </p:sp>
      <p:pic>
        <p:nvPicPr>
          <p:cNvPr id="13358" name="Picture 70" descr="windsurfing">
            <a:extLst>
              <a:ext uri="{FF2B5EF4-FFF2-40B4-BE49-F238E27FC236}">
                <a16:creationId xmlns:a16="http://schemas.microsoft.com/office/drawing/2014/main" id="{B74D3875-2A1E-9652-DD2F-D2B3D69D0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25" y="4149725"/>
            <a:ext cx="36385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9" name="Picture 4" descr="tenis1">
            <a:extLst>
              <a:ext uri="{FF2B5EF4-FFF2-40B4-BE49-F238E27FC236}">
                <a16:creationId xmlns:a16="http://schemas.microsoft.com/office/drawing/2014/main" id="{AD51BD31-A253-C1C1-DEFE-88C25DA58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076" y="4149725"/>
            <a:ext cx="16922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60" name="TextovéPole 1">
            <a:extLst>
              <a:ext uri="{FF2B5EF4-FFF2-40B4-BE49-F238E27FC236}">
                <a16:creationId xmlns:a16="http://schemas.microsoft.com/office/drawing/2014/main" id="{16209A5D-A318-3894-997A-7C13C3791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6" y="1125539"/>
            <a:ext cx="1812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chemeClr val="bg1"/>
                </a:solidFill>
              </a:rPr>
              <a:t>(Placheta a kol., 1999)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85E4624-E5BB-13DF-2CAB-880F9581004F}"/>
              </a:ext>
            </a:extLst>
          </p:cNvPr>
          <p:cNvSpPr txBox="1">
            <a:spLocks noChangeArrowheads="1"/>
          </p:cNvSpPr>
          <p:nvPr/>
        </p:nvSpPr>
        <p:spPr>
          <a:xfrm>
            <a:off x="174979" y="180710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Fyziologická odezva na fyzickou zátěž u žen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Vek10">
            <a:extLst>
              <a:ext uri="{FF2B5EF4-FFF2-40B4-BE49-F238E27FC236}">
                <a16:creationId xmlns:a16="http://schemas.microsoft.com/office/drawing/2014/main" id="{3D7C12A0-DB72-ACEA-32E3-57320BF5E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1" r="6201" b="31095"/>
          <a:stretch/>
        </p:blipFill>
        <p:spPr bwMode="auto">
          <a:xfrm>
            <a:off x="2732135" y="1100228"/>
            <a:ext cx="5829140" cy="566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Obdélník 1">
            <a:extLst>
              <a:ext uri="{FF2B5EF4-FFF2-40B4-BE49-F238E27FC236}">
                <a16:creationId xmlns:a16="http://schemas.microsoft.com/office/drawing/2014/main" id="{70A527F8-0277-23F3-8423-D0796EBEA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869" y="3651848"/>
            <a:ext cx="2860992" cy="7078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cs-CZ" altLang="cs-CZ" sz="2000" b="1" dirty="0">
                <a:solidFill>
                  <a:schemeClr val="accent2">
                    <a:lumMod val="50000"/>
                  </a:schemeClr>
                </a:solidFill>
              </a:rPr>
              <a:t>LAKTÁTOVÉHO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accent2">
                    <a:lumMod val="50000"/>
                  </a:schemeClr>
                </a:solidFill>
              </a:rPr>
              <a:t>PRAHU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660C510-39DE-94EF-7212-C58534F9191B}"/>
              </a:ext>
            </a:extLst>
          </p:cNvPr>
          <p:cNvSpPr/>
          <p:nvPr/>
        </p:nvSpPr>
        <p:spPr>
          <a:xfrm>
            <a:off x="8888241" y="1682725"/>
            <a:ext cx="132953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u="sng" dirty="0"/>
              <a:t>23 roků</a:t>
            </a:r>
          </a:p>
          <a:p>
            <a:pPr eaLnBrk="1" hangingPunct="1">
              <a:defRPr/>
            </a:pPr>
            <a:endParaRPr lang="cs-CZ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endParaRPr lang="cs-CZ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MAX. LAKTÁTU </a:t>
            </a:r>
          </a:p>
          <a:p>
            <a:pPr eaLnBrk="1" hangingPunct="1">
              <a:defRPr/>
            </a:pPr>
            <a:endParaRPr lang="cs-CZ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endParaRPr lang="cs-CZ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r>
              <a:rPr lang="cs-CZ" u="sng" dirty="0"/>
              <a:t>11 roků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211581AE-6D1D-477F-B4C2-041604E03ECB}"/>
              </a:ext>
            </a:extLst>
          </p:cNvPr>
          <p:cNvCxnSpPr>
            <a:cxnSpLocks/>
          </p:cNvCxnSpPr>
          <p:nvPr/>
        </p:nvCxnSpPr>
        <p:spPr>
          <a:xfrm flipV="1">
            <a:off x="8885065" y="2062486"/>
            <a:ext cx="3176" cy="1910091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4E3D3DEF-21A5-3292-C2D4-BF1D50AFC34B}"/>
              </a:ext>
            </a:extLst>
          </p:cNvPr>
          <p:cNvCxnSpPr>
            <a:cxnSpLocks/>
          </p:cNvCxnSpPr>
          <p:nvPr/>
        </p:nvCxnSpPr>
        <p:spPr>
          <a:xfrm flipH="1">
            <a:off x="5756162" y="4175715"/>
            <a:ext cx="1029266" cy="0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6B4D3D2-96FF-6FE7-D1CB-96DF4A650D19}"/>
              </a:ext>
            </a:extLst>
          </p:cNvPr>
          <p:cNvCxnSpPr>
            <a:cxnSpLocks/>
          </p:cNvCxnSpPr>
          <p:nvPr/>
        </p:nvCxnSpPr>
        <p:spPr>
          <a:xfrm flipV="1">
            <a:off x="6785428" y="4161881"/>
            <a:ext cx="0" cy="1595891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FFCDBA1F-44B8-AD21-377F-51310E09CD17}"/>
              </a:ext>
            </a:extLst>
          </p:cNvPr>
          <p:cNvCxnSpPr>
            <a:cxnSpLocks/>
          </p:cNvCxnSpPr>
          <p:nvPr/>
        </p:nvCxnSpPr>
        <p:spPr>
          <a:xfrm flipV="1">
            <a:off x="5793695" y="4161881"/>
            <a:ext cx="0" cy="1595891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FB6E5E8F-85DF-ADE0-B11C-E071E821988D}"/>
              </a:ext>
            </a:extLst>
          </p:cNvPr>
          <p:cNvCxnSpPr>
            <a:cxnSpLocks/>
          </p:cNvCxnSpPr>
          <p:nvPr/>
        </p:nvCxnSpPr>
        <p:spPr>
          <a:xfrm flipH="1">
            <a:off x="8346562" y="3972576"/>
            <a:ext cx="535328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8617357D-BFC6-5AD7-3CFE-E91162F2D79D}"/>
              </a:ext>
            </a:extLst>
          </p:cNvPr>
          <p:cNvCxnSpPr>
            <a:cxnSpLocks/>
          </p:cNvCxnSpPr>
          <p:nvPr/>
        </p:nvCxnSpPr>
        <p:spPr>
          <a:xfrm flipH="1">
            <a:off x="8294415" y="2062486"/>
            <a:ext cx="587475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délník 21">
            <a:extLst>
              <a:ext uri="{FF2B5EF4-FFF2-40B4-BE49-F238E27FC236}">
                <a16:creationId xmlns:a16="http://schemas.microsoft.com/office/drawing/2014/main" id="{02424C22-1B5D-042D-0C0C-EA14444C0BDD}"/>
              </a:ext>
            </a:extLst>
          </p:cNvPr>
          <p:cNvSpPr/>
          <p:nvPr/>
        </p:nvSpPr>
        <p:spPr>
          <a:xfrm>
            <a:off x="1539137" y="647180"/>
            <a:ext cx="94633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ANAEROBNÍ KAPACITA A AEROBNÍ SCHOPNOST U 11 A 23 LETÝCH </a:t>
            </a:r>
            <a:r>
              <a:rPr lang="cs-CZ" sz="2400" dirty="0" err="1">
                <a:solidFill>
                  <a:schemeClr val="accent2">
                    <a:lumMod val="50000"/>
                  </a:schemeClr>
                </a:solidFill>
              </a:rPr>
              <a:t>MUŽ</a:t>
            </a:r>
            <a:r>
              <a:rPr lang="cs-CZ" sz="2400" cap="all" dirty="0" err="1">
                <a:solidFill>
                  <a:schemeClr val="accent2">
                    <a:lumMod val="50000"/>
                  </a:schemeClr>
                </a:solidFill>
              </a:rPr>
              <a:t>ů</a:t>
            </a:r>
            <a:endParaRPr lang="cs-CZ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A7103CE-242F-12AA-88C3-A4FC06DD161A}"/>
              </a:ext>
            </a:extLst>
          </p:cNvPr>
          <p:cNvSpPr txBox="1">
            <a:spLocks noChangeArrowheads="1"/>
          </p:cNvSpPr>
          <p:nvPr/>
        </p:nvSpPr>
        <p:spPr>
          <a:xfrm>
            <a:off x="1027289" y="143720"/>
            <a:ext cx="10137421" cy="496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800" b="1" dirty="0">
                <a:solidFill>
                  <a:schemeClr val="accent1">
                    <a:lumMod val="75000"/>
                  </a:schemeClr>
                </a:solidFill>
              </a:rPr>
              <a:t>Fyziologické dispozice pro cvičení a sport v různém věku</a:t>
            </a:r>
          </a:p>
        </p:txBody>
      </p:sp>
    </p:spTree>
    <p:extLst>
      <p:ext uri="{BB962C8B-B14F-4D97-AF65-F5344CB8AC3E}">
        <p14:creationId xmlns:p14="http://schemas.microsoft.com/office/powerpoint/2010/main" val="397935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ventila1">
            <a:extLst>
              <a:ext uri="{FF2B5EF4-FFF2-40B4-BE49-F238E27FC236}">
                <a16:creationId xmlns:a16="http://schemas.microsoft.com/office/drawing/2014/main" id="{ECBCF7B1-42BC-E4BB-4BC0-194F0F3469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511" b="17092"/>
          <a:stretch/>
        </p:blipFill>
        <p:spPr bwMode="auto">
          <a:xfrm>
            <a:off x="3127022" y="1390722"/>
            <a:ext cx="5542845" cy="530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68FEAD6-EA38-444A-3C0E-94A77D58B516}"/>
              </a:ext>
            </a:extLst>
          </p:cNvPr>
          <p:cNvSpPr/>
          <p:nvPr/>
        </p:nvSpPr>
        <p:spPr>
          <a:xfrm>
            <a:off x="2999581" y="976550"/>
            <a:ext cx="6192838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MAXIMÁLNÍ VENTILACE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DBEC45-2C6E-A808-BF4B-0A0F5278B46E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Vek4">
            <a:extLst>
              <a:ext uri="{FF2B5EF4-FFF2-40B4-BE49-F238E27FC236}">
                <a16:creationId xmlns:a16="http://schemas.microsoft.com/office/drawing/2014/main" id="{64BFD7D0-5A47-B81A-6060-2C4EC7B34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t="21139" r="3766" b="17793"/>
          <a:stretch/>
        </p:blipFill>
        <p:spPr bwMode="auto">
          <a:xfrm>
            <a:off x="2562576" y="1939335"/>
            <a:ext cx="7525709" cy="444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0F56FC9-DA9F-A998-7643-802A6CAC4D4F}"/>
              </a:ext>
            </a:extLst>
          </p:cNvPr>
          <p:cNvSpPr/>
          <p:nvPr/>
        </p:nvSpPr>
        <p:spPr>
          <a:xfrm>
            <a:off x="2934191" y="874473"/>
            <a:ext cx="6323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400" cap="all" dirty="0">
                <a:solidFill>
                  <a:schemeClr val="accent2">
                    <a:lumMod val="50000"/>
                  </a:schemeClr>
                </a:solidFill>
              </a:rPr>
              <a:t>ZÁVISLOST AEROBNÍ KAPACITY NA VĚKU</a:t>
            </a:r>
          </a:p>
          <a:p>
            <a:pPr algn="ctr" eaLnBrk="1" hangingPunct="1">
              <a:defRPr/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(VO</a:t>
            </a:r>
            <a:r>
              <a:rPr lang="cs-CZ" sz="2400" baseline="-25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max; l.min</a:t>
            </a:r>
            <a:r>
              <a:rPr lang="cs-CZ" sz="2400" baseline="30000" dirty="0">
                <a:solidFill>
                  <a:schemeClr val="accent2">
                    <a:lumMod val="50000"/>
                  </a:schemeClr>
                </a:solidFill>
              </a:rPr>
              <a:t>-1</a:t>
            </a: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53885AE-B5EA-76C9-C6ED-7309AD7C46FC}"/>
              </a:ext>
            </a:extLst>
          </p:cNvPr>
          <p:cNvSpPr/>
          <p:nvPr/>
        </p:nvSpPr>
        <p:spPr>
          <a:xfrm>
            <a:off x="4229716" y="2650254"/>
            <a:ext cx="1023938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000" b="1" cap="all" dirty="0">
                <a:solidFill>
                  <a:srgbClr val="0070C0"/>
                </a:solidFill>
              </a:rPr>
              <a:t>MUŽI</a:t>
            </a:r>
            <a:endParaRPr lang="cs-CZ" sz="2000" b="1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7251545-3991-3201-9AAC-551FB2277A8B}"/>
              </a:ext>
            </a:extLst>
          </p:cNvPr>
          <p:cNvSpPr/>
          <p:nvPr/>
        </p:nvSpPr>
        <p:spPr>
          <a:xfrm>
            <a:off x="4309885" y="4161393"/>
            <a:ext cx="8636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000" b="1" cap="all" dirty="0">
                <a:solidFill>
                  <a:srgbClr val="FF0000"/>
                </a:solidFill>
              </a:rPr>
              <a:t>ŽENY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6226B30-DC2C-05C6-CF6E-E20DCE5CE165}"/>
              </a:ext>
            </a:extLst>
          </p:cNvPr>
          <p:cNvSpPr txBox="1"/>
          <p:nvPr/>
        </p:nvSpPr>
        <p:spPr>
          <a:xfrm>
            <a:off x="5428801" y="2480977"/>
            <a:ext cx="224216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sz="28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C954635-2F6D-C2B4-BFA9-D656739AA77E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210002">
            <a:extLst>
              <a:ext uri="{FF2B5EF4-FFF2-40B4-BE49-F238E27FC236}">
                <a16:creationId xmlns:a16="http://schemas.microsoft.com/office/drawing/2014/main" id="{E3BF0EEE-A0BD-B68C-EF54-F7D0FEAB5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9" y="1052514"/>
            <a:ext cx="5915025" cy="5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ovéPole 4">
            <a:extLst>
              <a:ext uri="{FF2B5EF4-FFF2-40B4-BE49-F238E27FC236}">
                <a16:creationId xmlns:a16="http://schemas.microsoft.com/office/drawing/2014/main" id="{0C9C4603-9503-AE79-E150-D33D583A6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1631" y="652404"/>
            <a:ext cx="64087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SOMATOMETRICKÁ INVOLUCE VE STÁŘÍ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04D7A1D-2861-AABE-CEA4-9E75883EDDB1}"/>
              </a:ext>
            </a:extLst>
          </p:cNvPr>
          <p:cNvSpPr txBox="1">
            <a:spLocks noChangeArrowheads="1"/>
          </p:cNvSpPr>
          <p:nvPr/>
        </p:nvSpPr>
        <p:spPr>
          <a:xfrm>
            <a:off x="1027289" y="143720"/>
            <a:ext cx="10137421" cy="496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800" b="1" dirty="0">
                <a:solidFill>
                  <a:schemeClr val="accent1">
                    <a:lumMod val="75000"/>
                  </a:schemeClr>
                </a:solidFill>
              </a:rPr>
              <a:t>Fyziologické dispozice pro cvičení a sport v různém věku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Vek6">
            <a:extLst>
              <a:ext uri="{FF2B5EF4-FFF2-40B4-BE49-F238E27FC236}">
                <a16:creationId xmlns:a16="http://schemas.microsoft.com/office/drawing/2014/main" id="{343D75A8-87D8-7964-6727-2A60551BE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7" y="903110"/>
            <a:ext cx="6936845" cy="595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Obdélník 1">
            <a:extLst>
              <a:ext uri="{FF2B5EF4-FFF2-40B4-BE49-F238E27FC236}">
                <a16:creationId xmlns:a16="http://schemas.microsoft.com/office/drawing/2014/main" id="{57C4F61D-B840-B35F-7257-4F03E2658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1264" y="703055"/>
            <a:ext cx="71200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↓</a:t>
            </a: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POMĚRU RYCHLÝCH A POMALÝCH SVALOVÝCH VLÁKEN S VĚKEM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EB8F2A-802E-9A93-BFDA-6A673E90586B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Vek14">
            <a:extLst>
              <a:ext uri="{FF2B5EF4-FFF2-40B4-BE49-F238E27FC236}">
                <a16:creationId xmlns:a16="http://schemas.microsoft.com/office/drawing/2014/main" id="{8F0461CC-DDCD-0A39-D36B-98CDEAEAD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t="8542" b="2180"/>
          <a:stretch/>
        </p:blipFill>
        <p:spPr bwMode="auto">
          <a:xfrm>
            <a:off x="5514361" y="1208261"/>
            <a:ext cx="5686863" cy="564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6390170-CE3B-5C79-2461-6EC748C881AE}"/>
              </a:ext>
            </a:extLst>
          </p:cNvPr>
          <p:cNvSpPr/>
          <p:nvPr/>
        </p:nvSpPr>
        <p:spPr>
          <a:xfrm>
            <a:off x="6096000" y="211991"/>
            <a:ext cx="568686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400" cap="all" dirty="0">
                <a:solidFill>
                  <a:srgbClr val="FF0000"/>
                </a:solidFill>
              </a:rPr>
              <a:t>ZLEPŠENÍ AEROBNÍ KAPACITY PO TRÉNINKU U 65-letých </a:t>
            </a:r>
            <a:r>
              <a:rPr lang="cs-CZ" sz="2400" cap="all" dirty="0" err="1">
                <a:solidFill>
                  <a:srgbClr val="FF0000"/>
                </a:solidFill>
              </a:rPr>
              <a:t>SENIORů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9460" name="Obdélník 1">
            <a:extLst>
              <a:ext uri="{FF2B5EF4-FFF2-40B4-BE49-F238E27FC236}">
                <a16:creationId xmlns:a16="http://schemas.microsoft.com/office/drawing/2014/main" id="{83B378D7-358C-0B82-D548-C791F0673DB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306892" y="2555275"/>
            <a:ext cx="256833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∆VO</a:t>
            </a:r>
            <a:r>
              <a:rPr lang="cs-CZ" altLang="cs-CZ" sz="1800" b="1" baseline="-25000" dirty="0"/>
              <a:t>2</a:t>
            </a:r>
            <a:r>
              <a:rPr lang="cs-CZ" altLang="cs-CZ" sz="1800" b="1" dirty="0"/>
              <a:t>max (l.kg</a:t>
            </a:r>
            <a:r>
              <a:rPr lang="cs-CZ" altLang="cs-CZ" sz="1800" b="1" baseline="30000" dirty="0"/>
              <a:t>-1</a:t>
            </a:r>
            <a:r>
              <a:rPr lang="cs-CZ" altLang="cs-CZ" sz="1800" b="1" dirty="0"/>
              <a:t>.min</a:t>
            </a:r>
            <a:r>
              <a:rPr lang="cs-CZ" altLang="cs-CZ" sz="1800" b="1" baseline="30000" dirty="0"/>
              <a:t>-1</a:t>
            </a:r>
            <a:r>
              <a:rPr lang="cs-CZ" altLang="cs-CZ" sz="1800" b="1" dirty="0"/>
              <a:t>)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D148AE52-0312-A55B-EFD7-66801AD187FE}"/>
              </a:ext>
            </a:extLst>
          </p:cNvPr>
          <p:cNvCxnSpPr>
            <a:cxnSpLocks/>
          </p:cNvCxnSpPr>
          <p:nvPr/>
        </p:nvCxnSpPr>
        <p:spPr>
          <a:xfrm flipV="1">
            <a:off x="8583437" y="1486456"/>
            <a:ext cx="0" cy="3423913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97CE8D90-EEF8-D368-F94D-340869D7F7BE}"/>
              </a:ext>
            </a:extLst>
          </p:cNvPr>
          <p:cNvCxnSpPr>
            <a:cxnSpLocks/>
          </p:cNvCxnSpPr>
          <p:nvPr/>
        </p:nvCxnSpPr>
        <p:spPr>
          <a:xfrm flipV="1">
            <a:off x="8408988" y="3824052"/>
            <a:ext cx="0" cy="1086317"/>
          </a:xfrm>
          <a:prstGeom prst="straightConnector1">
            <a:avLst/>
          </a:prstGeom>
          <a:ln w="63500">
            <a:solidFill>
              <a:srgbClr val="7030A0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3EAF4ED1-0817-7449-4F99-41FFB27E4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916" y="1625364"/>
            <a:ext cx="3027421" cy="438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1">
            <a:extLst>
              <a:ext uri="{FF2B5EF4-FFF2-40B4-BE49-F238E27FC236}">
                <a16:creationId xmlns:a16="http://schemas.microsoft.com/office/drawing/2014/main" id="{CB791ABB-AD24-E4EF-3D23-B639D08B7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6089" y="1625364"/>
            <a:ext cx="16008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cs-CZ" altLang="cs-CZ" sz="2000" b="1" dirty="0">
                <a:solidFill>
                  <a:srgbClr val="FF0000"/>
                </a:solidFill>
              </a:rPr>
              <a:t>Fr + 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cs-CZ" altLang="cs-CZ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10" name="Obdélník 1">
            <a:extLst>
              <a:ext uri="{FF2B5EF4-FFF2-40B4-BE49-F238E27FC236}">
                <a16:creationId xmlns:a16="http://schemas.microsoft.com/office/drawing/2014/main" id="{1B2F3347-DE60-7BF6-0A66-7D61A3F61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0800" y="3157508"/>
            <a:ext cx="16008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cs-CZ" altLang="cs-CZ" sz="2000" b="1" dirty="0">
                <a:solidFill>
                  <a:srgbClr val="7030A0"/>
                </a:solidFill>
              </a:rPr>
              <a:t>Fr + </a:t>
            </a:r>
            <a:r>
              <a:rPr lang="cs-CZ" altLang="cs-CZ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cs-CZ" altLang="cs-CZ" sz="20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endParaRPr lang="cs-CZ" altLang="cs-CZ" sz="2000" b="1" dirty="0">
              <a:solidFill>
                <a:srgbClr val="7030A0"/>
              </a:solidFill>
            </a:endParaRPr>
          </a:p>
        </p:txBody>
      </p:sp>
      <p:sp>
        <p:nvSpPr>
          <p:cNvPr id="11" name="Obdélník 1">
            <a:extLst>
              <a:ext uri="{FF2B5EF4-FFF2-40B4-BE49-F238E27FC236}">
                <a16:creationId xmlns:a16="http://schemas.microsoft.com/office/drawing/2014/main" id="{8C37880F-7A53-08AA-1747-75EFDC50F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2699" y="3623997"/>
            <a:ext cx="16008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Fr + </a:t>
            </a: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cs-CZ" altLang="cs-CZ" sz="20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endParaRPr lang="cs-CZ" altLang="cs-CZ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Obdélník 1">
            <a:extLst>
              <a:ext uri="{FF2B5EF4-FFF2-40B4-BE49-F238E27FC236}">
                <a16:creationId xmlns:a16="http://schemas.microsoft.com/office/drawing/2014/main" id="{C3FFC0A6-E383-CC6A-8513-7BB1C9624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0800" y="4489597"/>
            <a:ext cx="16008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cs-CZ" altLang="cs-CZ" sz="2000" b="1" dirty="0"/>
              <a:t>Fr +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cs-CZ" alt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endParaRPr lang="cs-CZ" altLang="cs-CZ" sz="2000" b="1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22256ED-4B17-6141-CC9D-5E242DCFF2F3}"/>
              </a:ext>
            </a:extLst>
          </p:cNvPr>
          <p:cNvSpPr txBox="1"/>
          <p:nvPr/>
        </p:nvSpPr>
        <p:spPr>
          <a:xfrm>
            <a:off x="7378392" y="5280407"/>
            <a:ext cx="200721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Trvání (týdny)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94A903C-11AB-B52E-150C-61DBA4ECDFF3}"/>
              </a:ext>
            </a:extLst>
          </p:cNvPr>
          <p:cNvSpPr txBox="1"/>
          <p:nvPr/>
        </p:nvSpPr>
        <p:spPr>
          <a:xfrm>
            <a:off x="9042401" y="2368403"/>
            <a:ext cx="3149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(Fr – frekvence,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– intenzita)</a:t>
            </a:r>
            <a:endParaRPr lang="cs-CZ" dirty="0"/>
          </a:p>
        </p:txBody>
      </p: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EFE04DA4-7CCC-7106-0FE7-D08F6D407D92}"/>
              </a:ext>
            </a:extLst>
          </p:cNvPr>
          <p:cNvCxnSpPr>
            <a:cxnSpLocks/>
          </p:cNvCxnSpPr>
          <p:nvPr/>
        </p:nvCxnSpPr>
        <p:spPr>
          <a:xfrm flipV="1">
            <a:off x="8132410" y="4378756"/>
            <a:ext cx="0" cy="531613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délník 27">
            <a:extLst>
              <a:ext uri="{FF2B5EF4-FFF2-40B4-BE49-F238E27FC236}">
                <a16:creationId xmlns:a16="http://schemas.microsoft.com/office/drawing/2014/main" id="{50A8D5AE-1632-9404-CA5C-34859D74D33D}"/>
              </a:ext>
            </a:extLst>
          </p:cNvPr>
          <p:cNvSpPr/>
          <p:nvPr/>
        </p:nvSpPr>
        <p:spPr>
          <a:xfrm>
            <a:off x="719971" y="211991"/>
            <a:ext cx="416787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400" cap="all" dirty="0">
                <a:solidFill>
                  <a:srgbClr val="7030A0"/>
                </a:solidFill>
              </a:rPr>
              <a:t>UDRŽENÍ ROZSAHU POHYBU</a:t>
            </a:r>
          </a:p>
          <a:p>
            <a:pPr algn="ctr" eaLnBrk="1" hangingPunct="1">
              <a:defRPr/>
            </a:pPr>
            <a:r>
              <a:rPr lang="cs-CZ" sz="2400" cap="all" dirty="0">
                <a:solidFill>
                  <a:srgbClr val="7030A0"/>
                </a:solidFill>
              </a:rPr>
              <a:t>PŘI NEPŘERUŠENÉM TRÉNINKU</a:t>
            </a:r>
          </a:p>
          <a:p>
            <a:pPr algn="ctr" eaLnBrk="1" hangingPunct="1">
              <a:defRPr/>
            </a:pPr>
            <a:r>
              <a:rPr lang="cs-CZ" sz="2400" cap="all" dirty="0">
                <a:solidFill>
                  <a:srgbClr val="7030A0"/>
                </a:solidFill>
              </a:rPr>
              <a:t>U SENIORKY</a:t>
            </a:r>
            <a:endParaRPr lang="cs-CZ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trenova3">
            <a:extLst>
              <a:ext uri="{FF2B5EF4-FFF2-40B4-BE49-F238E27FC236}">
                <a16:creationId xmlns:a16="http://schemas.microsoft.com/office/drawing/2014/main" id="{DB9AB202-18C9-B425-2849-7C1CD1273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981076"/>
            <a:ext cx="5688013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3AF1B75-6507-3D89-574A-0D71672A31E0}"/>
              </a:ext>
            </a:extLst>
          </p:cNvPr>
          <p:cNvSpPr/>
          <p:nvPr/>
        </p:nvSpPr>
        <p:spPr>
          <a:xfrm>
            <a:off x="2505957" y="750243"/>
            <a:ext cx="7270222" cy="461665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SVĚTOVÉ REKORDY NA 100 m PLAVÁNÍ DOSPĚLÝCH OSOB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4F3F34-C8CF-CB7E-12A5-A7EF29582F28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trenova2">
            <a:extLst>
              <a:ext uri="{FF2B5EF4-FFF2-40B4-BE49-F238E27FC236}">
                <a16:creationId xmlns:a16="http://schemas.microsoft.com/office/drawing/2014/main" id="{F0B2644F-D36C-0E5D-4636-F57E7E353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1196975"/>
            <a:ext cx="8990012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Obdélník 4">
            <a:extLst>
              <a:ext uri="{FF2B5EF4-FFF2-40B4-BE49-F238E27FC236}">
                <a16:creationId xmlns:a16="http://schemas.microsoft.com/office/drawing/2014/main" id="{49C05C68-E074-B090-9CBF-FFD806EE3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2708275"/>
            <a:ext cx="13652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100 m BĚH</a:t>
            </a:r>
          </a:p>
        </p:txBody>
      </p:sp>
      <p:sp>
        <p:nvSpPr>
          <p:cNvPr id="21508" name="Obdélník 5">
            <a:extLst>
              <a:ext uri="{FF2B5EF4-FFF2-40B4-BE49-F238E27FC236}">
                <a16:creationId xmlns:a16="http://schemas.microsoft.com/office/drawing/2014/main" id="{375CC5A4-637B-ED41-3E12-1F82D9F76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26" y="2708275"/>
            <a:ext cx="13509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10 km BĚH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AEC9C49-E8D7-8ADF-3F1D-7E9D3B752249}"/>
              </a:ext>
            </a:extLst>
          </p:cNvPr>
          <p:cNvSpPr/>
          <p:nvPr/>
        </p:nvSpPr>
        <p:spPr>
          <a:xfrm>
            <a:off x="1753394" y="735013"/>
            <a:ext cx="8877300" cy="461962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SVĚTOVÉ REKORDY DOSPĚLÝCH OSOB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DA3CD4-30A8-78BD-D754-83BD5464F642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Vek11">
            <a:extLst>
              <a:ext uri="{FF2B5EF4-FFF2-40B4-BE49-F238E27FC236}">
                <a16:creationId xmlns:a16="http://schemas.microsoft.com/office/drawing/2014/main" id="{85992053-E3C5-729D-F350-04D20A52D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1" y="1268413"/>
            <a:ext cx="6475413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D500C40-11FA-5BB2-A59F-F63E90CD7854}"/>
              </a:ext>
            </a:extLst>
          </p:cNvPr>
          <p:cNvSpPr/>
          <p:nvPr/>
        </p:nvSpPr>
        <p:spPr>
          <a:xfrm>
            <a:off x="1218671" y="780829"/>
            <a:ext cx="97530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000" cap="all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LEPŠÍ VYUŽITÍ AEROBNÍ ENERGIE NA ZAČÁTKU LEHKÉ ZÁTĚŽE U DĚTÍ</a:t>
            </a:r>
            <a:endParaRPr lang="cs-CZ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BE1BB1E-D5AE-47DA-5B71-1548F4AD3219}"/>
              </a:ext>
            </a:extLst>
          </p:cNvPr>
          <p:cNvSpPr/>
          <p:nvPr/>
        </p:nvSpPr>
        <p:spPr>
          <a:xfrm>
            <a:off x="7175501" y="2738438"/>
            <a:ext cx="2449513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cap="all" dirty="0">
                <a:solidFill>
                  <a:srgbClr val="0070C0"/>
                </a:solidFill>
              </a:rPr>
              <a:t>STRMĚJŠÍ </a:t>
            </a:r>
            <a:r>
              <a:rPr lang="cs-CZ" cap="all" dirty="0" err="1">
                <a:solidFill>
                  <a:srgbClr val="0070C0"/>
                </a:solidFill>
              </a:rPr>
              <a:t>NÁRůST</a:t>
            </a:r>
            <a:endParaRPr lang="cs-CZ" cap="all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r>
              <a:rPr lang="cs-CZ" cap="all" dirty="0">
                <a:solidFill>
                  <a:srgbClr val="0070C0"/>
                </a:solidFill>
              </a:rPr>
              <a:t>PŘÍJMU KYSLÍKU </a:t>
            </a:r>
            <a:endParaRPr lang="cs-CZ" dirty="0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8D5B7C6E-830E-F8A5-FCCD-508A6DB46A38}"/>
              </a:ext>
            </a:extLst>
          </p:cNvPr>
          <p:cNvCxnSpPr/>
          <p:nvPr/>
        </p:nvCxnSpPr>
        <p:spPr>
          <a:xfrm flipV="1">
            <a:off x="7319963" y="2060576"/>
            <a:ext cx="0" cy="576263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B5AA20F-C056-6130-759C-B8C55711F3EE}"/>
              </a:ext>
            </a:extLst>
          </p:cNvPr>
          <p:cNvSpPr txBox="1">
            <a:spLocks noChangeArrowheads="1"/>
          </p:cNvSpPr>
          <p:nvPr/>
        </p:nvSpPr>
        <p:spPr>
          <a:xfrm>
            <a:off x="1027289" y="143720"/>
            <a:ext cx="10137421" cy="496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800" b="1" dirty="0">
                <a:solidFill>
                  <a:schemeClr val="accent1">
                    <a:lumMod val="75000"/>
                  </a:schemeClr>
                </a:solidFill>
              </a:rPr>
              <a:t>Fyziologické dispozice pro cvičení a sport v různém věku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curpauza">
            <a:extLst>
              <a:ext uri="{FF2B5EF4-FFF2-40B4-BE49-F238E27FC236}">
                <a16:creationId xmlns:a16="http://schemas.microsoft.com/office/drawing/2014/main" id="{F6B0E5A8-89F7-BA91-CFF5-0833BAE4A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3573463"/>
            <a:ext cx="4968875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HPIM1913">
            <a:extLst>
              <a:ext uri="{FF2B5EF4-FFF2-40B4-BE49-F238E27FC236}">
                <a16:creationId xmlns:a16="http://schemas.microsoft.com/office/drawing/2014/main" id="{93792722-93A7-213F-7E33-B9508CF59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11151"/>
            <a:ext cx="4176713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Astrand1">
            <a:extLst>
              <a:ext uri="{FF2B5EF4-FFF2-40B4-BE49-F238E27FC236}">
                <a16:creationId xmlns:a16="http://schemas.microsoft.com/office/drawing/2014/main" id="{CB1F7287-73CA-53EC-1B53-EBB874ECA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3500438"/>
            <a:ext cx="45529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E2EBB50E-01F6-757C-5ED5-5DB347AC89DC}"/>
              </a:ext>
            </a:extLst>
          </p:cNvPr>
          <p:cNvSpPr/>
          <p:nvPr/>
        </p:nvSpPr>
        <p:spPr>
          <a:xfrm>
            <a:off x="1620839" y="193675"/>
            <a:ext cx="4270375" cy="3416300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cs-CZ" sz="2400" dirty="0">
                <a:solidFill>
                  <a:srgbClr val="0070C0"/>
                </a:solidFill>
              </a:rPr>
              <a:t>MUŽI A ŽENY </a:t>
            </a:r>
            <a:r>
              <a:rPr lang="cs-CZ" sz="2400" dirty="0" err="1">
                <a:solidFill>
                  <a:srgbClr val="0070C0"/>
                </a:solidFill>
              </a:rPr>
              <a:t>R</a:t>
            </a:r>
            <a:r>
              <a:rPr lang="cs-CZ" sz="2400" cap="all" dirty="0" err="1">
                <a:solidFill>
                  <a:srgbClr val="0070C0"/>
                </a:solidFill>
              </a:rPr>
              <a:t>ů</a:t>
            </a:r>
            <a:r>
              <a:rPr lang="cs-CZ" sz="2400" dirty="0" err="1">
                <a:solidFill>
                  <a:srgbClr val="0070C0"/>
                </a:solidFill>
              </a:rPr>
              <a:t>ZNÉHO</a:t>
            </a:r>
            <a:r>
              <a:rPr lang="cs-CZ" sz="2400" dirty="0">
                <a:solidFill>
                  <a:srgbClr val="0070C0"/>
                </a:solidFill>
              </a:rPr>
              <a:t> VĚKU V TRIATLONU</a:t>
            </a:r>
          </a:p>
          <a:p>
            <a:pPr algn="ctr" eaLnBrk="1" hangingPunct="1">
              <a:defRPr/>
            </a:pPr>
            <a:endParaRPr lang="cs-CZ" sz="2400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r>
              <a:rPr lang="cs-CZ" sz="2400" dirty="0">
                <a:solidFill>
                  <a:srgbClr val="0070C0"/>
                </a:solidFill>
              </a:rPr>
              <a:t>VÝHODA </a:t>
            </a:r>
            <a:r>
              <a:rPr lang="cs-CZ" sz="2400" dirty="0" err="1">
                <a:solidFill>
                  <a:srgbClr val="0070C0"/>
                </a:solidFill>
              </a:rPr>
              <a:t>MUŽ</a:t>
            </a:r>
            <a:r>
              <a:rPr lang="cs-CZ" sz="2400" cap="all" dirty="0" err="1">
                <a:solidFill>
                  <a:srgbClr val="0070C0"/>
                </a:solidFill>
              </a:rPr>
              <a:t>ů</a:t>
            </a:r>
            <a:endParaRPr lang="cs-CZ" sz="2400" cap="all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r>
              <a:rPr lang="cs-CZ" sz="2400" dirty="0">
                <a:solidFill>
                  <a:srgbClr val="0070C0"/>
                </a:solidFill>
              </a:rPr>
              <a:t>V SILNIČNÍ CYKLISTICE</a:t>
            </a:r>
          </a:p>
          <a:p>
            <a:pPr algn="ctr" eaLnBrk="1" hangingPunct="1">
              <a:defRPr/>
            </a:pPr>
            <a:endParaRPr lang="cs-CZ" sz="2400" dirty="0">
              <a:solidFill>
                <a:srgbClr val="0070C0"/>
              </a:solidFill>
            </a:endParaRPr>
          </a:p>
          <a:p>
            <a:pPr algn="r" eaLnBrk="1" hangingPunct="1">
              <a:defRPr/>
            </a:pPr>
            <a:r>
              <a:rPr lang="cs-CZ" sz="2400" dirty="0">
                <a:solidFill>
                  <a:srgbClr val="0070C0"/>
                </a:solidFill>
              </a:rPr>
              <a:t>SENIOR PEDIATR</a:t>
            </a:r>
          </a:p>
          <a:p>
            <a:pPr algn="r" eaLnBrk="1" hangingPunct="1">
              <a:defRPr/>
            </a:pPr>
            <a:r>
              <a:rPr lang="cs-CZ" sz="2400" dirty="0">
                <a:solidFill>
                  <a:srgbClr val="0070C0"/>
                </a:solidFill>
              </a:rPr>
              <a:t>PER-OLOF ÄSTRAND</a:t>
            </a:r>
          </a:p>
          <a:p>
            <a:pPr algn="r" eaLnBrk="1" hangingPunct="1">
              <a:defRPr/>
            </a:pPr>
            <a:r>
              <a:rPr lang="cs-CZ" sz="2400" dirty="0">
                <a:solidFill>
                  <a:srgbClr val="0070C0"/>
                </a:solidFill>
              </a:rPr>
              <a:t>NA KOLE</a:t>
            </a:r>
            <a:endParaRPr lang="cs-CZ" sz="2400" dirty="0"/>
          </a:p>
        </p:txBody>
      </p:sp>
      <p:sp>
        <p:nvSpPr>
          <p:cNvPr id="4" name="Šipka doprava 3">
            <a:extLst>
              <a:ext uri="{FF2B5EF4-FFF2-40B4-BE49-F238E27FC236}">
                <a16:creationId xmlns:a16="http://schemas.microsoft.com/office/drawing/2014/main" id="{3CA72DB5-0D77-04AE-DC61-5EEEDD3F7DC0}"/>
              </a:ext>
            </a:extLst>
          </p:cNvPr>
          <p:cNvSpPr/>
          <p:nvPr/>
        </p:nvSpPr>
        <p:spPr>
          <a:xfrm rot="1509993">
            <a:off x="5876926" y="601664"/>
            <a:ext cx="504825" cy="288925"/>
          </a:xfrm>
          <a:prstGeom prst="rightArrow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" name="Šipka doprava 10">
            <a:extLst>
              <a:ext uri="{FF2B5EF4-FFF2-40B4-BE49-F238E27FC236}">
                <a16:creationId xmlns:a16="http://schemas.microsoft.com/office/drawing/2014/main" id="{72B0DB19-85A0-D3CA-181C-855F2D8DED12}"/>
              </a:ext>
            </a:extLst>
          </p:cNvPr>
          <p:cNvSpPr/>
          <p:nvPr/>
        </p:nvSpPr>
        <p:spPr>
          <a:xfrm rot="5400000">
            <a:off x="1221582" y="2813845"/>
            <a:ext cx="1795463" cy="288925"/>
          </a:xfrm>
          <a:prstGeom prst="rightArrow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" name="Šipka doprava 11">
            <a:extLst>
              <a:ext uri="{FF2B5EF4-FFF2-40B4-BE49-F238E27FC236}">
                <a16:creationId xmlns:a16="http://schemas.microsoft.com/office/drawing/2014/main" id="{9A32E589-8A4B-D100-CF8A-D265987EAA04}"/>
              </a:ext>
            </a:extLst>
          </p:cNvPr>
          <p:cNvSpPr/>
          <p:nvPr/>
        </p:nvSpPr>
        <p:spPr>
          <a:xfrm rot="1509993">
            <a:off x="5868989" y="3459164"/>
            <a:ext cx="1220787" cy="288925"/>
          </a:xfrm>
          <a:prstGeom prst="rightArrow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955" y="201789"/>
            <a:ext cx="11537245" cy="6554611"/>
          </a:xfrm>
        </p:spPr>
        <p:txBody>
          <a:bodyPr>
            <a:noAutofit/>
          </a:bodyPr>
          <a:lstStyle/>
          <a:p>
            <a:pPr marL="609600" indent="-60960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altLang="cs-CZ" b="1" cap="all" dirty="0">
                <a:solidFill>
                  <a:schemeClr val="accent1">
                    <a:lumMod val="75000"/>
                  </a:schemeClr>
                </a:solidFill>
              </a:rPr>
              <a:t>Fyziologické principy A CÍLE SPORTOVNÍHO TRÉNINKU</a:t>
            </a:r>
          </a:p>
          <a:p>
            <a:pPr marL="609600" indent="-609600" algn="ctr">
              <a:lnSpc>
                <a:spcPct val="80000"/>
              </a:lnSpc>
              <a:buNone/>
              <a:defRPr/>
            </a:pPr>
            <a:r>
              <a:rPr lang="cs-CZ" altLang="cs-CZ" sz="2000" i="1" dirty="0"/>
              <a:t>(</a:t>
            </a:r>
            <a:r>
              <a:rPr lang="cs-CZ" altLang="cs-CZ" sz="2000" i="1" dirty="0" err="1"/>
              <a:t>McArdle</a:t>
            </a:r>
            <a:r>
              <a:rPr lang="cs-CZ" altLang="cs-CZ" sz="2000" i="1" dirty="0"/>
              <a:t>, </a:t>
            </a:r>
            <a:r>
              <a:rPr lang="cs-CZ" altLang="cs-CZ" sz="2000" i="1" dirty="0" err="1"/>
              <a:t>Katch</a:t>
            </a:r>
            <a:r>
              <a:rPr lang="cs-CZ" altLang="cs-CZ" sz="2000" i="1" dirty="0"/>
              <a:t>, </a:t>
            </a:r>
            <a:r>
              <a:rPr lang="cs-CZ" altLang="cs-CZ" sz="2000" i="1" dirty="0" err="1"/>
              <a:t>Katch</a:t>
            </a:r>
            <a:r>
              <a:rPr lang="cs-CZ" altLang="cs-CZ" sz="2000" i="1" dirty="0"/>
              <a:t>, 2007) </a:t>
            </a:r>
          </a:p>
          <a:p>
            <a:pPr marL="609600" indent="0">
              <a:lnSpc>
                <a:spcPct val="120000"/>
              </a:lnSpc>
              <a:defRPr/>
            </a:pPr>
            <a:r>
              <a:rPr lang="cs-CZ" altLang="cs-CZ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Princip dostatečného zatížení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overload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) – pravidelný soustavný stimul vedoucí k žádoucí odpovědi organismu – frekvence, intenzita, trvání</a:t>
            </a:r>
          </a:p>
          <a:p>
            <a:pPr marL="609600" indent="0">
              <a:lnSpc>
                <a:spcPct val="120000"/>
              </a:lnSpc>
              <a:defRPr/>
            </a:pPr>
            <a:r>
              <a:rPr lang="cs-CZ" altLang="cs-CZ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Princip specifity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– adaptace určitých metabolických a fyziologických funkcí, kterou lze dosáhnout specifickou stimulací – cvičením</a:t>
            </a:r>
          </a:p>
          <a:p>
            <a:pPr marL="609600" indent="0">
              <a:lnSpc>
                <a:spcPct val="120000"/>
              </a:lnSpc>
              <a:defRPr/>
            </a:pPr>
            <a:r>
              <a:rPr lang="cs-CZ" altLang="cs-CZ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Princip individuálních odlišností</a:t>
            </a:r>
            <a:r>
              <a:rPr lang="cs-CZ" altLang="cs-CZ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– modifikace tréninku podle individuálního stavu fyziologických funkcí, tj.</a:t>
            </a:r>
          </a:p>
          <a:p>
            <a:pPr marL="1200150" lvl="2" indent="0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cs-CZ" altLang="cs-CZ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Respektovat aktuální úroveň adaptace - způsob reakce – zdravotní stav</a:t>
            </a:r>
            <a:endParaRPr lang="cs-CZ" altLang="cs-CZ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0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cs-CZ" altLang="cs-CZ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Včas řešit</a:t>
            </a:r>
            <a:r>
              <a:rPr lang="cs-CZ" altLang="cs-CZ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přetížení</a:t>
            </a:r>
            <a:r>
              <a:rPr lang="cs-CZ" altLang="cs-CZ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overreaching</a:t>
            </a:r>
            <a:r>
              <a:rPr lang="cs-CZ" altLang="cs-CZ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dny až 1-2 týdny odpočinku, aby nedošlo k dlouhodobému </a:t>
            </a:r>
            <a:r>
              <a:rPr lang="cs-CZ" altLang="cs-CZ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přetrénování</a:t>
            </a:r>
            <a:r>
              <a:rPr lang="cs-CZ" altLang="cs-CZ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overtraining</a:t>
            </a:r>
            <a:r>
              <a:rPr lang="cs-CZ" altLang="cs-CZ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syndrom).</a:t>
            </a:r>
          </a:p>
          <a:p>
            <a:pPr marL="609600" indent="0">
              <a:lnSpc>
                <a:spcPct val="120000"/>
              </a:lnSpc>
              <a:defRPr/>
            </a:pPr>
            <a:r>
              <a:rPr lang="cs-CZ" altLang="cs-CZ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Princip reverzibility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– tréninková adaptace je přechodná</a:t>
            </a:r>
          </a:p>
          <a:p>
            <a:pPr lvl="2" indent="0">
              <a:lnSpc>
                <a:spcPct val="120000"/>
              </a:lnSpc>
              <a:buNone/>
              <a:defRPr/>
            </a:pP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Bez tréninku dochází ke ztrátě tréninkové adaptace – k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detréninku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(o 25% VO2max za 20 dnů; 1%/den)</a:t>
            </a:r>
          </a:p>
          <a:p>
            <a:pPr marL="0" indent="0" algn="ctr">
              <a:lnSpc>
                <a:spcPct val="120000"/>
              </a:lnSpc>
              <a:buNone/>
              <a:defRPr/>
            </a:pPr>
            <a:r>
              <a:rPr lang="cs-CZ" altLang="cs-CZ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Regenerace anaerobních schopností probíhá aerobně!</a:t>
            </a:r>
          </a:p>
        </p:txBody>
      </p:sp>
    </p:spTree>
    <p:extLst>
      <p:ext uri="{BB962C8B-B14F-4D97-AF65-F5344CB8AC3E}">
        <p14:creationId xmlns:p14="http://schemas.microsoft.com/office/powerpoint/2010/main" val="3047882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9512" y="367403"/>
            <a:ext cx="9572976" cy="2461141"/>
          </a:xfrm>
        </p:spPr>
        <p:txBody>
          <a:bodyPr>
            <a:normAutofit/>
          </a:bodyPr>
          <a:lstStyle/>
          <a:p>
            <a:pPr marL="609600" indent="-609600" algn="ctr">
              <a:buNone/>
            </a:pPr>
            <a:r>
              <a:rPr lang="cs-CZ" altLang="cs-CZ" sz="2400" b="1" i="1" u="sng" dirty="0">
                <a:solidFill>
                  <a:schemeClr val="accent1">
                    <a:lumMod val="75000"/>
                  </a:schemeClr>
                </a:solidFill>
              </a:rPr>
              <a:t>Adaptace svalových vláken na tréninkové zatížení</a:t>
            </a:r>
          </a:p>
          <a:p>
            <a:pPr marL="609600" indent="-609600" algn="ctr">
              <a:buNone/>
            </a:pPr>
            <a:r>
              <a:rPr lang="cs-CZ" altLang="cs-CZ" sz="1200" i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cs-CZ" altLang="cs-CZ" sz="1200" i="1" dirty="0" err="1">
                <a:solidFill>
                  <a:schemeClr val="accent1">
                    <a:lumMod val="75000"/>
                  </a:schemeClr>
                </a:solidFill>
              </a:rPr>
              <a:t>Powers</a:t>
            </a:r>
            <a:r>
              <a:rPr lang="cs-CZ" altLang="cs-CZ" sz="1200" i="1" dirty="0">
                <a:solidFill>
                  <a:schemeClr val="accent1">
                    <a:lumMod val="75000"/>
                  </a:schemeClr>
                </a:solidFill>
              </a:rPr>
              <a:t> &amp; </a:t>
            </a:r>
            <a:r>
              <a:rPr lang="cs-CZ" altLang="cs-CZ" sz="1200" i="1" dirty="0" err="1">
                <a:solidFill>
                  <a:schemeClr val="accent1">
                    <a:lumMod val="75000"/>
                  </a:schemeClr>
                </a:solidFill>
              </a:rPr>
              <a:t>Howley</a:t>
            </a:r>
            <a:r>
              <a:rPr lang="cs-CZ" altLang="cs-CZ" sz="1200" i="1" dirty="0">
                <a:solidFill>
                  <a:schemeClr val="accent1">
                    <a:lumMod val="75000"/>
                  </a:schemeClr>
                </a:solidFill>
              </a:rPr>
              <a:t> 2007)</a:t>
            </a:r>
          </a:p>
          <a:p>
            <a:pPr marL="609600" indent="-609600"/>
            <a:r>
              <a:rPr lang="cs-CZ" altLang="cs-CZ" sz="2400" dirty="0"/>
              <a:t>Vytrvalostní trénink → </a:t>
            </a:r>
            <a:r>
              <a:rPr lang="cs-CZ" altLang="cs-CZ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cs-CZ" altLang="cs-CZ" sz="2400" b="1" i="1" dirty="0">
                <a:solidFill>
                  <a:srgbClr val="FF0000"/>
                </a:solidFill>
              </a:rPr>
              <a:t> enzymatické oxidativní kapacity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b="1" i="1" dirty="0">
                <a:solidFill>
                  <a:srgbClr val="FF0000"/>
                </a:solidFill>
              </a:rPr>
              <a:t>vláken</a:t>
            </a:r>
          </a:p>
          <a:p>
            <a:pPr marL="609600" indent="-609600"/>
            <a:r>
              <a:rPr lang="cs-CZ" altLang="cs-CZ" sz="2400" dirty="0"/>
              <a:t>Silový trénink → </a:t>
            </a:r>
            <a:r>
              <a:rPr lang="cs-CZ" altLang="cs-CZ" sz="2400" b="1" i="1" dirty="0">
                <a:solidFill>
                  <a:srgbClr val="0070C0"/>
                </a:solidFill>
              </a:rPr>
              <a:t>hypertrofie vláken</a:t>
            </a:r>
            <a:r>
              <a:rPr lang="cs-CZ" altLang="cs-CZ" sz="2400" dirty="0">
                <a:solidFill>
                  <a:srgbClr val="0070C0"/>
                </a:solidFill>
              </a:rPr>
              <a:t> (akumulace zdrojů energie).</a:t>
            </a:r>
          </a:p>
          <a:p>
            <a:pPr marL="609600" indent="-609600"/>
            <a:r>
              <a:rPr lang="cs-CZ" altLang="cs-CZ" sz="2400" dirty="0"/>
              <a:t>Vytrvalostní i odporový trénink → </a:t>
            </a:r>
            <a:r>
              <a:rPr lang="cs-CZ" altLang="cs-CZ" sz="24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cs-CZ" altLang="cs-CZ" sz="2400" b="1" i="1" dirty="0">
                <a:solidFill>
                  <a:srgbClr val="7030A0"/>
                </a:solidFill>
              </a:rPr>
              <a:t> poměru vláken Rychlá / Pomalá</a:t>
            </a:r>
            <a:r>
              <a:rPr lang="cs-CZ" altLang="cs-CZ" sz="24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2AA973C4-FA71-B071-AC59-7B2ACBF4348B}"/>
              </a:ext>
            </a:extLst>
          </p:cNvPr>
          <p:cNvSpPr/>
          <p:nvPr/>
        </p:nvSpPr>
        <p:spPr>
          <a:xfrm>
            <a:off x="2431515" y="3141676"/>
            <a:ext cx="7280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2400" b="1" cap="all" dirty="0">
                <a:solidFill>
                  <a:srgbClr val="0070C0"/>
                </a:solidFill>
              </a:rPr>
              <a:t>Princip </a:t>
            </a:r>
            <a:r>
              <a:rPr lang="cs-CZ" altLang="cs-CZ" sz="2400" b="1" cap="all" dirty="0" err="1">
                <a:solidFill>
                  <a:srgbClr val="0070C0"/>
                </a:solidFill>
              </a:rPr>
              <a:t>superkompenzace</a:t>
            </a:r>
            <a:endParaRPr lang="cs-CZ" altLang="cs-CZ" sz="2400" b="1" cap="all" dirty="0">
              <a:solidFill>
                <a:srgbClr val="0070C0"/>
              </a:solidFill>
            </a:endParaRPr>
          </a:p>
          <a:p>
            <a:pPr algn="ctr"/>
            <a:r>
              <a:rPr lang="cs-CZ" altLang="cs-CZ" sz="2400" b="1" cap="all" dirty="0">
                <a:solidFill>
                  <a:srgbClr val="FF0000"/>
                </a:solidFill>
              </a:rPr>
              <a:t>ZÁSOB ENERGIE / SCHOPNOSTI K FYZICKÉMU VÝKONU</a:t>
            </a:r>
            <a:endParaRPr lang="cs-CZ" sz="2400" cap="all" dirty="0">
              <a:solidFill>
                <a:srgbClr val="FF0000"/>
              </a:solidFill>
            </a:endParaRP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D6A4E370-3851-ADBD-1AD0-8C753754E3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490167"/>
              </p:ext>
            </p:extLst>
          </p:nvPr>
        </p:nvGraphicFramePr>
        <p:xfrm>
          <a:off x="2901857" y="5021736"/>
          <a:ext cx="7424057" cy="1321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229">
                  <a:extLst>
                    <a:ext uri="{9D8B030D-6E8A-4147-A177-3AD203B41FA5}">
                      <a16:colId xmlns:a16="http://schemas.microsoft.com/office/drawing/2014/main" val="2533243093"/>
                    </a:ext>
                  </a:extLst>
                </a:gridCol>
                <a:gridCol w="1669143">
                  <a:extLst>
                    <a:ext uri="{9D8B030D-6E8A-4147-A177-3AD203B41FA5}">
                      <a16:colId xmlns:a16="http://schemas.microsoft.com/office/drawing/2014/main" val="2430202985"/>
                    </a:ext>
                  </a:extLst>
                </a:gridCol>
                <a:gridCol w="3091543">
                  <a:extLst>
                    <a:ext uri="{9D8B030D-6E8A-4147-A177-3AD203B41FA5}">
                      <a16:colId xmlns:a16="http://schemas.microsoft.com/office/drawing/2014/main" val="1746992070"/>
                    </a:ext>
                  </a:extLst>
                </a:gridCol>
                <a:gridCol w="1161142">
                  <a:extLst>
                    <a:ext uri="{9D8B030D-6E8A-4147-A177-3AD203B41FA5}">
                      <a16:colId xmlns:a16="http://schemas.microsoft.com/office/drawing/2014/main" val="2743192886"/>
                    </a:ext>
                  </a:extLst>
                </a:gridCol>
              </a:tblGrid>
              <a:tr h="1321214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ysClr val="windowText" lastClr="000000"/>
                          </a:solidFill>
                        </a:rPr>
                        <a:t>FYZICKÁ ZÁTĚŽ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ysClr val="windowText" lastClr="000000"/>
                          </a:solidFill>
                        </a:rPr>
                        <a:t>ODPOČINEK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2716151"/>
                  </a:ext>
                </a:extLst>
              </a:tr>
            </a:tbl>
          </a:graphicData>
        </a:graphic>
      </p:graphicFrame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71F79FA3-4A88-3460-5F40-1E2001FE051D}"/>
              </a:ext>
            </a:extLst>
          </p:cNvPr>
          <p:cNvCxnSpPr>
            <a:cxnSpLocks/>
          </p:cNvCxnSpPr>
          <p:nvPr/>
        </p:nvCxnSpPr>
        <p:spPr>
          <a:xfrm>
            <a:off x="2901857" y="5002054"/>
            <a:ext cx="7859486" cy="19681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873A7874-B2F1-ED8E-C712-75E3A13AF295}"/>
                  </a:ext>
                </a:extLst>
              </p14:cNvPr>
              <p14:cNvContentPartPr/>
              <p14:nvPr/>
            </p14:nvContentPartPr>
            <p14:xfrm>
              <a:off x="2937486" y="4555025"/>
              <a:ext cx="6524640" cy="120708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873A7874-B2F1-ED8E-C712-75E3A13AF2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18406" y="4535951"/>
                <a:ext cx="6562440" cy="1244869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ovéPole 5">
            <a:extLst>
              <a:ext uri="{FF2B5EF4-FFF2-40B4-BE49-F238E27FC236}">
                <a16:creationId xmlns:a16="http://schemas.microsoft.com/office/drawing/2014/main" id="{266F4854-8C41-9C77-D116-BDFDE24908C2}"/>
              </a:ext>
            </a:extLst>
          </p:cNvPr>
          <p:cNvSpPr txBox="1"/>
          <p:nvPr/>
        </p:nvSpPr>
        <p:spPr>
          <a:xfrm>
            <a:off x="978676" y="4443789"/>
            <a:ext cx="2190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Výchozí úroveň</a:t>
            </a:r>
          </a:p>
        </p:txBody>
      </p:sp>
      <p:sp>
        <p:nvSpPr>
          <p:cNvPr id="7" name="Šipka: nahoru 6">
            <a:extLst>
              <a:ext uri="{FF2B5EF4-FFF2-40B4-BE49-F238E27FC236}">
                <a16:creationId xmlns:a16="http://schemas.microsoft.com/office/drawing/2014/main" id="{61BC04A7-06EF-FE5E-197D-5F747FD8FD9E}"/>
              </a:ext>
            </a:extLst>
          </p:cNvPr>
          <p:cNvSpPr/>
          <p:nvPr/>
        </p:nvSpPr>
        <p:spPr>
          <a:xfrm>
            <a:off x="6383176" y="4555025"/>
            <a:ext cx="2393245" cy="1787925"/>
          </a:xfrm>
          <a:prstGeom prst="upArrow">
            <a:avLst>
              <a:gd name="adj1" fmla="val 65580"/>
              <a:gd name="adj2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SUPER-</a:t>
            </a: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KOMPENZACE</a:t>
            </a:r>
          </a:p>
        </p:txBody>
      </p:sp>
    </p:spTree>
    <p:extLst>
      <p:ext uri="{BB962C8B-B14F-4D97-AF65-F5344CB8AC3E}">
        <p14:creationId xmlns:p14="http://schemas.microsoft.com/office/powerpoint/2010/main" val="1820045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8303F9B-0603-2296-A065-E250CEB77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625"/>
            <a:ext cx="12192000" cy="549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817B65E-6B15-FD6D-2F82-647A921920D5}"/>
              </a:ext>
            </a:extLst>
          </p:cNvPr>
          <p:cNvSpPr txBox="1"/>
          <p:nvPr/>
        </p:nvSpPr>
        <p:spPr>
          <a:xfrm>
            <a:off x="7803382" y="6358454"/>
            <a:ext cx="416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</a:t>
            </a:r>
            <a:r>
              <a:rPr lang="cs-CZ" dirty="0" err="1"/>
              <a:t>Bernaciková</a:t>
            </a:r>
            <a:r>
              <a:rPr lang="cs-CZ" dirty="0"/>
              <a:t> a kol., Fyziologie, MU, 2012)</a:t>
            </a:r>
          </a:p>
        </p:txBody>
      </p:sp>
    </p:spTree>
    <p:extLst>
      <p:ext uri="{BB962C8B-B14F-4D97-AF65-F5344CB8AC3E}">
        <p14:creationId xmlns:p14="http://schemas.microsoft.com/office/powerpoint/2010/main" val="543063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065" y="304800"/>
            <a:ext cx="8424335" cy="6231467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3400" b="1" cap="all" dirty="0">
                <a:solidFill>
                  <a:schemeClr val="accent1">
                    <a:lumMod val="75000"/>
                  </a:schemeClr>
                </a:solidFill>
              </a:rPr>
              <a:t>Fyziologické CÍLE SPORTOVNÍHO TRÉNINKU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2000" i="1" dirty="0"/>
              <a:t>(</a:t>
            </a:r>
            <a:r>
              <a:rPr lang="cs-CZ" altLang="cs-CZ" sz="2000" i="1" dirty="0" err="1"/>
              <a:t>Powers</a:t>
            </a:r>
            <a:r>
              <a:rPr lang="cs-CZ" altLang="cs-CZ" sz="2000" i="1" dirty="0"/>
              <a:t> </a:t>
            </a:r>
            <a:r>
              <a:rPr lang="en-US" altLang="cs-CZ" sz="2000" i="1" dirty="0"/>
              <a:t>&amp;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Howley</a:t>
            </a:r>
            <a:r>
              <a:rPr lang="cs-CZ" altLang="cs-CZ" sz="2000" i="1" dirty="0"/>
              <a:t> 2007)</a:t>
            </a:r>
            <a:br>
              <a:rPr lang="cs-CZ" altLang="cs-CZ" sz="4000" i="1" u="sng" dirty="0"/>
            </a:br>
            <a:endParaRPr lang="cs-CZ" altLang="cs-CZ" sz="3600" i="1" u="sng" dirty="0"/>
          </a:p>
          <a:p>
            <a:pPr marL="0" indent="-4572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3600" b="1" i="1" dirty="0">
                <a:solidFill>
                  <a:schemeClr val="accent1">
                    <a:lumMod val="75000"/>
                  </a:schemeClr>
                </a:solidFill>
              </a:rPr>
              <a:t> Trénink vedoucí ke zlepšení aerobní schopnosti </a:t>
            </a:r>
            <a:r>
              <a:rPr lang="cs-CZ" altLang="cs-CZ" sz="3600" i="1" dirty="0"/>
              <a:t>(VO</a:t>
            </a:r>
            <a:r>
              <a:rPr lang="cs-CZ" altLang="cs-CZ" sz="3600" i="1" baseline="-25000" dirty="0"/>
              <a:t>2</a:t>
            </a:r>
            <a:r>
              <a:rPr lang="cs-CZ" altLang="cs-CZ" sz="3600" i="1" dirty="0"/>
              <a:t>max, posun ANP)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altLang="cs-CZ" sz="3600" b="1" i="1" dirty="0"/>
              <a:t>Intervalový trénink (více účinný)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altLang="cs-CZ" sz="3600" i="1" dirty="0"/>
              <a:t>Vysoká intenzita - kontinuální zátěž (více účinný) </a:t>
            </a:r>
            <a:r>
              <a:rPr lang="cs-CZ" altLang="cs-CZ" sz="3600" i="1" dirty="0">
                <a:solidFill>
                  <a:srgbClr val="7030A0"/>
                </a:solidFill>
              </a:rPr>
              <a:t>→ OXIDAČNÍ STRES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altLang="cs-CZ" sz="3600" i="1" dirty="0"/>
              <a:t>Nízká intenzita – dlouhodobá zátěž s pomalejším pohybem (méně účinný)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cs-CZ" altLang="cs-CZ" sz="3600" i="1" dirty="0"/>
              <a:t>Genetická dispozice VO</a:t>
            </a:r>
            <a:r>
              <a:rPr lang="cs-CZ" altLang="cs-CZ" sz="3600" i="1" baseline="-25000" dirty="0"/>
              <a:t>2</a:t>
            </a:r>
            <a:r>
              <a:rPr lang="cs-CZ" altLang="cs-CZ" sz="3600" i="1" dirty="0"/>
              <a:t>max: 40-66%.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cs-CZ" altLang="cs-CZ" sz="3600" i="1" dirty="0"/>
              <a:t>Intenzivní trénink může u netrénovaného zvýšit VO</a:t>
            </a:r>
            <a:r>
              <a:rPr lang="cs-CZ" altLang="cs-CZ" sz="3600" i="1" baseline="-25000" dirty="0"/>
              <a:t>2</a:t>
            </a:r>
            <a:r>
              <a:rPr lang="cs-CZ" altLang="cs-CZ" sz="3600" i="1" dirty="0"/>
              <a:t>max o 40%.</a:t>
            </a:r>
            <a:endParaRPr lang="cs-CZ" altLang="cs-CZ" sz="3600" i="1" u="sng" dirty="0"/>
          </a:p>
          <a:p>
            <a:pPr marL="609600" indent="-6096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altLang="cs-CZ" sz="3600" b="1" i="1" dirty="0">
                <a:solidFill>
                  <a:schemeClr val="accent1">
                    <a:lumMod val="75000"/>
                  </a:schemeClr>
                </a:solidFill>
              </a:rPr>
              <a:t>Trénink vedoucí ke zlepšení anaerobní schopnosti</a:t>
            </a:r>
          </a:p>
          <a:p>
            <a:pPr marL="1371600" lvl="2" indent="-457200">
              <a:lnSpc>
                <a:spcPct val="120000"/>
              </a:lnSpc>
            </a:pPr>
            <a:r>
              <a:rPr lang="cs-CZ" altLang="cs-CZ" sz="3600" i="1" dirty="0"/>
              <a:t>ATP-CP systému</a:t>
            </a:r>
          </a:p>
          <a:p>
            <a:pPr marL="1371600" lvl="2" indent="-457200">
              <a:lnSpc>
                <a:spcPct val="120000"/>
              </a:lnSpc>
            </a:pPr>
            <a:r>
              <a:rPr lang="cs-CZ" altLang="cs-CZ" sz="3600" i="1" dirty="0"/>
              <a:t>Glykolytického systému</a:t>
            </a:r>
            <a:endParaRPr lang="cs-CZ" altLang="cs-CZ" sz="3600" i="1" u="sng" dirty="0"/>
          </a:p>
          <a:p>
            <a:pPr marL="609600" indent="-6096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altLang="cs-CZ" sz="3600" b="1" i="1" dirty="0">
                <a:solidFill>
                  <a:schemeClr val="accent1">
                    <a:lumMod val="75000"/>
                  </a:schemeClr>
                </a:solidFill>
              </a:rPr>
              <a:t>Trénink ke zlepšení svalové síly</a:t>
            </a:r>
          </a:p>
          <a:p>
            <a:pPr marL="1371600" lvl="2" indent="-457200">
              <a:lnSpc>
                <a:spcPct val="120000"/>
              </a:lnSpc>
            </a:pPr>
            <a:r>
              <a:rPr lang="cs-CZ" altLang="cs-CZ" sz="3600" i="1" dirty="0"/>
              <a:t>Progresivní odporový trénink...</a:t>
            </a:r>
            <a:endParaRPr lang="cs-CZ" altLang="cs-CZ" sz="3600" i="1" u="sng" dirty="0"/>
          </a:p>
          <a:p>
            <a:pPr marL="609600" indent="-6096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altLang="cs-CZ" sz="3600" b="1" i="1" dirty="0">
                <a:solidFill>
                  <a:schemeClr val="accent1">
                    <a:lumMod val="75000"/>
                  </a:schemeClr>
                </a:solidFill>
              </a:rPr>
              <a:t>Trénink ke zlepšení ohebnosti </a:t>
            </a:r>
            <a:r>
              <a:rPr lang="cs-CZ" altLang="cs-CZ" sz="3600" i="1" dirty="0"/>
              <a:t>(flexibility)</a:t>
            </a:r>
            <a:endParaRPr lang="cs-CZ" altLang="cs-CZ" sz="3600" i="1" u="sng" dirty="0"/>
          </a:p>
          <a:p>
            <a:pPr marL="609600" indent="-6096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altLang="cs-CZ" sz="3600" b="1" i="1" dirty="0">
                <a:solidFill>
                  <a:schemeClr val="accent1">
                    <a:lumMod val="75000"/>
                  </a:schemeClr>
                </a:solidFill>
              </a:rPr>
              <a:t>Doladění před závodem </a:t>
            </a:r>
            <a:r>
              <a:rPr lang="cs-CZ" altLang="cs-CZ" sz="3600" i="1" dirty="0"/>
              <a:t>(</a:t>
            </a:r>
            <a:r>
              <a:rPr lang="cs-CZ" altLang="cs-CZ" sz="3600" i="1" dirty="0" err="1"/>
              <a:t>Tapering</a:t>
            </a:r>
            <a:r>
              <a:rPr lang="cs-CZ" altLang="cs-CZ" sz="36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5991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36164"/>
            <a:ext cx="8229600" cy="45891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FYZIOLOGICKÉ PRINCIPY SPORTOVNÍHO TRÉNINKU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3" y="858553"/>
            <a:ext cx="11379199" cy="4526248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80000"/>
              </a:lnSpc>
              <a:buNone/>
            </a:pPr>
            <a:r>
              <a:rPr lang="cs-CZ" altLang="cs-CZ" sz="2400" b="1" i="1" u="sng" dirty="0">
                <a:solidFill>
                  <a:srgbClr val="0070C0"/>
                </a:solidFill>
              </a:rPr>
              <a:t>Aerobní trénink intervalový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1200" i="1" dirty="0"/>
              <a:t>(</a:t>
            </a:r>
            <a:r>
              <a:rPr lang="cs-CZ" altLang="cs-CZ" sz="1200" i="1" dirty="0" err="1"/>
              <a:t>McArdle</a:t>
            </a:r>
            <a:r>
              <a:rPr lang="cs-CZ" altLang="cs-CZ" sz="1200" i="1" dirty="0"/>
              <a:t>, </a:t>
            </a:r>
            <a:r>
              <a:rPr lang="cs-CZ" altLang="cs-CZ" sz="1200" i="1" dirty="0" err="1"/>
              <a:t>Katch</a:t>
            </a:r>
            <a:r>
              <a:rPr lang="cs-CZ" altLang="cs-CZ" sz="1200" i="1" dirty="0"/>
              <a:t>, </a:t>
            </a:r>
            <a:r>
              <a:rPr lang="cs-CZ" altLang="cs-CZ" sz="1200" i="1" dirty="0" err="1"/>
              <a:t>Katch</a:t>
            </a:r>
            <a:r>
              <a:rPr lang="cs-CZ" altLang="cs-CZ" sz="1200" i="1" dirty="0"/>
              <a:t>, 2007, </a:t>
            </a:r>
            <a:r>
              <a:rPr lang="cs-CZ" altLang="cs-CZ" sz="1200" i="1" dirty="0" err="1"/>
              <a:t>Powers</a:t>
            </a:r>
            <a:r>
              <a:rPr lang="cs-CZ" altLang="cs-CZ" sz="1200" i="1" dirty="0"/>
              <a:t> </a:t>
            </a:r>
            <a:r>
              <a:rPr lang="en-US" altLang="cs-CZ" sz="1200" i="1" dirty="0"/>
              <a:t>&amp;</a:t>
            </a:r>
            <a:r>
              <a:rPr lang="cs-CZ" altLang="cs-CZ" sz="1200" i="1" dirty="0"/>
              <a:t> </a:t>
            </a:r>
            <a:r>
              <a:rPr lang="cs-CZ" altLang="cs-CZ" sz="1200" i="1" dirty="0" err="1"/>
              <a:t>Howley</a:t>
            </a:r>
            <a:r>
              <a:rPr lang="cs-CZ" altLang="cs-CZ" sz="1200" i="1" dirty="0"/>
              <a:t> 2007)</a:t>
            </a:r>
          </a:p>
          <a:p>
            <a:pPr marL="609600" indent="-609600">
              <a:lnSpc>
                <a:spcPct val="80000"/>
              </a:lnSpc>
            </a:pPr>
            <a:r>
              <a:rPr lang="cs-CZ" altLang="cs-CZ" sz="2000" i="1" dirty="0"/>
              <a:t>Opakování </a:t>
            </a:r>
            <a:r>
              <a:rPr lang="cs-CZ" altLang="cs-CZ" sz="2000" b="1" i="1" dirty="0"/>
              <a:t>pracovních zátěží</a:t>
            </a:r>
            <a:r>
              <a:rPr lang="cs-CZ" altLang="cs-CZ" sz="2000" i="1" dirty="0"/>
              <a:t> (rychlý běh) a lehkých </a:t>
            </a:r>
            <a:r>
              <a:rPr lang="cs-CZ" altLang="cs-CZ" sz="2000" b="1" i="1" dirty="0"/>
              <a:t>odpočinkových zátěží</a:t>
            </a:r>
            <a:r>
              <a:rPr lang="cs-CZ" altLang="cs-CZ" sz="2000" i="1" dirty="0"/>
              <a:t> (chůze).</a:t>
            </a:r>
            <a:endParaRPr lang="cs-CZ" altLang="cs-CZ" sz="2000" b="1" i="1" dirty="0"/>
          </a:p>
          <a:p>
            <a:pPr marL="609600" indent="-609600">
              <a:lnSpc>
                <a:spcPct val="80000"/>
              </a:lnSpc>
            </a:pPr>
            <a:r>
              <a:rPr lang="cs-CZ" altLang="cs-CZ" sz="2000" b="1" i="1" dirty="0"/>
              <a:t>Výhoda</a:t>
            </a:r>
            <a:r>
              <a:rPr lang="cs-CZ" altLang="cs-CZ" sz="2000" i="1" dirty="0"/>
              <a:t> proti kontinuálnímu tréninku: Více </a:t>
            </a:r>
            <a:r>
              <a:rPr lang="cs-CZ" altLang="cs-CZ" sz="2000" i="1" dirty="0" err="1"/>
              <a:t>vysokointenzivní</a:t>
            </a:r>
            <a:r>
              <a:rPr lang="cs-CZ" altLang="cs-CZ" sz="2000" i="1" dirty="0"/>
              <a:t> zátěže v krátkém čase.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 i="1" u="sng" dirty="0"/>
              <a:t>Stanovení intervalového tréninku:</a:t>
            </a:r>
            <a:endParaRPr lang="cs-CZ" altLang="cs-CZ" sz="2000" b="1" i="1" u="sng" dirty="0"/>
          </a:p>
          <a:p>
            <a:pPr marL="609600" indent="-609600">
              <a:lnSpc>
                <a:spcPct val="80000"/>
              </a:lnSpc>
            </a:pPr>
            <a:r>
              <a:rPr lang="cs-CZ" altLang="cs-CZ" sz="2000" b="1" i="1" dirty="0"/>
              <a:t>Intenzita </a:t>
            </a:r>
            <a:r>
              <a:rPr lang="cs-CZ" altLang="cs-CZ" sz="2000" i="1" dirty="0"/>
              <a:t>pracovního intervalu: 80-100%HRmax</a:t>
            </a:r>
            <a:endParaRPr lang="cs-CZ" altLang="cs-CZ" sz="2000" b="1" i="1" dirty="0"/>
          </a:p>
          <a:p>
            <a:pPr marL="609600" indent="-609600">
              <a:lnSpc>
                <a:spcPct val="80000"/>
              </a:lnSpc>
            </a:pPr>
            <a:r>
              <a:rPr lang="cs-CZ" altLang="cs-CZ" sz="2000" b="1" i="1" dirty="0"/>
              <a:t>Časy</a:t>
            </a:r>
            <a:r>
              <a:rPr lang="cs-CZ" altLang="cs-CZ" sz="2000" i="1" dirty="0"/>
              <a:t> pracovních intervalů: Alespoň 60-90-120 sec (ke zlepšení aerobní kapacity). </a:t>
            </a:r>
          </a:p>
          <a:p>
            <a:pPr marL="609600" indent="-609600">
              <a:lnSpc>
                <a:spcPct val="80000"/>
              </a:lnSpc>
            </a:pPr>
            <a:r>
              <a:rPr lang="cs-CZ" altLang="cs-CZ" sz="2000" i="1" dirty="0"/>
              <a:t>Intenzita a časy odpočinkových intervalů: </a:t>
            </a:r>
          </a:p>
          <a:p>
            <a:pPr marL="990600" lvl="1" indent="-533400">
              <a:lnSpc>
                <a:spcPct val="80000"/>
              </a:lnSpc>
            </a:pPr>
            <a:r>
              <a:rPr lang="cs-CZ" altLang="cs-CZ" sz="2000" i="1" dirty="0"/>
              <a:t>Velmi nízká intenzita (klus - chůze) </a:t>
            </a:r>
          </a:p>
          <a:p>
            <a:pPr marL="990600" lvl="1" indent="-533400">
              <a:lnSpc>
                <a:spcPct val="80000"/>
              </a:lnSpc>
            </a:pPr>
            <a:r>
              <a:rPr lang="cs-CZ" altLang="cs-CZ" sz="2000" i="1" dirty="0"/>
              <a:t>Čas delší než čas pracovního intervalu (pokles HR na120/min ke konci odpočinkového intervalu).</a:t>
            </a:r>
          </a:p>
          <a:p>
            <a:pPr marL="609600" indent="-609600">
              <a:lnSpc>
                <a:spcPct val="80000"/>
              </a:lnSpc>
            </a:pPr>
            <a:r>
              <a:rPr lang="cs-CZ" altLang="cs-CZ" sz="2000" i="1" dirty="0"/>
              <a:t>Poměr časů pracovních a odpočinkových intervalů: Postupně od 1:3 (u méně trénovaných) přes 1:2 až 1:1 (u více trénovaných)</a:t>
            </a:r>
            <a:endParaRPr lang="cs-CZ" altLang="cs-CZ" sz="2000" b="1" i="1" dirty="0"/>
          </a:p>
          <a:p>
            <a:pPr marL="609600" indent="-609600">
              <a:lnSpc>
                <a:spcPct val="80000"/>
              </a:lnSpc>
            </a:pPr>
            <a:r>
              <a:rPr lang="cs-CZ" altLang="cs-CZ" sz="2000" b="1" i="1" dirty="0"/>
              <a:t>Počet intervalů</a:t>
            </a:r>
            <a:r>
              <a:rPr lang="cs-CZ" altLang="cs-CZ" sz="2000" i="1" dirty="0"/>
              <a:t> v 1 sérii – podle adaptace - schopností a reakce.</a:t>
            </a:r>
            <a:endParaRPr lang="cs-CZ" altLang="cs-CZ" sz="2000" b="1" i="1" dirty="0"/>
          </a:p>
          <a:p>
            <a:pPr marL="609600" indent="-609600">
              <a:lnSpc>
                <a:spcPct val="80000"/>
              </a:lnSpc>
            </a:pPr>
            <a:r>
              <a:rPr lang="cs-CZ" altLang="cs-CZ" sz="2000" b="1" i="1" dirty="0"/>
              <a:t>Počet sérií</a:t>
            </a:r>
            <a:r>
              <a:rPr lang="cs-CZ" altLang="cs-CZ" sz="2000" i="1" dirty="0"/>
              <a:t> v 1 intervalovém tréninku – podle stavu sportovce.</a:t>
            </a:r>
          </a:p>
        </p:txBody>
      </p:sp>
    </p:spTree>
    <p:extLst>
      <p:ext uri="{BB962C8B-B14F-4D97-AF65-F5344CB8AC3E}">
        <p14:creationId xmlns:p14="http://schemas.microsoft.com/office/powerpoint/2010/main" val="718462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1320" y="1036113"/>
            <a:ext cx="9283704" cy="1932328"/>
          </a:xfrm>
        </p:spPr>
        <p:txBody>
          <a:bodyPr>
            <a:noAutofit/>
          </a:bodyPr>
          <a:lstStyle/>
          <a:p>
            <a:pPr marL="0" indent="-60960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000" b="1" i="1" u="sng" dirty="0">
                <a:solidFill>
                  <a:srgbClr val="0070C0"/>
                </a:solidFill>
              </a:rPr>
              <a:t>Aerobní trénink s kontinuální zátěží s vysokou intenzitou</a:t>
            </a:r>
          </a:p>
          <a:p>
            <a:pPr marL="0" indent="-60960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000" b="1" i="1" dirty="0"/>
              <a:t>- krátkodobější s rychlejším pohybem – vyšší intenzitou: </a:t>
            </a:r>
            <a:endParaRPr lang="cs-CZ" altLang="cs-CZ" sz="20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i="1" dirty="0"/>
              <a:t> 80-90% VO</a:t>
            </a:r>
            <a:r>
              <a:rPr lang="cs-CZ" altLang="cs-CZ" sz="2000" i="1" baseline="-25000" dirty="0"/>
              <a:t>2</a:t>
            </a:r>
            <a:r>
              <a:rPr lang="cs-CZ" altLang="cs-CZ" sz="2000" i="1" dirty="0"/>
              <a:t>max, Na úrovni nebo těsně nad úrovní „Laktátového prahu“ - (2.)LT, (2.)VT.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i="1" dirty="0"/>
              <a:t> 90% </a:t>
            </a:r>
            <a:r>
              <a:rPr lang="cs-CZ" altLang="cs-CZ" sz="2000" i="1" dirty="0" err="1"/>
              <a:t>HRmax</a:t>
            </a:r>
            <a:r>
              <a:rPr lang="cs-CZ" altLang="cs-CZ" sz="2000" i="1" dirty="0"/>
              <a:t>, 95%HRR (100%: </a:t>
            </a:r>
            <a:r>
              <a:rPr lang="cs-CZ" altLang="cs-CZ" sz="2000" i="1" dirty="0" err="1"/>
              <a:t>HRmax-HRrest</a:t>
            </a:r>
            <a:r>
              <a:rPr lang="cs-CZ" altLang="cs-CZ" sz="2000" i="1" dirty="0"/>
              <a:t>)</a:t>
            </a:r>
            <a:endParaRPr lang="cs-CZ" altLang="cs-CZ" sz="2000" b="1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i="1" dirty="0"/>
              <a:t> Trvání: </a:t>
            </a:r>
            <a:r>
              <a:rPr lang="cs-CZ" altLang="cs-CZ" sz="2000" i="1" dirty="0"/>
              <a:t>25-50 min (dle úrovně zdatnosti sportovce).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i="1" dirty="0"/>
              <a:t> </a:t>
            </a:r>
            <a:r>
              <a:rPr lang="cs-CZ" altLang="cs-CZ" sz="2000" i="1" dirty="0">
                <a:solidFill>
                  <a:srgbClr val="7030A0"/>
                </a:solidFill>
              </a:rPr>
              <a:t>RIZIKO POŠKOZENÍ OXIDAČNÍM STRESEM !</a:t>
            </a:r>
            <a:endParaRPr lang="cs-CZ" altLang="cs-CZ" sz="2000" dirty="0">
              <a:solidFill>
                <a:srgbClr val="7030A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E28B5C-6D35-A71F-20E9-BB6B9A9D5800}"/>
              </a:ext>
            </a:extLst>
          </p:cNvPr>
          <p:cNvSpPr txBox="1">
            <a:spLocks noChangeArrowheads="1"/>
          </p:cNvSpPr>
          <p:nvPr/>
        </p:nvSpPr>
        <p:spPr>
          <a:xfrm>
            <a:off x="1971319" y="3042816"/>
            <a:ext cx="9283705" cy="1597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6096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altLang="cs-CZ" sz="2000" b="1" i="1" u="sng" dirty="0">
                <a:solidFill>
                  <a:srgbClr val="0070C0"/>
                </a:solidFill>
              </a:rPr>
              <a:t>Aerobní trénink s kontinuální zátěží s nízkou intenzitou</a:t>
            </a:r>
          </a:p>
          <a:p>
            <a:pPr marL="0" indent="-6096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altLang="cs-CZ" sz="2000" b="1" dirty="0"/>
              <a:t>- dlouhodobý s pomalejším pohybem na delší vzdálenost (LSD)</a:t>
            </a:r>
            <a:endParaRPr lang="cs-CZ" altLang="cs-CZ" sz="2000" i="1" dirty="0"/>
          </a:p>
          <a:p>
            <a:pPr marL="0" indent="-6096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Je méně efektivní na zvýšení VO</a:t>
            </a:r>
            <a:r>
              <a:rPr lang="cs-CZ" altLang="cs-CZ" sz="2000" i="1" baseline="-25000" dirty="0"/>
              <a:t>2</a:t>
            </a:r>
            <a:r>
              <a:rPr lang="cs-CZ" altLang="cs-CZ" sz="2000" dirty="0"/>
              <a:t>max než krátkodobá </a:t>
            </a:r>
            <a:r>
              <a:rPr lang="cs-CZ" altLang="cs-CZ" sz="2000" dirty="0" err="1"/>
              <a:t>vysokointenzivní</a:t>
            </a:r>
            <a:r>
              <a:rPr lang="cs-CZ" altLang="cs-CZ" sz="2000" dirty="0"/>
              <a:t> zátěž (viz dále).</a:t>
            </a:r>
            <a:endParaRPr lang="cs-CZ" altLang="cs-CZ" sz="2000" b="1" i="1" dirty="0"/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b="1" i="1" dirty="0"/>
              <a:t> Intenzita:</a:t>
            </a:r>
            <a:r>
              <a:rPr lang="cs-CZ" altLang="cs-CZ" sz="2000" dirty="0"/>
              <a:t> 60-80% VO</a:t>
            </a:r>
            <a:r>
              <a:rPr lang="cs-CZ" altLang="cs-CZ" sz="2000" i="1" baseline="-25000" dirty="0"/>
              <a:t>2</a:t>
            </a:r>
            <a:r>
              <a:rPr lang="cs-CZ" altLang="cs-CZ" sz="2000" dirty="0"/>
              <a:t>max, 70% </a:t>
            </a:r>
            <a:r>
              <a:rPr lang="cs-CZ" altLang="cs-CZ" sz="2000" dirty="0" err="1"/>
              <a:t>HRmax</a:t>
            </a:r>
            <a:r>
              <a:rPr lang="cs-CZ" altLang="cs-CZ" sz="2000" dirty="0"/>
              <a:t> (kolem LT1?, AEP?)</a:t>
            </a:r>
            <a:endParaRPr lang="cs-CZ" altLang="cs-CZ" sz="2000" b="1" i="1" dirty="0"/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b="1" i="1" dirty="0"/>
              <a:t> Trvání: </a:t>
            </a:r>
            <a:r>
              <a:rPr lang="cs-CZ" altLang="cs-CZ" sz="2000" dirty="0"/>
              <a:t>nad 60 min (1,5 h denně má stejný efekt jako 3 h denně)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0CB58E3-0961-5BB9-07EE-A6C4D7C9EF93}"/>
              </a:ext>
            </a:extLst>
          </p:cNvPr>
          <p:cNvSpPr txBox="1">
            <a:spLocks noChangeArrowheads="1"/>
          </p:cNvSpPr>
          <p:nvPr/>
        </p:nvSpPr>
        <p:spPr>
          <a:xfrm>
            <a:off x="1971319" y="4714914"/>
            <a:ext cx="9323215" cy="1896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609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altLang="cs-CZ" sz="2000" b="1" i="1" u="sng" dirty="0">
                <a:solidFill>
                  <a:srgbClr val="0070C0"/>
                </a:solidFill>
              </a:rPr>
              <a:t>Aerobní trénink – </a:t>
            </a:r>
            <a:r>
              <a:rPr lang="cs-CZ" altLang="cs-CZ" sz="2000" b="1" i="1" u="sng" dirty="0" err="1">
                <a:solidFill>
                  <a:srgbClr val="0070C0"/>
                </a:solidFill>
              </a:rPr>
              <a:t>Fartlek</a:t>
            </a:r>
            <a:r>
              <a:rPr lang="cs-CZ" altLang="cs-CZ" sz="2000" b="1" dirty="0">
                <a:solidFill>
                  <a:srgbClr val="0070C0"/>
                </a:solidFill>
              </a:rPr>
              <a:t>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švédsky</a:t>
            </a:r>
            <a:r>
              <a:rPr lang="cs-CZ" altLang="cs-CZ" sz="2000" dirty="0"/>
              <a:t> – hra s rychlostí)</a:t>
            </a:r>
          </a:p>
          <a:p>
            <a:pPr marL="0" indent="-609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altLang="cs-CZ" sz="2000" b="1" i="1" dirty="0"/>
              <a:t>Střídání vyšší a nižší rychlosti a intenzity v kopcovitém terénu v přírodě</a:t>
            </a:r>
            <a:r>
              <a:rPr lang="cs-CZ" altLang="cs-CZ" sz="2000" dirty="0"/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/>
              <a:t> Řídí se pocitem. Není přesně nastavena intenzita, trvání různých intervalů.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/>
              <a:t> Spíše jako příjemná změna při jinak nezáživném přesně plánovaném tréninku.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/>
              <a:t> Součástí prevence přetrénování.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/>
              <a:t> Spíše využíván rekreačními běžci.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5AC5E53-B2C6-C0FF-C88E-C03B88312189}"/>
              </a:ext>
            </a:extLst>
          </p:cNvPr>
          <p:cNvSpPr txBox="1"/>
          <p:nvPr/>
        </p:nvSpPr>
        <p:spPr>
          <a:xfrm>
            <a:off x="2173111" y="246653"/>
            <a:ext cx="7845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-609600" algn="ctr">
              <a:spcBef>
                <a:spcPts val="0"/>
              </a:spcBef>
              <a:buNone/>
            </a:pP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FYZIOLOGICKÉ PRINCIPY SPORTOVNÍHO TRÉNINKU</a:t>
            </a:r>
          </a:p>
          <a:p>
            <a:pPr marL="0" indent="-609600" algn="ctr">
              <a:spcBef>
                <a:spcPts val="0"/>
              </a:spcBef>
              <a:buNone/>
            </a:pPr>
            <a:r>
              <a:rPr lang="cs-CZ" altLang="cs-CZ" sz="1600" i="1" dirty="0"/>
              <a:t>(</a:t>
            </a:r>
            <a:r>
              <a:rPr lang="cs-CZ" altLang="cs-CZ" sz="1600" i="1" dirty="0" err="1"/>
              <a:t>McArdle</a:t>
            </a:r>
            <a:r>
              <a:rPr lang="cs-CZ" altLang="cs-CZ" sz="1600" i="1" dirty="0"/>
              <a:t>, </a:t>
            </a:r>
            <a:r>
              <a:rPr lang="cs-CZ" altLang="cs-CZ" sz="1600" i="1" dirty="0" err="1"/>
              <a:t>Katch</a:t>
            </a:r>
            <a:r>
              <a:rPr lang="cs-CZ" altLang="cs-CZ" sz="1600" i="1" dirty="0"/>
              <a:t>, </a:t>
            </a:r>
            <a:r>
              <a:rPr lang="cs-CZ" altLang="cs-CZ" sz="1600" i="1" dirty="0" err="1"/>
              <a:t>Katch</a:t>
            </a:r>
            <a:r>
              <a:rPr lang="cs-CZ" altLang="cs-CZ" sz="1600" i="1" dirty="0"/>
              <a:t>, 2007, </a:t>
            </a:r>
            <a:r>
              <a:rPr lang="cs-CZ" altLang="cs-CZ" sz="1600" i="1" dirty="0" err="1"/>
              <a:t>Powers</a:t>
            </a:r>
            <a:r>
              <a:rPr lang="cs-CZ" altLang="cs-CZ" sz="1600" i="1" dirty="0"/>
              <a:t> &amp; </a:t>
            </a:r>
            <a:r>
              <a:rPr lang="cs-CZ" altLang="cs-CZ" sz="1600" i="1" dirty="0" err="1"/>
              <a:t>Howley</a:t>
            </a:r>
            <a:r>
              <a:rPr lang="cs-CZ" altLang="cs-CZ" sz="1600" i="1" dirty="0"/>
              <a:t> 2007)</a:t>
            </a:r>
            <a:endParaRPr lang="cs-CZ" altLang="cs-CZ" sz="1600" b="1" i="1" dirty="0"/>
          </a:p>
        </p:txBody>
      </p:sp>
    </p:spTree>
    <p:extLst>
      <p:ext uri="{BB962C8B-B14F-4D97-AF65-F5344CB8AC3E}">
        <p14:creationId xmlns:p14="http://schemas.microsoft.com/office/powerpoint/2010/main" val="747524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977" y="816208"/>
            <a:ext cx="9996311" cy="1644770"/>
          </a:xfrm>
        </p:spPr>
        <p:txBody>
          <a:bodyPr/>
          <a:lstStyle/>
          <a:p>
            <a:pPr marL="609600" indent="-60960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400" b="1" i="1" u="sng" dirty="0">
                <a:solidFill>
                  <a:srgbClr val="0070C0"/>
                </a:solidFill>
              </a:rPr>
              <a:t>Trénink ke zlepšení Glykolytického systému</a:t>
            </a:r>
            <a:r>
              <a:rPr lang="cs-CZ" altLang="cs-CZ" sz="2400" b="1" i="1" dirty="0">
                <a:solidFill>
                  <a:srgbClr val="0070C0"/>
                </a:solidFill>
              </a:rPr>
              <a:t> </a:t>
            </a:r>
            <a:r>
              <a:rPr lang="cs-CZ" altLang="cs-CZ" sz="2000" b="1" i="1" dirty="0"/>
              <a:t>(anaerobní)</a:t>
            </a:r>
            <a:r>
              <a:rPr lang="cs-CZ" altLang="cs-CZ" sz="2000" b="1" dirty="0"/>
              <a:t> </a:t>
            </a:r>
            <a:endParaRPr lang="cs-CZ" altLang="cs-CZ" sz="2000" i="1" dirty="0"/>
          </a:p>
          <a:p>
            <a:pPr marL="609600" indent="-60960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1600" i="1" dirty="0"/>
              <a:t>(</a:t>
            </a:r>
            <a:r>
              <a:rPr lang="cs-CZ" altLang="cs-CZ" sz="1600" i="1" dirty="0" err="1"/>
              <a:t>McArdle</a:t>
            </a:r>
            <a:r>
              <a:rPr lang="cs-CZ" altLang="cs-CZ" sz="1600" i="1" dirty="0"/>
              <a:t>, </a:t>
            </a:r>
            <a:r>
              <a:rPr lang="cs-CZ" altLang="cs-CZ" sz="1600" i="1" dirty="0" err="1"/>
              <a:t>Katch</a:t>
            </a:r>
            <a:r>
              <a:rPr lang="cs-CZ" altLang="cs-CZ" sz="1600" i="1" dirty="0"/>
              <a:t>, </a:t>
            </a:r>
            <a:r>
              <a:rPr lang="cs-CZ" altLang="cs-CZ" sz="1600" i="1" dirty="0" err="1"/>
              <a:t>Katch</a:t>
            </a:r>
            <a:r>
              <a:rPr lang="cs-CZ" altLang="cs-CZ" sz="1600" i="1" dirty="0"/>
              <a:t>, 2007, </a:t>
            </a:r>
            <a:r>
              <a:rPr lang="cs-CZ" altLang="cs-CZ" sz="1600" i="1" dirty="0" err="1"/>
              <a:t>Powers</a:t>
            </a:r>
            <a:r>
              <a:rPr lang="cs-CZ" altLang="cs-CZ" sz="1600" i="1" dirty="0"/>
              <a:t> &amp; </a:t>
            </a:r>
            <a:r>
              <a:rPr lang="cs-CZ" altLang="cs-CZ" sz="1600" i="1" dirty="0" err="1"/>
              <a:t>Howley</a:t>
            </a:r>
            <a:r>
              <a:rPr lang="cs-CZ" altLang="cs-CZ" sz="1600" i="1" dirty="0"/>
              <a:t> 2007)</a:t>
            </a:r>
            <a:endParaRPr lang="cs-CZ" altLang="cs-CZ" sz="1600" b="1" i="1" dirty="0"/>
          </a:p>
          <a:p>
            <a:pPr marL="609600" indent="-60960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i="1" dirty="0"/>
              <a:t>Intervalový trénink</a:t>
            </a:r>
            <a:r>
              <a:rPr lang="cs-CZ" altLang="cs-CZ" sz="2000" dirty="0"/>
              <a:t> </a:t>
            </a:r>
            <a:r>
              <a:rPr lang="cs-CZ" altLang="cs-CZ" sz="2000" b="1" i="1" dirty="0"/>
              <a:t>s opakovanými </a:t>
            </a:r>
            <a:r>
              <a:rPr lang="cs-CZ" altLang="cs-CZ" sz="2000" b="1" i="1" dirty="0" err="1"/>
              <a:t>vysokointenzivními</a:t>
            </a:r>
            <a:r>
              <a:rPr lang="cs-CZ" altLang="cs-CZ" sz="2000" b="1" i="1" dirty="0"/>
              <a:t> zátěžemi</a:t>
            </a:r>
            <a:r>
              <a:rPr lang="cs-CZ" altLang="cs-CZ" sz="2000" dirty="0"/>
              <a:t>. </a:t>
            </a:r>
          </a:p>
          <a:p>
            <a:pPr marL="609600" indent="-60960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/>
              <a:t>Po tréninku je potřeba doplnit vyčerpané zásoby glykogenu (nápoj, strava, lehčí trénink). </a:t>
            </a:r>
            <a:endParaRPr lang="cs-CZ" altLang="cs-CZ" sz="2000" b="1" i="1" dirty="0"/>
          </a:p>
          <a:p>
            <a:pPr marL="609600" indent="-60960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i="1" dirty="0"/>
              <a:t>Čas pracovního intervalu:</a:t>
            </a:r>
            <a:r>
              <a:rPr lang="cs-CZ" altLang="cs-CZ" sz="2000" dirty="0"/>
              <a:t> 20-60 sec. </a:t>
            </a:r>
            <a:r>
              <a:rPr lang="cs-CZ" altLang="cs-CZ" sz="2000" b="1" i="1" dirty="0"/>
              <a:t>Čas odpočinkového intervalu: </a:t>
            </a:r>
            <a:r>
              <a:rPr lang="cs-CZ" altLang="cs-CZ" sz="2000" dirty="0"/>
              <a:t>3-5 min.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F03ACDD-A7C8-414A-3136-2757C8730762}"/>
              </a:ext>
            </a:extLst>
          </p:cNvPr>
          <p:cNvSpPr txBox="1">
            <a:spLocks noChangeArrowheads="1"/>
          </p:cNvSpPr>
          <p:nvPr/>
        </p:nvSpPr>
        <p:spPr>
          <a:xfrm>
            <a:off x="1190977" y="2574220"/>
            <a:ext cx="10154356" cy="22348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altLang="cs-CZ" sz="2400" b="1" i="1" u="sng" dirty="0">
                <a:solidFill>
                  <a:srgbClr val="0070C0"/>
                </a:solidFill>
              </a:rPr>
              <a:t>Trénink ke zlepšení ATP-CP systému</a:t>
            </a:r>
            <a:r>
              <a:rPr lang="cs-CZ" altLang="cs-CZ" sz="2000" b="1" i="1" dirty="0">
                <a:solidFill>
                  <a:srgbClr val="0070C0"/>
                </a:solidFill>
              </a:rPr>
              <a:t> </a:t>
            </a:r>
            <a:r>
              <a:rPr lang="cs-CZ" altLang="cs-CZ" sz="2000" b="1" i="1" dirty="0"/>
              <a:t>(anaerobní)</a:t>
            </a:r>
            <a:endParaRPr lang="cs-CZ" altLang="cs-CZ" sz="2000" i="1" dirty="0"/>
          </a:p>
          <a:p>
            <a:pPr marL="609600" indent="-609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altLang="cs-CZ" sz="1000" i="1" dirty="0"/>
              <a:t>(</a:t>
            </a:r>
            <a:r>
              <a:rPr lang="cs-CZ" altLang="cs-CZ" sz="1000" i="1" dirty="0" err="1"/>
              <a:t>McArdle</a:t>
            </a:r>
            <a:r>
              <a:rPr lang="cs-CZ" altLang="cs-CZ" sz="1000" i="1" dirty="0"/>
              <a:t>, </a:t>
            </a:r>
            <a:r>
              <a:rPr lang="cs-CZ" altLang="cs-CZ" sz="1000" i="1" dirty="0" err="1"/>
              <a:t>Katch</a:t>
            </a:r>
            <a:r>
              <a:rPr lang="cs-CZ" altLang="cs-CZ" sz="1000" i="1" dirty="0"/>
              <a:t>, </a:t>
            </a:r>
            <a:r>
              <a:rPr lang="cs-CZ" altLang="cs-CZ" sz="1000" i="1" dirty="0" err="1"/>
              <a:t>Katch</a:t>
            </a:r>
            <a:r>
              <a:rPr lang="cs-CZ" altLang="cs-CZ" sz="1000" i="1" dirty="0"/>
              <a:t>, 2007, </a:t>
            </a:r>
            <a:r>
              <a:rPr lang="cs-CZ" altLang="cs-CZ" sz="1000" i="1" dirty="0" err="1"/>
              <a:t>Powers</a:t>
            </a:r>
            <a:r>
              <a:rPr lang="cs-CZ" altLang="cs-CZ" sz="1000" i="1" dirty="0"/>
              <a:t> &amp; </a:t>
            </a:r>
            <a:r>
              <a:rPr lang="cs-CZ" altLang="cs-CZ" sz="1000" i="1" dirty="0" err="1"/>
              <a:t>Howley</a:t>
            </a:r>
            <a:r>
              <a:rPr lang="cs-CZ" altLang="cs-CZ" sz="1000" i="1" dirty="0"/>
              <a:t> 2007)</a:t>
            </a:r>
            <a:endParaRPr lang="cs-CZ" altLang="cs-CZ" sz="1000" b="1" i="1" dirty="0"/>
          </a:p>
          <a:p>
            <a:pPr marL="609600" indent="-60960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i="1" dirty="0"/>
              <a:t>Intervalový trénink</a:t>
            </a:r>
            <a:r>
              <a:rPr lang="cs-CZ" altLang="cs-CZ" sz="2000" i="1" dirty="0"/>
              <a:t> </a:t>
            </a:r>
            <a:r>
              <a:rPr lang="cs-CZ" altLang="cs-CZ" sz="2000" b="1" i="1" dirty="0"/>
              <a:t>s opakovanými krátkými maximálně intenzivními zátěžemi</a:t>
            </a:r>
            <a:r>
              <a:rPr lang="cs-CZ" altLang="cs-CZ" sz="2000" i="1" dirty="0"/>
              <a:t>. </a:t>
            </a:r>
          </a:p>
          <a:p>
            <a:pPr marL="609600" indent="-60960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i="1" dirty="0"/>
              <a:t>(nízká produkce La – rychlá regenerace)</a:t>
            </a:r>
          </a:p>
          <a:p>
            <a:pPr marL="609600" indent="-60960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i="1" dirty="0"/>
              <a:t>Zatížit svaly, které se používají i v soutěži.</a:t>
            </a:r>
            <a:endParaRPr lang="cs-CZ" altLang="cs-CZ" sz="2000" b="1" i="1" dirty="0"/>
          </a:p>
          <a:p>
            <a:pPr marL="609600" indent="-60960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i="1" dirty="0"/>
              <a:t>Čas pracovního intervalu:</a:t>
            </a:r>
            <a:r>
              <a:rPr lang="cs-CZ" altLang="cs-CZ" sz="2000" i="1" dirty="0"/>
              <a:t> 5-10 sec. </a:t>
            </a:r>
            <a:r>
              <a:rPr lang="cs-CZ" altLang="cs-CZ" sz="2000" b="1" i="1" dirty="0"/>
              <a:t>Čas odpočinkového intervalu:</a:t>
            </a:r>
            <a:r>
              <a:rPr lang="cs-CZ" altLang="cs-CZ" sz="2000" i="1" dirty="0"/>
              <a:t> 30-60 sec (dle zdatnosti atleta).</a:t>
            </a:r>
            <a:endParaRPr lang="cs-CZ" altLang="cs-CZ" sz="2000" b="1" i="1" dirty="0"/>
          </a:p>
          <a:p>
            <a:pPr marL="609600" indent="-60960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i="1" dirty="0"/>
              <a:t>Počet intervalů a opakování</a:t>
            </a:r>
            <a:r>
              <a:rPr lang="cs-CZ" altLang="cs-CZ" sz="2000" i="1" dirty="0"/>
              <a:t> dle zdatnosti atleta.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CFDF743-18EF-2185-8CCF-0C161E5C71BD}"/>
              </a:ext>
            </a:extLst>
          </p:cNvPr>
          <p:cNvSpPr txBox="1"/>
          <p:nvPr/>
        </p:nvSpPr>
        <p:spPr>
          <a:xfrm>
            <a:off x="1190977" y="4922310"/>
            <a:ext cx="99963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Vysoce intenzivní intervalový trénink 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(HIIT/E –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high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-intensity interval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training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exercise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r>
              <a:rPr lang="cs-CZ" sz="2000" b="0" i="1" dirty="0">
                <a:solidFill>
                  <a:srgbClr val="202122"/>
                </a:solidFill>
                <a:effectLst/>
              </a:rPr>
              <a:t>Střídá se 15-60 s interval HI (80–90 % </a:t>
            </a:r>
            <a:r>
              <a:rPr lang="cs-CZ" sz="2000" i="1" dirty="0" err="1">
                <a:solidFill>
                  <a:srgbClr val="202122"/>
                </a:solidFill>
              </a:rPr>
              <a:t>SF</a:t>
            </a:r>
            <a:r>
              <a:rPr lang="cs-CZ" sz="2000" b="0" i="1" dirty="0" err="1">
                <a:solidFill>
                  <a:srgbClr val="202122"/>
                </a:solidFill>
                <a:effectLst/>
              </a:rPr>
              <a:t>max</a:t>
            </a:r>
            <a:r>
              <a:rPr lang="cs-CZ" sz="2000" b="0" i="1" dirty="0">
                <a:solidFill>
                  <a:srgbClr val="202122"/>
                </a:solidFill>
                <a:effectLst/>
              </a:rPr>
              <a:t>) s intervalem 30-120 s LI (</a:t>
            </a:r>
            <a:r>
              <a:rPr lang="cs-CZ" sz="2000" b="0" i="1" dirty="0">
                <a:solidFill>
                  <a:srgbClr val="202122"/>
                </a:solidFill>
                <a:effectLst/>
                <a:cs typeface="Calibri" panose="020F0502020204030204" pitchFamily="34" charset="0"/>
              </a:rPr>
              <a:t>↓ </a:t>
            </a:r>
            <a:r>
              <a:rPr lang="cs-CZ" sz="2000" b="0" i="1" dirty="0">
                <a:solidFill>
                  <a:srgbClr val="202122"/>
                </a:solidFill>
                <a:effectLst/>
              </a:rPr>
              <a:t>60–70 %</a:t>
            </a:r>
            <a:r>
              <a:rPr lang="cs-CZ" sz="2000" b="0" i="1" dirty="0" err="1">
                <a:solidFill>
                  <a:srgbClr val="202122"/>
                </a:solidFill>
                <a:effectLst/>
              </a:rPr>
              <a:t>SFmax</a:t>
            </a:r>
            <a:r>
              <a:rPr lang="cs-CZ" sz="2000" b="0" i="1" dirty="0">
                <a:solidFill>
                  <a:srgbClr val="202122"/>
                </a:solidFill>
                <a:effectLst/>
              </a:rPr>
              <a:t>).</a:t>
            </a:r>
          </a:p>
          <a:p>
            <a:r>
              <a:rPr lang="cs-CZ" sz="2000" i="1" dirty="0">
                <a:solidFill>
                  <a:srgbClr val="202122"/>
                </a:solidFill>
              </a:rPr>
              <a:t>Podíl trvání HI/LI ~ 1:5-2:1. </a:t>
            </a:r>
            <a:r>
              <a:rPr lang="cs-CZ" sz="2000" i="1" dirty="0">
                <a:solidFill>
                  <a:schemeClr val="accent2">
                    <a:lumMod val="50000"/>
                  </a:schemeClr>
                </a:solidFill>
              </a:rPr>
              <a:t>V regenerační fázi se pro produkci ATP využívají i tuky.</a:t>
            </a:r>
          </a:p>
          <a:p>
            <a:r>
              <a:rPr lang="cs-CZ" sz="2000" i="1" dirty="0">
                <a:solidFill>
                  <a:schemeClr val="accent2">
                    <a:lumMod val="50000"/>
                  </a:schemeClr>
                </a:solidFill>
              </a:rPr>
              <a:t>Při malém celkové objemu příznivě indukuje aktivitu antioxidačních mechanizmů.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DC2E5C4-3A4A-C990-8144-29C5F942B94E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236164"/>
            <a:ext cx="8229600" cy="458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FYZIOLOGICKÉ PRINCIPY SPORTOVNÍHO TRÉNINKU</a:t>
            </a:r>
          </a:p>
        </p:txBody>
      </p:sp>
    </p:spTree>
    <p:extLst>
      <p:ext uri="{BB962C8B-B14F-4D97-AF65-F5344CB8AC3E}">
        <p14:creationId xmlns:p14="http://schemas.microsoft.com/office/powerpoint/2010/main" val="1392031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Powers0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39"/>
          <a:stretch/>
        </p:blipFill>
        <p:spPr bwMode="auto">
          <a:xfrm>
            <a:off x="2152490" y="1412876"/>
            <a:ext cx="8509706" cy="5262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1893646" y="458769"/>
            <a:ext cx="902739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000" b="1" dirty="0">
                <a:solidFill>
                  <a:srgbClr val="0070C0"/>
                </a:solidFill>
              </a:rPr>
              <a:t>VÝZNAM POZVOLNÉHO PŘECHODU DO KLIDU NA KONCI TRÉNINKU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1800" b="1" dirty="0"/>
              <a:t>Pokles laktátu v zotavení při pasívním odpočinku a s lehkou zátěží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1800" dirty="0"/>
              <a:t>(</a:t>
            </a:r>
            <a:r>
              <a:rPr lang="cs-CZ" altLang="cs-CZ" sz="1800" dirty="0" err="1"/>
              <a:t>Powers</a:t>
            </a:r>
            <a:r>
              <a:rPr lang="cs-CZ" altLang="cs-CZ" sz="1800" dirty="0"/>
              <a:t>, 2007) </a:t>
            </a:r>
          </a:p>
        </p:txBody>
      </p:sp>
    </p:spTree>
    <p:extLst>
      <p:ext uri="{BB962C8B-B14F-4D97-AF65-F5344CB8AC3E}">
        <p14:creationId xmlns:p14="http://schemas.microsoft.com/office/powerpoint/2010/main" val="4104941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92313" y="692150"/>
            <a:ext cx="8147050" cy="2160588"/>
          </a:xfrm>
        </p:spPr>
        <p:txBody>
          <a:bodyPr/>
          <a:lstStyle/>
          <a:p>
            <a:pPr marL="609600" indent="-609600">
              <a:buNone/>
            </a:pPr>
            <a:r>
              <a:rPr lang="cs-CZ" altLang="cs-CZ" sz="2400" b="1" i="1" u="sng" dirty="0" err="1"/>
              <a:t>Detrénink</a:t>
            </a:r>
            <a:r>
              <a:rPr lang="cs-CZ" altLang="cs-CZ" sz="2400" b="1" i="1" u="sng" dirty="0"/>
              <a:t>, </a:t>
            </a:r>
            <a:r>
              <a:rPr lang="cs-CZ" altLang="cs-CZ" sz="2400" b="1" i="1" u="sng" dirty="0" err="1"/>
              <a:t>Retrénink</a:t>
            </a:r>
            <a:endParaRPr lang="cs-CZ" altLang="cs-CZ" sz="2400" i="1" u="sng" dirty="0"/>
          </a:p>
          <a:p>
            <a:pPr marL="609600" indent="-609600">
              <a:buNone/>
            </a:pPr>
            <a:r>
              <a:rPr lang="cs-CZ" altLang="cs-CZ" sz="1400" i="1" dirty="0"/>
              <a:t>(</a:t>
            </a:r>
            <a:r>
              <a:rPr lang="cs-CZ" altLang="cs-CZ" sz="1400" i="1" dirty="0" err="1"/>
              <a:t>Wilmore</a:t>
            </a:r>
            <a:r>
              <a:rPr lang="cs-CZ" altLang="cs-CZ" sz="1400" i="1" dirty="0"/>
              <a:t>, </a:t>
            </a:r>
            <a:r>
              <a:rPr lang="cs-CZ" altLang="cs-CZ" sz="1400" i="1" dirty="0" err="1"/>
              <a:t>Costil</a:t>
            </a:r>
            <a:r>
              <a:rPr lang="cs-CZ" altLang="cs-CZ" sz="1400" i="1" dirty="0"/>
              <a:t>, 2004; </a:t>
            </a:r>
            <a:r>
              <a:rPr lang="cs-CZ" altLang="cs-CZ" sz="1400" i="1" dirty="0" err="1"/>
              <a:t>McArdle</a:t>
            </a:r>
            <a:r>
              <a:rPr lang="cs-CZ" altLang="cs-CZ" sz="1400" i="1" dirty="0"/>
              <a:t>., 2007)</a:t>
            </a:r>
          </a:p>
          <a:p>
            <a:pPr marL="609600" indent="-609600"/>
            <a:r>
              <a:rPr lang="cs-CZ" altLang="cs-CZ" sz="2000" i="1" u="sng" dirty="0" err="1">
                <a:solidFill>
                  <a:srgbClr val="0070C0"/>
                </a:solidFill>
              </a:rPr>
              <a:t>Detrénink</a:t>
            </a:r>
            <a:r>
              <a:rPr lang="cs-CZ" altLang="cs-CZ" sz="2000" i="1" dirty="0"/>
              <a:t> – snižování kapacity energetických systémů, transportního systému atd. v období bez tréninku.</a:t>
            </a:r>
          </a:p>
          <a:p>
            <a:pPr marL="609600" indent="-609600"/>
            <a:r>
              <a:rPr lang="cs-CZ" altLang="cs-CZ" sz="2000" i="1" u="sng" dirty="0" err="1">
                <a:solidFill>
                  <a:srgbClr val="0070C0"/>
                </a:solidFill>
              </a:rPr>
              <a:t>Retrénink</a:t>
            </a:r>
            <a:r>
              <a:rPr lang="cs-CZ" altLang="cs-CZ" sz="2000" i="1" dirty="0"/>
              <a:t> – opětovný nárůst kapacit při opětovném tréninku po období bez tréninku.</a:t>
            </a:r>
          </a:p>
        </p:txBody>
      </p:sp>
      <p:pic>
        <p:nvPicPr>
          <p:cNvPr id="5124" name="Picture 4" descr="McArdle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781300"/>
            <a:ext cx="9144000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781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ATH1">
            <a:extLst>
              <a:ext uri="{FF2B5EF4-FFF2-40B4-BE49-F238E27FC236}">
                <a16:creationId xmlns:a16="http://schemas.microsoft.com/office/drawing/2014/main" id="{2BF8E613-9F00-1EFA-31B8-F48C8E30D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68" y="1241778"/>
            <a:ext cx="5729166" cy="561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7A2635A-0E4D-FFEB-A007-9D41E4757C6F}"/>
              </a:ext>
            </a:extLst>
          </p:cNvPr>
          <p:cNvSpPr txBox="1"/>
          <p:nvPr/>
        </p:nvSpPr>
        <p:spPr>
          <a:xfrm>
            <a:off x="453225" y="780113"/>
            <a:ext cx="11422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400" dirty="0"/>
              <a:t>AKTIVNÍ TĚLESNÁ HMOTA (</a:t>
            </a:r>
            <a:r>
              <a:rPr lang="cs-CZ" sz="2400" dirty="0" err="1"/>
              <a:t>beztuková</a:t>
            </a:r>
            <a:r>
              <a:rPr lang="cs-CZ" sz="2400" dirty="0"/>
              <a:t> složka)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723A141-1E2A-AC96-0667-86F99A74F1CD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Tapering000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4" y="0"/>
            <a:ext cx="4211637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31951" y="981076"/>
            <a:ext cx="4968875" cy="2016125"/>
          </a:xfrm>
        </p:spPr>
        <p:txBody>
          <a:bodyPr>
            <a:normAutofit lnSpcReduction="10000"/>
          </a:bodyPr>
          <a:lstStyle/>
          <a:p>
            <a:pPr marL="609600" indent="-609600">
              <a:buNone/>
            </a:pPr>
            <a:r>
              <a:rPr lang="cs-CZ" altLang="cs-CZ" sz="2400" i="1" u="sng" dirty="0">
                <a:solidFill>
                  <a:srgbClr val="0070C0"/>
                </a:solidFill>
              </a:rPr>
              <a:t>Doladění před závodem</a:t>
            </a:r>
            <a:r>
              <a:rPr lang="cs-CZ" altLang="cs-CZ" sz="2000" dirty="0">
                <a:solidFill>
                  <a:srgbClr val="0070C0"/>
                </a:solidFill>
              </a:rPr>
              <a:t> </a:t>
            </a:r>
            <a:r>
              <a:rPr lang="cs-CZ" altLang="cs-CZ" sz="2000" b="1" dirty="0"/>
              <a:t>(</a:t>
            </a:r>
            <a:r>
              <a:rPr lang="cs-CZ" altLang="cs-CZ" sz="2000" b="1" dirty="0" err="1"/>
              <a:t>Tapering</a:t>
            </a:r>
            <a:r>
              <a:rPr lang="cs-CZ" altLang="cs-CZ" sz="2000" b="1" dirty="0"/>
              <a:t>)</a:t>
            </a:r>
            <a:endParaRPr lang="cs-CZ" altLang="cs-CZ" sz="2000" i="1" dirty="0"/>
          </a:p>
          <a:p>
            <a:pPr marL="609600" indent="-609600">
              <a:buNone/>
            </a:pPr>
            <a:r>
              <a:rPr lang="cs-CZ" altLang="cs-CZ" sz="1800" i="1" dirty="0"/>
              <a:t>(</a:t>
            </a:r>
            <a:r>
              <a:rPr lang="cs-CZ" altLang="cs-CZ" sz="1800" i="1" dirty="0" err="1"/>
              <a:t>Wilmore</a:t>
            </a:r>
            <a:r>
              <a:rPr lang="cs-CZ" altLang="cs-CZ" sz="1800" i="1" dirty="0"/>
              <a:t>, </a:t>
            </a:r>
            <a:r>
              <a:rPr lang="cs-CZ" altLang="cs-CZ" sz="1800" i="1" dirty="0" err="1"/>
              <a:t>Costil</a:t>
            </a:r>
            <a:r>
              <a:rPr lang="cs-CZ" altLang="cs-CZ" sz="1800" i="1" dirty="0"/>
              <a:t>, 2004)</a:t>
            </a:r>
            <a:endParaRPr lang="cs-CZ" altLang="cs-CZ" sz="1800" b="1" i="1" dirty="0"/>
          </a:p>
          <a:p>
            <a:pPr marL="609600" indent="-609600"/>
            <a:r>
              <a:rPr lang="cs-CZ" altLang="cs-CZ" sz="1800" b="1" i="1" dirty="0"/>
              <a:t>Snížení tréninkové zátěže v posledním týdnu před závodem.</a:t>
            </a:r>
            <a:endParaRPr lang="cs-CZ" altLang="cs-CZ" sz="1800" dirty="0"/>
          </a:p>
          <a:p>
            <a:pPr marL="609600" indent="-609600"/>
            <a:r>
              <a:rPr lang="cs-CZ" altLang="cs-CZ" sz="1800" dirty="0"/>
              <a:t>	Zlepšení času na 5 km běh o 3% a VO2 o 6% (zlepšení ekonomiky běhu)</a:t>
            </a:r>
          </a:p>
        </p:txBody>
      </p:sp>
      <p:pic>
        <p:nvPicPr>
          <p:cNvPr id="29701" name="Picture 6" descr="Tapering00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0" y="2997200"/>
            <a:ext cx="3735388" cy="386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2" name="Text Box 10"/>
          <p:cNvSpPr txBox="1">
            <a:spLocks noChangeArrowheads="1"/>
          </p:cNvSpPr>
          <p:nvPr/>
        </p:nvSpPr>
        <p:spPr bwMode="auto">
          <a:xfrm>
            <a:off x="7464425" y="260350"/>
            <a:ext cx="1366838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600"/>
              <a:t>běh 5 km</a:t>
            </a:r>
          </a:p>
        </p:txBody>
      </p:sp>
      <p:sp>
        <p:nvSpPr>
          <p:cNvPr id="29703" name="Text Box 11"/>
          <p:cNvSpPr txBox="1">
            <a:spLocks noChangeArrowheads="1"/>
          </p:cNvSpPr>
          <p:nvPr/>
        </p:nvSpPr>
        <p:spPr bwMode="auto">
          <a:xfrm>
            <a:off x="4295776" y="3213100"/>
            <a:ext cx="1800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(Houmard et al., 1994)</a:t>
            </a:r>
          </a:p>
        </p:txBody>
      </p:sp>
    </p:spTree>
    <p:extLst>
      <p:ext uri="{BB962C8B-B14F-4D97-AF65-F5344CB8AC3E}">
        <p14:creationId xmlns:p14="http://schemas.microsoft.com/office/powerpoint/2010/main" val="39347058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13" y="2994537"/>
            <a:ext cx="2211046" cy="254957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238865" y="443467"/>
            <a:ext cx="1051402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2060"/>
                </a:solidFill>
              </a:rPr>
              <a:t>CÍLE A PODSTATA ZÁTĚŽOVÝCH </a:t>
            </a:r>
            <a:r>
              <a:rPr lang="cs-CZ" sz="2400" b="1" cap="all" dirty="0" err="1">
                <a:solidFill>
                  <a:srgbClr val="002060"/>
                </a:solidFill>
              </a:rPr>
              <a:t>TESTů</a:t>
            </a:r>
            <a:endParaRPr lang="cs-CZ" sz="2400" b="1" cap="all" dirty="0">
              <a:solidFill>
                <a:srgbClr val="002060"/>
              </a:solidFill>
            </a:endParaRPr>
          </a:p>
          <a:p>
            <a:pPr algn="ctr"/>
            <a:endParaRPr lang="cs-CZ" sz="2000" b="1" dirty="0">
              <a:solidFill>
                <a:srgbClr val="002060"/>
              </a:solidFill>
            </a:endParaRPr>
          </a:p>
          <a:p>
            <a:pPr marL="342900" lvl="0" indent="-342900">
              <a:buFont typeface="+mj-lt"/>
              <a:buAutoNum type="alphaUcPeriod"/>
            </a:pPr>
            <a:r>
              <a:rPr lang="cs-CZ" sz="2000" b="1" i="1" dirty="0">
                <a:solidFill>
                  <a:srgbClr val="C00000"/>
                </a:solidFill>
              </a:rPr>
              <a:t>Zjistit funkční schopnost člověka a</a:t>
            </a:r>
            <a:r>
              <a:rPr lang="cs-CZ" sz="2000" dirty="0"/>
              <a:t> </a:t>
            </a:r>
            <a:r>
              <a:rPr lang="cs-CZ" sz="2000" b="1" i="1" dirty="0">
                <a:solidFill>
                  <a:srgbClr val="C00000"/>
                </a:solidFill>
              </a:rPr>
              <a:t>posoudit připravenost k pohybovému (sportovnímu) výkonu</a:t>
            </a:r>
            <a:r>
              <a:rPr lang="cs-CZ" sz="2000" dirty="0"/>
              <a:t>. 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cs-CZ" sz="2000" b="1" dirty="0">
                <a:solidFill>
                  <a:srgbClr val="0070C0"/>
                </a:solidFill>
              </a:rPr>
              <a:t>vyhledávání talentů </a:t>
            </a:r>
            <a:r>
              <a:rPr lang="cs-CZ" sz="2000" dirty="0">
                <a:solidFill>
                  <a:srgbClr val="0070C0"/>
                </a:solidFill>
              </a:rPr>
              <a:t>pro sport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cs-CZ" sz="2000" b="1" dirty="0">
                <a:solidFill>
                  <a:srgbClr val="0070C0"/>
                </a:solidFill>
              </a:rPr>
              <a:t>posouzení efektivity tréninku</a:t>
            </a:r>
            <a:endParaRPr lang="cs-CZ" sz="2000" dirty="0">
              <a:solidFill>
                <a:srgbClr val="0070C0"/>
              </a:solidFill>
            </a:endParaRPr>
          </a:p>
          <a:p>
            <a:pPr marL="342900" lvl="0" indent="-342900">
              <a:buFont typeface="+mj-lt"/>
              <a:buAutoNum type="alphaUcPeriod"/>
            </a:pPr>
            <a:r>
              <a:rPr lang="cs-CZ" sz="2000" b="1" i="1" dirty="0">
                <a:solidFill>
                  <a:srgbClr val="C00000"/>
                </a:solidFill>
              </a:rPr>
              <a:t>Získat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b="1" i="1" dirty="0">
                <a:solidFill>
                  <a:srgbClr val="C00000"/>
                </a:solidFill>
              </a:rPr>
              <a:t>vodítka pro řízení intenzity tréninkové zátěže nebo pohybové léčby</a:t>
            </a:r>
            <a:r>
              <a:rPr lang="cs-CZ" sz="2000" dirty="0">
                <a:solidFill>
                  <a:srgbClr val="C00000"/>
                </a:solidFill>
              </a:rPr>
              <a:t>.</a:t>
            </a:r>
          </a:p>
          <a:p>
            <a:pPr marL="342900" lvl="0" indent="-342900">
              <a:buFont typeface="+mj-lt"/>
              <a:buAutoNum type="alphaUcPeriod"/>
            </a:pPr>
            <a:r>
              <a:rPr lang="cs-CZ" sz="2000" b="1" i="1" dirty="0">
                <a:solidFill>
                  <a:srgbClr val="C00000"/>
                </a:solidFill>
              </a:rPr>
              <a:t>Odhalit skryté oslabení organizmu (poruchy, nemoci),</a:t>
            </a:r>
          </a:p>
          <a:p>
            <a:pPr marL="342900" lvl="0" indent="-342900">
              <a:buFont typeface="+mj-lt"/>
              <a:buAutoNum type="alphaUcPeriod"/>
            </a:pPr>
            <a:r>
              <a:rPr lang="cs-CZ" sz="2000" b="1" i="1" dirty="0">
                <a:solidFill>
                  <a:srgbClr val="C00000"/>
                </a:solidFill>
              </a:rPr>
              <a:t>Posoudit druh a míru poškození a dysfunkce orgánů a systémů</a:t>
            </a:r>
            <a:r>
              <a:rPr lang="cs-CZ" sz="2000" i="1" dirty="0">
                <a:solidFill>
                  <a:srgbClr val="C00000"/>
                </a:solidFill>
              </a:rPr>
              <a:t>.</a:t>
            </a:r>
          </a:p>
          <a:p>
            <a:endParaRPr lang="cs-CZ" sz="2000" b="1" dirty="0">
              <a:solidFill>
                <a:srgbClr val="002060"/>
              </a:solidFill>
            </a:endParaRPr>
          </a:p>
        </p:txBody>
      </p:sp>
      <p:sp>
        <p:nvSpPr>
          <p:cNvPr id="3" name="Bublinový popisek se šipkou dolů 2"/>
          <p:cNvSpPr/>
          <p:nvPr/>
        </p:nvSpPr>
        <p:spPr>
          <a:xfrm>
            <a:off x="2265406" y="3338837"/>
            <a:ext cx="1952368" cy="843590"/>
          </a:xfrm>
          <a:prstGeom prst="downArrow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ZÁTĚŽ</a:t>
            </a:r>
          </a:p>
        </p:txBody>
      </p:sp>
      <p:sp>
        <p:nvSpPr>
          <p:cNvPr id="8" name="Bublinový popisek se šipkou doprava 7"/>
          <p:cNvSpPr/>
          <p:nvPr/>
        </p:nvSpPr>
        <p:spPr>
          <a:xfrm>
            <a:off x="5856393" y="5120770"/>
            <a:ext cx="2874481" cy="1235676"/>
          </a:xfrm>
          <a:prstGeom prst="right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REAKCE</a:t>
            </a:r>
          </a:p>
          <a:p>
            <a:pPr algn="ctr"/>
            <a:r>
              <a:rPr lang="cs-CZ" sz="2400" dirty="0"/>
              <a:t>ORGANIZMU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8730874" y="5120770"/>
            <a:ext cx="1969553" cy="12356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ADAPTACE ORGANIZMU</a:t>
            </a:r>
          </a:p>
        </p:txBody>
      </p:sp>
      <p:sp>
        <p:nvSpPr>
          <p:cNvPr id="11" name="Šipka doprava 10"/>
          <p:cNvSpPr/>
          <p:nvPr/>
        </p:nvSpPr>
        <p:spPr>
          <a:xfrm>
            <a:off x="4687330" y="5446641"/>
            <a:ext cx="1169063" cy="58393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se šipkou 12"/>
          <p:cNvCxnSpPr/>
          <p:nvPr/>
        </p:nvCxnSpPr>
        <p:spPr>
          <a:xfrm flipH="1" flipV="1">
            <a:off x="5127528" y="3171568"/>
            <a:ext cx="1367481" cy="1886464"/>
          </a:xfrm>
          <a:prstGeom prst="straightConnector1">
            <a:avLst/>
          </a:prstGeom>
          <a:ln w="381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 flipV="1">
            <a:off x="5315254" y="3171568"/>
            <a:ext cx="1367481" cy="1886464"/>
          </a:xfrm>
          <a:prstGeom prst="straightConnector1">
            <a:avLst/>
          </a:prstGeom>
          <a:ln w="381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 flipV="1">
            <a:off x="5502980" y="3171568"/>
            <a:ext cx="1367481" cy="1886464"/>
          </a:xfrm>
          <a:prstGeom prst="straightConnector1">
            <a:avLst/>
          </a:prstGeom>
          <a:ln w="381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 flipV="1">
            <a:off x="5687033" y="3171568"/>
            <a:ext cx="1367481" cy="1886464"/>
          </a:xfrm>
          <a:prstGeom prst="straightConnector1">
            <a:avLst/>
          </a:prstGeom>
          <a:ln w="381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 flipV="1">
            <a:off x="8068437" y="3171568"/>
            <a:ext cx="1367481" cy="1886464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 flipV="1">
            <a:off x="8256163" y="3171568"/>
            <a:ext cx="1367481" cy="1886464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 flipV="1">
            <a:off x="8443889" y="3171568"/>
            <a:ext cx="1367481" cy="1886464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H="1" flipV="1">
            <a:off x="8627942" y="3171568"/>
            <a:ext cx="1367481" cy="1886464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ázek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90" y="4182427"/>
            <a:ext cx="3371240" cy="240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6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368" y="2374658"/>
            <a:ext cx="2900301" cy="4294481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165255" y="262457"/>
            <a:ext cx="1074160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2400" b="1" cap="all" dirty="0">
                <a:solidFill>
                  <a:srgbClr val="002060"/>
                </a:solidFill>
                <a:ea typeface="Times New Roman" panose="02020603050405020304" pitchFamily="18" charset="0"/>
              </a:rPr>
              <a:t>Vlastnosti testů</a:t>
            </a:r>
            <a:endParaRPr lang="cs-CZ" sz="2400" cap="all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20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b="1" dirty="0">
                <a:solidFill>
                  <a:srgbClr val="C00000"/>
                </a:solidFill>
                <a:ea typeface="Times New Roman" panose="02020603050405020304" pitchFamily="18" charset="0"/>
              </a:rPr>
              <a:t>Základní vlastnosti (atributy) testů:</a:t>
            </a:r>
          </a:p>
          <a:p>
            <a:pPr marL="685800" lvl="1" indent="-228600">
              <a:buFont typeface="Wingdings" panose="05000000000000000000" pitchFamily="2" charset="2"/>
              <a:buChar char=""/>
              <a:tabLst>
                <a:tab pos="68580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druh a způsob zatížení,</a:t>
            </a:r>
          </a:p>
          <a:p>
            <a:pPr marL="685800" lvl="1" indent="-228600">
              <a:buFont typeface="Wingdings" panose="05000000000000000000" pitchFamily="2" charset="2"/>
              <a:buChar char=""/>
              <a:tabLst>
                <a:tab pos="68580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druh, přesnost, stabilita a spolehlivost zjišťování (zobrazení, měření) odezvy organizmu na zátěž,</a:t>
            </a:r>
          </a:p>
          <a:p>
            <a:pPr marL="685800" lvl="1" indent="-228600">
              <a:buFont typeface="Wingdings" panose="05000000000000000000" pitchFamily="2" charset="2"/>
              <a:buChar char=""/>
              <a:tabLst>
                <a:tab pos="68580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způsob zpracování výsledků měření a jejich interpretace.</a:t>
            </a:r>
          </a:p>
          <a:p>
            <a:pPr>
              <a:spcAft>
                <a:spcPts val="0"/>
              </a:spcAft>
            </a:pPr>
            <a:r>
              <a:rPr lang="cs-CZ" sz="2000" b="1" dirty="0">
                <a:ea typeface="Times New Roman" panose="02020603050405020304" pitchFamily="18" charset="0"/>
              </a:rPr>
              <a:t> </a:t>
            </a:r>
            <a:endParaRPr lang="cs-CZ" sz="20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b="1" dirty="0">
                <a:solidFill>
                  <a:srgbClr val="C00000"/>
                </a:solidFill>
                <a:ea typeface="Times New Roman" panose="02020603050405020304" pitchFamily="18" charset="0"/>
              </a:rPr>
              <a:t>Vhodný test je ten, který je</a:t>
            </a:r>
          </a:p>
          <a:p>
            <a:pPr marL="800100" lvl="1" indent="-342900">
              <a:buFont typeface="Wingdings" panose="05000000000000000000" pitchFamily="2" charset="2"/>
              <a:buChar char=""/>
              <a:tabLst>
                <a:tab pos="67818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příslušný (specifický) a platný (validní) </a:t>
            </a:r>
            <a:r>
              <a:rPr lang="cs-CZ" sz="2000" dirty="0">
                <a:ea typeface="Times New Roman" panose="02020603050405020304" pitchFamily="18" charset="0"/>
              </a:rPr>
              <a:t>– skutečně zjišťuje to, co chceme zjistit, </a:t>
            </a:r>
          </a:p>
          <a:p>
            <a:pPr marL="800100" lvl="1" indent="-342900">
              <a:buFont typeface="Wingdings" panose="05000000000000000000" pitchFamily="2" charset="2"/>
              <a:buChar char=""/>
              <a:tabLst>
                <a:tab pos="67818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dostatečně přesný (precizní),</a:t>
            </a:r>
          </a:p>
          <a:p>
            <a:pPr marL="800100" lvl="1" indent="-342900">
              <a:buFont typeface="Wingdings" panose="05000000000000000000" pitchFamily="2" charset="2"/>
              <a:buChar char=""/>
              <a:tabLst>
                <a:tab pos="67818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dostatečně nebo přiměřeně citlivý (senzitivní), </a:t>
            </a:r>
          </a:p>
          <a:p>
            <a:pPr marL="800100" lvl="1" indent="-342900">
              <a:buFont typeface="Wingdings" panose="05000000000000000000" pitchFamily="2" charset="2"/>
              <a:buChar char=""/>
              <a:tabLst>
                <a:tab pos="67818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s co nejmenší chybou,</a:t>
            </a:r>
          </a:p>
          <a:p>
            <a:pPr marL="800100" lvl="1" indent="-342900">
              <a:buFont typeface="Wingdings" panose="05000000000000000000" pitchFamily="2" charset="2"/>
              <a:buChar char=""/>
              <a:tabLst>
                <a:tab pos="67818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spolehlivý (</a:t>
            </a:r>
            <a:r>
              <a:rPr lang="cs-CZ" sz="2000" dirty="0" err="1">
                <a:solidFill>
                  <a:srgbClr val="0070C0"/>
                </a:solidFill>
                <a:ea typeface="Times New Roman" panose="02020603050405020304" pitchFamily="18" charset="0"/>
              </a:rPr>
              <a:t>reliabilní</a:t>
            </a: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) </a:t>
            </a:r>
            <a:r>
              <a:rPr lang="cs-CZ" sz="2000" dirty="0">
                <a:ea typeface="Times New Roman" panose="02020603050405020304" pitchFamily="18" charset="0"/>
              </a:rPr>
              <a:t>– dává stejné výsledky při jeho opakování,</a:t>
            </a:r>
          </a:p>
          <a:p>
            <a:pPr marL="800100" lvl="1" indent="-342900">
              <a:buFont typeface="Wingdings" panose="05000000000000000000" pitchFamily="2" charset="2"/>
              <a:buChar char=""/>
              <a:tabLst>
                <a:tab pos="67818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opakovatelný </a:t>
            </a:r>
            <a:r>
              <a:rPr lang="cs-CZ" sz="2000" dirty="0">
                <a:ea typeface="Times New Roman" panose="02020603050405020304" pitchFamily="18" charset="0"/>
              </a:rPr>
              <a:t>– lze jej opakovaně provádět stejným způsobem,</a:t>
            </a:r>
          </a:p>
          <a:p>
            <a:pPr marL="800100" lvl="1" indent="-342900">
              <a:buFont typeface="Wingdings" panose="05000000000000000000" pitchFamily="2" charset="2"/>
              <a:buChar char=""/>
              <a:tabLst>
                <a:tab pos="67818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objektivní </a:t>
            </a:r>
            <a:r>
              <a:rPr lang="cs-CZ" sz="2000" dirty="0">
                <a:ea typeface="Times New Roman" panose="02020603050405020304" pitchFamily="18" charset="0"/>
              </a:rPr>
              <a:t>– je co nejméně ovlivněn osobou testovanou i testující.</a:t>
            </a:r>
            <a:endParaRPr lang="cs-CZ" sz="20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502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328" y="0"/>
            <a:ext cx="2389239" cy="238923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7502"/>
            <a:ext cx="3259339" cy="349214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861189" y="272551"/>
            <a:ext cx="725620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2060"/>
                </a:solidFill>
              </a:rPr>
              <a:t>VOLBA TESTU</a:t>
            </a:r>
          </a:p>
          <a:p>
            <a:pPr algn="ctr"/>
            <a:endParaRPr lang="cs-CZ" sz="2400" b="1" dirty="0">
              <a:solidFill>
                <a:srgbClr val="002060"/>
              </a:solidFill>
            </a:endParaRPr>
          </a:p>
          <a:p>
            <a:r>
              <a:rPr lang="cs-CZ" sz="2400" dirty="0">
                <a:solidFill>
                  <a:srgbClr val="C00000"/>
                </a:solidFill>
              </a:rPr>
              <a:t>Postup při volbě (výběru) testu: 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000" dirty="0"/>
              <a:t>uvědomit si </a:t>
            </a:r>
            <a:r>
              <a:rPr lang="cs-CZ" sz="2000" b="1" i="1" dirty="0">
                <a:solidFill>
                  <a:srgbClr val="0070C0"/>
                </a:solidFill>
              </a:rPr>
              <a:t>co je cílem testu</a:t>
            </a:r>
            <a:r>
              <a:rPr lang="cs-CZ" sz="2000" dirty="0">
                <a:solidFill>
                  <a:srgbClr val="0070C0"/>
                </a:solidFill>
              </a:rPr>
              <a:t>, kterého chceme dosáhnout,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000" dirty="0"/>
              <a:t>promyslet</a:t>
            </a:r>
            <a:r>
              <a:rPr lang="cs-CZ" sz="2000" dirty="0">
                <a:solidFill>
                  <a:srgbClr val="0070C0"/>
                </a:solidFill>
              </a:rPr>
              <a:t>, který z </a:t>
            </a:r>
            <a:r>
              <a:rPr lang="cs-CZ" sz="2000" b="1" i="1" dirty="0">
                <a:solidFill>
                  <a:srgbClr val="0070C0"/>
                </a:solidFill>
              </a:rPr>
              <a:t>ukazatelů</a:t>
            </a:r>
            <a:r>
              <a:rPr lang="cs-CZ" sz="2000" i="1" dirty="0">
                <a:solidFill>
                  <a:srgbClr val="0070C0"/>
                </a:solidFill>
              </a:rPr>
              <a:t> (parametr</a:t>
            </a:r>
            <a:r>
              <a:rPr lang="cs-CZ" sz="2000" b="1" i="1" dirty="0">
                <a:solidFill>
                  <a:srgbClr val="0070C0"/>
                </a:solidFill>
              </a:rPr>
              <a:t>ů) testované vlastnosti</a:t>
            </a:r>
            <a:r>
              <a:rPr lang="cs-CZ" sz="2000" b="1" dirty="0">
                <a:solidFill>
                  <a:srgbClr val="0070C0"/>
                </a:solidFill>
              </a:rPr>
              <a:t> </a:t>
            </a:r>
            <a:r>
              <a:rPr lang="cs-CZ" sz="2000" dirty="0">
                <a:solidFill>
                  <a:srgbClr val="0070C0"/>
                </a:solidFill>
              </a:rPr>
              <a:t>člověka je nejvhodnější,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000" dirty="0"/>
              <a:t>promyslet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b="1" i="1" dirty="0">
                <a:solidFill>
                  <a:srgbClr val="0070C0"/>
                </a:solidFill>
              </a:rPr>
              <a:t>vlastnosti různých testů</a:t>
            </a:r>
            <a:r>
              <a:rPr lang="cs-CZ" sz="2000" dirty="0">
                <a:solidFill>
                  <a:srgbClr val="0070C0"/>
                </a:solidFill>
              </a:rPr>
              <a:t>, druhy a způsoby zatížení, měření a vyhodnocování výsledků,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000" dirty="0"/>
              <a:t>zvážit</a:t>
            </a:r>
            <a:r>
              <a:rPr lang="cs-CZ" sz="2000" dirty="0">
                <a:solidFill>
                  <a:srgbClr val="0070C0"/>
                </a:solidFill>
              </a:rPr>
              <a:t> další </a:t>
            </a:r>
            <a:r>
              <a:rPr lang="cs-CZ" sz="2000" b="1" i="1" dirty="0">
                <a:solidFill>
                  <a:srgbClr val="0070C0"/>
                </a:solidFill>
              </a:rPr>
              <a:t>podmínky realizace</a:t>
            </a:r>
            <a:r>
              <a:rPr lang="cs-CZ" sz="2000" dirty="0">
                <a:solidFill>
                  <a:srgbClr val="0070C0"/>
                </a:solidFill>
              </a:rPr>
              <a:t> (prostorové, časové, finanční, organizační, personální, přístrojové, materiální)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>
                <a:solidFill>
                  <a:srgbClr val="0070C0"/>
                </a:solidFill>
              </a:rPr>
              <a:t>a </a:t>
            </a:r>
            <a:r>
              <a:rPr lang="cs-CZ" sz="2000" b="1" i="1" dirty="0"/>
              <a:t>vybrat</a:t>
            </a:r>
            <a:r>
              <a:rPr lang="cs-CZ" sz="2000" b="1" i="1" dirty="0">
                <a:solidFill>
                  <a:srgbClr val="0070C0"/>
                </a:solidFill>
              </a:rPr>
              <a:t> vhodný test</a:t>
            </a:r>
            <a:r>
              <a:rPr lang="cs-CZ" sz="20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750" y="3935092"/>
            <a:ext cx="3546960" cy="2660221"/>
          </a:xfrm>
          <a:prstGeom prst="rect">
            <a:avLst/>
          </a:prstGeom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710" y="2389239"/>
            <a:ext cx="1621039" cy="190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85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235974" y="786579"/>
          <a:ext cx="11690556" cy="591135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4068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0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92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69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C00000"/>
                          </a:solidFill>
                          <a:effectLst/>
                        </a:rPr>
                        <a:t>Cíl (hodnocená schopnost) </a:t>
                      </a:r>
                      <a:r>
                        <a:rPr lang="cs-CZ" sz="2000" b="1" dirty="0">
                          <a:solidFill>
                            <a:srgbClr val="C00000"/>
                          </a:solidFill>
                          <a:effectLst/>
                          <a:sym typeface="Symbol" panose="05050102010706020507" pitchFamily="18" charset="2"/>
                        </a:rPr>
                        <a:t>  </a:t>
                      </a:r>
                      <a:endParaRPr lang="cs-CZ" sz="20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  <a:sym typeface="Symbol" panose="05050102010706020507" pitchFamily="18" charset="2"/>
                        </a:rPr>
                        <a:t>  </a:t>
                      </a: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 Měřený ukazatel </a:t>
                      </a: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  <a:sym typeface="Symbol" panose="05050102010706020507" pitchFamily="18" charset="2"/>
                        </a:rPr>
                        <a:t>  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2060"/>
                          </a:solidFill>
                          <a:effectLst/>
                          <a:sym typeface="Symbol" panose="05050102010706020507" pitchFamily="18" charset="2"/>
                        </a:rPr>
                        <a:t>  </a:t>
                      </a:r>
                      <a:r>
                        <a:rPr lang="cs-CZ" sz="2000" b="1" dirty="0">
                          <a:solidFill>
                            <a:srgbClr val="002060"/>
                          </a:solidFill>
                          <a:effectLst/>
                        </a:rPr>
                        <a:t> Zvolený test</a:t>
                      </a:r>
                      <a:endParaRPr lang="cs-CZ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644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Aerobní kapacita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(kapacita transportního systému pro kyslík)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Celková aerobní schopnost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(vytrvalostní)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VO</a:t>
                      </a:r>
                      <a:r>
                        <a:rPr lang="cs-CZ" sz="20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max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VO</a:t>
                      </a:r>
                      <a:r>
                        <a:rPr lang="cs-CZ" sz="20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max/kg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VO</a:t>
                      </a:r>
                      <a:r>
                        <a:rPr lang="cs-CZ" sz="20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max/FSA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Kyslíkový poločas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Spiroergometrie </a:t>
                      </a:r>
                      <a:endParaRPr lang="cs-CZ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82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1. ventilační práh (ANP)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2. ventilační práh (RCP) 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Spiroergometrie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cs-CZ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91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LT, OBLA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Ergometrie s měřením laktátu </a:t>
                      </a:r>
                      <a:endParaRPr lang="cs-CZ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82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W</a:t>
                      </a:r>
                      <a:r>
                        <a:rPr lang="cs-CZ" sz="2000" baseline="-25000" dirty="0">
                          <a:solidFill>
                            <a:srgbClr val="0070C0"/>
                          </a:solidFill>
                          <a:effectLst/>
                        </a:rPr>
                        <a:t>170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, W</a:t>
                      </a:r>
                      <a:r>
                        <a:rPr lang="cs-CZ" sz="2000" baseline="-25000" dirty="0">
                          <a:solidFill>
                            <a:srgbClr val="0070C0"/>
                          </a:solidFill>
                          <a:effectLst/>
                        </a:rPr>
                        <a:t>170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/kg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Bicyklová ergometrie s měřením HR</a:t>
                      </a:r>
                      <a:endParaRPr lang="cs-CZ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82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Anaerobní schopnost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(rychlostní)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Maximální kyslíkový dluh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Maximální kyslíkový deficit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Spiroergometrie</a:t>
                      </a:r>
                      <a:endParaRPr lang="cs-CZ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82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Maximální koncentrace laktátu v krvi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Test s maximální zátěží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(ergometrie)</a:t>
                      </a:r>
                      <a:endParaRPr lang="cs-CZ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07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Autonomní nervová regulace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(aktivita parasympatiku a sympatiku)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Spektrální výkony HRV a jejich hustota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Spektrální analýza HRV při </a:t>
                      </a:r>
                      <a:r>
                        <a:rPr lang="cs-CZ" sz="2000" dirty="0" err="1">
                          <a:solidFill>
                            <a:srgbClr val="002060"/>
                          </a:solidFill>
                          <a:effectLst/>
                        </a:rPr>
                        <a:t>ortoklinostatickém</a:t>
                      </a: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 testu</a:t>
                      </a:r>
                      <a:endParaRPr lang="cs-CZ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38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Odezva glykémie na zátěž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Glykémie před a po zátěži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solidFill>
                            <a:srgbClr val="002060"/>
                          </a:solidFill>
                          <a:effectLst/>
                        </a:rPr>
                        <a:t>Glukometrie</a:t>
                      </a: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 před, při a po zátěži</a:t>
                      </a:r>
                      <a:endParaRPr lang="cs-CZ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38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Diagnostika </a:t>
                      </a:r>
                      <a:r>
                        <a:rPr lang="cs-CZ" sz="2000" dirty="0" err="1">
                          <a:solidFill>
                            <a:srgbClr val="C00000"/>
                          </a:solidFill>
                          <a:effectLst/>
                        </a:rPr>
                        <a:t>pozátěžového</a:t>
                      </a:r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 průduškového astmatu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Dechové parametry (VC, FEV</a:t>
                      </a:r>
                      <a:r>
                        <a:rPr lang="cs-CZ" sz="2000" baseline="-25000" dirty="0">
                          <a:solidFill>
                            <a:srgbClr val="0070C0"/>
                          </a:solidFill>
                          <a:effectLst/>
                        </a:rPr>
                        <a:t>1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, PEFR, VE před a po zátěži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Spirometrie před a po zátěži</a:t>
                      </a:r>
                      <a:endParaRPr lang="cs-CZ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délník 3"/>
          <p:cNvSpPr/>
          <p:nvPr/>
        </p:nvSpPr>
        <p:spPr>
          <a:xfrm>
            <a:off x="3517723" y="206166"/>
            <a:ext cx="5987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Příklady postupů při volbě zátěžového testu </a:t>
            </a:r>
          </a:p>
        </p:txBody>
      </p:sp>
    </p:spTree>
    <p:extLst>
      <p:ext uri="{BB962C8B-B14F-4D97-AF65-F5344CB8AC3E}">
        <p14:creationId xmlns:p14="http://schemas.microsoft.com/office/powerpoint/2010/main" val="3564842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5" t="26907" r="7164" b="12792"/>
          <a:stretch/>
        </p:blipFill>
        <p:spPr>
          <a:xfrm>
            <a:off x="391547" y="3468520"/>
            <a:ext cx="824725" cy="8466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47" y="2034916"/>
            <a:ext cx="855133" cy="12448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2" y="5326645"/>
            <a:ext cx="666279" cy="7611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05" y="14569"/>
            <a:ext cx="4694892" cy="274651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209521" y="60926"/>
            <a:ext cx="7341036" cy="667875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rgbClr val="002060"/>
                </a:solidFill>
              </a:rPr>
              <a:t>ZDROJE ZÁTĚŽE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endParaRPr lang="cs-CZ" sz="2400" b="1" cap="all" dirty="0">
              <a:solidFill>
                <a:srgbClr val="00206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cap="all" dirty="0">
                <a:solidFill>
                  <a:srgbClr val="C00000"/>
                </a:solidFill>
              </a:rPr>
              <a:t>svalová práce </a:t>
            </a:r>
            <a:r>
              <a:rPr lang="cs-CZ" sz="2400" dirty="0"/>
              <a:t>- aktivní pohyb, udržení polohy těla, .. </a:t>
            </a:r>
          </a:p>
          <a:p>
            <a:pPr lvl="0"/>
            <a:endParaRPr lang="cs-CZ" sz="2400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cap="all" dirty="0">
                <a:solidFill>
                  <a:srgbClr val="C00000"/>
                </a:solidFill>
              </a:rPr>
              <a:t>Teplo – chlad </a:t>
            </a:r>
            <a:r>
              <a:rPr lang="cs-CZ" sz="2400" dirty="0"/>
              <a:t>- test ponořovacího reflexu, .. </a:t>
            </a:r>
          </a:p>
          <a:p>
            <a:pPr lvl="0"/>
            <a:endParaRPr lang="cs-CZ" sz="2400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rgbClr val="C00000"/>
                </a:solidFill>
              </a:rPr>
              <a:t>DUŠEVNÍ ZÁTĚŽ </a:t>
            </a:r>
            <a:r>
              <a:rPr lang="cs-CZ" sz="2400" dirty="0"/>
              <a:t>- početní úkol v časové tísni, ..</a:t>
            </a:r>
          </a:p>
          <a:p>
            <a:pPr lvl="0"/>
            <a:endParaRPr lang="cs-CZ" sz="2400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cap="all" dirty="0" err="1">
                <a:solidFill>
                  <a:srgbClr val="C00000"/>
                </a:solidFill>
              </a:rPr>
              <a:t>chemickÁ</a:t>
            </a:r>
            <a:r>
              <a:rPr lang="cs-CZ" sz="2400" cap="all" dirty="0">
                <a:solidFill>
                  <a:srgbClr val="C00000"/>
                </a:solidFill>
              </a:rPr>
              <a:t> LÁTKA</a:t>
            </a:r>
            <a:r>
              <a:rPr lang="cs-CZ" sz="2400" dirty="0"/>
              <a:t> – acetylcholin, atropin, </a:t>
            </a:r>
            <a:r>
              <a:rPr lang="cs-CZ" sz="2400" dirty="0" err="1"/>
              <a:t>salbutamol</a:t>
            </a:r>
            <a:r>
              <a:rPr lang="cs-CZ" sz="2400" dirty="0"/>
              <a:t>, ..</a:t>
            </a:r>
          </a:p>
          <a:p>
            <a:pPr lvl="0"/>
            <a:r>
              <a:rPr lang="cs-CZ" sz="2400" dirty="0"/>
              <a:t> 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rgbClr val="C00000"/>
                </a:solidFill>
              </a:rPr>
              <a:t>HYPOXIE</a:t>
            </a:r>
            <a:r>
              <a:rPr lang="cs-CZ" sz="2400" dirty="0"/>
              <a:t> – apnoe, omezený přívod O</a:t>
            </a:r>
            <a:r>
              <a:rPr lang="cs-CZ" sz="2400" baseline="-25000" dirty="0"/>
              <a:t>2</a:t>
            </a:r>
            <a:r>
              <a:rPr lang="cs-CZ" sz="2400" dirty="0"/>
              <a:t>, ..</a:t>
            </a:r>
          </a:p>
          <a:p>
            <a:pPr lvl="0"/>
            <a:endParaRPr lang="cs-CZ" sz="2400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cap="all" dirty="0">
                <a:solidFill>
                  <a:srgbClr val="C00000"/>
                </a:solidFill>
              </a:rPr>
              <a:t>elektrický proud </a:t>
            </a:r>
            <a:r>
              <a:rPr lang="cs-CZ" sz="2400" cap="all" dirty="0"/>
              <a:t>– </a:t>
            </a:r>
            <a:r>
              <a:rPr lang="cs-CZ" sz="2400" dirty="0"/>
              <a:t>stimulace srdce, mozku, svalů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rgbClr val="C00000"/>
                </a:solidFill>
              </a:rPr>
              <a:t>MAGNETICKÉ POLE </a:t>
            </a:r>
            <a:r>
              <a:rPr lang="cs-CZ" sz="2400" dirty="0"/>
              <a:t>– stimulace mozku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cs-CZ" sz="2000" b="1" cap="all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rgbClr val="C00000"/>
                </a:solidFill>
              </a:rPr>
              <a:t>ZVUK </a:t>
            </a:r>
            <a:r>
              <a:rPr lang="cs-CZ" sz="2400" dirty="0"/>
              <a:t>– audiologie, ..</a:t>
            </a:r>
          </a:p>
          <a:p>
            <a:endParaRPr lang="cs-CZ" sz="2400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cap="all" dirty="0">
                <a:solidFill>
                  <a:srgbClr val="C00000"/>
                </a:solidFill>
              </a:rPr>
              <a:t>SVĚTLO </a:t>
            </a:r>
            <a:r>
              <a:rPr lang="cs-CZ" sz="2400" dirty="0"/>
              <a:t>– oftalmologie, neurologie, ..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81" y="1291741"/>
            <a:ext cx="643550" cy="75209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" y="2953486"/>
            <a:ext cx="711291" cy="71129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747" y="2731718"/>
            <a:ext cx="1097179" cy="115249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747" y="3906953"/>
            <a:ext cx="2700386" cy="1800257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5"/>
          <a:stretch/>
        </p:blipFill>
        <p:spPr>
          <a:xfrm>
            <a:off x="86365" y="4315170"/>
            <a:ext cx="1094966" cy="109508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4" y="6060645"/>
            <a:ext cx="640314" cy="64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87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179805" y="0"/>
            <a:ext cx="583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KLASICKÉ STANDARDNÍ PROTOKOLY ZATÍŽENÍ NA BĚHÁTKU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11739C7-E545-0A53-2ED5-4B84CE090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0"/>
            <a:ext cx="11993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6798D04-9981-2B19-5C7A-D4069CF3A63C}"/>
              </a:ext>
            </a:extLst>
          </p:cNvPr>
          <p:cNvSpPr txBox="1"/>
          <p:nvPr/>
        </p:nvSpPr>
        <p:spPr>
          <a:xfrm>
            <a:off x="5204611" y="6488668"/>
            <a:ext cx="416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</a:t>
            </a:r>
            <a:r>
              <a:rPr lang="cs-CZ" dirty="0" err="1"/>
              <a:t>Bernaciková</a:t>
            </a:r>
            <a:r>
              <a:rPr lang="cs-CZ" dirty="0"/>
              <a:t> a kol., Fyziologie, MU, 2012)</a:t>
            </a:r>
          </a:p>
        </p:txBody>
      </p:sp>
    </p:spTree>
    <p:extLst>
      <p:ext uri="{BB962C8B-B14F-4D97-AF65-F5344CB8AC3E}">
        <p14:creationId xmlns:p14="http://schemas.microsoft.com/office/powerpoint/2010/main" val="36583132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2084439" y="363775"/>
          <a:ext cx="8577005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7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7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24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cs-CZ" sz="2400" cap="all" baseline="0" dirty="0"/>
                        <a:t>Zátěžové testy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sz="2400" cap="all" baseline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sz="2400" cap="all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cap="all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 laboratoři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cap="all" baseline="0" dirty="0">
                          <a:solidFill>
                            <a:srgbClr val="002060"/>
                          </a:solidFill>
                          <a:effectLst/>
                        </a:rPr>
                        <a:t>← ‒ ‒ VÝHODY / NEVÝHODY ‒ ‒ </a:t>
                      </a:r>
                      <a:r>
                        <a:rPr lang="cs-CZ" sz="2400" b="0" cap="all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→</a:t>
                      </a:r>
                      <a:endParaRPr lang="cs-CZ" sz="2400" b="0" cap="all" baseline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cap="all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 terénu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stabilnější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rgbClr val="002060"/>
                          </a:solidFill>
                        </a:rPr>
                        <a:t>Fyzikálně – chemické podmínky prostředí</a:t>
                      </a:r>
                    </a:p>
                    <a:p>
                      <a:pPr algn="ctr"/>
                      <a:r>
                        <a:rPr lang="cs-CZ" sz="2000" dirty="0"/>
                        <a:t>vzduch, voda - teplota, proudění, 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nestabilní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přesnější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rgbClr val="002060"/>
                          </a:solidFill>
                        </a:rPr>
                        <a:t>Zátěž</a:t>
                      </a:r>
                    </a:p>
                    <a:p>
                      <a:pPr algn="ctr"/>
                      <a:r>
                        <a:rPr lang="cs-CZ" sz="2000" dirty="0"/>
                        <a:t>provedení, dávkování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variabilnější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lepší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rgbClr val="002060"/>
                          </a:solidFill>
                        </a:rPr>
                        <a:t>Možnost sledování odezvy organizmu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horší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menší - malá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rgbClr val="002060"/>
                          </a:solidFill>
                        </a:rPr>
                        <a:t>Podobnost zátěže - přenositelnost výsledků</a:t>
                      </a:r>
                    </a:p>
                    <a:p>
                      <a:pPr algn="ctr"/>
                      <a:r>
                        <a:rPr lang="cs-CZ" sz="2000" dirty="0"/>
                        <a:t>v testu a v tréninku či soutěži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větší – vysoká</a:t>
                      </a:r>
                    </a:p>
                  </a:txBody>
                  <a:tcPr anchor="ctr"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lepší - dobrá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cap="none" dirty="0">
                          <a:solidFill>
                            <a:srgbClr val="002060"/>
                          </a:solidFill>
                        </a:rPr>
                        <a:t>Opakovatelnost, možnost srovnání v</a:t>
                      </a:r>
                      <a:r>
                        <a:rPr lang="cs-CZ" sz="2000" b="1" cap="none" baseline="0" dirty="0">
                          <a:solidFill>
                            <a:srgbClr val="002060"/>
                          </a:solidFill>
                        </a:rPr>
                        <a:t>ýsledků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horší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81" y="4220235"/>
            <a:ext cx="4513006" cy="2588531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923424" y="6531767"/>
            <a:ext cx="34247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rgbClr val="FFFF00"/>
                </a:solidFill>
              </a:rPr>
              <a:t>https://sportovnimedicina.tul.cz/zatezova-fyziologie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31" y="4220235"/>
            <a:ext cx="3440251" cy="260168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974135" y="6457890"/>
            <a:ext cx="34697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dirty="0">
                <a:solidFill>
                  <a:srgbClr val="FFFF00"/>
                </a:solidFill>
              </a:rPr>
              <a:t>https://www.labiopro.com/en/products/medical-equipment/pulmonology/cardiopulmonary-exercise-testing/tr/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366" y="4688931"/>
            <a:ext cx="3284829" cy="151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956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51" y="2692892"/>
            <a:ext cx="4029388" cy="402938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4" t="18267" r="22975" b="31827"/>
          <a:stretch/>
        </p:blipFill>
        <p:spPr>
          <a:xfrm>
            <a:off x="195383" y="353488"/>
            <a:ext cx="3926225" cy="3637935"/>
          </a:xfrm>
          <a:prstGeom prst="rect">
            <a:avLst/>
          </a:prstGeom>
        </p:spPr>
      </p:pic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4362217" y="353488"/>
          <a:ext cx="7338142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4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FF00"/>
                          </a:solidFill>
                        </a:rPr>
                        <a:t>ERGOMETRY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TRENAŽERY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dirty="0"/>
                        <a:t>stroje umožňující pohyb podobný určité pohybové činnosti </a:t>
                      </a:r>
                      <a:endParaRPr lang="cs-CZ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s přesně dávkovatelnou zátěží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dirty="0">
                          <a:solidFill>
                            <a:srgbClr val="0070C0"/>
                          </a:solidFill>
                        </a:rPr>
                        <a:t>bicyklový, klikový, rumpál, veslařský, plavecký (síla, výkon, práce)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i="1" dirty="0">
                          <a:solidFill>
                            <a:srgbClr val="0070C0"/>
                          </a:solidFill>
                        </a:rPr>
                        <a:t>běžecký (</a:t>
                      </a:r>
                      <a:r>
                        <a:rPr lang="cs-CZ" dirty="0">
                          <a:solidFill>
                            <a:srgbClr val="0070C0"/>
                          </a:solidFill>
                        </a:rPr>
                        <a:t>rychlost, sklon)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i="1" dirty="0">
                          <a:solidFill>
                            <a:srgbClr val="0070C0"/>
                          </a:solidFill>
                        </a:rPr>
                        <a:t>plavecký</a:t>
                      </a:r>
                      <a:r>
                        <a:rPr lang="cs-CZ" dirty="0">
                          <a:solidFill>
                            <a:srgbClr val="0070C0"/>
                          </a:solidFill>
                        </a:rPr>
                        <a:t> (rychlost)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bez přesného dávkování zátěže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>
                          <a:solidFill>
                            <a:srgbClr val="0070C0"/>
                          </a:solidFill>
                        </a:rPr>
                        <a:t>bicyklový, spinning,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>
                          <a:solidFill>
                            <a:srgbClr val="0070C0"/>
                          </a:solidFill>
                        </a:rPr>
                        <a:t>šlapadlo cyklické, eliptické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>
                          <a:solidFill>
                            <a:srgbClr val="0070C0"/>
                          </a:solidFill>
                        </a:rPr>
                        <a:t>běžecký (pasivní koberec)</a:t>
                      </a:r>
                    </a:p>
                    <a:p>
                      <a:endParaRPr lang="cs-CZ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Zaoblený obdélník 6"/>
          <p:cNvSpPr/>
          <p:nvPr/>
        </p:nvSpPr>
        <p:spPr>
          <a:xfrm>
            <a:off x="4021246" y="4556674"/>
            <a:ext cx="906162" cy="73316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1301777" y="540300"/>
            <a:ext cx="1577813" cy="884903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46" y="4177570"/>
            <a:ext cx="6667735" cy="268043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43" y="2772701"/>
            <a:ext cx="1982547" cy="158603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7" y="4127143"/>
            <a:ext cx="1607889" cy="226393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00" y="2339604"/>
            <a:ext cx="1930893" cy="193089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5" name="Zaoblený obdélník 14"/>
          <p:cNvSpPr/>
          <p:nvPr/>
        </p:nvSpPr>
        <p:spPr>
          <a:xfrm>
            <a:off x="6740244" y="5241785"/>
            <a:ext cx="906162" cy="73316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9837027" y="5241785"/>
            <a:ext cx="906162" cy="73316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5782548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ergomet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007" y="4528549"/>
            <a:ext cx="3036722" cy="227873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557" y="538314"/>
            <a:ext cx="2363666" cy="303217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201" y="1206345"/>
            <a:ext cx="2462525" cy="248643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994" y="4116399"/>
            <a:ext cx="2632564" cy="263256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9" y="3125491"/>
            <a:ext cx="2180457" cy="261654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2" y="542945"/>
            <a:ext cx="2686341" cy="272855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392" y="4262530"/>
            <a:ext cx="2459840" cy="248643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8" name="TextovéPole 17"/>
          <p:cNvSpPr txBox="1"/>
          <p:nvPr/>
        </p:nvSpPr>
        <p:spPr>
          <a:xfrm>
            <a:off x="3598919" y="375348"/>
            <a:ext cx="5201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ERGOMETRY A TRENAŽERY</a:t>
            </a: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BICYKLOVÉ – KLIKOVÉ – RUMPÁLOVÉ</a:t>
            </a: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97" y="1528028"/>
            <a:ext cx="2532421" cy="263602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76" y="1269751"/>
            <a:ext cx="2154085" cy="303299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TextovéPole 1">
            <a:hlinkClick r:id="rId4"/>
          </p:cNvPr>
          <p:cNvSpPr txBox="1"/>
          <p:nvPr/>
        </p:nvSpPr>
        <p:spPr>
          <a:xfrm>
            <a:off x="9913653" y="5274851"/>
            <a:ext cx="1789471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paže - trenažer</a:t>
            </a:r>
          </a:p>
        </p:txBody>
      </p:sp>
      <p:sp>
        <p:nvSpPr>
          <p:cNvPr id="3" name="TextovéPole 2">
            <a:hlinkClick r:id="rId13"/>
          </p:cNvPr>
          <p:cNvSpPr txBox="1"/>
          <p:nvPr/>
        </p:nvSpPr>
        <p:spPr>
          <a:xfrm>
            <a:off x="9913653" y="4178883"/>
            <a:ext cx="1789471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paže - ergometr</a:t>
            </a:r>
          </a:p>
        </p:txBody>
      </p:sp>
    </p:spTree>
    <p:extLst>
      <p:ext uri="{BB962C8B-B14F-4D97-AF65-F5344CB8AC3E}">
        <p14:creationId xmlns:p14="http://schemas.microsoft.com/office/powerpoint/2010/main" val="219762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Vek8">
            <a:extLst>
              <a:ext uri="{FF2B5EF4-FFF2-40B4-BE49-F238E27FC236}">
                <a16:creationId xmlns:a16="http://schemas.microsoft.com/office/drawing/2014/main" id="{0D7BE454-D11E-9DE6-8836-4730A7872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228" y="1241425"/>
            <a:ext cx="56165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1BC8BCB-0677-FEB9-3790-DB7743C33C7B}"/>
              </a:ext>
            </a:extLst>
          </p:cNvPr>
          <p:cNvSpPr/>
          <p:nvPr/>
        </p:nvSpPr>
        <p:spPr>
          <a:xfrm>
            <a:off x="1666875" y="667485"/>
            <a:ext cx="885825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400" dirty="0"/>
              <a:t>TĚLESNÁ VÝŠKA A SÍLA </a:t>
            </a:r>
            <a:r>
              <a:rPr lang="cs-CZ" sz="2400" dirty="0" err="1"/>
              <a:t>KVADRICEPS</a:t>
            </a:r>
            <a:r>
              <a:rPr lang="cs-CZ" sz="2400" cap="all" dirty="0" err="1"/>
              <a:t>ů</a:t>
            </a:r>
            <a:r>
              <a:rPr lang="cs-CZ" sz="2400" cap="all" dirty="0"/>
              <a:t> </a:t>
            </a:r>
            <a:r>
              <a:rPr lang="cs-CZ" sz="2400" dirty="0"/>
              <a:t> A </a:t>
            </a:r>
            <a:r>
              <a:rPr lang="cs-CZ" sz="2400" dirty="0" err="1"/>
              <a:t>FLEXOR</a:t>
            </a:r>
            <a:r>
              <a:rPr lang="cs-CZ" sz="2400" cap="all" dirty="0" err="1"/>
              <a:t>ů</a:t>
            </a:r>
            <a:r>
              <a:rPr lang="cs-CZ" sz="2400" dirty="0"/>
              <a:t> LOKTE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F7BD7FEB-0F53-BC72-3A25-706ACF4A400D}"/>
              </a:ext>
            </a:extLst>
          </p:cNvPr>
          <p:cNvCxnSpPr/>
          <p:nvPr/>
        </p:nvCxnSpPr>
        <p:spPr>
          <a:xfrm flipV="1">
            <a:off x="6625319" y="2166143"/>
            <a:ext cx="0" cy="935038"/>
          </a:xfrm>
          <a:prstGeom prst="straightConnector1">
            <a:avLst/>
          </a:prstGeom>
          <a:ln w="635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B34AE195-92CF-1273-BC57-B898FD2E4F5E}"/>
              </a:ext>
            </a:extLst>
          </p:cNvPr>
          <p:cNvCxnSpPr/>
          <p:nvPr/>
        </p:nvCxnSpPr>
        <p:spPr>
          <a:xfrm flipV="1">
            <a:off x="6607402" y="3802062"/>
            <a:ext cx="0" cy="495300"/>
          </a:xfrm>
          <a:prstGeom prst="straightConnector1">
            <a:avLst/>
          </a:prstGeom>
          <a:ln w="635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0" name="Obdélník 10">
            <a:extLst>
              <a:ext uri="{FF2B5EF4-FFF2-40B4-BE49-F238E27FC236}">
                <a16:creationId xmlns:a16="http://schemas.microsoft.com/office/drawing/2014/main" id="{E38D13D8-CE41-99E4-9AF2-809200E9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1540" y="2263774"/>
            <a:ext cx="1185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CHLAPCI</a:t>
            </a:r>
          </a:p>
        </p:txBody>
      </p:sp>
      <p:sp>
        <p:nvSpPr>
          <p:cNvPr id="6151" name="Obdélník 11">
            <a:extLst>
              <a:ext uri="{FF2B5EF4-FFF2-40B4-BE49-F238E27FC236}">
                <a16:creationId xmlns:a16="http://schemas.microsoft.com/office/drawing/2014/main" id="{85517DCA-52C1-F2FA-5F07-AE607BFC6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3153" y="4368799"/>
            <a:ext cx="1239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DĚVČATA</a:t>
            </a:r>
          </a:p>
        </p:txBody>
      </p:sp>
      <p:sp>
        <p:nvSpPr>
          <p:cNvPr id="6152" name="Obdélník 12">
            <a:extLst>
              <a:ext uri="{FF2B5EF4-FFF2-40B4-BE49-F238E27FC236}">
                <a16:creationId xmlns:a16="http://schemas.microsoft.com/office/drawing/2014/main" id="{645866DA-E3AF-69AB-ED28-5E2B21906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9339" y="3089274"/>
            <a:ext cx="1239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DĚVČATA</a:t>
            </a:r>
          </a:p>
        </p:txBody>
      </p:sp>
      <p:sp>
        <p:nvSpPr>
          <p:cNvPr id="6153" name="Obdélník 13">
            <a:extLst>
              <a:ext uri="{FF2B5EF4-FFF2-40B4-BE49-F238E27FC236}">
                <a16:creationId xmlns:a16="http://schemas.microsoft.com/office/drawing/2014/main" id="{5D6F9333-3E94-99FD-C55B-817504390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8990" y="3779837"/>
            <a:ext cx="1185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CHLAPCI</a:t>
            </a:r>
          </a:p>
        </p:txBody>
      </p:sp>
      <p:sp>
        <p:nvSpPr>
          <p:cNvPr id="2" name="Šipka: doleva 1">
            <a:extLst>
              <a:ext uri="{FF2B5EF4-FFF2-40B4-BE49-F238E27FC236}">
                <a16:creationId xmlns:a16="http://schemas.microsoft.com/office/drawing/2014/main" id="{E8FB94F4-0F7A-7F76-51EA-ED5DBA6592AC}"/>
              </a:ext>
            </a:extLst>
          </p:cNvPr>
          <p:cNvSpPr/>
          <p:nvPr/>
        </p:nvSpPr>
        <p:spPr>
          <a:xfrm>
            <a:off x="7683731" y="2154234"/>
            <a:ext cx="2547480" cy="935039"/>
          </a:xfrm>
          <a:prstGeom prst="leftArrow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ysClr val="windowText" lastClr="000000"/>
                </a:solidFill>
              </a:rPr>
              <a:t>Síla kvadricepsů</a:t>
            </a:r>
          </a:p>
        </p:txBody>
      </p:sp>
      <p:sp>
        <p:nvSpPr>
          <p:cNvPr id="3" name="Šipka: doleva 2">
            <a:extLst>
              <a:ext uri="{FF2B5EF4-FFF2-40B4-BE49-F238E27FC236}">
                <a16:creationId xmlns:a16="http://schemas.microsoft.com/office/drawing/2014/main" id="{CE42CDAD-3126-966F-96F5-BC7A5F5A4C4C}"/>
              </a:ext>
            </a:extLst>
          </p:cNvPr>
          <p:cNvSpPr/>
          <p:nvPr/>
        </p:nvSpPr>
        <p:spPr>
          <a:xfrm>
            <a:off x="7683731" y="3768726"/>
            <a:ext cx="2547480" cy="600073"/>
          </a:xfrm>
          <a:prstGeom prst="leftArrow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ysClr val="windowText" lastClr="000000"/>
                </a:solidFill>
              </a:rPr>
              <a:t>Síla flexorů lokte</a:t>
            </a:r>
          </a:p>
        </p:txBody>
      </p:sp>
      <p:sp>
        <p:nvSpPr>
          <p:cNvPr id="4" name="Šipka: doleva 3">
            <a:extLst>
              <a:ext uri="{FF2B5EF4-FFF2-40B4-BE49-F238E27FC236}">
                <a16:creationId xmlns:a16="http://schemas.microsoft.com/office/drawing/2014/main" id="{9B2A187D-D45D-7135-8228-543415407EB6}"/>
              </a:ext>
            </a:extLst>
          </p:cNvPr>
          <p:cNvSpPr/>
          <p:nvPr/>
        </p:nvSpPr>
        <p:spPr>
          <a:xfrm>
            <a:off x="7683731" y="1376351"/>
            <a:ext cx="2547480" cy="558123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ysClr val="windowText" lastClr="000000"/>
                </a:solidFill>
              </a:rPr>
              <a:t>Tělesná výška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B95AFB4-5BF5-2E92-6F90-C50781706A62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>
            <a:extLst>
              <a:ext uri="{FF2B5EF4-FFF2-40B4-BE49-F238E27FC236}">
                <a16:creationId xmlns:a16="http://schemas.microsoft.com/office/drawing/2014/main" id="{B560EE33-BFC9-0DAE-467D-1AC2F2ACA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765176"/>
            <a:ext cx="73453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</a:rPr>
              <a:t>Výpočet výdeje energie z vykonané práce na bicyklovém nebo veslařském ergometru</a:t>
            </a:r>
          </a:p>
        </p:txBody>
      </p:sp>
      <p:sp>
        <p:nvSpPr>
          <p:cNvPr id="19459" name="Text Box 5">
            <a:extLst>
              <a:ext uri="{FF2B5EF4-FFF2-40B4-BE49-F238E27FC236}">
                <a16:creationId xmlns:a16="http://schemas.microsoft.com/office/drawing/2014/main" id="{E84659B8-EC08-9439-2C34-7E9D790A4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6" y="1628776"/>
            <a:ext cx="3167063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E </a:t>
            </a:r>
            <a:r>
              <a:rPr lang="en-US" altLang="cs-CZ" sz="2000"/>
              <a:t>[</a:t>
            </a:r>
            <a:r>
              <a:rPr lang="cs-CZ" altLang="cs-CZ" sz="2000"/>
              <a:t>j</a:t>
            </a:r>
            <a:r>
              <a:rPr lang="en-US" altLang="cs-CZ" sz="2000"/>
              <a:t>]</a:t>
            </a:r>
            <a:r>
              <a:rPr lang="cs-CZ" altLang="cs-CZ" sz="2000"/>
              <a:t> = </a:t>
            </a:r>
            <a:r>
              <a:rPr lang="en-US" altLang="cs-CZ" sz="2000"/>
              <a:t>{</a:t>
            </a:r>
            <a:r>
              <a:rPr lang="cs-CZ" altLang="cs-CZ" sz="2000"/>
              <a:t> P(W) * t(s) </a:t>
            </a:r>
            <a:r>
              <a:rPr lang="en-US" altLang="cs-CZ" sz="2000"/>
              <a:t>}</a:t>
            </a:r>
            <a:r>
              <a:rPr lang="cs-CZ" altLang="cs-CZ" sz="2000"/>
              <a:t> * 4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- tj. při 25% účinnosti práce </a:t>
            </a:r>
          </a:p>
        </p:txBody>
      </p:sp>
      <p:pic>
        <p:nvPicPr>
          <p:cNvPr id="19460" name="Picture 6" descr="http://www.sportcenter.sk/diagnostika/sluzby/funkcna-diagnostika/preview.php?id=ea90be51f1fa36d42d4b368653a860c5&amp;show=preview">
            <a:extLst>
              <a:ext uri="{FF2B5EF4-FFF2-40B4-BE49-F238E27FC236}">
                <a16:creationId xmlns:a16="http://schemas.microsoft.com/office/drawing/2014/main" id="{2AFCED9A-1ADE-4EDA-43B2-557DE4507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2728914"/>
            <a:ext cx="4967287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631" y="1105389"/>
            <a:ext cx="10175803" cy="572389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157566" y="507747"/>
            <a:ext cx="3637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ERGOMETRY A TRENAŽERY</a:t>
            </a: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BĚH (TREADMILL)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948" y="245806"/>
            <a:ext cx="2902975" cy="290297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3" y="3455356"/>
            <a:ext cx="3240412" cy="324041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TextovéPole 10">
            <a:hlinkClick r:id="rId5"/>
          </p:cNvPr>
          <p:cNvSpPr txBox="1"/>
          <p:nvPr/>
        </p:nvSpPr>
        <p:spPr>
          <a:xfrm>
            <a:off x="3756458" y="5508663"/>
            <a:ext cx="1878789" cy="646331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Tanec na běhátku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170" y="3262428"/>
            <a:ext cx="3856754" cy="289256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TextovéPole 13">
            <a:hlinkClick r:id="rId7"/>
          </p:cNvPr>
          <p:cNvSpPr txBox="1"/>
          <p:nvPr/>
        </p:nvSpPr>
        <p:spPr>
          <a:xfrm>
            <a:off x="8795501" y="6049437"/>
            <a:ext cx="2167467" cy="646331"/>
          </a:xfrm>
          <a:prstGeom prst="rect">
            <a:avLst/>
          </a:prstGeom>
          <a:solidFill>
            <a:srgbClr val="FFFF00"/>
          </a:solidFill>
          <a:ln w="3492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Měření tlaků na pás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2" y="245806"/>
            <a:ext cx="4070945" cy="305321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7" name="TextovéPole 16">
            <a:hlinkClick r:id="rId9"/>
          </p:cNvPr>
          <p:cNvSpPr txBox="1"/>
          <p:nvPr/>
        </p:nvSpPr>
        <p:spPr>
          <a:xfrm>
            <a:off x="3756459" y="3455356"/>
            <a:ext cx="1878788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Běh s kopce</a:t>
            </a:r>
          </a:p>
        </p:txBody>
      </p:sp>
    </p:spTree>
    <p:extLst>
      <p:ext uri="{BB962C8B-B14F-4D97-AF65-F5344CB8AC3E}">
        <p14:creationId xmlns:p14="http://schemas.microsoft.com/office/powerpoint/2010/main" val="10790702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/>
          <a:stretch/>
        </p:blipFill>
        <p:spPr>
          <a:xfrm>
            <a:off x="6253316" y="137616"/>
            <a:ext cx="5774635" cy="434251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3642921" y="291954"/>
            <a:ext cx="24962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JINÉ BĚŽÍCÍ PÁSY</a:t>
            </a: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BRUSLENÍ</a:t>
            </a: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JÍZDA NA KOLE</a:t>
            </a: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JÍZDA NA VOZÍKU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84" y="585363"/>
            <a:ext cx="3146365" cy="223391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Obrázek 3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847" y="3628103"/>
            <a:ext cx="4654799" cy="301528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973" y="4583401"/>
            <a:ext cx="2746646" cy="205998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84" y="2928954"/>
            <a:ext cx="2473869" cy="371443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2" name="TextovéPole 11">
            <a:hlinkClick r:id="rId8"/>
          </p:cNvPr>
          <p:cNvSpPr txBox="1"/>
          <p:nvPr/>
        </p:nvSpPr>
        <p:spPr>
          <a:xfrm>
            <a:off x="780780" y="6164382"/>
            <a:ext cx="156287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VIDEO: Běžky</a:t>
            </a:r>
          </a:p>
        </p:txBody>
      </p:sp>
      <p:sp>
        <p:nvSpPr>
          <p:cNvPr id="13" name="TextovéPole 12">
            <a:hlinkClick r:id="rId9"/>
          </p:cNvPr>
          <p:cNvSpPr txBox="1"/>
          <p:nvPr/>
        </p:nvSpPr>
        <p:spPr>
          <a:xfrm>
            <a:off x="8226233" y="6174127"/>
            <a:ext cx="1828800" cy="373626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VIDEO: Bruslení</a:t>
            </a:r>
          </a:p>
        </p:txBody>
      </p:sp>
      <p:sp>
        <p:nvSpPr>
          <p:cNvPr id="14" name="TextovéPole 13">
            <a:hlinkClick r:id="rId10"/>
          </p:cNvPr>
          <p:cNvSpPr txBox="1"/>
          <p:nvPr/>
        </p:nvSpPr>
        <p:spPr>
          <a:xfrm>
            <a:off x="3243234" y="6164382"/>
            <a:ext cx="405202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VIDEO: sprint s analýzou tlaků a pohybů</a:t>
            </a:r>
          </a:p>
        </p:txBody>
      </p:sp>
      <p:sp>
        <p:nvSpPr>
          <p:cNvPr id="15" name="TextovéPole 14">
            <a:hlinkClick r:id="rId11"/>
          </p:cNvPr>
          <p:cNvSpPr txBox="1"/>
          <p:nvPr/>
        </p:nvSpPr>
        <p:spPr>
          <a:xfrm>
            <a:off x="3728458" y="2208770"/>
            <a:ext cx="2325203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spiroergometrie</a:t>
            </a:r>
          </a:p>
          <a:p>
            <a:pPr algn="ctr"/>
            <a:r>
              <a:rPr lang="cs-CZ" dirty="0"/>
              <a:t>s vozíkem na pásu</a:t>
            </a:r>
          </a:p>
        </p:txBody>
      </p:sp>
      <p:sp>
        <p:nvSpPr>
          <p:cNvPr id="17" name="TextovéPole 16">
            <a:hlinkClick r:id="rId12"/>
          </p:cNvPr>
          <p:cNvSpPr txBox="1"/>
          <p:nvPr/>
        </p:nvSpPr>
        <p:spPr>
          <a:xfrm>
            <a:off x="10628671" y="5290227"/>
            <a:ext cx="139928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Pás pro koně</a:t>
            </a:r>
          </a:p>
        </p:txBody>
      </p:sp>
      <p:sp>
        <p:nvSpPr>
          <p:cNvPr id="19" name="TextovéPole 18">
            <a:hlinkClick r:id="rId13"/>
          </p:cNvPr>
          <p:cNvSpPr txBox="1"/>
          <p:nvPr/>
        </p:nvSpPr>
        <p:spPr>
          <a:xfrm>
            <a:off x="10628671" y="5997055"/>
            <a:ext cx="140600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Pásy pro psy</a:t>
            </a:r>
          </a:p>
        </p:txBody>
      </p:sp>
    </p:spTree>
    <p:extLst>
      <p:ext uri="{BB962C8B-B14F-4D97-AF65-F5344CB8AC3E}">
        <p14:creationId xmlns:p14="http://schemas.microsoft.com/office/powerpoint/2010/main" val="34210719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121025-00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9315" y="252778"/>
            <a:ext cx="5106712" cy="383003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1" y="3004711"/>
            <a:ext cx="3720724" cy="372072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195" y="4161787"/>
            <a:ext cx="4557597" cy="256364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74" y="216310"/>
            <a:ext cx="4993881" cy="307956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Obdélník 6"/>
          <p:cNvSpPr/>
          <p:nvPr/>
        </p:nvSpPr>
        <p:spPr>
          <a:xfrm>
            <a:off x="4087664" y="4179830"/>
            <a:ext cx="300434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cs-CZ" dirty="0"/>
              <a:t>VIDEO: </a:t>
            </a:r>
            <a:r>
              <a:rPr lang="cs-CZ" dirty="0" err="1"/>
              <a:t>Flume</a:t>
            </a:r>
            <a:endParaRPr lang="cs-CZ" dirty="0"/>
          </a:p>
          <a:p>
            <a:pPr algn="ctr"/>
            <a:r>
              <a:rPr lang="cs-CZ" sz="1000" dirty="0"/>
              <a:t>https://</a:t>
            </a:r>
            <a:r>
              <a:rPr lang="cs-CZ" sz="1000" dirty="0">
                <a:hlinkClick r:id="rId8"/>
              </a:rPr>
              <a:t>www.youtube.com/watch?v=Ox6DQWmHB58</a:t>
            </a:r>
            <a:endParaRPr lang="cs-CZ" sz="1000" dirty="0"/>
          </a:p>
        </p:txBody>
      </p:sp>
      <p:sp>
        <p:nvSpPr>
          <p:cNvPr id="6" name="TextovéPole 5">
            <a:hlinkClick r:id="rId9"/>
          </p:cNvPr>
          <p:cNvSpPr txBox="1"/>
          <p:nvPr/>
        </p:nvSpPr>
        <p:spPr>
          <a:xfrm>
            <a:off x="8728211" y="5925216"/>
            <a:ext cx="3267815" cy="800219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VIDEO:</a:t>
            </a:r>
          </a:p>
          <a:p>
            <a:pPr algn="ctr"/>
            <a:r>
              <a:rPr lang="cs-CZ" dirty="0" err="1"/>
              <a:t>Flume</a:t>
            </a:r>
            <a:r>
              <a:rPr lang="cs-CZ" dirty="0"/>
              <a:t> </a:t>
            </a:r>
            <a:r>
              <a:rPr lang="cs-CZ" dirty="0" err="1"/>
              <a:t>sbočním</a:t>
            </a:r>
            <a:r>
              <a:rPr lang="cs-CZ" dirty="0"/>
              <a:t> oknem</a:t>
            </a:r>
          </a:p>
          <a:p>
            <a:pPr algn="ctr"/>
            <a:r>
              <a:rPr lang="cs-CZ" sz="1000" dirty="0"/>
              <a:t>https://www.youtube.com/watch?v=feUhyCklHL0</a:t>
            </a:r>
          </a:p>
        </p:txBody>
      </p:sp>
      <p:sp>
        <p:nvSpPr>
          <p:cNvPr id="10" name="TextovéPole 9">
            <a:hlinkClick r:id="rId10"/>
          </p:cNvPr>
          <p:cNvSpPr txBox="1"/>
          <p:nvPr/>
        </p:nvSpPr>
        <p:spPr>
          <a:xfrm>
            <a:off x="790294" y="6226799"/>
            <a:ext cx="269665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VIDEO: Plavecký ergometr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251119" y="254174"/>
            <a:ext cx="3700463" cy="830997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ERGOMETRY A TRENAŽERY</a:t>
            </a: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PLAVECKÉ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602386" y="252778"/>
            <a:ext cx="238408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Spiroergometrie v bazéně (S.R., Lipsko, 2012) </a:t>
            </a:r>
          </a:p>
        </p:txBody>
      </p:sp>
      <p:sp>
        <p:nvSpPr>
          <p:cNvPr id="13" name="TextovéPole 12">
            <a:hlinkClick r:id="rId11"/>
          </p:cNvPr>
          <p:cNvSpPr txBox="1"/>
          <p:nvPr/>
        </p:nvSpPr>
        <p:spPr>
          <a:xfrm>
            <a:off x="8737763" y="4161787"/>
            <a:ext cx="3258263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VIDEO</a:t>
            </a:r>
          </a:p>
          <a:p>
            <a:pPr algn="ctr"/>
            <a:r>
              <a:rPr lang="cs-CZ" b="1" dirty="0">
                <a:solidFill>
                  <a:srgbClr val="0070C0"/>
                </a:solidFill>
              </a:rPr>
              <a:t>Spiroergometrie - </a:t>
            </a:r>
            <a:r>
              <a:rPr lang="cs-CZ" b="1" dirty="0" err="1">
                <a:solidFill>
                  <a:srgbClr val="0070C0"/>
                </a:solidFill>
              </a:rPr>
              <a:t>flume</a:t>
            </a:r>
            <a:endParaRPr lang="cs-CZ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2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16" y="3957967"/>
            <a:ext cx="4299182" cy="261981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264" y="1150375"/>
            <a:ext cx="3586125" cy="239341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686" y="1744844"/>
            <a:ext cx="3668114" cy="366811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4256686" y="543544"/>
            <a:ext cx="3963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ERGOMETRY A TRENAŽERY</a:t>
            </a: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KAJAK – KÁNOE - PÁDLOVÁNÍ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57" y="3873736"/>
            <a:ext cx="4043432" cy="270404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16" y="1150375"/>
            <a:ext cx="3705067" cy="244534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8823865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Antrop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49276"/>
            <a:ext cx="8713788" cy="618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1703388" y="188913"/>
            <a:ext cx="8786812" cy="40011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</a:rPr>
              <a:t>DYNAMOMETRIE - </a:t>
            </a:r>
            <a:r>
              <a:rPr lang="cs-CZ" altLang="cs-CZ" sz="2000" b="1">
                <a:solidFill>
                  <a:srgbClr val="FF0000"/>
                </a:solidFill>
              </a:rPr>
              <a:t>FUNKČNÍ DIAGNOSTIKA</a:t>
            </a:r>
            <a:endParaRPr lang="en-GB" altLang="cs-CZ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0140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Antrop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817564"/>
            <a:ext cx="8785225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1703388" y="188913"/>
            <a:ext cx="8786812" cy="40011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</a:rPr>
              <a:t>DYNAMOMETRIE - </a:t>
            </a:r>
            <a:r>
              <a:rPr lang="cs-CZ" altLang="cs-CZ" sz="2000" b="1">
                <a:solidFill>
                  <a:srgbClr val="FF0000"/>
                </a:solidFill>
              </a:rPr>
              <a:t>FUNKČNÍ DIAGNOSTIKA</a:t>
            </a:r>
            <a:endParaRPr lang="en-GB" altLang="cs-CZ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888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616" y="4283999"/>
            <a:ext cx="1330222" cy="133022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98550" y="256573"/>
            <a:ext cx="8227177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rgbClr val="0070C0"/>
                </a:solidFill>
              </a:rPr>
              <a:t>Bezpečnost zátěžových testů</a:t>
            </a:r>
          </a:p>
          <a:p>
            <a:pPr algn="ctr"/>
            <a:endParaRPr lang="cs-CZ" sz="2000" b="1" cap="all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Nebezpečí zranění (prostor, umístění, stav ergometru, okolní předměty)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Nebezpečí selhání oslabených vnitřních orgánů a systémů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Příprava personálu k řešení problému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Dlouhodobá - vzdělání, praxe, cvičení,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Bezprostřední příprava – metodika testu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Důvody neprovedení a přerušení testu </a:t>
            </a:r>
            <a:r>
              <a:rPr lang="cs-CZ" sz="2000" b="1" dirty="0">
                <a:solidFill>
                  <a:srgbClr val="7030A0"/>
                </a:solidFill>
              </a:rPr>
              <a:t>(viz dále)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Příprava laboratoře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Prostor, uspořádání ergometrů a přístrojů, větrání, klimatizace, 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Zdravotní materiál a léky pro první pomoc a resuscitaci </a:t>
            </a:r>
            <a:r>
              <a:rPr lang="cs-CZ" sz="2000" b="1" dirty="0">
                <a:solidFill>
                  <a:srgbClr val="7030A0"/>
                </a:solidFill>
              </a:rPr>
              <a:t>(AED)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Příprava a sledování testovaného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Vysvětlení průběhu testu, zácvik, způsob komunikace, sdělení potíží, způsob ukončení testu, 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Průběžná komunikace, sledování odezvy na zátěž – známky selhávání atd.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Zvláštnosti testování dětí, seniorů a žen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DĚTI – větší obava, jednodušší vysvětlení, rychlejší reakce, nestabilita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SENIOŘI – pomaleji reagují, vyšší riziko selhání oslabených orgánů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ŽENY – častější </a:t>
            </a:r>
            <a:r>
              <a:rPr lang="cs-CZ" sz="2000" dirty="0" err="1"/>
              <a:t>neurocirkulační</a:t>
            </a:r>
            <a:r>
              <a:rPr lang="cs-CZ" sz="2000" dirty="0"/>
              <a:t> (TK) labilita, problém umístění a stabilizace EKG elektrod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767" y="3811772"/>
            <a:ext cx="2368762" cy="3046228"/>
          </a:xfrm>
          <a:prstGeom prst="rect">
            <a:avLst/>
          </a:prstGeom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92" y="1260627"/>
            <a:ext cx="1142245" cy="114224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31" y="2414139"/>
            <a:ext cx="1386365" cy="138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578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50"/>
          <a:stretch/>
        </p:blipFill>
        <p:spPr>
          <a:xfrm>
            <a:off x="1696995" y="4917631"/>
            <a:ext cx="5527589" cy="18178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633" y="2273643"/>
            <a:ext cx="3197905" cy="446179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</p:pic>
      <p:sp>
        <p:nvSpPr>
          <p:cNvPr id="2" name="TextovéPole 1"/>
          <p:cNvSpPr txBox="1"/>
          <p:nvPr/>
        </p:nvSpPr>
        <p:spPr>
          <a:xfrm>
            <a:off x="1696995" y="349739"/>
            <a:ext cx="8342272" cy="443198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rgbClr val="0070C0"/>
                </a:solidFill>
              </a:rPr>
              <a:t>První pomoc při akutní komplikaci zátěžového testu</a:t>
            </a:r>
          </a:p>
          <a:p>
            <a:endParaRPr lang="cs-CZ" b="1" dirty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2000" dirty="0">
                <a:solidFill>
                  <a:srgbClr val="0070C0"/>
                </a:solidFill>
              </a:rPr>
              <a:t>Přerušení zátěže </a:t>
            </a:r>
            <a:r>
              <a:rPr lang="cs-CZ" sz="2000" dirty="0"/>
              <a:t>při subjektivních potížích nebo objektivních příznacích zhoršení stavu</a:t>
            </a:r>
          </a:p>
          <a:p>
            <a:pPr lvl="1"/>
            <a:r>
              <a:rPr lang="cs-CZ" sz="2000" dirty="0"/>
              <a:t>(viz výše „Důvody přerušení testu“)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>
                <a:solidFill>
                  <a:srgbClr val="0070C0"/>
                </a:solidFill>
              </a:rPr>
              <a:t>Diagnostika </a:t>
            </a:r>
            <a:r>
              <a:rPr lang="cs-CZ" sz="2000" dirty="0"/>
              <a:t>- zjištění příčiny potíží a stavu pacienta, pro volbu vhodné první pomoci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>
                <a:solidFill>
                  <a:srgbClr val="0070C0"/>
                </a:solidFill>
              </a:rPr>
              <a:t>První pomoc </a:t>
            </a:r>
            <a:r>
              <a:rPr lang="cs-CZ" sz="2000" dirty="0"/>
              <a:t>podle diagnózy – stavu pacienta 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cs-CZ" sz="2000" b="1" dirty="0">
                <a:solidFill>
                  <a:srgbClr val="7030A0"/>
                </a:solidFill>
              </a:rPr>
              <a:t>Uvedení do vhodné polohy </a:t>
            </a:r>
            <a:r>
              <a:rPr lang="cs-CZ" sz="2000" dirty="0"/>
              <a:t>(sed, leh, zvýšená poloha dolních končetin)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cs-CZ" sz="2000" b="1" dirty="0">
                <a:solidFill>
                  <a:srgbClr val="7030A0"/>
                </a:solidFill>
              </a:rPr>
              <a:t>Zavolání pomoci </a:t>
            </a:r>
            <a:r>
              <a:rPr lang="cs-CZ" sz="2000" dirty="0">
                <a:solidFill>
                  <a:srgbClr val="7030A0"/>
                </a:solidFill>
              </a:rPr>
              <a:t>(kolegové, Záchranná služba –  tel: 155), přinesení AED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cs-CZ" sz="2000" b="1" dirty="0">
                <a:solidFill>
                  <a:srgbClr val="7030A0"/>
                </a:solidFill>
              </a:rPr>
              <a:t>Ošetření</a:t>
            </a:r>
            <a:r>
              <a:rPr lang="cs-CZ" sz="2000" dirty="0">
                <a:solidFill>
                  <a:srgbClr val="7030A0"/>
                </a:solidFill>
              </a:rPr>
              <a:t> </a:t>
            </a:r>
            <a:r>
              <a:rPr lang="cs-CZ" sz="2000" dirty="0"/>
              <a:t>při poranění (fixace, aj.)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cs-CZ" sz="2000" b="1" dirty="0">
                <a:solidFill>
                  <a:srgbClr val="7030A0"/>
                </a:solidFill>
              </a:rPr>
              <a:t>Zajištění čerstvého vzduchu </a:t>
            </a:r>
            <a:r>
              <a:rPr lang="cs-CZ" sz="2000" dirty="0"/>
              <a:t>při nevolnosti, dušnosti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cs-CZ" sz="2000" b="1" dirty="0">
                <a:solidFill>
                  <a:srgbClr val="7030A0"/>
                </a:solidFill>
              </a:rPr>
              <a:t>Kardiopulmonální resuscitace </a:t>
            </a:r>
            <a:r>
              <a:rPr lang="cs-CZ" sz="2000" dirty="0"/>
              <a:t>při selhání základ. životních funkcí </a:t>
            </a:r>
            <a:r>
              <a:rPr lang="cs-CZ" sz="2000" dirty="0">
                <a:solidFill>
                  <a:srgbClr val="C00000"/>
                </a:solidFill>
              </a:rPr>
              <a:t>(</a:t>
            </a:r>
            <a:r>
              <a:rPr lang="cs-CZ" sz="2000" b="1" dirty="0">
                <a:solidFill>
                  <a:srgbClr val="C00000"/>
                </a:solidFill>
              </a:rPr>
              <a:t>zajištění dýchacích cest</a:t>
            </a:r>
            <a:r>
              <a:rPr lang="cs-CZ" sz="2000" dirty="0">
                <a:solidFill>
                  <a:srgbClr val="C00000"/>
                </a:solidFill>
              </a:rPr>
              <a:t>, 30 </a:t>
            </a:r>
            <a:r>
              <a:rPr lang="cs-CZ" sz="2000" b="1" dirty="0">
                <a:solidFill>
                  <a:srgbClr val="C00000"/>
                </a:solidFill>
              </a:rPr>
              <a:t>stlačení hrudníku 100/min </a:t>
            </a:r>
            <a:r>
              <a:rPr lang="cs-CZ" sz="2000" dirty="0">
                <a:solidFill>
                  <a:srgbClr val="C00000"/>
                </a:solidFill>
              </a:rPr>
              <a:t>: 2 dechy)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562329" y="5250749"/>
            <a:ext cx="2884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rgbClr val="002060"/>
                </a:solidFill>
              </a:rPr>
              <a:t>Zuchová a kol., FSpS MU, 2008</a:t>
            </a:r>
          </a:p>
        </p:txBody>
      </p:sp>
    </p:spTree>
    <p:extLst>
      <p:ext uri="{BB962C8B-B14F-4D97-AF65-F5344CB8AC3E}">
        <p14:creationId xmlns:p14="http://schemas.microsoft.com/office/powerpoint/2010/main" val="6084988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10829" y="271513"/>
            <a:ext cx="887637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70C0"/>
                </a:solidFill>
              </a:rPr>
              <a:t>UKAZATELE ODEZVY ORGANIZMU NA ZÁTĚŽ</a:t>
            </a:r>
          </a:p>
          <a:p>
            <a:r>
              <a:rPr lang="cs-CZ" sz="2400" dirty="0">
                <a:solidFill>
                  <a:srgbClr val="C00000"/>
                </a:solidFill>
              </a:rPr>
              <a:t>SUBJEKTIVNÍ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Pocit zátěže (RPE – </a:t>
            </a:r>
            <a:r>
              <a:rPr lang="en-GB" sz="2400" dirty="0">
                <a:solidFill>
                  <a:srgbClr val="0070C0"/>
                </a:solidFill>
              </a:rPr>
              <a:t>rating of perceived exertion</a:t>
            </a:r>
            <a:r>
              <a:rPr lang="cs-CZ" sz="2400" dirty="0">
                <a:solidFill>
                  <a:srgbClr val="0070C0"/>
                </a:solidFill>
              </a:rPr>
              <a:t>, </a:t>
            </a:r>
            <a:r>
              <a:rPr lang="cs-CZ" sz="2400" dirty="0" err="1">
                <a:solidFill>
                  <a:srgbClr val="0070C0"/>
                </a:solidFill>
              </a:rPr>
              <a:t>Borg</a:t>
            </a:r>
            <a:r>
              <a:rPr lang="cs-CZ" sz="2400" dirty="0">
                <a:solidFill>
                  <a:srgbClr val="0070C0"/>
                </a:solidFill>
              </a:rPr>
              <a:t> 1962)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Bolest, dušnost</a:t>
            </a:r>
          </a:p>
          <a:p>
            <a:r>
              <a:rPr lang="cs-CZ" sz="2400" dirty="0">
                <a:solidFill>
                  <a:srgbClr val="C00000"/>
                </a:solidFill>
              </a:rPr>
              <a:t>OBJEKTIVNÍ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Antropometrické – hmotnost, složení těla (voda), ..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Dynamometrické – síla, výkon, práce, 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Kardiovaskulární – SF, HRV, TK, EKG, 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Ventilačně-respirační – VE, VO</a:t>
            </a:r>
            <a:r>
              <a:rPr lang="cs-CZ" sz="2400" baseline="-25000" dirty="0">
                <a:solidFill>
                  <a:srgbClr val="0070C0"/>
                </a:solidFill>
              </a:rPr>
              <a:t>2</a:t>
            </a:r>
            <a:r>
              <a:rPr lang="cs-CZ" sz="2400" dirty="0">
                <a:solidFill>
                  <a:srgbClr val="0070C0"/>
                </a:solidFill>
              </a:rPr>
              <a:t>, VCO</a:t>
            </a:r>
            <a:r>
              <a:rPr lang="cs-CZ" sz="2400" baseline="-25000" dirty="0">
                <a:solidFill>
                  <a:srgbClr val="0070C0"/>
                </a:solidFill>
              </a:rPr>
              <a:t>2</a:t>
            </a:r>
            <a:r>
              <a:rPr lang="cs-CZ" sz="2400" dirty="0">
                <a:solidFill>
                  <a:srgbClr val="0070C0"/>
                </a:solidFill>
              </a:rPr>
              <a:t>, RER, 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Biochemické (krev, moč, sliny) – </a:t>
            </a:r>
            <a:r>
              <a:rPr lang="cs-CZ" sz="2400" dirty="0" err="1">
                <a:solidFill>
                  <a:srgbClr val="0070C0"/>
                </a:solidFill>
              </a:rPr>
              <a:t>Glu</a:t>
            </a:r>
            <a:r>
              <a:rPr lang="cs-CZ" sz="2400" dirty="0">
                <a:solidFill>
                  <a:srgbClr val="0070C0"/>
                </a:solidFill>
              </a:rPr>
              <a:t>, La, ABR, CK, LDH, </a:t>
            </a:r>
            <a:r>
              <a:rPr lang="cs-CZ" sz="2400" dirty="0" err="1">
                <a:solidFill>
                  <a:srgbClr val="0070C0"/>
                </a:solidFill>
              </a:rPr>
              <a:t>Cortisol</a:t>
            </a:r>
            <a:r>
              <a:rPr lang="cs-CZ" sz="2400" dirty="0">
                <a:solidFill>
                  <a:srgbClr val="0070C0"/>
                </a:solidFill>
              </a:rPr>
              <a:t>, 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Hematologické (krev) – Ery, Leu, </a:t>
            </a:r>
            <a:r>
              <a:rPr lang="cs-CZ" sz="2400" dirty="0" err="1">
                <a:solidFill>
                  <a:srgbClr val="0070C0"/>
                </a:solidFill>
              </a:rPr>
              <a:t>Hb</a:t>
            </a:r>
            <a:r>
              <a:rPr lang="cs-CZ" sz="2400" dirty="0">
                <a:solidFill>
                  <a:srgbClr val="0070C0"/>
                </a:solidFill>
              </a:rPr>
              <a:t>, </a:t>
            </a:r>
            <a:r>
              <a:rPr lang="cs-CZ" sz="2400" dirty="0" err="1">
                <a:solidFill>
                  <a:srgbClr val="0070C0"/>
                </a:solidFill>
              </a:rPr>
              <a:t>Hct</a:t>
            </a:r>
            <a:r>
              <a:rPr lang="cs-CZ" sz="2400" dirty="0">
                <a:solidFill>
                  <a:srgbClr val="0070C0"/>
                </a:solidFill>
              </a:rPr>
              <a:t>, 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Imunologické (krev, sliny) – Imunoglobuliny (</a:t>
            </a:r>
            <a:r>
              <a:rPr lang="cs-CZ" sz="2400" dirty="0" err="1">
                <a:solidFill>
                  <a:srgbClr val="0070C0"/>
                </a:solidFill>
              </a:rPr>
              <a:t>Pl</a:t>
            </a:r>
            <a:r>
              <a:rPr lang="cs-CZ" sz="2400" dirty="0">
                <a:solidFill>
                  <a:srgbClr val="0070C0"/>
                </a:solidFill>
              </a:rPr>
              <a:t>), 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Indikátory oxidačního stresu (MDA, ..) a antioxidační aktivity (SOD, ..)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Termodynamické – teplota (termometry, infračervená termografie)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…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7" b="21249"/>
          <a:stretch/>
        </p:blipFill>
        <p:spPr>
          <a:xfrm>
            <a:off x="304800" y="1933609"/>
            <a:ext cx="2225975" cy="136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09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Vek9">
            <a:extLst>
              <a:ext uri="{FF2B5EF4-FFF2-40B4-BE49-F238E27FC236}">
                <a16:creationId xmlns:a16="http://schemas.microsoft.com/office/drawing/2014/main" id="{D5E7FA79-D11F-8C3B-ACC3-958CFD165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050926"/>
            <a:ext cx="6048375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ABFDB80-1FE5-A7F3-6526-81830F510A5D}"/>
              </a:ext>
            </a:extLst>
          </p:cNvPr>
          <p:cNvSpPr/>
          <p:nvPr/>
        </p:nvSpPr>
        <p:spPr>
          <a:xfrm>
            <a:off x="2567782" y="589261"/>
            <a:ext cx="6913562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400" dirty="0"/>
              <a:t>MAXIMÁLNÍ VÝKON NA CYKLOERGOMETRU</a:t>
            </a:r>
          </a:p>
        </p:txBody>
      </p:sp>
      <p:sp>
        <p:nvSpPr>
          <p:cNvPr id="7172" name="Obdélník 6">
            <a:extLst>
              <a:ext uri="{FF2B5EF4-FFF2-40B4-BE49-F238E27FC236}">
                <a16:creationId xmlns:a16="http://schemas.microsoft.com/office/drawing/2014/main" id="{9977AE0F-8E59-2F35-686D-C98CD1256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3" y="1484314"/>
            <a:ext cx="1185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CHLAPCI</a:t>
            </a:r>
          </a:p>
        </p:txBody>
      </p:sp>
      <p:sp>
        <p:nvSpPr>
          <p:cNvPr id="7173" name="Obdélník 7">
            <a:extLst>
              <a:ext uri="{FF2B5EF4-FFF2-40B4-BE49-F238E27FC236}">
                <a16:creationId xmlns:a16="http://schemas.microsoft.com/office/drawing/2014/main" id="{BD438CB3-0488-C45A-E6C5-63BB9CF1D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4" y="3954463"/>
            <a:ext cx="1241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DĚVČATA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B74F749-3C8B-D2A4-1406-0BB19E6A08C9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430" y="4842933"/>
            <a:ext cx="1446291" cy="1939470"/>
          </a:xfrm>
          <a:prstGeom prst="rect">
            <a:avLst/>
          </a:prstGeom>
          <a:solidFill>
            <a:schemeClr val="accent1"/>
          </a:solidFill>
        </p:spPr>
      </p:pic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8768668" y="509467"/>
          <a:ext cx="3295689" cy="572943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{93296810-A885-4BE3-A3E7-6D5BEEA58F35}</a:tableStyleId>
              </a:tblPr>
              <a:tblGrid>
                <a:gridCol w="740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96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Pocit bolesti/dušnosti (</a:t>
                      </a:r>
                      <a:r>
                        <a:rPr lang="cs-CZ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Borg</a:t>
                      </a: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5818031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Číslo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Slovní hodnota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žádná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velmi velmi slabá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velmi slabá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lehká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střední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poněkud silná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silná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velmi silná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velmi velmi silná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maximální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5" name="Group 58"/>
          <p:cNvGraphicFramePr>
            <a:graphicFrameLocks noGrp="1"/>
          </p:cNvGraphicFramePr>
          <p:nvPr/>
        </p:nvGraphicFramePr>
        <p:xfrm>
          <a:off x="3380482" y="455571"/>
          <a:ext cx="3507711" cy="6247992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662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0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Pocit zátěže (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Borg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1962)</a:t>
                      </a:r>
                      <a:endParaRPr kumimoji="0" lang="en-GB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201936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Číslo</a:t>
                      </a:r>
                      <a:endParaRPr kumimoji="0" lang="en-GB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Slovní hodnota</a:t>
                      </a:r>
                      <a:endParaRPr kumimoji="0" lang="en-GB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velmi velmi lehká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velmi lehká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lehká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poněkud namáhavá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namáhavá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velmi namáhavá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velmi velmi namáhavá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" name="Obdélník 1"/>
          <p:cNvSpPr/>
          <p:nvPr/>
        </p:nvSpPr>
        <p:spPr>
          <a:xfrm>
            <a:off x="2971619" y="75597"/>
            <a:ext cx="6248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</a:rPr>
              <a:t>SUBJEKTIVNÍ UKAZATELE ODEZVY ORGANIZMU NA ZÁTĚŽ</a:t>
            </a:r>
          </a:p>
        </p:txBody>
      </p:sp>
      <p:graphicFrame>
        <p:nvGraphicFramePr>
          <p:cNvPr id="11" name="Tabulka 4">
            <a:extLst>
              <a:ext uri="{FF2B5EF4-FFF2-40B4-BE49-F238E27FC236}">
                <a16:creationId xmlns:a16="http://schemas.microsoft.com/office/drawing/2014/main" id="{6B761D50-25B9-D501-4425-9C0ED64A4700}"/>
              </a:ext>
            </a:extLst>
          </p:cNvPr>
          <p:cNvGraphicFramePr>
            <a:graphicFrameLocks noGrp="1"/>
          </p:cNvGraphicFramePr>
          <p:nvPr/>
        </p:nvGraphicFramePr>
        <p:xfrm>
          <a:off x="127643" y="455571"/>
          <a:ext cx="3171683" cy="594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850">
                  <a:extLst>
                    <a:ext uri="{9D8B030D-6E8A-4147-A177-3AD203B41FA5}">
                      <a16:colId xmlns:a16="http://schemas.microsoft.com/office/drawing/2014/main" val="1110656283"/>
                    </a:ext>
                  </a:extLst>
                </a:gridCol>
                <a:gridCol w="2689833">
                  <a:extLst>
                    <a:ext uri="{9D8B030D-6E8A-4147-A177-3AD203B41FA5}">
                      <a16:colId xmlns:a16="http://schemas.microsoft.com/office/drawing/2014/main" val="289026179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Pocit zátěže (</a:t>
                      </a:r>
                      <a:r>
                        <a:rPr lang="cs-CZ" sz="2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Foster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1996)</a:t>
                      </a:r>
                    </a:p>
                    <a:p>
                      <a:pPr algn="ctr"/>
                      <a:r>
                        <a:rPr lang="cs-CZ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VT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895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klid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008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velmi lehká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357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lehká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724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mírná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13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poněkud namáhavá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101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Ventilační práh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3279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Těžká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348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492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Ventilační práh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126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velmi těžká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152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velmi velmi těžká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235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blízko maximální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156464"/>
                  </a:ext>
                </a:extLst>
              </a:tr>
              <a:tr h="490937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maximální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337425"/>
                  </a:ext>
                </a:extLst>
              </a:tr>
            </a:tbl>
          </a:graphicData>
        </a:graphic>
      </p:graphicFrame>
      <p:pic>
        <p:nvPicPr>
          <p:cNvPr id="1026" name="Picture 2" descr="Běh bez letové fáze - mechanika, energetika a implementace této techniky -  #babos-sports#">
            <a:extLst>
              <a:ext uri="{FF2B5EF4-FFF2-40B4-BE49-F238E27FC236}">
                <a16:creationId xmlns:a16="http://schemas.microsoft.com/office/drawing/2014/main" id="{ACDFD4A5-1265-25CB-0F1A-969AC9EB2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95"/>
          <a:stretch/>
        </p:blipFill>
        <p:spPr bwMode="auto">
          <a:xfrm>
            <a:off x="6131245" y="1763227"/>
            <a:ext cx="2240587" cy="289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5163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A03AD-DC54-B266-91B7-CACF8FFF5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ffects of Nordic walking training on quality of life, balance and  functional mobility in elderly: A randomized clinical trial | Urban Poling">
            <a:extLst>
              <a:ext uri="{FF2B5EF4-FFF2-40B4-BE49-F238E27FC236}">
                <a16:creationId xmlns:a16="http://schemas.microsoft.com/office/drawing/2014/main" id="{84529A75-B4CB-D1F2-61EA-B2B0AA18F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870" y="2727434"/>
            <a:ext cx="5542332" cy="369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6" name="Text Box 2">
            <a:extLst>
              <a:ext uri="{FF2B5EF4-FFF2-40B4-BE49-F238E27FC236}">
                <a16:creationId xmlns:a16="http://schemas.microsoft.com/office/drawing/2014/main" id="{0B4CB338-F423-43E7-EEDC-23524A2B5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88913"/>
            <a:ext cx="7993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„Test mluvení“</a:t>
            </a:r>
            <a:r>
              <a:rPr lang="cs-CZ" altLang="cs-CZ" sz="2400" b="1">
                <a:solidFill>
                  <a:schemeClr val="accent2"/>
                </a:solidFill>
              </a:rPr>
              <a:t> </a:t>
            </a:r>
            <a:r>
              <a:rPr lang="cs-CZ" altLang="cs-CZ" sz="2400"/>
              <a:t>(Croteau et al.)</a:t>
            </a:r>
            <a:endParaRPr lang="en-GB" altLang="cs-CZ" sz="2400"/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C19E3B2E-E5CA-90D9-B9F7-835B767AC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692151"/>
            <a:ext cx="799306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en-US" altLang="cs-CZ" sz="2000" b="1" dirty="0">
                <a:solidFill>
                  <a:schemeClr val="accent1">
                    <a:lumMod val="75000"/>
                  </a:schemeClr>
                </a:solidFill>
              </a:rPr>
              <a:t>INTEN</a:t>
            </a: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US" altLang="cs-CZ" sz="2000" b="1" dirty="0">
                <a:solidFill>
                  <a:schemeClr val="accent1">
                    <a:lumMod val="75000"/>
                  </a:schemeClr>
                </a:solidFill>
              </a:rPr>
              <a:t>ITA</a:t>
            </a: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 ZÁTĚŽE, kdy přestáváme být schopni souvislé řeči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  <a:t>- doporučená intenzita rekreační a léčebné pohybové aktivity </a:t>
            </a:r>
            <a:r>
              <a:rPr lang="cs-CZ" altLang="cs-CZ" sz="2000" dirty="0"/>
              <a:t>(</a:t>
            </a:r>
            <a:r>
              <a:rPr lang="cs-CZ" altLang="cs-CZ" sz="2000" b="1" dirty="0"/>
              <a:t>↓</a:t>
            </a:r>
            <a:r>
              <a:rPr lang="cs-CZ" altLang="cs-CZ" sz="2000" dirty="0"/>
              <a:t>volných O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 radikálů a acidózy)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000" dirty="0"/>
              <a:t>- těsně pod úrovní „anaerobního prahu“</a:t>
            </a:r>
          </a:p>
        </p:txBody>
      </p:sp>
      <p:sp>
        <p:nvSpPr>
          <p:cNvPr id="2" name="Šipka: nahoru 1">
            <a:extLst>
              <a:ext uri="{FF2B5EF4-FFF2-40B4-BE49-F238E27FC236}">
                <a16:creationId xmlns:a16="http://schemas.microsoft.com/office/drawing/2014/main" id="{E46384CB-5546-1B78-0D97-6D0B5B27A72E}"/>
              </a:ext>
            </a:extLst>
          </p:cNvPr>
          <p:cNvSpPr/>
          <p:nvPr/>
        </p:nvSpPr>
        <p:spPr>
          <a:xfrm>
            <a:off x="2818358" y="2061628"/>
            <a:ext cx="7037193" cy="1233365"/>
          </a:xfrm>
          <a:prstGeom prst="upArrow">
            <a:avLst>
              <a:gd name="adj1" fmla="val 78508"/>
              <a:gd name="adj2" fmla="val 69475"/>
            </a:avLst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chemeClr val="accent5">
                    <a:lumMod val="50000"/>
                  </a:schemeClr>
                </a:solidFill>
              </a:rPr>
              <a:t>↑ příjem O</a:t>
            </a:r>
            <a:r>
              <a:rPr lang="cs-CZ" altLang="cs-CZ" sz="2400" b="1" baseline="-25000" dirty="0">
                <a:solidFill>
                  <a:schemeClr val="accent5">
                    <a:lumMod val="50000"/>
                  </a:schemeClr>
                </a:solidFill>
              </a:rPr>
              <a:t>2 </a:t>
            </a:r>
            <a:r>
              <a:rPr lang="cs-CZ" altLang="cs-CZ" sz="2400" b="1" dirty="0">
                <a:solidFill>
                  <a:schemeClr val="accent5">
                    <a:lumMod val="50000"/>
                  </a:schemeClr>
                </a:solidFill>
              </a:rPr>
              <a:t>+ ↑ výdej CO</a:t>
            </a:r>
            <a:r>
              <a:rPr lang="cs-CZ" altLang="cs-CZ" sz="2400" b="1" baseline="-25000" dirty="0">
                <a:solidFill>
                  <a:schemeClr val="accent5">
                    <a:lumMod val="50000"/>
                  </a:schemeClr>
                </a:solidFill>
              </a:rPr>
              <a:t>2 </a:t>
            </a:r>
            <a:r>
              <a:rPr lang="cs-CZ" altLang="cs-CZ" sz="2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→ ↑</a:t>
            </a:r>
            <a:r>
              <a:rPr lang="cs-CZ" altLang="cs-CZ" sz="2400" b="1" dirty="0">
                <a:solidFill>
                  <a:schemeClr val="accent5">
                    <a:lumMod val="50000"/>
                  </a:schemeClr>
                </a:solidFill>
              </a:rPr>
              <a:t> ventilace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5A1A699-2A7D-7689-95EC-BADD05B28A6B}"/>
              </a:ext>
            </a:extLst>
          </p:cNvPr>
          <p:cNvSpPr txBox="1"/>
          <p:nvPr/>
        </p:nvSpPr>
        <p:spPr>
          <a:xfrm>
            <a:off x="9647740" y="3935531"/>
            <a:ext cx="1890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i="1" dirty="0">
                <a:solidFill>
                  <a:schemeClr val="accent5">
                    <a:lumMod val="50000"/>
                  </a:schemeClr>
                </a:solidFill>
                <a:latin typeface="Forte" panose="03060902040502070203" pitchFamily="66" charset="0"/>
              </a:rPr>
              <a:t>Děkuji Vám</a:t>
            </a:r>
          </a:p>
          <a:p>
            <a:pPr algn="ctr"/>
            <a:r>
              <a:rPr lang="cs-CZ" sz="2400" i="1" dirty="0">
                <a:solidFill>
                  <a:schemeClr val="accent5">
                    <a:lumMod val="50000"/>
                  </a:schemeClr>
                </a:solidFill>
                <a:latin typeface="Forte" panose="03060902040502070203" pitchFamily="66" charset="0"/>
              </a:rPr>
              <a:t>za pozornost</a:t>
            </a:r>
          </a:p>
        </p:txBody>
      </p:sp>
      <p:pic>
        <p:nvPicPr>
          <p:cNvPr id="1028" name="Picture 4" descr="Cute Smiling Doctor Emoticon Wearing Stethoscope Emoji Smiley Vector  Illustration Stock Illustration - Download Image Now - iStock">
            <a:extLst>
              <a:ext uri="{FF2B5EF4-FFF2-40B4-BE49-F238E27FC236}">
                <a16:creationId xmlns:a16="http://schemas.microsoft.com/office/drawing/2014/main" id="{FCAC6ADC-A141-AFAD-4CC0-921338D161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5" t="11225" r="11785"/>
          <a:stretch/>
        </p:blipFill>
        <p:spPr bwMode="auto">
          <a:xfrm>
            <a:off x="9900321" y="4766528"/>
            <a:ext cx="1637963" cy="190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9131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9A4A5FBC-429E-FA80-F8CA-E93D9B68D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388" y="981075"/>
            <a:ext cx="6443662" cy="46164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cs-CZ" altLang="cs-CZ" u="sng" dirty="0">
                <a:solidFill>
                  <a:srgbClr val="C00000"/>
                </a:solidFill>
              </a:rPr>
              <a:t>Intenzita zatížení krevního oběhu (srdce)</a:t>
            </a:r>
          </a:p>
          <a:p>
            <a:pPr>
              <a:defRPr/>
            </a:pPr>
            <a:endParaRPr lang="cs-CZ" altLang="cs-CZ" dirty="0"/>
          </a:p>
          <a:p>
            <a:pPr marL="0" indent="0">
              <a:defRPr/>
            </a:pPr>
            <a:r>
              <a:rPr lang="cs-CZ" altLang="cs-CZ" dirty="0">
                <a:solidFill>
                  <a:srgbClr val="0070C0"/>
                </a:solidFill>
              </a:rPr>
              <a:t>a) SF 		minutová srdeční frekvence </a:t>
            </a:r>
            <a:r>
              <a:rPr lang="en-US" altLang="cs-CZ" dirty="0">
                <a:solidFill>
                  <a:srgbClr val="0070C0"/>
                </a:solidFill>
              </a:rPr>
              <a:t>[t</a:t>
            </a:r>
            <a:r>
              <a:rPr lang="cs-CZ" altLang="cs-CZ" dirty="0" err="1">
                <a:solidFill>
                  <a:srgbClr val="0070C0"/>
                </a:solidFill>
              </a:rPr>
              <a:t>epy</a:t>
            </a:r>
            <a:r>
              <a:rPr lang="cs-CZ" altLang="cs-CZ" dirty="0">
                <a:solidFill>
                  <a:srgbClr val="0070C0"/>
                </a:solidFill>
              </a:rPr>
              <a:t>/min</a:t>
            </a:r>
            <a:r>
              <a:rPr lang="en-US" altLang="cs-CZ" dirty="0">
                <a:solidFill>
                  <a:srgbClr val="0070C0"/>
                </a:solidFill>
              </a:rPr>
              <a:t>]</a:t>
            </a:r>
            <a:r>
              <a:rPr lang="cs-CZ" altLang="cs-CZ" dirty="0">
                <a:solidFill>
                  <a:srgbClr val="0070C0"/>
                </a:solidFill>
              </a:rPr>
              <a:t> </a:t>
            </a:r>
          </a:p>
          <a:p>
            <a:pPr marL="914400" lvl="2" indent="0">
              <a:defRPr/>
            </a:pPr>
            <a:r>
              <a:rPr lang="cs-CZ" altLang="cs-CZ" sz="1200" dirty="0"/>
              <a:t>	HR – </a:t>
            </a:r>
            <a:r>
              <a:rPr lang="cs-CZ" altLang="cs-CZ" sz="1200" dirty="0" err="1"/>
              <a:t>heart</a:t>
            </a:r>
            <a:r>
              <a:rPr lang="cs-CZ" altLang="cs-CZ" sz="1200" dirty="0"/>
              <a:t> </a:t>
            </a:r>
            <a:r>
              <a:rPr lang="cs-CZ" altLang="cs-CZ" sz="1200" dirty="0" err="1"/>
              <a:t>rate</a:t>
            </a:r>
            <a:r>
              <a:rPr lang="cs-CZ" altLang="cs-CZ" sz="1200" dirty="0"/>
              <a:t>, </a:t>
            </a:r>
            <a:r>
              <a:rPr lang="cs-CZ" altLang="cs-CZ" sz="1200" dirty="0" err="1"/>
              <a:t>fH</a:t>
            </a:r>
            <a:r>
              <a:rPr lang="cs-CZ" altLang="cs-CZ" sz="1200" dirty="0"/>
              <a:t> – </a:t>
            </a:r>
            <a:r>
              <a:rPr lang="cs-CZ" altLang="cs-CZ" sz="1200" dirty="0" err="1"/>
              <a:t>frequency</a:t>
            </a:r>
            <a:r>
              <a:rPr lang="cs-CZ" altLang="cs-CZ" sz="1200" dirty="0"/>
              <a:t> of </a:t>
            </a:r>
            <a:r>
              <a:rPr lang="cs-CZ" altLang="cs-CZ" sz="1200" dirty="0" err="1"/>
              <a:t>heart</a:t>
            </a:r>
            <a:r>
              <a:rPr lang="cs-CZ" altLang="cs-CZ" sz="1200" dirty="0"/>
              <a:t> </a:t>
            </a:r>
            <a:r>
              <a:rPr lang="en-US" altLang="cs-CZ" sz="1200" dirty="0"/>
              <a:t>[</a:t>
            </a:r>
            <a:r>
              <a:rPr lang="cs-CZ" altLang="cs-CZ" sz="1200" dirty="0" err="1"/>
              <a:t>bpm</a:t>
            </a:r>
            <a:r>
              <a:rPr lang="en-US" altLang="cs-CZ" sz="1200" dirty="0"/>
              <a:t>]</a:t>
            </a:r>
            <a:endParaRPr lang="cs-CZ" altLang="cs-CZ" sz="1200" dirty="0"/>
          </a:p>
          <a:p>
            <a:pPr marL="0" indent="0">
              <a:defRPr/>
            </a:pPr>
            <a:endParaRPr lang="cs-CZ" altLang="cs-CZ" dirty="0">
              <a:solidFill>
                <a:schemeClr val="accent2"/>
              </a:solidFill>
            </a:endParaRPr>
          </a:p>
          <a:p>
            <a:pPr marL="0" indent="0">
              <a:defRPr/>
            </a:pPr>
            <a:r>
              <a:rPr lang="cs-CZ" altLang="cs-CZ" dirty="0">
                <a:solidFill>
                  <a:srgbClr val="0000CC"/>
                </a:solidFill>
              </a:rPr>
              <a:t>b) %</a:t>
            </a:r>
            <a:r>
              <a:rPr lang="cs-CZ" altLang="cs-CZ" dirty="0" err="1">
                <a:solidFill>
                  <a:srgbClr val="0000CC"/>
                </a:solidFill>
              </a:rPr>
              <a:t>SF</a:t>
            </a:r>
            <a:r>
              <a:rPr lang="cs-CZ" altLang="cs-CZ" baseline="-25000" dirty="0" err="1">
                <a:solidFill>
                  <a:srgbClr val="0000CC"/>
                </a:solidFill>
              </a:rPr>
              <a:t>max</a:t>
            </a:r>
            <a:r>
              <a:rPr lang="cs-CZ" altLang="cs-CZ" baseline="-25000" dirty="0">
                <a:solidFill>
                  <a:srgbClr val="0000CC"/>
                </a:solidFill>
              </a:rPr>
              <a:t> </a:t>
            </a:r>
            <a:r>
              <a:rPr lang="cs-CZ" altLang="cs-CZ" dirty="0">
                <a:solidFill>
                  <a:srgbClr val="0000CC"/>
                </a:solidFill>
              </a:rPr>
              <a:t> 	% maximální srdeční frekvence </a:t>
            </a:r>
            <a:r>
              <a:rPr lang="en-US" altLang="cs-CZ" dirty="0">
                <a:solidFill>
                  <a:srgbClr val="0000CC"/>
                </a:solidFill>
              </a:rPr>
              <a:t>[</a:t>
            </a:r>
            <a:r>
              <a:rPr lang="cs-CZ" altLang="cs-CZ" dirty="0">
                <a:solidFill>
                  <a:srgbClr val="0000CC"/>
                </a:solidFill>
              </a:rPr>
              <a:t>%</a:t>
            </a:r>
            <a:r>
              <a:rPr lang="en-US" altLang="cs-CZ" dirty="0">
                <a:solidFill>
                  <a:srgbClr val="0000CC"/>
                </a:solidFill>
              </a:rPr>
              <a:t>]</a:t>
            </a:r>
            <a:r>
              <a:rPr lang="cs-CZ" altLang="cs-CZ" dirty="0">
                <a:solidFill>
                  <a:srgbClr val="0000CC"/>
                </a:solidFill>
              </a:rPr>
              <a:t> </a:t>
            </a:r>
          </a:p>
          <a:p>
            <a:pPr marL="914400" lvl="2" indent="0">
              <a:defRPr/>
            </a:pPr>
            <a:r>
              <a:rPr lang="cs-CZ" altLang="cs-CZ" sz="1200" dirty="0"/>
              <a:t>	</a:t>
            </a:r>
            <a:r>
              <a:rPr lang="cs-CZ" altLang="cs-CZ" sz="1200" dirty="0" err="1"/>
              <a:t>HR</a:t>
            </a:r>
            <a:r>
              <a:rPr lang="cs-CZ" altLang="cs-CZ" sz="1200" baseline="-25000" dirty="0" err="1"/>
              <a:t>max</a:t>
            </a:r>
            <a:r>
              <a:rPr lang="cs-CZ" altLang="cs-CZ" sz="1200" dirty="0"/>
              <a:t> – </a:t>
            </a:r>
            <a:r>
              <a:rPr lang="cs-CZ" altLang="cs-CZ" sz="1200" dirty="0" err="1"/>
              <a:t>maximal</a:t>
            </a:r>
            <a:r>
              <a:rPr lang="cs-CZ" altLang="cs-CZ" sz="1200" dirty="0"/>
              <a:t> </a:t>
            </a:r>
            <a:r>
              <a:rPr lang="cs-CZ" altLang="cs-CZ" sz="1200" dirty="0" err="1"/>
              <a:t>heart</a:t>
            </a:r>
            <a:r>
              <a:rPr lang="cs-CZ" altLang="cs-CZ" sz="1200" dirty="0"/>
              <a:t> </a:t>
            </a:r>
            <a:r>
              <a:rPr lang="cs-CZ" altLang="cs-CZ" sz="1200" dirty="0" err="1"/>
              <a:t>rate</a:t>
            </a:r>
            <a:endParaRPr lang="cs-CZ" altLang="cs-CZ" sz="1200" baseline="-25000" dirty="0">
              <a:solidFill>
                <a:schemeClr val="accent2"/>
              </a:solidFill>
            </a:endParaRPr>
          </a:p>
          <a:p>
            <a:pPr marL="0" indent="0">
              <a:defRPr/>
            </a:pPr>
            <a:r>
              <a:rPr lang="cs-CZ" altLang="cs-CZ" dirty="0">
                <a:solidFill>
                  <a:srgbClr val="FF3300"/>
                </a:solidFill>
              </a:rPr>
              <a:t>		</a:t>
            </a:r>
            <a:r>
              <a:rPr lang="cs-CZ" altLang="cs-CZ" dirty="0">
                <a:solidFill>
                  <a:srgbClr val="0000CC"/>
                </a:solidFill>
              </a:rPr>
              <a:t>= (</a:t>
            </a:r>
            <a:r>
              <a:rPr lang="cs-CZ" altLang="cs-CZ" dirty="0" err="1">
                <a:solidFill>
                  <a:srgbClr val="0000CC"/>
                </a:solidFill>
              </a:rPr>
              <a:t>SF</a:t>
            </a:r>
            <a:r>
              <a:rPr lang="cs-CZ" altLang="cs-CZ" baseline="-25000" dirty="0" err="1">
                <a:solidFill>
                  <a:srgbClr val="0000CC"/>
                </a:solidFill>
              </a:rPr>
              <a:t>zátěž</a:t>
            </a:r>
            <a:r>
              <a:rPr lang="cs-CZ" altLang="cs-CZ" dirty="0">
                <a:solidFill>
                  <a:srgbClr val="0000CC"/>
                </a:solidFill>
              </a:rPr>
              <a:t> / </a:t>
            </a:r>
            <a:r>
              <a:rPr lang="cs-CZ" altLang="cs-CZ" dirty="0" err="1">
                <a:solidFill>
                  <a:srgbClr val="0000CC"/>
                </a:solidFill>
              </a:rPr>
              <a:t>SF</a:t>
            </a:r>
            <a:r>
              <a:rPr lang="cs-CZ" altLang="cs-CZ" baseline="-25000" dirty="0" err="1">
                <a:solidFill>
                  <a:srgbClr val="0000CC"/>
                </a:solidFill>
              </a:rPr>
              <a:t>max</a:t>
            </a:r>
            <a:r>
              <a:rPr lang="cs-CZ" altLang="cs-CZ" dirty="0">
                <a:solidFill>
                  <a:srgbClr val="0000CC"/>
                </a:solidFill>
              </a:rPr>
              <a:t>) • 100</a:t>
            </a:r>
          </a:p>
          <a:p>
            <a:pPr marL="0" indent="0">
              <a:defRPr/>
            </a:pPr>
            <a:r>
              <a:rPr lang="cs-CZ" altLang="cs-CZ" dirty="0">
                <a:solidFill>
                  <a:srgbClr val="FF3300"/>
                </a:solidFill>
              </a:rPr>
              <a:t>		</a:t>
            </a:r>
          </a:p>
          <a:p>
            <a:pPr marL="0" indent="0">
              <a:defRPr/>
            </a:pPr>
            <a:r>
              <a:rPr lang="cs-CZ" altLang="cs-CZ" dirty="0">
                <a:solidFill>
                  <a:srgbClr val="D60093"/>
                </a:solidFill>
              </a:rPr>
              <a:t>c) %MSR 	% maximální srdeční rezervy </a:t>
            </a:r>
            <a:r>
              <a:rPr lang="en-US" altLang="cs-CZ" dirty="0">
                <a:solidFill>
                  <a:srgbClr val="D60093"/>
                </a:solidFill>
              </a:rPr>
              <a:t>[</a:t>
            </a:r>
            <a:r>
              <a:rPr lang="cs-CZ" altLang="cs-CZ" dirty="0">
                <a:solidFill>
                  <a:srgbClr val="D60093"/>
                </a:solidFill>
              </a:rPr>
              <a:t>%</a:t>
            </a:r>
            <a:r>
              <a:rPr lang="en-US" altLang="cs-CZ" dirty="0">
                <a:solidFill>
                  <a:srgbClr val="D60093"/>
                </a:solidFill>
              </a:rPr>
              <a:t>]</a:t>
            </a:r>
            <a:r>
              <a:rPr lang="cs-CZ" altLang="cs-CZ" dirty="0">
                <a:solidFill>
                  <a:srgbClr val="D60093"/>
                </a:solidFill>
              </a:rPr>
              <a:t> </a:t>
            </a:r>
          </a:p>
          <a:p>
            <a:pPr marL="914400" lvl="2" indent="0">
              <a:defRPr/>
            </a:pPr>
            <a:r>
              <a:rPr lang="cs-CZ" altLang="cs-CZ" sz="1200" dirty="0">
                <a:solidFill>
                  <a:srgbClr val="D60093"/>
                </a:solidFill>
              </a:rPr>
              <a:t>	</a:t>
            </a:r>
            <a:r>
              <a:rPr lang="cs-CZ" altLang="cs-CZ" dirty="0">
                <a:solidFill>
                  <a:srgbClr val="D60093"/>
                </a:solidFill>
              </a:rPr>
              <a:t>= </a:t>
            </a:r>
            <a:r>
              <a:rPr lang="en-US" altLang="cs-CZ" dirty="0">
                <a:solidFill>
                  <a:srgbClr val="D60093"/>
                </a:solidFill>
              </a:rPr>
              <a:t>{</a:t>
            </a:r>
            <a:r>
              <a:rPr lang="cs-CZ" altLang="cs-CZ" dirty="0">
                <a:solidFill>
                  <a:srgbClr val="D60093"/>
                </a:solidFill>
              </a:rPr>
              <a:t>(</a:t>
            </a:r>
            <a:r>
              <a:rPr lang="cs-CZ" altLang="cs-CZ" dirty="0" err="1">
                <a:solidFill>
                  <a:srgbClr val="D60093"/>
                </a:solidFill>
              </a:rPr>
              <a:t>SF</a:t>
            </a:r>
            <a:r>
              <a:rPr lang="cs-CZ" altLang="cs-CZ" baseline="-25000" dirty="0" err="1">
                <a:solidFill>
                  <a:srgbClr val="D60093"/>
                </a:solidFill>
              </a:rPr>
              <a:t>zátěž</a:t>
            </a:r>
            <a:r>
              <a:rPr lang="cs-CZ" altLang="cs-CZ" dirty="0">
                <a:solidFill>
                  <a:srgbClr val="D60093"/>
                </a:solidFill>
              </a:rPr>
              <a:t> - </a:t>
            </a:r>
            <a:r>
              <a:rPr lang="cs-CZ" altLang="cs-CZ" dirty="0" err="1">
                <a:solidFill>
                  <a:srgbClr val="D60093"/>
                </a:solidFill>
              </a:rPr>
              <a:t>SF</a:t>
            </a:r>
            <a:r>
              <a:rPr lang="cs-CZ" altLang="cs-CZ" baseline="-25000" dirty="0" err="1">
                <a:solidFill>
                  <a:srgbClr val="D60093"/>
                </a:solidFill>
              </a:rPr>
              <a:t>klid</a:t>
            </a:r>
            <a:r>
              <a:rPr lang="cs-CZ" altLang="cs-CZ" baseline="-25000" dirty="0">
                <a:solidFill>
                  <a:srgbClr val="D60093"/>
                </a:solidFill>
              </a:rPr>
              <a:t> </a:t>
            </a:r>
            <a:r>
              <a:rPr lang="cs-CZ" altLang="cs-CZ" dirty="0">
                <a:solidFill>
                  <a:srgbClr val="D60093"/>
                </a:solidFill>
              </a:rPr>
              <a:t>) / MSR</a:t>
            </a:r>
            <a:r>
              <a:rPr lang="en-US" altLang="cs-CZ" dirty="0">
                <a:solidFill>
                  <a:srgbClr val="D60093"/>
                </a:solidFill>
              </a:rPr>
              <a:t>}</a:t>
            </a:r>
            <a:r>
              <a:rPr lang="cs-CZ" altLang="cs-CZ" dirty="0">
                <a:solidFill>
                  <a:srgbClr val="D60093"/>
                </a:solidFill>
              </a:rPr>
              <a:t> • 100</a:t>
            </a:r>
          </a:p>
          <a:p>
            <a:pPr marL="0" lvl="2" indent="0">
              <a:defRPr/>
            </a:pPr>
            <a:r>
              <a:rPr lang="en-US" altLang="cs-CZ" dirty="0"/>
              <a:t>		</a:t>
            </a:r>
            <a:r>
              <a:rPr lang="cs-CZ" altLang="cs-CZ" dirty="0">
                <a:solidFill>
                  <a:srgbClr val="FF0000"/>
                </a:solidFill>
              </a:rPr>
              <a:t>MSR = </a:t>
            </a:r>
            <a:r>
              <a:rPr lang="cs-CZ" altLang="cs-CZ" dirty="0" err="1">
                <a:solidFill>
                  <a:srgbClr val="FF0000"/>
                </a:solidFill>
              </a:rPr>
              <a:t>SF</a:t>
            </a:r>
            <a:r>
              <a:rPr lang="cs-CZ" altLang="cs-CZ" baseline="-25000" dirty="0" err="1">
                <a:solidFill>
                  <a:srgbClr val="FF0000"/>
                </a:solidFill>
              </a:rPr>
              <a:t>max</a:t>
            </a:r>
            <a:r>
              <a:rPr lang="cs-CZ" altLang="cs-CZ" baseline="-25000" dirty="0">
                <a:solidFill>
                  <a:srgbClr val="FF0000"/>
                </a:solidFill>
              </a:rPr>
              <a:t> </a:t>
            </a:r>
            <a:r>
              <a:rPr lang="cs-CZ" altLang="cs-CZ" dirty="0">
                <a:solidFill>
                  <a:srgbClr val="FF0000"/>
                </a:solidFill>
              </a:rPr>
              <a:t>- </a:t>
            </a:r>
            <a:r>
              <a:rPr lang="cs-CZ" altLang="cs-CZ" dirty="0" err="1">
                <a:solidFill>
                  <a:srgbClr val="FF0000"/>
                </a:solidFill>
              </a:rPr>
              <a:t>SF</a:t>
            </a:r>
            <a:r>
              <a:rPr lang="cs-CZ" altLang="cs-CZ" baseline="-25000" dirty="0" err="1">
                <a:solidFill>
                  <a:srgbClr val="FF0000"/>
                </a:solidFill>
              </a:rPr>
              <a:t>klid</a:t>
            </a:r>
            <a:r>
              <a:rPr lang="cs-CZ" altLang="cs-CZ" dirty="0"/>
              <a:t>;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en-US" altLang="cs-CZ" sz="1200" dirty="0"/>
              <a:t>HRR </a:t>
            </a:r>
            <a:r>
              <a:rPr lang="cs-CZ" altLang="cs-CZ" sz="1200" dirty="0"/>
              <a:t>– </a:t>
            </a:r>
            <a:r>
              <a:rPr lang="cs-CZ" altLang="cs-CZ" sz="1200" dirty="0" err="1"/>
              <a:t>heart</a:t>
            </a:r>
            <a:r>
              <a:rPr lang="cs-CZ" altLang="cs-CZ" sz="1200" dirty="0"/>
              <a:t> </a:t>
            </a:r>
            <a:r>
              <a:rPr lang="cs-CZ" altLang="cs-CZ" sz="1200" dirty="0" err="1"/>
              <a:t>rate</a:t>
            </a:r>
            <a:r>
              <a:rPr lang="cs-CZ" altLang="cs-CZ" sz="1200" dirty="0"/>
              <a:t> </a:t>
            </a:r>
            <a:r>
              <a:rPr lang="cs-CZ" altLang="cs-CZ" sz="1200" dirty="0" err="1"/>
              <a:t>reserve</a:t>
            </a:r>
            <a:endParaRPr lang="cs-CZ" altLang="cs-CZ" sz="1200" dirty="0"/>
          </a:p>
          <a:p>
            <a:pPr marL="0" indent="0">
              <a:defRPr/>
            </a:pPr>
            <a:r>
              <a:rPr lang="cs-CZ" altLang="cs-CZ" dirty="0"/>
              <a:t>		respektuje individuální </a:t>
            </a:r>
            <a:r>
              <a:rPr lang="cs-CZ" altLang="cs-CZ" dirty="0" err="1"/>
              <a:t>SF</a:t>
            </a:r>
            <a:r>
              <a:rPr lang="cs-CZ" altLang="cs-CZ" baseline="-25000" dirty="0" err="1"/>
              <a:t>klid</a:t>
            </a:r>
            <a:endParaRPr lang="cs-CZ" altLang="cs-CZ" dirty="0"/>
          </a:p>
          <a:p>
            <a:pPr>
              <a:defRPr/>
            </a:pPr>
            <a:r>
              <a:rPr lang="cs-CZ" altLang="cs-CZ" i="1" u="sng" dirty="0"/>
              <a:t>Příklad</a:t>
            </a:r>
          </a:p>
          <a:p>
            <a:pPr>
              <a:defRPr/>
            </a:pPr>
            <a:r>
              <a:rPr lang="cs-CZ" altLang="cs-CZ" i="1" dirty="0" err="1"/>
              <a:t>SF</a:t>
            </a:r>
            <a:r>
              <a:rPr lang="cs-CZ" altLang="cs-CZ" i="1" baseline="-25000" dirty="0" err="1"/>
              <a:t>max</a:t>
            </a:r>
            <a:r>
              <a:rPr lang="cs-CZ" altLang="cs-CZ" i="1" dirty="0"/>
              <a:t>= 200; </a:t>
            </a:r>
            <a:r>
              <a:rPr lang="cs-CZ" altLang="cs-CZ" i="1" dirty="0" err="1"/>
              <a:t>SF</a:t>
            </a:r>
            <a:r>
              <a:rPr lang="cs-CZ" altLang="cs-CZ" i="1" baseline="-25000" dirty="0" err="1"/>
              <a:t>klid</a:t>
            </a:r>
            <a:r>
              <a:rPr lang="cs-CZ" altLang="cs-CZ" i="1" dirty="0"/>
              <a:t>= 50; </a:t>
            </a:r>
            <a:r>
              <a:rPr lang="cs-CZ" altLang="cs-CZ" i="1" dirty="0" err="1"/>
              <a:t>SF</a:t>
            </a:r>
            <a:r>
              <a:rPr lang="cs-CZ" altLang="cs-CZ" i="1" baseline="-25000" dirty="0" err="1"/>
              <a:t>zátěž</a:t>
            </a:r>
            <a:r>
              <a:rPr lang="cs-CZ" altLang="cs-CZ" i="1" dirty="0"/>
              <a:t>= 160</a:t>
            </a:r>
          </a:p>
          <a:p>
            <a:pPr>
              <a:defRPr/>
            </a:pPr>
            <a:r>
              <a:rPr lang="cs-CZ" altLang="cs-CZ" i="1" dirty="0">
                <a:solidFill>
                  <a:srgbClr val="0000CC"/>
                </a:solidFill>
              </a:rPr>
              <a:t>%</a:t>
            </a:r>
            <a:r>
              <a:rPr lang="cs-CZ" altLang="cs-CZ" i="1" dirty="0" err="1">
                <a:solidFill>
                  <a:srgbClr val="0000CC"/>
                </a:solidFill>
              </a:rPr>
              <a:t>SF</a:t>
            </a:r>
            <a:r>
              <a:rPr lang="cs-CZ" altLang="cs-CZ" i="1" baseline="-25000" dirty="0" err="1">
                <a:solidFill>
                  <a:srgbClr val="0000CC"/>
                </a:solidFill>
              </a:rPr>
              <a:t>max</a:t>
            </a:r>
            <a:r>
              <a:rPr lang="cs-CZ" altLang="cs-CZ" i="1" dirty="0">
                <a:solidFill>
                  <a:srgbClr val="0000CC"/>
                </a:solidFill>
              </a:rPr>
              <a:t> = </a:t>
            </a:r>
            <a:r>
              <a:rPr lang="cs-CZ" altLang="cs-CZ" i="1" dirty="0"/>
              <a:t>(160/200)</a:t>
            </a:r>
            <a:r>
              <a:rPr lang="cs-CZ" altLang="cs-CZ" dirty="0"/>
              <a:t> • </a:t>
            </a:r>
            <a:r>
              <a:rPr lang="cs-CZ" altLang="cs-CZ" i="1" dirty="0"/>
              <a:t>100 = </a:t>
            </a:r>
            <a:r>
              <a:rPr lang="cs-CZ" altLang="cs-CZ" i="1" dirty="0">
                <a:solidFill>
                  <a:srgbClr val="0000CC"/>
                </a:solidFill>
              </a:rPr>
              <a:t>80 %</a:t>
            </a:r>
          </a:p>
          <a:p>
            <a:pPr>
              <a:defRPr/>
            </a:pPr>
            <a:r>
              <a:rPr lang="cs-CZ" altLang="cs-CZ" i="1" dirty="0">
                <a:solidFill>
                  <a:srgbClr val="D60093"/>
                </a:solidFill>
              </a:rPr>
              <a:t>%MSR = </a:t>
            </a:r>
            <a:r>
              <a:rPr lang="en-US" altLang="cs-CZ" i="1" dirty="0"/>
              <a:t>{</a:t>
            </a:r>
            <a:r>
              <a:rPr lang="cs-CZ" altLang="cs-CZ" i="1" dirty="0"/>
              <a:t>(160-50)/(200-50)</a:t>
            </a:r>
            <a:r>
              <a:rPr lang="en-US" altLang="cs-CZ" i="1" dirty="0"/>
              <a:t>}</a:t>
            </a:r>
            <a:r>
              <a:rPr lang="cs-CZ" altLang="cs-CZ" dirty="0">
                <a:solidFill>
                  <a:srgbClr val="0000CC"/>
                </a:solidFill>
              </a:rPr>
              <a:t> </a:t>
            </a:r>
            <a:r>
              <a:rPr lang="cs-CZ" altLang="cs-CZ" dirty="0"/>
              <a:t>• </a:t>
            </a:r>
            <a:r>
              <a:rPr lang="cs-CZ" altLang="cs-CZ" i="1" dirty="0"/>
              <a:t>100 =</a:t>
            </a:r>
            <a:r>
              <a:rPr lang="cs-CZ" altLang="cs-CZ" i="1" dirty="0">
                <a:solidFill>
                  <a:srgbClr val="FF3300"/>
                </a:solidFill>
              </a:rPr>
              <a:t> </a:t>
            </a:r>
            <a:r>
              <a:rPr lang="cs-CZ" altLang="cs-CZ" i="1" dirty="0">
                <a:solidFill>
                  <a:srgbClr val="D60093"/>
                </a:solidFill>
              </a:rPr>
              <a:t>73,3 %</a:t>
            </a:r>
          </a:p>
        </p:txBody>
      </p:sp>
      <p:sp>
        <p:nvSpPr>
          <p:cNvPr id="22531" name="Line 3">
            <a:extLst>
              <a:ext uri="{FF2B5EF4-FFF2-40B4-BE49-F238E27FC236}">
                <a16:creationId xmlns:a16="http://schemas.microsoft.com/office/drawing/2014/main" id="{A30DB597-2305-84C2-666D-D728F90171C5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2850" y="1412875"/>
            <a:ext cx="0" cy="360045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2" name="Line 4">
            <a:extLst>
              <a:ext uri="{FF2B5EF4-FFF2-40B4-BE49-F238E27FC236}">
                <a16:creationId xmlns:a16="http://schemas.microsoft.com/office/drawing/2014/main" id="{CD872432-48DD-4F6C-0D0E-2089807D857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6950" y="1412875"/>
            <a:ext cx="172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3" name="Line 6">
            <a:extLst>
              <a:ext uri="{FF2B5EF4-FFF2-40B4-BE49-F238E27FC236}">
                <a16:creationId xmlns:a16="http://schemas.microsoft.com/office/drawing/2014/main" id="{6E299D8F-4D6C-DEB1-CFFF-B5EDDF0472C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6951" y="2205038"/>
            <a:ext cx="1655763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4" name="Line 7">
            <a:extLst>
              <a:ext uri="{FF2B5EF4-FFF2-40B4-BE49-F238E27FC236}">
                <a16:creationId xmlns:a16="http://schemas.microsoft.com/office/drawing/2014/main" id="{75D9B2B4-5D0F-C7FF-C90D-ABC63CC458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16951" y="4354514"/>
            <a:ext cx="1655763" cy="22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5" name="Line 8">
            <a:extLst>
              <a:ext uri="{FF2B5EF4-FFF2-40B4-BE49-F238E27FC236}">
                <a16:creationId xmlns:a16="http://schemas.microsoft.com/office/drawing/2014/main" id="{AF367921-BEB3-3132-77E3-D75A1CB89A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6951" y="5013325"/>
            <a:ext cx="165576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6" name="Text Box 9">
            <a:extLst>
              <a:ext uri="{FF2B5EF4-FFF2-40B4-BE49-F238E27FC236}">
                <a16:creationId xmlns:a16="http://schemas.microsoft.com/office/drawing/2014/main" id="{559E7C11-6BCC-FDFB-6F63-EAC6CA226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8125" y="1046163"/>
            <a:ext cx="1512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SF</a:t>
            </a:r>
            <a:r>
              <a:rPr lang="cs-CZ" altLang="cs-CZ" sz="1800" baseline="-25000"/>
              <a:t>max</a:t>
            </a:r>
            <a:r>
              <a:rPr lang="cs-CZ" altLang="cs-CZ" sz="1800"/>
              <a:t> 200</a:t>
            </a:r>
          </a:p>
        </p:txBody>
      </p:sp>
      <p:sp>
        <p:nvSpPr>
          <p:cNvPr id="22537" name="Text Box 10">
            <a:extLst>
              <a:ext uri="{FF2B5EF4-FFF2-40B4-BE49-F238E27FC236}">
                <a16:creationId xmlns:a16="http://schemas.microsoft.com/office/drawing/2014/main" id="{FBD86E74-F6CA-0EEA-3B7C-A013FF368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9713" y="1846264"/>
            <a:ext cx="16192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SF</a:t>
            </a:r>
            <a:r>
              <a:rPr lang="cs-CZ" altLang="cs-CZ" sz="1800" baseline="-25000">
                <a:solidFill>
                  <a:srgbClr val="0070C0"/>
                </a:solidFill>
              </a:rPr>
              <a:t>zátěž</a:t>
            </a:r>
            <a:r>
              <a:rPr lang="cs-CZ" altLang="cs-CZ" sz="1800">
                <a:solidFill>
                  <a:srgbClr val="0070C0"/>
                </a:solidFill>
              </a:rPr>
              <a:t>160</a:t>
            </a:r>
          </a:p>
        </p:txBody>
      </p:sp>
      <p:sp>
        <p:nvSpPr>
          <p:cNvPr id="22538" name="Text Box 11">
            <a:extLst>
              <a:ext uri="{FF2B5EF4-FFF2-40B4-BE49-F238E27FC236}">
                <a16:creationId xmlns:a16="http://schemas.microsoft.com/office/drawing/2014/main" id="{6D8DD4EB-57E9-F042-544B-97D827436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9714" y="3987801"/>
            <a:ext cx="1368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SF</a:t>
            </a:r>
            <a:r>
              <a:rPr lang="cs-CZ" altLang="cs-CZ" sz="1800" baseline="-25000"/>
              <a:t>klid</a:t>
            </a:r>
            <a:r>
              <a:rPr lang="cs-CZ" altLang="cs-CZ" sz="1800"/>
              <a:t> 50</a:t>
            </a:r>
          </a:p>
        </p:txBody>
      </p:sp>
      <p:sp>
        <p:nvSpPr>
          <p:cNvPr id="22539" name="Text Box 12">
            <a:extLst>
              <a:ext uri="{FF2B5EF4-FFF2-40B4-BE49-F238E27FC236}">
                <a16:creationId xmlns:a16="http://schemas.microsoft.com/office/drawing/2014/main" id="{7D4D6646-654A-4D8E-6749-DFEC6080C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9088" y="4622800"/>
            <a:ext cx="4873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„0“</a:t>
            </a:r>
          </a:p>
        </p:txBody>
      </p:sp>
      <p:sp>
        <p:nvSpPr>
          <p:cNvPr id="22540" name="Line 14">
            <a:extLst>
              <a:ext uri="{FF2B5EF4-FFF2-40B4-BE49-F238E27FC236}">
                <a16:creationId xmlns:a16="http://schemas.microsoft.com/office/drawing/2014/main" id="{C4BDDFA5-6261-4CD4-189C-623EE42F520B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6950" y="1412875"/>
            <a:ext cx="0" cy="2952750"/>
          </a:xfrm>
          <a:prstGeom prst="line">
            <a:avLst/>
          </a:prstGeom>
          <a:noFill/>
          <a:ln w="38100" cmpd="dbl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1" name="Line 17">
            <a:extLst>
              <a:ext uri="{FF2B5EF4-FFF2-40B4-BE49-F238E27FC236}">
                <a16:creationId xmlns:a16="http://schemas.microsoft.com/office/drawing/2014/main" id="{062E0E53-BBDE-5799-BC19-CD0653B617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48750" y="2205039"/>
            <a:ext cx="0" cy="2808287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2" name="Obdélník 17">
            <a:extLst>
              <a:ext uri="{FF2B5EF4-FFF2-40B4-BE49-F238E27FC236}">
                <a16:creationId xmlns:a16="http://schemas.microsoft.com/office/drawing/2014/main" id="{3ECA76B5-A4BD-6F3E-0B30-22A5D77AA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0772" y="364271"/>
            <a:ext cx="70504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Vyjádření intenzity zatížení organizmu srdeční frekvencí </a:t>
            </a:r>
            <a:endParaRPr lang="cs-CZ" altLang="cs-CZ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E97598C5-B4B9-1C49-B0C5-B587ACF30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9" y="1220788"/>
            <a:ext cx="6334125" cy="427831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rgbClr val="C00000"/>
                </a:solidFill>
              </a:rPr>
              <a:t>Intenzita zatížení aerobního metabolizmu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70C0"/>
                </a:solidFill>
              </a:rPr>
              <a:t>a) VO</a:t>
            </a:r>
            <a:r>
              <a:rPr lang="cs-CZ" altLang="cs-CZ" sz="2000" b="1" baseline="-25000">
                <a:solidFill>
                  <a:srgbClr val="0070C0"/>
                </a:solidFill>
              </a:rPr>
              <a:t>2</a:t>
            </a:r>
            <a:r>
              <a:rPr lang="cs-CZ" altLang="cs-CZ" sz="2000" b="1">
                <a:solidFill>
                  <a:srgbClr val="0070C0"/>
                </a:solidFill>
              </a:rPr>
              <a:t> - </a:t>
            </a:r>
            <a:r>
              <a:rPr lang="cs-CZ" altLang="cs-CZ" sz="2000">
                <a:solidFill>
                  <a:srgbClr val="0070C0"/>
                </a:solidFill>
              </a:rPr>
              <a:t>minutový příjem kyslíku </a:t>
            </a:r>
            <a:r>
              <a:rPr lang="en-US" altLang="cs-CZ" sz="2000">
                <a:solidFill>
                  <a:srgbClr val="0070C0"/>
                </a:solidFill>
              </a:rPr>
              <a:t>[</a:t>
            </a:r>
            <a:r>
              <a:rPr lang="cs-CZ" altLang="cs-CZ" sz="2000">
                <a:solidFill>
                  <a:srgbClr val="0070C0"/>
                </a:solidFill>
              </a:rPr>
              <a:t>l/min</a:t>
            </a:r>
            <a:r>
              <a:rPr lang="en-US" altLang="cs-CZ" sz="2000">
                <a:solidFill>
                  <a:srgbClr val="0070C0"/>
                </a:solidFill>
              </a:rPr>
              <a:t>]</a:t>
            </a:r>
            <a:endParaRPr lang="cs-CZ" altLang="cs-CZ" sz="200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CC"/>
                </a:solidFill>
              </a:rPr>
              <a:t>b) % VO</a:t>
            </a:r>
            <a:r>
              <a:rPr lang="cs-CZ" altLang="cs-CZ" sz="1800" b="1" baseline="-25000">
                <a:solidFill>
                  <a:srgbClr val="0000CC"/>
                </a:solidFill>
              </a:rPr>
              <a:t>2</a:t>
            </a:r>
            <a:r>
              <a:rPr lang="cs-CZ" altLang="cs-CZ" sz="1800" b="1">
                <a:solidFill>
                  <a:srgbClr val="0000CC"/>
                </a:solidFill>
              </a:rPr>
              <a:t>max</a:t>
            </a:r>
            <a:r>
              <a:rPr lang="cs-CZ" altLang="cs-CZ" sz="1800">
                <a:solidFill>
                  <a:srgbClr val="0000CC"/>
                </a:solidFill>
              </a:rPr>
              <a:t> - % maximálního příjmu kyslíku </a:t>
            </a:r>
            <a:r>
              <a:rPr lang="en-US" altLang="cs-CZ" sz="1800">
                <a:solidFill>
                  <a:srgbClr val="0000CC"/>
                </a:solidFill>
              </a:rPr>
              <a:t>[</a:t>
            </a:r>
            <a:r>
              <a:rPr lang="cs-CZ" altLang="cs-CZ" sz="1800">
                <a:solidFill>
                  <a:srgbClr val="0000CC"/>
                </a:solidFill>
              </a:rPr>
              <a:t>%</a:t>
            </a:r>
            <a:r>
              <a:rPr lang="en-US" altLang="cs-CZ" sz="1800">
                <a:solidFill>
                  <a:srgbClr val="0000CC"/>
                </a:solidFill>
              </a:rPr>
              <a:t>]</a:t>
            </a:r>
            <a:endParaRPr lang="cs-CZ" altLang="cs-CZ" sz="180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CC"/>
                </a:solidFill>
              </a:rPr>
              <a:t>	= </a:t>
            </a:r>
            <a:r>
              <a:rPr lang="en-US" altLang="cs-CZ" sz="1800">
                <a:solidFill>
                  <a:srgbClr val="0000CC"/>
                </a:solidFill>
              </a:rPr>
              <a:t>{</a:t>
            </a:r>
            <a:r>
              <a:rPr lang="cs-CZ" altLang="cs-CZ" sz="1800">
                <a:solidFill>
                  <a:srgbClr val="0000CC"/>
                </a:solidFill>
              </a:rPr>
              <a:t>(VO</a:t>
            </a:r>
            <a:r>
              <a:rPr lang="cs-CZ" altLang="cs-CZ" sz="1800" baseline="-25000">
                <a:solidFill>
                  <a:srgbClr val="0000CC"/>
                </a:solidFill>
              </a:rPr>
              <a:t>2</a:t>
            </a:r>
            <a:r>
              <a:rPr lang="cs-CZ" altLang="cs-CZ" sz="1800">
                <a:solidFill>
                  <a:srgbClr val="0000CC"/>
                </a:solidFill>
              </a:rPr>
              <a:t>zátěž - VO</a:t>
            </a:r>
            <a:r>
              <a:rPr lang="cs-CZ" altLang="cs-CZ" sz="1800" baseline="-25000">
                <a:solidFill>
                  <a:srgbClr val="0000CC"/>
                </a:solidFill>
              </a:rPr>
              <a:t>2</a:t>
            </a:r>
            <a:r>
              <a:rPr lang="cs-CZ" altLang="cs-CZ" sz="1800">
                <a:solidFill>
                  <a:srgbClr val="0000CC"/>
                </a:solidFill>
              </a:rPr>
              <a:t>klid) / (VO</a:t>
            </a:r>
            <a:r>
              <a:rPr lang="cs-CZ" altLang="cs-CZ" sz="1800" baseline="-25000">
                <a:solidFill>
                  <a:srgbClr val="0000CC"/>
                </a:solidFill>
              </a:rPr>
              <a:t>2</a:t>
            </a:r>
            <a:r>
              <a:rPr lang="cs-CZ" altLang="cs-CZ" sz="1800">
                <a:solidFill>
                  <a:srgbClr val="0000CC"/>
                </a:solidFill>
              </a:rPr>
              <a:t>max - VO</a:t>
            </a:r>
            <a:r>
              <a:rPr lang="cs-CZ" altLang="cs-CZ" sz="1800" baseline="-25000">
                <a:solidFill>
                  <a:srgbClr val="0000CC"/>
                </a:solidFill>
              </a:rPr>
              <a:t>2</a:t>
            </a:r>
            <a:r>
              <a:rPr lang="cs-CZ" altLang="cs-CZ" sz="1800">
                <a:solidFill>
                  <a:srgbClr val="0000CC"/>
                </a:solidFill>
              </a:rPr>
              <a:t>klid)</a:t>
            </a:r>
            <a:r>
              <a:rPr lang="en-US" altLang="cs-CZ" sz="1800">
                <a:solidFill>
                  <a:srgbClr val="0000CC"/>
                </a:solidFill>
              </a:rPr>
              <a:t>}</a:t>
            </a:r>
            <a:r>
              <a:rPr lang="cs-CZ" altLang="cs-CZ" sz="1800">
                <a:solidFill>
                  <a:srgbClr val="0000CC"/>
                </a:solidFill>
              </a:rPr>
              <a:t> • 100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D60093"/>
                </a:solidFill>
              </a:rPr>
              <a:t>c) METs - „mety“</a:t>
            </a:r>
            <a:r>
              <a:rPr lang="cs-CZ" altLang="cs-CZ" sz="1800"/>
              <a:t>	= násobky klidové spotřeby energie při vědomí vsedě (</a:t>
            </a:r>
            <a:r>
              <a:rPr lang="cs-CZ" altLang="cs-CZ" sz="1200"/>
              <a:t>MET = metabolic energy turnover; metabolic multiple) 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 MET ≈ 75 J</a:t>
            </a:r>
            <a:r>
              <a:rPr lang="cs-CZ" altLang="cs-CZ" sz="1600">
                <a:solidFill>
                  <a:srgbClr val="0000CC"/>
                </a:solidFill>
              </a:rPr>
              <a:t> </a:t>
            </a:r>
            <a:r>
              <a:rPr lang="cs-CZ" altLang="cs-CZ" sz="1600"/>
              <a:t>• min</a:t>
            </a:r>
            <a:r>
              <a:rPr lang="cs-CZ" altLang="cs-CZ" sz="1600" baseline="30000"/>
              <a:t>-1</a:t>
            </a:r>
            <a:r>
              <a:rPr lang="cs-CZ" altLang="cs-CZ" sz="1600"/>
              <a:t> • kg</a:t>
            </a:r>
            <a:r>
              <a:rPr lang="cs-CZ" altLang="cs-CZ" sz="1600" baseline="30000"/>
              <a:t>-1</a:t>
            </a:r>
            <a:r>
              <a:rPr lang="cs-CZ" altLang="cs-CZ" sz="1600"/>
              <a:t> (</a:t>
            </a:r>
            <a:r>
              <a:rPr lang="en-US" altLang="cs-CZ" sz="1600"/>
              <a:t>p</a:t>
            </a:r>
            <a:r>
              <a:rPr lang="cs-CZ" altLang="cs-CZ" sz="1600"/>
              <a:t>ř</a:t>
            </a:r>
            <a:r>
              <a:rPr lang="en-US" altLang="cs-CZ" sz="1600"/>
              <a:t>i </a:t>
            </a:r>
            <a:r>
              <a:rPr lang="cs-CZ" altLang="cs-CZ" sz="1600"/>
              <a:t>VO</a:t>
            </a:r>
            <a:r>
              <a:rPr lang="cs-CZ" altLang="cs-CZ" sz="1600" baseline="-25000"/>
              <a:t>2</a:t>
            </a:r>
            <a:r>
              <a:rPr lang="cs-CZ" altLang="cs-CZ" sz="1600"/>
              <a:t> 3,5 ml•min</a:t>
            </a:r>
            <a:r>
              <a:rPr lang="cs-CZ" altLang="cs-CZ" sz="1600" baseline="30000"/>
              <a:t>-1</a:t>
            </a:r>
            <a:r>
              <a:rPr lang="cs-CZ" altLang="cs-CZ" sz="1600"/>
              <a:t>•kg</a:t>
            </a:r>
            <a:r>
              <a:rPr lang="cs-CZ" altLang="cs-CZ" sz="1600" baseline="30000"/>
              <a:t>-1</a:t>
            </a:r>
            <a:r>
              <a:rPr lang="cs-CZ" altLang="cs-CZ" sz="160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 u="sng"/>
              <a:t>Příklad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rgbClr val="0070C0"/>
                </a:solidFill>
              </a:rPr>
              <a:t>VO</a:t>
            </a:r>
            <a:r>
              <a:rPr lang="cs-CZ" altLang="cs-CZ" sz="1800" i="1" baseline="-25000">
                <a:solidFill>
                  <a:srgbClr val="0070C0"/>
                </a:solidFill>
              </a:rPr>
              <a:t>2</a:t>
            </a:r>
            <a:r>
              <a:rPr lang="cs-CZ" altLang="cs-CZ" sz="1800" i="1">
                <a:solidFill>
                  <a:srgbClr val="0070C0"/>
                </a:solidFill>
              </a:rPr>
              <a:t>zátěž= 1,65 l</a:t>
            </a:r>
            <a:r>
              <a:rPr lang="cs-CZ" altLang="cs-CZ" sz="1800" i="1"/>
              <a:t>; VO</a:t>
            </a:r>
            <a:r>
              <a:rPr lang="cs-CZ" altLang="cs-CZ" sz="1800" i="1" baseline="-25000"/>
              <a:t>2</a:t>
            </a:r>
            <a:r>
              <a:rPr lang="cs-CZ" altLang="cs-CZ" sz="1800" i="1"/>
              <a:t>klid= 0,28 l; VO</a:t>
            </a:r>
            <a:r>
              <a:rPr lang="cs-CZ" altLang="cs-CZ" sz="1800" i="1" baseline="-25000"/>
              <a:t>2</a:t>
            </a:r>
            <a:r>
              <a:rPr lang="cs-CZ" altLang="cs-CZ" sz="1800" i="1"/>
              <a:t>max= 3,50 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rgbClr val="0000CC"/>
                </a:solidFill>
              </a:rPr>
              <a:t>%VO</a:t>
            </a:r>
            <a:r>
              <a:rPr lang="cs-CZ" altLang="cs-CZ" sz="1800" i="1" baseline="-25000">
                <a:solidFill>
                  <a:srgbClr val="0000CC"/>
                </a:solidFill>
              </a:rPr>
              <a:t>2</a:t>
            </a:r>
            <a:r>
              <a:rPr lang="cs-CZ" altLang="cs-CZ" sz="1800" i="1">
                <a:solidFill>
                  <a:srgbClr val="0000CC"/>
                </a:solidFill>
              </a:rPr>
              <a:t>max = </a:t>
            </a:r>
            <a:r>
              <a:rPr lang="en-US" altLang="cs-CZ" sz="1800" i="1"/>
              <a:t>{</a:t>
            </a:r>
            <a:r>
              <a:rPr lang="cs-CZ" altLang="cs-CZ" sz="1800" i="1"/>
              <a:t>(1,65 – 0,28) / (3,50 – 0,28)</a:t>
            </a:r>
            <a:r>
              <a:rPr lang="en-US" altLang="cs-CZ" sz="1800" i="1"/>
              <a:t>}</a:t>
            </a:r>
            <a:r>
              <a:rPr lang="cs-CZ" altLang="cs-CZ" sz="1800" i="1"/>
              <a:t> </a:t>
            </a:r>
            <a:r>
              <a:rPr lang="cs-CZ" altLang="cs-CZ" sz="1800"/>
              <a:t>•</a:t>
            </a:r>
            <a:r>
              <a:rPr lang="cs-CZ" altLang="cs-CZ" sz="1800" i="1"/>
              <a:t> 100 = </a:t>
            </a:r>
            <a:r>
              <a:rPr lang="cs-CZ" altLang="cs-CZ" sz="1800" i="1">
                <a:solidFill>
                  <a:srgbClr val="0000CC"/>
                </a:solidFill>
              </a:rPr>
              <a:t>51,3%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rgbClr val="D60093"/>
                </a:solidFill>
              </a:rPr>
              <a:t>METs =</a:t>
            </a:r>
            <a:r>
              <a:rPr lang="cs-CZ" altLang="cs-CZ" sz="1800" i="1"/>
              <a:t> (1,65/0,28)</a:t>
            </a:r>
            <a:r>
              <a:rPr lang="cs-CZ" altLang="cs-CZ" sz="1800">
                <a:solidFill>
                  <a:srgbClr val="0000CC"/>
                </a:solidFill>
              </a:rPr>
              <a:t> </a:t>
            </a:r>
            <a:r>
              <a:rPr lang="cs-CZ" altLang="cs-CZ" sz="1800"/>
              <a:t>•</a:t>
            </a:r>
            <a:r>
              <a:rPr lang="cs-CZ" altLang="cs-CZ" sz="1800">
                <a:solidFill>
                  <a:srgbClr val="0000CC"/>
                </a:solidFill>
              </a:rPr>
              <a:t> </a:t>
            </a:r>
            <a:r>
              <a:rPr lang="cs-CZ" altLang="cs-CZ" sz="1800" i="1"/>
              <a:t>100 =</a:t>
            </a:r>
            <a:r>
              <a:rPr lang="cs-CZ" altLang="cs-CZ" sz="1800" i="1">
                <a:solidFill>
                  <a:srgbClr val="FF3300"/>
                </a:solidFill>
              </a:rPr>
              <a:t> </a:t>
            </a:r>
            <a:r>
              <a:rPr lang="cs-CZ" altLang="cs-CZ" sz="1800" i="1">
                <a:solidFill>
                  <a:srgbClr val="D60093"/>
                </a:solidFill>
              </a:rPr>
              <a:t>5,89</a:t>
            </a:r>
            <a:endParaRPr lang="cs-CZ" altLang="cs-CZ" sz="1800">
              <a:solidFill>
                <a:srgbClr val="D60093"/>
              </a:solidFill>
            </a:endParaRPr>
          </a:p>
        </p:txBody>
      </p:sp>
      <p:sp>
        <p:nvSpPr>
          <p:cNvPr id="26627" name="Line 3">
            <a:extLst>
              <a:ext uri="{FF2B5EF4-FFF2-40B4-BE49-F238E27FC236}">
                <a16:creationId xmlns:a16="http://schemas.microsoft.com/office/drawing/2014/main" id="{FC8120B4-0DC1-23CD-0EEE-7D6D4F8642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643938" y="1587500"/>
            <a:ext cx="0" cy="360045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28" name="Line 4">
            <a:extLst>
              <a:ext uri="{FF2B5EF4-FFF2-40B4-BE49-F238E27FC236}">
                <a16:creationId xmlns:a16="http://schemas.microsoft.com/office/drawing/2014/main" id="{4EA01B67-C25C-2D76-808B-6AB2BE9ED2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643939" y="1587500"/>
            <a:ext cx="15128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29" name="Line 6">
            <a:extLst>
              <a:ext uri="{FF2B5EF4-FFF2-40B4-BE49-F238E27FC236}">
                <a16:creationId xmlns:a16="http://schemas.microsoft.com/office/drawing/2014/main" id="{9DE98188-7CCB-A234-0031-C1F4670582B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43939" y="2379663"/>
            <a:ext cx="1512887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0" name="Line 7">
            <a:extLst>
              <a:ext uri="{FF2B5EF4-FFF2-40B4-BE49-F238E27FC236}">
                <a16:creationId xmlns:a16="http://schemas.microsoft.com/office/drawing/2014/main" id="{53CD86FD-4DAA-C528-C6D7-3EE0E47C89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43939" y="4538664"/>
            <a:ext cx="15128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1" name="Line 8">
            <a:extLst>
              <a:ext uri="{FF2B5EF4-FFF2-40B4-BE49-F238E27FC236}">
                <a16:creationId xmlns:a16="http://schemas.microsoft.com/office/drawing/2014/main" id="{0BF9910D-2E7A-4279-F261-CDB326518D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643939" y="5187950"/>
            <a:ext cx="1512887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2" name="Text Box 9">
            <a:extLst>
              <a:ext uri="{FF2B5EF4-FFF2-40B4-BE49-F238E27FC236}">
                <a16:creationId xmlns:a16="http://schemas.microsoft.com/office/drawing/2014/main" id="{2BC7384F-9652-E430-5539-48031FEF8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8400" y="1220788"/>
            <a:ext cx="15938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VO</a:t>
            </a:r>
            <a:r>
              <a:rPr lang="cs-CZ" altLang="cs-CZ" sz="1800" i="1" baseline="-25000"/>
              <a:t>2</a:t>
            </a:r>
            <a:r>
              <a:rPr lang="cs-CZ" altLang="cs-CZ" sz="1800" i="1"/>
              <a:t>max 3,50</a:t>
            </a:r>
          </a:p>
        </p:txBody>
      </p:sp>
      <p:sp>
        <p:nvSpPr>
          <p:cNvPr id="26633" name="Text Box 10">
            <a:extLst>
              <a:ext uri="{FF2B5EF4-FFF2-40B4-BE49-F238E27FC236}">
                <a16:creationId xmlns:a16="http://schemas.microsoft.com/office/drawing/2014/main" id="{668C6661-3AD6-283A-3CBF-A6700C29F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6813" y="2020888"/>
            <a:ext cx="170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i="1">
                <a:solidFill>
                  <a:srgbClr val="0070C0"/>
                </a:solidFill>
              </a:rPr>
              <a:t>VO</a:t>
            </a:r>
            <a:r>
              <a:rPr lang="cs-CZ" altLang="cs-CZ" sz="1800" i="1" baseline="-25000">
                <a:solidFill>
                  <a:srgbClr val="0070C0"/>
                </a:solidFill>
              </a:rPr>
              <a:t>2</a:t>
            </a:r>
            <a:r>
              <a:rPr lang="cs-CZ" altLang="cs-CZ" sz="1800" i="1">
                <a:solidFill>
                  <a:srgbClr val="0070C0"/>
                </a:solidFill>
              </a:rPr>
              <a:t>zátěž 1,65</a:t>
            </a: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26634" name="Text Box 11">
            <a:extLst>
              <a:ext uri="{FF2B5EF4-FFF2-40B4-BE49-F238E27FC236}">
                <a16:creationId xmlns:a16="http://schemas.microsoft.com/office/drawing/2014/main" id="{7EA7CFDB-817D-F62E-D65B-2A3CB34B0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6814" y="4170364"/>
            <a:ext cx="14509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i="1"/>
              <a:t>VO</a:t>
            </a:r>
            <a:r>
              <a:rPr lang="cs-CZ" altLang="cs-CZ" sz="1800" i="1" baseline="-25000"/>
              <a:t>2</a:t>
            </a:r>
            <a:r>
              <a:rPr lang="cs-CZ" altLang="cs-CZ" sz="1800" i="1"/>
              <a:t>klid 0,28</a:t>
            </a:r>
            <a:endParaRPr lang="cs-CZ" altLang="cs-CZ" sz="1800"/>
          </a:p>
        </p:txBody>
      </p:sp>
      <p:sp>
        <p:nvSpPr>
          <p:cNvPr id="26635" name="Text Box 12">
            <a:extLst>
              <a:ext uri="{FF2B5EF4-FFF2-40B4-BE49-F238E27FC236}">
                <a16:creationId xmlns:a16="http://schemas.microsoft.com/office/drawing/2014/main" id="{A4DAACF4-1783-0312-B8B2-F51AD1533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0476" y="4803775"/>
            <a:ext cx="5048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„0“</a:t>
            </a:r>
          </a:p>
        </p:txBody>
      </p:sp>
      <p:sp>
        <p:nvSpPr>
          <p:cNvPr id="26636" name="Line 17">
            <a:extLst>
              <a:ext uri="{FF2B5EF4-FFF2-40B4-BE49-F238E27FC236}">
                <a16:creationId xmlns:a16="http://schemas.microsoft.com/office/drawing/2014/main" id="{61D444F0-AD5A-25FA-8F09-C43486639D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88400" y="2379664"/>
            <a:ext cx="0" cy="2808287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7" name="Obdélník 1">
            <a:extLst>
              <a:ext uri="{FF2B5EF4-FFF2-40B4-BE49-F238E27FC236}">
                <a16:creationId xmlns:a16="http://schemas.microsoft.com/office/drawing/2014/main" id="{3757DF7F-0F69-2953-E36D-506E1FE29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600" y="395228"/>
            <a:ext cx="680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Vyjádření intenzity zatížení organizmu příjmem kyslíku</a:t>
            </a:r>
            <a:endParaRPr lang="cs-CZ" altLang="cs-CZ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EE331315-9A6B-F2D8-C6FA-67BEB0A88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333376"/>
            <a:ext cx="8675687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dirty="0">
                <a:solidFill>
                  <a:schemeClr val="tx2"/>
                </a:solidFill>
              </a:rPr>
              <a:t>„Anaerobní testy“</a:t>
            </a:r>
            <a:r>
              <a:rPr lang="cs-CZ" altLang="cs-CZ" sz="2800" b="1" dirty="0">
                <a:solidFill>
                  <a:schemeClr val="tx2"/>
                </a:solidFill>
              </a:rPr>
              <a:t> </a:t>
            </a:r>
            <a:r>
              <a:rPr lang="cs-CZ" altLang="cs-CZ" sz="2800" b="1" dirty="0">
                <a:solidFill>
                  <a:schemeClr val="accent2"/>
                </a:solidFill>
              </a:rPr>
              <a:t>– Testy rychlostních dispozic</a:t>
            </a:r>
            <a:br>
              <a:rPr lang="cs-CZ" altLang="cs-CZ" sz="2800" b="1" dirty="0">
                <a:solidFill>
                  <a:schemeClr val="tx2"/>
                </a:solidFill>
              </a:rPr>
            </a:br>
            <a:r>
              <a:rPr lang="cs-CZ" altLang="cs-CZ" sz="2000" dirty="0">
                <a:solidFill>
                  <a:srgbClr val="00B050"/>
                </a:solidFill>
              </a:rPr>
              <a:t>Testy schopnosti získat energii pro svaly anaerobně (neoxidativně)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B0F0"/>
                </a:solidFill>
              </a:rPr>
              <a:t>– pro rychlostní výkony s trváním do 1(-2) minut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cs-CZ" altLang="cs-CZ" sz="2000" i="1" dirty="0">
              <a:solidFill>
                <a:srgbClr val="00B05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cs-CZ" sz="2400" i="1" dirty="0">
                <a:solidFill>
                  <a:srgbClr val="00B050"/>
                </a:solidFill>
              </a:rPr>
              <a:t>[</a:t>
            </a:r>
            <a:r>
              <a:rPr lang="cs-CZ" altLang="cs-CZ" sz="2400" i="1" dirty="0">
                <a:solidFill>
                  <a:srgbClr val="00B050"/>
                </a:solidFill>
              </a:rPr>
              <a:t>Regenerace ATP z CP</a:t>
            </a:r>
            <a:r>
              <a:rPr lang="en-US" altLang="cs-CZ" sz="2400" i="1" dirty="0">
                <a:solidFill>
                  <a:srgbClr val="00B050"/>
                </a:solidFill>
              </a:rPr>
              <a:t>]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u="sng" dirty="0"/>
              <a:t>Dynamometrické testy (měření síly a času)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2000" i="1" dirty="0">
                <a:solidFill>
                  <a:srgbClr val="C10F8E"/>
                </a:solidFill>
              </a:rPr>
              <a:t>Výskoková ergometrie </a:t>
            </a:r>
            <a:r>
              <a:rPr lang="cs-CZ" altLang="cs-CZ" sz="2000" i="1" dirty="0">
                <a:solidFill>
                  <a:srgbClr val="0070C0"/>
                </a:solidFill>
              </a:rPr>
              <a:t>(výkon; čas letové fáze a kontaktu s podložkou)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2000" i="1" dirty="0" err="1">
                <a:solidFill>
                  <a:srgbClr val="C10F8E"/>
                </a:solidFill>
              </a:rPr>
              <a:t>Margaria</a:t>
            </a:r>
            <a:r>
              <a:rPr lang="cs-CZ" altLang="cs-CZ" sz="2000" i="1" dirty="0">
                <a:solidFill>
                  <a:srgbClr val="C10F8E"/>
                </a:solidFill>
              </a:rPr>
              <a:t> </a:t>
            </a:r>
            <a:r>
              <a:rPr lang="en-US" altLang="cs-CZ" sz="2000" i="1" dirty="0">
                <a:solidFill>
                  <a:srgbClr val="C10F8E"/>
                </a:solidFill>
              </a:rPr>
              <a:t>&amp;</a:t>
            </a:r>
            <a:r>
              <a:rPr lang="cs-CZ" altLang="cs-CZ" sz="2000" i="1" dirty="0">
                <a:solidFill>
                  <a:srgbClr val="C10F8E"/>
                </a:solidFill>
              </a:rPr>
              <a:t> </a:t>
            </a:r>
            <a:r>
              <a:rPr lang="cs-CZ" altLang="cs-CZ" sz="2000" i="1" dirty="0" err="1">
                <a:solidFill>
                  <a:srgbClr val="C10F8E"/>
                </a:solidFill>
              </a:rPr>
              <a:t>Kalamen</a:t>
            </a:r>
            <a:r>
              <a:rPr lang="cs-CZ" altLang="cs-CZ" sz="2000" i="1" dirty="0">
                <a:solidFill>
                  <a:srgbClr val="C10F8E"/>
                </a:solidFill>
              </a:rPr>
              <a:t> test </a:t>
            </a:r>
            <a:r>
              <a:rPr lang="cs-CZ" altLang="cs-CZ" sz="2000" i="1" dirty="0">
                <a:solidFill>
                  <a:srgbClr val="0070C0"/>
                </a:solidFill>
              </a:rPr>
              <a:t>(výkon při sprintu na schodech) </a:t>
            </a:r>
            <a:endParaRPr lang="cs-CZ" altLang="cs-CZ" sz="2000" i="1" dirty="0">
              <a:solidFill>
                <a:srgbClr val="00B05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cs-CZ" altLang="cs-CZ" sz="2000" i="1" dirty="0">
              <a:solidFill>
                <a:srgbClr val="00B05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cs-CZ" sz="2400" i="1" dirty="0">
                <a:solidFill>
                  <a:srgbClr val="00B050"/>
                </a:solidFill>
              </a:rPr>
              <a:t>[</a:t>
            </a:r>
            <a:r>
              <a:rPr lang="cs-CZ" altLang="cs-CZ" sz="2400" i="1" dirty="0">
                <a:solidFill>
                  <a:srgbClr val="00B050"/>
                </a:solidFill>
              </a:rPr>
              <a:t>Regenerace ATP z CP, anaerobní glykolýzy</a:t>
            </a:r>
            <a:r>
              <a:rPr lang="en-US" altLang="cs-CZ" sz="2400" i="1" dirty="0">
                <a:solidFill>
                  <a:srgbClr val="00B050"/>
                </a:solidFill>
              </a:rPr>
              <a:t>]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2000" i="1" dirty="0" err="1">
                <a:solidFill>
                  <a:srgbClr val="C10F8E"/>
                </a:solidFill>
              </a:rPr>
              <a:t>Wingate</a:t>
            </a:r>
            <a:r>
              <a:rPr lang="cs-CZ" altLang="cs-CZ" sz="2000" i="1" dirty="0">
                <a:solidFill>
                  <a:srgbClr val="C10F8E"/>
                </a:solidFill>
              </a:rPr>
              <a:t> test </a:t>
            </a:r>
            <a:r>
              <a:rPr lang="cs-CZ" altLang="cs-CZ" sz="2000" i="1" dirty="0">
                <a:solidFill>
                  <a:srgbClr val="0070C0"/>
                </a:solidFill>
              </a:rPr>
              <a:t>(max. výkon; střední výkon, index únavy) </a:t>
            </a:r>
            <a:r>
              <a:rPr lang="cs-CZ" altLang="cs-CZ" sz="2000" i="1" dirty="0">
                <a:solidFill>
                  <a:srgbClr val="C10F8E"/>
                </a:solidFill>
              </a:rPr>
              <a:t>+ modifikace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2000" i="1" dirty="0">
                <a:solidFill>
                  <a:srgbClr val="C10F8E"/>
                </a:solidFill>
              </a:rPr>
              <a:t>300 </a:t>
            </a:r>
            <a:r>
              <a:rPr lang="cs-CZ" altLang="cs-CZ" sz="2000" i="1" dirty="0" err="1">
                <a:solidFill>
                  <a:srgbClr val="C10F8E"/>
                </a:solidFill>
              </a:rPr>
              <a:t>yd</a:t>
            </a:r>
            <a:r>
              <a:rPr lang="cs-CZ" altLang="cs-CZ" sz="2000" i="1" dirty="0">
                <a:solidFill>
                  <a:srgbClr val="C10F8E"/>
                </a:solidFill>
              </a:rPr>
              <a:t> člunkový běh (</a:t>
            </a:r>
            <a:r>
              <a:rPr lang="cs-CZ" altLang="cs-CZ" sz="2000" i="1" dirty="0" err="1">
                <a:solidFill>
                  <a:srgbClr val="C10F8E"/>
                </a:solidFill>
              </a:rPr>
              <a:t>shuttle</a:t>
            </a:r>
            <a:r>
              <a:rPr lang="cs-CZ" altLang="cs-CZ" sz="2000" i="1" dirty="0">
                <a:solidFill>
                  <a:srgbClr val="C10F8E"/>
                </a:solidFill>
              </a:rPr>
              <a:t> run)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000" u="sng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u="sng" dirty="0">
                <a:solidFill>
                  <a:schemeClr val="tx2"/>
                </a:solidFill>
              </a:rPr>
              <a:t>Biochemické ukazatele (analýza krve)</a:t>
            </a:r>
            <a:endParaRPr lang="cs-CZ" altLang="cs-CZ" sz="2000" i="1" dirty="0">
              <a:solidFill>
                <a:srgbClr val="C10F8E"/>
              </a:solidFill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2000" i="1" dirty="0">
                <a:solidFill>
                  <a:srgbClr val="C10F8E"/>
                </a:solidFill>
              </a:rPr>
              <a:t>Maximální koncentrace laktátu v krvi; </a:t>
            </a:r>
            <a:r>
              <a:rPr lang="cs-CZ" altLang="cs-CZ" sz="2000" i="1" dirty="0">
                <a:solidFill>
                  <a:srgbClr val="0070C0"/>
                </a:solidFill>
              </a:rPr>
              <a:t> Acidobazická rovnováha (-BE)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000" u="sng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u="sng" dirty="0" err="1">
                <a:solidFill>
                  <a:schemeClr val="tx2"/>
                </a:solidFill>
              </a:rPr>
              <a:t>Spiroergometrické</a:t>
            </a:r>
            <a:r>
              <a:rPr lang="cs-CZ" altLang="cs-CZ" sz="2000" u="sng" dirty="0">
                <a:solidFill>
                  <a:schemeClr val="tx2"/>
                </a:solidFill>
              </a:rPr>
              <a:t> ukazatele (analýza vydechovaného vzduchu)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2000" i="1" dirty="0">
                <a:solidFill>
                  <a:srgbClr val="C10F8E"/>
                </a:solidFill>
              </a:rPr>
              <a:t>Maximální kyslíkový deficit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2000" i="1" dirty="0">
                <a:solidFill>
                  <a:srgbClr val="C10F8E"/>
                </a:solidFill>
              </a:rPr>
              <a:t>Maximální kyslíkový dluh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72C9B38-0409-AD7F-9DF4-C22190344E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16918" y="1225551"/>
            <a:ext cx="5278439" cy="368617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altLang="cs-CZ" sz="2000" dirty="0"/>
              <a:t>Deska funguje jako elektrický spínač.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Měří se čas: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 err="1"/>
              <a:t>T</a:t>
            </a:r>
            <a:r>
              <a:rPr lang="cs-CZ" altLang="cs-CZ" sz="2000" baseline="-25000" dirty="0" err="1"/>
              <a:t>f</a:t>
            </a:r>
            <a:r>
              <a:rPr lang="cs-CZ" altLang="cs-CZ" sz="2000" dirty="0"/>
              <a:t> - letu (</a:t>
            </a:r>
            <a:r>
              <a:rPr lang="cs-CZ" altLang="cs-CZ" sz="2000" dirty="0" err="1"/>
              <a:t>bezoporová</a:t>
            </a:r>
            <a:r>
              <a:rPr lang="cs-CZ" altLang="cs-CZ" sz="2000" dirty="0"/>
              <a:t> fáze)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 err="1"/>
              <a:t>T</a:t>
            </a:r>
            <a:r>
              <a:rPr lang="cs-CZ" altLang="cs-CZ" sz="2000" baseline="-25000" dirty="0" err="1"/>
              <a:t>c</a:t>
            </a:r>
            <a:r>
              <a:rPr lang="cs-CZ" altLang="cs-CZ" sz="2000" dirty="0"/>
              <a:t> - kontaktu (oporová fáze)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r>
              <a:rPr lang="cs-CZ" altLang="cs-CZ" sz="2000" dirty="0">
                <a:solidFill>
                  <a:srgbClr val="0070C0"/>
                </a:solidFill>
              </a:rPr>
              <a:t>Vypočítají se parametry anaerobních schopností: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>
                <a:solidFill>
                  <a:srgbClr val="0070C0"/>
                </a:solidFill>
              </a:rPr>
              <a:t>výška výskoku </a:t>
            </a:r>
            <a:r>
              <a:rPr lang="en-US" sz="2000" dirty="0"/>
              <a:t>= 4.9 </a:t>
            </a:r>
            <a:r>
              <a:rPr lang="cs-CZ" altLang="cs-CZ" sz="2000" dirty="0"/>
              <a:t>•</a:t>
            </a:r>
            <a:r>
              <a:rPr lang="en-US" sz="2000" dirty="0"/>
              <a:t> (0</a:t>
            </a:r>
            <a:r>
              <a:rPr lang="cs-CZ" sz="2000" dirty="0"/>
              <a:t>,</a:t>
            </a:r>
            <a:r>
              <a:rPr lang="en-US" sz="2000" dirty="0"/>
              <a:t>5 </a:t>
            </a:r>
            <a:r>
              <a:rPr lang="cs-CZ" altLang="cs-CZ" sz="2000" dirty="0"/>
              <a:t>•</a:t>
            </a:r>
            <a:r>
              <a:rPr lang="en-US" sz="2000" dirty="0"/>
              <a:t> </a:t>
            </a:r>
            <a:r>
              <a:rPr lang="cs-CZ" sz="2000" dirty="0"/>
              <a:t>čas výskoku</a:t>
            </a:r>
            <a:r>
              <a:rPr lang="en-US" sz="2000" dirty="0"/>
              <a:t>)</a:t>
            </a:r>
            <a:r>
              <a:rPr lang="en-US" sz="2000" baseline="30000" dirty="0"/>
              <a:t>2</a:t>
            </a:r>
            <a:endParaRPr lang="cs-CZ" altLang="cs-CZ" sz="2000" dirty="0">
              <a:solidFill>
                <a:srgbClr val="0070C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>
                <a:solidFill>
                  <a:srgbClr val="0070C0"/>
                </a:solidFill>
              </a:rPr>
              <a:t>výkon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>
                <a:solidFill>
                  <a:srgbClr val="0070C0"/>
                </a:solidFill>
              </a:rPr>
              <a:t>práce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EDCD434-F29A-3FA1-52CF-4337E52A62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56138" y="188913"/>
            <a:ext cx="3449284" cy="692150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Výskoková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ergometrie</a:t>
            </a:r>
          </a:p>
        </p:txBody>
      </p:sp>
      <p:pic>
        <p:nvPicPr>
          <p:cNvPr id="9220" name="Picture 4" descr="http://www.sportmed.sk/images/products/full/Untitled-4.jpg">
            <a:extLst>
              <a:ext uri="{FF2B5EF4-FFF2-40B4-BE49-F238E27FC236}">
                <a16:creationId xmlns:a16="http://schemas.microsoft.com/office/drawing/2014/main" id="{F0102F6D-67D9-F263-302E-CB4B3724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996" y="1049428"/>
            <a:ext cx="3262312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>
            <a:extLst>
              <a:ext uri="{FF2B5EF4-FFF2-40B4-BE49-F238E27FC236}">
                <a16:creationId xmlns:a16="http://schemas.microsoft.com/office/drawing/2014/main" id="{DFB73BE2-17AC-702B-2929-0EAC826FD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556" y="5256214"/>
            <a:ext cx="6846887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/>
              <a:t>Power</a:t>
            </a:r>
            <a:r>
              <a:rPr lang="cs-CZ" altLang="cs-CZ" sz="2000" dirty="0"/>
              <a:t> (W) = 21,67 • Hmotnost (kg) • </a:t>
            </a:r>
            <a:r>
              <a:rPr lang="cs-CZ" altLang="cs-CZ" sz="2000" dirty="0">
                <a:cs typeface="Arial" panose="020B0604020202020204" pitchFamily="34" charset="0"/>
              </a:rPr>
              <a:t>√</a:t>
            </a:r>
            <a:r>
              <a:rPr lang="cs-CZ" altLang="cs-CZ" sz="2000" dirty="0"/>
              <a:t>Výška výskoku (m)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/>
              <a:t>Power</a:t>
            </a:r>
            <a:r>
              <a:rPr lang="cs-CZ" altLang="cs-CZ" sz="2000" dirty="0"/>
              <a:t> (W) = </a:t>
            </a:r>
            <a:r>
              <a:rPr lang="en-US" altLang="cs-CZ" sz="2000" dirty="0"/>
              <a:t>{</a:t>
            </a:r>
            <a:r>
              <a:rPr lang="cs-CZ" altLang="cs-CZ" sz="2000" dirty="0"/>
              <a:t>Hmotnost (kg) Výška výskoku (m) • 9,8</a:t>
            </a:r>
            <a:r>
              <a:rPr lang="en-US" altLang="cs-CZ" sz="2000" dirty="0"/>
              <a:t>} </a:t>
            </a:r>
            <a:r>
              <a:rPr lang="cs-CZ" altLang="cs-CZ" sz="2000" dirty="0"/>
              <a:t>/ čas </a:t>
            </a:r>
            <a:endParaRPr lang="en-GB" altLang="cs-CZ" sz="2000" dirty="0"/>
          </a:p>
        </p:txBody>
      </p:sp>
      <p:sp>
        <p:nvSpPr>
          <p:cNvPr id="9222" name="TextovéPole 1">
            <a:extLst>
              <a:ext uri="{FF2B5EF4-FFF2-40B4-BE49-F238E27FC236}">
                <a16:creationId xmlns:a16="http://schemas.microsoft.com/office/drawing/2014/main" id="{B08FA61F-9E8A-9883-6A70-14E52A112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6269039"/>
            <a:ext cx="8015287" cy="369887"/>
          </a:xfrm>
          <a:prstGeom prst="rect">
            <a:avLst/>
          </a:prstGeom>
          <a:solidFill>
            <a:srgbClr val="FFFF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hlinkClick r:id="rId4"/>
              </a:rPr>
              <a:t>VIDEO – Výskokový test: 10 sec test s opakovanými výskoky</a:t>
            </a: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887E9FC-CF66-F0DB-D064-AE94D13C08B7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  <p:extLst>
      <p:ext uri="{BB962C8B-B14F-4D97-AF65-F5344CB8AC3E}">
        <p14:creationId xmlns:p14="http://schemas.microsoft.com/office/powerpoint/2010/main" val="42014485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2">
            <a:extLst>
              <a:ext uri="{FF2B5EF4-FFF2-40B4-BE49-F238E27FC236}">
                <a16:creationId xmlns:a16="http://schemas.microsoft.com/office/drawing/2014/main" id="{7CA7CF33-7A69-9A65-301E-718EF8940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41600" r="57875" b="22701"/>
          <a:stretch>
            <a:fillRect/>
          </a:stretch>
        </p:blipFill>
        <p:spPr bwMode="auto">
          <a:xfrm>
            <a:off x="754920" y="2992436"/>
            <a:ext cx="3805237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Obrázek 1">
            <a:extLst>
              <a:ext uri="{FF2B5EF4-FFF2-40B4-BE49-F238E27FC236}">
                <a16:creationId xmlns:a16="http://schemas.microsoft.com/office/drawing/2014/main" id="{4476BA69-A717-7664-1887-477AA103F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851" r="8263" b="22701"/>
          <a:stretch>
            <a:fillRect/>
          </a:stretch>
        </p:blipFill>
        <p:spPr bwMode="auto">
          <a:xfrm>
            <a:off x="4108024" y="1371426"/>
            <a:ext cx="7047642" cy="3855330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Obdélník 3">
            <a:extLst>
              <a:ext uri="{FF2B5EF4-FFF2-40B4-BE49-F238E27FC236}">
                <a16:creationId xmlns:a16="http://schemas.microsoft.com/office/drawing/2014/main" id="{4B5CA8B3-9090-1376-6753-BE89D04E8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9" y="549276"/>
            <a:ext cx="347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chemeClr val="accent1">
                    <a:lumMod val="75000"/>
                  </a:schemeClr>
                </a:solidFill>
              </a:rPr>
              <a:t>Výskoková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 ergometrie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B29D628-EE7A-17AD-FFB8-E7DF7DE0457F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hoto0039">
            <a:extLst>
              <a:ext uri="{FF2B5EF4-FFF2-40B4-BE49-F238E27FC236}">
                <a16:creationId xmlns:a16="http://schemas.microsoft.com/office/drawing/2014/main" id="{39011513-F831-1649-4B4A-CBE538A4C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209771BA-400C-4FAD-8ABC-230921773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143758"/>
            <a:ext cx="72009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chemeClr val="accent1">
                    <a:lumMod val="75000"/>
                  </a:schemeClr>
                </a:solidFill>
              </a:rPr>
              <a:t>Výskoková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 ergometrie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C00000"/>
                </a:solidFill>
              </a:rPr>
              <a:t>(max. frekvence výskoků, co nejvýše, za 10 sec; průměr ze 3 pokusů)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1AB1589-9BA3-EB5D-04D6-276ECC58DEBD}"/>
              </a:ext>
            </a:extLst>
          </p:cNvPr>
          <p:cNvSpPr txBox="1"/>
          <p:nvPr/>
        </p:nvSpPr>
        <p:spPr>
          <a:xfrm>
            <a:off x="2004483" y="339784"/>
            <a:ext cx="17208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Výkon (W/kg)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D436872-A3D5-6DB1-AECF-37D8E2CB8F01}"/>
              </a:ext>
            </a:extLst>
          </p:cNvPr>
          <p:cNvSpPr txBox="1"/>
          <p:nvPr/>
        </p:nvSpPr>
        <p:spPr>
          <a:xfrm>
            <a:off x="8162572" y="52563"/>
            <a:ext cx="239253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Podíl rychlých vláken</a:t>
            </a:r>
          </a:p>
          <a:p>
            <a:pPr algn="ctr"/>
            <a:r>
              <a:rPr lang="cs-CZ" sz="2000" b="1" dirty="0"/>
              <a:t>(%)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D5967A3-D700-A42B-FAAE-BCB6063E7DD4}"/>
              </a:ext>
            </a:extLst>
          </p:cNvPr>
          <p:cNvSpPr txBox="1"/>
          <p:nvPr/>
        </p:nvSpPr>
        <p:spPr>
          <a:xfrm>
            <a:off x="5441949" y="4634088"/>
            <a:ext cx="13313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Věk (r)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713051-BF1C-4F23-D760-6A2F35AB5E50}"/>
              </a:ext>
            </a:extLst>
          </p:cNvPr>
          <p:cNvSpPr txBox="1"/>
          <p:nvPr/>
        </p:nvSpPr>
        <p:spPr>
          <a:xfrm>
            <a:off x="10668000" y="34408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bdélník 1">
            <a:extLst>
              <a:ext uri="{FF2B5EF4-FFF2-40B4-BE49-F238E27FC236}">
                <a16:creationId xmlns:a16="http://schemas.microsoft.com/office/drawing/2014/main" id="{88C44CF1-F18A-2B91-8A0B-BF09C62CA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908050"/>
            <a:ext cx="67691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0070C0"/>
                </a:solidFill>
              </a:rPr>
              <a:t>BOSCO TEST 15 a 60 sekund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sng" dirty="0"/>
              <a:t>Výpočet průměrného výkonu na 1 kg hmotnosti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000" dirty="0">
                <a:hlinkClick r:id="rId2"/>
              </a:rPr>
              <a:t>http://www.topendsports.com/testing/tests/bosco-repetitive-jump.htm</a:t>
            </a:r>
            <a:endParaRPr lang="cs-CZ" altLang="cs-CZ" sz="1000" dirty="0"/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/>
              <a:t>W/kg = (Ft • </a:t>
            </a:r>
            <a:r>
              <a:rPr lang="cs-CZ" altLang="cs-CZ" sz="2000" dirty="0" err="1"/>
              <a:t>Ts</a:t>
            </a:r>
            <a:r>
              <a:rPr lang="cs-CZ" altLang="cs-CZ" sz="2000" dirty="0"/>
              <a:t> • g</a:t>
            </a:r>
            <a:r>
              <a:rPr lang="cs-CZ" altLang="cs-CZ" sz="2000" baseline="30000" dirty="0"/>
              <a:t>2</a:t>
            </a:r>
            <a:r>
              <a:rPr lang="cs-CZ" altLang="cs-CZ" sz="2000" dirty="0"/>
              <a:t>) / 4n (</a:t>
            </a:r>
            <a:r>
              <a:rPr lang="cs-CZ" altLang="cs-CZ" sz="2000" dirty="0" err="1"/>
              <a:t>Ts</a:t>
            </a:r>
            <a:r>
              <a:rPr lang="cs-CZ" altLang="cs-CZ" sz="2000" dirty="0"/>
              <a:t> - Ft)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Ft – celkový čas </a:t>
            </a:r>
            <a:r>
              <a:rPr lang="cs-CZ" altLang="cs-CZ" sz="2000" dirty="0" err="1"/>
              <a:t>bezoporové</a:t>
            </a:r>
            <a:r>
              <a:rPr lang="cs-CZ" altLang="cs-CZ" sz="2000" dirty="0"/>
              <a:t> fáze; </a:t>
            </a:r>
            <a:r>
              <a:rPr lang="cs-CZ" altLang="cs-CZ" sz="2000" dirty="0" err="1"/>
              <a:t>Ts</a:t>
            </a:r>
            <a:r>
              <a:rPr lang="cs-CZ" altLang="cs-CZ" sz="2000" dirty="0"/>
              <a:t> – trvání celého testu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g – gravitační zrychlení (9,807 m/s); n – počet výskoků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FD3390A4-8180-E989-0CA5-4E3278056262}"/>
              </a:ext>
            </a:extLst>
          </p:cNvPr>
          <p:cNvGraphicFramePr>
            <a:graphicFrameLocks noGrp="1"/>
          </p:cNvGraphicFramePr>
          <p:nvPr/>
        </p:nvGraphicFramePr>
        <p:xfrm>
          <a:off x="1847850" y="3573463"/>
          <a:ext cx="8516938" cy="1371600"/>
        </p:xfrm>
        <a:graphic>
          <a:graphicData uri="http://schemas.openxmlformats.org/drawingml/2006/table">
            <a:tbl>
              <a:tblPr/>
              <a:tblGrid>
                <a:gridCol w="2393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8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dirty="0"/>
                        <a:t>Průměrný</a:t>
                      </a:r>
                      <a:r>
                        <a:rPr lang="cs-CZ" baseline="0" dirty="0"/>
                        <a:t> </a:t>
                      </a:r>
                      <a:r>
                        <a:rPr lang="cs-CZ" dirty="0"/>
                        <a:t>výkon (W/kg) 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 </a:t>
                      </a:r>
                      <a:br>
                        <a:rPr lang="cs-CZ" dirty="0"/>
                      </a:br>
                      <a:r>
                        <a:rPr lang="cs-CZ" dirty="0"/>
                        <a:t>slabý 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/>
                        <a:t>2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/>
                        <a:t>3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/>
                        <a:t>4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 </a:t>
                      </a:r>
                      <a:br>
                        <a:rPr lang="cs-CZ" dirty="0"/>
                      </a:br>
                      <a:r>
                        <a:rPr lang="cs-CZ" dirty="0"/>
                        <a:t>vynikající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/>
                        <a:t>0-15 seconds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&lt; 25,0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25,1-28,3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28,4-31,6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31,7-34,9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/>
                        <a:t>&gt; 35.0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dirty="0"/>
                        <a:t>60 </a:t>
                      </a:r>
                      <a:r>
                        <a:rPr lang="cs-CZ" dirty="0" err="1"/>
                        <a:t>seconds</a:t>
                      </a:r>
                      <a:endParaRPr lang="cs-CZ" dirty="0"/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&lt; 20,0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20,1-23,3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23,4-26,6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26,7-29,9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&gt; 30.0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297" name="Rectangle 4">
            <a:extLst>
              <a:ext uri="{FF2B5EF4-FFF2-40B4-BE49-F238E27FC236}">
                <a16:creationId xmlns:a16="http://schemas.microsoft.com/office/drawing/2014/main" id="{91332C64-2415-FADA-FC47-4BF08937B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8460" y="154076"/>
            <a:ext cx="3544006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chemeClr val="accent1">
                    <a:lumMod val="75000"/>
                  </a:schemeClr>
                </a:solidFill>
              </a:rPr>
              <a:t>Výskoková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 ergometrie</a:t>
            </a:r>
          </a:p>
        </p:txBody>
      </p:sp>
      <p:sp>
        <p:nvSpPr>
          <p:cNvPr id="11298" name="Obdélník 1">
            <a:hlinkClick r:id="rId2"/>
            <a:extLst>
              <a:ext uri="{FF2B5EF4-FFF2-40B4-BE49-F238E27FC236}">
                <a16:creationId xmlns:a16="http://schemas.microsoft.com/office/drawing/2014/main" id="{F16F97F0-A3C5-1FF6-6E8D-8C7E420DF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9606" y="5940250"/>
            <a:ext cx="8353425" cy="554037"/>
          </a:xfrm>
          <a:prstGeom prst="rect">
            <a:avLst/>
          </a:prstGeom>
          <a:solidFill>
            <a:srgbClr val="FFFF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hlinkClick r:id="rId2"/>
              </a:rPr>
              <a:t>Bosco repeat vertical jump test</a:t>
            </a:r>
            <a:endParaRPr lang="cs-CZ" altLang="cs-CZ" sz="1800">
              <a:solidFill>
                <a:srgbClr val="0070C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0070C0"/>
                </a:solidFill>
              </a:rPr>
              <a:t>http://www.topendsports.com/testing/tests/bosco-repetitive-jump.htm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C96116B-D533-6B98-6F44-ABEDE294CFA0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ovéPole 1">
            <a:hlinkClick r:id="rId2"/>
            <a:extLst>
              <a:ext uri="{FF2B5EF4-FFF2-40B4-BE49-F238E27FC236}">
                <a16:creationId xmlns:a16="http://schemas.microsoft.com/office/drawing/2014/main" id="{E0204733-BDA8-6182-1649-C1790D810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26" y="2962275"/>
            <a:ext cx="3819525" cy="584200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B050"/>
                </a:solidFill>
              </a:rPr>
              <a:t>VIDEO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B050"/>
                </a:solidFill>
              </a:rPr>
              <a:t>Výskokový test Polar V800</a:t>
            </a:r>
          </a:p>
        </p:txBody>
      </p:sp>
      <p:pic>
        <p:nvPicPr>
          <p:cNvPr id="13315" name="Obrázek 3">
            <a:extLst>
              <a:ext uri="{FF2B5EF4-FFF2-40B4-BE49-F238E27FC236}">
                <a16:creationId xmlns:a16="http://schemas.microsoft.com/office/drawing/2014/main" id="{6726902C-A833-84EC-0B89-7A57BCD81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1101725"/>
            <a:ext cx="1824038" cy="18224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Obrázek 4">
            <a:extLst>
              <a:ext uri="{FF2B5EF4-FFF2-40B4-BE49-F238E27FC236}">
                <a16:creationId xmlns:a16="http://schemas.microsoft.com/office/drawing/2014/main" id="{B0C4DF90-D2D6-641D-354B-37C4744C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6" y="1101725"/>
            <a:ext cx="1825625" cy="18224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ovéPole 5">
            <a:extLst>
              <a:ext uri="{FF2B5EF4-FFF2-40B4-BE49-F238E27FC236}">
                <a16:creationId xmlns:a16="http://schemas.microsoft.com/office/drawing/2014/main" id="{351B6A0D-226D-7E2B-9DCA-AB28F1202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133351"/>
            <a:ext cx="4824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chemeClr val="accent1">
                    <a:lumMod val="75000"/>
                  </a:schemeClr>
                </a:solidFill>
              </a:rPr>
              <a:t>Výskokový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 test</a:t>
            </a:r>
          </a:p>
        </p:txBody>
      </p:sp>
      <p:pic>
        <p:nvPicPr>
          <p:cNvPr id="13318" name="Obrázek 6">
            <a:extLst>
              <a:ext uri="{FF2B5EF4-FFF2-40B4-BE49-F238E27FC236}">
                <a16:creationId xmlns:a16="http://schemas.microsoft.com/office/drawing/2014/main" id="{741390CB-4996-3E9E-0BFD-A44C99287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101725"/>
            <a:ext cx="3670300" cy="24447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hlinkClick r:id="rId6"/>
            <a:extLst>
              <a:ext uri="{FF2B5EF4-FFF2-40B4-BE49-F238E27FC236}">
                <a16:creationId xmlns:a16="http://schemas.microsoft.com/office/drawing/2014/main" id="{844F03B6-CD93-D7F6-6B95-89B3B1182BB4}"/>
              </a:ext>
            </a:extLst>
          </p:cNvPr>
          <p:cNvSpPr/>
          <p:nvPr/>
        </p:nvSpPr>
        <p:spPr>
          <a:xfrm>
            <a:off x="2292350" y="3316289"/>
            <a:ext cx="3779838" cy="230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https://www.dcrainmaker.com/2014/06/polar-v800-depth-review.html</a:t>
            </a:r>
          </a:p>
        </p:txBody>
      </p:sp>
      <p:pic>
        <p:nvPicPr>
          <p:cNvPr id="13320" name="Obrázek 1">
            <a:extLst>
              <a:ext uri="{FF2B5EF4-FFF2-40B4-BE49-F238E27FC236}">
                <a16:creationId xmlns:a16="http://schemas.microsoft.com/office/drawing/2014/main" id="{2BF2648C-618E-EDA7-9665-440A54CBCA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9" y="3797300"/>
            <a:ext cx="1660525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Obdélník 2">
            <a:extLst>
              <a:ext uri="{FF2B5EF4-FFF2-40B4-BE49-F238E27FC236}">
                <a16:creationId xmlns:a16="http://schemas.microsoft.com/office/drawing/2014/main" id="{9158E70B-7823-15E3-368A-E886D91C0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1" y="731839"/>
            <a:ext cx="4403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se snímačem – akcelerometrem na obuvi</a:t>
            </a:r>
          </a:p>
        </p:txBody>
      </p:sp>
      <p:sp>
        <p:nvSpPr>
          <p:cNvPr id="13322" name="Obdélník 9">
            <a:hlinkClick r:id="rId8"/>
            <a:extLst>
              <a:ext uri="{FF2B5EF4-FFF2-40B4-BE49-F238E27FC236}">
                <a16:creationId xmlns:a16="http://schemas.microsoft.com/office/drawing/2014/main" id="{4D9150B0-5B70-43C5-6BC2-C9CF43A1C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351" y="3797300"/>
            <a:ext cx="2905125" cy="369888"/>
          </a:xfrm>
          <a:prstGeom prst="rect">
            <a:avLst/>
          </a:prstGeom>
          <a:solidFill>
            <a:srgbClr val="FFFF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B050"/>
                </a:solidFill>
              </a:rPr>
              <a:t>s videoanalýzou na mobilu</a:t>
            </a:r>
          </a:p>
        </p:txBody>
      </p:sp>
      <p:pic>
        <p:nvPicPr>
          <p:cNvPr id="13323" name="Obrázek 3">
            <a:extLst>
              <a:ext uri="{FF2B5EF4-FFF2-40B4-BE49-F238E27FC236}">
                <a16:creationId xmlns:a16="http://schemas.microsoft.com/office/drawing/2014/main" id="{A7EC988A-3BBB-C68D-D47E-B8E6CB6935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9" y="3814764"/>
            <a:ext cx="1660525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Obdélník 4">
            <a:extLst>
              <a:ext uri="{FF2B5EF4-FFF2-40B4-BE49-F238E27FC236}">
                <a16:creationId xmlns:a16="http://schemas.microsoft.com/office/drawing/2014/main" id="{BB4ADB56-F373-E723-E4C8-1C8493100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1" y="4183064"/>
            <a:ext cx="27860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cs-CZ" sz="1000" b="1"/>
              <a:t>My Jump</a:t>
            </a:r>
            <a:r>
              <a:rPr lang="cs-CZ" altLang="cs-CZ" sz="1000" b="1"/>
              <a:t> </a:t>
            </a:r>
            <a:r>
              <a:rPr lang="es-ES" altLang="cs-CZ" sz="1000" b="1"/>
              <a:t>De Carlos Balsalobre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cs-CZ" sz="1000">
                <a:hlinkClick r:id="rId10"/>
              </a:rPr>
              <a:t>Ver más de este desarrollador</a:t>
            </a:r>
            <a:r>
              <a:rPr lang="es-ES" altLang="cs-CZ" sz="100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cs-CZ" sz="1000"/>
              <a:t>Abre iTunes para comprar y descargar Apps.</a:t>
            </a:r>
          </a:p>
        </p:txBody>
      </p:sp>
      <p:pic>
        <p:nvPicPr>
          <p:cNvPr id="13325" name="Obrázek 5">
            <a:extLst>
              <a:ext uri="{FF2B5EF4-FFF2-40B4-BE49-F238E27FC236}">
                <a16:creationId xmlns:a16="http://schemas.microsoft.com/office/drawing/2014/main" id="{D15317F9-5F05-DF17-0F69-69EB925DA7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9" y="3732213"/>
            <a:ext cx="15271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BF48F77-5CAE-4082-5B63-2F6F8208393C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mobilit2">
            <a:extLst>
              <a:ext uri="{FF2B5EF4-FFF2-40B4-BE49-F238E27FC236}">
                <a16:creationId xmlns:a16="http://schemas.microsoft.com/office/drawing/2014/main" id="{500B81D3-4F1F-D360-E218-7DE0B103A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" y="1412875"/>
            <a:ext cx="10871199" cy="480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E99240FE-265E-0917-D445-C1BD23EB9A3C}"/>
              </a:ext>
            </a:extLst>
          </p:cNvPr>
          <p:cNvSpPr/>
          <p:nvPr/>
        </p:nvSpPr>
        <p:spPr>
          <a:xfrm>
            <a:off x="3154540" y="684658"/>
            <a:ext cx="6048375" cy="461665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400" dirty="0"/>
              <a:t>POHYBOVÉ VÝKONY</a:t>
            </a:r>
          </a:p>
        </p:txBody>
      </p:sp>
      <p:sp>
        <p:nvSpPr>
          <p:cNvPr id="9220" name="Obdélník 9">
            <a:extLst>
              <a:ext uri="{FF2B5EF4-FFF2-40B4-BE49-F238E27FC236}">
                <a16:creationId xmlns:a16="http://schemas.microsoft.com/office/drawing/2014/main" id="{85922088-8A72-0796-29CB-96582C86A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8885" y="1484314"/>
            <a:ext cx="96678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SHYBY</a:t>
            </a:r>
          </a:p>
        </p:txBody>
      </p:sp>
      <p:sp>
        <p:nvSpPr>
          <p:cNvPr id="9221" name="Obdélník 12">
            <a:extLst>
              <a:ext uri="{FF2B5EF4-FFF2-40B4-BE49-F238E27FC236}">
                <a16:creationId xmlns:a16="http://schemas.microsoft.com/office/drawing/2014/main" id="{E18565A7-E88E-6B62-F404-8A7E16532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1" y="1484314"/>
            <a:ext cx="11842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SED-LEH</a:t>
            </a:r>
          </a:p>
        </p:txBody>
      </p:sp>
      <p:sp>
        <p:nvSpPr>
          <p:cNvPr id="9222" name="Obdélník 13">
            <a:extLst>
              <a:ext uri="{FF2B5EF4-FFF2-40B4-BE49-F238E27FC236}">
                <a16:creationId xmlns:a16="http://schemas.microsoft.com/office/drawing/2014/main" id="{EE520CCF-ABA3-BD30-2F9E-EF8A4CF8C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5943" y="1484314"/>
            <a:ext cx="199594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SKOK Z MÍSTA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DA29FC4-2CA7-D326-7701-D9340BE39488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2">
            <a:extLst>
              <a:ext uri="{FF2B5EF4-FFF2-40B4-BE49-F238E27FC236}">
                <a16:creationId xmlns:a16="http://schemas.microsoft.com/office/drawing/2014/main" id="{7DCA4458-C9DA-4A51-2CC4-120B84183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3" y="2322514"/>
            <a:ext cx="5903912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92B9770-4F2A-A050-CA4D-8F91FFE5A48C}"/>
              </a:ext>
            </a:extLst>
          </p:cNvPr>
          <p:cNvSpPr/>
          <p:nvPr/>
        </p:nvSpPr>
        <p:spPr>
          <a:xfrm>
            <a:off x="2243138" y="556420"/>
            <a:ext cx="7777162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Margaria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Kalamen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</a:t>
            </a:r>
            <a:r>
              <a:rPr 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sprint na schodech</a:t>
            </a:r>
          </a:p>
          <a:p>
            <a:pPr algn="ctr">
              <a:defRPr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Draper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Marshall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Physiology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and Sport Performance. 2013,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Harlow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Pearson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defRPr/>
            </a:pP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 rozběhu po rovině 6 m se vyběhne co nejrychleji do 9 schodů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Měří se čas na úseku 3.–9. schodu. </a:t>
            </a:r>
          </a:p>
          <a:p>
            <a:pPr>
              <a:defRPr/>
            </a:pPr>
            <a:endParaRPr lang="cs-CZ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Výkon [W] = {Hmotnost [kg] • 9,807 • Výška 6 schodů [m]} / Čas [s]</a:t>
            </a:r>
            <a:b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Př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: (80 • 9,807 • 1,05) / 0,85 = 959 W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výkon ukazuje na větší kapacitu ATP-CP systému. </a:t>
            </a:r>
          </a:p>
        </p:txBody>
      </p:sp>
      <p:sp>
        <p:nvSpPr>
          <p:cNvPr id="14340" name="Obdélník 5">
            <a:extLst>
              <a:ext uri="{FF2B5EF4-FFF2-40B4-BE49-F238E27FC236}">
                <a16:creationId xmlns:a16="http://schemas.microsoft.com/office/drawing/2014/main" id="{146F9400-1B0F-CD83-5001-9C9D49948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525" y="6453189"/>
            <a:ext cx="7164388" cy="3079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hlinkClick r:id="rId3"/>
              </a:rPr>
              <a:t>VIDEO – Margaria – Kalamen test: https://www.youtube.com/watch?v=Weum-PY2uRQ</a:t>
            </a:r>
            <a:endParaRPr lang="cs-CZ" altLang="cs-CZ" sz="140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C992BB4-CDED-5108-FCFF-BAD72CD5AD36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1">
            <a:extLst>
              <a:ext uri="{FF2B5EF4-FFF2-40B4-BE49-F238E27FC236}">
                <a16:creationId xmlns:a16="http://schemas.microsoft.com/office/drawing/2014/main" id="{858F1AFE-6AEA-E339-8711-0F46C77D4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812801"/>
            <a:ext cx="8928100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Obdélník 3">
            <a:extLst>
              <a:ext uri="{FF2B5EF4-FFF2-40B4-BE49-F238E27FC236}">
                <a16:creationId xmlns:a16="http://schemas.microsoft.com/office/drawing/2014/main" id="{513CAD57-D9C7-73C6-7805-29ADEA313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66688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chemeClr val="accent1">
                    <a:lumMod val="75000"/>
                  </a:schemeClr>
                </a:solidFill>
              </a:rPr>
              <a:t>Margaria</a:t>
            </a:r>
            <a:r>
              <a:rPr lang="cs-CZ" altLang="cs-CZ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cs-CZ" sz="1800" b="1" dirty="0">
                <a:solidFill>
                  <a:schemeClr val="accent1">
                    <a:lumMod val="75000"/>
                  </a:schemeClr>
                </a:solidFill>
              </a:rPr>
              <a:t>&amp;</a:t>
            </a:r>
            <a:r>
              <a:rPr lang="cs-CZ" altLang="cs-CZ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sz="1800" b="1" dirty="0" err="1">
                <a:solidFill>
                  <a:schemeClr val="accent1">
                    <a:lumMod val="75000"/>
                  </a:schemeClr>
                </a:solidFill>
              </a:rPr>
              <a:t>Kalamen</a:t>
            </a:r>
            <a:r>
              <a:rPr lang="cs-CZ" altLang="cs-CZ" sz="1800" b="1" dirty="0">
                <a:solidFill>
                  <a:schemeClr val="accent1">
                    <a:lumMod val="75000"/>
                  </a:schemeClr>
                </a:solidFill>
              </a:rPr>
              <a:t> test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</a:rPr>
              <a:t>REFERENČNÍ HODNOTY</a:t>
            </a:r>
          </a:p>
        </p:txBody>
      </p:sp>
      <p:sp>
        <p:nvSpPr>
          <p:cNvPr id="15364" name="TextovéPole 4">
            <a:extLst>
              <a:ext uri="{FF2B5EF4-FFF2-40B4-BE49-F238E27FC236}">
                <a16:creationId xmlns:a16="http://schemas.microsoft.com/office/drawing/2014/main" id="{113BFB25-511F-20F4-AFB5-F7DE326A1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8350" y="374651"/>
            <a:ext cx="3422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In: Hoffman J. Norms for Fittness, Performance and Health. 2006, Champaign: Human Kinetics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E04ED3D9-75D6-D6DE-E50A-A94888F12807}"/>
              </a:ext>
            </a:extLst>
          </p:cNvPr>
          <p:cNvGraphicFramePr>
            <a:graphicFrameLocks noGrp="1"/>
          </p:cNvGraphicFramePr>
          <p:nvPr/>
        </p:nvGraphicFramePr>
        <p:xfrm>
          <a:off x="3000376" y="4149726"/>
          <a:ext cx="6119814" cy="2595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1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9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>
                          <a:solidFill>
                            <a:schemeClr val="tx1"/>
                          </a:solidFill>
                        </a:rPr>
                        <a:t>Výkon (W)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VĚKOVÉ SKUPINY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</a:rPr>
                        <a:t>KLASIFIKACE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</a:rPr>
                        <a:t>15-20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</a:rPr>
                        <a:t>20-30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</a:rPr>
                        <a:t>30-40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cs-CZ" sz="1600" dirty="0"/>
                        <a:t>Vynikající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 2,197</a:t>
                      </a:r>
                      <a:endParaRPr lang="cs-CZ" sz="1600" dirty="0"/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 2,059</a:t>
                      </a:r>
                      <a:endParaRPr lang="cs-CZ" sz="1600" dirty="0"/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 1,648</a:t>
                      </a:r>
                      <a:endParaRPr lang="cs-CZ" sz="1600" dirty="0"/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cs-CZ" sz="1600" dirty="0"/>
                        <a:t>Dobrý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1,844 – 2,197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1,726 – 2,059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1,383 – 1,648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cs-CZ" sz="1600" dirty="0"/>
                        <a:t>Průměrný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1,471 – 1,824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1,373 – 1,716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1,098 – 1,373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cs-CZ" sz="1600" dirty="0"/>
                        <a:t>Slabší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1,108 – 1,461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1,040 – 1,363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834 – 1,088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cs-CZ" sz="1600" dirty="0"/>
                        <a:t>Slabý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&lt; 1,108</a:t>
                      </a:r>
                      <a:endParaRPr lang="cs-CZ" sz="1600" dirty="0"/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&lt; 1,040</a:t>
                      </a:r>
                      <a:endParaRPr lang="cs-CZ" sz="1600" dirty="0"/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&lt;</a:t>
                      </a:r>
                      <a:r>
                        <a:rPr lang="cs-CZ" sz="1600" dirty="0"/>
                        <a:t> 834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405" name="TextovéPole 3">
            <a:extLst>
              <a:ext uri="{FF2B5EF4-FFF2-40B4-BE49-F238E27FC236}">
                <a16:creationId xmlns:a16="http://schemas.microsoft.com/office/drawing/2014/main" id="{B84B9204-09C5-A051-0592-E7B3F144FE6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470819" y="5245894"/>
            <a:ext cx="2592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200"/>
              <a:t>In: Johnson B., Nickel C. </a:t>
            </a:r>
            <a:r>
              <a:rPr lang="cs-CZ" altLang="cs-CZ" sz="800"/>
              <a:t>(https://www.youtube.com/watch?v=Weum-PY2uRQ)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7FF050F-08ED-992E-1173-919C286EDCB6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D36BDC8-D9BF-2E3F-C1E9-3497891B69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4088" y="234351"/>
            <a:ext cx="11863824" cy="19105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  <a:defRPr/>
            </a:pPr>
            <a:r>
              <a:rPr lang="cs-CZ" altLang="cs-CZ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Wingate</a:t>
            </a: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</a:t>
            </a:r>
            <a:r>
              <a:rPr lang="cs-CZ" alt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Wingate</a:t>
            </a:r>
            <a:r>
              <a:rPr lang="cs-CZ" alt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anaerobic</a:t>
            </a:r>
            <a:r>
              <a:rPr lang="cs-CZ" alt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</a:t>
            </a:r>
            <a:r>
              <a:rPr lang="cs-CZ" altLang="cs-CZ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cs-CZ" alt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Bar-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O.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Wingate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anaerobic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test: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update on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reliability and validity. Sports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4: 381-394. In: Hoffman J.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Norms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fitness, performance and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Kinetics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Champaign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2006: 54.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30 sec šlapání maximální rychlostí na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cykloergometru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konstantním odporem „0,075 kg na 1 kg hmotnosti těla“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cs-CZ" alt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(kp•kg</a:t>
            </a:r>
            <a:r>
              <a:rPr lang="cs-CZ" altLang="cs-CZ" sz="18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cs-CZ" alt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; tj. kroutící moment / kroutící síla: 0,75 Nm•kg</a:t>
            </a:r>
            <a:r>
              <a:rPr lang="cs-CZ" altLang="cs-CZ" sz="18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cs-CZ" alt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387" name="TextovéPole 1">
            <a:extLst>
              <a:ext uri="{FF2B5EF4-FFF2-40B4-BE49-F238E27FC236}">
                <a16:creationId xmlns:a16="http://schemas.microsoft.com/office/drawing/2014/main" id="{784B51B5-2E0D-3409-DE5F-0DCB69F12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1901" y="6321955"/>
            <a:ext cx="7777163" cy="369887"/>
          </a:xfrm>
          <a:prstGeom prst="rect">
            <a:avLst/>
          </a:prstGeom>
          <a:solidFill>
            <a:srgbClr val="FFFF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hlinkClick r:id="rId2"/>
              </a:rPr>
              <a:t>VIDEO – Wingate test: https://www.youtube.com/watch?v=_BQd3E1sYyg</a:t>
            </a:r>
            <a:endParaRPr lang="cs-CZ" altLang="cs-CZ" sz="1800"/>
          </a:p>
        </p:txBody>
      </p:sp>
      <p:pic>
        <p:nvPicPr>
          <p:cNvPr id="16388" name="Obrázek 1">
            <a:extLst>
              <a:ext uri="{FF2B5EF4-FFF2-40B4-BE49-F238E27FC236}">
                <a16:creationId xmlns:a16="http://schemas.microsoft.com/office/drawing/2014/main" id="{871A101F-B0C0-A272-5346-9F3DF9F12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44" y="2422926"/>
            <a:ext cx="5697267" cy="320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7E516D04-ADBC-3F97-8998-D4B3A2BF6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077607"/>
              </p:ext>
            </p:extLst>
          </p:nvPr>
        </p:nvGraphicFramePr>
        <p:xfrm>
          <a:off x="7449914" y="3160889"/>
          <a:ext cx="3816350" cy="2460742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2376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637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Skupina osob</a:t>
                      </a:r>
                      <a:endParaRPr lang="cs-CZ" sz="1800" b="1" dirty="0"/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Torque </a:t>
                      </a:r>
                      <a:r>
                        <a:rPr lang="cs-CZ" sz="1800"/>
                        <a:t>factor </a:t>
                      </a:r>
                      <a:r>
                        <a:rPr lang="en-US" sz="1800"/>
                        <a:t>(Nm</a:t>
                      </a:r>
                      <a:r>
                        <a:rPr lang="cs-CZ" altLang="cs-CZ" sz="1800"/>
                        <a:t>•</a:t>
                      </a:r>
                      <a:r>
                        <a:rPr lang="cs-CZ" sz="1800"/>
                        <a:t>kg</a:t>
                      </a:r>
                      <a:r>
                        <a:rPr lang="cs-CZ" sz="1800" baseline="30000"/>
                        <a:t>-1</a:t>
                      </a:r>
                      <a:r>
                        <a:rPr lang="en-US" sz="1800"/>
                        <a:t>) </a:t>
                      </a:r>
                      <a:endParaRPr lang="en-US" sz="1800" b="1" dirty="0"/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331"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Muži</a:t>
                      </a:r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0.7</a:t>
                      </a:r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331"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Muži - sportovci</a:t>
                      </a:r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0.8 </a:t>
                      </a:r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331"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Ženy</a:t>
                      </a:r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0.67 </a:t>
                      </a:r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331"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Ženy - sportovkyně</a:t>
                      </a:r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0.77 </a:t>
                      </a:r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331"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Chlapci (věk 7-14 let) </a:t>
                      </a:r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0.55 </a:t>
                      </a:r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331">
                <a:tc>
                  <a:txBody>
                    <a:bodyPr/>
                    <a:lstStyle/>
                    <a:p>
                      <a:pPr algn="l"/>
                      <a:r>
                        <a:rPr lang="cs-CZ" sz="1800"/>
                        <a:t>Děvčata (věk 7-14 let) </a:t>
                      </a:r>
                      <a:endParaRPr lang="cs-CZ" sz="1800" dirty="0"/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0.53 </a:t>
                      </a:r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ovéPole 4">
            <a:extLst>
              <a:ext uri="{FF2B5EF4-FFF2-40B4-BE49-F238E27FC236}">
                <a16:creationId xmlns:a16="http://schemas.microsoft.com/office/drawing/2014/main" id="{9B38BF99-E571-292D-B572-595864734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8267" y="1770119"/>
            <a:ext cx="533964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</a:rPr>
              <a:t>Optimální kroutící síla (</a:t>
            </a:r>
            <a:r>
              <a:rPr lang="cs-CZ" altLang="cs-CZ" sz="2000" dirty="0" err="1">
                <a:solidFill>
                  <a:srgbClr val="0070C0"/>
                </a:solidFill>
              </a:rPr>
              <a:t>torque</a:t>
            </a:r>
            <a:r>
              <a:rPr lang="cs-CZ" altLang="cs-CZ" sz="2000" dirty="0">
                <a:solidFill>
                  <a:srgbClr val="0070C0"/>
                </a:solidFill>
              </a:rPr>
              <a:t> </a:t>
            </a:r>
            <a:r>
              <a:rPr lang="cs-CZ" altLang="cs-CZ" sz="2000" dirty="0" err="1">
                <a:solidFill>
                  <a:srgbClr val="0070C0"/>
                </a:solidFill>
              </a:rPr>
              <a:t>factor</a:t>
            </a:r>
            <a:r>
              <a:rPr lang="cs-CZ" altLang="cs-CZ" sz="2000" dirty="0">
                <a:solidFill>
                  <a:srgbClr val="0070C0"/>
                </a:solidFill>
              </a:rPr>
              <a:t>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</a:rPr>
              <a:t>při </a:t>
            </a:r>
            <a:r>
              <a:rPr lang="cs-CZ" altLang="cs-CZ" sz="2000" dirty="0" err="1">
                <a:solidFill>
                  <a:srgbClr val="0070C0"/>
                </a:solidFill>
              </a:rPr>
              <a:t>nastaveníWingate</a:t>
            </a:r>
            <a:r>
              <a:rPr lang="cs-CZ" altLang="cs-CZ" sz="2000" dirty="0">
                <a:solidFill>
                  <a:srgbClr val="0070C0"/>
                </a:solidFill>
              </a:rPr>
              <a:t> testu pro určitou osobu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European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College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Sport Science, 2005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 dirty="0"/>
              <a:t>(</a:t>
            </a:r>
            <a:r>
              <a:rPr lang="cs-CZ" altLang="cs-CZ" sz="1600" dirty="0">
                <a:hlinkClick r:id="rId4"/>
              </a:rPr>
              <a:t>http://www.smas.org/2-kongres/wingate.html</a:t>
            </a:r>
            <a:r>
              <a:rPr lang="cs-CZ" altLang="cs-CZ" sz="1600" dirty="0"/>
              <a:t>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A81DD26-2E29-9FBC-E057-4633EFA7D62E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Untitled-7">
            <a:extLst>
              <a:ext uri="{FF2B5EF4-FFF2-40B4-BE49-F238E27FC236}">
                <a16:creationId xmlns:a16="http://schemas.microsoft.com/office/drawing/2014/main" id="{AF58F8B4-4874-CC20-067A-325390202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2" y="729084"/>
            <a:ext cx="8528931" cy="583205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Rectangle 3">
            <a:extLst>
              <a:ext uri="{FF2B5EF4-FFF2-40B4-BE49-F238E27FC236}">
                <a16:creationId xmlns:a16="http://schemas.microsoft.com/office/drawing/2014/main" id="{2EB82310-ECB1-4EE1-C480-E957DC707F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83114" y="188914"/>
            <a:ext cx="2879725" cy="503237"/>
          </a:xfrm>
        </p:spPr>
        <p:txBody>
          <a:bodyPr/>
          <a:lstStyle/>
          <a:p>
            <a:pPr algn="ctr" eaLnBrk="1" hangingPunct="1"/>
            <a:r>
              <a:rPr lang="cs-CZ" altLang="cs-CZ" sz="20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Wingate test</a:t>
            </a:r>
          </a:p>
        </p:txBody>
      </p:sp>
      <p:sp>
        <p:nvSpPr>
          <p:cNvPr id="18436" name="TextovéPole 1">
            <a:extLst>
              <a:ext uri="{FF2B5EF4-FFF2-40B4-BE49-F238E27FC236}">
                <a16:creationId xmlns:a16="http://schemas.microsoft.com/office/drawing/2014/main" id="{8D1D7357-05FE-394B-F46F-3A4538BAE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573464"/>
            <a:ext cx="5183188" cy="1476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rgbClr val="0070C0"/>
                </a:solidFill>
              </a:rPr>
              <a:t>Hodnocení v intervalu 5.-30.vteřiny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Maximální výkon: 		1380 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Střední výkon: 			1065 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Výkon na konci zátěže: 	  	  750 W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Index únavy (W</a:t>
            </a:r>
            <a:r>
              <a:rPr lang="cs-CZ" altLang="cs-CZ" sz="1800" baseline="-25000"/>
              <a:t>max</a:t>
            </a:r>
            <a:r>
              <a:rPr lang="cs-CZ" altLang="cs-CZ" sz="1800"/>
              <a:t>-W</a:t>
            </a:r>
            <a:r>
              <a:rPr lang="cs-CZ" altLang="cs-CZ" sz="1800" baseline="-25000"/>
              <a:t>min</a:t>
            </a:r>
            <a:r>
              <a:rPr lang="cs-CZ" altLang="cs-CZ" sz="1800"/>
              <a:t>)/W</a:t>
            </a:r>
            <a:r>
              <a:rPr lang="cs-CZ" altLang="cs-CZ" sz="1800" baseline="-25000"/>
              <a:t>max</a:t>
            </a:r>
            <a:r>
              <a:rPr lang="cs-CZ" altLang="cs-CZ" sz="1800"/>
              <a:t>: 	    46 %</a:t>
            </a:r>
          </a:p>
        </p:txBody>
      </p:sp>
      <p:sp>
        <p:nvSpPr>
          <p:cNvPr id="18437" name="TextovéPole 2">
            <a:extLst>
              <a:ext uri="{FF2B5EF4-FFF2-40B4-BE49-F238E27FC236}">
                <a16:creationId xmlns:a16="http://schemas.microsoft.com/office/drawing/2014/main" id="{456BC1FD-D200-27BF-B06F-932EEB3A0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1557338"/>
            <a:ext cx="7921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3300"/>
                </a:solidFill>
              </a:rPr>
              <a:t>W</a:t>
            </a:r>
            <a:r>
              <a:rPr lang="cs-CZ" altLang="cs-CZ" sz="2000" b="1" baseline="-25000">
                <a:solidFill>
                  <a:srgbClr val="FF3300"/>
                </a:solidFill>
              </a:rPr>
              <a:t>max</a:t>
            </a:r>
          </a:p>
        </p:txBody>
      </p:sp>
      <p:sp>
        <p:nvSpPr>
          <p:cNvPr id="18438" name="TextovéPole 5">
            <a:extLst>
              <a:ext uri="{FF2B5EF4-FFF2-40B4-BE49-F238E27FC236}">
                <a16:creationId xmlns:a16="http://schemas.microsoft.com/office/drawing/2014/main" id="{81ACCAF7-9ECC-5D6A-2332-3559D0D41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9113" y="2924175"/>
            <a:ext cx="792162" cy="401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3300"/>
                </a:solidFill>
              </a:rPr>
              <a:t>W</a:t>
            </a:r>
            <a:r>
              <a:rPr lang="cs-CZ" altLang="cs-CZ" sz="2000" b="1" baseline="-25000">
                <a:solidFill>
                  <a:srgbClr val="FF3300"/>
                </a:solidFill>
              </a:rPr>
              <a:t>min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3DF693B-E988-5CF0-5202-BB1CBCE94E60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E909721-0A42-4C51-8C79-580BC62F9507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744664"/>
          <a:ext cx="4465638" cy="4441824"/>
        </p:xfrm>
        <a:graphic>
          <a:graphicData uri="http://schemas.openxmlformats.org/drawingml/2006/table">
            <a:tbl>
              <a:tblPr/>
              <a:tblGrid>
                <a:gridCol w="1516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4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920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rgbClr val="0070C0"/>
                          </a:solidFill>
                        </a:rPr>
                        <a:t>Percentily max. výkonů dospělých osob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PP –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peak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power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 (W</a:t>
                      </a:r>
                      <a:r>
                        <a:rPr lang="cs-CZ" altLang="cs-CZ" sz="1800" dirty="0"/>
                        <a:t>•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kg</a:t>
                      </a:r>
                      <a:r>
                        <a:rPr lang="cs-CZ" sz="18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90501" marR="90501" marT="45267" marB="452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541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Percentily </a:t>
                      </a:r>
                    </a:p>
                  </a:txBody>
                  <a:tcPr marL="90501" marR="90501" marT="45267" marB="452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MUŽI 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ŽENY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90</a:t>
                      </a:r>
                    </a:p>
                  </a:txBody>
                  <a:tcPr marL="90501" marR="90501" marT="45267" marB="452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10.89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9.02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80</a:t>
                      </a:r>
                    </a:p>
                  </a:txBody>
                  <a:tcPr marL="90501" marR="90501" marT="45267" marB="452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10.39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8.83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70</a:t>
                      </a:r>
                    </a:p>
                  </a:txBody>
                  <a:tcPr marL="90501" marR="90501" marT="45267" marB="452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10.20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8.53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60</a:t>
                      </a:r>
                    </a:p>
                  </a:txBody>
                  <a:tcPr marL="90501" marR="90501" marT="45267" marB="452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9.80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8.14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50</a:t>
                      </a:r>
                    </a:p>
                  </a:txBody>
                  <a:tcPr marL="90501" marR="90501" marT="45267" marB="452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9.22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7.65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40</a:t>
                      </a:r>
                    </a:p>
                  </a:txBody>
                  <a:tcPr marL="90501" marR="90501" marT="45267" marB="452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8.92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6.96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30</a:t>
                      </a:r>
                    </a:p>
                  </a:txBody>
                  <a:tcPr marL="90501" marR="90501" marT="45267" marB="452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8.53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6.86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20</a:t>
                      </a:r>
                    </a:p>
                  </a:txBody>
                  <a:tcPr marL="90501" marR="90501" marT="45267" marB="452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8.24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6.57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10</a:t>
                      </a:r>
                    </a:p>
                  </a:txBody>
                  <a:tcPr marL="90501" marR="90501" marT="45267" marB="452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7.06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5.98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0518" name="Rectangle 2">
            <a:extLst>
              <a:ext uri="{FF2B5EF4-FFF2-40B4-BE49-F238E27FC236}">
                <a16:creationId xmlns:a16="http://schemas.microsoft.com/office/drawing/2014/main" id="{3E391874-FE23-3F1E-CA4E-F6D9B299A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64" y="1347402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519" name="TextovéPole 7">
            <a:extLst>
              <a:ext uri="{FF2B5EF4-FFF2-40B4-BE49-F238E27FC236}">
                <a16:creationId xmlns:a16="http://schemas.microsoft.com/office/drawing/2014/main" id="{B312BA9E-29FB-B51D-8105-7E00C70AD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6" y="6165851"/>
            <a:ext cx="27352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Maud PJ </a:t>
            </a:r>
            <a:r>
              <a:rPr lang="en-US" altLang="cs-CZ" sz="1200"/>
              <a:t>&amp;</a:t>
            </a:r>
            <a:r>
              <a:rPr lang="cs-CZ" altLang="cs-CZ" sz="1200"/>
              <a:t> Schultz BB, 1989</a:t>
            </a:r>
          </a:p>
        </p:txBody>
      </p:sp>
      <p:sp>
        <p:nvSpPr>
          <p:cNvPr id="20520" name="TextovéPole 8">
            <a:extLst>
              <a:ext uri="{FF2B5EF4-FFF2-40B4-BE49-F238E27FC236}">
                <a16:creationId xmlns:a16="http://schemas.microsoft.com/office/drawing/2014/main" id="{F44E24D9-1A70-ABFA-D9E5-3826F0F91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9" y="620713"/>
            <a:ext cx="37099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accent1">
                    <a:lumMod val="75000"/>
                  </a:schemeClr>
                </a:solidFill>
              </a:rPr>
              <a:t>Wingate</a:t>
            </a: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 test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</a:rPr>
              <a:t>REFRENČNÍ HODNOTY</a:t>
            </a:r>
          </a:p>
        </p:txBody>
      </p:sp>
      <p:pic>
        <p:nvPicPr>
          <p:cNvPr id="20521" name="Obrázek 6">
            <a:extLst>
              <a:ext uri="{FF2B5EF4-FFF2-40B4-BE49-F238E27FC236}">
                <a16:creationId xmlns:a16="http://schemas.microsoft.com/office/drawing/2014/main" id="{481384AB-A652-C60D-088D-D345547FA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44675"/>
            <a:ext cx="4392612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2" name="TextovéPole 7">
            <a:extLst>
              <a:ext uri="{FF2B5EF4-FFF2-40B4-BE49-F238E27FC236}">
                <a16:creationId xmlns:a16="http://schemas.microsoft.com/office/drawing/2014/main" id="{C4983544-9EE8-832B-163D-C0377D682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5813426"/>
            <a:ext cx="3421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In: Hoffman J. Norms for Fittness, Performance and Health. 2006, Champaign: Human Kinetics</a:t>
            </a:r>
          </a:p>
        </p:txBody>
      </p:sp>
      <p:sp>
        <p:nvSpPr>
          <p:cNvPr id="20523" name="TextovéPole 1">
            <a:extLst>
              <a:ext uri="{FF2B5EF4-FFF2-40B4-BE49-F238E27FC236}">
                <a16:creationId xmlns:a16="http://schemas.microsoft.com/office/drawing/2014/main" id="{EC22526E-AFD3-5C5B-0862-2ACB0A317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520825"/>
            <a:ext cx="2160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Univerzitní studenti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E94B7A4-7616-AB16-6A7D-244EF7F77FAF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1">
            <a:extLst>
              <a:ext uri="{FF2B5EF4-FFF2-40B4-BE49-F238E27FC236}">
                <a16:creationId xmlns:a16="http://schemas.microsoft.com/office/drawing/2014/main" id="{11D96468-C1F3-BB7B-4351-58B8FA0D8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8" y="630238"/>
            <a:ext cx="2157412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Obrázek 2">
            <a:extLst>
              <a:ext uri="{FF2B5EF4-FFF2-40B4-BE49-F238E27FC236}">
                <a16:creationId xmlns:a16="http://schemas.microsoft.com/office/drawing/2014/main" id="{43D0E46C-6DF3-EA42-9B0F-C9E16F1C3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2462213"/>
            <a:ext cx="29718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Obrázek 3">
            <a:extLst>
              <a:ext uri="{FF2B5EF4-FFF2-40B4-BE49-F238E27FC236}">
                <a16:creationId xmlns:a16="http://schemas.microsoft.com/office/drawing/2014/main" id="{32969588-C97B-DD48-23D7-517D9F8FB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274" y="-11432"/>
            <a:ext cx="7025593" cy="689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ovéPole 4">
            <a:extLst>
              <a:ext uri="{FF2B5EF4-FFF2-40B4-BE49-F238E27FC236}">
                <a16:creationId xmlns:a16="http://schemas.microsoft.com/office/drawing/2014/main" id="{199D6D6D-BC04-CEA2-6DB4-EF4E670EF60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206318" y="3197225"/>
            <a:ext cx="342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/>
              <a:t>In: Hoffman J. </a:t>
            </a:r>
            <a:r>
              <a:rPr lang="cs-CZ" altLang="cs-CZ" sz="1200" dirty="0" err="1"/>
              <a:t>Norms</a:t>
            </a:r>
            <a:r>
              <a:rPr lang="cs-CZ" altLang="cs-CZ" sz="1200" dirty="0"/>
              <a:t> </a:t>
            </a:r>
            <a:r>
              <a:rPr lang="cs-CZ" altLang="cs-CZ" sz="1200" dirty="0" err="1"/>
              <a:t>for</a:t>
            </a:r>
            <a:r>
              <a:rPr lang="cs-CZ" altLang="cs-CZ" sz="1200" dirty="0"/>
              <a:t> </a:t>
            </a:r>
            <a:r>
              <a:rPr lang="cs-CZ" altLang="cs-CZ" sz="1200" dirty="0" err="1"/>
              <a:t>Fittness</a:t>
            </a:r>
            <a:r>
              <a:rPr lang="cs-CZ" altLang="cs-CZ" sz="1200" dirty="0"/>
              <a:t>, Performance and </a:t>
            </a:r>
            <a:r>
              <a:rPr lang="cs-CZ" altLang="cs-CZ" sz="1200" dirty="0" err="1"/>
              <a:t>Health</a:t>
            </a:r>
            <a:r>
              <a:rPr lang="cs-CZ" altLang="cs-CZ" sz="1200" dirty="0"/>
              <a:t>. 2006, </a:t>
            </a:r>
            <a:r>
              <a:rPr lang="cs-CZ" altLang="cs-CZ" sz="1200" dirty="0" err="1"/>
              <a:t>Champaign</a:t>
            </a:r>
            <a:r>
              <a:rPr lang="cs-CZ" altLang="cs-CZ" sz="1200" dirty="0"/>
              <a:t>: </a:t>
            </a:r>
            <a:r>
              <a:rPr lang="cs-CZ" altLang="cs-CZ" sz="1200" dirty="0" err="1"/>
              <a:t>Human</a:t>
            </a:r>
            <a:r>
              <a:rPr lang="cs-CZ" altLang="cs-CZ" sz="1200" dirty="0"/>
              <a:t> </a:t>
            </a:r>
            <a:r>
              <a:rPr lang="cs-CZ" altLang="cs-CZ" sz="1200" dirty="0" err="1"/>
              <a:t>Kinetics</a:t>
            </a:r>
            <a:endParaRPr lang="cs-CZ" altLang="cs-CZ" sz="1200" dirty="0"/>
          </a:p>
        </p:txBody>
      </p:sp>
      <p:sp>
        <p:nvSpPr>
          <p:cNvPr id="21510" name="TextovéPole 8">
            <a:extLst>
              <a:ext uri="{FF2B5EF4-FFF2-40B4-BE49-F238E27FC236}">
                <a16:creationId xmlns:a16="http://schemas.microsoft.com/office/drawing/2014/main" id="{7AFFCA4C-EF18-77DB-545B-43D7CAF628F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66726" y="3089653"/>
            <a:ext cx="370998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accent1">
                    <a:lumMod val="75000"/>
                  </a:schemeClr>
                </a:solidFill>
              </a:rPr>
              <a:t>Wingate</a:t>
            </a: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 test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</a:rPr>
              <a:t>REFRENČNÍ HODNOTY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C9D4CD7-5D1C-6BC6-C7BC-D5E1A5161DDA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skenovat0006">
            <a:extLst>
              <a:ext uri="{FF2B5EF4-FFF2-40B4-BE49-F238E27FC236}">
                <a16:creationId xmlns:a16="http://schemas.microsoft.com/office/drawing/2014/main" id="{029C9AC3-32F3-5B3B-AF03-339B51C57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" t="3863" r="2346" b="4684"/>
          <a:stretch/>
        </p:blipFill>
        <p:spPr bwMode="auto">
          <a:xfrm>
            <a:off x="1060409" y="1207911"/>
            <a:ext cx="1007118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4">
            <a:extLst>
              <a:ext uri="{FF2B5EF4-FFF2-40B4-BE49-F238E27FC236}">
                <a16:creationId xmlns:a16="http://schemas.microsoft.com/office/drawing/2014/main" id="{DAD2BDD2-7F8E-969C-EADD-9FD5E3B19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9" y="477839"/>
            <a:ext cx="287972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chemeClr val="accent1">
                    <a:lumMod val="75000"/>
                  </a:schemeClr>
                </a:solidFill>
              </a:rPr>
              <a:t>Wingate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 test</a:t>
            </a:r>
          </a:p>
        </p:txBody>
      </p:sp>
      <p:sp>
        <p:nvSpPr>
          <p:cNvPr id="22532" name="TextovéPole 1">
            <a:extLst>
              <a:ext uri="{FF2B5EF4-FFF2-40B4-BE49-F238E27FC236}">
                <a16:creationId xmlns:a16="http://schemas.microsoft.com/office/drawing/2014/main" id="{8970BA34-C774-12BE-7006-DDA81F75C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6" y="1412875"/>
            <a:ext cx="1584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/>
              <a:t>Max. výkon</a:t>
            </a:r>
          </a:p>
        </p:txBody>
      </p:sp>
      <p:sp>
        <p:nvSpPr>
          <p:cNvPr id="22533" name="TextovéPole 2">
            <a:extLst>
              <a:ext uri="{FF2B5EF4-FFF2-40B4-BE49-F238E27FC236}">
                <a16:creationId xmlns:a16="http://schemas.microsoft.com/office/drawing/2014/main" id="{0ECC6E2B-2D58-80C3-64E0-0555FF44C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1412875"/>
            <a:ext cx="16557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/>
              <a:t>Index únavy</a:t>
            </a:r>
          </a:p>
        </p:txBody>
      </p:sp>
      <p:sp>
        <p:nvSpPr>
          <p:cNvPr id="22534" name="TextovéPole 3">
            <a:extLst>
              <a:ext uri="{FF2B5EF4-FFF2-40B4-BE49-F238E27FC236}">
                <a16:creationId xmlns:a16="http://schemas.microsoft.com/office/drawing/2014/main" id="{404BC048-64C9-F958-859E-F566817AD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189" y="1412875"/>
            <a:ext cx="1666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/>
              <a:t>Anaer.kapacita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3244B8A-9731-CE69-05DD-6AA055393D50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Kettler">
            <a:extLst>
              <a:ext uri="{FF2B5EF4-FFF2-40B4-BE49-F238E27FC236}">
                <a16:creationId xmlns:a16="http://schemas.microsoft.com/office/drawing/2014/main" id="{0C144BF4-5148-464E-4055-88C07A379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476251"/>
            <a:ext cx="26955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55" name="Object 5">
            <a:extLst>
              <a:ext uri="{FF2B5EF4-FFF2-40B4-BE49-F238E27FC236}">
                <a16:creationId xmlns:a16="http://schemas.microsoft.com/office/drawing/2014/main" id="{C1E2ADB4-5101-93F5-A444-BD81D217F6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9288" y="2981326"/>
          <a:ext cx="4519612" cy="360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3" imgW="4591050" imgH="3667125" progId="Excel.Chart.8">
                  <p:embed/>
                </p:oleObj>
              </mc:Choice>
              <mc:Fallback>
                <p:oleObj name="Graf" r:id="rId3" imgW="4591050" imgH="3667125" progId="Excel.Chart.8">
                  <p:embed/>
                  <p:pic>
                    <p:nvPicPr>
                      <p:cNvPr id="23555" name="Object 5">
                        <a:extLst>
                          <a:ext uri="{FF2B5EF4-FFF2-40B4-BE49-F238E27FC236}">
                            <a16:creationId xmlns:a16="http://schemas.microsoft.com/office/drawing/2014/main" id="{C1E2ADB4-5101-93F5-A444-BD81D217F6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8" y="2981326"/>
                        <a:ext cx="4519612" cy="360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6">
            <a:extLst>
              <a:ext uri="{FF2B5EF4-FFF2-40B4-BE49-F238E27FC236}">
                <a16:creationId xmlns:a16="http://schemas.microsoft.com/office/drawing/2014/main" id="{E7733DAB-C07C-BB6C-774A-4E87161A04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27801" y="3573464"/>
          <a:ext cx="3808413" cy="304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5" imgW="4600575" imgH="3676650" progId="Excel.Chart.8">
                  <p:embed/>
                </p:oleObj>
              </mc:Choice>
              <mc:Fallback>
                <p:oleObj name="Graf" r:id="rId5" imgW="4600575" imgH="3676650" progId="Excel.Chart.8">
                  <p:embed/>
                  <p:pic>
                    <p:nvPicPr>
                      <p:cNvPr id="23556" name="Object 6">
                        <a:extLst>
                          <a:ext uri="{FF2B5EF4-FFF2-40B4-BE49-F238E27FC236}">
                            <a16:creationId xmlns:a16="http://schemas.microsoft.com/office/drawing/2014/main" id="{E7733DAB-C07C-BB6C-774A-4E87161A04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7801" y="3573464"/>
                        <a:ext cx="3808413" cy="304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7" name="Text Box 7">
            <a:extLst>
              <a:ext uri="{FF2B5EF4-FFF2-40B4-BE49-F238E27FC236}">
                <a16:creationId xmlns:a16="http://schemas.microsoft.com/office/drawing/2014/main" id="{E4DEA3C1-07D8-E5DE-3E1D-4AD615309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333375"/>
            <a:ext cx="5184775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C10F8E"/>
                </a:solidFill>
              </a:rPr>
              <a:t>Modifikace Wingate testu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chemeClr val="accent2"/>
                </a:solidFill>
              </a:rPr>
              <a:t>(Placheta)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Max. zátěž na bicyklovém ergometru do vyčerpání během 2-5 minut (80-90 ot./min):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cs typeface="Arial" panose="020B0604020202020204" pitchFamily="34" charset="0"/>
              </a:rPr>
              <a:t>♀</a:t>
            </a:r>
            <a:r>
              <a:rPr lang="cs-CZ" altLang="cs-CZ" sz="2000">
                <a:cs typeface="Arial" panose="020B0604020202020204" pitchFamily="34" charset="0"/>
              </a:rPr>
              <a:t>: </a:t>
            </a:r>
            <a:r>
              <a:rPr lang="cs-CZ" altLang="cs-CZ" sz="2000"/>
              <a:t>4 W/kg 	</a:t>
            </a:r>
            <a:r>
              <a:rPr lang="cs-CZ" altLang="cs-CZ" sz="2000" b="1">
                <a:cs typeface="Arial" panose="020B0604020202020204" pitchFamily="34" charset="0"/>
              </a:rPr>
              <a:t>♂</a:t>
            </a:r>
            <a:r>
              <a:rPr lang="cs-CZ" altLang="cs-CZ" sz="2000">
                <a:cs typeface="Arial" panose="020B0604020202020204" pitchFamily="34" charset="0"/>
              </a:rPr>
              <a:t>: </a:t>
            </a:r>
            <a:r>
              <a:rPr lang="cs-CZ" altLang="cs-CZ" sz="2000"/>
              <a:t>5W/kg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Celková práce (J) = Výkon (W) • Čas (s)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06D3E2F-518C-AB8D-0A4A-3B16E562AD75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/>
          <a:stretch/>
        </p:blipFill>
        <p:spPr>
          <a:xfrm>
            <a:off x="1775520" y="476673"/>
            <a:ext cx="8604956" cy="6022721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19536" y="5732086"/>
            <a:ext cx="8352928" cy="648072"/>
          </a:xfrm>
          <a:solidFill>
            <a:srgbClr val="FFFFCC"/>
          </a:solidFill>
          <a:ln w="12700">
            <a:solidFill>
              <a:srgbClr val="336600"/>
            </a:solidFill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K FYZIOLOGII BĚHU PRO ZDRAVÍ</a:t>
            </a:r>
            <a:endParaRPr lang="en-GB" altLang="cs-CZ" sz="1000" dirty="0">
              <a:solidFill>
                <a:srgbClr val="3366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91758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ohy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225" y="0"/>
            <a:ext cx="5221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2122311" y="1843950"/>
            <a:ext cx="3635022" cy="317009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cs-CZ" altLang="cs-CZ" sz="2000" dirty="0">
                <a:solidFill>
                  <a:srgbClr val="002060"/>
                </a:solidFill>
              </a:rPr>
              <a:t>Vytrvalostní běh klade nároky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cs-CZ" altLang="cs-CZ" sz="2000" dirty="0">
                <a:solidFill>
                  <a:srgbClr val="002060"/>
                </a:solidFill>
              </a:rPr>
              <a:t>na funkce 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2060"/>
                </a:solidFill>
              </a:rPr>
              <a:t> nervové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2060"/>
                </a:solidFill>
              </a:rPr>
              <a:t> endokrinní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2060"/>
                </a:solidFill>
              </a:rPr>
              <a:t> metabolismu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2060"/>
                </a:solidFill>
              </a:rPr>
              <a:t> dechové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2060"/>
                </a:solidFill>
              </a:rPr>
              <a:t> oběhové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2060"/>
                </a:solidFill>
              </a:rPr>
              <a:t> ledvin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2060"/>
                </a:solidFill>
              </a:rPr>
              <a:t> svalů 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2060"/>
                </a:solidFill>
              </a:rPr>
              <a:t> kloubů, vazů, ...</a:t>
            </a:r>
            <a:endParaRPr lang="en-GB" altLang="cs-CZ" sz="2000" dirty="0">
              <a:solidFill>
                <a:srgbClr val="00206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1968318-5F90-0946-B4CA-B9C7EB686912}"/>
              </a:ext>
            </a:extLst>
          </p:cNvPr>
          <p:cNvSpPr txBox="1"/>
          <p:nvPr/>
        </p:nvSpPr>
        <p:spPr>
          <a:xfrm>
            <a:off x="1687688" y="964821"/>
            <a:ext cx="4504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K FYZIOLOGII BĚHU PRO ZDRAVÍ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08307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mobilit3">
            <a:extLst>
              <a:ext uri="{FF2B5EF4-FFF2-40B4-BE49-F238E27FC236}">
                <a16:creationId xmlns:a16="http://schemas.microsoft.com/office/drawing/2014/main" id="{830100DA-5244-C7A5-6B8A-7D89DB313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7" y="1557339"/>
            <a:ext cx="10203543" cy="458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Obdélník 9">
            <a:extLst>
              <a:ext uri="{FF2B5EF4-FFF2-40B4-BE49-F238E27FC236}">
                <a16:creationId xmlns:a16="http://schemas.microsoft.com/office/drawing/2014/main" id="{4245DDC9-963C-22A4-92B7-F37F10100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165" y="1469801"/>
            <a:ext cx="19939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ČLUNKOVÝ BĚH</a:t>
            </a:r>
          </a:p>
        </p:txBody>
      </p:sp>
      <p:sp>
        <p:nvSpPr>
          <p:cNvPr id="10244" name="Obdélník 10">
            <a:extLst>
              <a:ext uri="{FF2B5EF4-FFF2-40B4-BE49-F238E27FC236}">
                <a16:creationId xmlns:a16="http://schemas.microsoft.com/office/drawing/2014/main" id="{734D8056-2C7E-E0D7-EEA9-0DDDDC6DA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9" y="1471614"/>
            <a:ext cx="15271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SPRINT 50 y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7546129B-FA0B-470C-224E-19D15E040394}"/>
              </a:ext>
            </a:extLst>
          </p:cNvPr>
          <p:cNvSpPr/>
          <p:nvPr/>
        </p:nvSpPr>
        <p:spPr>
          <a:xfrm>
            <a:off x="8977314" y="1470356"/>
            <a:ext cx="169068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dirty="0" err="1"/>
              <a:t>CH</a:t>
            </a:r>
            <a:r>
              <a:rPr lang="cs-CZ" cap="all" dirty="0" err="1"/>
              <a:t>ů</a:t>
            </a:r>
            <a:r>
              <a:rPr lang="cs-CZ" dirty="0" err="1"/>
              <a:t>ZE</a:t>
            </a:r>
            <a:r>
              <a:rPr lang="cs-CZ" dirty="0"/>
              <a:t> 2 míle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0E2DC47F-E441-FC5A-106B-C4C0EF2C7DDE}"/>
              </a:ext>
            </a:extLst>
          </p:cNvPr>
          <p:cNvSpPr/>
          <p:nvPr/>
        </p:nvSpPr>
        <p:spPr>
          <a:xfrm>
            <a:off x="3073401" y="821073"/>
            <a:ext cx="5903913" cy="461665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POHYBOVÉ VÝKONY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6F5ED69-AD23-BB33-F875-CA66BED8D74D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965" y="1359988"/>
            <a:ext cx="3095117" cy="1765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1485947" y="1359988"/>
            <a:ext cx="6121452" cy="1765474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→ </a:t>
            </a:r>
            <a:r>
              <a:rPr lang="cs-CZ" sz="2000" b="1" i="1" u="sng" dirty="0">
                <a:solidFill>
                  <a:srgbClr val="7030A0"/>
                </a:solidFill>
                <a:latin typeface="Calibri" panose="020F0502020204030204" pitchFamily="34" charset="0"/>
              </a:rPr>
              <a:t>Endokrinní systém</a:t>
            </a:r>
          </a:p>
          <a:p>
            <a:r>
              <a:rPr lang="cs-CZ" sz="1600" dirty="0">
                <a:latin typeface="Calibri" panose="020F0502020204030204" pitchFamily="34" charset="0"/>
              </a:rPr>
              <a:t>Peres et al. </a:t>
            </a:r>
            <a:r>
              <a:rPr lang="en-US" sz="1600" b="1" dirty="0">
                <a:latin typeface="Calibri" panose="020F0502020204030204" pitchFamily="34" charset="0"/>
              </a:rPr>
              <a:t>Endurance exercise training increases insulin responsiveness in isolated adipocytes through IRS/PI3-kinase/</a:t>
            </a:r>
            <a:r>
              <a:rPr lang="en-US" sz="1600" b="1" dirty="0" err="1">
                <a:latin typeface="Calibri" panose="020F0502020204030204" pitchFamily="34" charset="0"/>
              </a:rPr>
              <a:t>Akt</a:t>
            </a:r>
            <a:r>
              <a:rPr lang="en-US" sz="1600" b="1" dirty="0">
                <a:latin typeface="Calibri" panose="020F0502020204030204" pitchFamily="34" charset="0"/>
              </a:rPr>
              <a:t> pathway</a:t>
            </a:r>
            <a:r>
              <a:rPr lang="cs-CZ" sz="1600" b="1" dirty="0">
                <a:latin typeface="Calibri" panose="020F0502020204030204" pitchFamily="34" charset="0"/>
              </a:rPr>
              <a:t>. </a:t>
            </a:r>
            <a:r>
              <a:rPr lang="en-US" sz="1600" dirty="0">
                <a:latin typeface="Calibri" panose="020F0502020204030204" pitchFamily="34" charset="0"/>
              </a:rPr>
              <a:t>J </a:t>
            </a:r>
            <a:r>
              <a:rPr lang="en-US" sz="1600" dirty="0" err="1">
                <a:latin typeface="Calibri" panose="020F0502020204030204" pitchFamily="34" charset="0"/>
              </a:rPr>
              <a:t>Appl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</a:rPr>
              <a:t>Physiol</a:t>
            </a:r>
            <a:r>
              <a:rPr lang="cs-CZ" sz="1600" dirty="0">
                <a:latin typeface="Calibri" panose="020F0502020204030204" pitchFamily="34" charset="0"/>
              </a:rPr>
              <a:t>,</a:t>
            </a:r>
            <a:r>
              <a:rPr lang="en-US" sz="1600" dirty="0">
                <a:latin typeface="Calibri" panose="020F0502020204030204" pitchFamily="34" charset="0"/>
              </a:rPr>
              <a:t> 2005</a:t>
            </a:r>
            <a:r>
              <a:rPr lang="cs-CZ" sz="1600" dirty="0">
                <a:latin typeface="Calibri" panose="020F0502020204030204" pitchFamily="34" charset="0"/>
              </a:rPr>
              <a:t>,</a:t>
            </a:r>
            <a:r>
              <a:rPr lang="en-US" sz="1600" dirty="0">
                <a:latin typeface="Calibri" panose="020F0502020204030204" pitchFamily="34" charset="0"/>
              </a:rPr>
              <a:t> 98</a:t>
            </a:r>
            <a:r>
              <a:rPr lang="cs-CZ" sz="1600" dirty="0">
                <a:latin typeface="Calibri" panose="020F0502020204030204" pitchFamily="34" charset="0"/>
              </a:rPr>
              <a:t>,</a:t>
            </a:r>
            <a:r>
              <a:rPr lang="en-US" sz="1600" dirty="0">
                <a:latin typeface="Calibri" panose="020F0502020204030204" pitchFamily="34" charset="0"/>
              </a:rPr>
              <a:t> 3</a:t>
            </a:r>
            <a:r>
              <a:rPr lang="cs-CZ" sz="1600" dirty="0">
                <a:latin typeface="Calibri" panose="020F0502020204030204" pitchFamily="34" charset="0"/>
              </a:rPr>
              <a:t>:</a:t>
            </a:r>
            <a:r>
              <a:rPr lang="en-US" sz="1600" dirty="0">
                <a:latin typeface="Calibri" panose="020F0502020204030204" pitchFamily="34" charset="0"/>
              </a:rPr>
              <a:t> 1037-1043</a:t>
            </a:r>
            <a:r>
              <a:rPr lang="cs-CZ" sz="1600" dirty="0">
                <a:latin typeface="Calibri" panose="020F0502020204030204" pitchFamily="34" charset="0"/>
              </a:rPr>
              <a:t>:</a:t>
            </a:r>
          </a:p>
          <a:p>
            <a:r>
              <a:rPr lang="cs-CZ" sz="2000" dirty="0">
                <a:latin typeface="Calibri" panose="020F0502020204030204" pitchFamily="34" charset="0"/>
              </a:rPr>
              <a:t>„</a:t>
            </a:r>
            <a:r>
              <a:rPr lang="cs-CZ" altLang="cs-CZ" sz="2000" dirty="0">
                <a:latin typeface="Calibri" panose="020F0502020204030204" pitchFamily="34" charset="0"/>
              </a:rPr>
              <a:t>→ </a:t>
            </a:r>
            <a:r>
              <a:rPr lang="cs-CZ" sz="2000" dirty="0">
                <a:latin typeface="Calibri" panose="020F0502020204030204" pitchFamily="34" charset="0"/>
              </a:rPr>
              <a:t>↑ citlivost inzulínových receptorů“ </a:t>
            </a:r>
          </a:p>
          <a:p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→ lepší tolerance Glukózy, ↓D inzulínu u IDDM</a:t>
            </a:r>
            <a:endParaRPr lang="cs-CZ" sz="2000" dirty="0">
              <a:latin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" t="19405" r="1828" b="5399"/>
          <a:stretch/>
        </p:blipFill>
        <p:spPr>
          <a:xfrm>
            <a:off x="6023221" y="1541287"/>
            <a:ext cx="1192668" cy="52818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6"/>
          <a:stretch/>
        </p:blipFill>
        <p:spPr>
          <a:xfrm>
            <a:off x="7774736" y="4226767"/>
            <a:ext cx="3095117" cy="23592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bdélník 7"/>
          <p:cNvSpPr/>
          <p:nvPr/>
        </p:nvSpPr>
        <p:spPr>
          <a:xfrm>
            <a:off x="1486717" y="4226767"/>
            <a:ext cx="6120682" cy="212365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→ </a:t>
            </a:r>
            <a:r>
              <a:rPr lang="cs-CZ" sz="2000" b="1" i="1" u="sng" dirty="0">
                <a:solidFill>
                  <a:srgbClr val="7030A0"/>
                </a:solidFill>
                <a:latin typeface="Calibri" panose="020F0502020204030204" pitchFamily="34" charset="0"/>
              </a:rPr>
              <a:t>Autonomní nervový systém</a:t>
            </a:r>
          </a:p>
          <a:p>
            <a:r>
              <a:rPr lang="cs-CZ" sz="1600" dirty="0">
                <a:latin typeface="Calibri" panose="020F0502020204030204" pitchFamily="34" charset="0"/>
              </a:rPr>
              <a:t>Duarte et al. </a:t>
            </a:r>
            <a:r>
              <a:rPr lang="en-US" sz="1600" b="1" dirty="0">
                <a:latin typeface="Calibri" panose="020F0502020204030204" pitchFamily="34" charset="0"/>
              </a:rPr>
              <a:t>Aerobic Training Improves Vagal Reactivation Regardless of Resting Vagal Control</a:t>
            </a:r>
            <a:r>
              <a:rPr lang="cs-CZ" sz="1600" dirty="0">
                <a:latin typeface="Calibri" panose="020F0502020204030204" pitchFamily="34" charset="0"/>
              </a:rPr>
              <a:t>. </a:t>
            </a:r>
            <a:r>
              <a:rPr lang="cs-CZ" sz="1400" dirty="0">
                <a:latin typeface="Calibri" panose="020F0502020204030204" pitchFamily="34" charset="0"/>
              </a:rPr>
              <a:t>Med &amp; </a:t>
            </a:r>
            <a:r>
              <a:rPr lang="cs-CZ" sz="1400" dirty="0" err="1">
                <a:latin typeface="Calibri" panose="020F0502020204030204" pitchFamily="34" charset="0"/>
              </a:rPr>
              <a:t>Sci</a:t>
            </a:r>
            <a:r>
              <a:rPr lang="cs-CZ" sz="1400" dirty="0">
                <a:latin typeface="Calibri" panose="020F0502020204030204" pitchFamily="34" charset="0"/>
              </a:rPr>
              <a:t> in Sports &amp; </a:t>
            </a:r>
            <a:r>
              <a:rPr lang="cs-CZ" sz="1400" dirty="0" err="1">
                <a:latin typeface="Calibri" panose="020F0502020204030204" pitchFamily="34" charset="0"/>
              </a:rPr>
              <a:t>Exerc</a:t>
            </a:r>
            <a:r>
              <a:rPr lang="cs-CZ" sz="1400" dirty="0">
                <a:latin typeface="Calibri" panose="020F0502020204030204" pitchFamily="34" charset="0"/>
              </a:rPr>
              <a:t>, 2015, 47, 6: 1159–1167.</a:t>
            </a:r>
          </a:p>
          <a:p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4 muži 19±0,8r.; Běh 3x týdně 40 min</a:t>
            </a:r>
          </a:p>
          <a:p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na 75-85% HR rezervy po 12 týdnů</a:t>
            </a:r>
          </a:p>
          <a:p>
            <a:r>
              <a:rPr lang="cs-CZ" altLang="cs-CZ" sz="2000" dirty="0">
                <a:latin typeface="Calibri" panose="020F0502020204030204" pitchFamily="34" charset="0"/>
              </a:rPr>
              <a:t>„→ </a:t>
            </a:r>
            <a:r>
              <a:rPr lang="cs-CZ" sz="2000" dirty="0">
                <a:latin typeface="Calibri" panose="020F0502020204030204" pitchFamily="34" charset="0"/>
              </a:rPr>
              <a:t>↑ klidová aktivita vagu“ (parasympatiku)</a:t>
            </a:r>
          </a:p>
          <a:p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→ ↓ SF, delší diastola → doba prokrvení myokardu</a:t>
            </a:r>
            <a:endParaRPr lang="cs-CZ" sz="2000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773966" y="3303437"/>
            <a:ext cx="3095888" cy="92333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7030A0"/>
                </a:solidFill>
              </a:rPr>
              <a:t>ANS - </a:t>
            </a:r>
            <a:r>
              <a:rPr lang="cs-CZ" dirty="0"/>
              <a:t>HRV (MSSD)</a:t>
            </a:r>
          </a:p>
          <a:p>
            <a:pPr algn="ctr"/>
            <a:r>
              <a:rPr lang="cs-CZ" b="1" dirty="0"/>
              <a:t>trénující	     netrénující</a:t>
            </a:r>
          </a:p>
          <a:p>
            <a:pPr algn="ctr"/>
            <a:r>
              <a:rPr lang="cs-CZ" sz="1600" b="1" dirty="0"/>
              <a:t>PŘED – PO	          PŘED - PO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1485946" y="504753"/>
            <a:ext cx="9351460" cy="707886"/>
          </a:xfrm>
          <a:prstGeom prst="rect">
            <a:avLst/>
          </a:prstGeom>
          <a:solidFill>
            <a:srgbClr val="FFFFCC">
              <a:alpha val="92000"/>
            </a:srgbClr>
          </a:solidFill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cap="all" dirty="0">
                <a:solidFill>
                  <a:srgbClr val="002060"/>
                </a:solidFill>
                <a:latin typeface="Calibri" panose="020F0502020204030204" pitchFamily="34" charset="0"/>
              </a:rPr>
              <a:t>pravidelný vytrvalostní běh</a:t>
            </a:r>
          </a:p>
          <a:p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s pozitivní reakcí a adaptací fyziologických funkcí a struktur</a:t>
            </a:r>
            <a:r>
              <a:rPr lang="cs-CZ" altLang="cs-CZ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b="1" i="1" dirty="0">
                <a:solidFill>
                  <a:srgbClr val="7030A0"/>
                </a:solidFill>
                <a:latin typeface="Calibri" panose="020F0502020204030204" pitchFamily="34" charset="0"/>
              </a:rPr>
              <a:t>orgánů a systémů</a:t>
            </a:r>
          </a:p>
        </p:txBody>
      </p:sp>
    </p:spTree>
    <p:extLst>
      <p:ext uri="{BB962C8B-B14F-4D97-AF65-F5344CB8AC3E}">
        <p14:creationId xmlns:p14="http://schemas.microsoft.com/office/powerpoint/2010/main" val="69685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1775522" y="3124492"/>
            <a:ext cx="8568953" cy="1384995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600" dirty="0"/>
              <a:t>Attila Szabo </a:t>
            </a:r>
            <a:r>
              <a:rPr lang="cs-CZ" sz="1600" dirty="0">
                <a:latin typeface="Calibri" panose="020F0502020204030204" pitchFamily="34" charset="0"/>
              </a:rPr>
              <a:t>&amp;</a:t>
            </a:r>
            <a:r>
              <a:rPr lang="cs-CZ" sz="1600" dirty="0"/>
              <a:t> Júlia </a:t>
            </a:r>
            <a:r>
              <a:rPr lang="cs-CZ" sz="1600" dirty="0" err="1"/>
              <a:t>Ábrahám</a:t>
            </a:r>
            <a:r>
              <a:rPr lang="cs-CZ" sz="1600" dirty="0"/>
              <a:t>.</a:t>
            </a:r>
          </a:p>
          <a:p>
            <a:r>
              <a:rPr lang="en-US" sz="2000" b="1" dirty="0"/>
              <a:t>The psychological benefits of recreational running: A field study</a:t>
            </a:r>
            <a:r>
              <a:rPr lang="cs-CZ" sz="2000" b="1" dirty="0"/>
              <a:t>.</a:t>
            </a:r>
          </a:p>
          <a:p>
            <a:r>
              <a:rPr lang="cs-CZ" sz="1200" dirty="0"/>
              <a:t>Psychology, </a:t>
            </a:r>
            <a:r>
              <a:rPr lang="cs-CZ" sz="1200" dirty="0" err="1"/>
              <a:t>Health</a:t>
            </a:r>
            <a:r>
              <a:rPr lang="cs-CZ" sz="1200" dirty="0"/>
              <a:t> &amp; </a:t>
            </a:r>
            <a:r>
              <a:rPr lang="cs-CZ" sz="1200" dirty="0" err="1"/>
              <a:t>Medicine</a:t>
            </a:r>
            <a:r>
              <a:rPr lang="cs-CZ" sz="1200" dirty="0"/>
              <a:t>,  2013, Vol. 18, No. 3, 251–261</a:t>
            </a:r>
          </a:p>
          <a:p>
            <a:r>
              <a:rPr lang="cs-CZ" dirty="0">
                <a:solidFill>
                  <a:srgbClr val="0066FF"/>
                </a:solidFill>
              </a:rPr>
              <a:t>50 běžců (z 5km lid. běhu; 37m, 13ž): </a:t>
            </a:r>
            <a:r>
              <a:rPr lang="cs-CZ" sz="1600" dirty="0">
                <a:solidFill>
                  <a:srgbClr val="0066FF"/>
                </a:solidFill>
              </a:rPr>
              <a:t>19-45 r.; běhání 12-240 </a:t>
            </a:r>
            <a:r>
              <a:rPr lang="cs-CZ" sz="1600" dirty="0" err="1">
                <a:solidFill>
                  <a:srgbClr val="0066FF"/>
                </a:solidFill>
              </a:rPr>
              <a:t>měs</a:t>
            </a:r>
            <a:r>
              <a:rPr lang="cs-CZ" sz="1600" dirty="0">
                <a:solidFill>
                  <a:srgbClr val="0066FF"/>
                </a:solidFill>
              </a:rPr>
              <a:t>; 5 km / 23-74 min</a:t>
            </a:r>
          </a:p>
          <a:p>
            <a:r>
              <a:rPr lang="cs-CZ" dirty="0" err="1"/>
              <a:t>Exercise-Induced</a:t>
            </a:r>
            <a:r>
              <a:rPr lang="cs-CZ" dirty="0"/>
              <a:t> Feeling </a:t>
            </a:r>
            <a:r>
              <a:rPr lang="cs-CZ" dirty="0" err="1"/>
              <a:t>Inventory</a:t>
            </a:r>
            <a:r>
              <a:rPr lang="cs-CZ" dirty="0"/>
              <a:t> (EFI – </a:t>
            </a:r>
            <a:r>
              <a:rPr lang="cs-CZ" dirty="0" err="1"/>
              <a:t>Gauvin</a:t>
            </a:r>
            <a:r>
              <a:rPr lang="cs-CZ" dirty="0"/>
              <a:t> &amp; </a:t>
            </a:r>
            <a:r>
              <a:rPr lang="cs-CZ" dirty="0" err="1"/>
              <a:t>Rejeski</a:t>
            </a:r>
            <a:r>
              <a:rPr lang="cs-CZ" dirty="0"/>
              <a:t>, 1993)</a:t>
            </a:r>
          </a:p>
        </p:txBody>
      </p:sp>
      <p:graphicFrame>
        <p:nvGraphicFramePr>
          <p:cNvPr id="14" name="Tabulka 13"/>
          <p:cNvGraphicFramePr>
            <a:graphicFrameLocks noGrp="1"/>
          </p:cNvGraphicFramePr>
          <p:nvPr/>
        </p:nvGraphicFramePr>
        <p:xfrm>
          <a:off x="1847528" y="4492643"/>
          <a:ext cx="8542345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3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Szabo &amp; </a:t>
                      </a:r>
                      <a:r>
                        <a:rPr lang="cs-CZ" sz="16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Ábrahám</a:t>
                      </a:r>
                      <a:r>
                        <a:rPr lang="cs-CZ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, 2013:</a:t>
                      </a:r>
                    </a:p>
                    <a:p>
                      <a:r>
                        <a:rPr lang="cs-CZ" dirty="0">
                          <a:solidFill>
                            <a:srgbClr val="0066FF"/>
                          </a:solidFill>
                        </a:rPr>
                        <a:t>Pocity před a po 5 km</a:t>
                      </a:r>
                      <a:r>
                        <a:rPr lang="cs-CZ" baseline="0" dirty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cs-CZ" dirty="0">
                          <a:solidFill>
                            <a:srgbClr val="0066FF"/>
                          </a:solidFill>
                        </a:rPr>
                        <a:t>běhu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rgbClr val="0066FF"/>
                          </a:solidFill>
                        </a:rPr>
                        <a:t>před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rgbClr val="0066FF"/>
                          </a:solidFill>
                        </a:rPr>
                        <a:t>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rgbClr val="0066FF"/>
                          </a:solidFill>
                        </a:rPr>
                        <a:t>Změna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err="1">
                          <a:solidFill>
                            <a:srgbClr val="0066FF"/>
                          </a:solidFill>
                        </a:rPr>
                        <a:t>Effect</a:t>
                      </a:r>
                      <a:r>
                        <a:rPr lang="cs-CZ" b="0" dirty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cs-CZ" b="0" dirty="0" err="1">
                          <a:solidFill>
                            <a:srgbClr val="0066FF"/>
                          </a:solidFill>
                        </a:rPr>
                        <a:t>size</a:t>
                      </a:r>
                      <a:r>
                        <a:rPr lang="cs-CZ" b="0" dirty="0">
                          <a:solidFill>
                            <a:srgbClr val="0066FF"/>
                          </a:solidFill>
                        </a:rPr>
                        <a:t> (d)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Pocit duševního osvěžení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8.72 (2.33)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12.70 (1.58)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+31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Pozitivní</a:t>
                      </a:r>
                      <a:r>
                        <a:rPr lang="cs-CZ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zapojení</a:t>
                      </a:r>
                      <a:endParaRPr lang="cs-CZ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9.62 (2.47)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12.88 (1.59)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+25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1,6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Duševní uklidnění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9.50 (2.03)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12.20 (1.55)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+22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1,5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bdélník 6"/>
          <p:cNvSpPr/>
          <p:nvPr/>
        </p:nvSpPr>
        <p:spPr>
          <a:xfrm>
            <a:off x="1847528" y="260648"/>
            <a:ext cx="8568953" cy="707886"/>
          </a:xfrm>
          <a:prstGeom prst="rect">
            <a:avLst/>
          </a:prstGeom>
          <a:solidFill>
            <a:srgbClr val="FFFFCC">
              <a:alpha val="92000"/>
            </a:srgbClr>
          </a:solidFill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cap="all" dirty="0">
                <a:solidFill>
                  <a:srgbClr val="002060"/>
                </a:solidFill>
                <a:latin typeface="Calibri" panose="020F0502020204030204" pitchFamily="34" charset="0"/>
              </a:rPr>
              <a:t>pravidelný vytrvalostní běh</a:t>
            </a:r>
          </a:p>
          <a:p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s pozitivní reakcí a adaptací fyziologických funkcí a struktur</a:t>
            </a:r>
            <a:r>
              <a:rPr lang="cs-CZ" altLang="cs-CZ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b="1" i="1" dirty="0">
                <a:solidFill>
                  <a:srgbClr val="7030A0"/>
                </a:solidFill>
                <a:latin typeface="Calibri" panose="020F0502020204030204" pitchFamily="34" charset="0"/>
              </a:rPr>
              <a:t>orgánů a systémů</a:t>
            </a:r>
          </a:p>
        </p:txBody>
      </p:sp>
      <p:sp>
        <p:nvSpPr>
          <p:cNvPr id="6" name="Obdélník 5"/>
          <p:cNvSpPr/>
          <p:nvPr/>
        </p:nvSpPr>
        <p:spPr>
          <a:xfrm>
            <a:off x="1850546" y="1052736"/>
            <a:ext cx="5562366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altLang="cs-CZ" b="1" dirty="0">
                <a:solidFill>
                  <a:srgbClr val="009900"/>
                </a:solidFill>
                <a:latin typeface="Calibri" panose="020F0502020204030204" pitchFamily="34" charset="0"/>
              </a:rPr>
              <a:t>→ </a:t>
            </a:r>
            <a:r>
              <a:rPr lang="cs-CZ" b="1" i="1" u="sng" dirty="0">
                <a:solidFill>
                  <a:srgbClr val="7030A0"/>
                </a:solidFill>
                <a:latin typeface="Calibri" panose="020F0502020204030204" pitchFamily="34" charset="0"/>
              </a:rPr>
              <a:t>Mozek</a:t>
            </a:r>
          </a:p>
          <a:p>
            <a:r>
              <a:rPr lang="cs-CZ" dirty="0">
                <a:latin typeface="Calibri" panose="020F0502020204030204" pitchFamily="34" charset="0"/>
              </a:rPr>
              <a:t>Harte JL et al., 1995: </a:t>
            </a:r>
            <a:r>
              <a:rPr lang="cs-CZ" dirty="0">
                <a:solidFill>
                  <a:srgbClr val="0070C0"/>
                </a:solidFill>
                <a:latin typeface="Calibri" panose="020F0502020204030204" pitchFamily="34" charset="0"/>
              </a:rPr>
              <a:t>15 km běh </a:t>
            </a:r>
            <a:r>
              <a:rPr lang="cs-CZ" altLang="cs-CZ" dirty="0">
                <a:latin typeface="Calibri" panose="020F0502020204030204" pitchFamily="34" charset="0"/>
              </a:rPr>
              <a:t>→ </a:t>
            </a:r>
            <a:r>
              <a:rPr lang="cs-CZ" dirty="0">
                <a:latin typeface="Calibri" panose="020F0502020204030204" pitchFamily="34" charset="0"/>
              </a:rPr>
              <a:t>↑ endorfiny </a:t>
            </a:r>
          </a:p>
          <a:p>
            <a:r>
              <a:rPr lang="cs-CZ" dirty="0" err="1">
                <a:latin typeface="Calibri" panose="020F0502020204030204" pitchFamily="34" charset="0"/>
              </a:rPr>
              <a:t>Noakes</a:t>
            </a:r>
            <a:r>
              <a:rPr lang="cs-CZ" dirty="0">
                <a:latin typeface="Calibri" panose="020F0502020204030204" pitchFamily="34" charset="0"/>
              </a:rPr>
              <a:t> T, 2003: </a:t>
            </a:r>
            <a:r>
              <a:rPr lang="cs-CZ" altLang="cs-CZ" b="1" dirty="0">
                <a:solidFill>
                  <a:srgbClr val="009900"/>
                </a:solidFill>
                <a:latin typeface="Calibri" panose="020F0502020204030204" pitchFamily="34" charset="0"/>
              </a:rPr>
              <a:t>→ běžecká </a:t>
            </a:r>
            <a:r>
              <a:rPr lang="cs-CZ" b="1" dirty="0">
                <a:solidFill>
                  <a:srgbClr val="009900"/>
                </a:solidFill>
                <a:latin typeface="Calibri" panose="020F0502020204030204" pitchFamily="34" charset="0"/>
              </a:rPr>
              <a:t>euforie</a:t>
            </a:r>
            <a:r>
              <a:rPr lang="cs-CZ" dirty="0">
                <a:latin typeface="Calibri" panose="020F0502020204030204" pitchFamily="34" charset="0"/>
              </a:rPr>
              <a:t>, ne analgezie při běhu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1052736"/>
            <a:ext cx="1944216" cy="2043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6926"/>
          <a:stretch/>
        </p:blipFill>
        <p:spPr>
          <a:xfrm>
            <a:off x="5375920" y="2149121"/>
            <a:ext cx="1524252" cy="116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8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91" y="2094206"/>
            <a:ext cx="4186867" cy="34950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1712914" y="955676"/>
            <a:ext cx="8804275" cy="570832"/>
          </a:xfrm>
          <a:prstGeom prst="rect">
            <a:avLst/>
          </a:prstGeom>
          <a:noFill/>
          <a:ln w="127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accent1">
                    <a:lumMod val="75000"/>
                  </a:schemeClr>
                </a:solidFill>
              </a:rPr>
              <a:t>BĚH S DOPADEM NA PŘEDNÍ ČÁST NOHY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66FF"/>
                </a:solidFill>
              </a:rPr>
              <a:t>v obuvi s nízkou podešví / bos</a:t>
            </a:r>
            <a:endParaRPr lang="cs-CZ" altLang="cs-CZ" sz="1800" dirty="0">
              <a:solidFill>
                <a:srgbClr val="009900"/>
              </a:solidFill>
            </a:endParaRPr>
          </a:p>
        </p:txBody>
      </p:sp>
      <p:pic>
        <p:nvPicPr>
          <p:cNvPr id="28678" name="Picture 7" descr="nikefree_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9" t="20520" r="6777"/>
          <a:stretch/>
        </p:blipFill>
        <p:spPr bwMode="auto">
          <a:xfrm>
            <a:off x="5023661" y="5316782"/>
            <a:ext cx="1032843" cy="14859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669" y="5330942"/>
            <a:ext cx="1187450" cy="14859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827" y="5681686"/>
            <a:ext cx="1670668" cy="1103488"/>
          </a:xfrm>
          <a:prstGeom prst="rect">
            <a:avLst/>
          </a:prstGeom>
        </p:spPr>
      </p:pic>
      <p:sp>
        <p:nvSpPr>
          <p:cNvPr id="16" name="Obdélník 1">
            <a:hlinkClick r:id="rId6"/>
          </p:cNvPr>
          <p:cNvSpPr>
            <a:spLocks noChangeArrowheads="1"/>
          </p:cNvSpPr>
          <p:nvPr/>
        </p:nvSpPr>
        <p:spPr bwMode="auto">
          <a:xfrm>
            <a:off x="3376563" y="6571850"/>
            <a:ext cx="161093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900" dirty="0">
                <a:solidFill>
                  <a:schemeClr val="bg1"/>
                </a:solidFill>
              </a:rPr>
              <a:t>www.czechtarahumara.cz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6307207" y="2112955"/>
            <a:ext cx="3176232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900" dirty="0"/>
              <a:t>(</a:t>
            </a:r>
            <a:r>
              <a:rPr lang="en-US" sz="900" dirty="0">
                <a:hlinkClick r:id="rId7"/>
              </a:rPr>
              <a:t>Matt Fitzgerald</a:t>
            </a:r>
            <a:r>
              <a:rPr lang="en-US" sz="900" dirty="0"/>
              <a:t>, </a:t>
            </a:r>
            <a:r>
              <a:rPr lang="en-US" sz="900" dirty="0">
                <a:hlinkClick r:id="rId8"/>
              </a:rPr>
              <a:t>http://running.competitor.com/</a:t>
            </a:r>
            <a:r>
              <a:rPr lang="cs-CZ" sz="900" dirty="0"/>
              <a:t>, 2015)</a:t>
            </a:r>
            <a:endParaRPr lang="en-US" sz="900" dirty="0"/>
          </a:p>
        </p:txBody>
      </p:sp>
      <p:sp>
        <p:nvSpPr>
          <p:cNvPr id="20" name="Obdélník 19"/>
          <p:cNvSpPr/>
          <p:nvPr/>
        </p:nvSpPr>
        <p:spPr>
          <a:xfrm>
            <a:off x="5023661" y="1478792"/>
            <a:ext cx="5589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7030A0"/>
                </a:solidFill>
              </a:rPr>
              <a:t>Vertikální síla působení nohy na podložku při dopadu </a:t>
            </a:r>
          </a:p>
          <a:p>
            <a:pPr algn="ctr"/>
            <a:r>
              <a:rPr lang="cs-CZ" dirty="0"/>
              <a:t>na patu (RFS), </a:t>
            </a:r>
            <a:r>
              <a:rPr lang="cs-CZ" dirty="0">
                <a:solidFill>
                  <a:srgbClr val="FF0000"/>
                </a:solidFill>
              </a:rPr>
              <a:t>na </a:t>
            </a:r>
            <a:r>
              <a:rPr lang="cs-CZ" dirty="0" err="1">
                <a:solidFill>
                  <a:srgbClr val="FF0000"/>
                </a:solidFill>
              </a:rPr>
              <a:t>středonoží</a:t>
            </a:r>
            <a:r>
              <a:rPr lang="cs-CZ" dirty="0">
                <a:solidFill>
                  <a:srgbClr val="FF0000"/>
                </a:solidFill>
              </a:rPr>
              <a:t> (MFS)</a:t>
            </a:r>
            <a:r>
              <a:rPr lang="cs-CZ" dirty="0"/>
              <a:t>, </a:t>
            </a:r>
            <a:r>
              <a:rPr lang="cs-CZ" dirty="0">
                <a:solidFill>
                  <a:srgbClr val="0000FF"/>
                </a:solidFill>
              </a:rPr>
              <a:t>na špičku (FFS)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711661" y="4072676"/>
            <a:ext cx="20376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400" b="1" u="sng" dirty="0">
                <a:solidFill>
                  <a:srgbClr val="FF0000"/>
                </a:solidFill>
              </a:rPr>
              <a:t>NA PATU</a:t>
            </a:r>
            <a:endParaRPr lang="cs-CZ" sz="1400" b="1" u="sng" dirty="0">
              <a:solidFill>
                <a:srgbClr val="FF0000"/>
              </a:solidFill>
            </a:endParaRPr>
          </a:p>
          <a:p>
            <a:r>
              <a:rPr lang="cs-CZ" altLang="cs-CZ" sz="1400" dirty="0"/>
              <a:t>Rizika:</a:t>
            </a:r>
            <a:endParaRPr lang="cs-CZ" sz="1400" dirty="0">
              <a:solidFill>
                <a:srgbClr val="FF0000"/>
              </a:solidFill>
            </a:endParaRPr>
          </a:p>
          <a:p>
            <a:r>
              <a:rPr lang="cs-CZ" sz="1400" dirty="0">
                <a:solidFill>
                  <a:srgbClr val="FF0000"/>
                </a:solidFill>
              </a:rPr>
              <a:t>Art. SUBTALARIS</a:t>
            </a:r>
          </a:p>
          <a:p>
            <a:r>
              <a:rPr lang="cs-CZ" sz="1400" dirty="0">
                <a:solidFill>
                  <a:srgbClr val="FF0000"/>
                </a:solidFill>
              </a:rPr>
              <a:t>Art. TALO-CRURALIS</a:t>
            </a:r>
          </a:p>
          <a:p>
            <a:r>
              <a:rPr lang="cs-CZ" sz="1400" dirty="0">
                <a:solidFill>
                  <a:srgbClr val="FF0000"/>
                </a:solidFill>
              </a:rPr>
              <a:t>M. TIBIALIS ANTERIOR</a:t>
            </a:r>
          </a:p>
          <a:p>
            <a:r>
              <a:rPr lang="cs-CZ" sz="1400" dirty="0">
                <a:solidFill>
                  <a:srgbClr val="FF0000"/>
                </a:solidFill>
              </a:rPr>
              <a:t>TIBIA, FEMUR</a:t>
            </a:r>
          </a:p>
          <a:p>
            <a:r>
              <a:rPr lang="cs-CZ" sz="1400" dirty="0">
                <a:solidFill>
                  <a:srgbClr val="FF0000"/>
                </a:solidFill>
              </a:rPr>
              <a:t>GENUS, COXA, </a:t>
            </a:r>
            <a:r>
              <a:rPr lang="cs-CZ" sz="1400" dirty="0" err="1">
                <a:solidFill>
                  <a:srgbClr val="FF0000"/>
                </a:solidFill>
              </a:rPr>
              <a:t>Art.S</a:t>
            </a:r>
            <a:r>
              <a:rPr lang="cs-CZ" sz="1400" dirty="0">
                <a:solidFill>
                  <a:srgbClr val="FF0000"/>
                </a:solidFill>
              </a:rPr>
              <a:t>-I</a:t>
            </a:r>
          </a:p>
          <a:p>
            <a:r>
              <a:rPr lang="cs-CZ" sz="1400" dirty="0">
                <a:solidFill>
                  <a:srgbClr val="FF0000"/>
                </a:solidFill>
              </a:rPr>
              <a:t>COLUMNA VERTEBRALIS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3698286" y="4078712"/>
            <a:ext cx="19684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u="sng" dirty="0">
                <a:solidFill>
                  <a:srgbClr val="00B050"/>
                </a:solidFill>
              </a:rPr>
              <a:t>NA ŠPIČKU</a:t>
            </a:r>
          </a:p>
          <a:p>
            <a:r>
              <a:rPr lang="cs-CZ" altLang="cs-CZ" sz="1400" dirty="0"/>
              <a:t>Rizika</a:t>
            </a:r>
            <a:endParaRPr lang="cs-CZ" sz="1400" dirty="0">
              <a:solidFill>
                <a:srgbClr val="00B050"/>
              </a:solidFill>
            </a:endParaRPr>
          </a:p>
          <a:p>
            <a:r>
              <a:rPr lang="cs-CZ" sz="1400" dirty="0">
                <a:solidFill>
                  <a:srgbClr val="00B050"/>
                </a:solidFill>
              </a:rPr>
              <a:t>T. ACHILLIS</a:t>
            </a:r>
          </a:p>
          <a:p>
            <a:r>
              <a:rPr lang="cs-CZ" sz="1400" dirty="0">
                <a:solidFill>
                  <a:srgbClr val="00B050"/>
                </a:solidFill>
              </a:rPr>
              <a:t>O. METATARSALIA</a:t>
            </a:r>
          </a:p>
          <a:p>
            <a:r>
              <a:rPr lang="cs-CZ" sz="1400" dirty="0">
                <a:solidFill>
                  <a:srgbClr val="00B050"/>
                </a:solidFill>
              </a:rPr>
              <a:t>N. INTERMETATARS.</a:t>
            </a:r>
          </a:p>
          <a:p>
            <a:r>
              <a:rPr lang="cs-CZ" altLang="cs-CZ" sz="1400" dirty="0">
                <a:solidFill>
                  <a:srgbClr val="C00000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1400" dirty="0">
                <a:solidFill>
                  <a:srgbClr val="C00000"/>
                </a:solidFill>
              </a:rPr>
              <a:t>postupně !!!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7455593" y="5716991"/>
            <a:ext cx="2858560" cy="685482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00B050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200" dirty="0">
                <a:solidFill>
                  <a:srgbClr val="00B050"/>
                </a:solidFill>
              </a:rPr>
              <a:t>VIDEA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200" dirty="0">
                <a:hlinkClick r:id="rId9"/>
              </a:rPr>
              <a:t>Běh v </a:t>
            </a:r>
            <a:r>
              <a:rPr lang="cs-CZ" altLang="cs-CZ" sz="1200" dirty="0" err="1">
                <a:hlinkClick r:id="rId9"/>
              </a:rPr>
              <a:t>pětiprstech</a:t>
            </a:r>
            <a:r>
              <a:rPr lang="cs-CZ" altLang="cs-CZ" sz="1200" dirty="0">
                <a:hlinkClick r:id="rId9"/>
              </a:rPr>
              <a:t> (velmi pomalu)</a:t>
            </a:r>
            <a:endParaRPr lang="cs-CZ" altLang="cs-CZ" sz="12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200" dirty="0">
                <a:hlinkClick r:id="rId10"/>
              </a:rPr>
              <a:t>Běh v minimalistických botách v přírodě</a:t>
            </a:r>
            <a:endParaRPr lang="cs-CZ" altLang="cs-CZ" sz="1200" dirty="0"/>
          </a:p>
        </p:txBody>
      </p:sp>
      <p:sp>
        <p:nvSpPr>
          <p:cNvPr id="5" name="Obdélník 4"/>
          <p:cNvSpPr/>
          <p:nvPr/>
        </p:nvSpPr>
        <p:spPr>
          <a:xfrm>
            <a:off x="1719540" y="3907913"/>
            <a:ext cx="362181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700" dirty="0">
                <a:solidFill>
                  <a:schemeClr val="bg1"/>
                </a:solidFill>
              </a:rPr>
              <a:t>http://vlcakjiri.rajce.idnes.cz/Stedrodenni_vanocni_beh_na_cyklostezce/#PB175349.jpg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0" r="11177"/>
          <a:stretch/>
        </p:blipFill>
        <p:spPr>
          <a:xfrm>
            <a:off x="1926497" y="1618025"/>
            <a:ext cx="3029563" cy="2412387"/>
          </a:xfrm>
          <a:prstGeom prst="rect">
            <a:avLst/>
          </a:prstGeom>
        </p:spPr>
      </p:pic>
      <p:sp>
        <p:nvSpPr>
          <p:cNvPr id="4" name="Obdélník 1">
            <a:extLst>
              <a:ext uri="{FF2B5EF4-FFF2-40B4-BE49-F238E27FC236}">
                <a16:creationId xmlns:a16="http://schemas.microsoft.com/office/drawing/2014/main" id="{6F9A09AD-01FF-13AE-C11B-2EDC02299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180481"/>
            <a:ext cx="10363201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FYZIOLOGII A PATOFYZIOLOGII BĚHU</a:t>
            </a:r>
          </a:p>
        </p:txBody>
      </p:sp>
    </p:spTree>
    <p:extLst>
      <p:ext uri="{BB962C8B-B14F-4D97-AF65-F5344CB8AC3E}">
        <p14:creationId xmlns:p14="http://schemas.microsoft.com/office/powerpoint/2010/main" val="372145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50721" y="836712"/>
            <a:ext cx="860295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Krchová Z (Med Sport Boh Slov, 2012, 21, 4: 179-188.): </a:t>
            </a:r>
          </a:p>
          <a:p>
            <a:r>
              <a:rPr lang="cs-CZ" sz="2000" b="1" dirty="0">
                <a:solidFill>
                  <a:srgbClr val="C00000"/>
                </a:solidFill>
              </a:rPr>
              <a:t>Běžecká bota jako možná příčina zranění vytrvalostních běžců</a:t>
            </a:r>
            <a:r>
              <a:rPr lang="cs-CZ" sz="2000" dirty="0">
                <a:solidFill>
                  <a:srgbClr val="C00000"/>
                </a:solidFill>
              </a:rPr>
              <a:t>.</a:t>
            </a:r>
          </a:p>
          <a:p>
            <a:r>
              <a:rPr lang="cs-CZ" sz="2000" dirty="0"/>
              <a:t>Běh přes patu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000" i="1" dirty="0">
                <a:solidFill>
                  <a:srgbClr val="7030A0"/>
                </a:solidFill>
              </a:rPr>
              <a:t>je umožněný klasickou běžeckou obuví s měkkou odpruženou patou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7030A0"/>
                </a:solidFill>
              </a:rPr>
              <a:t>je nepřirozený. </a:t>
            </a:r>
            <a:r>
              <a:rPr lang="cs-CZ" sz="2000" dirty="0">
                <a:solidFill>
                  <a:srgbClr val="009900"/>
                </a:solidFill>
              </a:rPr>
              <a:t>(Přirozený běh bos je s dopadem na přední část nohy.)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000" i="1" dirty="0">
                <a:solidFill>
                  <a:srgbClr val="C00000"/>
                </a:solidFill>
              </a:rPr>
              <a:t>je spojen s vyšším rizikem vzniku zranění hlezna, bérce, kolena, .. </a:t>
            </a:r>
            <a:r>
              <a:rPr lang="cs-CZ" sz="2000" i="1" dirty="0">
                <a:solidFill>
                  <a:srgbClr val="C00000"/>
                </a:solidFill>
                <a:latin typeface="Calibri" panose="020F0502020204030204" pitchFamily="34" charset="0"/>
              </a:rPr>
              <a:t>→</a:t>
            </a:r>
            <a:endParaRPr lang="cs-CZ" sz="2000" i="1" dirty="0">
              <a:solidFill>
                <a:srgbClr val="C00000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7030A0"/>
                </a:solidFill>
              </a:rPr>
              <a:t>je neekonomický</a:t>
            </a:r>
            <a:endParaRPr lang="cs-CZ" sz="1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18" y="3021926"/>
            <a:ext cx="7279814" cy="3579957"/>
          </a:xfrm>
          <a:prstGeom prst="rect">
            <a:avLst/>
          </a:prstGeom>
        </p:spPr>
      </p:pic>
      <p:sp>
        <p:nvSpPr>
          <p:cNvPr id="3" name="Obdélník 1">
            <a:extLst>
              <a:ext uri="{FF2B5EF4-FFF2-40B4-BE49-F238E27FC236}">
                <a16:creationId xmlns:a16="http://schemas.microsoft.com/office/drawing/2014/main" id="{DDD80B3B-5273-1D65-7D74-452D0480C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180481"/>
            <a:ext cx="10363201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FYZIOLOGII A PATOFYZIOLOGII BĚHU</a:t>
            </a:r>
          </a:p>
        </p:txBody>
      </p:sp>
    </p:spTree>
    <p:extLst>
      <p:ext uri="{BB962C8B-B14F-4D97-AF65-F5344CB8AC3E}">
        <p14:creationId xmlns:p14="http://schemas.microsoft.com/office/powerpoint/2010/main" val="357294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69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1279526"/>
            <a:ext cx="6008687" cy="42592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3730626"/>
            <a:ext cx="1828800" cy="302101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790576"/>
            <a:ext cx="1897062" cy="26828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TextovéPole 20"/>
          <p:cNvSpPr txBox="1">
            <a:spLocks noChangeArrowheads="1"/>
          </p:cNvSpPr>
          <p:nvPr/>
        </p:nvSpPr>
        <p:spPr bwMode="auto">
          <a:xfrm>
            <a:off x="5368925" y="249078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i="1" dirty="0" err="1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Scott</a:t>
            </a:r>
            <a:r>
              <a:rPr lang="cs-CZ" altLang="cs-CZ" sz="2400" i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Jurek </a:t>
            </a:r>
            <a:r>
              <a:rPr lang="en-US" altLang="cs-CZ" sz="2400" i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&amp;</a:t>
            </a:r>
            <a:r>
              <a:rPr lang="cs-CZ" altLang="cs-CZ" sz="2400" i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cs-CZ" altLang="cs-CZ" sz="2400" i="1" dirty="0" err="1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Arnulfo</a:t>
            </a:r>
            <a:r>
              <a:rPr lang="cs-CZ" altLang="cs-CZ" sz="2400" i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cs-CZ" altLang="cs-CZ" sz="2400" i="1" dirty="0" err="1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Quimare</a:t>
            </a:r>
            <a:r>
              <a:rPr lang="cs-CZ" altLang="cs-CZ" sz="2400" i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</a:p>
        </p:txBody>
      </p:sp>
      <p:pic>
        <p:nvPicPr>
          <p:cNvPr id="30726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113" y="933451"/>
            <a:ext cx="18351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6" y="1084898"/>
            <a:ext cx="2122487" cy="31305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495" y="3525520"/>
            <a:ext cx="188912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Bublinový popisek se šipkou nahoru 4"/>
          <p:cNvSpPr>
            <a:spLocks noChangeArrowheads="1"/>
          </p:cNvSpPr>
          <p:nvPr/>
        </p:nvSpPr>
        <p:spPr bwMode="auto">
          <a:xfrm>
            <a:off x="5343525" y="5562600"/>
            <a:ext cx="1074738" cy="323850"/>
          </a:xfrm>
          <a:prstGeom prst="upArrowCallout">
            <a:avLst>
              <a:gd name="adj1" fmla="val 31066"/>
              <a:gd name="adj2" fmla="val 37073"/>
              <a:gd name="adj3" fmla="val 16981"/>
              <a:gd name="adj4" fmla="val 6497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NA PATU</a:t>
            </a:r>
          </a:p>
        </p:txBody>
      </p:sp>
      <p:sp>
        <p:nvSpPr>
          <p:cNvPr id="30730" name="Bublinový popisek se šipkou nahoru 14"/>
          <p:cNvSpPr>
            <a:spLocks noChangeArrowheads="1"/>
          </p:cNvSpPr>
          <p:nvPr/>
        </p:nvSpPr>
        <p:spPr bwMode="auto">
          <a:xfrm>
            <a:off x="5781676" y="5445720"/>
            <a:ext cx="1751012" cy="863600"/>
          </a:xfrm>
          <a:prstGeom prst="upArrowCallout">
            <a:avLst>
              <a:gd name="adj1" fmla="val 25007"/>
              <a:gd name="adj2" fmla="val 26612"/>
              <a:gd name="adj3" fmla="val 38231"/>
              <a:gd name="adj4" fmla="val 39468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NA PŘEDONOŽÍ</a:t>
            </a:r>
          </a:p>
        </p:txBody>
      </p:sp>
      <p:sp>
        <p:nvSpPr>
          <p:cNvPr id="30731" name="Rectangle 7"/>
          <p:cNvSpPr>
            <a:spLocks noChangeArrowheads="1"/>
          </p:cNvSpPr>
          <p:nvPr/>
        </p:nvSpPr>
        <p:spPr bwMode="auto">
          <a:xfrm>
            <a:off x="3741376" y="480061"/>
            <a:ext cx="5353773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BĚH S DOPADEM NA PŘEDNÍ ČÁST NOHY</a:t>
            </a:r>
            <a:endParaRPr lang="en-GB" altLang="cs-CZ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Obdélník 1">
            <a:hlinkClick r:id="rId8"/>
          </p:cNvPr>
          <p:cNvSpPr>
            <a:spLocks noChangeArrowheads="1"/>
          </p:cNvSpPr>
          <p:nvPr/>
        </p:nvSpPr>
        <p:spPr bwMode="auto">
          <a:xfrm>
            <a:off x="4363989" y="6348230"/>
            <a:ext cx="3957686" cy="437043"/>
          </a:xfrm>
          <a:prstGeom prst="rect">
            <a:avLst/>
          </a:prstGeom>
          <a:solidFill>
            <a:srgbClr val="FFFF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9900"/>
                </a:solidFill>
              </a:rPr>
              <a:t>VIDEO: </a:t>
            </a:r>
            <a:r>
              <a:rPr lang="cs-CZ" altLang="cs-CZ" sz="1800" dirty="0"/>
              <a:t>Běh v sandálech - </a:t>
            </a:r>
            <a:r>
              <a:rPr lang="cs-CZ" altLang="cs-CZ" sz="1800" dirty="0" err="1"/>
              <a:t>Ráramuri</a:t>
            </a:r>
            <a:endParaRPr lang="cs-CZ" altLang="cs-CZ" sz="1800" dirty="0"/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1000" b="1" dirty="0">
                <a:solidFill>
                  <a:srgbClr val="009900"/>
                </a:solidFill>
              </a:rPr>
              <a:t>https://www.youtube.com/watch?v=GYxrQ7Ba-RU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EAF4BE8-4F82-71AF-C98A-6CC2618ED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0042" y="48353"/>
            <a:ext cx="9757558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FYZIOLOGII A PATOFYZIOLOGII BĚHU</a:t>
            </a:r>
          </a:p>
        </p:txBody>
      </p:sp>
    </p:spTree>
    <p:extLst>
      <p:ext uri="{BB962C8B-B14F-4D97-AF65-F5344CB8AC3E}">
        <p14:creationId xmlns:p14="http://schemas.microsoft.com/office/powerpoint/2010/main" val="283113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  <p:bldP spid="30729" grpId="0" animBg="1"/>
      <p:bldP spid="30730" grpId="0" animBg="1"/>
      <p:bldP spid="1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8" descr="nikefree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467" y="1464547"/>
            <a:ext cx="2411413" cy="3311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9" descr="nikefree_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2"/>
          <a:stretch/>
        </p:blipFill>
        <p:spPr bwMode="auto">
          <a:xfrm>
            <a:off x="4529667" y="1464548"/>
            <a:ext cx="2744258" cy="3311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10" descr="nikefree_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1464546"/>
            <a:ext cx="2162175" cy="3311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6" name="Rectangle 11"/>
          <p:cNvSpPr txBox="1">
            <a:spLocks noChangeArrowheads="1"/>
          </p:cNvSpPr>
          <p:nvPr/>
        </p:nvSpPr>
        <p:spPr bwMode="auto">
          <a:xfrm>
            <a:off x="1701006" y="886372"/>
            <a:ext cx="8789988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hlink"/>
                </a:solidFill>
              </a:rPr>
              <a:t>Flexibilní obuv umožňující běh jako bosou nohou (tzv. bare-</a:t>
            </a:r>
            <a:r>
              <a:rPr lang="cs-CZ" altLang="cs-CZ" sz="2000" dirty="0" err="1">
                <a:solidFill>
                  <a:schemeClr val="hlink"/>
                </a:solidFill>
              </a:rPr>
              <a:t>foot</a:t>
            </a:r>
            <a:r>
              <a:rPr lang="cs-CZ" altLang="cs-CZ" sz="2000" dirty="0">
                <a:solidFill>
                  <a:schemeClr val="hlink"/>
                </a:solidFill>
              </a:rPr>
              <a:t>)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610E0B6-F8FC-920B-DCEF-5611EECFFB9F}"/>
              </a:ext>
            </a:extLst>
          </p:cNvPr>
          <p:cNvSpPr txBox="1">
            <a:spLocks noChangeArrowheads="1"/>
          </p:cNvSpPr>
          <p:nvPr/>
        </p:nvSpPr>
        <p:spPr>
          <a:xfrm>
            <a:off x="649110" y="5006589"/>
            <a:ext cx="10893778" cy="167093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00B050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cs-CZ" altLang="cs-CZ" sz="2000">
                <a:solidFill>
                  <a:srgbClr val="00B050"/>
                </a:solidFill>
              </a:rPr>
              <a:t>VIDEA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altLang="cs-CZ" sz="1600"/>
              <a:t>Běh v obuvi na dráze s dopadem na patu a přední část nohy (zpomaleně) </a:t>
            </a:r>
            <a:r>
              <a:rPr lang="cs-CZ" altLang="cs-CZ" sz="1600">
                <a:hlinkClick r:id="rId5"/>
              </a:rPr>
              <a:t>http://www.youtube.com/watch?v=oN1x3Ik1t5Y</a:t>
            </a:r>
            <a:endParaRPr lang="cs-CZ" altLang="cs-CZ" sz="1600"/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altLang="cs-CZ" sz="1600"/>
              <a:t>Běh naboso (velmi pomalu): </a:t>
            </a:r>
            <a:r>
              <a:rPr lang="cs-CZ" altLang="cs-CZ" sz="1600">
                <a:hlinkClick r:id="rId6"/>
              </a:rPr>
              <a:t>http://www.youtube.com/watch?v=gzjDIAKUZ9Q</a:t>
            </a:r>
            <a:endParaRPr lang="cs-CZ" altLang="cs-CZ" sz="1600"/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altLang="cs-CZ" sz="1600"/>
              <a:t>Běh v pětiprstech (velmi pomalu): </a:t>
            </a:r>
            <a:r>
              <a:rPr lang="cs-CZ" altLang="cs-CZ" sz="1600">
                <a:hlinkClick r:id="rId7"/>
              </a:rPr>
              <a:t>http://www.youtube.com/watch?v=touteBkwt1U</a:t>
            </a:r>
            <a:endParaRPr lang="cs-CZ" altLang="cs-CZ" sz="1600"/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1600"/>
              <a:t>Běh v minimalistických botách v přírodě: </a:t>
            </a:r>
            <a:r>
              <a:rPr lang="cs-CZ" altLang="cs-CZ" sz="1600">
                <a:hlinkClick r:id="rId8"/>
              </a:rPr>
              <a:t>http://www.youtube.com/watch?v=nfNsll_11qU</a:t>
            </a:r>
            <a:endParaRPr lang="cs-CZ" altLang="cs-CZ" sz="1600" dirty="0"/>
          </a:p>
        </p:txBody>
      </p:sp>
      <p:sp>
        <p:nvSpPr>
          <p:cNvPr id="4" name="Obdélník 1">
            <a:extLst>
              <a:ext uri="{FF2B5EF4-FFF2-40B4-BE49-F238E27FC236}">
                <a16:creationId xmlns:a16="http://schemas.microsoft.com/office/drawing/2014/main" id="{B05259C9-FB52-070F-63A7-7B93EC236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180481"/>
            <a:ext cx="10363201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FYZIOLOGII A PATOFYZIOLOGII BĚHU</a:t>
            </a:r>
          </a:p>
        </p:txBody>
      </p:sp>
    </p:spTree>
    <p:extLst>
      <p:ext uri="{BB962C8B-B14F-4D97-AF65-F5344CB8AC3E}">
        <p14:creationId xmlns:p14="http://schemas.microsoft.com/office/powerpoint/2010/main" val="8898449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493" y="188641"/>
            <a:ext cx="4081740" cy="53650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2063552" y="466235"/>
            <a:ext cx="5040560" cy="3785652"/>
          </a:xfrm>
          <a:prstGeom prst="rect">
            <a:avLst/>
          </a:prstGeom>
          <a:solidFill>
            <a:srgbClr val="FFFFCC">
              <a:alpha val="78000"/>
            </a:srgbClr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cs-CZ" altLang="cs-CZ" sz="2000" b="1" dirty="0">
                <a:latin typeface="+mn-lt"/>
              </a:rPr>
              <a:t>Závěry: </a:t>
            </a:r>
            <a:r>
              <a:rPr lang="cs-CZ" altLang="cs-CZ" sz="2000" b="1" dirty="0">
                <a:solidFill>
                  <a:srgbClr val="C00000"/>
                </a:solidFill>
                <a:latin typeface="+mn-lt"/>
              </a:rPr>
              <a:t>Jak provádět běh pro zdraví?</a:t>
            </a:r>
          </a:p>
          <a:p>
            <a:pPr marL="342900" indent="-342900">
              <a:spcBef>
                <a:spcPts val="0"/>
              </a:spcBef>
            </a:pPr>
            <a:r>
              <a:rPr lang="cs-CZ" altLang="cs-CZ" sz="2000" dirty="0">
                <a:solidFill>
                  <a:srgbClr val="0066FF"/>
                </a:solidFill>
                <a:latin typeface="+mn-lt"/>
              </a:rPr>
              <a:t>často, desítky minut</a:t>
            </a:r>
          </a:p>
          <a:p>
            <a:pPr marL="342900" indent="-342900">
              <a:spcBef>
                <a:spcPts val="0"/>
              </a:spcBef>
            </a:pPr>
            <a:r>
              <a:rPr lang="cs-CZ" altLang="cs-CZ" sz="2000" dirty="0">
                <a:solidFill>
                  <a:srgbClr val="0066FF"/>
                </a:solidFill>
                <a:latin typeface="+mn-lt"/>
              </a:rPr>
              <a:t>v nerovném terénu</a:t>
            </a:r>
          </a:p>
          <a:p>
            <a:pPr marL="342900" indent="-342900">
              <a:spcBef>
                <a:spcPts val="0"/>
              </a:spcBef>
            </a:pPr>
            <a:r>
              <a:rPr lang="cs-CZ" altLang="cs-CZ" sz="2000" dirty="0">
                <a:solidFill>
                  <a:srgbClr val="0066FF"/>
                </a:solidFill>
                <a:latin typeface="+mn-lt"/>
              </a:rPr>
              <a:t>s různou technikou kroku</a:t>
            </a:r>
          </a:p>
          <a:p>
            <a:pPr lvl="1">
              <a:spcBef>
                <a:spcPts val="0"/>
              </a:spcBef>
              <a:buNone/>
            </a:pPr>
            <a:r>
              <a:rPr lang="cs-CZ" altLang="cs-CZ" sz="2000" dirty="0">
                <a:solidFill>
                  <a:srgbClr val="0070C0"/>
                </a:solidFill>
                <a:latin typeface="+mn-lt"/>
              </a:rPr>
              <a:t>(zkusit dopad na </a:t>
            </a:r>
            <a:r>
              <a:rPr lang="cs-CZ" altLang="cs-CZ" sz="2000" dirty="0" err="1">
                <a:solidFill>
                  <a:srgbClr val="0070C0"/>
                </a:solidFill>
                <a:latin typeface="+mn-lt"/>
              </a:rPr>
              <a:t>předo-středonoží</a:t>
            </a:r>
            <a:r>
              <a:rPr lang="cs-CZ" altLang="cs-CZ" sz="2000" dirty="0">
                <a:solidFill>
                  <a:srgbClr val="0070C0"/>
                </a:solidFill>
                <a:latin typeface="+mn-lt"/>
              </a:rPr>
              <a:t>)</a:t>
            </a:r>
          </a:p>
          <a:p>
            <a:pPr marL="342900" indent="-342900">
              <a:spcBef>
                <a:spcPts val="0"/>
              </a:spcBef>
            </a:pPr>
            <a:r>
              <a:rPr lang="cs-CZ" altLang="cs-CZ" sz="2000" dirty="0">
                <a:solidFill>
                  <a:srgbClr val="0066FF"/>
                </a:solidFill>
                <a:latin typeface="+mn-lt"/>
              </a:rPr>
              <a:t>v obuvi umožňující rozvoj nohy</a:t>
            </a:r>
          </a:p>
          <a:p>
            <a:pPr lvl="1">
              <a:spcBef>
                <a:spcPts val="0"/>
              </a:spcBef>
              <a:buNone/>
            </a:pPr>
            <a:r>
              <a:rPr lang="cs-CZ" altLang="cs-CZ" sz="2000" dirty="0">
                <a:solidFill>
                  <a:srgbClr val="0070C0"/>
                </a:solidFill>
                <a:latin typeface="+mn-lt"/>
              </a:rPr>
              <a:t>(zkusit </a:t>
            </a:r>
            <a:r>
              <a:rPr lang="cs-CZ" altLang="cs-CZ" sz="2000" dirty="0" err="1">
                <a:solidFill>
                  <a:srgbClr val="0070C0"/>
                </a:solidFill>
                <a:latin typeface="+mn-lt"/>
              </a:rPr>
              <a:t>minimalist</a:t>
            </a:r>
            <a:r>
              <a:rPr lang="cs-CZ" altLang="cs-CZ" sz="2000" dirty="0">
                <a:solidFill>
                  <a:srgbClr val="0070C0"/>
                </a:solidFill>
                <a:latin typeface="+mn-lt"/>
              </a:rPr>
              <a:t>. obuv)</a:t>
            </a:r>
          </a:p>
          <a:p>
            <a:pPr marL="342900" indent="-342900">
              <a:spcBef>
                <a:spcPts val="0"/>
              </a:spcBef>
            </a:pPr>
            <a:r>
              <a:rPr lang="cs-CZ" altLang="cs-CZ" sz="2000" dirty="0">
                <a:solidFill>
                  <a:srgbClr val="002060"/>
                </a:solidFill>
                <a:latin typeface="+mn-lt"/>
              </a:rPr>
              <a:t>doplňovat vodu-ionty-energii</a:t>
            </a:r>
          </a:p>
          <a:p>
            <a:pPr marL="342900" indent="-342900">
              <a:spcBef>
                <a:spcPts val="0"/>
              </a:spcBef>
            </a:pPr>
            <a:r>
              <a:rPr lang="cs-CZ" altLang="cs-CZ" sz="2000" dirty="0">
                <a:solidFill>
                  <a:srgbClr val="00B050"/>
                </a:solidFill>
                <a:latin typeface="+mn-lt"/>
              </a:rPr>
              <a:t>v pohodě, s uvolněním mysli, radostně </a:t>
            </a:r>
          </a:p>
          <a:p>
            <a:pPr marL="342900" indent="-342900">
              <a:spcBef>
                <a:spcPts val="0"/>
              </a:spcBef>
            </a:pPr>
            <a:r>
              <a:rPr lang="cs-CZ" altLang="cs-CZ" sz="2000" dirty="0">
                <a:solidFill>
                  <a:srgbClr val="00B050"/>
                </a:solidFill>
                <a:latin typeface="+mn-lt"/>
              </a:rPr>
              <a:t>lehce až namáhavě</a:t>
            </a:r>
          </a:p>
          <a:p>
            <a:pPr marL="342900" indent="-342900">
              <a:spcBef>
                <a:spcPts val="0"/>
              </a:spcBef>
            </a:pPr>
            <a:r>
              <a:rPr lang="cs-CZ" altLang="cs-CZ" sz="2000" dirty="0">
                <a:solidFill>
                  <a:srgbClr val="00B050"/>
                </a:solidFill>
                <a:latin typeface="+mn-lt"/>
              </a:rPr>
              <a:t>bez bolesti, s příjemnou únavou</a:t>
            </a:r>
          </a:p>
          <a:p>
            <a:pPr marL="342900" indent="-342900">
              <a:spcBef>
                <a:spcPts val="0"/>
              </a:spcBef>
            </a:pPr>
            <a:r>
              <a:rPr lang="cs-CZ" altLang="cs-CZ" sz="2000" dirty="0">
                <a:solidFill>
                  <a:srgbClr val="00B050"/>
                </a:solidFill>
                <a:latin typeface="+mn-lt"/>
              </a:rPr>
              <a:t>v přírodě na čistém vzduchu</a:t>
            </a:r>
          </a:p>
        </p:txBody>
      </p:sp>
      <p:pic>
        <p:nvPicPr>
          <p:cNvPr id="7" name="Obrázek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4365105"/>
            <a:ext cx="3381322" cy="2005869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639616" y="6462093"/>
            <a:ext cx="3381322" cy="307777"/>
          </a:xfrm>
          <a:prstGeom prst="rect">
            <a:avLst/>
          </a:prstGeom>
          <a:solidFill>
            <a:srgbClr val="33660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Romero</a:t>
            </a:r>
            <a:r>
              <a:rPr lang="cs-CZ" sz="1400" dirty="0">
                <a:solidFill>
                  <a:schemeClr val="bg1"/>
                </a:solidFill>
              </a:rPr>
              <a:t> (2016): </a:t>
            </a:r>
            <a:r>
              <a:rPr lang="en-US" sz="1400" b="1" dirty="0" err="1">
                <a:solidFill>
                  <a:schemeClr val="bg1"/>
                </a:solidFill>
              </a:rPr>
              <a:t>Fauja</a:t>
            </a:r>
            <a:r>
              <a:rPr lang="en-US" sz="1400" b="1" dirty="0">
                <a:solidFill>
                  <a:schemeClr val="bg1"/>
                </a:solidFill>
              </a:rPr>
              <a:t> Singh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cs-CZ" sz="1400" dirty="0">
                <a:solidFill>
                  <a:schemeClr val="bg1"/>
                </a:solidFill>
              </a:rPr>
              <a:t>105 </a:t>
            </a:r>
            <a:r>
              <a:rPr lang="cs-CZ" sz="1400" dirty="0" err="1">
                <a:solidFill>
                  <a:schemeClr val="bg1"/>
                </a:solidFill>
              </a:rPr>
              <a:t>yrs</a:t>
            </a:r>
            <a:r>
              <a:rPr lang="cs-CZ" sz="1400"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30400" r="15350" b="37400"/>
          <a:stretch/>
        </p:blipFill>
        <p:spPr>
          <a:xfrm>
            <a:off x="6107761" y="5659473"/>
            <a:ext cx="4248472" cy="111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35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5AA243EA-3751-9240-70D8-FC230C8F8F66}"/>
              </a:ext>
            </a:extLst>
          </p:cNvPr>
          <p:cNvSpPr txBox="1"/>
          <p:nvPr/>
        </p:nvSpPr>
        <p:spPr>
          <a:xfrm>
            <a:off x="3356159" y="912990"/>
            <a:ext cx="54796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Linux Libertine"/>
              </a:rPr>
              <a:t>Globální družicové polohové systémy</a:t>
            </a:r>
          </a:p>
          <a:p>
            <a:pPr algn="ctr"/>
            <a:r>
              <a:rPr lang="cs-CZ" altLang="cs-CZ" sz="2000" dirty="0">
                <a:latin typeface="Calibri" panose="020F0502020204030204" pitchFamily="34" charset="0"/>
              </a:rPr>
              <a:t>GPS - </a:t>
            </a:r>
            <a:r>
              <a:rPr lang="cs-CZ" altLang="cs-CZ" sz="2000" dirty="0" err="1">
                <a:latin typeface="Calibri" panose="020F0502020204030204" pitchFamily="34" charset="0"/>
              </a:rPr>
              <a:t>Global</a:t>
            </a:r>
            <a:r>
              <a:rPr lang="cs-CZ" altLang="cs-CZ" sz="2000" dirty="0">
                <a:latin typeface="Calibri" panose="020F0502020204030204" pitchFamily="34" charset="0"/>
              </a:rPr>
              <a:t> Positioning </a:t>
            </a:r>
            <a:r>
              <a:rPr lang="cs-CZ" altLang="cs-CZ" sz="2000" dirty="0" err="1">
                <a:latin typeface="Calibri" panose="020F0502020204030204" pitchFamily="34" charset="0"/>
              </a:rPr>
              <a:t>System</a:t>
            </a:r>
            <a:endParaRPr lang="cs-CZ" altLang="cs-CZ" sz="2000" dirty="0">
              <a:latin typeface="Calibri" panose="020F0502020204030204" pitchFamily="34" charset="0"/>
            </a:endParaRPr>
          </a:p>
          <a:p>
            <a:pPr algn="ctr"/>
            <a:r>
              <a:rPr lang="cs-CZ" altLang="cs-CZ" sz="2000" dirty="0">
                <a:latin typeface="Calibri" panose="020F0502020204030204" pitchFamily="34" charset="0"/>
              </a:rPr>
              <a:t>Čas odeslání a příjmu rádiového signálu</a:t>
            </a:r>
          </a:p>
          <a:p>
            <a:pPr algn="ctr"/>
            <a:r>
              <a:rPr lang="cs-CZ" altLang="cs-CZ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k určení polohy člověka na povrchu Země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0B18BCDD-1465-5BA2-C2B2-920A01508712}"/>
              </a:ext>
            </a:extLst>
          </p:cNvPr>
          <p:cNvGraphicFramePr>
            <a:graphicFrameLocks noGrp="1"/>
          </p:cNvGraphicFramePr>
          <p:nvPr/>
        </p:nvGraphicFramePr>
        <p:xfrm>
          <a:off x="1539102" y="3392889"/>
          <a:ext cx="9113796" cy="2744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8966">
                  <a:extLst>
                    <a:ext uri="{9D8B030D-6E8A-4147-A177-3AD203B41FA5}">
                      <a16:colId xmlns:a16="http://schemas.microsoft.com/office/drawing/2014/main" val="825142474"/>
                    </a:ext>
                  </a:extLst>
                </a:gridCol>
                <a:gridCol w="1518966">
                  <a:extLst>
                    <a:ext uri="{9D8B030D-6E8A-4147-A177-3AD203B41FA5}">
                      <a16:colId xmlns:a16="http://schemas.microsoft.com/office/drawing/2014/main" val="3295663704"/>
                    </a:ext>
                  </a:extLst>
                </a:gridCol>
                <a:gridCol w="1518966">
                  <a:extLst>
                    <a:ext uri="{9D8B030D-6E8A-4147-A177-3AD203B41FA5}">
                      <a16:colId xmlns:a16="http://schemas.microsoft.com/office/drawing/2014/main" val="1539896786"/>
                    </a:ext>
                  </a:extLst>
                </a:gridCol>
                <a:gridCol w="1518966">
                  <a:extLst>
                    <a:ext uri="{9D8B030D-6E8A-4147-A177-3AD203B41FA5}">
                      <a16:colId xmlns:a16="http://schemas.microsoft.com/office/drawing/2014/main" val="889166247"/>
                    </a:ext>
                  </a:extLst>
                </a:gridCol>
                <a:gridCol w="1518966">
                  <a:extLst>
                    <a:ext uri="{9D8B030D-6E8A-4147-A177-3AD203B41FA5}">
                      <a16:colId xmlns:a16="http://schemas.microsoft.com/office/drawing/2014/main" val="1572971600"/>
                    </a:ext>
                  </a:extLst>
                </a:gridCol>
                <a:gridCol w="1518966">
                  <a:extLst>
                    <a:ext uri="{9D8B030D-6E8A-4147-A177-3AD203B41FA5}">
                      <a16:colId xmlns:a16="http://schemas.microsoft.com/office/drawing/2014/main" val="565809282"/>
                    </a:ext>
                  </a:extLst>
                </a:gridCol>
              </a:tblGrid>
              <a:tr h="510799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Název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Stát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Rok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Počet družic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Výška orbity</a:t>
                      </a:r>
                    </a:p>
                    <a:p>
                      <a:pPr algn="ctr"/>
                      <a:r>
                        <a:rPr lang="cs-CZ" sz="2000" dirty="0"/>
                        <a:t>(tis.km)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Doba oběhu</a:t>
                      </a:r>
                    </a:p>
                    <a:p>
                      <a:pPr algn="ctr"/>
                      <a:r>
                        <a:rPr lang="cs-CZ" sz="2000" dirty="0"/>
                        <a:t>(</a:t>
                      </a:r>
                      <a:r>
                        <a:rPr lang="cs-CZ" sz="2000" dirty="0" err="1"/>
                        <a:t>h:m</a:t>
                      </a:r>
                      <a:r>
                        <a:rPr lang="cs-CZ" sz="2000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5880854"/>
                  </a:ext>
                </a:extLst>
              </a:tr>
              <a:tr h="510799">
                <a:tc>
                  <a:txBody>
                    <a:bodyPr/>
                    <a:lstStyle/>
                    <a:p>
                      <a:r>
                        <a:rPr lang="cs-CZ" sz="2000" dirty="0"/>
                        <a:t>GPS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1994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~20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11:58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2992061"/>
                  </a:ext>
                </a:extLst>
              </a:tr>
              <a:tr h="510799">
                <a:tc>
                  <a:txBody>
                    <a:bodyPr/>
                    <a:lstStyle/>
                    <a:p>
                      <a:r>
                        <a:rPr lang="cs-CZ" sz="2000" dirty="0" err="1"/>
                        <a:t>Glonass</a:t>
                      </a:r>
                      <a:endParaRPr lang="cs-CZ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Rusko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2011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~19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12:15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0455605"/>
                  </a:ext>
                </a:extLst>
              </a:tr>
              <a:tr h="510799">
                <a:tc>
                  <a:txBody>
                    <a:bodyPr/>
                    <a:lstStyle/>
                    <a:p>
                      <a:r>
                        <a:rPr lang="cs-CZ" sz="2000" dirty="0"/>
                        <a:t>Galileo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EU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~23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14:05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7021658"/>
                  </a:ext>
                </a:extLst>
              </a:tr>
              <a:tr h="510799">
                <a:tc>
                  <a:txBody>
                    <a:bodyPr/>
                    <a:lstStyle/>
                    <a:p>
                      <a:r>
                        <a:rPr lang="cs-CZ" sz="2000" dirty="0" err="1"/>
                        <a:t>BeiDou</a:t>
                      </a:r>
                      <a:endParaRPr lang="cs-CZ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Čína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~31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12:50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5152528"/>
                  </a:ext>
                </a:extLst>
              </a:tr>
            </a:tbl>
          </a:graphicData>
        </a:graphic>
      </p:graphicFrame>
      <p:pic>
        <p:nvPicPr>
          <p:cNvPr id="7" name="Obrázek 5">
            <a:extLst>
              <a:ext uri="{FF2B5EF4-FFF2-40B4-BE49-F238E27FC236}">
                <a16:creationId xmlns:a16="http://schemas.microsoft.com/office/drawing/2014/main" id="{9FB4A4EA-224C-0C63-2DB4-1C6C3427F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33" y="476233"/>
            <a:ext cx="3190835" cy="2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atelity">
            <a:extLst>
              <a:ext uri="{FF2B5EF4-FFF2-40B4-BE49-F238E27FC236}">
                <a16:creationId xmlns:a16="http://schemas.microsoft.com/office/drawing/2014/main" id="{B5FE0519-E5F2-E84A-CB07-3A5949156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3012" r="19064" b="1807"/>
          <a:stretch/>
        </p:blipFill>
        <p:spPr bwMode="auto">
          <a:xfrm>
            <a:off x="410716" y="368338"/>
            <a:ext cx="2756234" cy="266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2088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Obdélník 3">
            <a:extLst>
              <a:ext uri="{FF2B5EF4-FFF2-40B4-BE49-F238E27FC236}">
                <a16:creationId xmlns:a16="http://schemas.microsoft.com/office/drawing/2014/main" id="{244CB8E8-0324-66EC-6811-6C4C7319D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80" y="133275"/>
            <a:ext cx="661797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Měření pohybu člověka na povrchu Země (GPS …)</a:t>
            </a:r>
          </a:p>
          <a:p>
            <a:pPr algn="ctr">
              <a:spcBef>
                <a:spcPct val="0"/>
              </a:spcBef>
              <a:buNone/>
            </a:pPr>
            <a:r>
              <a:rPr lang="cs-CZ" altLang="cs-CZ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vzdálenost, rychlost, převýšení</a:t>
            </a:r>
            <a:r>
              <a:rPr lang="cs-CZ" altLang="cs-CZ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400" dirty="0">
                <a:latin typeface="Calibri" panose="020F0502020204030204" pitchFamily="34" charset="0"/>
              </a:rPr>
              <a:t>Čas</a:t>
            </a:r>
            <a:endParaRPr lang="cs-CZ" altLang="cs-CZ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</a:rPr>
              <a:t>(chyby v měření: menší vzdálenost, větší převýšení)</a:t>
            </a:r>
          </a:p>
        </p:txBody>
      </p:sp>
      <p:sp>
        <p:nvSpPr>
          <p:cNvPr id="18439" name="TextovéPole 6">
            <a:extLst>
              <a:ext uri="{FF2B5EF4-FFF2-40B4-BE49-F238E27FC236}">
                <a16:creationId xmlns:a16="http://schemas.microsoft.com/office/drawing/2014/main" id="{A0D113CB-830F-3DF4-848D-6F87F9DE0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0863" y="-1800225"/>
            <a:ext cx="6057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Global Positioning System (GPS)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BE1DE6F-443E-A505-85D1-81CC6D9151CC}"/>
              </a:ext>
            </a:extLst>
          </p:cNvPr>
          <p:cNvSpPr txBox="1"/>
          <p:nvPr/>
        </p:nvSpPr>
        <p:spPr>
          <a:xfrm>
            <a:off x="427452" y="1300593"/>
            <a:ext cx="259601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u="sng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Příklady </a:t>
            </a:r>
            <a:r>
              <a:rPr lang="cs-CZ" b="1" u="sng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aplikací</a:t>
            </a:r>
            <a:r>
              <a:rPr lang="cs-CZ" u="sng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TreckView</a:t>
            </a:r>
            <a:endParaRPr lang="cs-CZ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Sportypal</a:t>
            </a:r>
            <a:endParaRPr lang="cs-CZ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Garmin</a:t>
            </a:r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Connect</a:t>
            </a:r>
            <a:endParaRPr lang="cs-CZ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Nike+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RunKeeper</a:t>
            </a:r>
            <a:endParaRPr lang="cs-CZ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SportsTraqcker</a:t>
            </a:r>
            <a:endParaRPr lang="cs-CZ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Endomondo</a:t>
            </a:r>
            <a:endParaRPr lang="cs-CZ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Strava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MapMyRide</a:t>
            </a:r>
            <a:endParaRPr lang="cs-CZ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GPSies</a:t>
            </a:r>
            <a:endParaRPr lang="cs-CZ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HeiaHeia</a:t>
            </a:r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Runtastic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SportsTrackLive</a:t>
            </a:r>
            <a:endParaRPr lang="cs-CZ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Smartrunner</a:t>
            </a:r>
            <a:endParaRPr lang="cs-CZ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cs-CZ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</a:t>
            </a:r>
            <a:endParaRPr lang="cs-CZ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Ride</a:t>
            </a:r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PS</a:t>
            </a: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344B8CBA-BED4-715E-0266-5F9DD056E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 t="74345" r="14400" b="3246"/>
          <a:stretch/>
        </p:blipFill>
        <p:spPr bwMode="auto">
          <a:xfrm>
            <a:off x="3023469" y="4218081"/>
            <a:ext cx="8788704" cy="229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A0D8019-0D90-A14B-25D1-E2181DF4F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25921" r="51200" b="41207"/>
          <a:stretch/>
        </p:blipFill>
        <p:spPr bwMode="auto">
          <a:xfrm>
            <a:off x="6843950" y="133275"/>
            <a:ext cx="4609625" cy="378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A4EA703-E922-4E81-6CC1-DE4B0682F6D7}"/>
              </a:ext>
            </a:extLst>
          </p:cNvPr>
          <p:cNvSpPr txBox="1"/>
          <p:nvPr/>
        </p:nvSpPr>
        <p:spPr>
          <a:xfrm>
            <a:off x="3680364" y="2951862"/>
            <a:ext cx="48788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Mapa trasy</a:t>
            </a:r>
          </a:p>
          <a:p>
            <a:pPr algn="ctr"/>
            <a:endParaRPr lang="cs-CZ" sz="2000" dirty="0"/>
          </a:p>
          <a:p>
            <a:pPr algn="ctr"/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algn="r"/>
            <a:r>
              <a:rPr lang="cs-CZ" sz="2000" b="1" dirty="0"/>
              <a:t>Nadmořská výška (m), </a:t>
            </a:r>
            <a:r>
              <a:rPr lang="cs-CZ" sz="2000" b="1" dirty="0">
                <a:solidFill>
                  <a:srgbClr val="0070C0"/>
                </a:solidFill>
              </a:rPr>
              <a:t>Rychlost (km/h) 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3">
            <a:extLst>
              <a:ext uri="{FF2B5EF4-FFF2-40B4-BE49-F238E27FC236}">
                <a16:creationId xmlns:a16="http://schemas.microsoft.com/office/drawing/2014/main" id="{320B3A69-8D99-C0F7-0A50-23996A6F9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" y="163543"/>
            <a:ext cx="111328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Měření pohybu člověka v gravitačním poli Země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91CBFFC-76B8-467D-F229-11CBD8A38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0" t="9167" r="28387" b="9333"/>
          <a:stretch/>
        </p:blipFill>
        <p:spPr bwMode="auto">
          <a:xfrm>
            <a:off x="220384" y="2045156"/>
            <a:ext cx="2536011" cy="435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hytrý náramek Niceboy X-Fit Plus, černá">
            <a:extLst>
              <a:ext uri="{FF2B5EF4-FFF2-40B4-BE49-F238E27FC236}">
                <a16:creationId xmlns:a16="http://schemas.microsoft.com/office/drawing/2014/main" id="{CC5B09D3-75F0-78D7-A379-C68B5D5CF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r="17648" b="13143"/>
          <a:stretch/>
        </p:blipFill>
        <p:spPr bwMode="auto">
          <a:xfrm>
            <a:off x="2775565" y="2190918"/>
            <a:ext cx="3078608" cy="405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mlouváme se, popis obrázku chybí.">
            <a:extLst>
              <a:ext uri="{FF2B5EF4-FFF2-40B4-BE49-F238E27FC236}">
                <a16:creationId xmlns:a16="http://schemas.microsoft.com/office/drawing/2014/main" id="{70AACDEE-9C8C-D8ED-8ADF-FF02F75AE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997270" y="1611806"/>
            <a:ext cx="6098273" cy="521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AD6E451-A9A8-C2D5-D4F3-4DD497F88252}"/>
              </a:ext>
            </a:extLst>
          </p:cNvPr>
          <p:cNvSpPr txBox="1"/>
          <p:nvPr/>
        </p:nvSpPr>
        <p:spPr>
          <a:xfrm>
            <a:off x="327353" y="581987"/>
            <a:ext cx="115829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2400" b="1" dirty="0">
                <a:solidFill>
                  <a:schemeClr val="accent2"/>
                </a:solidFill>
                <a:latin typeface="+mn-lt"/>
              </a:rPr>
              <a:t>Krokoměry - Akcelerometry 2D/3D </a:t>
            </a:r>
            <a:r>
              <a:rPr lang="cs-CZ" altLang="cs-CZ" sz="2400" dirty="0">
                <a:latin typeface="+mn-lt"/>
              </a:rPr>
              <a:t>(hodinky, náramky, mobily)</a:t>
            </a:r>
          </a:p>
          <a:p>
            <a:pPr algn="ctr"/>
            <a:r>
              <a:rPr lang="cs-CZ" altLang="cs-CZ" sz="2400" dirty="0"/>
              <a:t>počet kroků, kadence, vzdálenost, sklon</a:t>
            </a:r>
            <a:r>
              <a:rPr lang="cs-CZ" altLang="cs-CZ" sz="2400" dirty="0">
                <a:latin typeface="+mn-lt"/>
              </a:rPr>
              <a:t> </a:t>
            </a:r>
            <a:endParaRPr lang="cs-CZ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mobilit4">
            <a:extLst>
              <a:ext uri="{FF2B5EF4-FFF2-40B4-BE49-F238E27FC236}">
                <a16:creationId xmlns:a16="http://schemas.microsoft.com/office/drawing/2014/main" id="{8504DC72-9607-63CB-B9A2-8C9F8AA87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281" y="1052840"/>
            <a:ext cx="7480119" cy="580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Obdélník 4">
            <a:extLst>
              <a:ext uri="{FF2B5EF4-FFF2-40B4-BE49-F238E27FC236}">
                <a16:creationId xmlns:a16="http://schemas.microsoft.com/office/drawing/2014/main" id="{76520CEE-7C52-855E-0E8D-4B94EF54F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309" y="2305050"/>
            <a:ext cx="184626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100 m PLAVÁNÍ</a:t>
            </a:r>
          </a:p>
        </p:txBody>
      </p:sp>
      <p:sp>
        <p:nvSpPr>
          <p:cNvPr id="11268" name="Obdélník 5">
            <a:extLst>
              <a:ext uri="{FF2B5EF4-FFF2-40B4-BE49-F238E27FC236}">
                <a16:creationId xmlns:a16="http://schemas.microsoft.com/office/drawing/2014/main" id="{DD782C6E-F020-D073-F6DC-FB13E30F4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335" y="2305050"/>
            <a:ext cx="18478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400 m PLAVÁNÍ</a:t>
            </a:r>
          </a:p>
        </p:txBody>
      </p:sp>
      <p:sp>
        <p:nvSpPr>
          <p:cNvPr id="11269" name="Obdélník 6">
            <a:extLst>
              <a:ext uri="{FF2B5EF4-FFF2-40B4-BE49-F238E27FC236}">
                <a16:creationId xmlns:a16="http://schemas.microsoft.com/office/drawing/2014/main" id="{0FD18CD2-2D81-52AF-9DF0-0A10C48DC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309" y="5077392"/>
            <a:ext cx="136366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100 m BĚH</a:t>
            </a:r>
          </a:p>
        </p:txBody>
      </p:sp>
      <p:sp>
        <p:nvSpPr>
          <p:cNvPr id="11270" name="Obdélník 7">
            <a:extLst>
              <a:ext uri="{FF2B5EF4-FFF2-40B4-BE49-F238E27FC236}">
                <a16:creationId xmlns:a16="http://schemas.microsoft.com/office/drawing/2014/main" id="{6BFB7031-4961-8104-07B5-E0D3B6EA7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335" y="5114585"/>
            <a:ext cx="19764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1500 m PLAVÁNÍ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66D4EF9-8E52-1EB0-F0CE-03E11DAB6DB0}"/>
              </a:ext>
            </a:extLst>
          </p:cNvPr>
          <p:cNvSpPr/>
          <p:nvPr/>
        </p:nvSpPr>
        <p:spPr>
          <a:xfrm>
            <a:off x="2720952" y="655856"/>
            <a:ext cx="7416800" cy="461665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POHYBOVÉ VÝKONY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902916E-5237-A335-A373-17B7EA7967B5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13B60AE0-BD56-649F-F109-FFA3E423921A}"/>
              </a:ext>
            </a:extLst>
          </p:cNvPr>
          <p:cNvSpPr txBox="1"/>
          <p:nvPr/>
        </p:nvSpPr>
        <p:spPr>
          <a:xfrm>
            <a:off x="860803" y="223388"/>
            <a:ext cx="109701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AKCELEROMETRY </a:t>
            </a:r>
            <a:r>
              <a:rPr lang="cs-CZ" sz="2400" b="1" dirty="0"/>
              <a:t>přeměňují změnu rychlosti pohybu na měřitelný elektrický signál. </a:t>
            </a:r>
            <a:r>
              <a:rPr lang="cs-CZ" sz="2400" dirty="0"/>
              <a:t>Při měření 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statického zrychlení </a:t>
            </a:r>
            <a:r>
              <a:rPr lang="cs-CZ" sz="2400" dirty="0"/>
              <a:t>můžeme zjistit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úhel vychýlení vzhledem k zemskému povrhu</a:t>
            </a:r>
            <a:r>
              <a:rPr lang="cs-CZ" sz="2400" dirty="0"/>
              <a:t>. Při měření 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dynamického zrychlení </a:t>
            </a:r>
            <a:r>
              <a:rPr lang="cs-CZ" sz="2400" dirty="0"/>
              <a:t>zjišťujeme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pohyb</a:t>
            </a:r>
            <a:r>
              <a:rPr lang="cs-CZ" sz="2400" dirty="0"/>
              <a:t>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952AEE7-E76B-1EA5-3C9E-419C4D1D861D}"/>
              </a:ext>
            </a:extLst>
          </p:cNvPr>
          <p:cNvSpPr txBox="1"/>
          <p:nvPr/>
        </p:nvSpPr>
        <p:spPr>
          <a:xfrm>
            <a:off x="3234087" y="2783436"/>
            <a:ext cx="4851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>
                <a:solidFill>
                  <a:schemeClr val="accent1">
                    <a:lumMod val="75000"/>
                  </a:schemeClr>
                </a:solidFill>
              </a:rPr>
              <a:t>Kapacitní akcelerometry</a:t>
            </a:r>
          </a:p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Seismická hmota je připojena pružinami k substrátu a při pohybu dochází ke změně vzdálenosti desek.</a:t>
            </a:r>
            <a:endParaRPr lang="cs-CZ" sz="2400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8C183A3-072A-F81F-7244-58147B5EE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873" y="1561924"/>
            <a:ext cx="3224867" cy="2146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7A6871C-70A6-B37B-7E4F-3A653FD97CD6}"/>
              </a:ext>
            </a:extLst>
          </p:cNvPr>
          <p:cNvSpPr txBox="1"/>
          <p:nvPr/>
        </p:nvSpPr>
        <p:spPr>
          <a:xfrm>
            <a:off x="4467037" y="1501581"/>
            <a:ext cx="4026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u="sng" dirty="0"/>
              <a:t>Piezoelektrické akcelerometry</a:t>
            </a:r>
          </a:p>
          <a:p>
            <a:r>
              <a:rPr lang="cs-CZ" sz="2400" dirty="0"/>
              <a:t>Pohyb hmoty, který vyvolá sílu působící kolmo na </a:t>
            </a:r>
            <a:r>
              <a:rPr lang="cs-CZ" sz="2400" dirty="0" err="1"/>
              <a:t>piezokrystal</a:t>
            </a:r>
            <a:r>
              <a:rPr lang="cs-CZ" sz="2400" dirty="0"/>
              <a:t>.</a:t>
            </a:r>
          </a:p>
        </p:txBody>
      </p:sp>
      <p:pic>
        <p:nvPicPr>
          <p:cNvPr id="2050" name="Picture 2" descr="Měření vibrací pro diagnostiku opotřebení strojů | Automatizace.HW.cz">
            <a:extLst>
              <a:ext uri="{FF2B5EF4-FFF2-40B4-BE49-F238E27FC236}">
                <a16:creationId xmlns:a16="http://schemas.microsoft.com/office/drawing/2014/main" id="{EBCBE2E5-E202-649F-4AED-FFB0B05BF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09" y="4338668"/>
            <a:ext cx="7097184" cy="238344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avity: I2C H3LIS200DL Triple Axis Accelerometer Sensor">
            <a:extLst>
              <a:ext uri="{FF2B5EF4-FFF2-40B4-BE49-F238E27FC236}">
                <a16:creationId xmlns:a16="http://schemas.microsoft.com/office/drawing/2014/main" id="{DBF2A3FF-AD3E-9FAE-0621-68301C992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13008" r="10468" b="14736"/>
          <a:stretch/>
        </p:blipFill>
        <p:spPr bwMode="auto">
          <a:xfrm>
            <a:off x="1924713" y="5452612"/>
            <a:ext cx="1389135" cy="126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ccelerometer in a smartphone : How it works? — Steemit">
            <a:extLst>
              <a:ext uri="{FF2B5EF4-FFF2-40B4-BE49-F238E27FC236}">
                <a16:creationId xmlns:a16="http://schemas.microsoft.com/office/drawing/2014/main" id="{227D4677-AABE-C5A2-C644-50E0465AF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4" y="1363286"/>
            <a:ext cx="3129584" cy="405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8123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96566FE-A2C2-93F5-5CE0-6F240350F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4811" y="157122"/>
            <a:ext cx="2930435" cy="241543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C1F1F63-D1F8-B7A0-1706-A5DF0F139149}"/>
              </a:ext>
            </a:extLst>
          </p:cNvPr>
          <p:cNvSpPr txBox="1"/>
          <p:nvPr/>
        </p:nvSpPr>
        <p:spPr>
          <a:xfrm>
            <a:off x="256742" y="142693"/>
            <a:ext cx="88480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GYROSKOPY </a:t>
            </a:r>
            <a:r>
              <a:rPr lang="cs-CZ" sz="2400" dirty="0">
                <a:latin typeface="Times New Roman" panose="02020603050405020304" pitchFamily="18" charset="0"/>
              </a:rPr>
              <a:t>měří úhlovou rychlost</a:t>
            </a:r>
          </a:p>
          <a:p>
            <a:r>
              <a:rPr lang="cs-CZ" sz="2000" i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Mechanické </a:t>
            </a:r>
            <a:r>
              <a:rPr lang="cs-CZ" sz="2000" i="1" u="sng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gyroskopy: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 otáčejícího se kola si udržuje stejný směr – polohu v prostoru (dobré ložisko, 3 stupně závěsů).</a:t>
            </a:r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i="1" u="sng" strike="noStrike" baseline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Gyroskopy MEMS</a:t>
            </a:r>
            <a:r>
              <a:rPr lang="cs-CZ" sz="2000" b="1" i="1" strike="noStrike" baseline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trike="noStrike" baseline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Micro-Electro-Mechanical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Systems</a:t>
            </a:r>
            <a:r>
              <a:rPr lang="cs-CZ" sz="2000" strike="noStrike" baseline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otáčení tělesa (hodinky, mobil) působí zdánlivá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Coriolisova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síla (F) na vibrující hmotu (m) v senzoru. Plošky senzoru jsou elektrodami kondenzátorů. Jejich kapacita je úměrná působící síle a úhlové rychlosti otáčení tělesa. </a:t>
            </a:r>
            <a:endParaRPr lang="cs-CZ" sz="2000" b="1" i="0" u="none" strike="noStrike" baseline="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C5CB0295-4C38-7263-2431-816C2B941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555" y="2696138"/>
            <a:ext cx="4084482" cy="4084482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undefined">
            <a:extLst>
              <a:ext uri="{FF2B5EF4-FFF2-40B4-BE49-F238E27FC236}">
                <a16:creationId xmlns:a16="http://schemas.microsoft.com/office/drawing/2014/main" id="{02F87AB4-E065-FE6C-9FC5-9BF935190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76" y="3066570"/>
            <a:ext cx="6164000" cy="37140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21B7F4A-4AE9-AAC8-9C4E-EB2FF58243A0}"/>
              </a:ext>
            </a:extLst>
          </p:cNvPr>
          <p:cNvSpPr txBox="1"/>
          <p:nvPr/>
        </p:nvSpPr>
        <p:spPr>
          <a:xfrm>
            <a:off x="152649" y="4923595"/>
            <a:ext cx="188758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sz="2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cs-CZ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GYROSKOP</a:t>
            </a:r>
          </a:p>
          <a:p>
            <a:r>
              <a:rPr lang="cs-CZ" sz="2000" b="1" dirty="0"/>
              <a:t>AKCELEROMETR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88CE2D4B-4D83-7B78-3CA9-D967A50E4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7" y="2408812"/>
            <a:ext cx="2997823" cy="24154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41CFA2FD-49CC-C6F8-3ACF-0F7111047E6F}"/>
              </a:ext>
            </a:extLst>
          </p:cNvPr>
          <p:cNvCxnSpPr>
            <a:cxnSpLocks/>
          </p:cNvCxnSpPr>
          <p:nvPr/>
        </p:nvCxnSpPr>
        <p:spPr>
          <a:xfrm flipV="1">
            <a:off x="1554480" y="5585314"/>
            <a:ext cx="1340155" cy="145932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3A85B127-430C-048C-9173-FC275D65E312}"/>
              </a:ext>
            </a:extLst>
          </p:cNvPr>
          <p:cNvCxnSpPr>
            <a:cxnSpLocks/>
          </p:cNvCxnSpPr>
          <p:nvPr/>
        </p:nvCxnSpPr>
        <p:spPr>
          <a:xfrm flipV="1">
            <a:off x="1994510" y="5812587"/>
            <a:ext cx="657250" cy="20939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7705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3" name="Obrázek 3">
            <a:extLst>
              <a:ext uri="{FF2B5EF4-FFF2-40B4-BE49-F238E27FC236}">
                <a16:creationId xmlns:a16="http://schemas.microsoft.com/office/drawing/2014/main" id="{8B50BBEA-9830-0617-64D6-0A3C5D456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72" y="1939842"/>
            <a:ext cx="2522079" cy="42532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-v profile results screen of My Jump. Optimal and actual F-v profiles, as well as F0, v0, Pmax and F-v imbalance are calculated. ">
            <a:extLst>
              <a:ext uri="{FF2B5EF4-FFF2-40B4-BE49-F238E27FC236}">
                <a16:creationId xmlns:a16="http://schemas.microsoft.com/office/drawing/2014/main" id="{D875C2EC-A818-E814-613F-C6487B1E9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894" y="1021581"/>
            <a:ext cx="3330305" cy="591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User interface of My Jump app. After a jump has been recorded, the user can navigate the video frame by frame to select the take-off and landing moments ">
            <a:extLst>
              <a:ext uri="{FF2B5EF4-FFF2-40B4-BE49-F238E27FC236}">
                <a16:creationId xmlns:a16="http://schemas.microsoft.com/office/drawing/2014/main" id="{86086F87-308A-6DA6-D3B8-2FDDD5CF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10" y="1272071"/>
            <a:ext cx="2789229" cy="558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ovéPole 5">
            <a:extLst>
              <a:ext uri="{FF2B5EF4-FFF2-40B4-BE49-F238E27FC236}">
                <a16:creationId xmlns:a16="http://schemas.microsoft.com/office/drawing/2014/main" id="{CE6A228B-5CC0-84A1-6ACC-23CE4B4F9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697" y="190584"/>
            <a:ext cx="112183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chemeClr val="accent1">
                    <a:lumMod val="75000"/>
                  </a:schemeClr>
                </a:solidFill>
              </a:rPr>
              <a:t>Výskokové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 testy k hodnocení </a:t>
            </a:r>
            <a:r>
              <a:rPr lang="cs-CZ" altLang="cs-CZ" sz="2400" b="1" dirty="0">
                <a:solidFill>
                  <a:schemeClr val="accent2">
                    <a:lumMod val="50000"/>
                  </a:schemeClr>
                </a:solidFill>
              </a:rPr>
              <a:t>explozivního výkonu dolních končetin</a:t>
            </a:r>
          </a:p>
          <a:p>
            <a:pPr algn="ctr">
              <a:spcBef>
                <a:spcPct val="0"/>
              </a:spcBef>
              <a:buNone/>
            </a:pPr>
            <a:r>
              <a:rPr lang="cs-CZ" altLang="cs-CZ" sz="2400" dirty="0"/>
              <a:t>podle analýzy videozáznamu v mobilu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6FF1A1A-89FA-70C8-2759-7168FB9EB09B}"/>
              </a:ext>
            </a:extLst>
          </p:cNvPr>
          <p:cNvSpPr txBox="1"/>
          <p:nvPr/>
        </p:nvSpPr>
        <p:spPr>
          <a:xfrm>
            <a:off x="4609791" y="2401759"/>
            <a:ext cx="23368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VÝŠKA VÝSKOKU (cm)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4C99A08-97EF-F1E3-1E9E-45DC2E17E2D1}"/>
              </a:ext>
            </a:extLst>
          </p:cNvPr>
          <p:cNvSpPr txBox="1"/>
          <p:nvPr/>
        </p:nvSpPr>
        <p:spPr>
          <a:xfrm>
            <a:off x="9239480" y="4869522"/>
            <a:ext cx="1012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Výkon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A4F19DD-70C8-E6B7-50FC-700B407C8B98}"/>
              </a:ext>
            </a:extLst>
          </p:cNvPr>
          <p:cNvSpPr txBox="1"/>
          <p:nvPr/>
        </p:nvSpPr>
        <p:spPr>
          <a:xfrm>
            <a:off x="9239480" y="4319139"/>
            <a:ext cx="1012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Síla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Obrázek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132" y="3617799"/>
            <a:ext cx="3887787" cy="31146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9697" name="Obrázek 4"/>
          <p:cNvPicPr>
            <a:picLocks noChangeAspect="1"/>
          </p:cNvPicPr>
          <p:nvPr/>
        </p:nvPicPr>
        <p:blipFill rotWithShape="1">
          <a:blip r:embed="rId3"/>
          <a:srcRect l="6079" t="11502" r="3224" b="10723"/>
          <a:stretch/>
        </p:blipFill>
        <p:spPr bwMode="auto">
          <a:xfrm>
            <a:off x="8763079" y="280530"/>
            <a:ext cx="2961692" cy="221381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9698" name="Obdélník 1"/>
          <p:cNvSpPr>
            <a:spLocks noChangeArrowheads="1"/>
          </p:cNvSpPr>
          <p:nvPr/>
        </p:nvSpPr>
        <p:spPr bwMode="auto">
          <a:xfrm>
            <a:off x="1787692" y="282807"/>
            <a:ext cx="603242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 měření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výkonu na osách pedálů</a:t>
            </a:r>
          </a:p>
          <a:p>
            <a:pPr algn="ctr"/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Garmin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Pedal</a:t>
            </a: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https://www.garmin.com/en-US/p/573589</a:t>
            </a:r>
          </a:p>
        </p:txBody>
      </p:sp>
      <p:sp>
        <p:nvSpPr>
          <p:cNvPr id="29699" name="Obdélník 5"/>
          <p:cNvSpPr>
            <a:spLocks noChangeArrowheads="1"/>
          </p:cNvSpPr>
          <p:nvPr/>
        </p:nvSpPr>
        <p:spPr bwMode="auto">
          <a:xfrm>
            <a:off x="5528801" y="1590008"/>
            <a:ext cx="312996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Celkový výkon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cs-CZ" sz="2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Pravý poměr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(%)</a:t>
            </a:r>
          </a:p>
          <a:p>
            <a:pPr>
              <a:buFont typeface="Arial" charset="0"/>
              <a:buChar char="•"/>
            </a:pP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adence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(rpm)</a:t>
            </a:r>
          </a:p>
          <a:p>
            <a:pPr algn="r"/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přesnost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+/- 1.5%</a:t>
            </a:r>
          </a:p>
        </p:txBody>
      </p:sp>
      <p:pic>
        <p:nvPicPr>
          <p:cNvPr id="29701" name="Obrázek 2"/>
          <p:cNvPicPr>
            <a:picLocks noChangeAspect="1"/>
          </p:cNvPicPr>
          <p:nvPr/>
        </p:nvPicPr>
        <p:blipFill rotWithShape="1">
          <a:blip r:embed="rId4"/>
          <a:srcRect l="1173" t="5405" r="3777" b="5432"/>
          <a:stretch/>
        </p:blipFill>
        <p:spPr bwMode="auto">
          <a:xfrm>
            <a:off x="8763080" y="2530438"/>
            <a:ext cx="2961692" cy="23901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074" name="Picture 2" descr="garmin_vector_dynamics">
            <a:extLst>
              <a:ext uri="{FF2B5EF4-FFF2-40B4-BE49-F238E27FC236}">
                <a16:creationId xmlns:a16="http://schemas.microsoft.com/office/drawing/2014/main" id="{724E0A1F-BCB6-3ED6-2BB3-97DD5F53E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 t="7490"/>
          <a:stretch/>
        </p:blipFill>
        <p:spPr bwMode="auto">
          <a:xfrm>
            <a:off x="679269" y="1285939"/>
            <a:ext cx="4683013" cy="544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26294FEF-3A5E-2EBA-1A82-FE309ADAC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968" y="731520"/>
            <a:ext cx="3675888" cy="61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027DF756-7CC1-FDC2-8D7F-A7F5231AE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96" y="731520"/>
            <a:ext cx="3675888" cy="61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E22CD28A-70FF-F1F9-FC59-6AEE33981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056" y="731520"/>
            <a:ext cx="3675888" cy="61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D710867-36AD-B25E-8AA0-7F6C3914E7AF}"/>
              </a:ext>
            </a:extLst>
          </p:cNvPr>
          <p:cNvSpPr txBox="1"/>
          <p:nvPr/>
        </p:nvSpPr>
        <p:spPr>
          <a:xfrm>
            <a:off x="1202415" y="173601"/>
            <a:ext cx="9787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Aplikace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RUNTASTIC </a:t>
            </a:r>
            <a:r>
              <a:rPr lang="cs-CZ" sz="2400" dirty="0"/>
              <a:t>pro mobil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– poloha, pohyb, srdeční frekvence</a:t>
            </a:r>
          </a:p>
        </p:txBody>
      </p:sp>
    </p:spTree>
    <p:extLst>
      <p:ext uri="{BB962C8B-B14F-4D97-AF65-F5344CB8AC3E}">
        <p14:creationId xmlns:p14="http://schemas.microsoft.com/office/powerpoint/2010/main" val="42205953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1487E23-EFF0-CC06-017A-283A48C0292E}"/>
              </a:ext>
            </a:extLst>
          </p:cNvPr>
          <p:cNvSpPr txBox="1"/>
          <p:nvPr/>
        </p:nvSpPr>
        <p:spPr>
          <a:xfrm>
            <a:off x="1998618" y="628636"/>
            <a:ext cx="4901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Fotopletyzmografie</a:t>
            </a:r>
            <a:endParaRPr lang="cs-CZ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PPG –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photoplethysmography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pro výpočet minutové tepové frekvence (TF)</a:t>
            </a:r>
          </a:p>
          <a:p>
            <a:pPr algn="ctr"/>
            <a:r>
              <a:rPr lang="cs-CZ" sz="2000" dirty="0"/>
              <a:t>TF=60/TT</a:t>
            </a:r>
          </a:p>
          <a:p>
            <a:pPr algn="ctr"/>
            <a:r>
              <a:rPr lang="cs-CZ" sz="2000" dirty="0"/>
              <a:t>(TT – čas intervalu mezi dvěma tepy v </a:t>
            </a:r>
            <a:r>
              <a:rPr lang="cs-CZ" sz="2000" dirty="0" err="1"/>
              <a:t>ms</a:t>
            </a:r>
            <a:r>
              <a:rPr lang="cs-CZ" sz="2000" dirty="0"/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08597E-A65A-6547-E966-5B1378410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2" t="30351" r="31368" b="10618"/>
          <a:stretch/>
        </p:blipFill>
        <p:spPr bwMode="auto">
          <a:xfrm>
            <a:off x="141412" y="265208"/>
            <a:ext cx="1857205" cy="20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 new reflective PPG LED-PD sensor module for cuffless blood pressure  measurement at wrist artery | Semantic Scholar">
            <a:extLst>
              <a:ext uri="{FF2B5EF4-FFF2-40B4-BE49-F238E27FC236}">
                <a16:creationId xmlns:a16="http://schemas.microsoft.com/office/drawing/2014/main" id="{25436682-2D9A-B0B2-7D97-28C4ABCF9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2"/>
          <a:stretch/>
        </p:blipFill>
        <p:spPr bwMode="auto">
          <a:xfrm>
            <a:off x="141412" y="2383646"/>
            <a:ext cx="6638211" cy="40505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Frontiers | Photoplethysmogram Analysis and Applications: An Integrative  Review">
            <a:extLst>
              <a:ext uri="{FF2B5EF4-FFF2-40B4-BE49-F238E27FC236}">
                <a16:creationId xmlns:a16="http://schemas.microsoft.com/office/drawing/2014/main" id="{B20656BC-91A5-D9B8-6A52-051E42E8B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52" y="725774"/>
            <a:ext cx="5150836" cy="57084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774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ECC1E37-C5EC-3618-95B9-B7A681709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4" t="8873" r="35318"/>
          <a:stretch/>
        </p:blipFill>
        <p:spPr>
          <a:xfrm>
            <a:off x="143829" y="3270473"/>
            <a:ext cx="1802320" cy="20129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1DD87D4-1E7E-19C9-0119-CABFFB3A5B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" t="4900" r="18955" b="3504"/>
          <a:stretch/>
        </p:blipFill>
        <p:spPr>
          <a:xfrm rot="5400000">
            <a:off x="914468" y="1147409"/>
            <a:ext cx="6858000" cy="456318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604E5C8-70A8-7BED-0D83-6AB17CF7AD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8667" r="57444" b="13645"/>
          <a:stretch/>
        </p:blipFill>
        <p:spPr>
          <a:xfrm>
            <a:off x="6687670" y="0"/>
            <a:ext cx="549109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425B31D-9C43-9076-65A5-419C151F04FF}"/>
              </a:ext>
            </a:extLst>
          </p:cNvPr>
          <p:cNvSpPr txBox="1"/>
          <p:nvPr/>
        </p:nvSpPr>
        <p:spPr>
          <a:xfrm>
            <a:off x="52210" y="273195"/>
            <a:ext cx="195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Hodinky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GARMIN FORERUNNER 235</a:t>
            </a:r>
          </a:p>
          <a:p>
            <a:pPr algn="ctr"/>
            <a:r>
              <a:rPr lang="cs-CZ" sz="2400" dirty="0"/>
              <a:t>aplikace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GARMIN CONNECT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285EEFC-54B7-9385-6E87-B0F68C16A830}"/>
              </a:ext>
            </a:extLst>
          </p:cNvPr>
          <p:cNvSpPr txBox="1"/>
          <p:nvPr/>
        </p:nvSpPr>
        <p:spPr>
          <a:xfrm>
            <a:off x="6687670" y="5847431"/>
            <a:ext cx="2779059" cy="4001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Ušlá vzdálenost (km) ???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6A2EAE7-A36C-D8D9-8A37-02B4E7A9DEE1}"/>
              </a:ext>
            </a:extLst>
          </p:cNvPr>
          <p:cNvSpPr txBox="1"/>
          <p:nvPr/>
        </p:nvSpPr>
        <p:spPr>
          <a:xfrm>
            <a:off x="3160132" y="1612023"/>
            <a:ext cx="2326268" cy="4001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Rychlost (km/h) ???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9E15993-5F47-4A54-9325-C8F50ACB2119}"/>
              </a:ext>
            </a:extLst>
          </p:cNvPr>
          <p:cNvSpPr txBox="1"/>
          <p:nvPr/>
        </p:nvSpPr>
        <p:spPr>
          <a:xfrm>
            <a:off x="2532602" y="3624156"/>
            <a:ext cx="3155576" cy="4001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Tepová frekvence (t/min)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A39E1BC-16D4-2DAF-578E-5CC4EEABC847}"/>
              </a:ext>
            </a:extLst>
          </p:cNvPr>
          <p:cNvSpPr txBox="1"/>
          <p:nvPr/>
        </p:nvSpPr>
        <p:spPr>
          <a:xfrm>
            <a:off x="65491" y="5283400"/>
            <a:ext cx="1958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Tepová frekvence (t/min)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CA94B8A-A16B-826D-ADB5-ED1D0DF3D2F0}"/>
              </a:ext>
            </a:extLst>
          </p:cNvPr>
          <p:cNvSpPr txBox="1"/>
          <p:nvPr/>
        </p:nvSpPr>
        <p:spPr>
          <a:xfrm>
            <a:off x="9908054" y="3353242"/>
            <a:ext cx="659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5292536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8F0EF2A-B509-4286-86DE-DEE7DB0C1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0" t="12723" r="18973" b="4631"/>
          <a:stretch/>
        </p:blipFill>
        <p:spPr bwMode="auto">
          <a:xfrm>
            <a:off x="9744891" y="60160"/>
            <a:ext cx="2349195" cy="256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768FAD6-89D8-FBE6-0396-A8978CE7B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69" y="141185"/>
            <a:ext cx="9490222" cy="2550068"/>
          </a:xfrm>
          <a:prstGeom prst="rect">
            <a:avLst/>
          </a:prstGeom>
          <a:solidFill>
            <a:srgbClr val="F8F9FA">
              <a:alpha val="55000"/>
            </a:srgbClr>
          </a:solidFill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cs-CZ" sz="1600" i="0" strike="noStrike" dirty="0">
                <a:effectLst/>
                <a:latin typeface="inherit"/>
                <a:hlinkClick r:id="rId3" tooltip="BMEG442: Engineering Exercise and Spor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University </a:t>
            </a:r>
            <a:r>
              <a:rPr lang="cs-CZ" sz="1600" i="0" strike="noStrike" dirty="0" err="1">
                <a:effectLst/>
                <a:latin typeface="inherit"/>
                <a:hlinkClick r:id="rId3" tooltip="BMEG442: Engineering Exercise and Spor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</a:t>
            </a:r>
            <a:r>
              <a:rPr lang="cs-CZ" sz="1600" i="0" strike="noStrike" dirty="0">
                <a:effectLst/>
                <a:latin typeface="inherit"/>
                <a:hlinkClick r:id="rId3" tooltip="BMEG442: Engineering Exercise and Spor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Delaware. </a:t>
            </a:r>
            <a:r>
              <a:rPr lang="en-US" sz="1600" i="0" strike="noStrike" dirty="0">
                <a:effectLst/>
                <a:latin typeface="inherit"/>
                <a:hlinkClick r:id="rId3" tooltip="BMEG442: Engineering Exercise and Spor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BMEG442: Engineering Exercise and Sports</a:t>
            </a:r>
            <a:r>
              <a:rPr lang="cs-CZ" sz="1600" strike="noStrike" dirty="0">
                <a:latin typeface="Droid Serif"/>
              </a:rPr>
              <a:t>.</a:t>
            </a:r>
            <a:r>
              <a:rPr lang="cs-CZ" sz="1600" strike="noStrike" dirty="0">
                <a:solidFill>
                  <a:srgbClr val="323232"/>
                </a:solidFill>
                <a:latin typeface="Droid Serif"/>
              </a:rPr>
              <a:t> </a:t>
            </a:r>
            <a:r>
              <a:rPr lang="en-US" sz="1600" b="0" i="1" dirty="0">
                <a:solidFill>
                  <a:srgbClr val="323232"/>
                </a:solidFill>
                <a:effectLst/>
                <a:latin typeface="Droid Serif"/>
              </a:rPr>
              <a:t>Applying engineering principles to exercise</a:t>
            </a:r>
            <a:r>
              <a:rPr lang="cs-CZ" sz="1600" i="1" dirty="0">
                <a:solidFill>
                  <a:srgbClr val="323232"/>
                </a:solidFill>
                <a:latin typeface="Droid Serif"/>
              </a:rPr>
              <a:t>. </a:t>
            </a:r>
            <a:r>
              <a:rPr lang="en-US" sz="1600" b="1" i="0" dirty="0">
                <a:solidFill>
                  <a:srgbClr val="323232"/>
                </a:solidFill>
                <a:effectLst/>
                <a:latin typeface="Droid Serif"/>
              </a:rPr>
              <a:t>How accurate is your</a:t>
            </a:r>
            <a:r>
              <a:rPr lang="cs-CZ" sz="1600" b="1" i="0" dirty="0">
                <a:solidFill>
                  <a:srgbClr val="323232"/>
                </a:solidFill>
                <a:effectLst/>
                <a:latin typeface="Droid Serif"/>
              </a:rPr>
              <a:t> </a:t>
            </a:r>
            <a:r>
              <a:rPr lang="en-US" sz="1600" b="1" i="0" dirty="0">
                <a:solidFill>
                  <a:srgbClr val="323232"/>
                </a:solidFill>
                <a:effectLst/>
                <a:latin typeface="Droid Serif"/>
              </a:rPr>
              <a:t>Garmin’s VO2max estimate?</a:t>
            </a:r>
            <a:r>
              <a:rPr lang="cs-CZ" sz="1600" b="0" i="1" dirty="0">
                <a:solidFill>
                  <a:srgbClr val="323232"/>
                </a:solidFill>
                <a:effectLst/>
                <a:latin typeface="Droid Serif"/>
              </a:rPr>
              <a:t>  </a:t>
            </a:r>
            <a:r>
              <a:rPr lang="cs-CZ" sz="1200" b="0" i="0" dirty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(</a:t>
            </a:r>
            <a:r>
              <a:rPr lang="cs-CZ" sz="1200" b="0" i="0" dirty="0">
                <a:solidFill>
                  <a:srgbClr val="505050"/>
                </a:solidFill>
                <a:effectLst/>
                <a:latin typeface="Open Sans" panose="020B0606030504020204" pitchFamily="34" charset="0"/>
                <a:hlinkClick r:id="rId4"/>
              </a:rPr>
              <a:t>https://sites.udel.edu/</a:t>
            </a:r>
            <a:r>
              <a:rPr lang="cs-CZ" sz="1200" b="0" i="0" dirty="0" err="1">
                <a:solidFill>
                  <a:srgbClr val="505050"/>
                </a:solidFill>
                <a:effectLst/>
                <a:latin typeface="Open Sans" panose="020B0606030504020204" pitchFamily="34" charset="0"/>
                <a:hlinkClick r:id="rId4"/>
              </a:rPr>
              <a:t>coe-engex</a:t>
            </a:r>
            <a:r>
              <a:rPr lang="cs-CZ" sz="1200" b="0" i="0" dirty="0">
                <a:solidFill>
                  <a:srgbClr val="505050"/>
                </a:solidFill>
                <a:effectLst/>
                <a:latin typeface="Open Sans" panose="020B0606030504020204" pitchFamily="34" charset="0"/>
                <a:hlinkClick r:id="rId4"/>
              </a:rPr>
              <a:t>/2019/03/16/how-accurate-is-your-garmins-vo2max-estimate/</a:t>
            </a:r>
            <a:r>
              <a:rPr lang="cs-CZ" sz="1200" b="0" i="0" dirty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i="0" dirty="0">
                <a:effectLst/>
                <a:latin typeface="Open Sans" panose="020B0606030504020204" pitchFamily="34" charset="0"/>
              </a:rPr>
              <a:t>Hodinky </a:t>
            </a:r>
            <a:r>
              <a:rPr lang="cs-CZ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GARMIN </a:t>
            </a:r>
            <a:r>
              <a:rPr lang="cs-CZ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– odhad VO</a:t>
            </a:r>
            <a:r>
              <a:rPr lang="cs-CZ" sz="2400" b="1" i="0" baseline="-25000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2 </a:t>
            </a:r>
            <a:r>
              <a:rPr lang="cs-CZ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a VO</a:t>
            </a:r>
            <a:r>
              <a:rPr lang="cs-CZ" sz="2400" b="1" i="0" baseline="-25000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2</a:t>
            </a:r>
            <a:r>
              <a:rPr lang="cs-CZ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max</a:t>
            </a:r>
            <a:endParaRPr kumimoji="0" lang="cs-CZ" altLang="cs-CZ" sz="2100" b="1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inherit"/>
            </a:endParaRPr>
          </a:p>
          <a:p>
            <a:pPr marR="0" lv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Zaznamenávají se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osobní údaje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(minimálně věk).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Údaje o </a:t>
            </a:r>
            <a:r>
              <a:rPr lang="cs-CZ" altLang="cs-CZ" sz="2000" b="1" dirty="0">
                <a:solidFill>
                  <a:srgbClr val="202124"/>
                </a:solidFill>
                <a:latin typeface="inherit"/>
              </a:rPr>
              <a:t>srdeční frekvenci a rychlosti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při PA jsou segmentovány do různých rozsahů srdeční frekvence na základě informací o osobě a je vypočítána spolehlivost různých segmentů dat.</a:t>
            </a:r>
          </a:p>
          <a:p>
            <a:pPr marR="0" lv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Nejspolehlivější datové segmenty se používají k odhadu VO</a:t>
            </a:r>
            <a:r>
              <a:rPr kumimoji="0" lang="cs-CZ" altLang="cs-CZ" sz="2000" b="0" i="0" u="none" strike="noStrike" cap="none" normalizeH="0" baseline="-2500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max, s využitím dalších údajů o dané osobě (RPE, HRV).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E1C0046-AA28-53DA-D893-906CFCBDC4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418"/>
          <a:stretch/>
        </p:blipFill>
        <p:spPr>
          <a:xfrm>
            <a:off x="254668" y="2767362"/>
            <a:ext cx="5181056" cy="34118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8F671CA-3554-EB15-D544-A899D9F6B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9814" y="2767362"/>
            <a:ext cx="6381291" cy="40304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996861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>
            <a:extLst>
              <a:ext uri="{FF2B5EF4-FFF2-40B4-BE49-F238E27FC236}">
                <a16:creationId xmlns:a16="http://schemas.microsoft.com/office/drawing/2014/main" id="{B7CD7020-58A1-53F6-972C-7556DF266F87}"/>
              </a:ext>
            </a:extLst>
          </p:cNvPr>
          <p:cNvSpPr txBox="1"/>
          <p:nvPr/>
        </p:nvSpPr>
        <p:spPr>
          <a:xfrm>
            <a:off x="440635" y="179249"/>
            <a:ext cx="1131073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b="0" i="0" dirty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Patent </a:t>
            </a:r>
            <a:r>
              <a:rPr lang="cs-CZ" sz="2000" b="0" i="0" u="none" strike="noStrike" dirty="0">
                <a:solidFill>
                  <a:srgbClr val="0D3D9B"/>
                </a:solidFill>
                <a:effectLst/>
                <a:latin typeface="Helvetica" panose="020B0604020202020204" pitchFamily="34" charset="0"/>
                <a:hlinkClick r:id="rId2"/>
              </a:rPr>
              <a:t>US20110040193A1</a:t>
            </a:r>
            <a:r>
              <a:rPr lang="cs-CZ" sz="2000" b="0" i="0" u="none" strike="noStrike" dirty="0">
                <a:solidFill>
                  <a:srgbClr val="0D3D9B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cs-CZ" sz="2000" b="0" i="0" u="none" strike="noStrike" dirty="0">
                <a:effectLst/>
                <a:latin typeface="Helvetica" panose="020B0604020202020204" pitchFamily="34" charset="0"/>
              </a:rPr>
              <a:t>(</a:t>
            </a:r>
            <a:r>
              <a:rPr lang="cs-CZ" sz="2000" b="0" i="0" u="none" strike="noStrike" dirty="0" err="1">
                <a:effectLst/>
                <a:latin typeface="Helvetica" panose="020B0604020202020204" pitchFamily="34" charset="0"/>
              </a:rPr>
              <a:t>Seppanen</a:t>
            </a:r>
            <a:r>
              <a:rPr lang="cs-CZ" sz="2000" b="0" i="0" u="none" strike="noStrike" dirty="0">
                <a:effectLst/>
                <a:latin typeface="Helvetica" panose="020B0604020202020204" pitchFamily="34" charset="0"/>
              </a:rPr>
              <a:t> et al., 2009)</a:t>
            </a:r>
            <a:endParaRPr lang="cs-CZ" sz="2000" b="0" i="0" dirty="0">
              <a:effectLst/>
              <a:latin typeface="Open Sans" panose="020B0606030504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Odhady teoretického VO</a:t>
            </a:r>
            <a:r>
              <a:rPr lang="cs-CZ" sz="2400" b="1" i="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2 </a:t>
            </a:r>
            <a:r>
              <a:rPr lang="en-US" sz="2000" b="0" i="0" u="none" strike="noStrike" baseline="0" dirty="0">
                <a:latin typeface="Courier"/>
              </a:rPr>
              <a:t>(ml/kg/min)</a:t>
            </a:r>
            <a:r>
              <a:rPr lang="cs-CZ" sz="2000" b="0" i="0" u="none" strike="noStrike" baseline="0" dirty="0">
                <a:latin typeface="Courier"/>
              </a:rPr>
              <a:t>- použito u </a:t>
            </a:r>
            <a:r>
              <a:rPr lang="cs-CZ" sz="2000" b="0" i="0" u="none" strike="noStrike" baseline="0" dirty="0" err="1">
                <a:latin typeface="Courier"/>
              </a:rPr>
              <a:t>Garmin</a:t>
            </a: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inherit"/>
            </a:endParaRPr>
          </a:p>
          <a:p>
            <a:pPr algn="l"/>
            <a:endParaRPr lang="cs-CZ" sz="2000" b="0" i="0" u="none" strike="noStrike" baseline="0" dirty="0">
              <a:latin typeface="Courier"/>
            </a:endParaRPr>
          </a:p>
          <a:p>
            <a:pPr algn="l"/>
            <a:r>
              <a:rPr lang="cs-CZ" sz="2000" b="0" i="0" u="sng" strike="noStrike" baseline="0" dirty="0">
                <a:latin typeface="Courier"/>
              </a:rPr>
              <a:t>Chůze a chůze s holemi:</a:t>
            </a:r>
          </a:p>
          <a:p>
            <a:pPr algn="l"/>
            <a:r>
              <a:rPr lang="en-US" sz="2000" b="0" i="0" u="none" strike="noStrike" baseline="0" dirty="0">
                <a:latin typeface="Courier"/>
              </a:rPr>
              <a:t>VO</a:t>
            </a:r>
            <a:r>
              <a:rPr lang="en-US" sz="2000" b="0" i="0" u="none" strike="noStrike" baseline="-25000" dirty="0">
                <a:latin typeface="Courier"/>
              </a:rPr>
              <a:t>2</a:t>
            </a:r>
            <a:r>
              <a:rPr lang="en-US" sz="2000" b="0" i="0" u="none" strike="noStrike" baseline="0" dirty="0">
                <a:latin typeface="Courier"/>
              </a:rPr>
              <a:t> </a:t>
            </a:r>
            <a:r>
              <a:rPr lang="cs-CZ" sz="2000" b="0" i="0" u="none" strike="noStrike" baseline="0" dirty="0">
                <a:latin typeface="Courier"/>
              </a:rPr>
              <a:t>= </a:t>
            </a:r>
            <a:r>
              <a:rPr lang="en-US" sz="2000" b="0" i="0" u="none" strike="noStrike" baseline="0" dirty="0">
                <a:latin typeface="Courier"/>
              </a:rPr>
              <a:t>1</a:t>
            </a:r>
            <a:r>
              <a:rPr lang="cs-CZ" sz="2000" dirty="0">
                <a:latin typeface="Courier"/>
              </a:rPr>
              <a:t>,</a:t>
            </a:r>
            <a:r>
              <a:rPr lang="en-US" sz="2000" b="0" i="0" u="none" strike="noStrike" baseline="0" dirty="0">
                <a:latin typeface="Courier"/>
              </a:rPr>
              <a:t>78*</a:t>
            </a:r>
            <a:r>
              <a:rPr lang="cs-CZ" sz="2000" dirty="0">
                <a:latin typeface="Courier"/>
              </a:rPr>
              <a:t>R</a:t>
            </a:r>
            <a:r>
              <a:rPr lang="cs-CZ" sz="2000" b="0" i="0" u="none" strike="noStrike" baseline="0" dirty="0">
                <a:latin typeface="Courier"/>
              </a:rPr>
              <a:t>ychlost</a:t>
            </a:r>
            <a:r>
              <a:rPr lang="en-US" sz="2000" b="0" i="0" u="none" strike="noStrike" baseline="0" dirty="0">
                <a:latin typeface="Courier"/>
              </a:rPr>
              <a:t>*16</a:t>
            </a:r>
            <a:r>
              <a:rPr lang="cs-CZ" sz="2000" b="0" i="0" u="none" strike="noStrike" baseline="0" dirty="0">
                <a:latin typeface="Courier"/>
              </a:rPr>
              <a:t>,</a:t>
            </a:r>
            <a:r>
              <a:rPr lang="en-US" sz="2000" b="0" i="0" u="none" strike="noStrike" baseline="0" dirty="0">
                <a:latin typeface="Courier"/>
              </a:rPr>
              <a:t>67</a:t>
            </a:r>
            <a:r>
              <a:rPr lang="en-GB" sz="2000" b="0" i="0" u="none" strike="noStrike" baseline="0" dirty="0">
                <a:latin typeface="Courier"/>
              </a:rPr>
              <a:t>[</a:t>
            </a:r>
            <a:r>
              <a:rPr lang="en-US" sz="2000" b="0" i="0" u="none" strike="noStrike" baseline="0" dirty="0">
                <a:latin typeface="Courier"/>
              </a:rPr>
              <a:t>tan</a:t>
            </a:r>
            <a:r>
              <a:rPr lang="cs-CZ" sz="2000" b="0" i="0" u="none" strike="noStrike" baseline="0" dirty="0">
                <a:latin typeface="Courier"/>
              </a:rPr>
              <a:t>(</a:t>
            </a:r>
            <a:r>
              <a:rPr lang="cs-CZ" sz="2000" dirty="0">
                <a:latin typeface="Courier"/>
              </a:rPr>
              <a:t>S</a:t>
            </a:r>
            <a:r>
              <a:rPr lang="cs-CZ" sz="2000" b="0" i="0" u="none" strike="noStrike" baseline="0" dirty="0">
                <a:latin typeface="Courier"/>
              </a:rPr>
              <a:t>klon)+0,073</a:t>
            </a:r>
            <a:r>
              <a:rPr lang="en-GB" sz="2000" b="0" i="0" u="none" strike="noStrike" baseline="0" dirty="0">
                <a:latin typeface="Courier"/>
              </a:rPr>
              <a:t>]</a:t>
            </a:r>
            <a:endParaRPr lang="cs-CZ" sz="2000" b="0" i="0" u="none" strike="noStrike" baseline="0" dirty="0">
              <a:latin typeface="Courier"/>
            </a:endParaRPr>
          </a:p>
          <a:p>
            <a:pPr algn="l"/>
            <a:endParaRPr lang="cs-CZ" sz="2000" b="0" i="0" u="none" strike="noStrike" baseline="0" dirty="0">
              <a:latin typeface="Courier"/>
            </a:endParaRPr>
          </a:p>
          <a:p>
            <a:pPr algn="l"/>
            <a:r>
              <a:rPr lang="cs-CZ" sz="2000" b="0" i="0" u="sng" strike="noStrike" baseline="0" dirty="0">
                <a:latin typeface="Courier"/>
              </a:rPr>
              <a:t>Běh po rovině</a:t>
            </a:r>
            <a:r>
              <a:rPr lang="en-US" sz="2000" b="0" i="0" u="sng" strike="noStrike" baseline="0" dirty="0">
                <a:latin typeface="Courier"/>
              </a:rPr>
              <a:t>:</a:t>
            </a:r>
          </a:p>
          <a:p>
            <a:pPr algn="l"/>
            <a:r>
              <a:rPr lang="en-US" sz="2000" b="0" i="0" u="none" strike="noStrike" baseline="0" dirty="0">
                <a:latin typeface="Courier"/>
              </a:rPr>
              <a:t>VO</a:t>
            </a:r>
            <a:r>
              <a:rPr lang="en-US" sz="2000" b="0" i="0" u="none" strike="noStrike" baseline="-25000" dirty="0">
                <a:latin typeface="Courier"/>
              </a:rPr>
              <a:t>2</a:t>
            </a:r>
            <a:r>
              <a:rPr lang="cs-CZ" sz="2000" b="0" i="0" u="none" strike="noStrike" baseline="0" dirty="0">
                <a:latin typeface="Courier"/>
              </a:rPr>
              <a:t> </a:t>
            </a:r>
            <a:r>
              <a:rPr lang="nl-NL" sz="2000" b="0" i="0" u="none" strike="noStrike" baseline="0" dirty="0">
                <a:latin typeface="Courier"/>
              </a:rPr>
              <a:t>=</a:t>
            </a:r>
            <a:r>
              <a:rPr lang="cs-CZ" sz="2000" b="0" i="0" u="none" strike="noStrike" baseline="0" dirty="0">
                <a:latin typeface="Courier"/>
              </a:rPr>
              <a:t> </a:t>
            </a:r>
            <a:r>
              <a:rPr lang="nl-NL" sz="2000" b="0" i="0" u="none" strike="noStrike" baseline="0" dirty="0">
                <a:latin typeface="Courier"/>
              </a:rPr>
              <a:t>3</a:t>
            </a:r>
            <a:r>
              <a:rPr lang="cs-CZ" sz="2000" b="0" i="0" u="none" strike="noStrike" baseline="0" dirty="0">
                <a:latin typeface="Courier"/>
              </a:rPr>
              <a:t>,</a:t>
            </a:r>
            <a:r>
              <a:rPr lang="nl-NL" sz="2000" b="0" i="0" u="none" strike="noStrike" baseline="0" dirty="0">
                <a:latin typeface="Courier"/>
              </a:rPr>
              <a:t>5</a:t>
            </a:r>
            <a:r>
              <a:rPr lang="cs-CZ" sz="2000" b="0" i="0" u="none" strike="noStrike" baseline="0" dirty="0">
                <a:latin typeface="Courier"/>
              </a:rPr>
              <a:t>*R</a:t>
            </a:r>
            <a:r>
              <a:rPr lang="cs-CZ" sz="2000" dirty="0">
                <a:latin typeface="Courier"/>
              </a:rPr>
              <a:t>ychlost</a:t>
            </a:r>
            <a:endParaRPr lang="cs-CZ" sz="2000" b="0" i="0" u="none" strike="noStrike" baseline="0" dirty="0">
              <a:latin typeface="Courier"/>
            </a:endParaRPr>
          </a:p>
          <a:p>
            <a:pPr algn="l"/>
            <a:endParaRPr lang="nl-NL" sz="2000" b="0" i="0" u="none" strike="noStrike" baseline="0" dirty="0">
              <a:latin typeface="Courier"/>
            </a:endParaRPr>
          </a:p>
          <a:p>
            <a:pPr algn="l"/>
            <a:r>
              <a:rPr lang="cs-CZ" sz="2000" b="0" i="0" u="sng" strike="noStrike" baseline="0" dirty="0">
                <a:latin typeface="Courier"/>
              </a:rPr>
              <a:t>Běh v kopcovitém terénu</a:t>
            </a:r>
            <a:r>
              <a:rPr lang="en-US" sz="2000" b="0" i="0" u="sng" strike="noStrike" baseline="0" dirty="0">
                <a:latin typeface="Courier"/>
              </a:rPr>
              <a:t>:</a:t>
            </a:r>
          </a:p>
          <a:p>
            <a:pPr algn="l"/>
            <a:r>
              <a:rPr lang="en-US" sz="2000" b="0" i="0" u="none" strike="noStrike" baseline="0" dirty="0">
                <a:latin typeface="Courier"/>
              </a:rPr>
              <a:t>VO</a:t>
            </a:r>
            <a:r>
              <a:rPr lang="en-US" sz="2000" b="0" i="0" u="none" strike="noStrike" baseline="-25000" dirty="0">
                <a:latin typeface="Courier"/>
              </a:rPr>
              <a:t>2</a:t>
            </a:r>
            <a:r>
              <a:rPr lang="cs-CZ" sz="2000" b="0" i="0" u="none" strike="noStrike" baseline="0" dirty="0">
                <a:latin typeface="Courier"/>
              </a:rPr>
              <a:t> </a:t>
            </a:r>
            <a:r>
              <a:rPr lang="en-US" sz="2000" b="0" i="0" u="none" strike="noStrike" baseline="0" dirty="0">
                <a:latin typeface="Courier"/>
              </a:rPr>
              <a:t>=</a:t>
            </a:r>
            <a:r>
              <a:rPr lang="cs-CZ" sz="2000" b="0" i="0" u="none" strike="noStrike" baseline="0" dirty="0">
                <a:latin typeface="Courier"/>
              </a:rPr>
              <a:t> </a:t>
            </a:r>
            <a:r>
              <a:rPr lang="en-US" sz="2000" b="0" i="0" u="none" strike="noStrike" baseline="0" dirty="0">
                <a:latin typeface="Courier"/>
              </a:rPr>
              <a:t>3</a:t>
            </a:r>
            <a:r>
              <a:rPr lang="cs-CZ" sz="2000" b="0" i="0" u="none" strike="noStrike" baseline="0" dirty="0">
                <a:latin typeface="Courier"/>
              </a:rPr>
              <a:t>,</a:t>
            </a:r>
            <a:r>
              <a:rPr lang="en-US" sz="2000" b="0" i="0" u="none" strike="noStrike" baseline="0" dirty="0">
                <a:latin typeface="Courier"/>
              </a:rPr>
              <a:t>33*</a:t>
            </a:r>
            <a:r>
              <a:rPr lang="cs-CZ" sz="2000" dirty="0">
                <a:latin typeface="Courier"/>
              </a:rPr>
              <a:t>R</a:t>
            </a:r>
            <a:r>
              <a:rPr lang="cs-CZ" sz="2000" b="0" i="0" u="none" strike="noStrike" baseline="0" dirty="0">
                <a:latin typeface="Courier"/>
              </a:rPr>
              <a:t>ychlost + </a:t>
            </a:r>
            <a:r>
              <a:rPr lang="en-US" sz="2000" b="0" i="0" u="none" strike="noStrike" baseline="0" dirty="0">
                <a:latin typeface="Courier"/>
              </a:rPr>
              <a:t>15*tan</a:t>
            </a:r>
            <a:r>
              <a:rPr lang="cs-CZ" sz="2000" b="0" i="0" u="none" strike="noStrike" baseline="0" dirty="0">
                <a:latin typeface="Courier"/>
              </a:rPr>
              <a:t>(</a:t>
            </a:r>
            <a:r>
              <a:rPr lang="cs-CZ" sz="2000" dirty="0">
                <a:latin typeface="Courier"/>
              </a:rPr>
              <a:t>S</a:t>
            </a:r>
            <a:r>
              <a:rPr lang="cs-CZ" sz="2000" b="0" i="0" u="none" strike="noStrike" baseline="0" dirty="0">
                <a:latin typeface="Courier"/>
              </a:rPr>
              <a:t>klon*</a:t>
            </a:r>
            <a:r>
              <a:rPr lang="cs-CZ" sz="2000" dirty="0">
                <a:latin typeface="Courier"/>
              </a:rPr>
              <a:t>R</a:t>
            </a:r>
            <a:r>
              <a:rPr lang="cs-CZ" sz="2000" b="0" i="0" u="none" strike="noStrike" baseline="0" dirty="0">
                <a:latin typeface="Courier"/>
              </a:rPr>
              <a:t>ychlost +3,5</a:t>
            </a:r>
          </a:p>
          <a:p>
            <a:pPr algn="l"/>
            <a:endParaRPr lang="en-GB" sz="2000" b="0" i="0" u="none" strike="noStrike" baseline="0" dirty="0">
              <a:latin typeface="Courier"/>
            </a:endParaRPr>
          </a:p>
          <a:p>
            <a:pPr algn="l"/>
            <a:r>
              <a:rPr lang="cs-CZ" sz="2000" b="0" i="0" u="sng" strike="noStrike" baseline="0" dirty="0">
                <a:latin typeface="Courier"/>
              </a:rPr>
              <a:t>Jízda na kole:</a:t>
            </a:r>
          </a:p>
          <a:p>
            <a:pPr algn="l"/>
            <a:r>
              <a:rPr lang="en-US" sz="2000" b="0" i="0" u="none" strike="noStrike" baseline="0" dirty="0">
                <a:latin typeface="Courier"/>
              </a:rPr>
              <a:t>VO</a:t>
            </a:r>
            <a:r>
              <a:rPr lang="en-US" sz="2000" b="0" i="0" u="none" strike="noStrike" baseline="-25000" dirty="0">
                <a:latin typeface="Courier"/>
              </a:rPr>
              <a:t>2</a:t>
            </a:r>
            <a:r>
              <a:rPr lang="en-US" sz="2000" b="0" i="0" u="none" strike="noStrike" baseline="0" dirty="0">
                <a:latin typeface="Courier"/>
              </a:rPr>
              <a:t> = (12</a:t>
            </a:r>
            <a:r>
              <a:rPr lang="cs-CZ" sz="2000" b="0" i="0" u="none" strike="noStrike" baseline="0" dirty="0">
                <a:latin typeface="Courier"/>
              </a:rPr>
              <a:t>,</a:t>
            </a:r>
            <a:r>
              <a:rPr lang="en-US" sz="2000" b="0" i="0" u="none" strike="noStrike" baseline="0" dirty="0">
                <a:latin typeface="Courier"/>
              </a:rPr>
              <a:t>35*</a:t>
            </a:r>
            <a:r>
              <a:rPr lang="cs-CZ" sz="2000" b="0" i="0" u="none" strike="noStrike" baseline="0" dirty="0">
                <a:latin typeface="Courier"/>
              </a:rPr>
              <a:t>Výkon</a:t>
            </a:r>
            <a:r>
              <a:rPr lang="en-US" sz="2000" b="0" i="0" u="none" strike="noStrike" baseline="0" dirty="0">
                <a:latin typeface="Courier"/>
              </a:rPr>
              <a:t> + 300)/</a:t>
            </a:r>
            <a:r>
              <a:rPr lang="cs-CZ" sz="2000" b="0" i="0" u="none" strike="noStrike" baseline="0" dirty="0">
                <a:latin typeface="Courier"/>
              </a:rPr>
              <a:t> Hmotnost těla</a:t>
            </a:r>
          </a:p>
          <a:p>
            <a:pPr algn="l"/>
            <a:endParaRPr lang="en-US" sz="2000" dirty="0">
              <a:latin typeface="Courier"/>
            </a:endParaRPr>
          </a:p>
          <a:p>
            <a:pPr algn="l"/>
            <a:r>
              <a:rPr lang="cs-CZ" sz="2000" b="0" i="0" u="sng" strike="noStrike" baseline="0" dirty="0">
                <a:latin typeface="Courier"/>
              </a:rPr>
              <a:t>Veslařský trenažer:</a:t>
            </a:r>
            <a:endParaRPr lang="en-US" sz="2000" b="0" i="0" u="sng" strike="noStrike" baseline="0" dirty="0">
              <a:latin typeface="Courier"/>
            </a:endParaRPr>
          </a:p>
          <a:p>
            <a:pPr algn="l"/>
            <a:r>
              <a:rPr lang="en-US" sz="2000" b="0" i="0" u="none" strike="noStrike" baseline="0" dirty="0">
                <a:latin typeface="Courier"/>
              </a:rPr>
              <a:t>VO</a:t>
            </a:r>
            <a:r>
              <a:rPr lang="en-US" sz="2000" b="0" i="0" u="none" strike="noStrike" baseline="-25000" dirty="0">
                <a:latin typeface="Courier"/>
              </a:rPr>
              <a:t>2</a:t>
            </a:r>
            <a:r>
              <a:rPr lang="en-US" sz="2000" b="0" i="0" u="none" strike="noStrike" baseline="0" dirty="0">
                <a:latin typeface="Courier"/>
              </a:rPr>
              <a:t> = (14</a:t>
            </a:r>
            <a:r>
              <a:rPr lang="cs-CZ" sz="2000" b="0" i="0" u="none" strike="noStrike" baseline="0" dirty="0">
                <a:latin typeface="Courier"/>
              </a:rPr>
              <a:t>,</a:t>
            </a:r>
            <a:r>
              <a:rPr lang="en-US" sz="2000" b="0" i="0" u="none" strike="noStrike" baseline="0" dirty="0">
                <a:latin typeface="Courier"/>
              </a:rPr>
              <a:t>72*</a:t>
            </a:r>
            <a:r>
              <a:rPr lang="cs-CZ" sz="2000" b="0" i="0" u="none" strike="noStrike" baseline="0" dirty="0">
                <a:latin typeface="Courier"/>
              </a:rPr>
              <a:t>Výkon</a:t>
            </a:r>
            <a:r>
              <a:rPr lang="en-US" sz="2000" b="0" i="0" u="none" strike="noStrike" baseline="0" dirty="0">
                <a:latin typeface="Courier"/>
              </a:rPr>
              <a:t> + </a:t>
            </a:r>
            <a:r>
              <a:rPr lang="cs-CZ" sz="2000" b="0" i="0" u="none" strike="noStrike" baseline="0" dirty="0">
                <a:latin typeface="Courier"/>
              </a:rPr>
              <a:t>250,39)</a:t>
            </a:r>
            <a:r>
              <a:rPr lang="en-GB" sz="2000" b="0" i="0" u="none" strike="noStrike" baseline="0" dirty="0">
                <a:latin typeface="Courier"/>
              </a:rPr>
              <a:t>/</a:t>
            </a:r>
            <a:r>
              <a:rPr lang="cs-CZ" sz="2000" b="0" i="0" u="none" strike="noStrike" baseline="0" dirty="0">
                <a:latin typeface="Courier"/>
              </a:rPr>
              <a:t> Hmotnost těla</a:t>
            </a:r>
          </a:p>
          <a:p>
            <a:pPr algn="l"/>
            <a:endParaRPr lang="cs-CZ" sz="2000" dirty="0">
              <a:latin typeface="Courier"/>
            </a:endParaRPr>
          </a:p>
          <a:p>
            <a:pPr algn="l"/>
            <a:r>
              <a:rPr lang="cs-CZ" sz="2000" b="0" i="0" u="none" strike="noStrike" baseline="0" dirty="0">
                <a:latin typeface="Courier"/>
              </a:rPr>
              <a:t>Jednotky: Rychlost</a:t>
            </a:r>
            <a:r>
              <a:rPr lang="en-US" sz="2000" b="0" i="0" u="none" strike="noStrike" baseline="0" dirty="0">
                <a:latin typeface="Courier"/>
              </a:rPr>
              <a:t>(km/h)</a:t>
            </a:r>
            <a:r>
              <a:rPr lang="cs-CZ" sz="2000" b="0" i="0" u="none" strike="noStrike" baseline="0" dirty="0">
                <a:latin typeface="Courier"/>
              </a:rPr>
              <a:t>; Sklon (stupně);</a:t>
            </a:r>
            <a:r>
              <a:rPr lang="cs-CZ" sz="2000" dirty="0">
                <a:latin typeface="Courier"/>
              </a:rPr>
              <a:t> </a:t>
            </a:r>
            <a:r>
              <a:rPr lang="cs-CZ" sz="2000" b="0" i="0" u="none" strike="noStrike" baseline="0" dirty="0">
                <a:latin typeface="Courier"/>
              </a:rPr>
              <a:t>Výkon(W); Hmotnost</a:t>
            </a:r>
            <a:r>
              <a:rPr lang="en-US" sz="2000" b="0" i="0" u="none" strike="noStrike" baseline="0" dirty="0">
                <a:latin typeface="Courier"/>
              </a:rPr>
              <a:t>(kg)</a:t>
            </a:r>
            <a:endParaRPr lang="cs-CZ" sz="2000" b="0" i="0" u="none" strike="noStrike" baseline="0" dirty="0">
              <a:latin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360833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6A0FF5EF-B9D1-F820-3AB3-25914D908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568" y="2666778"/>
            <a:ext cx="5997368" cy="3994785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hlinkClick r:id="rId3"/>
            <a:extLst>
              <a:ext uri="{FF2B5EF4-FFF2-40B4-BE49-F238E27FC236}">
                <a16:creationId xmlns:a16="http://schemas.microsoft.com/office/drawing/2014/main" id="{773E8F57-47DD-7527-09D1-CD8613850A6E}"/>
              </a:ext>
            </a:extLst>
          </p:cNvPr>
          <p:cNvSpPr/>
          <p:nvPr/>
        </p:nvSpPr>
        <p:spPr>
          <a:xfrm>
            <a:off x="3982624" y="481564"/>
            <a:ext cx="762125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dirty="0"/>
              <a:t>Hodinky a aplikace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POLAR</a:t>
            </a:r>
            <a:r>
              <a:rPr lang="cs-CZ" sz="2400" dirty="0"/>
              <a:t> s GPS, akcelerometry a gyroskopy pro běh, cyklistiku, plavání … </a:t>
            </a:r>
          </a:p>
          <a:p>
            <a:pPr>
              <a:defRPr/>
            </a:pP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- poloha, pohyb, srdeční frekvence, </a:t>
            </a:r>
          </a:p>
          <a:p>
            <a:pPr>
              <a:defRPr/>
            </a:pP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- ortostatický test s analýzou VSF pro hodnocení únavy</a:t>
            </a:r>
          </a:p>
          <a:p>
            <a:pPr>
              <a:defRPr/>
            </a:pP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cs-CZ" sz="2400" b="1" dirty="0" err="1">
                <a:solidFill>
                  <a:schemeClr val="accent2">
                    <a:lumMod val="50000"/>
                  </a:schemeClr>
                </a:solidFill>
              </a:rPr>
              <a:t>výskokový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 test pro hodnocení výbušnosti </a:t>
            </a:r>
            <a:r>
              <a:rPr lang="cs-CZ" sz="2400" b="1" dirty="0" err="1">
                <a:solidFill>
                  <a:schemeClr val="accent2">
                    <a:lumMod val="50000"/>
                  </a:schemeClr>
                </a:solidFill>
              </a:rPr>
              <a:t>dol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. končetin</a:t>
            </a:r>
          </a:p>
          <a:p>
            <a:pPr>
              <a:defRPr/>
            </a:pP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https://www.dcrainmaker.com/2014/06/polar-v800-depth-review.html</a:t>
            </a: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41DB114-76E7-3A17-BE24-1E731D0E0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20387" r="11595" b="16895"/>
          <a:stretch/>
        </p:blipFill>
        <p:spPr bwMode="auto">
          <a:xfrm rot="5400000">
            <a:off x="-755105" y="1852149"/>
            <a:ext cx="5840149" cy="315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637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CD25FA33-03A8-BA5D-B638-816C2894C8F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388533" y="1232693"/>
            <a:ext cx="10047111" cy="439261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ct val="0"/>
              </a:spcBef>
              <a:spcAft>
                <a:spcPts val="1200"/>
              </a:spcAft>
              <a:buNone/>
            </a:pPr>
            <a:r>
              <a:rPr lang="cs-CZ" altLang="cs-CZ" sz="3000" b="1" dirty="0">
                <a:solidFill>
                  <a:schemeClr val="accent1">
                    <a:lumMod val="75000"/>
                  </a:schemeClr>
                </a:solidFill>
              </a:rPr>
              <a:t>FYZIOLOGICKÉ DISPOZICE K FYZICKÉ ZÁTĚŽI U ŽEN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cs-CZ" altLang="cs-CZ" sz="2400" dirty="0"/>
              <a:t>volnější vazivový aparát → </a:t>
            </a:r>
            <a:r>
              <a:rPr lang="cs-CZ" altLang="cs-CZ" sz="2400" b="1" i="1" dirty="0">
                <a:solidFill>
                  <a:schemeClr val="accent2">
                    <a:lumMod val="50000"/>
                  </a:schemeClr>
                </a:solidFill>
              </a:rPr>
              <a:t>větší rozsah pohybu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cs-CZ" altLang="cs-CZ" sz="2400" dirty="0"/>
              <a:t>časnější ukončení růstu výšky postavy → </a:t>
            </a:r>
            <a:r>
              <a:rPr lang="cs-CZ" altLang="cs-CZ" sz="2400" b="1" i="1" dirty="0">
                <a:solidFill>
                  <a:schemeClr val="accent2">
                    <a:lumMod val="50000"/>
                  </a:schemeClr>
                </a:solidFill>
              </a:rPr>
              <a:t>časnější vrchol výkonnosti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cs-CZ" altLang="cs-CZ" sz="2400" i="1" dirty="0"/>
              <a:t>↑ </a:t>
            </a:r>
            <a:r>
              <a:rPr lang="cs-CZ" altLang="cs-CZ" sz="2400" dirty="0"/>
              <a:t>gracilita kostí, šlach a vazů → </a:t>
            </a:r>
            <a:r>
              <a:rPr lang="cs-CZ" altLang="cs-CZ" sz="2400" b="1" i="1" dirty="0">
                <a:solidFill>
                  <a:schemeClr val="accent2">
                    <a:lumMod val="50000"/>
                  </a:schemeClr>
                </a:solidFill>
              </a:rPr>
              <a:t>↑ riziko přetížení a poranění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cs-CZ" altLang="cs-CZ" sz="2400" i="1" dirty="0"/>
              <a:t>↑</a:t>
            </a:r>
            <a:r>
              <a:rPr lang="cs-CZ" altLang="cs-CZ" sz="2400" dirty="0"/>
              <a:t> podíl tukové složky → </a:t>
            </a:r>
            <a:r>
              <a:rPr lang="cs-CZ" altLang="cs-CZ" sz="2400" b="1" i="1" dirty="0">
                <a:solidFill>
                  <a:schemeClr val="accent2">
                    <a:lumMod val="50000"/>
                  </a:schemeClr>
                </a:solidFill>
              </a:rPr>
              <a:t>↑ podíl „neaktivní hmoty“</a:t>
            </a:r>
            <a:endParaRPr lang="cs-CZ" altLang="cs-CZ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cs-CZ" altLang="cs-CZ" sz="2400" dirty="0"/>
              <a:t>↓ poloha těžiště těla → </a:t>
            </a:r>
            <a:r>
              <a:rPr lang="cs-CZ" altLang="cs-CZ" sz="2400" b="1" i="1" dirty="0">
                <a:solidFill>
                  <a:schemeClr val="accent2">
                    <a:lumMod val="50000"/>
                  </a:schemeClr>
                </a:solidFill>
              </a:rPr>
              <a:t>lepší rovnováha</a:t>
            </a:r>
            <a:endParaRPr lang="cs-CZ" altLang="cs-CZ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cs-CZ" altLang="cs-CZ" sz="2400" dirty="0"/>
              <a:t>širší pánev, kratší femur + ↓ </a:t>
            </a:r>
            <a:r>
              <a:rPr lang="cs-CZ" altLang="cs-CZ" sz="2400" dirty="0" err="1"/>
              <a:t>kolodiafyzální</a:t>
            </a:r>
            <a:r>
              <a:rPr lang="cs-CZ" altLang="cs-CZ" sz="2400" dirty="0"/>
              <a:t> úhel → </a:t>
            </a:r>
            <a:r>
              <a:rPr lang="cs-CZ" altLang="cs-CZ" sz="2400" b="1" i="1" dirty="0">
                <a:solidFill>
                  <a:schemeClr val="accent2">
                    <a:lumMod val="50000"/>
                  </a:schemeClr>
                </a:solidFill>
              </a:rPr>
              <a:t>častější valgosní postavení kolen („do X“)</a:t>
            </a:r>
            <a:endParaRPr lang="cs-CZ" altLang="cs-CZ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cs-CZ" altLang="cs-CZ" sz="2400" dirty="0"/>
              <a:t>↓ Ery a </a:t>
            </a:r>
            <a:r>
              <a:rPr lang="cs-CZ" altLang="cs-CZ" sz="2400" dirty="0" err="1"/>
              <a:t>Hb</a:t>
            </a:r>
            <a:r>
              <a:rPr lang="cs-CZ" altLang="cs-CZ" sz="2400" dirty="0"/>
              <a:t> → ↓ kapacita transportního systému pro O2 → </a:t>
            </a:r>
            <a:r>
              <a:rPr lang="cs-CZ" altLang="cs-CZ" sz="2400" b="1" i="1" dirty="0">
                <a:solidFill>
                  <a:schemeClr val="accent2">
                    <a:lumMod val="50000"/>
                  </a:schemeClr>
                </a:solidFill>
              </a:rPr>
              <a:t>↓ aerobní (vytrvalostní) kapacita</a:t>
            </a:r>
            <a:endParaRPr lang="cs-CZ" altLang="cs-CZ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cs-CZ" altLang="cs-CZ" sz="2400" dirty="0"/>
              <a:t>↓ anabolických steroidů → </a:t>
            </a:r>
            <a:r>
              <a:rPr lang="cs-CZ" altLang="cs-CZ" sz="2400" b="1" i="1" dirty="0">
                <a:solidFill>
                  <a:schemeClr val="accent2">
                    <a:lumMod val="50000"/>
                  </a:schemeClr>
                </a:solidFill>
              </a:rPr>
              <a:t>↓ silové + rychlostní (anaerobní) dispozice</a:t>
            </a:r>
            <a:endParaRPr lang="cs-CZ" altLang="cs-CZ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cs-CZ" altLang="cs-CZ" sz="2400" dirty="0"/>
              <a:t>ve stáří výraznější osteoporóza → </a:t>
            </a:r>
            <a:r>
              <a:rPr lang="cs-CZ" altLang="cs-CZ" sz="2400" i="1" dirty="0">
                <a:solidFill>
                  <a:schemeClr val="accent2">
                    <a:lumMod val="50000"/>
                  </a:schemeClr>
                </a:solidFill>
              </a:rPr>
              <a:t>↑ riziko zlomeniny</a:t>
            </a:r>
          </a:p>
        </p:txBody>
      </p:sp>
      <p:sp>
        <p:nvSpPr>
          <p:cNvPr id="12291" name="Rectangle 68">
            <a:extLst>
              <a:ext uri="{FF2B5EF4-FFF2-40B4-BE49-F238E27FC236}">
                <a16:creationId xmlns:a16="http://schemas.microsoft.com/office/drawing/2014/main" id="{9AA77C99-1EE2-52C1-12D4-63831901B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260351"/>
            <a:ext cx="6624638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chemeClr val="bg1"/>
                </a:solidFill>
              </a:rPr>
              <a:t>Somatické dispozice žen pro sport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D73D974-F781-AC47-332F-0D47651DC7F7}"/>
              </a:ext>
            </a:extLst>
          </p:cNvPr>
          <p:cNvSpPr txBox="1"/>
          <p:nvPr/>
        </p:nvSpPr>
        <p:spPr>
          <a:xfrm>
            <a:off x="5210910" y="3125434"/>
            <a:ext cx="5930333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Hodinky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POLAR</a:t>
            </a:r>
          </a:p>
          <a:p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	- odhad VO</a:t>
            </a:r>
            <a:r>
              <a:rPr lang="cs-CZ" sz="2400" baseline="-25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max/kg („</a:t>
            </a:r>
            <a:r>
              <a:rPr lang="cs-CZ" sz="2400" dirty="0" err="1">
                <a:solidFill>
                  <a:schemeClr val="accent2">
                    <a:lumMod val="50000"/>
                  </a:schemeClr>
                </a:solidFill>
              </a:rPr>
              <a:t>Running</a:t>
            </a: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 index“)</a:t>
            </a:r>
          </a:p>
          <a:p>
            <a:r>
              <a:rPr lang="cs-CZ" sz="2400" dirty="0"/>
              <a:t>na základě SF klidové, maximální a při běhu určitou rychlostí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6D550EB-AB2D-50DC-F604-B3A7554A9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1" t="44036" r="53801" b="5964"/>
          <a:stretch/>
        </p:blipFill>
        <p:spPr bwMode="auto">
          <a:xfrm>
            <a:off x="1601435" y="806897"/>
            <a:ext cx="3609475" cy="482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6D29EE97-88F7-E5FA-8024-296CD72DADC6}"/>
              </a:ext>
            </a:extLst>
          </p:cNvPr>
          <p:cNvCxnSpPr>
            <a:cxnSpLocks/>
          </p:cNvCxnSpPr>
          <p:nvPr/>
        </p:nvCxnSpPr>
        <p:spPr>
          <a:xfrm flipH="1">
            <a:off x="4054643" y="3777916"/>
            <a:ext cx="2237873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0472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A diagram of the back of an Apple Watch, showing the band release buttons and heart sensors.">
            <a:extLst>
              <a:ext uri="{FF2B5EF4-FFF2-40B4-BE49-F238E27FC236}">
                <a16:creationId xmlns:a16="http://schemas.microsoft.com/office/drawing/2014/main" id="{B637BA23-90A8-AB39-9DA7-2211EB8B9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7" t="17293" r="33338" b="17612"/>
          <a:stretch/>
        </p:blipFill>
        <p:spPr bwMode="auto">
          <a:xfrm>
            <a:off x="10440252" y="241546"/>
            <a:ext cx="1586443" cy="206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43D2D75-770A-7D39-AA41-B0F3F7635DE0}"/>
              </a:ext>
            </a:extLst>
          </p:cNvPr>
          <p:cNvSpPr txBox="1"/>
          <p:nvPr/>
        </p:nvSpPr>
        <p:spPr>
          <a:xfrm>
            <a:off x="299357" y="590854"/>
            <a:ext cx="10006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solidFill>
                  <a:srgbClr val="111111"/>
                </a:solidFill>
                <a:latin typeface="LabGrotesque"/>
              </a:rPr>
              <a:t>Hodinky </a:t>
            </a:r>
            <a:r>
              <a:rPr lang="cs-CZ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LabGrotesque"/>
              </a:rPr>
              <a:t>Apple </a:t>
            </a:r>
            <a:r>
              <a:rPr lang="cs-CZ" sz="24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LabGrotesque"/>
              </a:rPr>
              <a:t>Watch</a:t>
            </a:r>
            <a:r>
              <a:rPr lang="cs-CZ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LabGrotesque"/>
              </a:rPr>
              <a:t> </a:t>
            </a:r>
            <a:r>
              <a:rPr lang="cs-CZ" sz="2400" i="0" dirty="0">
                <a:effectLst/>
                <a:latin typeface="LabGrotesque"/>
              </a:rPr>
              <a:t>se senzory a výpočtem pro hodnocení</a:t>
            </a:r>
          </a:p>
          <a:p>
            <a:pPr algn="r"/>
            <a:r>
              <a:rPr lang="cs-CZ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LabGrotesque"/>
              </a:rPr>
              <a:t>pohybové aktivity, tepové frekvence, zóny intenzity PA, SatHbO</a:t>
            </a:r>
            <a:r>
              <a:rPr lang="cs-CZ" sz="2400" b="1" i="0" baseline="-25000" dirty="0">
                <a:solidFill>
                  <a:schemeClr val="accent2">
                    <a:lumMod val="50000"/>
                  </a:schemeClr>
                </a:solidFill>
                <a:effectLst/>
                <a:latin typeface="LabGrotesque"/>
              </a:rPr>
              <a:t>2</a:t>
            </a:r>
            <a:r>
              <a:rPr lang="cs-CZ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LabGrotesque"/>
              </a:rPr>
              <a:t>, </a:t>
            </a:r>
            <a:r>
              <a:rPr lang="cs-CZ" sz="2400" i="0" dirty="0">
                <a:effectLst/>
                <a:latin typeface="LabGrotesque"/>
              </a:rPr>
              <a:t>fází spánku</a:t>
            </a:r>
            <a:r>
              <a:rPr lang="cs-CZ" sz="2400" b="1" i="0" dirty="0">
                <a:solidFill>
                  <a:srgbClr val="FF0000"/>
                </a:solidFill>
                <a:effectLst/>
                <a:latin typeface="LabGrotesque"/>
              </a:rPr>
              <a:t>?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F8B33B6-2629-F62A-D1C1-EC5E524FF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3" r="12419" b="26790"/>
          <a:stretch/>
        </p:blipFill>
        <p:spPr bwMode="auto">
          <a:xfrm>
            <a:off x="4558834" y="1989113"/>
            <a:ext cx="2070080" cy="35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C2083A31-49B6-6D83-15F3-2DC71DB7E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8"/>
          <a:stretch/>
        </p:blipFill>
        <p:spPr bwMode="auto">
          <a:xfrm>
            <a:off x="8877874" y="2493873"/>
            <a:ext cx="2920617" cy="383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ýsledky měření saturace kyslíkem na Apple Watch.">
            <a:extLst>
              <a:ext uri="{FF2B5EF4-FFF2-40B4-BE49-F238E27FC236}">
                <a16:creationId xmlns:a16="http://schemas.microsoft.com/office/drawing/2014/main" id="{37ADCC18-2D76-4E8A-EE59-BC5E7D1E0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563" y="2493873"/>
            <a:ext cx="2070080" cy="234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7AFA367-153C-455A-866E-683F41104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24"/>
          <a:stretch/>
        </p:blipFill>
        <p:spPr bwMode="auto">
          <a:xfrm>
            <a:off x="2501930" y="2309472"/>
            <a:ext cx="2209628" cy="290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6CBBE53B-3379-F27F-2397-3D331BC1337B}"/>
              </a:ext>
            </a:extLst>
          </p:cNvPr>
          <p:cNvCxnSpPr/>
          <p:nvPr/>
        </p:nvCxnSpPr>
        <p:spPr>
          <a:xfrm flipH="1">
            <a:off x="1407695" y="1455821"/>
            <a:ext cx="204537" cy="7027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64DB18EC-A2FC-600D-2716-00FDB437F966}"/>
              </a:ext>
            </a:extLst>
          </p:cNvPr>
          <p:cNvCxnSpPr>
            <a:cxnSpLocks/>
          </p:cNvCxnSpPr>
          <p:nvPr/>
        </p:nvCxnSpPr>
        <p:spPr>
          <a:xfrm>
            <a:off x="9301203" y="1421851"/>
            <a:ext cx="206277" cy="15258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88902415-DE43-0790-6629-4EBB848C90D4}"/>
              </a:ext>
            </a:extLst>
          </p:cNvPr>
          <p:cNvCxnSpPr>
            <a:cxnSpLocks/>
          </p:cNvCxnSpPr>
          <p:nvPr/>
        </p:nvCxnSpPr>
        <p:spPr>
          <a:xfrm flipH="1">
            <a:off x="7827603" y="1421851"/>
            <a:ext cx="217963" cy="10446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97DA8758-F064-A697-6769-74A7001B221C}"/>
              </a:ext>
            </a:extLst>
          </p:cNvPr>
          <p:cNvCxnSpPr>
            <a:cxnSpLocks/>
          </p:cNvCxnSpPr>
          <p:nvPr/>
        </p:nvCxnSpPr>
        <p:spPr>
          <a:xfrm flipH="1">
            <a:off x="5979695" y="1421851"/>
            <a:ext cx="218573" cy="5672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E755B8D4-5CFE-806B-309A-B76C19CD637A}"/>
              </a:ext>
            </a:extLst>
          </p:cNvPr>
          <p:cNvCxnSpPr>
            <a:cxnSpLocks/>
          </p:cNvCxnSpPr>
          <p:nvPr/>
        </p:nvCxnSpPr>
        <p:spPr>
          <a:xfrm flipH="1">
            <a:off x="3681099" y="1421851"/>
            <a:ext cx="353116" cy="7629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0" name="Picture 10" descr="Běh v hale">
            <a:extLst>
              <a:ext uri="{FF2B5EF4-FFF2-40B4-BE49-F238E27FC236}">
                <a16:creationId xmlns:a16="http://schemas.microsoft.com/office/drawing/2014/main" id="{8AFBE31B-905C-6DFF-F9DD-7F471AFDF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7018" r="18191" b="10701"/>
          <a:stretch/>
        </p:blipFill>
        <p:spPr bwMode="auto">
          <a:xfrm>
            <a:off x="299357" y="2309472"/>
            <a:ext cx="2207109" cy="318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5AE98F33-3142-B9D4-82A7-20F78763E4B4}"/>
              </a:ext>
            </a:extLst>
          </p:cNvPr>
          <p:cNvSpPr txBox="1"/>
          <p:nvPr/>
        </p:nvSpPr>
        <p:spPr>
          <a:xfrm>
            <a:off x="225312" y="5678936"/>
            <a:ext cx="11727338" cy="10156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242424"/>
                </a:solidFill>
                <a:latin typeface="inherit"/>
              </a:rPr>
              <a:t>3D</a:t>
            </a:r>
            <a:r>
              <a:rPr lang="cs-CZ" sz="2000" dirty="0">
                <a:latin typeface="inherit"/>
              </a:rPr>
              <a:t> </a:t>
            </a:r>
            <a:r>
              <a:rPr lang="cs-CZ" sz="2000" dirty="0">
                <a:latin typeface="MessinaSansWeb"/>
              </a:rPr>
              <a:t>akcelerometr pro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MessinaSansWeb"/>
              </a:rPr>
              <a:t>výpočet pohybové aktivity</a:t>
            </a:r>
            <a:endParaRPr lang="cs-CZ" sz="2000" b="1" dirty="0">
              <a:solidFill>
                <a:schemeClr val="accent2">
                  <a:lumMod val="50000"/>
                </a:schemeClr>
              </a:solidFill>
              <a:latin typeface="inheri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242424"/>
                </a:solidFill>
                <a:effectLst/>
                <a:latin typeface="inherit"/>
              </a:rPr>
              <a:t>infračervený foto-pletysmografický sensor průtoku krve k výpočtu </a:t>
            </a:r>
            <a:r>
              <a:rPr lang="cs-CZ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TF, variability klidové TF, klidové dechové frekvence</a:t>
            </a:r>
            <a:r>
              <a:rPr lang="cs-CZ" sz="2000" i="0" dirty="0">
                <a:effectLst/>
                <a:latin typeface="inherit"/>
              </a:rPr>
              <a:t> </a:t>
            </a:r>
            <a:r>
              <a:rPr lang="cs-CZ" i="0" u="none" strike="noStrike" dirty="0">
                <a:effectLst/>
                <a:latin typeface="MessinaSansWeb"/>
              </a:rPr>
              <a:t>(vzorkování 250/s), … </a:t>
            </a:r>
            <a:r>
              <a:rPr lang="cs-CZ" sz="2000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MessinaSansWeb"/>
              </a:rPr>
              <a:t>k posouzení fyzické aktivity </a:t>
            </a:r>
            <a:r>
              <a:rPr lang="cs-CZ" sz="2000" i="0" u="none" strike="noStrike" dirty="0">
                <a:effectLst/>
                <a:latin typeface="MessinaSansWeb"/>
              </a:rPr>
              <a:t>(a spánku?)</a:t>
            </a:r>
            <a:endParaRPr lang="cs-CZ" i="0" dirty="0"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36197930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ealth and Fitness - Apple Developer">
            <a:extLst>
              <a:ext uri="{FF2B5EF4-FFF2-40B4-BE49-F238E27FC236}">
                <a16:creationId xmlns:a16="http://schemas.microsoft.com/office/drawing/2014/main" id="{E39FD23C-98FC-97F3-F483-B99898D21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13" y="0"/>
            <a:ext cx="4991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brázek kroužku pohybu.">
            <a:extLst>
              <a:ext uri="{FF2B5EF4-FFF2-40B4-BE49-F238E27FC236}">
                <a16:creationId xmlns:a16="http://schemas.microsoft.com/office/drawing/2014/main" id="{260272F0-24FB-048E-A75E-6FB479E9B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89" y="3858127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Obrázek kroužku cvičení">
            <a:extLst>
              <a:ext uri="{FF2B5EF4-FFF2-40B4-BE49-F238E27FC236}">
                <a16:creationId xmlns:a16="http://schemas.microsoft.com/office/drawing/2014/main" id="{418F5650-6A92-FBD5-AAC3-F9D930CDA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87" y="4792434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Obrázek kroužku stání">
            <a:extLst>
              <a:ext uri="{FF2B5EF4-FFF2-40B4-BE49-F238E27FC236}">
                <a16:creationId xmlns:a16="http://schemas.microsoft.com/office/drawing/2014/main" id="{99AA1BB5-53AA-03CC-2213-6CEA23CB0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87" y="5686783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8DE581B-0647-B4BF-9DD6-E0D7C2410B6A}"/>
              </a:ext>
            </a:extLst>
          </p:cNvPr>
          <p:cNvSpPr txBox="1"/>
          <p:nvPr/>
        </p:nvSpPr>
        <p:spPr>
          <a:xfrm>
            <a:off x="5664583" y="3896161"/>
            <a:ext cx="18011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AKTIVNÍ POHYB (</a:t>
            </a:r>
            <a:r>
              <a:rPr lang="cs-CZ" sz="2000" b="1" dirty="0" err="1"/>
              <a:t>Cal</a:t>
            </a:r>
            <a:r>
              <a:rPr lang="cs-CZ" sz="2000" b="1" dirty="0"/>
              <a:t>)</a:t>
            </a:r>
          </a:p>
          <a:p>
            <a:endParaRPr lang="cs-CZ" sz="2000" b="1" dirty="0"/>
          </a:p>
          <a:p>
            <a:r>
              <a:rPr lang="cs-CZ" sz="2000" b="1" dirty="0"/>
              <a:t>DOBA CVIČENÍ (min)</a:t>
            </a:r>
          </a:p>
          <a:p>
            <a:endParaRPr lang="cs-CZ" sz="2000" b="1" dirty="0"/>
          </a:p>
          <a:p>
            <a:r>
              <a:rPr lang="cs-CZ" sz="2000" b="1" dirty="0"/>
              <a:t>DOBA „STÁNÍ“ (vč. chůze)</a:t>
            </a:r>
          </a:p>
        </p:txBody>
      </p:sp>
      <p:pic>
        <p:nvPicPr>
          <p:cNvPr id="6154" name="Picture 10" descr="Obrazovka iPhonu zobrazující celkový souhrn aktivit za měsíc">
            <a:extLst>
              <a:ext uri="{FF2B5EF4-FFF2-40B4-BE49-F238E27FC236}">
                <a16:creationId xmlns:a16="http://schemas.microsoft.com/office/drawing/2014/main" id="{30394053-6483-BFB9-CDB7-C4E065BDAF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6494" r="7918"/>
          <a:stretch/>
        </p:blipFill>
        <p:spPr bwMode="auto">
          <a:xfrm>
            <a:off x="7733211" y="93318"/>
            <a:ext cx="4458789" cy="668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7DD4049-6A68-C7BA-FE5B-2FB1126CCB09}"/>
              </a:ext>
            </a:extLst>
          </p:cNvPr>
          <p:cNvSpPr txBox="1"/>
          <p:nvPr/>
        </p:nvSpPr>
        <p:spPr>
          <a:xfrm>
            <a:off x="3569513" y="222276"/>
            <a:ext cx="389622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Hodinky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Apple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Watch</a:t>
            </a:r>
            <a:endParaRPr lang="cs-CZ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+</a:t>
            </a:r>
          </a:p>
          <a:p>
            <a:pPr algn="ctr"/>
            <a:r>
              <a:rPr lang="cs-CZ" sz="2400" dirty="0"/>
              <a:t>aplikace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Apple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Health</a:t>
            </a:r>
            <a:endParaRPr lang="cs-CZ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cs-CZ" sz="2000" dirty="0"/>
          </a:p>
          <a:p>
            <a:pPr algn="ctr"/>
            <a:r>
              <a:rPr lang="cs-CZ" sz="2400" u="sng" dirty="0"/>
              <a:t>„UZAVÍRÁNÍ KROUŽKŮ“</a:t>
            </a:r>
          </a:p>
          <a:p>
            <a:pPr algn="ctr"/>
            <a:r>
              <a:rPr lang="cs-CZ" sz="2400" dirty="0"/>
              <a:t>= motivace k plnění denních plánovaných cílů</a:t>
            </a:r>
          </a:p>
          <a:p>
            <a:pPr algn="ctr"/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odhad výdeje energie</a:t>
            </a:r>
          </a:p>
          <a:p>
            <a:pPr algn="ctr"/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a doby cvičení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215067CA-5BAD-EEE2-43F2-EDF6D11BC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627" y="3360913"/>
            <a:ext cx="38957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794652B-3782-1C04-219D-A12EED5C8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45" y="1251285"/>
            <a:ext cx="7755544" cy="560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Phone zobrazující týdenní graf měření hladiny kyslíku v krvi">
            <a:extLst>
              <a:ext uri="{FF2B5EF4-FFF2-40B4-BE49-F238E27FC236}">
                <a16:creationId xmlns:a16="http://schemas.microsoft.com/office/drawing/2014/main" id="{B5165AE1-9395-76C5-6A7E-610AB6785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" y="0"/>
            <a:ext cx="3371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B9A24F4-2B74-667B-EE3B-AED4CD432B9C}"/>
              </a:ext>
            </a:extLst>
          </p:cNvPr>
          <p:cNvSpPr txBox="1"/>
          <p:nvPr/>
        </p:nvSpPr>
        <p:spPr>
          <a:xfrm>
            <a:off x="3725787" y="328032"/>
            <a:ext cx="8081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Hodinky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Apple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Watch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dirty="0"/>
              <a:t>+ aplikace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Apple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Health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000" dirty="0"/>
              <a:t>v telefonu Apple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7FEAB50-1354-95F2-CC90-2D8690AF4F65}"/>
              </a:ext>
            </a:extLst>
          </p:cNvPr>
          <p:cNvSpPr txBox="1"/>
          <p:nvPr/>
        </p:nvSpPr>
        <p:spPr>
          <a:xfrm>
            <a:off x="997337" y="1194870"/>
            <a:ext cx="2244012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5">
                    <a:lumMod val="75000"/>
                  </a:schemeClr>
                </a:solidFill>
              </a:rPr>
              <a:t>SatO</a:t>
            </a:r>
            <a:r>
              <a:rPr lang="cs-CZ" sz="2400" b="1" baseline="-25000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cs-CZ" sz="2400" b="1" dirty="0">
                <a:solidFill>
                  <a:schemeClr val="accent5">
                    <a:lumMod val="75000"/>
                  </a:schemeClr>
                </a:solidFill>
              </a:rPr>
              <a:t> (%)</a:t>
            </a:r>
            <a:r>
              <a:rPr lang="cs-CZ" sz="2400" dirty="0"/>
              <a:t> </a:t>
            </a:r>
          </a:p>
          <a:p>
            <a:pPr algn="ctr"/>
            <a:r>
              <a:rPr lang="cs-CZ" sz="2000" dirty="0"/>
              <a:t>Pulzní </a:t>
            </a:r>
            <a:r>
              <a:rPr lang="cs-CZ" sz="2000" dirty="0" err="1"/>
              <a:t>oxymetrie</a:t>
            </a:r>
            <a:endParaRPr lang="cs-CZ" sz="2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8DD2EED-3E87-7785-4A45-EF3B28AD9574}"/>
              </a:ext>
            </a:extLst>
          </p:cNvPr>
          <p:cNvSpPr txBox="1"/>
          <p:nvPr/>
        </p:nvSpPr>
        <p:spPr>
          <a:xfrm>
            <a:off x="6414060" y="3169825"/>
            <a:ext cx="195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i="0" dirty="0">
                <a:solidFill>
                  <a:schemeClr val="accent5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fáze spánku</a:t>
            </a:r>
            <a:endParaRPr lang="cs-CZ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079C651-10E8-8493-8C8B-9AA401F1A247}"/>
              </a:ext>
            </a:extLst>
          </p:cNvPr>
          <p:cNvSpPr txBox="1"/>
          <p:nvPr/>
        </p:nvSpPr>
        <p:spPr>
          <a:xfrm>
            <a:off x="3068478" y="1702034"/>
            <a:ext cx="653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/>
              <a:t>100</a:t>
            </a:r>
          </a:p>
          <a:p>
            <a:pPr algn="r"/>
            <a:endParaRPr lang="cs-CZ" sz="2800" b="1" dirty="0"/>
          </a:p>
          <a:p>
            <a:pPr algn="r"/>
            <a:r>
              <a:rPr lang="cs-CZ" b="1" dirty="0"/>
              <a:t>95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8AFD437-BB05-ACF6-1FAA-E66E9D40678D}"/>
              </a:ext>
            </a:extLst>
          </p:cNvPr>
          <p:cNvSpPr txBox="1"/>
          <p:nvPr/>
        </p:nvSpPr>
        <p:spPr>
          <a:xfrm>
            <a:off x="891700" y="2901695"/>
            <a:ext cx="23496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… dny v týdnu …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27FC8D4-8FB0-A79D-104E-F2D32909AB1E}"/>
              </a:ext>
            </a:extLst>
          </p:cNvPr>
          <p:cNvSpPr txBox="1"/>
          <p:nvPr/>
        </p:nvSpPr>
        <p:spPr>
          <a:xfrm>
            <a:off x="9099109" y="3271027"/>
            <a:ext cx="1403428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</a:rPr>
              <a:t>bdění</a:t>
            </a:r>
          </a:p>
          <a:p>
            <a:endParaRPr lang="cs-CZ" sz="2400" dirty="0"/>
          </a:p>
          <a:p>
            <a:r>
              <a:rPr lang="cs-CZ" sz="2400" dirty="0">
                <a:solidFill>
                  <a:srgbClr val="00B0F0"/>
                </a:solidFill>
              </a:rPr>
              <a:t>REM</a:t>
            </a:r>
          </a:p>
          <a:p>
            <a:endParaRPr lang="cs-CZ" sz="2400" dirty="0"/>
          </a:p>
          <a:p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lehký</a:t>
            </a:r>
          </a:p>
          <a:p>
            <a:endParaRPr lang="cs-CZ" sz="2400" dirty="0"/>
          </a:p>
          <a:p>
            <a:r>
              <a:rPr lang="cs-CZ" sz="2400" dirty="0">
                <a:solidFill>
                  <a:srgbClr val="002060"/>
                </a:solidFill>
              </a:rPr>
              <a:t>hluboký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4B4E724-F228-C1D8-C486-E3F0E7CF0A91}"/>
              </a:ext>
            </a:extLst>
          </p:cNvPr>
          <p:cNvSpPr txBox="1"/>
          <p:nvPr/>
        </p:nvSpPr>
        <p:spPr>
          <a:xfrm>
            <a:off x="6214545" y="6163646"/>
            <a:ext cx="1376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ČAS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889774C-53E1-D98E-2407-EF82A6FB19D0}"/>
              </a:ext>
            </a:extLst>
          </p:cNvPr>
          <p:cNvSpPr txBox="1"/>
          <p:nvPr/>
        </p:nvSpPr>
        <p:spPr>
          <a:xfrm>
            <a:off x="4433757" y="921430"/>
            <a:ext cx="686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solidFill>
                  <a:srgbClr val="7030A0"/>
                </a:solidFill>
                <a:latin typeface="Open Sans" panose="020B0606030504020204" pitchFamily="34" charset="0"/>
              </a:rPr>
              <a:t>(Kde jsou vědecké studie správnosti a spolehlivosti měření?)</a:t>
            </a:r>
            <a:endParaRPr lang="cs-CZ" sz="1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029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A61EDCC-7A1F-E498-4164-CB2E3D0C0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9"/>
          <a:stretch/>
        </p:blipFill>
        <p:spPr bwMode="auto">
          <a:xfrm>
            <a:off x="8941858" y="745001"/>
            <a:ext cx="2967789" cy="598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B9E4861D-D378-FBA1-2D32-9DEE1A4B7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7" r="66591" b="12457"/>
          <a:stretch/>
        </p:blipFill>
        <p:spPr bwMode="auto">
          <a:xfrm>
            <a:off x="3350406" y="2011556"/>
            <a:ext cx="2362199" cy="41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A917E0E-5CA2-DE5C-043C-FEB69DE4D5AE}"/>
              </a:ext>
            </a:extLst>
          </p:cNvPr>
          <p:cNvSpPr txBox="1"/>
          <p:nvPr/>
        </p:nvSpPr>
        <p:spPr>
          <a:xfrm>
            <a:off x="2161918" y="283336"/>
            <a:ext cx="7868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Hodinky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Apple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Watch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dirty="0"/>
              <a:t>+ aplikace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Apple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Health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000" dirty="0"/>
              <a:t>v telefonu Apple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2E62CBC-40EF-E8C7-451F-5BD4D4DF6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9"/>
          <a:stretch/>
        </p:blipFill>
        <p:spPr bwMode="auto">
          <a:xfrm>
            <a:off x="174069" y="869675"/>
            <a:ext cx="2967789" cy="598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2A09F05-D219-6F81-C88B-296CF3E26EEF}"/>
              </a:ext>
            </a:extLst>
          </p:cNvPr>
          <p:cNvSpPr txBox="1"/>
          <p:nvPr/>
        </p:nvSpPr>
        <p:spPr>
          <a:xfrm>
            <a:off x="3250143" y="838104"/>
            <a:ext cx="2562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Sledování</a:t>
            </a:r>
          </a:p>
          <a:p>
            <a:pPr algn="ctr"/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Fibrilace síní</a:t>
            </a:r>
          </a:p>
          <a:p>
            <a:pPr algn="ctr"/>
            <a:r>
              <a:rPr lang="cs-CZ" sz="2400" dirty="0"/>
              <a:t>podle variability TF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0DAB686-7E57-8034-E350-37D7A18E9C47}"/>
              </a:ext>
            </a:extLst>
          </p:cNvPr>
          <p:cNvSpPr txBox="1"/>
          <p:nvPr/>
        </p:nvSpPr>
        <p:spPr>
          <a:xfrm>
            <a:off x="6096000" y="838104"/>
            <a:ext cx="2562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Upozorňování</a:t>
            </a:r>
          </a:p>
          <a:p>
            <a:pPr algn="ctr"/>
            <a:r>
              <a:rPr lang="cs-CZ" sz="2400" dirty="0"/>
              <a:t>a záznamy</a:t>
            </a:r>
          </a:p>
          <a:p>
            <a:pPr algn="ctr"/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požití léků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1339DAC-8AD0-BF6A-07BD-28B8E55F2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2" r="66208" b="11595"/>
          <a:stretch/>
        </p:blipFill>
        <p:spPr bwMode="auto">
          <a:xfrm>
            <a:off x="6196264" y="2038436"/>
            <a:ext cx="2362198" cy="414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837C1DF-5C96-6138-E93C-43C77ADCAF52}"/>
              </a:ext>
            </a:extLst>
          </p:cNvPr>
          <p:cNvSpPr txBox="1"/>
          <p:nvPr/>
        </p:nvSpPr>
        <p:spPr>
          <a:xfrm>
            <a:off x="406903" y="4482300"/>
            <a:ext cx="23496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… dny …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A61C685-A5B8-E8F8-8F64-3FD0C0BDBFA5}"/>
              </a:ext>
            </a:extLst>
          </p:cNvPr>
          <p:cNvSpPr txBox="1"/>
          <p:nvPr/>
        </p:nvSpPr>
        <p:spPr>
          <a:xfrm>
            <a:off x="1019721" y="2585283"/>
            <a:ext cx="1606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b="1" dirty="0">
                <a:solidFill>
                  <a:srgbClr val="FF0066"/>
                </a:solidFill>
              </a:rPr>
              <a:t>Doba fibrilací (%)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1397A21-4F53-1028-33F2-142B54C2A791}"/>
              </a:ext>
            </a:extLst>
          </p:cNvPr>
          <p:cNvSpPr txBox="1"/>
          <p:nvPr/>
        </p:nvSpPr>
        <p:spPr>
          <a:xfrm>
            <a:off x="320513" y="3237978"/>
            <a:ext cx="1606965" cy="707886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Doba cvičení (min)</a:t>
            </a:r>
          </a:p>
        </p:txBody>
      </p:sp>
    </p:spTree>
    <p:extLst>
      <p:ext uri="{BB962C8B-B14F-4D97-AF65-F5344CB8AC3E}">
        <p14:creationId xmlns:p14="http://schemas.microsoft.com/office/powerpoint/2010/main" val="25520352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>
            <a:extLst>
              <a:ext uri="{FF2B5EF4-FFF2-40B4-BE49-F238E27FC236}">
                <a16:creationId xmlns:a16="http://schemas.microsoft.com/office/drawing/2014/main" id="{394C37E6-F5E7-CECC-88E9-A9C9F8DB5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12527"/>
          <a:stretch/>
        </p:blipFill>
        <p:spPr bwMode="auto">
          <a:xfrm>
            <a:off x="9330718" y="292110"/>
            <a:ext cx="2529668" cy="315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amsung; chytré hodinky; wearables; nositelná elektronika">
            <a:extLst>
              <a:ext uri="{FF2B5EF4-FFF2-40B4-BE49-F238E27FC236}">
                <a16:creationId xmlns:a16="http://schemas.microsoft.com/office/drawing/2014/main" id="{6FDF9859-2647-9C85-A6B7-17EE10CFB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6" t="54934" r="57467"/>
          <a:stretch/>
        </p:blipFill>
        <p:spPr bwMode="auto">
          <a:xfrm>
            <a:off x="331613" y="292110"/>
            <a:ext cx="2729449" cy="324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C68B13E-BA08-BC29-84DA-68491D2695C2}"/>
              </a:ext>
            </a:extLst>
          </p:cNvPr>
          <p:cNvSpPr txBox="1"/>
          <p:nvPr/>
        </p:nvSpPr>
        <p:spPr>
          <a:xfrm>
            <a:off x="3284005" y="893001"/>
            <a:ext cx="582377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</a:rPr>
              <a:t>h</a:t>
            </a:r>
            <a:r>
              <a:rPr lang="cs-CZ" sz="1800" dirty="0">
                <a:latin typeface="Open Sans" panose="020B0606030504020204" pitchFamily="34" charset="0"/>
              </a:rPr>
              <a:t>odinky </a:t>
            </a:r>
            <a:r>
              <a:rPr lang="cs-CZ" sz="1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</a:rPr>
              <a:t>Samsung </a:t>
            </a:r>
            <a:r>
              <a:rPr lang="cs-CZ" sz="20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SamsungSharpSans"/>
              </a:rPr>
              <a:t>Galaxy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SamsungSharpSans"/>
              </a:rPr>
              <a:t> </a:t>
            </a:r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SamsungSharpSans"/>
              </a:rPr>
              <a:t>Watch</a:t>
            </a:r>
            <a:endParaRPr lang="cs-CZ" sz="2000" b="1" dirty="0">
              <a:solidFill>
                <a:schemeClr val="accent1">
                  <a:lumMod val="75000"/>
                </a:schemeClr>
              </a:solidFill>
              <a:latin typeface="SamsungSharpSans"/>
            </a:endParaRPr>
          </a:p>
          <a:p>
            <a:pPr algn="ctr"/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SamsungSharpSans"/>
              </a:rPr>
              <a:t>+ </a:t>
            </a:r>
            <a:r>
              <a:rPr lang="cs-CZ" sz="2000" dirty="0">
                <a:latin typeface="SamsungSharpSans"/>
              </a:rPr>
              <a:t>aplikace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SamsungSharpSans"/>
              </a:rPr>
              <a:t>Samsung </a:t>
            </a:r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SamsungSharpSans"/>
              </a:rPr>
              <a:t>Health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SamsungSharpSans"/>
              </a:rPr>
              <a:t> Monitor</a:t>
            </a:r>
          </a:p>
          <a:p>
            <a:pPr algn="ctr"/>
            <a:r>
              <a:rPr lang="cs-CZ" sz="2000" dirty="0">
                <a:latin typeface="SamsungSharpSans"/>
              </a:rPr>
              <a:t>s </a:t>
            </a:r>
            <a:r>
              <a:rPr lang="cs-CZ" sz="2000" dirty="0" err="1">
                <a:latin typeface="SamsungSharpSans"/>
              </a:rPr>
              <a:t>f</a:t>
            </a:r>
            <a:r>
              <a:rPr lang="cs-CZ" sz="2000" i="0" dirty="0" err="1">
                <a:effectLst/>
                <a:latin typeface="SamsungSharpSans"/>
              </a:rPr>
              <a:t>otopletysmografickým</a:t>
            </a:r>
            <a:r>
              <a:rPr lang="cs-CZ" sz="2000" i="0" dirty="0">
                <a:effectLst/>
                <a:latin typeface="SamsungSharpSans"/>
              </a:rPr>
              <a:t> senzorem pro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</a:rPr>
              <a:t>EKG</a:t>
            </a:r>
            <a:r>
              <a:rPr lang="cs-CZ" b="1" dirty="0">
                <a:solidFill>
                  <a:srgbClr val="FF0000"/>
                </a:solidFill>
                <a:latin typeface="Open Sans" panose="020B0606030504020204" pitchFamily="34" charset="0"/>
              </a:rPr>
              <a:t> ??,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</a:rPr>
              <a:t>TK </a:t>
            </a:r>
            <a:r>
              <a:rPr lang="cs-CZ" b="1" dirty="0">
                <a:solidFill>
                  <a:srgbClr val="FF0000"/>
                </a:solidFill>
                <a:latin typeface="Open Sans" panose="020B0606030504020204" pitchFamily="34" charset="0"/>
              </a:rPr>
              <a:t>??</a:t>
            </a:r>
          </a:p>
          <a:p>
            <a:pPr algn="ctr"/>
            <a:r>
              <a:rPr lang="cs-CZ" dirty="0">
                <a:latin typeface="Open Sans" panose="020B0606030504020204" pitchFamily="34" charset="0"/>
                <a:hlinkClick r:id="rId4"/>
              </a:rPr>
              <a:t>VIDEO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F4432DD-CBFA-1C10-E731-5F3C6A70E0BA}"/>
              </a:ext>
            </a:extLst>
          </p:cNvPr>
          <p:cNvSpPr txBox="1"/>
          <p:nvPr/>
        </p:nvSpPr>
        <p:spPr>
          <a:xfrm>
            <a:off x="3730882" y="3049629"/>
            <a:ext cx="5490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/>
              <a:t>Měření TK po kalibraci s tonometrem s manžetou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7EA450F-1B6A-1819-60FE-73303482DF10}"/>
              </a:ext>
            </a:extLst>
          </p:cNvPr>
          <p:cNvSpPr txBox="1"/>
          <p:nvPr/>
        </p:nvSpPr>
        <p:spPr>
          <a:xfrm>
            <a:off x="666207" y="3618226"/>
            <a:ext cx="1089442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i="0" dirty="0">
                <a:solidFill>
                  <a:srgbClr val="000000"/>
                </a:solidFill>
                <a:effectLst/>
                <a:latin typeface="SamsungOne"/>
              </a:rPr>
              <a:t>1. „Aplikaci </a:t>
            </a:r>
            <a:r>
              <a:rPr lang="cs-CZ" sz="2000" b="1" i="0" dirty="0" err="1">
                <a:solidFill>
                  <a:srgbClr val="000000"/>
                </a:solidFill>
                <a:effectLst/>
                <a:latin typeface="SamsungOne"/>
              </a:rPr>
              <a:t>Blood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SamsungOne"/>
              </a:rPr>
              <a:t> </a:t>
            </a:r>
            <a:r>
              <a:rPr lang="cs-CZ" sz="2000" b="1" i="0" dirty="0" err="1">
                <a:solidFill>
                  <a:srgbClr val="000000"/>
                </a:solidFill>
                <a:effectLst/>
                <a:latin typeface="SamsungOne"/>
              </a:rPr>
              <a:t>Pressure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SamsungOne"/>
              </a:rPr>
              <a:t> byste neměli používat pro žádné účely diagnostiky související s vysokým tlakem ani jiným srdečním onemocněním. Aplikace </a:t>
            </a:r>
            <a:r>
              <a:rPr lang="cs-CZ" sz="2000" b="1" i="0" dirty="0" err="1">
                <a:solidFill>
                  <a:srgbClr val="000000"/>
                </a:solidFill>
                <a:effectLst/>
                <a:latin typeface="SamsungOne"/>
              </a:rPr>
              <a:t>Blood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SamsungOne"/>
              </a:rPr>
              <a:t> </a:t>
            </a:r>
            <a:r>
              <a:rPr lang="cs-CZ" sz="2000" b="1" i="0" dirty="0" err="1">
                <a:solidFill>
                  <a:srgbClr val="000000"/>
                </a:solidFill>
                <a:effectLst/>
                <a:latin typeface="SamsungOne"/>
              </a:rPr>
              <a:t>Pressure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SamsungOne"/>
              </a:rPr>
              <a:t> není určena k nahrazení tradičních metod diagnostiky ani léčby kvalifikovaným zdravotníkem.</a:t>
            </a:r>
            <a:br>
              <a:rPr lang="cs-CZ" sz="2000" b="1" dirty="0"/>
            </a:b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2. Nepoužívejte aplikaci </a:t>
            </a:r>
            <a:r>
              <a:rPr lang="cs-CZ" sz="2000" b="0" i="0" dirty="0" err="1">
                <a:solidFill>
                  <a:srgbClr val="000000"/>
                </a:solidFill>
                <a:effectLst/>
                <a:latin typeface="SamsungOne"/>
              </a:rPr>
              <a:t>Blood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 </a:t>
            </a:r>
            <a:r>
              <a:rPr lang="cs-CZ" sz="2000" b="0" i="0" dirty="0" err="1">
                <a:solidFill>
                  <a:srgbClr val="000000"/>
                </a:solidFill>
                <a:effectLst/>
                <a:latin typeface="SamsungOne"/>
              </a:rPr>
              <a:t>Pressure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, trpíte-li některým z následujících onemocnění:</a:t>
            </a:r>
            <a:br>
              <a:rPr lang="cs-CZ" sz="2000" dirty="0"/>
            </a:b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- srdeční arytmie, prodělané srdeční selhání nebo infarkt, kardiomyopatie,</a:t>
            </a: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- jiná známá kardiovaskulární onemocnění</a:t>
            </a:r>
            <a:br>
              <a:rPr lang="cs-CZ" sz="2000" dirty="0"/>
            </a:b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- periferní cévní onemocnění nebo špatná cirkulace krve</a:t>
            </a:r>
            <a:br>
              <a:rPr lang="cs-CZ" sz="2000" dirty="0"/>
            </a:b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- chlopenní vada (onemocnění související s aortální chlopní)</a:t>
            </a:r>
            <a:br>
              <a:rPr lang="cs-CZ" sz="2000" dirty="0"/>
            </a:b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- konečné stadium selhání ledvin, diabetes, neurologická porucha (např. tremory)</a:t>
            </a:r>
            <a:br>
              <a:rPr lang="cs-CZ" sz="2000" dirty="0"/>
            </a:b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- porucha srážlivosti, nebo pokud užíváte předepsané léky na srážlivost krve“</a:t>
            </a:r>
            <a:endParaRPr lang="cs-CZ" sz="20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0BE40BB-4D57-9527-74CB-39BE9EBF6362}"/>
              </a:ext>
            </a:extLst>
          </p:cNvPr>
          <p:cNvSpPr txBox="1"/>
          <p:nvPr/>
        </p:nvSpPr>
        <p:spPr>
          <a:xfrm>
            <a:off x="3182351" y="2178549"/>
            <a:ext cx="6093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solidFill>
                  <a:srgbClr val="7030A0"/>
                </a:solidFill>
                <a:latin typeface="Open Sans" panose="020B0606030504020204" pitchFamily="34" charset="0"/>
              </a:rPr>
              <a:t>Kde jsou vědecké studie</a:t>
            </a:r>
          </a:p>
          <a:p>
            <a:pPr algn="ctr"/>
            <a:r>
              <a:rPr lang="cs-CZ" sz="1800" dirty="0">
                <a:solidFill>
                  <a:srgbClr val="7030A0"/>
                </a:solidFill>
                <a:latin typeface="Open Sans" panose="020B0606030504020204" pitchFamily="34" charset="0"/>
              </a:rPr>
              <a:t>správnosti a spolehlivosti měření?</a:t>
            </a:r>
            <a:endParaRPr lang="cs-CZ" sz="1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786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0AF17DF-31F0-6975-0A67-DBF86B9384ED}"/>
              </a:ext>
            </a:extLst>
          </p:cNvPr>
          <p:cNvSpPr txBox="1"/>
          <p:nvPr/>
        </p:nvSpPr>
        <p:spPr>
          <a:xfrm>
            <a:off x="1921056" y="256771"/>
            <a:ext cx="8349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desítky hodinek</a:t>
            </a:r>
            <a:r>
              <a:rPr lang="cs-CZ" sz="2400" b="1" dirty="0"/>
              <a:t>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Suunto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dirty="0"/>
              <a:t>pro sport, turistiku, hory, lezení (Finsko)</a:t>
            </a:r>
          </a:p>
        </p:txBody>
      </p:sp>
      <p:pic>
        <p:nvPicPr>
          <p:cNvPr id="10244" name="Picture 4" descr="Suunto Vertical ">
            <a:extLst>
              <a:ext uri="{FF2B5EF4-FFF2-40B4-BE49-F238E27FC236}">
                <a16:creationId xmlns:a16="http://schemas.microsoft.com/office/drawing/2014/main" id="{69FEE429-0936-1C9C-4AA7-7E6588069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11" y="976482"/>
            <a:ext cx="5333795" cy="393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mapy">
            <a:extLst>
              <a:ext uri="{FF2B5EF4-FFF2-40B4-BE49-F238E27FC236}">
                <a16:creationId xmlns:a16="http://schemas.microsoft.com/office/drawing/2014/main" id="{BEB51553-6E1F-8BC3-EE97-F88E35CA7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0" t="11756" r="9648"/>
          <a:stretch/>
        </p:blipFill>
        <p:spPr bwMode="auto">
          <a:xfrm>
            <a:off x="6219443" y="976482"/>
            <a:ext cx="2359237" cy="269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hlinkClick r:id="rId4"/>
            <a:extLst>
              <a:ext uri="{FF2B5EF4-FFF2-40B4-BE49-F238E27FC236}">
                <a16:creationId xmlns:a16="http://schemas.microsoft.com/office/drawing/2014/main" id="{C6AE92B1-E92F-7CE1-D06D-BD940C6EA1CC}"/>
              </a:ext>
            </a:extLst>
          </p:cNvPr>
          <p:cNvSpPr txBox="1"/>
          <p:nvPr/>
        </p:nvSpPr>
        <p:spPr>
          <a:xfrm>
            <a:off x="9793790" y="6097011"/>
            <a:ext cx="2189085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dirty="0"/>
              <a:t>VIDEO:</a:t>
            </a:r>
          </a:p>
          <a:p>
            <a:pPr algn="ctr"/>
            <a:r>
              <a:rPr lang="cs-CZ" sz="1200" dirty="0"/>
              <a:t>https://youtu.be/F3nFiM3cgXc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0864AC7-0E25-0B3E-18F2-847D334F7237}"/>
              </a:ext>
            </a:extLst>
          </p:cNvPr>
          <p:cNvSpPr txBox="1"/>
          <p:nvPr/>
        </p:nvSpPr>
        <p:spPr>
          <a:xfrm>
            <a:off x="444137" y="4941347"/>
            <a:ext cx="59958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/>
              <a:t>solární nabíjení, vyměnitelná baterie, kompatibilita Android, hrudní pás pro plavání</a:t>
            </a:r>
          </a:p>
        </p:txBody>
      </p:sp>
      <p:pic>
        <p:nvPicPr>
          <p:cNvPr id="1026" name="Picture 2" descr="Chytré hodinky Suunto Vertical - Top4Running.cz">
            <a:extLst>
              <a:ext uri="{FF2B5EF4-FFF2-40B4-BE49-F238E27FC236}">
                <a16:creationId xmlns:a16="http://schemas.microsoft.com/office/drawing/2014/main" id="{74E6B788-BC2C-3A12-6158-F7D0CFCE3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442" y="718436"/>
            <a:ext cx="2655003" cy="304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C9F2F44-7133-B98F-9233-E83E070BF8B6}"/>
              </a:ext>
            </a:extLst>
          </p:cNvPr>
          <p:cNvSpPr txBox="1"/>
          <p:nvPr/>
        </p:nvSpPr>
        <p:spPr>
          <a:xfrm>
            <a:off x="9578243" y="3767244"/>
            <a:ext cx="2189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zadní plocha tlačí</a:t>
            </a:r>
          </a:p>
        </p:txBody>
      </p:sp>
      <p:pic>
        <p:nvPicPr>
          <p:cNvPr id="1028" name="Picture 4" descr="Suunto Ambit Silver + hrudní pás | VeseleBydleni.cz">
            <a:extLst>
              <a:ext uri="{FF2B5EF4-FFF2-40B4-BE49-F238E27FC236}">
                <a16:creationId xmlns:a16="http://schemas.microsoft.com/office/drawing/2014/main" id="{142EE556-15BF-4F5B-37E5-BA647EF69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t="7238" r="6155" b="7810"/>
          <a:stretch/>
        </p:blipFill>
        <p:spPr bwMode="auto">
          <a:xfrm>
            <a:off x="6346197" y="3666866"/>
            <a:ext cx="3232046" cy="308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74322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ytré hodinky Medykor hodinky glukometr hladina cukru">
            <a:extLst>
              <a:ext uri="{FF2B5EF4-FFF2-40B4-BE49-F238E27FC236}">
                <a16:creationId xmlns:a16="http://schemas.microsoft.com/office/drawing/2014/main" id="{9CCFA9B6-F368-FA2E-9E64-2BF9108B8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348" y="4067618"/>
            <a:ext cx="2138800" cy="256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EBFCBD8-A8F5-9BFB-A654-16EF3EAEF690}"/>
              </a:ext>
            </a:extLst>
          </p:cNvPr>
          <p:cNvSpPr txBox="1"/>
          <p:nvPr/>
        </p:nvSpPr>
        <p:spPr>
          <a:xfrm>
            <a:off x="509452" y="3401320"/>
            <a:ext cx="11356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i="0" dirty="0">
                <a:effectLst/>
                <a:latin typeface="Open Sans" panose="020B0606030504020204" pitchFamily="34" charset="0"/>
              </a:rPr>
              <a:t>a mnoho hodinek</a:t>
            </a:r>
            <a:r>
              <a:rPr lang="cs-CZ" sz="200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2000" i="0" dirty="0">
                <a:effectLst/>
                <a:latin typeface="Open Sans" panose="020B0606030504020204" pitchFamily="34" charset="0"/>
              </a:rPr>
              <a:t>s „</a:t>
            </a:r>
            <a:r>
              <a:rPr lang="cs-CZ" sz="2000" dirty="0">
                <a:latin typeface="Open Sans" panose="020B0606030504020204" pitchFamily="34" charset="0"/>
              </a:rPr>
              <a:t>úžasnými senzory“,</a:t>
            </a:r>
          </a:p>
          <a:p>
            <a:pPr algn="ctr"/>
            <a:r>
              <a:rPr lang="cs-CZ" sz="2000" dirty="0">
                <a:solidFill>
                  <a:srgbClr val="7030A0"/>
                </a:solidFill>
                <a:latin typeface="Open Sans" panose="020B0606030504020204" pitchFamily="34" charset="0"/>
              </a:rPr>
              <a:t>(Kde jsou vědecké studie správnosti a spolehlivosti měření?)</a:t>
            </a:r>
            <a:endParaRPr lang="cs-CZ" sz="2000" dirty="0">
              <a:solidFill>
                <a:srgbClr val="7030A0"/>
              </a:solidFill>
            </a:endParaRPr>
          </a:p>
        </p:txBody>
      </p:sp>
      <p:pic>
        <p:nvPicPr>
          <p:cNvPr id="5124" name="Picture 4" descr="Chytré hodinky puls glukóza EKG teplota Přenos dat žádný">
            <a:extLst>
              <a:ext uri="{FF2B5EF4-FFF2-40B4-BE49-F238E27FC236}">
                <a16:creationId xmlns:a16="http://schemas.microsoft.com/office/drawing/2014/main" id="{B9D1254F-B6B8-B741-CD58-603B43AE8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6"/>
          <a:stretch/>
        </p:blipFill>
        <p:spPr bwMode="auto">
          <a:xfrm>
            <a:off x="4157883" y="4326945"/>
            <a:ext cx="1462475" cy="23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3459EF5-335C-9C4C-49DB-F4BD0A6CBCF7}"/>
              </a:ext>
            </a:extLst>
          </p:cNvPr>
          <p:cNvSpPr txBox="1"/>
          <p:nvPr/>
        </p:nvSpPr>
        <p:spPr>
          <a:xfrm>
            <a:off x="1787262" y="4197282"/>
            <a:ext cx="22468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endParaRPr lang="cs-CZ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EKG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TK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glykemie 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F5694B8-314C-9F86-2BEF-85C0C707032C}"/>
              </a:ext>
            </a:extLst>
          </p:cNvPr>
          <p:cNvSpPr txBox="1"/>
          <p:nvPr/>
        </p:nvSpPr>
        <p:spPr>
          <a:xfrm>
            <a:off x="6187712" y="4197282"/>
            <a:ext cx="15403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Medykor</a:t>
            </a:r>
            <a:endParaRPr lang="cs-CZ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glykemie 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B5D88F1-94C0-5849-5E4E-66752127D56D}"/>
              </a:ext>
            </a:extLst>
          </p:cNvPr>
          <p:cNvSpPr txBox="1"/>
          <p:nvPr/>
        </p:nvSpPr>
        <p:spPr>
          <a:xfrm>
            <a:off x="7916092" y="510675"/>
            <a:ext cx="3949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Niceboy</a:t>
            </a:r>
            <a:r>
              <a:rPr lang="cs-CZ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 X-Fit Plus</a:t>
            </a:r>
          </a:p>
          <a:p>
            <a:r>
              <a:rPr lang="cs-CZ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PA, TF, SatO</a:t>
            </a:r>
            <a:r>
              <a:rPr lang="cs-CZ" sz="2000" b="1" baseline="-25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cs-CZ" sz="2000" i="0" dirty="0">
                <a:effectLst/>
                <a:latin typeface="Roboto" panose="02000000000000000000" pitchFamily="2" charset="0"/>
              </a:rPr>
              <a:t>E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cs-CZ" sz="2000" i="0" dirty="0">
                <a:effectLst/>
                <a:latin typeface="Roboto" panose="02000000000000000000" pitchFamily="2" charset="0"/>
              </a:rPr>
              <a:t>, spánek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cs-CZ" sz="2000" i="0" dirty="0">
                <a:effectLst/>
                <a:latin typeface="Roboto" panose="02000000000000000000" pitchFamily="2" charset="0"/>
              </a:rPr>
              <a:t>,</a:t>
            </a:r>
            <a:r>
              <a:rPr lang="cs-CZ" sz="2000" dirty="0">
                <a:latin typeface="Roboto" panose="02000000000000000000" pitchFamily="2" charset="0"/>
              </a:rPr>
              <a:t> </a:t>
            </a:r>
            <a:r>
              <a:rPr lang="cs-CZ" sz="2000" i="0" dirty="0">
                <a:effectLst/>
                <a:latin typeface="Roboto" panose="02000000000000000000" pitchFamily="2" charset="0"/>
              </a:rPr>
              <a:t>TK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cs-CZ" sz="2000" i="0" dirty="0">
              <a:solidFill>
                <a:schemeClr val="accent2">
                  <a:lumMod val="50000"/>
                </a:schemeClr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5" name="Picture 2" descr="Chytrý náramek Niceboy X-Fit Plus, černá">
            <a:extLst>
              <a:ext uri="{FF2B5EF4-FFF2-40B4-BE49-F238E27FC236}">
                <a16:creationId xmlns:a16="http://schemas.microsoft.com/office/drawing/2014/main" id="{19BEDC40-10B8-6E88-3362-659916D03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r="17648" b="13143"/>
          <a:stretch/>
        </p:blipFill>
        <p:spPr bwMode="auto">
          <a:xfrm>
            <a:off x="9126493" y="1177310"/>
            <a:ext cx="1603580" cy="211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091EB82-0F15-F6FF-FD2F-3BFFDFF81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3" t="19339" r="5702" b="18665"/>
          <a:stretch/>
        </p:blipFill>
        <p:spPr bwMode="auto">
          <a:xfrm>
            <a:off x="1130641" y="1177309"/>
            <a:ext cx="1890524" cy="208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936AFCE-9C8C-94A2-C5C6-3E2C20D0DB23}"/>
              </a:ext>
            </a:extLst>
          </p:cNvPr>
          <p:cNvSpPr txBox="1"/>
          <p:nvPr/>
        </p:nvSpPr>
        <p:spPr>
          <a:xfrm>
            <a:off x="4157883" y="510675"/>
            <a:ext cx="33796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Immax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 Fit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PA, TF, SatO</a:t>
            </a:r>
            <a:r>
              <a:rPr lang="cs-CZ" sz="2000" b="1" baseline="-25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teplota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DFEDA7E-9A80-690B-B930-C69754CF944C}"/>
              </a:ext>
            </a:extLst>
          </p:cNvPr>
          <p:cNvSpPr txBox="1"/>
          <p:nvPr/>
        </p:nvSpPr>
        <p:spPr>
          <a:xfrm>
            <a:off x="370697" y="506747"/>
            <a:ext cx="3787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20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Blackview</a:t>
            </a:r>
            <a:r>
              <a:rPr lang="en-US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R3 Max</a:t>
            </a:r>
            <a:endParaRPr lang="cs-CZ" sz="2000" b="1" i="0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PA, TF, SatO</a:t>
            </a:r>
            <a:r>
              <a:rPr lang="cs-CZ" sz="2000" b="1" baseline="-25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dech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teplota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cs-CZ" sz="20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Chytré hodinky Immax Temp Fit, s měřením teploty, černá POUŽITÉ,">
            <a:extLst>
              <a:ext uri="{FF2B5EF4-FFF2-40B4-BE49-F238E27FC236}">
                <a16:creationId xmlns:a16="http://schemas.microsoft.com/office/drawing/2014/main" id="{4F034060-0C2F-8BF0-DA31-371039B12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r="13143"/>
          <a:stretch/>
        </p:blipFill>
        <p:spPr bwMode="auto">
          <a:xfrm>
            <a:off x="4785270" y="1182522"/>
            <a:ext cx="1612644" cy="213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8F37E1F-C58B-B14D-9351-6A99B4154F72}"/>
              </a:ext>
            </a:extLst>
          </p:cNvPr>
          <p:cNvSpPr txBox="1"/>
          <p:nvPr/>
        </p:nvSpPr>
        <p:spPr>
          <a:xfrm>
            <a:off x="3387925" y="29043"/>
            <a:ext cx="5416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… a další „multifunkční“ hodinky:</a:t>
            </a:r>
          </a:p>
        </p:txBody>
      </p:sp>
    </p:spTree>
    <p:extLst>
      <p:ext uri="{BB962C8B-B14F-4D97-AF65-F5344CB8AC3E}">
        <p14:creationId xmlns:p14="http://schemas.microsoft.com/office/powerpoint/2010/main" val="9207227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>
            <a:extLst>
              <a:ext uri="{FF2B5EF4-FFF2-40B4-BE49-F238E27FC236}">
                <a16:creationId xmlns:a16="http://schemas.microsoft.com/office/drawing/2014/main" id="{4DAAF9B9-F374-BBF2-7535-93A225D41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"/>
          <a:stretch/>
        </p:blipFill>
        <p:spPr bwMode="auto">
          <a:xfrm>
            <a:off x="1042738" y="2965452"/>
            <a:ext cx="6735084" cy="374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EECA2E6-5D06-604F-DF44-66D326872826}"/>
              </a:ext>
            </a:extLst>
          </p:cNvPr>
          <p:cNvSpPr txBox="1"/>
          <p:nvPr/>
        </p:nvSpPr>
        <p:spPr>
          <a:xfrm>
            <a:off x="1042737" y="507041"/>
            <a:ext cx="10106526" cy="20313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prsten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Oura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Ring </a:t>
            </a:r>
            <a:r>
              <a:rPr lang="cs-CZ" sz="2400" dirty="0"/>
              <a:t>(Finsko) </a:t>
            </a:r>
            <a:r>
              <a:rPr lang="cs-CZ" sz="2400" b="1" dirty="0"/>
              <a:t>pro hodinky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Apple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Watch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b="1" dirty="0"/>
              <a:t>a mobil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iPhone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242424"/>
                </a:solidFill>
                <a:latin typeface="inherit"/>
              </a:rPr>
              <a:t>3D</a:t>
            </a:r>
            <a:r>
              <a:rPr lang="cs-CZ" sz="2000" dirty="0">
                <a:latin typeface="inherit"/>
              </a:rPr>
              <a:t> </a:t>
            </a:r>
            <a:r>
              <a:rPr lang="cs-CZ" sz="2000" dirty="0">
                <a:latin typeface="MessinaSansWeb"/>
              </a:rPr>
              <a:t>akcelerometr pro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MessinaSansWeb"/>
              </a:rPr>
              <a:t>výpočet pohybové aktivity</a:t>
            </a:r>
            <a:endParaRPr lang="cs-CZ" sz="2000" b="1" dirty="0">
              <a:solidFill>
                <a:schemeClr val="accent2">
                  <a:lumMod val="50000"/>
                </a:schemeClr>
              </a:solidFill>
              <a:latin typeface="inheri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242424"/>
                </a:solidFill>
                <a:effectLst/>
                <a:latin typeface="inherit"/>
              </a:rPr>
              <a:t>infračervený foto-pletysmografický sensor průtoku krve k výpočtu </a:t>
            </a:r>
            <a:r>
              <a:rPr lang="cs-CZ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TF, klidové variability TF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a dechové frekvence (DF) </a:t>
            </a:r>
            <a:r>
              <a:rPr lang="cs-CZ" i="0" u="none" strike="noStrike" dirty="0">
                <a:effectLst/>
                <a:latin typeface="MessinaSansWeb"/>
              </a:rPr>
              <a:t>(vzorkování 250/s), … </a:t>
            </a:r>
            <a:r>
              <a:rPr lang="cs-CZ" sz="2000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MessinaSansWeb"/>
              </a:rPr>
              <a:t>k posouzení fyzické aktivity </a:t>
            </a:r>
            <a:r>
              <a:rPr lang="cs-CZ" sz="200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MessinaSansWeb"/>
              </a:rPr>
              <a:t>a spánku</a:t>
            </a:r>
            <a:r>
              <a:rPr lang="cs-CZ" sz="2000" i="0" u="none" strike="noStrike" dirty="0">
                <a:solidFill>
                  <a:srgbClr val="FF0000"/>
                </a:solidFill>
                <a:effectLst/>
                <a:latin typeface="MessinaSansWeb"/>
              </a:rPr>
              <a:t>?</a:t>
            </a:r>
            <a:r>
              <a:rPr lang="cs-CZ" i="0" u="none" strike="noStrike" dirty="0">
                <a:effectLst/>
                <a:latin typeface="MessinaSansWeb"/>
              </a:rPr>
              <a:t>,</a:t>
            </a:r>
            <a:endParaRPr lang="cs-CZ" i="0" dirty="0">
              <a:effectLst/>
              <a:latin typeface="inherit"/>
            </a:endParaRP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242424"/>
                </a:solidFill>
                <a:effectLst/>
                <a:latin typeface="inherit"/>
              </a:rPr>
              <a:t>senzor </a:t>
            </a:r>
            <a:r>
              <a:rPr lang="cs-CZ" sz="2000" i="0" dirty="0">
                <a:effectLst/>
                <a:latin typeface="inherit"/>
              </a:rPr>
              <a:t>pro</a:t>
            </a:r>
            <a:r>
              <a:rPr lang="cs-CZ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 </a:t>
            </a:r>
            <a:r>
              <a:rPr lang="cs-CZ" sz="2000" i="0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tělesnou teplotu</a:t>
            </a:r>
            <a:r>
              <a:rPr lang="cs-CZ" sz="2000" i="0" u="none" strike="noStrike" dirty="0">
                <a:solidFill>
                  <a:srgbClr val="FF0000"/>
                </a:solidFill>
                <a:effectLst/>
                <a:latin typeface="MessinaSansWeb"/>
              </a:rPr>
              <a:t>?</a:t>
            </a:r>
            <a:r>
              <a:rPr lang="cs-CZ" sz="2000" i="0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 </a:t>
            </a:r>
            <a:r>
              <a:rPr lang="cs-CZ" sz="2000" i="0" u="none" strike="noStrike" dirty="0">
                <a:effectLst/>
                <a:latin typeface="MessinaSansWeb"/>
              </a:rPr>
              <a:t>(každou minutu, rozlišení 0,1°C; termometr?)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cs-CZ" sz="2000" dirty="0"/>
              <a:t>aplikace v mobilu</a:t>
            </a:r>
            <a:r>
              <a:rPr lang="cs-CZ" sz="2000" dirty="0">
                <a:latin typeface="MessinaSansWeb"/>
              </a:rPr>
              <a:t> </a:t>
            </a:r>
            <a:r>
              <a:rPr lang="cs-CZ" sz="2200" b="1" i="0" u="none" strike="noStrike" dirty="0" err="1">
                <a:solidFill>
                  <a:srgbClr val="0070C9"/>
                </a:solidFill>
                <a:effectLst/>
                <a:latin typeface="SF Pro Display"/>
                <a:hlinkClick r:id="rId3"/>
              </a:rPr>
              <a:t>Oura</a:t>
            </a:r>
            <a:r>
              <a:rPr lang="cs-CZ" sz="2200" b="1" i="0" u="none" strike="noStrike" dirty="0">
                <a:solidFill>
                  <a:srgbClr val="0070C9"/>
                </a:solidFill>
                <a:effectLst/>
                <a:latin typeface="SF Pro Display"/>
                <a:hlinkClick r:id="rId3"/>
              </a:rPr>
              <a:t> </a:t>
            </a:r>
            <a:r>
              <a:rPr lang="cs-CZ" sz="2200" b="1" i="0" u="none" strike="noStrike" dirty="0" err="1">
                <a:solidFill>
                  <a:srgbClr val="0070C9"/>
                </a:solidFill>
                <a:effectLst/>
                <a:latin typeface="SF Pro Display"/>
                <a:hlinkClick r:id="rId3"/>
              </a:rPr>
              <a:t>Health</a:t>
            </a:r>
            <a:r>
              <a:rPr lang="cs-CZ" sz="2200" b="1" i="0" u="none" strike="noStrike" dirty="0">
                <a:solidFill>
                  <a:srgbClr val="0070C9"/>
                </a:solidFill>
                <a:effectLst/>
                <a:latin typeface="SF Pro Display"/>
                <a:hlinkClick r:id="rId3"/>
              </a:rPr>
              <a:t> </a:t>
            </a:r>
            <a:r>
              <a:rPr lang="cs-CZ" sz="2200" b="1" i="0" u="none" strike="noStrike" dirty="0" err="1">
                <a:solidFill>
                  <a:srgbClr val="0070C9"/>
                </a:solidFill>
                <a:effectLst/>
                <a:latin typeface="SF Pro Display"/>
                <a:hlinkClick r:id="rId3"/>
              </a:rPr>
              <a:t>Oy</a:t>
            </a:r>
            <a:endParaRPr lang="cs-CZ" sz="2200" b="1" i="0" dirty="0">
              <a:solidFill>
                <a:srgbClr val="1D1D1F"/>
              </a:solidFill>
              <a:effectLst/>
              <a:latin typeface="SF Pro Display"/>
            </a:endParaRPr>
          </a:p>
        </p:txBody>
      </p:sp>
      <p:pic>
        <p:nvPicPr>
          <p:cNvPr id="1026" name="Picture 2" descr="Oura Ring 2 chytrý prsten recenze">
            <a:extLst>
              <a:ext uri="{FF2B5EF4-FFF2-40B4-BE49-F238E27FC236}">
                <a16:creationId xmlns:a16="http://schemas.microsoft.com/office/drawing/2014/main" id="{5E10C865-A495-2F28-AD54-CA9EF64CB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3" t="13524" r="26119" b="796"/>
          <a:stretch/>
        </p:blipFill>
        <p:spPr bwMode="auto">
          <a:xfrm>
            <a:off x="8109284" y="2965452"/>
            <a:ext cx="3039979" cy="374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0047DAE-A634-966C-41DA-70D2B4AFEA41}"/>
              </a:ext>
            </a:extLst>
          </p:cNvPr>
          <p:cNvSpPr txBox="1"/>
          <p:nvPr/>
        </p:nvSpPr>
        <p:spPr>
          <a:xfrm>
            <a:off x="8783053" y="6350959"/>
            <a:ext cx="187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(10.600 Kč - V/23)</a:t>
            </a:r>
          </a:p>
        </p:txBody>
      </p:sp>
    </p:spTree>
    <p:extLst>
      <p:ext uri="{BB962C8B-B14F-4D97-AF65-F5344CB8AC3E}">
        <p14:creationId xmlns:p14="http://schemas.microsoft.com/office/powerpoint/2010/main" val="10423783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running activity automatically detected by the app and displayed at the top of the Home screen">
            <a:extLst>
              <a:ext uri="{FF2B5EF4-FFF2-40B4-BE49-F238E27FC236}">
                <a16:creationId xmlns:a16="http://schemas.microsoft.com/office/drawing/2014/main" id="{BC3EFB93-A066-162B-0CE9-1170E8841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958" y="-1"/>
            <a:ext cx="347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nconfirmed activities awaiting confirmation in the app">
            <a:extLst>
              <a:ext uri="{FF2B5EF4-FFF2-40B4-BE49-F238E27FC236}">
                <a16:creationId xmlns:a16="http://schemas.microsoft.com/office/drawing/2014/main" id="{E137E3DC-3304-3C5B-5359-68419A095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662" y="-1"/>
            <a:ext cx="347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19EB0FD-9D2A-CB72-1A46-5D0405EFDF92}"/>
              </a:ext>
            </a:extLst>
          </p:cNvPr>
          <p:cNvSpPr txBox="1"/>
          <p:nvPr/>
        </p:nvSpPr>
        <p:spPr>
          <a:xfrm>
            <a:off x="174272" y="151179"/>
            <a:ext cx="2329744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Oura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Ring</a:t>
            </a:r>
          </a:p>
          <a:p>
            <a:pPr algn="ctr"/>
            <a:r>
              <a:rPr lang="cs-CZ" i="0" dirty="0">
                <a:effectLst/>
                <a:latin typeface="Helvetica Neue"/>
              </a:rPr>
              <a:t>„automatické</a:t>
            </a:r>
          </a:p>
          <a:p>
            <a:pPr algn="ctr"/>
            <a:r>
              <a:rPr lang="cs-CZ" i="0" dirty="0">
                <a:effectLst/>
                <a:latin typeface="Helvetica Neue"/>
              </a:rPr>
              <a:t>určení PA“</a:t>
            </a:r>
            <a:endParaRPr lang="cs-CZ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Walking</a:t>
            </a:r>
            <a:endParaRPr lang="cs-CZ" i="0" dirty="0">
              <a:solidFill>
                <a:srgbClr val="000000"/>
              </a:solidFill>
              <a:effectLst/>
              <a:latin typeface="Helvetica Neu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Cycling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Running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Housework</a:t>
            </a:r>
            <a:endParaRPr lang="cs-CZ" dirty="0">
              <a:solidFill>
                <a:srgbClr val="000000"/>
              </a:solidFill>
              <a:latin typeface="Helvetica Neu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Yardwork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Strength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 </a:t>
            </a: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training</a:t>
            </a:r>
            <a:endParaRPr lang="cs-CZ" i="0" dirty="0">
              <a:solidFill>
                <a:srgbClr val="000000"/>
              </a:solidFill>
              <a:effectLst/>
              <a:latin typeface="Helvetica Neu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Hiking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Swimming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Tennis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Elliptical</a:t>
            </a:r>
            <a:endParaRPr lang="cs-CZ" i="0" dirty="0">
              <a:solidFill>
                <a:srgbClr val="000000"/>
              </a:solidFill>
              <a:effectLst/>
              <a:latin typeface="Helvetica Neu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Cross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-country </a:t>
            </a: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skiing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Dance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Golf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HIIT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Soccer</a:t>
            </a:r>
            <a:endParaRPr lang="cs-CZ" i="0" dirty="0">
              <a:solidFill>
                <a:srgbClr val="000000"/>
              </a:solidFill>
              <a:effectLst/>
              <a:latin typeface="Helvetica Neu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Cross-training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Yoga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Surfing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Basketball 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9A57698F-A2C2-A40C-9232-948326108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1" r="75987" b="2645"/>
          <a:stretch/>
        </p:blipFill>
        <p:spPr bwMode="auto">
          <a:xfrm>
            <a:off x="9320462" y="534564"/>
            <a:ext cx="2927684" cy="47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13814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2726</TotalTime>
  <Words>7481</Words>
  <Application>Microsoft Office PowerPoint</Application>
  <PresentationFormat>Širokoúhlá obrazovka</PresentationFormat>
  <Paragraphs>1218</Paragraphs>
  <Slides>109</Slides>
  <Notes>0</Notes>
  <HiddenSlides>0</HiddenSlides>
  <MMClips>1</MMClips>
  <ScaleCrop>false</ScaleCrop>
  <HeadingPairs>
    <vt:vector size="8" baseType="variant">
      <vt:variant>
        <vt:lpstr>Použitá písma</vt:lpstr>
      </vt:variant>
      <vt:variant>
        <vt:i4>25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109</vt:i4>
      </vt:variant>
    </vt:vector>
  </HeadingPairs>
  <TitlesOfParts>
    <vt:vector size="136" baseType="lpstr">
      <vt:lpstr>Arabic Typesetting</vt:lpstr>
      <vt:lpstr>Arial</vt:lpstr>
      <vt:lpstr>Calibri</vt:lpstr>
      <vt:lpstr>Calibri Light</vt:lpstr>
      <vt:lpstr>Courier</vt:lpstr>
      <vt:lpstr>Courier New</vt:lpstr>
      <vt:lpstr>Droid Serif</vt:lpstr>
      <vt:lpstr>Forte</vt:lpstr>
      <vt:lpstr>Gilroy</vt:lpstr>
      <vt:lpstr>Helvetica</vt:lpstr>
      <vt:lpstr>Helvetica Neue</vt:lpstr>
      <vt:lpstr>inherit</vt:lpstr>
      <vt:lpstr>LabGrotesque</vt:lpstr>
      <vt:lpstr>Linux Libertine</vt:lpstr>
      <vt:lpstr>MessinaSansWeb</vt:lpstr>
      <vt:lpstr>Mulish</vt:lpstr>
      <vt:lpstr>Open Sans</vt:lpstr>
      <vt:lpstr>Roboto</vt:lpstr>
      <vt:lpstr>SamsungOne</vt:lpstr>
      <vt:lpstr>SamsungSharpSans</vt:lpstr>
      <vt:lpstr>SF Pro Display</vt:lpstr>
      <vt:lpstr>Symbol</vt:lpstr>
      <vt:lpstr>Times New Roman</vt:lpstr>
      <vt:lpstr>var(--chakra-fonts-body)</vt:lpstr>
      <vt:lpstr>Wingdings</vt:lpstr>
      <vt:lpstr>Motiv Office</vt:lpstr>
      <vt:lpstr>Graf</vt:lpstr>
      <vt:lpstr>Fyziologie tělesné zátěže PŘEDNÁŠKA 4/4 Jan Novotný, říjen 2024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FYZIOLOGICKÉ PRINCIPY SPORTOVNÍHO TRÉNINKU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Výskoková ergometrie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Wingate test</vt:lpstr>
      <vt:lpstr>Prezentace aplikace PowerPoint</vt:lpstr>
      <vt:lpstr>Prezentace aplikace PowerPoint</vt:lpstr>
      <vt:lpstr>Prezentace aplikace PowerPoint</vt:lpstr>
      <vt:lpstr>Prezentace aplikace PowerPoint</vt:lpstr>
      <vt:lpstr>K FYZIOLOGII BĚHU PRO ZDRAVÍ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Fyxziologie  P4</dc:title>
  <dc:creator>Jan Novotný</dc:creator>
  <cp:lastModifiedBy>Jan Novotný</cp:lastModifiedBy>
  <cp:revision>190</cp:revision>
  <dcterms:created xsi:type="dcterms:W3CDTF">2023-09-22T08:47:26Z</dcterms:created>
  <dcterms:modified xsi:type="dcterms:W3CDTF">2024-10-02T08:17:11Z</dcterms:modified>
</cp:coreProperties>
</file>