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4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2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1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66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70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0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74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23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50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11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E11D-37B9-4D49-B9CF-D87F2F22245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524F-0EA0-4D59-9103-CEDC71704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33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meagroup.com/kontak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imeagroup.com/kontakt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Variabilita srdeční frekvence</a:t>
            </a:r>
            <a:br>
              <a:rPr lang="cs-CZ" dirty="0" smtClean="0"/>
            </a:br>
            <a:r>
              <a:rPr lang="cs-CZ" dirty="0" smtClean="0"/>
              <a:t>a její analýza</a:t>
            </a:r>
            <a:br>
              <a:rPr lang="cs-CZ" dirty="0" smtClean="0"/>
            </a:br>
            <a:r>
              <a:rPr lang="cs-CZ" dirty="0" smtClean="0"/>
              <a:t>u sportovců a pacientů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36694"/>
            <a:ext cx="9144000" cy="421105"/>
          </a:xfrm>
        </p:spPr>
        <p:txBody>
          <a:bodyPr/>
          <a:lstStyle/>
          <a:p>
            <a:r>
              <a:rPr lang="cs-CZ" dirty="0" smtClean="0"/>
              <a:t>Novotný,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88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9" y="1194273"/>
            <a:ext cx="10816688" cy="398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ovéPole 3"/>
          <p:cNvSpPr txBox="1">
            <a:spLocks noChangeArrowheads="1"/>
          </p:cNvSpPr>
          <p:nvPr/>
        </p:nvSpPr>
        <p:spPr bwMode="auto">
          <a:xfrm>
            <a:off x="1582739" y="549275"/>
            <a:ext cx="8905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>
                <a:solidFill>
                  <a:srgbClr val="0070C0"/>
                </a:solidFill>
              </a:rPr>
              <a:t>HRV zdravých osob při orto-klino-statickém testu (3x5 min)</a:t>
            </a:r>
          </a:p>
          <a:p>
            <a:pPr algn="ctr"/>
            <a:r>
              <a:rPr lang="cs-CZ" altLang="cs-CZ" sz="1000"/>
              <a:t>Tonhajzerová I. a kol. Náležité hodnoty parametrov variability frekvencie srdca u mladých ľudí vo veku 15-19 rokov. Čs Pediat, 1998, 53, 9: 530-532.</a:t>
            </a:r>
          </a:p>
        </p:txBody>
      </p:sp>
    </p:spTree>
    <p:extLst>
      <p:ext uri="{BB962C8B-B14F-4D97-AF65-F5344CB8AC3E}">
        <p14:creationId xmlns:p14="http://schemas.microsoft.com/office/powerpoint/2010/main" val="133406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524000" y="460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Funkční věk</a:t>
            </a:r>
            <a:r>
              <a:rPr lang="cs-CZ" altLang="cs-CZ" sz="2000"/>
              <a:t> charakterizující chování ANS v závislosti na zatížení organismu; vyšetření SA HRV při testu LEH–STOJ–LEH.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    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 i="1"/>
              <a:t>Po relaxaci</a:t>
            </a:r>
            <a:r>
              <a:rPr lang="cs-CZ" altLang="cs-CZ" sz="1800" i="1"/>
              <a:t> (věk = 27, 8 roků, funkční věk = 15,8 roků, rozdíl = - 12,0 roků)</a:t>
            </a:r>
            <a:endParaRPr lang="cs-CZ" altLang="cs-CZ" sz="18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/>
            </a:r>
            <a:br>
              <a:rPr lang="cs-CZ" altLang="cs-CZ" sz="2000"/>
            </a:br>
            <a:endParaRPr lang="cs-CZ" altLang="cs-CZ" sz="200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                                                    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/>
              <a:t>                                                                                                                      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b="1" i="1"/>
          </a:p>
          <a:p>
            <a:pPr algn="ctr">
              <a:spcBef>
                <a:spcPct val="0"/>
              </a:spcBef>
              <a:buFontTx/>
              <a:buNone/>
            </a:pPr>
            <a:endParaRPr lang="cs-CZ" altLang="cs-CZ" sz="2000" b="1" i="1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i="1"/>
              <a:t>Po zátěži</a:t>
            </a:r>
            <a:r>
              <a:rPr lang="cs-CZ" altLang="cs-CZ" sz="2000" i="1"/>
              <a:t> (věk = 26,2 roků, funkční věk = 46,2 roků , rozdíl = 20,0 roků)</a:t>
            </a:r>
            <a:endParaRPr lang="cs-CZ" altLang="cs-CZ" sz="2000"/>
          </a:p>
        </p:txBody>
      </p:sp>
      <p:pic>
        <p:nvPicPr>
          <p:cNvPr id="21507" name="Picture 5" descr="[Funkční věk A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765175"/>
            <a:ext cx="7056437" cy="2560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6" descr="[Funkční věk B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3789363"/>
            <a:ext cx="7056437" cy="2571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 rot="-5400000">
            <a:off x="7898607" y="3426620"/>
            <a:ext cx="496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hlinkClick r:id="rId4"/>
              </a:rPr>
              <a:t>http://dimeagroup.com/kontakt.html</a:t>
            </a:r>
            <a:r>
              <a:rPr lang="cs-CZ" altLang="cs-CZ" sz="1800"/>
              <a:t>; 7.11.2011</a:t>
            </a:r>
          </a:p>
        </p:txBody>
      </p:sp>
    </p:spTree>
    <p:extLst>
      <p:ext uri="{BB962C8B-B14F-4D97-AF65-F5344CB8AC3E}">
        <p14:creationId xmlns:p14="http://schemas.microsoft.com/office/powerpoint/2010/main" val="164421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96529" y="31751"/>
            <a:ext cx="7998941" cy="189071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cs-CZ" altLang="cs-CZ" sz="2000" b="1" i="1" dirty="0"/>
              <a:t>Změny Celkového skóre variability srdeční frekvence</a:t>
            </a:r>
          </a:p>
          <a:p>
            <a:pPr algn="ctr" eaLnBrk="1" hangingPunct="1">
              <a:defRPr/>
            </a:pPr>
            <a:r>
              <a:rPr lang="cs-CZ" altLang="cs-CZ" sz="2000" b="1" i="1" dirty="0"/>
              <a:t>v průběhu 28 tréninkových dní</a:t>
            </a:r>
            <a:endParaRPr lang="cs-CZ" altLang="cs-CZ" sz="2000" dirty="0"/>
          </a:p>
          <a:p>
            <a:pPr>
              <a:defRPr/>
            </a:pPr>
            <a:r>
              <a:rPr lang="cs-CZ" altLang="cs-CZ" sz="20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šedý kruh</a:t>
            </a:r>
            <a:r>
              <a:rPr lang="cs-CZ" altLang="cs-CZ" sz="20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i="1" dirty="0"/>
              <a:t>– "mapování"“ aktivity ANS, </a:t>
            </a:r>
            <a:r>
              <a:rPr lang="cs-CZ" altLang="cs-CZ" sz="2000" b="1" i="1" dirty="0">
                <a:solidFill>
                  <a:srgbClr val="63F3E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světle modrý kruh</a:t>
            </a:r>
            <a:r>
              <a:rPr lang="cs-CZ" altLang="cs-CZ" sz="2000" i="1" dirty="0"/>
              <a:t> – zvýšit intenzitu, </a:t>
            </a:r>
            <a:r>
              <a:rPr lang="cs-CZ" altLang="cs-CZ" sz="20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zelený kruh</a:t>
            </a:r>
            <a:r>
              <a:rPr lang="cs-CZ" alt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i="1" dirty="0"/>
              <a:t>- intenzita se jeví jako optimální, </a:t>
            </a:r>
            <a:r>
              <a:rPr lang="cs-CZ" altLang="cs-CZ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žlutý kruh</a:t>
            </a:r>
            <a:r>
              <a:rPr lang="cs-CZ" altLang="cs-CZ" sz="2000" b="1" i="1" dirty="0">
                <a:solidFill>
                  <a:srgbClr val="FFFF00"/>
                </a:solidFill>
              </a:rPr>
              <a:t> </a:t>
            </a:r>
            <a:r>
              <a:rPr lang="cs-CZ" altLang="cs-CZ" sz="2000" i="1" dirty="0"/>
              <a:t>– snížit intenzitu, </a:t>
            </a:r>
            <a:r>
              <a:rPr lang="cs-CZ" altLang="cs-CZ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červený kruh</a:t>
            </a:r>
            <a:r>
              <a:rPr lang="cs-CZ" alt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i="1" dirty="0"/>
              <a:t>– přerušit trénink do dalšího vyšetření ANS</a:t>
            </a:r>
          </a:p>
          <a:p>
            <a:pPr algn="r">
              <a:defRPr/>
            </a:pPr>
            <a:r>
              <a:rPr lang="cs-CZ" altLang="cs-CZ" dirty="0"/>
              <a:t>(</a:t>
            </a:r>
            <a:r>
              <a:rPr lang="cs-CZ" altLang="cs-CZ" dirty="0">
                <a:hlinkClick r:id="rId2"/>
              </a:rPr>
              <a:t>http://dimeagroup.com/kontakt.html</a:t>
            </a:r>
            <a:r>
              <a:rPr lang="cs-CZ" altLang="cs-CZ" dirty="0"/>
              <a:t>; 7.11.2011)</a:t>
            </a:r>
          </a:p>
        </p:txBody>
      </p:sp>
      <p:pic>
        <p:nvPicPr>
          <p:cNvPr id="22531" name="Picture 5" descr="[Změny C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3263"/>
            <a:ext cx="914400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52400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FF"/>
                </a:solidFill>
              </a:rPr>
              <a:t>VarCor PF7	</a:t>
            </a:r>
            <a:r>
              <a:rPr lang="cs-CZ" altLang="cs-CZ" sz="1800" b="1"/>
              <a:t>DIMEA Group s. r. o., Olomouc</a:t>
            </a:r>
            <a:r>
              <a:rPr lang="cs-CZ" altLang="cs-CZ" sz="1800"/>
              <a:t> </a:t>
            </a:r>
            <a:endParaRPr lang="cs-CZ" altLang="cs-CZ" sz="1800" b="1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FF"/>
                </a:solidFill>
              </a:rPr>
              <a:t>Systém pro neinvazivní vyšetření variability srdeční frekvence</a:t>
            </a:r>
          </a:p>
        </p:txBody>
      </p:sp>
    </p:spTree>
    <p:extLst>
      <p:ext uri="{BB962C8B-B14F-4D97-AF65-F5344CB8AC3E}">
        <p14:creationId xmlns:p14="http://schemas.microsoft.com/office/powerpoint/2010/main" val="115521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063751" y="333376"/>
            <a:ext cx="8208963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/>
              <a:t>Sporttester POLAR RS800: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</a:pPr>
            <a:r>
              <a:rPr lang="cs-CZ" altLang="cs-CZ" sz="2400" b="1">
                <a:solidFill>
                  <a:srgbClr val="D60093"/>
                </a:solidFill>
              </a:rPr>
              <a:t> Test přetrénování</a:t>
            </a:r>
            <a:r>
              <a:rPr lang="cs-CZ" altLang="cs-CZ" sz="2400">
                <a:solidFill>
                  <a:srgbClr val="D60093"/>
                </a:solidFill>
              </a:rPr>
              <a:t> je určen pro </a:t>
            </a:r>
            <a:r>
              <a:rPr lang="cs-CZ" altLang="cs-CZ" sz="2400" b="1">
                <a:solidFill>
                  <a:srgbClr val="D60093"/>
                </a:solidFill>
              </a:rPr>
              <a:t>stanovení účinků zatížení</a:t>
            </a:r>
            <a:r>
              <a:rPr lang="cs-CZ" altLang="cs-CZ" sz="2400">
                <a:solidFill>
                  <a:srgbClr val="D60093"/>
                </a:solidFill>
              </a:rPr>
              <a:t> ve standardních podmínkách.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D60093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 b="1" i="1">
                <a:solidFill>
                  <a:srgbClr val="FF0000"/>
                </a:solidFill>
              </a:rPr>
              <a:t> Rozbor testu vychází z měření tepové frekvence a její variability v klidové poloze (leh či sed) a během ortostatického testu.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cs-CZ" altLang="cs-CZ" sz="2400">
                <a:solidFill>
                  <a:srgbClr val="33CC33"/>
                </a:solidFill>
              </a:rPr>
              <a:t>Program zjistí, zda je zatížení prováděno optimálně či zda dochází ke stavu přetrénování organismu.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rgbClr val="33CC33"/>
                </a:solidFill>
              </a:rPr>
              <a:t> V případě, že program nenalezne potřebný účinek zatížení či odpovídající zotavení, doporučí kontrolu tréninkového programu.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>
                <a:solidFill>
                  <a:srgbClr val="33CC33"/>
                </a:solidFill>
              </a:rPr>
              <a:t> Řízení tréninkové zátěže (správný poměr zatížení a zotavení) je s využitím programem navržených postupů daleko efektivnější.</a:t>
            </a:r>
          </a:p>
        </p:txBody>
      </p:sp>
    </p:spTree>
    <p:extLst>
      <p:ext uri="{BB962C8B-B14F-4D97-AF65-F5344CB8AC3E}">
        <p14:creationId xmlns:p14="http://schemas.microsoft.com/office/powerpoint/2010/main" val="23759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larRS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141664"/>
            <a:ext cx="3225800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74826" y="3573464"/>
            <a:ext cx="41767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How to Interpret Results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solidFill>
                  <a:schemeClr val="hlink"/>
                </a:solidFill>
              </a:rPr>
              <a:t>Good Recovery (1)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solidFill>
                  <a:schemeClr val="hlink"/>
                </a:solidFill>
              </a:rPr>
              <a:t>Normal State (2)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Training Effect (3)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solidFill>
                  <a:srgbClr val="0000FF"/>
                </a:solidFill>
              </a:rPr>
              <a:t>Steady State (4)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solidFill>
                  <a:srgbClr val="0000FF"/>
                </a:solidFill>
              </a:rPr>
              <a:t>Stagnant State (5)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Hard Training (6)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/>
              <a:t>Overreaching (7)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solidFill>
                  <a:srgbClr val="FF0000"/>
                </a:solidFill>
              </a:rPr>
              <a:t>Sympathetic Overtraining (8)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>
                <a:solidFill>
                  <a:srgbClr val="FF0000"/>
                </a:solidFill>
              </a:rPr>
              <a:t>Parasympathetic Overtraining (9)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74825" y="188914"/>
            <a:ext cx="849788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/>
              <a:t>Polar (RS800) OwnOptimizerTM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Successful training requires temporary overloading: longer exercise duration, higher intensity, or higher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total volume. In order to avoid severe overtraining, overloading must always be followed by an adequate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recovery period.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Polar OwnOptimizer is a modification of a traditional orthostatic overtraining test.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This feature is based on heart rate and heart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variability measurements taken during an orthostatic test (standing up from relaxed resting).</a:t>
            </a:r>
          </a:p>
        </p:txBody>
      </p:sp>
    </p:spTree>
    <p:extLst>
      <p:ext uri="{BB962C8B-B14F-4D97-AF65-F5344CB8AC3E}">
        <p14:creationId xmlns:p14="http://schemas.microsoft.com/office/powerpoint/2010/main" val="181432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8269" y="1212520"/>
            <a:ext cx="4291120" cy="30546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200" b="1" dirty="0" smtClean="0">
                <a:solidFill>
                  <a:srgbClr val="0070C0"/>
                </a:solidFill>
              </a:rPr>
              <a:t>DIAGNOSTIKA ONEMOCNĚNÍ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200" dirty="0" smtClean="0">
                <a:solidFill>
                  <a:srgbClr val="FF0000"/>
                </a:solidFill>
              </a:rPr>
              <a:t>Analýza variability srdeční frekvence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200" dirty="0" smtClean="0"/>
              <a:t>- </a:t>
            </a:r>
            <a:r>
              <a:rPr lang="cs-CZ" altLang="cs-CZ" sz="2200" u="sng" dirty="0" smtClean="0"/>
              <a:t>dlouhodobý záznam </a:t>
            </a:r>
            <a:r>
              <a:rPr lang="cs-CZ" altLang="cs-CZ" sz="2200" dirty="0" smtClean="0"/>
              <a:t>(24 h)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 smtClean="0"/>
              <a:t>při běžné denní činnosti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 smtClean="0"/>
              <a:t>- </a:t>
            </a:r>
            <a:r>
              <a:rPr lang="cs-CZ" altLang="cs-CZ" sz="2200" u="sng" dirty="0" smtClean="0"/>
              <a:t>krátkodobý záznam </a:t>
            </a:r>
            <a:r>
              <a:rPr lang="cs-CZ" altLang="cs-CZ" sz="2200" dirty="0"/>
              <a:t>(5/10 minut)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200" dirty="0" smtClean="0"/>
              <a:t>při určité zátěži standardní polohový test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97" y="1212520"/>
            <a:ext cx="7479873" cy="5003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5939481" y="6216146"/>
            <a:ext cx="50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http://www.asu-arbeitsmedizin.com/ASUInternational-2015-6/Guideline-for-the-application-of-heart-rate-and-heart-rate-variability-in-occupational-medicine-and-occupational-science,QUlEPTY1NTc2MCZNSUQ9MTEzODIx.html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856164" y="3068002"/>
            <a:ext cx="68456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ANALÝZA</a:t>
            </a:r>
          </a:p>
          <a:p>
            <a:pPr algn="ctr"/>
            <a:r>
              <a:rPr lang="cs-CZ" dirty="0" smtClean="0"/>
              <a:t>ČASOVÁ	</a:t>
            </a:r>
            <a:r>
              <a:rPr lang="cs-CZ" dirty="0" smtClean="0">
                <a:solidFill>
                  <a:srgbClr val="0070C0"/>
                </a:solidFill>
              </a:rPr>
              <a:t>FREKVENČNÍ (SPEKTRÁLNÍ)</a:t>
            </a:r>
            <a:r>
              <a:rPr lang="cs-CZ" dirty="0" smtClean="0"/>
              <a:t>	NELINEÁRNÍ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56164" y="4168345"/>
            <a:ext cx="157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MSSD, SDRR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83141" y="4168345"/>
            <a:ext cx="172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Výkon, Hustota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47700" y="304269"/>
            <a:ext cx="10972800" cy="61900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200" dirty="0" smtClean="0"/>
              <a:t>ZÁTĚŽOVÉ TESTY A MONITOROVÁNÍ PACIENT</a:t>
            </a:r>
            <a:r>
              <a:rPr lang="en-GB" altLang="cs-CZ" sz="3200" dirty="0" smtClean="0"/>
              <a:t>Ů</a:t>
            </a:r>
            <a:r>
              <a:rPr lang="cs-CZ" altLang="cs-CZ" sz="3200" dirty="0" smtClean="0"/>
              <a:t>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107570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95" y="0"/>
            <a:ext cx="9580605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3333" y="3947635"/>
            <a:ext cx="2611395" cy="6161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200" dirty="0" smtClean="0">
                <a:solidFill>
                  <a:srgbClr val="FF0000"/>
                </a:solidFill>
              </a:rPr>
              <a:t>Spektrální analýza HRV</a:t>
            </a:r>
            <a:endParaRPr lang="cs-CZ" altLang="cs-CZ" sz="22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86667" y="1281642"/>
            <a:ext cx="24247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altLang="cs-CZ" dirty="0" smtClean="0">
                <a:solidFill>
                  <a:srgbClr val="0070C0"/>
                </a:solidFill>
              </a:rPr>
              <a:t>Dlouhodobý záznam RR </a:t>
            </a:r>
            <a:r>
              <a:rPr lang="cs-CZ" altLang="cs-CZ" dirty="0" err="1" smtClean="0"/>
              <a:t>Holter</a:t>
            </a:r>
            <a:r>
              <a:rPr lang="cs-CZ" altLang="cs-CZ" dirty="0" smtClean="0"/>
              <a:t> monitoring</a:t>
            </a:r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46666" y="2503839"/>
            <a:ext cx="27047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u="sng" dirty="0" smtClean="0">
                <a:solidFill>
                  <a:srgbClr val="7030A0"/>
                </a:solidFill>
              </a:rPr>
              <a:t>k posouzení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cs-CZ" altLang="cs-CZ" dirty="0" smtClean="0">
                <a:solidFill>
                  <a:srgbClr val="7030A0"/>
                </a:solidFill>
              </a:rPr>
              <a:t>rizika </a:t>
            </a:r>
            <a:r>
              <a:rPr lang="cs-CZ" altLang="cs-CZ" dirty="0">
                <a:solidFill>
                  <a:srgbClr val="7030A0"/>
                </a:solidFill>
              </a:rPr>
              <a:t>selhání </a:t>
            </a:r>
            <a:r>
              <a:rPr lang="cs-CZ" altLang="cs-CZ" dirty="0" smtClean="0">
                <a:solidFill>
                  <a:srgbClr val="7030A0"/>
                </a:solidFill>
              </a:rPr>
              <a:t>myokardu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cs-CZ" altLang="cs-CZ" dirty="0" smtClean="0">
                <a:solidFill>
                  <a:srgbClr val="7030A0"/>
                </a:solidFill>
              </a:rPr>
              <a:t>odmítání transplantátu</a:t>
            </a:r>
            <a:endParaRPr lang="cs-CZ" alt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35239"/>
            <a:ext cx="91440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2"/>
          <p:cNvSpPr txBox="1">
            <a:spLocks noChangeArrowheads="1"/>
          </p:cNvSpPr>
          <p:nvPr/>
        </p:nvSpPr>
        <p:spPr bwMode="auto">
          <a:xfrm>
            <a:off x="1666876" y="1484313"/>
            <a:ext cx="9001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kratší R-R interval		delší R-R interval		kratší R-R interval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vyšší SF				nižší SF			vyšší SF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R	    R 	            R	        R		   R	       R	        R	      R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640014" y="3357564"/>
            <a:ext cx="3024187" cy="3095625"/>
          </a:xfrm>
          <a:prstGeom prst="round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zpomalování SF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</a:p>
          <a:p>
            <a:pPr algn="ctr" eaLnBrk="1" hangingPunct="1">
              <a:defRPr/>
            </a:pP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</a:p>
          <a:p>
            <a:pPr algn="ctr" eaLnBrk="1" hangingPunct="1">
              <a:defRPr/>
            </a:pP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PARA-SYMPATIKUS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nitrohrudního tlaku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VÝDECH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880101" y="3357564"/>
            <a:ext cx="2951163" cy="3095625"/>
          </a:xfrm>
          <a:prstGeom prst="roundRect">
            <a:avLst/>
          </a:prstGeom>
          <a:solidFill>
            <a:srgbClr val="33CC33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zrychlování SF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</a:p>
          <a:p>
            <a:pPr algn="ctr" eaLnBrk="1" hangingPunct="1">
              <a:defRPr/>
            </a:pP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</a:p>
          <a:p>
            <a:pPr algn="ctr" eaLnBrk="1" hangingPunct="1">
              <a:defRPr/>
            </a:pPr>
            <a:endParaRPr lang="cs-CZ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PARA-SYMPATIKUS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↓</a:t>
            </a: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nitrohrudního tlaku</a:t>
            </a:r>
          </a:p>
          <a:p>
            <a:pPr algn="ctr" eaLnBrk="1" hangingPunct="1"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↑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NÁDECH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88506" y="422276"/>
            <a:ext cx="5757863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800" b="1" dirty="0" smtClean="0">
                <a:solidFill>
                  <a:srgbClr val="0033CC"/>
                </a:solidFill>
              </a:rPr>
              <a:t>Variabilita srdeční frekvence</a:t>
            </a:r>
            <a:endParaRPr lang="cs-CZ" altLang="cs-CZ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5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" y="430385"/>
            <a:ext cx="8748712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08539" y="1465519"/>
            <a:ext cx="3122140" cy="255454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ŘÍDÍCÍ NEUROVEGETATIVNÍ SYSTÉM</a:t>
            </a:r>
          </a:p>
          <a:p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centra a periferní nervy sympatiku a parasympatiku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← </a:t>
            </a:r>
            <a:r>
              <a:rPr lang="cs-CZ" sz="2000" dirty="0" err="1" smtClean="0"/>
              <a:t>baroreflex</a:t>
            </a:r>
            <a:r>
              <a:rPr lang="cs-CZ" sz="2000" dirty="0" smtClean="0"/>
              <a:t>, dýchání, transplantát, …</a:t>
            </a:r>
          </a:p>
          <a:p>
            <a:r>
              <a:rPr lang="cs-CZ" sz="2000" b="1" dirty="0">
                <a:solidFill>
                  <a:srgbClr val="7030A0"/>
                </a:solidFill>
              </a:rPr>
              <a:t>←</a:t>
            </a:r>
            <a:r>
              <a:rPr lang="cs-CZ" sz="2000" b="1" dirty="0" smtClean="0">
                <a:solidFill>
                  <a:srgbClr val="7030A0"/>
                </a:solidFill>
              </a:rPr>
              <a:t> neuropatie </a:t>
            </a:r>
            <a:r>
              <a:rPr lang="cs-CZ" sz="2000" dirty="0"/>
              <a:t>(</a:t>
            </a:r>
            <a:r>
              <a:rPr lang="cs-CZ" sz="2000" dirty="0" err="1" smtClean="0"/>
              <a:t>diab.mell</a:t>
            </a:r>
            <a:r>
              <a:rPr lang="cs-CZ" sz="2000" dirty="0"/>
              <a:t>.),</a:t>
            </a:r>
            <a:endParaRPr lang="cs-CZ" sz="2000" dirty="0" smtClean="0"/>
          </a:p>
          <a:p>
            <a:endParaRPr lang="cs-CZ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02807" y="4135302"/>
            <a:ext cx="2627872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SRDCE</a:t>
            </a:r>
          </a:p>
          <a:p>
            <a:r>
              <a:rPr lang="cs-CZ" dirty="0">
                <a:solidFill>
                  <a:srgbClr val="FF0000"/>
                </a:solidFill>
              </a:rPr>
              <a:t>poruchy kontraktility </a:t>
            </a:r>
          </a:p>
          <a:p>
            <a:r>
              <a:rPr lang="cs-CZ" dirty="0"/>
              <a:t>← </a:t>
            </a:r>
            <a:r>
              <a:rPr lang="cs-CZ" b="1" dirty="0">
                <a:solidFill>
                  <a:srgbClr val="7030A0"/>
                </a:solidFill>
              </a:rPr>
              <a:t>kardiopatie</a:t>
            </a:r>
            <a:endParaRPr lang="cs-CZ" dirty="0"/>
          </a:p>
          <a:p>
            <a:r>
              <a:rPr lang="cs-CZ" dirty="0"/>
              <a:t>ischemie, kardiomyopatie</a:t>
            </a:r>
          </a:p>
          <a:p>
            <a:r>
              <a:rPr lang="cs-CZ" dirty="0" err="1">
                <a:solidFill>
                  <a:srgbClr val="FF0000"/>
                </a:solidFill>
              </a:rPr>
              <a:t>dysrytmie</a:t>
            </a:r>
            <a:r>
              <a:rPr lang="cs-CZ" dirty="0"/>
              <a:t>, …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453972" y="33552"/>
            <a:ext cx="5757863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800" b="1" dirty="0" smtClean="0">
                <a:solidFill>
                  <a:srgbClr val="0033CC"/>
                </a:solidFill>
              </a:rPr>
              <a:t>Variabilita srdeční frekvence</a:t>
            </a:r>
            <a:endParaRPr lang="cs-CZ" altLang="cs-CZ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02" y="665038"/>
            <a:ext cx="4992130" cy="2888704"/>
          </a:xfrm>
          <a:prstGeom prst="rect">
            <a:avLst/>
          </a:prstGeom>
          <a:ln w="12700">
            <a:solidFill>
              <a:srgbClr val="0033CC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00" y="3608314"/>
            <a:ext cx="4992132" cy="2888705"/>
          </a:xfrm>
          <a:prstGeom prst="rect">
            <a:avLst/>
          </a:prstGeom>
          <a:ln w="12700">
            <a:solidFill>
              <a:srgbClr val="0033CC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4" y="3608315"/>
            <a:ext cx="4992131" cy="2888705"/>
          </a:xfrm>
          <a:prstGeom prst="rect">
            <a:avLst/>
          </a:prstGeom>
          <a:ln w="12700">
            <a:solidFill>
              <a:srgbClr val="0033CC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5" y="665038"/>
            <a:ext cx="4992130" cy="2888704"/>
          </a:xfrm>
          <a:prstGeom prst="rect">
            <a:avLst/>
          </a:prstGeom>
          <a:ln w="12700">
            <a:solidFill>
              <a:srgbClr val="0033CC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988544" y="6336952"/>
            <a:ext cx="1025968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/>
              <a:t>Scott</a:t>
            </a:r>
            <a:r>
              <a:rPr lang="cs-CZ" b="1" dirty="0"/>
              <a:t> W </a:t>
            </a:r>
            <a:r>
              <a:rPr lang="cs-CZ" b="1" dirty="0" err="1" smtClean="0"/>
              <a:t>Harden</a:t>
            </a:r>
            <a:r>
              <a:rPr lang="cs-CZ" b="1" dirty="0" smtClean="0"/>
              <a:t>. </a:t>
            </a:r>
            <a:r>
              <a:rPr lang="en-US" b="1" dirty="0"/>
              <a:t>DIY ECG Machine On The </a:t>
            </a:r>
            <a:r>
              <a:rPr lang="en-US" b="1" dirty="0" smtClean="0"/>
              <a:t>Cheap</a:t>
            </a:r>
            <a:r>
              <a:rPr lang="cs-CZ" b="1" dirty="0" smtClean="0"/>
              <a:t>.</a:t>
            </a:r>
          </a:p>
          <a:p>
            <a:pPr algn="ctr"/>
            <a:r>
              <a:rPr lang="cs-CZ" sz="1100" b="1" dirty="0" smtClean="0"/>
              <a:t>http</a:t>
            </a:r>
            <a:r>
              <a:rPr lang="cs-CZ" sz="1100" b="1" dirty="0"/>
              <a:t>://www.swharden.com/blog/2009-08-14-diy-ecg-machine-on-the-cheap/</a:t>
            </a:r>
            <a:endParaRPr lang="cs-CZ" sz="11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988544" y="183590"/>
            <a:ext cx="10259688" cy="452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800" b="1" dirty="0" smtClean="0">
                <a:solidFill>
                  <a:srgbClr val="0033CC"/>
                </a:solidFill>
              </a:rPr>
              <a:t>R-R intervaly </a:t>
            </a:r>
            <a:r>
              <a:rPr lang="cs-CZ" altLang="cs-CZ" sz="2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800" b="1" dirty="0" smtClean="0">
                <a:solidFill>
                  <a:srgbClr val="0033CC"/>
                </a:solidFill>
              </a:rPr>
              <a:t> Variabilita srdeční frekvence</a:t>
            </a:r>
            <a:endParaRPr lang="cs-CZ" altLang="cs-CZ" sz="2800" b="1" dirty="0">
              <a:solidFill>
                <a:srgbClr val="0033CC"/>
              </a:solidFill>
            </a:endParaRPr>
          </a:p>
        </p:txBody>
      </p:sp>
      <p:cxnSp>
        <p:nvCxnSpPr>
          <p:cNvPr id="10" name="Přímá spojnice se šipkou 9"/>
          <p:cNvCxnSpPr>
            <a:stCxn id="6" idx="3"/>
            <a:endCxn id="3" idx="1"/>
          </p:cNvCxnSpPr>
          <p:nvPr/>
        </p:nvCxnSpPr>
        <p:spPr>
          <a:xfrm>
            <a:off x="5980675" y="2109390"/>
            <a:ext cx="275427" cy="0"/>
          </a:xfrm>
          <a:prstGeom prst="straightConnector1">
            <a:avLst/>
          </a:prstGeom>
          <a:ln w="381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7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88" y="817529"/>
            <a:ext cx="8459381" cy="5487166"/>
          </a:xfrm>
          <a:prstGeom prst="rect">
            <a:avLst/>
          </a:prstGeom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567608" y="3645025"/>
            <a:ext cx="6477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cs-CZ" altLang="cs-CZ" sz="3500" b="1" dirty="0">
                <a:latin typeface="Times New Roman" panose="02020603050405020304" pitchFamily="18" charset="0"/>
              </a:rPr>
              <a:t>LEH				STOJ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1975713" y="882565"/>
            <a:ext cx="5757863" cy="6096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chemeClr val="bg1"/>
                </a:solidFill>
              </a:rPr>
              <a:t>Variabilita srdeční frekvence - HRV</a:t>
            </a:r>
          </a:p>
        </p:txBody>
      </p:sp>
    </p:spTree>
    <p:extLst>
      <p:ext uri="{BB962C8B-B14F-4D97-AF65-F5344CB8AC3E}">
        <p14:creationId xmlns:p14="http://schemas.microsoft.com/office/powerpoint/2010/main" val="24605209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GAVEN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/>
          <a:stretch/>
        </p:blipFill>
        <p:spPr bwMode="auto">
          <a:xfrm>
            <a:off x="2959803" y="1453033"/>
            <a:ext cx="5726170" cy="41207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239130" y="1818056"/>
            <a:ext cx="567600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kumimoji="1" lang="cs-CZ" altLang="cs-CZ" sz="2000" dirty="0">
                <a:solidFill>
                  <a:srgbClr val="D6061A"/>
                </a:solidFill>
                <a:latin typeface="Times New Roman" panose="02020603050405020304" pitchFamily="18" charset="0"/>
              </a:rPr>
              <a:t>VLF: 0,01-0,05 Hz </a:t>
            </a:r>
            <a:r>
              <a:rPr kumimoji="1" lang="en-US" altLang="cs-CZ" sz="2000" dirty="0" smtClean="0">
                <a:solidFill>
                  <a:srgbClr val="D6061A"/>
                </a:solidFill>
                <a:latin typeface="Times New Roman" panose="02020603050405020304" pitchFamily="18" charset="0"/>
              </a:rPr>
              <a:t>[</a:t>
            </a:r>
            <a:r>
              <a:rPr kumimoji="1" lang="cs-CZ" altLang="cs-CZ" sz="2000" dirty="0" smtClean="0">
                <a:solidFill>
                  <a:srgbClr val="D6061A"/>
                </a:solidFill>
                <a:latin typeface="Times New Roman" panose="02020603050405020304" pitchFamily="18" charset="0"/>
              </a:rPr>
              <a:t>0,6-3/min</a:t>
            </a:r>
            <a:r>
              <a:rPr kumimoji="1" lang="en-US" altLang="cs-CZ" sz="2000" dirty="0" smtClean="0">
                <a:solidFill>
                  <a:srgbClr val="D6061A"/>
                </a:solidFill>
                <a:latin typeface="Times New Roman" panose="02020603050405020304" pitchFamily="18" charset="0"/>
              </a:rPr>
              <a:t>]</a:t>
            </a:r>
            <a:r>
              <a:rPr kumimoji="1" lang="cs-CZ" altLang="cs-CZ" sz="2000" dirty="0" smtClean="0">
                <a:solidFill>
                  <a:srgbClr val="D6061A"/>
                </a:solidFill>
                <a:latin typeface="Times New Roman" panose="02020603050405020304" pitchFamily="18" charset="0"/>
              </a:rPr>
              <a:t> (</a:t>
            </a:r>
            <a:r>
              <a:rPr kumimoji="1" lang="cs-CZ" altLang="cs-CZ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←</a:t>
            </a:r>
            <a:r>
              <a:rPr kumimoji="1" lang="cs-CZ" altLang="cs-CZ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kumimoji="1" lang="cs-CZ" altLang="cs-CZ" sz="2000" dirty="0" smtClean="0">
                <a:solidFill>
                  <a:srgbClr val="D6061A"/>
                </a:solidFill>
                <a:latin typeface="Times New Roman" panose="02020603050405020304" pitchFamily="18" charset="0"/>
              </a:rPr>
              <a:t>vnitřní prostředí)</a:t>
            </a:r>
            <a:endParaRPr kumimoji="1" lang="cs-CZ" altLang="cs-CZ" sz="2000" dirty="0">
              <a:solidFill>
                <a:srgbClr val="D6061A"/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50000"/>
              </a:spcBef>
              <a:buFontTx/>
              <a:buNone/>
            </a:pPr>
            <a:r>
              <a:rPr kumimoji="1" lang="cs-CZ" altLang="cs-CZ" sz="2000" dirty="0">
                <a:solidFill>
                  <a:srgbClr val="FF3300"/>
                </a:solidFill>
                <a:latin typeface="Times New Roman" panose="02020603050405020304" pitchFamily="18" charset="0"/>
              </a:rPr>
              <a:t>LF: 0,05-0,15 Hz </a:t>
            </a:r>
            <a:r>
              <a:rPr kumimoji="1" lang="en-US" altLang="cs-CZ" sz="2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[</a:t>
            </a:r>
            <a:r>
              <a:rPr kumimoji="1" lang="cs-CZ" altLang="cs-CZ" sz="2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3-9/min</a:t>
            </a:r>
            <a:r>
              <a:rPr kumimoji="1" lang="en-US" altLang="cs-CZ" sz="2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]</a:t>
            </a:r>
            <a:r>
              <a:rPr kumimoji="1" lang="cs-CZ" altLang="cs-CZ" sz="2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(</a:t>
            </a:r>
            <a:r>
              <a:rPr kumimoji="1" lang="cs-CZ" altLang="cs-CZ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← </a:t>
            </a:r>
            <a:r>
              <a:rPr kumimoji="1" lang="cs-CZ" altLang="cs-CZ" sz="20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baroreflex</a:t>
            </a:r>
            <a:r>
              <a:rPr kumimoji="1" lang="cs-CZ" altLang="cs-CZ" sz="20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endParaRPr kumimoji="1" lang="cs-CZ" altLang="cs-CZ" sz="2000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r">
              <a:spcBef>
                <a:spcPct val="50000"/>
              </a:spcBef>
              <a:buFontTx/>
              <a:buNone/>
            </a:pPr>
            <a:r>
              <a:rPr kumimoji="1" lang="cs-CZ" altLang="cs-CZ" sz="2000" dirty="0">
                <a:solidFill>
                  <a:srgbClr val="FF9900"/>
                </a:solidFill>
                <a:latin typeface="Times New Roman" panose="02020603050405020304" pitchFamily="18" charset="0"/>
              </a:rPr>
              <a:t>HF: 0,15-0,5 Hz </a:t>
            </a:r>
            <a:r>
              <a:rPr kumimoji="1" lang="en-US" altLang="cs-CZ" sz="2000" dirty="0" smtClean="0">
                <a:solidFill>
                  <a:srgbClr val="FF9900"/>
                </a:solidFill>
                <a:latin typeface="Times New Roman" panose="02020603050405020304" pitchFamily="18" charset="0"/>
              </a:rPr>
              <a:t>[</a:t>
            </a:r>
            <a:r>
              <a:rPr kumimoji="1" lang="cs-CZ" altLang="cs-CZ" sz="2000" dirty="0" smtClean="0">
                <a:solidFill>
                  <a:srgbClr val="FF9900"/>
                </a:solidFill>
                <a:latin typeface="Times New Roman" panose="02020603050405020304" pitchFamily="18" charset="0"/>
              </a:rPr>
              <a:t>9-30/min</a:t>
            </a:r>
            <a:r>
              <a:rPr kumimoji="1" lang="en-US" altLang="cs-CZ" sz="2000" dirty="0" smtClean="0">
                <a:solidFill>
                  <a:srgbClr val="FF9900"/>
                </a:solidFill>
                <a:latin typeface="Times New Roman" panose="02020603050405020304" pitchFamily="18" charset="0"/>
              </a:rPr>
              <a:t>]</a:t>
            </a:r>
            <a:r>
              <a:rPr kumimoji="1" lang="cs-CZ" altLang="cs-CZ" sz="2000" dirty="0" smtClean="0">
                <a:solidFill>
                  <a:srgbClr val="FF9900"/>
                </a:solidFill>
                <a:latin typeface="Times New Roman" panose="02020603050405020304" pitchFamily="18" charset="0"/>
              </a:rPr>
              <a:t> (← dýchání)</a:t>
            </a:r>
            <a:endParaRPr kumimoji="1" lang="cs-CZ" altLang="cs-CZ" sz="2000" dirty="0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451614" y="5524710"/>
            <a:ext cx="310439" cy="2868"/>
          </a:xfrm>
          <a:prstGeom prst="line">
            <a:avLst/>
          </a:prstGeom>
          <a:noFill/>
          <a:ln w="76200" cap="sq">
            <a:solidFill>
              <a:srgbClr val="D6061A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871012" y="5535464"/>
            <a:ext cx="540594" cy="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4523400" y="5516719"/>
            <a:ext cx="2024087" cy="18745"/>
          </a:xfrm>
          <a:prstGeom prst="line">
            <a:avLst/>
          </a:prstGeom>
          <a:noFill/>
          <a:ln w="76200" cap="sq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714583" y="2143441"/>
            <a:ext cx="1837720" cy="3334939"/>
          </a:xfrm>
          <a:prstGeom prst="line">
            <a:avLst/>
          </a:prstGeom>
          <a:noFill/>
          <a:ln w="28575" cap="rnd">
            <a:solidFill>
              <a:srgbClr val="D6061A"/>
            </a:solidFill>
            <a:prstDash val="sysDot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4306529" y="2644346"/>
            <a:ext cx="2055593" cy="2852779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5673212" y="3141495"/>
            <a:ext cx="1006022" cy="2336885"/>
          </a:xfrm>
          <a:prstGeom prst="line">
            <a:avLst/>
          </a:prstGeom>
          <a:noFill/>
          <a:ln w="28575" cap="rnd">
            <a:solidFill>
              <a:srgbClr val="FF9900"/>
            </a:solidFill>
            <a:prstDash val="sysDot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195724" y="6176371"/>
            <a:ext cx="559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b="1" dirty="0" smtClean="0"/>
              <a:t>	</a:t>
            </a:r>
            <a:r>
              <a:rPr lang="cs-CZ" b="1" dirty="0"/>
              <a:t>	</a:t>
            </a:r>
            <a:r>
              <a:rPr lang="cs-CZ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PARASYMPATIKUS → zpomalení SF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</a:rPr>
              <a:t>SYMPATIKUS → zrychlení SF</a:t>
            </a:r>
          </a:p>
        </p:txBody>
      </p:sp>
      <p:sp>
        <p:nvSpPr>
          <p:cNvPr id="3" name="Šipka nahoru 2"/>
          <p:cNvSpPr/>
          <p:nvPr/>
        </p:nvSpPr>
        <p:spPr>
          <a:xfrm>
            <a:off x="4713132" y="5623854"/>
            <a:ext cx="1634006" cy="558540"/>
          </a:xfrm>
          <a:prstGeom prst="up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" name="Šipka nahoru 20"/>
          <p:cNvSpPr/>
          <p:nvPr/>
        </p:nvSpPr>
        <p:spPr>
          <a:xfrm>
            <a:off x="3451614" y="5623896"/>
            <a:ext cx="1261518" cy="80528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251233" y="998489"/>
            <a:ext cx="7143310" cy="3385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200" dirty="0" smtClean="0">
                <a:solidFill>
                  <a:srgbClr val="FF0000"/>
                </a:solidFill>
              </a:rPr>
              <a:t>Spektrální (frekvenční) analýza variability srdeční frekvence</a:t>
            </a:r>
            <a:endParaRPr lang="cs-CZ" altLang="cs-CZ" sz="2200" dirty="0" smtClean="0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7002176" y="4575168"/>
            <a:ext cx="666287" cy="668996"/>
          </a:xfrm>
          <a:prstGeom prst="line">
            <a:avLst/>
          </a:prstGeom>
          <a:noFill/>
          <a:ln w="76200" cap="sq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7700526" y="3941892"/>
            <a:ext cx="607992" cy="613170"/>
          </a:xfrm>
          <a:prstGeom prst="line">
            <a:avLst/>
          </a:prstGeom>
          <a:noFill/>
          <a:ln w="7620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8308518" y="3843791"/>
            <a:ext cx="1366684" cy="787203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STOJ</a:t>
            </a:r>
            <a:endParaRPr lang="cs-CZ" sz="2400" dirty="0"/>
          </a:p>
        </p:txBody>
      </p:sp>
      <p:sp>
        <p:nvSpPr>
          <p:cNvPr id="30" name="Šipka doleva 29"/>
          <p:cNvSpPr/>
          <p:nvPr/>
        </p:nvSpPr>
        <p:spPr>
          <a:xfrm>
            <a:off x="7668464" y="4575168"/>
            <a:ext cx="1366684" cy="750712"/>
          </a:xfrm>
          <a:prstGeom prst="lef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LEH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656223" y="1487588"/>
            <a:ext cx="22954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altLang="cs-CZ" dirty="0">
                <a:solidFill>
                  <a:srgbClr val="0070C0"/>
                </a:solidFill>
              </a:rPr>
              <a:t>krátkodobý záznam </a:t>
            </a:r>
            <a:r>
              <a:rPr lang="cs-CZ" altLang="cs-CZ" dirty="0" smtClean="0">
                <a:solidFill>
                  <a:srgbClr val="FF0000"/>
                </a:solidFill>
              </a:rPr>
              <a:t>polohový </a:t>
            </a:r>
            <a:r>
              <a:rPr lang="cs-CZ" altLang="cs-CZ" dirty="0">
                <a:solidFill>
                  <a:srgbClr val="FF0000"/>
                </a:solidFill>
              </a:rPr>
              <a:t>test </a:t>
            </a:r>
            <a:r>
              <a:rPr lang="cs-CZ" altLang="cs-CZ" dirty="0"/>
              <a:t>2x5 min (leh-stoj)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3297291" y="262375"/>
            <a:ext cx="5757863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800" b="1" dirty="0" smtClean="0">
                <a:solidFill>
                  <a:srgbClr val="0033CC"/>
                </a:solidFill>
              </a:rPr>
              <a:t>Variabilita srdeční frekvence</a:t>
            </a:r>
            <a:endParaRPr lang="cs-CZ" altLang="cs-CZ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91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27" grpId="0" animBg="1"/>
      <p:bldP spid="28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OUBEK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3"/>
          <a:stretch/>
        </p:blipFill>
        <p:spPr bwMode="auto">
          <a:xfrm>
            <a:off x="610394" y="3343166"/>
            <a:ext cx="5121728" cy="33836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BARTOS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/>
          <a:stretch/>
        </p:blipFill>
        <p:spPr bwMode="auto">
          <a:xfrm>
            <a:off x="2306915" y="1269158"/>
            <a:ext cx="5187780" cy="34678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RABAL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/>
          <a:stretch/>
        </p:blipFill>
        <p:spPr bwMode="auto">
          <a:xfrm>
            <a:off x="6477681" y="3343166"/>
            <a:ext cx="5105513" cy="338367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15327" y="4814288"/>
            <a:ext cx="1344828" cy="48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cs-CZ" altLang="cs-CZ" sz="2800" dirty="0" smtClean="0">
                <a:latin typeface="Times New Roman" panose="02020603050405020304" pitchFamily="18" charset="0"/>
              </a:rPr>
              <a:t>zdravý</a:t>
            </a:r>
            <a:endParaRPr kumimoji="1"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8268517" y="3580002"/>
            <a:ext cx="2540855" cy="9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cs-CZ" altLang="cs-CZ" sz="2800" dirty="0" smtClean="0">
                <a:latin typeface="Times New Roman" panose="02020603050405020304" pitchFamily="18" charset="0"/>
              </a:rPr>
              <a:t>poruchy srdečního rytmu</a:t>
            </a:r>
            <a:endParaRPr kumimoji="1" lang="cs-CZ" altLang="cs-CZ" sz="2800" dirty="0">
              <a:latin typeface="Times New Roman" panose="02020603050405020304" pitchFamily="18" charset="0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03219" y="2181544"/>
            <a:ext cx="2286000" cy="4572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cs-CZ" altLang="cs-CZ" dirty="0"/>
              <a:t>nízká HRV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0394" y="881124"/>
            <a:ext cx="10972800" cy="388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200" dirty="0" smtClean="0">
                <a:solidFill>
                  <a:srgbClr val="FF0000"/>
                </a:solidFill>
              </a:rPr>
              <a:t>Analýza variability srdeční frekvence - </a:t>
            </a:r>
            <a:r>
              <a:rPr lang="cs-CZ" altLang="cs-CZ" sz="2200" dirty="0" smtClean="0">
                <a:solidFill>
                  <a:srgbClr val="0070C0"/>
                </a:solidFill>
              </a:rPr>
              <a:t>krátkodobý záznam - </a:t>
            </a:r>
            <a:r>
              <a:rPr lang="cs-CZ" altLang="cs-CZ" sz="2200" dirty="0" smtClean="0"/>
              <a:t>polohový test 3x5 min (leh-stoj-leh)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297291" y="262375"/>
            <a:ext cx="5757863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2800" b="1" dirty="0" smtClean="0">
                <a:solidFill>
                  <a:srgbClr val="0033CC"/>
                </a:solidFill>
              </a:rPr>
              <a:t>Variabilita srdeční frekvence</a:t>
            </a:r>
            <a:endParaRPr lang="cs-CZ" altLang="cs-CZ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4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RV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5839" y="2924176"/>
            <a:ext cx="5775325" cy="3833813"/>
          </a:xfrm>
          <a:noFill/>
          <a:ln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4295776" y="-104775"/>
            <a:ext cx="22891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</a:rPr>
              <a:t>DiANS PF8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2039" y="6396039"/>
            <a:ext cx="2674937" cy="346075"/>
          </a:xfrm>
          <a:noFill/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cs-CZ" altLang="cs-CZ" sz="2400" b="1"/>
              <a:t>VariaCardio TF4</a:t>
            </a:r>
          </a:p>
        </p:txBody>
      </p:sp>
      <p:pic>
        <p:nvPicPr>
          <p:cNvPr id="1638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15889"/>
            <a:ext cx="5257800" cy="4054475"/>
          </a:xfrm>
          <a:prstGeom prst="rect">
            <a:avLst/>
          </a:prstGeom>
          <a:solidFill>
            <a:schemeClr val="accent1">
              <a:alpha val="18039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6502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016001"/>
            <a:ext cx="77581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ovéPole 2"/>
          <p:cNvSpPr txBox="1">
            <a:spLocks noChangeArrowheads="1"/>
          </p:cNvSpPr>
          <p:nvPr/>
        </p:nvSpPr>
        <p:spPr bwMode="auto">
          <a:xfrm>
            <a:off x="3216275" y="476250"/>
            <a:ext cx="6172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>
                <a:solidFill>
                  <a:srgbClr val="0070C0"/>
                </a:solidFill>
              </a:rPr>
              <a:t>HRV vleže a vstoje u zdravých dospělých osob</a:t>
            </a:r>
          </a:p>
          <a:p>
            <a:pPr algn="ctr"/>
            <a:r>
              <a:rPr lang="cs-CZ" altLang="cs-CZ" sz="900"/>
              <a:t>Stejskal P, Salinger J. Spektrální analýza variability srdeční frekvence. Med Sport Boh Slov, 1996, 2: 33-42.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/>
              <p:cNvSpPr txBox="1"/>
              <p:nvPr/>
            </p:nvSpPr>
            <p:spPr>
              <a:xfrm>
                <a:off x="2351585" y="3573017"/>
                <a:ext cx="7560839" cy="3139321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sz="1100" dirty="0" smtClean="0"/>
                  <a:t>Task</a:t>
                </a:r>
                <a:r>
                  <a:rPr lang="cs-CZ" sz="1100" dirty="0"/>
                  <a:t> </a:t>
                </a:r>
                <a:r>
                  <a:rPr lang="cs-CZ" sz="1100" dirty="0" err="1"/>
                  <a:t>Force</a:t>
                </a:r>
                <a:r>
                  <a:rPr lang="cs-CZ" sz="1100" dirty="0"/>
                  <a:t> </a:t>
                </a:r>
                <a:r>
                  <a:rPr lang="cs-CZ" sz="1100" dirty="0" err="1"/>
                  <a:t>of</a:t>
                </a:r>
                <a:r>
                  <a:rPr lang="cs-CZ" sz="1100" dirty="0"/>
                  <a:t> </a:t>
                </a:r>
                <a:r>
                  <a:rPr lang="cs-CZ" sz="1100" dirty="0" err="1"/>
                  <a:t>the</a:t>
                </a:r>
                <a:r>
                  <a:rPr lang="cs-CZ" sz="1100" dirty="0"/>
                  <a:t> </a:t>
                </a:r>
                <a:r>
                  <a:rPr lang="cs-CZ" sz="1100" dirty="0" err="1"/>
                  <a:t>European</a:t>
                </a:r>
                <a:r>
                  <a:rPr lang="cs-CZ" sz="1100" dirty="0"/>
                  <a:t> Society </a:t>
                </a:r>
                <a:r>
                  <a:rPr lang="cs-CZ" sz="1100" dirty="0" err="1"/>
                  <a:t>of</a:t>
                </a:r>
                <a:r>
                  <a:rPr lang="cs-CZ" sz="1100" dirty="0"/>
                  <a:t> </a:t>
                </a:r>
                <a:r>
                  <a:rPr lang="cs-CZ" sz="1100" dirty="0" err="1"/>
                  <a:t>Cardiology</a:t>
                </a:r>
                <a:r>
                  <a:rPr lang="cs-CZ" sz="1100" dirty="0"/>
                  <a:t> and </a:t>
                </a:r>
                <a:r>
                  <a:rPr lang="cs-CZ" sz="1100" dirty="0" err="1"/>
                  <a:t>the</a:t>
                </a:r>
                <a:r>
                  <a:rPr lang="cs-CZ" sz="1100" dirty="0"/>
                  <a:t> </a:t>
                </a:r>
                <a:r>
                  <a:rPr lang="cs-CZ" sz="1100" dirty="0" err="1"/>
                  <a:t>North</a:t>
                </a:r>
                <a:r>
                  <a:rPr lang="cs-CZ" sz="1100" dirty="0"/>
                  <a:t> </a:t>
                </a:r>
                <a:r>
                  <a:rPr lang="cs-CZ" sz="1100" dirty="0" err="1"/>
                  <a:t>American</a:t>
                </a:r>
                <a:r>
                  <a:rPr lang="cs-CZ" sz="1100" dirty="0"/>
                  <a:t> Society </a:t>
                </a:r>
                <a:r>
                  <a:rPr lang="cs-CZ" sz="1100" dirty="0" err="1"/>
                  <a:t>of</a:t>
                </a:r>
                <a:r>
                  <a:rPr lang="cs-CZ" sz="1100" dirty="0"/>
                  <a:t> </a:t>
                </a:r>
                <a:r>
                  <a:rPr lang="cs-CZ" sz="1100" dirty="0" err="1"/>
                  <a:t>Pacing</a:t>
                </a:r>
                <a:r>
                  <a:rPr lang="cs-CZ" sz="1100" dirty="0"/>
                  <a:t> </a:t>
                </a:r>
                <a:r>
                  <a:rPr lang="cs-CZ" sz="1100" dirty="0" err="1"/>
                  <a:t>Electrophysiology</a:t>
                </a:r>
                <a:r>
                  <a:rPr lang="cs-CZ" sz="1100" dirty="0"/>
                  <a:t>. </a:t>
                </a:r>
                <a:r>
                  <a:rPr lang="cs-CZ" sz="1100" dirty="0" err="1"/>
                  <a:t>Standards</a:t>
                </a:r>
                <a:r>
                  <a:rPr lang="cs-CZ" sz="1100" dirty="0"/>
                  <a:t> </a:t>
                </a:r>
                <a:r>
                  <a:rPr lang="cs-CZ" sz="1100" dirty="0" err="1"/>
                  <a:t>of</a:t>
                </a:r>
                <a:r>
                  <a:rPr lang="cs-CZ" sz="1100" dirty="0"/>
                  <a:t> </a:t>
                </a:r>
                <a:r>
                  <a:rPr lang="cs-CZ" sz="1100" dirty="0" err="1"/>
                  <a:t>measurement</a:t>
                </a:r>
                <a:r>
                  <a:rPr lang="cs-CZ" sz="1100" dirty="0"/>
                  <a:t>, </a:t>
                </a:r>
                <a:r>
                  <a:rPr lang="cs-CZ" sz="1100" dirty="0" err="1"/>
                  <a:t>physiological</a:t>
                </a:r>
                <a:r>
                  <a:rPr lang="cs-CZ" sz="1100" dirty="0"/>
                  <a:t> </a:t>
                </a:r>
                <a:r>
                  <a:rPr lang="cs-CZ" sz="1100" dirty="0" err="1"/>
                  <a:t>interpretation</a:t>
                </a:r>
                <a:r>
                  <a:rPr lang="cs-CZ" sz="1100" dirty="0"/>
                  <a:t> and </a:t>
                </a:r>
                <a:r>
                  <a:rPr lang="cs-CZ" sz="1100" dirty="0" err="1"/>
                  <a:t>clinical</a:t>
                </a:r>
                <a:r>
                  <a:rPr lang="cs-CZ" sz="1100" dirty="0"/>
                  <a:t> use. </a:t>
                </a:r>
                <a:r>
                  <a:rPr lang="cs-CZ" sz="1100" dirty="0" err="1"/>
                  <a:t>Circulation</a:t>
                </a:r>
                <a:r>
                  <a:rPr lang="cs-CZ" sz="1100" dirty="0"/>
                  <a:t>, 1996, 93: 1043-1065.</a:t>
                </a:r>
              </a:p>
              <a:p>
                <a:pPr algn="ctr">
                  <a:defRPr/>
                </a:pPr>
                <a:r>
                  <a:rPr lang="cs-CZ" sz="1600" dirty="0">
                    <a:solidFill>
                      <a:srgbClr val="0070C0"/>
                    </a:solidFill>
                  </a:rPr>
                  <a:t>(5 minut vleže</a:t>
                </a:r>
                <a:r>
                  <a:rPr lang="cs-CZ" sz="1600" dirty="0">
                    <a:solidFill>
                      <a:srgbClr val="0070C0"/>
                    </a:solidFill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cs-CZ" sz="1600" dirty="0" err="1" smtClean="0">
                    <a:solidFill>
                      <a:srgbClr val="0070C0"/>
                    </a:solidFill>
                  </a:rPr>
                  <a:t>±s</a:t>
                </a:r>
                <a:r>
                  <a:rPr lang="cs-CZ" sz="1600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5">
                  <a:defRPr/>
                </a:pPr>
                <a:r>
                  <a:rPr lang="cs-CZ" dirty="0"/>
                  <a:t>TP (ms</a:t>
                </a:r>
                <a:r>
                  <a:rPr lang="cs-CZ" baseline="30000" dirty="0"/>
                  <a:t>2</a:t>
                </a:r>
                <a:r>
                  <a:rPr lang="cs-CZ" dirty="0"/>
                  <a:t>)	3466 ± 1018</a:t>
                </a:r>
              </a:p>
              <a:p>
                <a:pPr lvl="5">
                  <a:defRPr/>
                </a:pPr>
                <a:r>
                  <a:rPr lang="cs-CZ" dirty="0"/>
                  <a:t>LF (ms</a:t>
                </a:r>
                <a:r>
                  <a:rPr lang="cs-CZ" baseline="30000" dirty="0"/>
                  <a:t>2</a:t>
                </a:r>
                <a:r>
                  <a:rPr lang="cs-CZ" dirty="0"/>
                  <a:t>)	1170 ± 416</a:t>
                </a:r>
              </a:p>
              <a:p>
                <a:pPr lvl="5">
                  <a:defRPr/>
                </a:pPr>
                <a:r>
                  <a:rPr lang="cs-CZ" dirty="0"/>
                  <a:t>HF (ms</a:t>
                </a:r>
                <a:r>
                  <a:rPr lang="cs-CZ" baseline="30000" dirty="0"/>
                  <a:t>2</a:t>
                </a:r>
                <a:r>
                  <a:rPr lang="cs-CZ" dirty="0"/>
                  <a:t>)	975 ± 203</a:t>
                </a:r>
              </a:p>
              <a:p>
                <a:pPr lvl="5">
                  <a:defRPr/>
                </a:pPr>
                <a:r>
                  <a:rPr lang="cs-CZ" dirty="0"/>
                  <a:t>LF (nu)	54 ± 4</a:t>
                </a:r>
              </a:p>
              <a:p>
                <a:pPr lvl="5">
                  <a:defRPr/>
                </a:pPr>
                <a:r>
                  <a:rPr lang="cs-CZ" dirty="0"/>
                  <a:t>HF (nu) 	29 ± 3</a:t>
                </a:r>
              </a:p>
              <a:p>
                <a:pPr lvl="5">
                  <a:defRPr/>
                </a:pPr>
                <a:r>
                  <a:rPr lang="cs-CZ" dirty="0"/>
                  <a:t>LF/HF	1,5 - 2,0</a:t>
                </a:r>
              </a:p>
              <a:p>
                <a:pPr algn="ctr">
                  <a:defRPr/>
                </a:pPr>
                <a:r>
                  <a:rPr lang="cs-CZ" sz="1600" dirty="0">
                    <a:solidFill>
                      <a:srgbClr val="0070C0"/>
                    </a:solidFill>
                  </a:rPr>
                  <a:t>(24 h;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600" i="1"/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cs-CZ" sz="1600" smtClean="0">
                            <a:solidFill>
                              <a:srgbClr val="0070C0"/>
                            </a:solidFill>
                          </a:rPr>
                          <m:t>x</m:t>
                        </m:r>
                      </m:e>
                    </m:acc>
                  </m:oMath>
                </a14:m>
                <a:r>
                  <a:rPr lang="cs-CZ" sz="1600" dirty="0" err="1" smtClean="0">
                    <a:solidFill>
                      <a:srgbClr val="0070C0"/>
                    </a:solidFill>
                  </a:rPr>
                  <a:t>±s</a:t>
                </a:r>
                <a:r>
                  <a:rPr lang="cs-CZ" sz="1600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5">
                  <a:defRPr/>
                </a:pPr>
                <a:r>
                  <a:rPr lang="cs-CZ" dirty="0"/>
                  <a:t>SDNN (</a:t>
                </a:r>
                <a:r>
                  <a:rPr lang="cs-CZ" dirty="0" err="1"/>
                  <a:t>ms</a:t>
                </a:r>
                <a:r>
                  <a:rPr lang="cs-CZ" dirty="0"/>
                  <a:t>)	141 ± 39</a:t>
                </a:r>
              </a:p>
              <a:p>
                <a:pPr lvl="5">
                  <a:defRPr/>
                </a:pPr>
                <a:r>
                  <a:rPr lang="cs-CZ" dirty="0"/>
                  <a:t>RMSSD (</a:t>
                </a:r>
                <a:r>
                  <a:rPr lang="cs-CZ" dirty="0" err="1"/>
                  <a:t>ms</a:t>
                </a:r>
                <a:r>
                  <a:rPr lang="cs-CZ" dirty="0"/>
                  <a:t>)	27 ± 12</a:t>
                </a:r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5" y="3573017"/>
                <a:ext cx="7560839" cy="3139321"/>
              </a:xfrm>
              <a:prstGeom prst="rect">
                <a:avLst/>
              </a:prstGeom>
              <a:blipFill rotWithShape="0">
                <a:blip r:embed="rId3"/>
                <a:stretch>
                  <a:fillRect b="-19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1061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666</Words>
  <Application>Microsoft Office PowerPoint</Application>
  <PresentationFormat>Širokoúhlá obrazovka</PresentationFormat>
  <Paragraphs>143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Motiv Office</vt:lpstr>
      <vt:lpstr>Variabilita srdeční frekvence a její analýza u sportovců a pacientů</vt:lpstr>
      <vt:lpstr>Prezentace aplikace PowerPoint</vt:lpstr>
      <vt:lpstr>Prezentace aplikace PowerPoint</vt:lpstr>
      <vt:lpstr>Prezentace aplikace PowerPoint</vt:lpstr>
      <vt:lpstr>Variabilita srdeční frekvence - HRV</vt:lpstr>
      <vt:lpstr>Prezentace aplikace PowerPoint</vt:lpstr>
      <vt:lpstr>Prezentace aplikace PowerPoint</vt:lpstr>
      <vt:lpstr>VariaCardio TF4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Variabilita srdeční frekvence a její analýza u sportovců a pacientů</dc:title>
  <dc:creator>Jan Novotný</dc:creator>
  <cp:lastModifiedBy>Jan Novotný</cp:lastModifiedBy>
  <cp:revision>2</cp:revision>
  <dcterms:created xsi:type="dcterms:W3CDTF">2016-04-25T12:09:21Z</dcterms:created>
  <dcterms:modified xsi:type="dcterms:W3CDTF">2017-03-27T11:45:11Z</dcterms:modified>
</cp:coreProperties>
</file>