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3" r:id="rId4"/>
    <p:sldId id="262" r:id="rId5"/>
    <p:sldId id="272" r:id="rId6"/>
    <p:sldId id="265" r:id="rId7"/>
    <p:sldId id="258" r:id="rId8"/>
    <p:sldId id="259" r:id="rId9"/>
    <p:sldId id="260" r:id="rId10"/>
    <p:sldId id="257" r:id="rId11"/>
    <p:sldId id="271" r:id="rId12"/>
    <p:sldId id="266" r:id="rId13"/>
    <p:sldId id="269" r:id="rId14"/>
    <p:sldId id="268" r:id="rId15"/>
    <p:sldId id="267" r:id="rId16"/>
    <p:sldId id="270" r:id="rId17"/>
    <p:sldId id="264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A111915-BE36-4E01-A7E5-04B1672EAD32}" styleName="Světlý styl 2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Světlý styl 2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6D9F66E-5EB9-4882-86FB-DCBF35E3C3E4}" styleName="Střední styl 4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DBED569-4797-4DF1-A0F4-6AAB3CD982D8}" styleName="Světlý styl 3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84" y="8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BCAB-598A-4AF9-B4A1-796EFD7AB4D9}" type="datetimeFigureOut">
              <a:rPr lang="cs-CZ" smtClean="0"/>
              <a:t>29.5.2017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2895-F6CC-4567-B1A1-CCF26E0762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0284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BCAB-598A-4AF9-B4A1-796EFD7AB4D9}" type="datetimeFigureOut">
              <a:rPr lang="cs-CZ" smtClean="0"/>
              <a:t>29.5.2017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2895-F6CC-4567-B1A1-CCF26E0762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0626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BCAB-598A-4AF9-B4A1-796EFD7AB4D9}" type="datetimeFigureOut">
              <a:rPr lang="cs-CZ" smtClean="0"/>
              <a:t>29.5.2017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2895-F6CC-4567-B1A1-CCF26E0762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779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BCAB-598A-4AF9-B4A1-796EFD7AB4D9}" type="datetimeFigureOut">
              <a:rPr lang="cs-CZ" smtClean="0"/>
              <a:t>29.5.2017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2895-F6CC-4567-B1A1-CCF26E0762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9589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BCAB-598A-4AF9-B4A1-796EFD7AB4D9}" type="datetimeFigureOut">
              <a:rPr lang="cs-CZ" smtClean="0"/>
              <a:t>29.5.2017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2895-F6CC-4567-B1A1-CCF26E0762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4022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BCAB-598A-4AF9-B4A1-796EFD7AB4D9}" type="datetimeFigureOut">
              <a:rPr lang="cs-CZ" smtClean="0"/>
              <a:t>29.5.2017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2895-F6CC-4567-B1A1-CCF26E0762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2381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BCAB-598A-4AF9-B4A1-796EFD7AB4D9}" type="datetimeFigureOut">
              <a:rPr lang="cs-CZ" smtClean="0"/>
              <a:t>29.5.2017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2895-F6CC-4567-B1A1-CCF26E0762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4869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BCAB-598A-4AF9-B4A1-796EFD7AB4D9}" type="datetimeFigureOut">
              <a:rPr lang="cs-CZ" smtClean="0"/>
              <a:t>29.5.2017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2895-F6CC-4567-B1A1-CCF26E0762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3098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BCAB-598A-4AF9-B4A1-796EFD7AB4D9}" type="datetimeFigureOut">
              <a:rPr lang="cs-CZ" smtClean="0"/>
              <a:t>29.5.2017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2895-F6CC-4567-B1A1-CCF26E0762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0049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BCAB-598A-4AF9-B4A1-796EFD7AB4D9}" type="datetimeFigureOut">
              <a:rPr lang="cs-CZ" smtClean="0"/>
              <a:t>29.5.2017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2895-F6CC-4567-B1A1-CCF26E0762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615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BCAB-598A-4AF9-B4A1-796EFD7AB4D9}" type="datetimeFigureOut">
              <a:rPr lang="cs-CZ" smtClean="0"/>
              <a:t>29.5.2017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2895-F6CC-4567-B1A1-CCF26E0762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8856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ABCAB-598A-4AF9-B4A1-796EFD7AB4D9}" type="datetimeFigureOut">
              <a:rPr lang="cs-CZ" smtClean="0"/>
              <a:t>29.5.2017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82895-F6CC-4567-B1A1-CCF26E0762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8304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7527" y="2362200"/>
            <a:ext cx="9144000" cy="1481138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0070C0"/>
                </a:solidFill>
              </a:rPr>
              <a:t>Nedostatek pohybu a zdraví</a:t>
            </a:r>
            <a:br>
              <a:rPr lang="cs-CZ" dirty="0" smtClean="0">
                <a:solidFill>
                  <a:srgbClr val="0070C0"/>
                </a:solidFill>
              </a:rPr>
            </a:br>
            <a:r>
              <a:rPr lang="cs-CZ" sz="2000" dirty="0" smtClean="0">
                <a:solidFill>
                  <a:srgbClr val="002060"/>
                </a:solidFill>
              </a:rPr>
              <a:t>Jan Novotný</a:t>
            </a:r>
            <a:br>
              <a:rPr lang="cs-CZ" sz="2000" dirty="0" smtClean="0">
                <a:solidFill>
                  <a:srgbClr val="002060"/>
                </a:solidFill>
              </a:rPr>
            </a:br>
            <a:r>
              <a:rPr lang="cs-CZ" sz="2000" dirty="0" smtClean="0">
                <a:solidFill>
                  <a:srgbClr val="002060"/>
                </a:solidFill>
              </a:rPr>
              <a:t>2016</a:t>
            </a:r>
            <a:endParaRPr lang="cs-CZ" dirty="0">
              <a:solidFill>
                <a:srgbClr val="0070C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2" t="70308" r="34522" b="12750"/>
          <a:stretch/>
        </p:blipFill>
        <p:spPr>
          <a:xfrm>
            <a:off x="0" y="5626100"/>
            <a:ext cx="8785393" cy="748736"/>
          </a:xfrm>
          <a:prstGeom prst="rect">
            <a:avLst/>
          </a:prstGeom>
        </p:spPr>
      </p:pic>
      <p:sp>
        <p:nvSpPr>
          <p:cNvPr id="7" name="Šipka doprava 6"/>
          <p:cNvSpPr/>
          <p:nvPr/>
        </p:nvSpPr>
        <p:spPr>
          <a:xfrm>
            <a:off x="8991683" y="5727700"/>
            <a:ext cx="698500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473" y="4914900"/>
            <a:ext cx="1835033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46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2" t="70308" r="34522" b="12750"/>
          <a:stretch/>
        </p:blipFill>
        <p:spPr>
          <a:xfrm>
            <a:off x="829177" y="444499"/>
            <a:ext cx="10635916" cy="1142437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433137" y="1586937"/>
            <a:ext cx="116205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i="1" dirty="0" smtClean="0">
                <a:solidFill>
                  <a:srgbClr val="0070C0"/>
                </a:solidFill>
              </a:rPr>
              <a:t>CESTA DO PRÁCE –    PRÁCE    –   CESTA Z PRÁCE   -  VOLNÝ ČAS</a:t>
            </a:r>
          </a:p>
          <a:p>
            <a:pPr algn="ctr"/>
            <a:endParaRPr lang="cs-CZ" sz="3200" b="1" dirty="0" smtClean="0"/>
          </a:p>
          <a:p>
            <a:pPr algn="ctr"/>
            <a:r>
              <a:rPr lang="cs-CZ" sz="3200" b="1" dirty="0" smtClean="0"/>
              <a:t>↓</a:t>
            </a:r>
          </a:p>
          <a:p>
            <a:pPr algn="ctr"/>
            <a:r>
              <a:rPr lang="cs-CZ" sz="3200" dirty="0" smtClean="0">
                <a:solidFill>
                  <a:srgbClr val="FF0000"/>
                </a:solidFill>
              </a:rPr>
              <a:t>PROBLÉM</a:t>
            </a:r>
          </a:p>
          <a:p>
            <a:pPr algn="ctr"/>
            <a:r>
              <a:rPr lang="cs-CZ" sz="2800" dirty="0" smtClean="0">
                <a:solidFill>
                  <a:srgbClr val="FF0000"/>
                </a:solidFill>
              </a:rPr>
              <a:t>Rozpor mezi </a:t>
            </a:r>
            <a:r>
              <a:rPr lang="cs-CZ" sz="2800" dirty="0" smtClean="0">
                <a:solidFill>
                  <a:schemeClr val="accent6">
                    <a:lumMod val="75000"/>
                  </a:schemeClr>
                </a:solidFill>
              </a:rPr>
              <a:t>milióny let fixovanými </a:t>
            </a:r>
            <a:r>
              <a:rPr lang="cs-CZ" sz="2800" b="1" dirty="0" smtClean="0">
                <a:solidFill>
                  <a:schemeClr val="accent6">
                    <a:lumMod val="75000"/>
                  </a:schemeClr>
                </a:solidFill>
              </a:rPr>
              <a:t>GENETICKÝMI VLOHAMI K POHYBU</a:t>
            </a:r>
          </a:p>
          <a:p>
            <a:pPr algn="ctr"/>
            <a:r>
              <a:rPr lang="cs-CZ" sz="2800" dirty="0" smtClean="0">
                <a:solidFill>
                  <a:srgbClr val="FF0000"/>
                </a:solidFill>
              </a:rPr>
              <a:t>a </a:t>
            </a:r>
            <a:r>
              <a:rPr lang="cs-CZ" sz="2800" dirty="0" smtClean="0">
                <a:solidFill>
                  <a:srgbClr val="002060"/>
                </a:solidFill>
              </a:rPr>
              <a:t>současným </a:t>
            </a:r>
            <a:r>
              <a:rPr lang="cs-CZ" sz="2800" b="1" dirty="0" smtClean="0">
                <a:solidFill>
                  <a:srgbClr val="002060"/>
                </a:solidFill>
              </a:rPr>
              <a:t>NEDOSTATKEM POHYBU </a:t>
            </a:r>
            <a:r>
              <a:rPr lang="cs-CZ" sz="2800" dirty="0" smtClean="0">
                <a:solidFill>
                  <a:srgbClr val="002060"/>
                </a:solidFill>
              </a:rPr>
              <a:t>(v posledních asi 50-100 letech) </a:t>
            </a:r>
            <a:endParaRPr lang="cs-CZ" sz="2800" b="1" dirty="0" smtClean="0">
              <a:solidFill>
                <a:srgbClr val="002060"/>
              </a:solidFill>
            </a:endParaRPr>
          </a:p>
          <a:p>
            <a:pPr algn="ctr"/>
            <a:r>
              <a:rPr lang="cs-CZ" sz="3200" b="1" dirty="0" smtClean="0">
                <a:solidFill>
                  <a:srgbClr val="7030A0"/>
                </a:solidFill>
              </a:rPr>
              <a:t>↓</a:t>
            </a:r>
          </a:p>
          <a:p>
            <a:pPr algn="ctr"/>
            <a:r>
              <a:rPr lang="cs-CZ" sz="3200" b="1" dirty="0" smtClean="0">
                <a:solidFill>
                  <a:srgbClr val="7030A0"/>
                </a:solidFill>
              </a:rPr>
              <a:t>SLABOST a PORUCHY ZDRAVÍ</a:t>
            </a:r>
          </a:p>
          <a:p>
            <a:pPr algn="ctr"/>
            <a:r>
              <a:rPr lang="cs-CZ" sz="3200" i="1" dirty="0" smtClean="0">
                <a:solidFill>
                  <a:srgbClr val="7030A0"/>
                </a:solidFill>
              </a:rPr>
              <a:t>z nedostatku pohybu (hypokineze), ze sedavého způsobu života</a:t>
            </a:r>
          </a:p>
          <a:p>
            <a:pPr algn="ctr"/>
            <a:r>
              <a:rPr lang="cs-CZ" sz="3200" b="1" dirty="0" smtClean="0">
                <a:solidFill>
                  <a:srgbClr val="7030A0"/>
                </a:solidFill>
              </a:rPr>
              <a:t>(součást civilizačních nemocí)</a:t>
            </a:r>
          </a:p>
        </p:txBody>
      </p:sp>
    </p:spTree>
    <p:extLst>
      <p:ext uri="{BB962C8B-B14F-4D97-AF65-F5344CB8AC3E}">
        <p14:creationId xmlns:p14="http://schemas.microsoft.com/office/powerpoint/2010/main" val="163169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576" y="1190604"/>
            <a:ext cx="7380871" cy="5282949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743575" y="464063"/>
            <a:ext cx="8524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rgbClr val="7030A0"/>
                </a:solidFill>
              </a:rPr>
              <a:t>Nízká úroveň aerobní kapacity osob se sedavým způsobem života</a:t>
            </a:r>
          </a:p>
          <a:p>
            <a:pPr algn="ctr"/>
            <a:r>
              <a:rPr lang="cs-CZ" sz="1200" dirty="0" smtClean="0"/>
              <a:t>(Jackson et al., 1999)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40553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18" y="664704"/>
            <a:ext cx="1958482" cy="1330815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38112" y="4154225"/>
            <a:ext cx="22610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000" dirty="0"/>
              <a:t>http://www.sportvital.cz/sport/lidske-telo/mate-na-to-aneb-o-sile-ii-dil/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5519"/>
            <a:ext cx="2825708" cy="2119281"/>
          </a:xfrm>
          <a:prstGeom prst="rect">
            <a:avLst/>
          </a:prstGeom>
        </p:spPr>
      </p:pic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277374"/>
              </p:ext>
            </p:extLst>
          </p:nvPr>
        </p:nvGraphicFramePr>
        <p:xfrm>
          <a:off x="2483836" y="860238"/>
          <a:ext cx="9372600" cy="3962400"/>
        </p:xfrm>
        <a:graphic>
          <a:graphicData uri="http://schemas.openxmlformats.org/drawingml/2006/table">
            <a:tbl>
              <a:tblPr/>
              <a:tblGrid>
                <a:gridCol w="3876675"/>
                <a:gridCol w="5495925"/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rgbClr val="7030A0"/>
                          </a:solidFill>
                        </a:rPr>
                        <a:t>Poruchy pohybové soustavy</a:t>
                      </a:r>
                      <a:endParaRPr lang="cs-CZ" sz="24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 sz="2000" dirty="0">
                          <a:solidFill>
                            <a:srgbClr val="0070C0"/>
                          </a:solidFill>
                        </a:rPr>
                        <a:t>řídnutí kostí – osteoporóza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i="1" dirty="0"/>
                        <a:t>bolesti, zvýšená křehkost a lomivost, zlomeniny</a:t>
                      </a:r>
                      <a:endParaRPr lang="cs-CZ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 sz="2000" dirty="0">
                          <a:solidFill>
                            <a:srgbClr val="0070C0"/>
                          </a:solidFill>
                        </a:rPr>
                        <a:t>oslabení svalů – hypotrofie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i="1" dirty="0"/>
                        <a:t>svalová </a:t>
                      </a:r>
                      <a:r>
                        <a:rPr lang="cs-CZ" sz="2000" i="1" dirty="0" err="1"/>
                        <a:t>dysbalance</a:t>
                      </a:r>
                      <a:r>
                        <a:rPr lang="cs-CZ" sz="2000" i="1" dirty="0"/>
                        <a:t>; bolesti zad, krku, hlavy; špatná funkce</a:t>
                      </a:r>
                      <a:endParaRPr lang="cs-CZ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 sz="2000" dirty="0">
                          <a:solidFill>
                            <a:srgbClr val="0070C0"/>
                          </a:solidFill>
                        </a:rPr>
                        <a:t>zkrácení svalů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i="1" dirty="0"/>
                        <a:t>menší pohyblivost kloubů</a:t>
                      </a:r>
                      <a:endParaRPr lang="cs-CZ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 sz="2000" dirty="0">
                          <a:solidFill>
                            <a:srgbClr val="0070C0"/>
                          </a:solidFill>
                        </a:rPr>
                        <a:t>oslabení meziobratlových plotének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i="1" dirty="0"/>
                        <a:t>bolesti zad, častější výhřezy plotének</a:t>
                      </a:r>
                      <a:endParaRPr lang="cs-CZ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 sz="2000" dirty="0">
                          <a:solidFill>
                            <a:srgbClr val="0070C0"/>
                          </a:solidFill>
                        </a:rPr>
                        <a:t>funkční snížení nožní klenby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i="1" dirty="0"/>
                        <a:t>biomechanická porucha funkce nohy, hlezenních a kolenních kloubů, horší výkonnost při chůzi a běhu, přetížení a poškození měkkých tkání nohy a zřetězených struktur pohybového aparátu, bolesti nohou, bérců, kolen</a:t>
                      </a:r>
                      <a:r>
                        <a:rPr lang="cs-CZ" sz="2000" i="1" dirty="0" smtClean="0"/>
                        <a:t>, kyčlů</a:t>
                      </a:r>
                      <a:r>
                        <a:rPr lang="cs-CZ" sz="2000" i="1" dirty="0"/>
                        <a:t>, zad atd.</a:t>
                      </a:r>
                      <a:endParaRPr lang="cs-CZ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29"/>
          <a:stretch/>
        </p:blipFill>
        <p:spPr>
          <a:xfrm>
            <a:off x="4185143" y="3512342"/>
            <a:ext cx="2120407" cy="128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31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95250"/>
            <a:ext cx="4874551" cy="5292740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79"/>
          <a:stretch/>
        </p:blipFill>
        <p:spPr>
          <a:xfrm>
            <a:off x="1571625" y="5476875"/>
            <a:ext cx="1326914" cy="126809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775" y="95249"/>
            <a:ext cx="7043752" cy="3977086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734904"/>
              </p:ext>
            </p:extLst>
          </p:nvPr>
        </p:nvGraphicFramePr>
        <p:xfrm>
          <a:off x="2970227" y="4196715"/>
          <a:ext cx="9131300" cy="2560320"/>
        </p:xfrm>
        <a:graphic>
          <a:graphicData uri="http://schemas.openxmlformats.org/drawingml/2006/table">
            <a:tbl>
              <a:tblPr/>
              <a:tblGrid>
                <a:gridCol w="4702175"/>
                <a:gridCol w="4429125"/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rgbClr val="7030A0"/>
                          </a:solidFill>
                        </a:rPr>
                        <a:t>Poruchy látkové výměny a hormonální soustavy</a:t>
                      </a:r>
                      <a:endParaRPr lang="cs-CZ" sz="24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1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 sz="2000" dirty="0">
                          <a:solidFill>
                            <a:srgbClr val="0070C0"/>
                          </a:solidFill>
                        </a:rPr>
                        <a:t>ukládání tukových zásob – obezita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i="1" dirty="0"/>
                        <a:t>přetížení velkou hmotností</a:t>
                      </a:r>
                      <a:endParaRPr lang="cs-CZ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1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 sz="2000" dirty="0">
                          <a:solidFill>
                            <a:srgbClr val="0070C0"/>
                          </a:solidFill>
                        </a:rPr>
                        <a:t>porucha glukózového metabolismu – horší využití cukrů jako zdrojů energie – cukrovka (diabetes mellitus II. typu)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i="1" dirty="0"/>
                        <a:t>méně rychle využitelných zdrojů energie, nemoc srdce, cév, ledvin, nervů, kůže, rychlejší a větší únava, smrt</a:t>
                      </a:r>
                      <a:endParaRPr lang="cs-CZ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1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 sz="2000" dirty="0">
                          <a:solidFill>
                            <a:srgbClr val="0070C0"/>
                          </a:solidFill>
                        </a:rPr>
                        <a:t>ateroskleróza – porucha prokrvení srdce, mozku, dolních končetin aj.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i="1" dirty="0"/>
                        <a:t>bolesti, dušnost a jiné – viz níže uvedené poruchy krevního oběhu</a:t>
                      </a:r>
                      <a:endParaRPr lang="cs-CZ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1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368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216" y="4876002"/>
            <a:ext cx="3170600" cy="1919813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1889592"/>
              </p:ext>
            </p:extLst>
          </p:nvPr>
        </p:nvGraphicFramePr>
        <p:xfrm>
          <a:off x="1104900" y="184785"/>
          <a:ext cx="10515600" cy="4663440"/>
        </p:xfrm>
        <a:graphic>
          <a:graphicData uri="http://schemas.openxmlformats.org/drawingml/2006/table">
            <a:tbl>
              <a:tblPr/>
              <a:tblGrid>
                <a:gridCol w="5257800"/>
                <a:gridCol w="5257800"/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rgbClr val="7030A0"/>
                          </a:solidFill>
                        </a:rPr>
                        <a:t>Poruchy krevního oběhu</a:t>
                      </a:r>
                      <a:endParaRPr lang="cs-CZ" sz="24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l-PL" sz="2000" dirty="0">
                          <a:solidFill>
                            <a:srgbClr val="0070C0"/>
                          </a:solidFill>
                        </a:rPr>
                        <a:t>ischemická choroba srdce s poruchami jeho funkcí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i="1"/>
                        <a:t>bolesti hrudníku (angina pectoris), dušnost, únavnost, malá výkonnost, smrt</a:t>
                      </a:r>
                      <a:endParaRPr lang="cs-CZ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l-PL" sz="2000" dirty="0">
                          <a:solidFill>
                            <a:srgbClr val="0070C0"/>
                          </a:solidFill>
                        </a:rPr>
                        <a:t>ischemická choroba mozku s poruchami jeho funkcí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i="1" dirty="0"/>
                        <a:t>ztráta hybnosti, únavnost, malá výkonnost, smrt</a:t>
                      </a:r>
                      <a:endParaRPr lang="cs-CZ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 sz="2000" dirty="0">
                          <a:solidFill>
                            <a:srgbClr val="0070C0"/>
                          </a:solidFill>
                        </a:rPr>
                        <a:t>ischemická choroba dolních končetin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i="1" dirty="0"/>
                        <a:t>bolesti dolních končetin při pohybu – klaudikace, únavnost, malá výkonnost</a:t>
                      </a:r>
                      <a:endParaRPr lang="cs-CZ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 sz="2000" dirty="0">
                          <a:solidFill>
                            <a:srgbClr val="0070C0"/>
                          </a:solidFill>
                        </a:rPr>
                        <a:t>žilní městky (varixy), záněty žil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i="1" dirty="0"/>
                        <a:t>bolesti dolních končetin, únavnost, malá výkonnost</a:t>
                      </a:r>
                      <a:endParaRPr lang="cs-CZ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 sz="2000" dirty="0">
                          <a:solidFill>
                            <a:srgbClr val="0070C0"/>
                          </a:solidFill>
                        </a:rPr>
                        <a:t>vmetky krevní staženiny ze žil dolních končetin do plic – plicní embolie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i="1"/>
                        <a:t>bolesti hrudníku, dušnost, únavnost, malá výkonnost, smrt</a:t>
                      </a:r>
                      <a:endParaRPr lang="cs-CZ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4616">
                <a:tc>
                  <a:txBody>
                    <a:bodyPr/>
                    <a:lstStyle/>
                    <a:p>
                      <a:r>
                        <a:rPr lang="cs-CZ" sz="2000" dirty="0">
                          <a:solidFill>
                            <a:srgbClr val="0070C0"/>
                          </a:solidFill>
                        </a:rPr>
                        <a:t>poruchy regulace krevního tlaku – hypertenze, kolísavý tlak nebo hypotenze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i="1" dirty="0"/>
                        <a:t>únavnost, malá výkonnost, slabost, závratě, poruchy vědomí, smrt</a:t>
                      </a:r>
                      <a:endParaRPr lang="cs-CZ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93" t="17373" r="1051"/>
          <a:stretch/>
        </p:blipFill>
        <p:spPr>
          <a:xfrm>
            <a:off x="8234558" y="4760776"/>
            <a:ext cx="3957442" cy="209722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44" y="4857351"/>
            <a:ext cx="2730143" cy="1919813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645" y="4866477"/>
            <a:ext cx="1919813" cy="1919813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86238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38162"/>
              </p:ext>
            </p:extLst>
          </p:nvPr>
        </p:nvGraphicFramePr>
        <p:xfrm>
          <a:off x="1016000" y="259874"/>
          <a:ext cx="10515600" cy="4815840"/>
        </p:xfrm>
        <a:graphic>
          <a:graphicData uri="http://schemas.openxmlformats.org/drawingml/2006/table">
            <a:tbl>
              <a:tblPr/>
              <a:tblGrid>
                <a:gridCol w="5257800"/>
                <a:gridCol w="5257800"/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rgbClr val="7030A0"/>
                          </a:solidFill>
                        </a:rPr>
                        <a:t>Poruchy nervové soustavy</a:t>
                      </a:r>
                      <a:endParaRPr lang="cs-CZ" sz="24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 sz="2000" dirty="0">
                          <a:solidFill>
                            <a:srgbClr val="0070C0"/>
                          </a:solidFill>
                        </a:rPr>
                        <a:t>snížený ochranný vliv parasympatiku, zvýšený vliv sympatiku nestabilita a nerovnováha vlivu sympatiku a parasympatiku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i="1" dirty="0"/>
                        <a:t>přetížení srdce, hormonální poruchy, metabolické poruchy, poruchy regulace krevního tlaku</a:t>
                      </a:r>
                      <a:endParaRPr lang="cs-CZ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 sz="2000" dirty="0">
                          <a:solidFill>
                            <a:srgbClr val="0070C0"/>
                          </a:solidFill>
                        </a:rPr>
                        <a:t>poruchy spánku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i="1" dirty="0"/>
                        <a:t>nižší výkonnost, častější migrény</a:t>
                      </a:r>
                      <a:endParaRPr lang="cs-CZ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 sz="2000" dirty="0">
                          <a:solidFill>
                            <a:srgbClr val="0070C0"/>
                          </a:solidFill>
                        </a:rPr>
                        <a:t>neuróza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i="1"/>
                        <a:t>nižší výkonnost</a:t>
                      </a:r>
                      <a:endParaRPr lang="cs-CZ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solidFill>
                            <a:srgbClr val="0070C0"/>
                          </a:solidFill>
                        </a:rPr>
                        <a:t>cévní mozková příhoda</a:t>
                      </a:r>
                      <a:endParaRPr lang="cs-CZ" sz="20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i="1" dirty="0"/>
                        <a:t>nízká výkonnost, poruchy vědomí, obrna, smrt</a:t>
                      </a:r>
                      <a:endParaRPr lang="cs-CZ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rgbClr val="7030A0"/>
                          </a:solidFill>
                        </a:rPr>
                        <a:t>Poruchy trávicí soustavy</a:t>
                      </a:r>
                      <a:endParaRPr lang="cs-CZ" sz="24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 sz="2000" dirty="0">
                          <a:solidFill>
                            <a:srgbClr val="0070C0"/>
                          </a:solidFill>
                        </a:rPr>
                        <a:t>poruchy mechanického zpracování potravy v trávicí rouře, poruchy trávení a vstřebávání živin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i="1" dirty="0"/>
                        <a:t>bolesti břicha, nadýmání, zácpy</a:t>
                      </a:r>
                      <a:endParaRPr lang="cs-CZ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 sz="2000" dirty="0">
                          <a:solidFill>
                            <a:srgbClr val="0070C0"/>
                          </a:solidFill>
                        </a:rPr>
                        <a:t>častější výskyt vředové choroby žaludku a dvanáctníku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i="1" dirty="0"/>
                        <a:t>bolesti břicha, nadýmání, zácpy, krvácení, …</a:t>
                      </a:r>
                      <a:endParaRPr lang="cs-CZ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700" y="4687751"/>
            <a:ext cx="2971800" cy="203780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391" y="4914900"/>
            <a:ext cx="2183258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92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132306"/>
              </p:ext>
            </p:extLst>
          </p:nvPr>
        </p:nvGraphicFramePr>
        <p:xfrm>
          <a:off x="872958" y="236347"/>
          <a:ext cx="10515600" cy="15544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257800"/>
                <a:gridCol w="5257800"/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rgbClr val="7030A0"/>
                          </a:solidFill>
                        </a:rPr>
                        <a:t>Poruchy imunity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solidFill>
                            <a:srgbClr val="0070C0"/>
                          </a:solidFill>
                        </a:rPr>
                        <a:t>oslabení</a:t>
                      </a:r>
                      <a:r>
                        <a:rPr lang="cs-CZ" sz="2000" baseline="0" dirty="0" smtClean="0">
                          <a:solidFill>
                            <a:srgbClr val="0070C0"/>
                          </a:solidFill>
                        </a:rPr>
                        <a:t> buněčné i látkové imunity</a:t>
                      </a:r>
                      <a:endParaRPr lang="cs-CZ" sz="20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častější infekční onemocnění</a:t>
                      </a:r>
                      <a:endParaRPr lang="cs-CZ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 sz="2000" dirty="0">
                          <a:solidFill>
                            <a:srgbClr val="0070C0"/>
                          </a:solidFill>
                        </a:rPr>
                        <a:t>výskyt rakoviny prsu a tlustého </a:t>
                      </a:r>
                      <a:r>
                        <a:rPr lang="cs-CZ" sz="2000" dirty="0" smtClean="0">
                          <a:solidFill>
                            <a:srgbClr val="0070C0"/>
                          </a:solidFill>
                        </a:rPr>
                        <a:t>střeva</a:t>
                      </a:r>
                      <a:endParaRPr lang="cs-CZ" sz="20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bolesti</a:t>
                      </a:r>
                      <a:r>
                        <a:rPr lang="cs-CZ" sz="2000" dirty="0"/>
                        <a:t>, funkční poruchy, psychosociální komplikace, metastázy, smrt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767877"/>
              </p:ext>
            </p:extLst>
          </p:nvPr>
        </p:nvGraphicFramePr>
        <p:xfrm>
          <a:off x="4921083" y="2506096"/>
          <a:ext cx="6930190" cy="363458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{72833802-FEF1-4C79-8D5D-14CF1EAF98D9}</a:tableStyleId>
              </a:tblPr>
              <a:tblGrid>
                <a:gridCol w="1164561"/>
                <a:gridCol w="1606914"/>
                <a:gridCol w="1236781"/>
                <a:gridCol w="1354140"/>
                <a:gridCol w="1567794"/>
              </a:tblGrid>
              <a:tr h="428189"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effectLst/>
                        </a:rPr>
                        <a:t>Lokalizace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effectLst/>
                        </a:rPr>
                        <a:t>Počet pozitivních studií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effectLst/>
                        </a:rPr>
                        <a:t>Snížení rizika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effectLst/>
                        </a:rPr>
                        <a:t>Důkaz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effectLst/>
                        </a:rPr>
                        <a:t>Biologické vysvětlení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8337"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effectLst/>
                        </a:rPr>
                        <a:t>Tlusté střevo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effectLst/>
                        </a:rPr>
                        <a:t>39 ze 46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effectLst/>
                        </a:rPr>
                        <a:t>40-50%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effectLst/>
                        </a:rPr>
                        <a:t>přesvědčivý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effectLst/>
                        </a:rPr>
                        <a:t>↓ doba trávení</a:t>
                      </a:r>
                    </a:p>
                    <a:p>
                      <a:pPr algn="ctr"/>
                      <a:r>
                        <a:rPr lang="cs-CZ">
                          <a:effectLst/>
                        </a:rPr>
                        <a:t>↑ imunita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15282"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effectLst/>
                        </a:rPr>
                        <a:t>Prs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effectLst/>
                        </a:rPr>
                        <a:t>25 ze 36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effectLst/>
                        </a:rPr>
                        <a:t>30-40%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effectLst/>
                        </a:rPr>
                        <a:t>přesvědčivý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effectLst/>
                        </a:rPr>
                        <a:t>↓ expozice Estrogenu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15282"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effectLst/>
                        </a:rPr>
                        <a:t>Prostata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effectLst/>
                        </a:rPr>
                        <a:t>14 z 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effectLst/>
                        </a:rPr>
                        <a:t>10-30%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effectLst/>
                        </a:rPr>
                        <a:t>pravděpodobný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effectLst/>
                        </a:rPr>
                        <a:t>↓ expozice Testosteronu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42744"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effectLst/>
                        </a:rPr>
                        <a:t>Plíce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effectLst/>
                        </a:rPr>
                        <a:t>6 z 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effectLst/>
                        </a:rPr>
                        <a:t>30-40%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effectLst/>
                        </a:rPr>
                        <a:t>možný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effectLst/>
                        </a:rPr>
                        <a:t>↑ funkce plic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75766"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effectLst/>
                        </a:rPr>
                        <a:t>Děloha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effectLst/>
                        </a:rPr>
                        <a:t>8 z 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effectLst/>
                        </a:rPr>
                        <a:t>30-40%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effectLst/>
                        </a:rPr>
                        <a:t>možný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effectLst/>
                        </a:rPr>
                        <a:t>↓ expozice Estrogenu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919579" y="1945650"/>
            <a:ext cx="693018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Metaanalýza</a:t>
            </a:r>
            <a:r>
              <a:rPr kumimoji="0" lang="cs-CZ" altLang="cs-CZ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vlivu pohybové aktivity na výskyt rakoviny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(Máček a Máčková, 2004)</a:t>
            </a:r>
          </a:p>
        </p:txBody>
      </p:sp>
      <p:sp>
        <p:nvSpPr>
          <p:cNvPr id="7" name="Šipka dolů 6"/>
          <p:cNvSpPr/>
          <p:nvPr/>
        </p:nvSpPr>
        <p:spPr>
          <a:xfrm>
            <a:off x="3552825" y="4048125"/>
            <a:ext cx="228600" cy="908346"/>
          </a:xfrm>
          <a:prstGeom prst="downArrow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92" y="2530425"/>
            <a:ext cx="4156827" cy="2718433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sp>
        <p:nvSpPr>
          <p:cNvPr id="9" name="TextovéPole 8"/>
          <p:cNvSpPr txBox="1"/>
          <p:nvPr/>
        </p:nvSpPr>
        <p:spPr>
          <a:xfrm>
            <a:off x="1862667" y="5372388"/>
            <a:ext cx="1185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(Profimedia.cz)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0093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204" y="284851"/>
            <a:ext cx="5992548" cy="3370808"/>
          </a:xfrm>
          <a:prstGeom prst="rect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55" y="284851"/>
            <a:ext cx="4198611" cy="33708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ovéPole 5"/>
          <p:cNvSpPr txBox="1"/>
          <p:nvPr/>
        </p:nvSpPr>
        <p:spPr>
          <a:xfrm>
            <a:off x="1826294" y="2852760"/>
            <a:ext cx="8734424" cy="3785652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C00000"/>
                </a:solidFill>
              </a:rPr>
              <a:t>PREVENCE</a:t>
            </a:r>
            <a:endParaRPr lang="cs-CZ" sz="2400" b="1" dirty="0" smtClean="0">
              <a:solidFill>
                <a:srgbClr val="C00000"/>
              </a:solidFill>
            </a:endParaRPr>
          </a:p>
          <a:p>
            <a:pPr algn="ctr"/>
            <a:r>
              <a:rPr lang="cs-CZ" sz="2400" b="1" dirty="0" smtClean="0">
                <a:solidFill>
                  <a:srgbClr val="7030A0"/>
                </a:solidFill>
              </a:rPr>
              <a:t>PORUCH ZDRAVÍ </a:t>
            </a:r>
            <a:r>
              <a:rPr lang="cs-CZ" sz="2400" i="1" dirty="0" smtClean="0">
                <a:solidFill>
                  <a:srgbClr val="7030A0"/>
                </a:solidFill>
              </a:rPr>
              <a:t>z nedostatku pohybu:</a:t>
            </a:r>
          </a:p>
          <a:p>
            <a:pPr algn="ctr"/>
            <a:r>
              <a:rPr lang="cs-CZ" sz="2400" b="1" i="1" dirty="0" smtClean="0">
                <a:solidFill>
                  <a:srgbClr val="0070C0"/>
                </a:solidFill>
              </a:rPr>
              <a:t>↓</a:t>
            </a:r>
            <a:endParaRPr lang="cs-CZ" sz="2400" b="1" cap="all" dirty="0" smtClean="0">
              <a:solidFill>
                <a:srgbClr val="0070C0"/>
              </a:solidFill>
            </a:endParaRPr>
          </a:p>
          <a:p>
            <a:pPr algn="ctr"/>
            <a:r>
              <a:rPr lang="cs-CZ" sz="2400" b="1" cap="all" dirty="0" smtClean="0">
                <a:solidFill>
                  <a:srgbClr val="0070C0"/>
                </a:solidFill>
              </a:rPr>
              <a:t>ČAS A </a:t>
            </a:r>
            <a:r>
              <a:rPr lang="cs-CZ" sz="2400" b="1" cap="all" dirty="0" err="1" smtClean="0">
                <a:solidFill>
                  <a:srgbClr val="0070C0"/>
                </a:solidFill>
              </a:rPr>
              <a:t>VůLE</a:t>
            </a:r>
            <a:r>
              <a:rPr lang="cs-CZ" sz="2400" b="1" cap="all" dirty="0" smtClean="0">
                <a:solidFill>
                  <a:srgbClr val="0070C0"/>
                </a:solidFill>
              </a:rPr>
              <a:t> K POHYBU</a:t>
            </a:r>
          </a:p>
          <a:p>
            <a:pPr algn="ctr"/>
            <a:r>
              <a:rPr lang="cs-CZ" sz="2400" i="1" dirty="0" smtClean="0"/>
              <a:t>Člověk - rodina, škola, kamarádi,</a:t>
            </a:r>
          </a:p>
          <a:p>
            <a:pPr algn="ctr"/>
            <a:r>
              <a:rPr lang="cs-CZ" sz="2400" i="1" dirty="0" smtClean="0"/>
              <a:t>práce - zaměstnavatel, politici …</a:t>
            </a:r>
          </a:p>
          <a:p>
            <a:pPr algn="ctr"/>
            <a:r>
              <a:rPr lang="cs-CZ" sz="2400" b="1" cap="all" dirty="0" smtClean="0">
                <a:solidFill>
                  <a:srgbClr val="0070C0"/>
                </a:solidFill>
              </a:rPr>
              <a:t>radost – uspokojení z pohybu</a:t>
            </a:r>
          </a:p>
          <a:p>
            <a:pPr algn="ctr"/>
            <a:r>
              <a:rPr lang="cs-CZ" sz="2400" i="1" dirty="0" smtClean="0"/>
              <a:t>cesta do a ze </a:t>
            </a:r>
            <a:r>
              <a:rPr lang="cs-CZ" sz="2400" i="1" dirty="0" smtClean="0"/>
              <a:t>školy/práce</a:t>
            </a:r>
            <a:r>
              <a:rPr lang="cs-CZ" sz="2400" i="1" dirty="0" smtClean="0"/>
              <a:t>, volný čas (pohybové hry, cvičení, sport, …)</a:t>
            </a:r>
          </a:p>
          <a:p>
            <a:pPr algn="ctr"/>
            <a:r>
              <a:rPr lang="cs-CZ" sz="2400" b="1" cap="all" dirty="0" smtClean="0">
                <a:solidFill>
                  <a:srgbClr val="0070C0"/>
                </a:solidFill>
              </a:rPr>
              <a:t>Návrat k přirozenému pohybu</a:t>
            </a:r>
          </a:p>
          <a:p>
            <a:pPr algn="ctr"/>
            <a:r>
              <a:rPr lang="cs-CZ" sz="2400" b="1" cap="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Návrat k přírodě</a:t>
            </a:r>
          </a:p>
        </p:txBody>
      </p:sp>
    </p:spTree>
    <p:extLst>
      <p:ext uri="{BB962C8B-B14F-4D97-AF65-F5344CB8AC3E}">
        <p14:creationId xmlns:p14="http://schemas.microsoft.com/office/powerpoint/2010/main" val="412039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543" y="53540"/>
            <a:ext cx="10512906" cy="6728260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sp>
        <p:nvSpPr>
          <p:cNvPr id="6" name="TextovéPole 5"/>
          <p:cNvSpPr txBox="1"/>
          <p:nvPr/>
        </p:nvSpPr>
        <p:spPr>
          <a:xfrm>
            <a:off x="6331117" y="3952835"/>
            <a:ext cx="55669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3200" b="1" dirty="0" smtClean="0">
                <a:solidFill>
                  <a:srgbClr val="0070C0"/>
                </a:solidFill>
              </a:rPr>
              <a:t>DLOUHODOBÝ VÝVOJ </a:t>
            </a:r>
            <a:r>
              <a:rPr lang="cs-CZ" sz="3200" b="1" dirty="0" err="1" smtClean="0">
                <a:solidFill>
                  <a:srgbClr val="0070C0"/>
                </a:solidFill>
              </a:rPr>
              <a:t>PRIMÁT</a:t>
            </a:r>
            <a:r>
              <a:rPr lang="cs-CZ" sz="3200" b="1" cap="all" dirty="0" err="1" smtClean="0">
                <a:solidFill>
                  <a:srgbClr val="0070C0"/>
                </a:solidFill>
              </a:rPr>
              <a:t>ů</a:t>
            </a:r>
            <a:endParaRPr lang="cs-CZ" sz="3200" b="1" cap="all" dirty="0" smtClean="0">
              <a:solidFill>
                <a:srgbClr val="0070C0"/>
              </a:solidFill>
            </a:endParaRPr>
          </a:p>
          <a:p>
            <a:pPr algn="r"/>
            <a:r>
              <a:rPr lang="cs-CZ" sz="3200" cap="all" dirty="0" smtClean="0">
                <a:solidFill>
                  <a:srgbClr val="FF0000"/>
                </a:solidFill>
                <a:latin typeface="Calibri" panose="020F0502020204030204" pitchFamily="34" charset="0"/>
              </a:rPr>
              <a:t>→ </a:t>
            </a:r>
            <a:r>
              <a:rPr lang="cs-CZ" sz="3200" cap="all" dirty="0" smtClean="0">
                <a:solidFill>
                  <a:srgbClr val="FF0000"/>
                </a:solidFill>
              </a:rPr>
              <a:t>Genetické dispozice</a:t>
            </a:r>
          </a:p>
          <a:p>
            <a:pPr algn="r"/>
            <a:r>
              <a:rPr lang="cs-CZ" sz="32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 </a:t>
            </a:r>
            <a:r>
              <a:rPr lang="cs-CZ" sz="3200" b="1" cap="all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PohybOVÉ</a:t>
            </a:r>
            <a:r>
              <a:rPr lang="cs-CZ" sz="32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AKTIVITĚ (P.A.)</a:t>
            </a:r>
            <a:endParaRPr lang="cs-CZ" sz="3200" b="1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715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4665317" y="5809350"/>
            <a:ext cx="2162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První automobily</a:t>
            </a:r>
          </a:p>
          <a:p>
            <a:r>
              <a:rPr lang="cs-CZ" sz="2000" dirty="0" smtClean="0"/>
              <a:t>1886</a:t>
            </a:r>
            <a:endParaRPr lang="cs-CZ" sz="20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31" y="3483800"/>
            <a:ext cx="4532986" cy="323273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TextovéPole 7"/>
          <p:cNvSpPr txBox="1"/>
          <p:nvPr/>
        </p:nvSpPr>
        <p:spPr>
          <a:xfrm>
            <a:off x="5418147" y="6142155"/>
            <a:ext cx="2124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 smtClean="0"/>
              <a:t>První autobusy</a:t>
            </a:r>
          </a:p>
          <a:p>
            <a:pPr algn="r"/>
            <a:r>
              <a:rPr lang="cs-CZ" sz="2000" dirty="0" smtClean="0"/>
              <a:t>1899</a:t>
            </a:r>
            <a:endParaRPr lang="cs-CZ" sz="200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781" y="3483800"/>
            <a:ext cx="4532986" cy="328641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448" y="122800"/>
            <a:ext cx="5845320" cy="328117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TextovéPole 11"/>
          <p:cNvSpPr txBox="1"/>
          <p:nvPr/>
        </p:nvSpPr>
        <p:spPr>
          <a:xfrm>
            <a:off x="11008967" y="1228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1920</a:t>
            </a:r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938747" y="4342177"/>
            <a:ext cx="25834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FF0000"/>
                </a:solidFill>
              </a:rPr>
              <a:t>ZMĚNA P.A.</a:t>
            </a:r>
          </a:p>
          <a:p>
            <a:pPr algn="ctr"/>
            <a:r>
              <a:rPr lang="cs-CZ" sz="3200" b="1" dirty="0" smtClean="0">
                <a:solidFill>
                  <a:srgbClr val="FF0000"/>
                </a:solidFill>
              </a:rPr>
              <a:t>z chůze + kůň</a:t>
            </a:r>
          </a:p>
          <a:p>
            <a:pPr algn="ctr"/>
            <a:r>
              <a:rPr lang="cs-CZ" sz="3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na </a:t>
            </a:r>
            <a:r>
              <a:rPr lang="cs-CZ" sz="3200" b="1" dirty="0" smtClean="0">
                <a:solidFill>
                  <a:srgbClr val="FF0000"/>
                </a:solidFill>
              </a:rPr>
              <a:t>stroje</a:t>
            </a: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31" y="122800"/>
            <a:ext cx="5824793" cy="3281174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4745567" y="3355790"/>
            <a:ext cx="1484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První vlaky</a:t>
            </a:r>
          </a:p>
          <a:p>
            <a:r>
              <a:rPr lang="cs-CZ" sz="2000" dirty="0" smtClean="0"/>
              <a:t>1886</a:t>
            </a:r>
            <a:endParaRPr lang="cs-CZ" sz="2000" dirty="0"/>
          </a:p>
        </p:txBody>
      </p:sp>
      <p:sp>
        <p:nvSpPr>
          <p:cNvPr id="16" name="Obdélník 15"/>
          <p:cNvSpPr/>
          <p:nvPr/>
        </p:nvSpPr>
        <p:spPr>
          <a:xfrm>
            <a:off x="4234864" y="3928079"/>
            <a:ext cx="39911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i="1" dirty="0" smtClean="0">
                <a:solidFill>
                  <a:schemeClr val="bg1"/>
                </a:solidFill>
              </a:rPr>
              <a:t>D</a:t>
            </a:r>
            <a:r>
              <a:rPr lang="cs-CZ" sz="3200" b="1" i="1" dirty="0" smtClean="0"/>
              <a:t>OPRAVA CESTOVÁNÍ</a:t>
            </a:r>
            <a:endParaRPr lang="cs-CZ" sz="3200" b="1" i="1" dirty="0"/>
          </a:p>
        </p:txBody>
      </p:sp>
    </p:spTree>
    <p:extLst>
      <p:ext uri="{BB962C8B-B14F-4D97-AF65-F5344CB8AC3E}">
        <p14:creationId xmlns:p14="http://schemas.microsoft.com/office/powerpoint/2010/main" val="304286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53" y="133351"/>
            <a:ext cx="10856508" cy="6629400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>
            <a:off x="3710702" y="6116420"/>
            <a:ext cx="4899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Teplice „před první světovou válkou“ </a:t>
            </a:r>
          </a:p>
          <a:p>
            <a:pPr algn="ctr"/>
            <a:r>
              <a:rPr lang="cs-CZ" sz="1200" dirty="0" smtClean="0"/>
              <a:t>(http://iteplice.cz/stare-teplice_teplicke_hlavni_nadrazi.html)</a:t>
            </a:r>
            <a:endParaRPr lang="cs-CZ" sz="1200" dirty="0"/>
          </a:p>
        </p:txBody>
      </p:sp>
      <p:sp>
        <p:nvSpPr>
          <p:cNvPr id="19" name="Obdélník 18"/>
          <p:cNvSpPr/>
          <p:nvPr/>
        </p:nvSpPr>
        <p:spPr>
          <a:xfrm>
            <a:off x="658653" y="5531645"/>
            <a:ext cx="4151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i="1" dirty="0" smtClean="0">
                <a:solidFill>
                  <a:schemeClr val="bg1"/>
                </a:solidFill>
              </a:rPr>
              <a:t>DOPRAVA - CESTOVÁNÍ</a:t>
            </a:r>
            <a:endParaRPr lang="cs-CZ" sz="3200" b="1" i="1" dirty="0">
              <a:solidFill>
                <a:schemeClr val="bg1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80" y="328864"/>
            <a:ext cx="3700183" cy="4170289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8861042" y="5104177"/>
            <a:ext cx="25834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FF0000"/>
                </a:solidFill>
              </a:rPr>
              <a:t>ZMĚNA P.A.</a:t>
            </a:r>
          </a:p>
          <a:p>
            <a:pPr algn="ctr"/>
            <a:r>
              <a:rPr lang="cs-CZ" sz="3200" b="1" dirty="0" smtClean="0">
                <a:solidFill>
                  <a:srgbClr val="FF0000"/>
                </a:solidFill>
              </a:rPr>
              <a:t>z chůze + kůň</a:t>
            </a:r>
          </a:p>
          <a:p>
            <a:pPr algn="ctr"/>
            <a:r>
              <a:rPr lang="cs-CZ" sz="3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na </a:t>
            </a:r>
            <a:r>
              <a:rPr lang="cs-CZ" sz="3200" b="1" dirty="0" smtClean="0">
                <a:solidFill>
                  <a:srgbClr val="FF0000"/>
                </a:solidFill>
              </a:rPr>
              <a:t>stroje</a:t>
            </a:r>
          </a:p>
        </p:txBody>
      </p:sp>
    </p:spTree>
    <p:extLst>
      <p:ext uri="{BB962C8B-B14F-4D97-AF65-F5344CB8AC3E}">
        <p14:creationId xmlns:p14="http://schemas.microsoft.com/office/powerpoint/2010/main" val="123556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68" y="56147"/>
            <a:ext cx="10619874" cy="674362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2783305" y="304800"/>
            <a:ext cx="6761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Litvínov – nám. Míru, asi koncem 19. století</a:t>
            </a:r>
          </a:p>
          <a:p>
            <a:pPr algn="ctr"/>
            <a:r>
              <a:rPr lang="cs-CZ" sz="1200" dirty="0"/>
              <a:t>http://www.zsmezibori.com/projekt/litvinov-historie.html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8862641" y="5230107"/>
            <a:ext cx="25834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FF0000"/>
                </a:solidFill>
              </a:rPr>
              <a:t>ZMĚNA P.A.</a:t>
            </a:r>
          </a:p>
          <a:p>
            <a:pPr algn="ctr"/>
            <a:r>
              <a:rPr lang="cs-CZ" sz="3200" b="1" dirty="0" smtClean="0">
                <a:solidFill>
                  <a:srgbClr val="FF0000"/>
                </a:solidFill>
              </a:rPr>
              <a:t>z chůze + kůň</a:t>
            </a:r>
          </a:p>
          <a:p>
            <a:pPr algn="ctr"/>
            <a:r>
              <a:rPr lang="cs-CZ" sz="3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na </a:t>
            </a:r>
            <a:r>
              <a:rPr lang="cs-CZ" sz="3200" b="1" dirty="0" smtClean="0">
                <a:solidFill>
                  <a:srgbClr val="FF0000"/>
                </a:solidFill>
              </a:rPr>
              <a:t>stroje</a:t>
            </a:r>
          </a:p>
        </p:txBody>
      </p:sp>
    </p:spTree>
    <p:extLst>
      <p:ext uri="{BB962C8B-B14F-4D97-AF65-F5344CB8AC3E}">
        <p14:creationId xmlns:p14="http://schemas.microsoft.com/office/powerpoint/2010/main" val="408917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862" y="1520491"/>
            <a:ext cx="6469184" cy="487062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4004685"/>
            <a:ext cx="4391025" cy="238642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TextovéPole 8"/>
          <p:cNvSpPr txBox="1"/>
          <p:nvPr/>
        </p:nvSpPr>
        <p:spPr>
          <a:xfrm>
            <a:off x="590550" y="3555691"/>
            <a:ext cx="4391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První parní traktory z konce 19. století</a:t>
            </a:r>
            <a:endParaRPr lang="cs-CZ" sz="20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663591" y="1120381"/>
            <a:ext cx="3895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ještě první desítky let 20. století</a:t>
            </a:r>
            <a:endParaRPr lang="cs-CZ" sz="2000" dirty="0"/>
          </a:p>
        </p:txBody>
      </p:sp>
      <p:sp>
        <p:nvSpPr>
          <p:cNvPr id="11" name="Obdélník 10"/>
          <p:cNvSpPr/>
          <p:nvPr/>
        </p:nvSpPr>
        <p:spPr>
          <a:xfrm>
            <a:off x="844474" y="887089"/>
            <a:ext cx="3883179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3200" b="1" i="1" dirty="0" smtClean="0"/>
              <a:t>PRÁCE NA POLI</a:t>
            </a:r>
          </a:p>
          <a:p>
            <a:pPr algn="ctr"/>
            <a:r>
              <a:rPr lang="cs-CZ" sz="3200" b="1" dirty="0" smtClean="0">
                <a:solidFill>
                  <a:srgbClr val="FF0000"/>
                </a:solidFill>
              </a:rPr>
              <a:t>ZMĚNA P.A.</a:t>
            </a:r>
          </a:p>
          <a:p>
            <a:pPr algn="ctr"/>
            <a:r>
              <a:rPr lang="cs-CZ" sz="3200" b="1" i="1" dirty="0" smtClean="0">
                <a:solidFill>
                  <a:srgbClr val="FF0000"/>
                </a:solidFill>
              </a:rPr>
              <a:t>z chůze + dřina + zvíře</a:t>
            </a:r>
          </a:p>
          <a:p>
            <a:pPr algn="ctr"/>
            <a:r>
              <a:rPr lang="cs-CZ" sz="3200" b="1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na </a:t>
            </a:r>
            <a:r>
              <a:rPr lang="cs-CZ" sz="3200" b="1" i="1" dirty="0" smtClean="0">
                <a:solidFill>
                  <a:srgbClr val="FF0000"/>
                </a:solidFill>
              </a:rPr>
              <a:t>stroje </a:t>
            </a:r>
          </a:p>
        </p:txBody>
      </p:sp>
    </p:spTree>
    <p:extLst>
      <p:ext uri="{BB962C8B-B14F-4D97-AF65-F5344CB8AC3E}">
        <p14:creationId xmlns:p14="http://schemas.microsoft.com/office/powerpoint/2010/main" val="249355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524961"/>
            <a:ext cx="5765775" cy="3245308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77" y="118481"/>
            <a:ext cx="4409074" cy="3310198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sp>
        <p:nvSpPr>
          <p:cNvPr id="7" name="TextovéPole 6"/>
          <p:cNvSpPr txBox="1"/>
          <p:nvPr/>
        </p:nvSpPr>
        <p:spPr>
          <a:xfrm>
            <a:off x="4628732" y="620769"/>
            <a:ext cx="26479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0070C0"/>
                </a:solidFill>
              </a:rPr>
              <a:t>SOUČASNOST</a:t>
            </a:r>
          </a:p>
          <a:p>
            <a:pPr algn="ctr"/>
            <a:r>
              <a:rPr lang="cs-CZ" sz="3200" b="1" dirty="0" smtClean="0">
                <a:solidFill>
                  <a:srgbClr val="FF0000"/>
                </a:solidFill>
              </a:rPr>
              <a:t>NEDOSTATEK</a:t>
            </a:r>
          </a:p>
          <a:p>
            <a:pPr algn="ctr"/>
            <a:r>
              <a:rPr lang="cs-CZ" sz="3200" b="1" dirty="0" smtClean="0">
                <a:solidFill>
                  <a:srgbClr val="FF0000"/>
                </a:solidFill>
              </a:rPr>
              <a:t>POHYBU</a:t>
            </a:r>
          </a:p>
          <a:p>
            <a:pPr algn="ctr"/>
            <a:r>
              <a:rPr lang="cs-CZ" sz="3200" i="1" dirty="0" smtClean="0">
                <a:solidFill>
                  <a:srgbClr val="0070C0"/>
                </a:solidFill>
              </a:rPr>
              <a:t>DOMA</a:t>
            </a:r>
          </a:p>
          <a:p>
            <a:pPr algn="ctr"/>
            <a:r>
              <a:rPr lang="cs-CZ" sz="3200" i="1" dirty="0" smtClean="0">
                <a:solidFill>
                  <a:srgbClr val="0070C0"/>
                </a:solidFill>
              </a:rPr>
              <a:t>VOLNÝ ČAS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76" y="3524961"/>
            <a:ext cx="4830225" cy="3245308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464" y="118480"/>
            <a:ext cx="4737911" cy="3316538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09555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24" y="2339040"/>
            <a:ext cx="5449225" cy="4331134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879" y="2339040"/>
            <a:ext cx="6203447" cy="4331134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sp>
        <p:nvSpPr>
          <p:cNvPr id="6" name="TextovéPole 5"/>
          <p:cNvSpPr txBox="1"/>
          <p:nvPr/>
        </p:nvSpPr>
        <p:spPr>
          <a:xfrm>
            <a:off x="3981450" y="609600"/>
            <a:ext cx="43433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0070C0"/>
                </a:solidFill>
              </a:rPr>
              <a:t>SOUČASNOST</a:t>
            </a:r>
          </a:p>
          <a:p>
            <a:pPr algn="ctr"/>
            <a:r>
              <a:rPr lang="cs-CZ" sz="3200" b="1" dirty="0" smtClean="0">
                <a:solidFill>
                  <a:srgbClr val="FF0000"/>
                </a:solidFill>
              </a:rPr>
              <a:t>NEDOSTATEK POHYBU</a:t>
            </a:r>
            <a:endParaRPr lang="cs-CZ" sz="3200" b="1" dirty="0">
              <a:solidFill>
                <a:srgbClr val="FF0000"/>
              </a:solidFill>
            </a:endParaRPr>
          </a:p>
          <a:p>
            <a:pPr algn="ctr"/>
            <a:r>
              <a:rPr lang="cs-CZ" sz="3200" i="1" dirty="0" smtClean="0">
                <a:solidFill>
                  <a:srgbClr val="0070C0"/>
                </a:solidFill>
              </a:rPr>
              <a:t>PRÁCE</a:t>
            </a:r>
            <a:endParaRPr lang="cs-CZ" sz="32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67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409" y="3810021"/>
            <a:ext cx="7273049" cy="294962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TextovéPole 8"/>
          <p:cNvSpPr txBox="1"/>
          <p:nvPr/>
        </p:nvSpPr>
        <p:spPr>
          <a:xfrm>
            <a:off x="1852612" y="3286801"/>
            <a:ext cx="8715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0070C0"/>
                </a:solidFill>
              </a:rPr>
              <a:t>DOKONALEJŠÍ a ZÁBAVNĚJŠÍ TECHNIKA  →  MÉNĚ POHYBU</a:t>
            </a:r>
            <a:endParaRPr lang="cs-CZ" sz="2800" dirty="0">
              <a:solidFill>
                <a:srgbClr val="0070C0"/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61" y="446862"/>
            <a:ext cx="2833439" cy="2833439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61" y="3812669"/>
            <a:ext cx="3676651" cy="2946977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051" y="446862"/>
            <a:ext cx="4280051" cy="2839939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075" y="446247"/>
            <a:ext cx="3547383" cy="2837906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52099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655</Words>
  <Application>Microsoft Office PowerPoint</Application>
  <PresentationFormat>Širokoúhlá obrazovka</PresentationFormat>
  <Paragraphs>148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Motiv Office</vt:lpstr>
      <vt:lpstr>Nedostatek pohybu a zdraví Jan Novotný 2016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Nedostatek pohybu a zdraví</dc:title>
  <dc:creator>Jan Novotný</dc:creator>
  <cp:lastModifiedBy>Jan Novotný</cp:lastModifiedBy>
  <cp:revision>63</cp:revision>
  <dcterms:created xsi:type="dcterms:W3CDTF">2016-09-26T09:05:47Z</dcterms:created>
  <dcterms:modified xsi:type="dcterms:W3CDTF">2017-05-29T11:52:42Z</dcterms:modified>
</cp:coreProperties>
</file>