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6" r:id="rId4"/>
    <p:sldId id="267" r:id="rId5"/>
    <p:sldId id="257" r:id="rId6"/>
    <p:sldId id="259" r:id="rId7"/>
    <p:sldId id="260" r:id="rId8"/>
    <p:sldId id="265" r:id="rId9"/>
    <p:sldId id="264" r:id="rId10"/>
    <p:sldId id="261" r:id="rId11"/>
    <p:sldId id="262" r:id="rId12"/>
    <p:sldId id="263" r:id="rId13"/>
    <p:sldId id="293" r:id="rId14"/>
    <p:sldId id="292" r:id="rId15"/>
    <p:sldId id="294" r:id="rId16"/>
    <p:sldId id="273" r:id="rId17"/>
    <p:sldId id="305" r:id="rId18"/>
    <p:sldId id="306" r:id="rId19"/>
    <p:sldId id="295" r:id="rId20"/>
    <p:sldId id="274" r:id="rId21"/>
    <p:sldId id="307" r:id="rId22"/>
    <p:sldId id="285" r:id="rId23"/>
    <p:sldId id="296" r:id="rId24"/>
    <p:sldId id="297" r:id="rId25"/>
    <p:sldId id="298" r:id="rId26"/>
    <p:sldId id="301" r:id="rId27"/>
    <p:sldId id="302" r:id="rId28"/>
    <p:sldId id="286" r:id="rId29"/>
    <p:sldId id="287" r:id="rId30"/>
    <p:sldId id="303" r:id="rId31"/>
    <p:sldId id="304" r:id="rId32"/>
    <p:sldId id="289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84" y="8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4" d="100"/>
        <a:sy n="13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4B18-43D7-42B2-8AFA-28236F1FFFAA}" type="datetimeFigureOut">
              <a:rPr lang="cs-CZ" smtClean="0"/>
              <a:t>5.5.2017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389C-70BB-43B2-BE57-B13A4FB613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0268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4B18-43D7-42B2-8AFA-28236F1FFFAA}" type="datetimeFigureOut">
              <a:rPr lang="cs-CZ" smtClean="0"/>
              <a:t>5.5.2017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389C-70BB-43B2-BE57-B13A4FB613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146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4B18-43D7-42B2-8AFA-28236F1FFFAA}" type="datetimeFigureOut">
              <a:rPr lang="cs-CZ" smtClean="0"/>
              <a:t>5.5.2017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389C-70BB-43B2-BE57-B13A4FB613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313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GB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168C9B7-7009-4EE4-B349-06C2EDDF9F3F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470989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4B18-43D7-42B2-8AFA-28236F1FFFAA}" type="datetimeFigureOut">
              <a:rPr lang="cs-CZ" smtClean="0"/>
              <a:t>5.5.2017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389C-70BB-43B2-BE57-B13A4FB613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907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4B18-43D7-42B2-8AFA-28236F1FFFAA}" type="datetimeFigureOut">
              <a:rPr lang="cs-CZ" smtClean="0"/>
              <a:t>5.5.2017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389C-70BB-43B2-BE57-B13A4FB613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4147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4B18-43D7-42B2-8AFA-28236F1FFFAA}" type="datetimeFigureOut">
              <a:rPr lang="cs-CZ" smtClean="0"/>
              <a:t>5.5.2017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389C-70BB-43B2-BE57-B13A4FB613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5554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4B18-43D7-42B2-8AFA-28236F1FFFAA}" type="datetimeFigureOut">
              <a:rPr lang="cs-CZ" smtClean="0"/>
              <a:t>5.5.2017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389C-70BB-43B2-BE57-B13A4FB613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7333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4B18-43D7-42B2-8AFA-28236F1FFFAA}" type="datetimeFigureOut">
              <a:rPr lang="cs-CZ" smtClean="0"/>
              <a:t>5.5.2017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389C-70BB-43B2-BE57-B13A4FB613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549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4B18-43D7-42B2-8AFA-28236F1FFFAA}" type="datetimeFigureOut">
              <a:rPr lang="cs-CZ" smtClean="0"/>
              <a:t>5.5.2017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389C-70BB-43B2-BE57-B13A4FB613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0402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4B18-43D7-42B2-8AFA-28236F1FFFAA}" type="datetimeFigureOut">
              <a:rPr lang="cs-CZ" smtClean="0"/>
              <a:t>5.5.2017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389C-70BB-43B2-BE57-B13A4FB613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651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34B18-43D7-42B2-8AFA-28236F1FFFAA}" type="datetimeFigureOut">
              <a:rPr lang="cs-CZ" smtClean="0"/>
              <a:t>5.5.2017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56389C-70BB-43B2-BE57-B13A4FB613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0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34B18-43D7-42B2-8AFA-28236F1FFFAA}" type="datetimeFigureOut">
              <a:rPr lang="cs-CZ" smtClean="0"/>
              <a:t>5.5.2017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6389C-70BB-43B2-BE57-B13A4FB613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413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youtube.com/watch?v=y3Zq4n3WSyc" TargetMode="External"/><Relationship Id="rId5" Type="http://schemas.openxmlformats.org/officeDocument/2006/relationships/hyperlink" Target="https://www.youtube.com/watch?v=KI7s8pkWu-0" TargetMode="External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//upload.wikimedia.org/wikipedia/commons/1/19/BTL-Elektroda_L_leve_zapesti.jpg" TargetMode="External"/><Relationship Id="rId7" Type="http://schemas.openxmlformats.org/officeDocument/2006/relationships/hyperlink" Target="http://cs.wikiversity.org/wiki/Soubor:BTL-Umisteni_hrudnich_elektrod.jp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5.jpg"/><Relationship Id="rId5" Type="http://schemas.openxmlformats.org/officeDocument/2006/relationships/hyperlink" Target="http://cs.wikiversity.org/wiki/Soubor:BTL-Elektroda_F_leva_noha.jpg" TargetMode="External"/><Relationship Id="rId10" Type="http://schemas.openxmlformats.org/officeDocument/2006/relationships/image" Target="../media/image14.jpg"/><Relationship Id="rId4" Type="http://schemas.openxmlformats.org/officeDocument/2006/relationships/image" Target="../media/image10.jpeg"/><Relationship Id="rId9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youtube.com/watch?v=ptdpkebTmuo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mediscan.cz/kardiologi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ed-olomouc.cz/index.php?page=princip_defibr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youtube.com/watch?v=e9EDqOs3Nq0" TargetMode="External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fblt.cz/skripta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36620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Pohybová aktivita</a:t>
            </a:r>
            <a:br>
              <a:rPr lang="cs-CZ" dirty="0" smtClean="0"/>
            </a:br>
            <a:r>
              <a:rPr lang="cs-CZ" dirty="0" smtClean="0"/>
              <a:t>u kardiologických pacientů</a:t>
            </a:r>
            <a:br>
              <a:rPr lang="cs-CZ" dirty="0" smtClean="0"/>
            </a:br>
            <a:r>
              <a:rPr lang="cs-CZ" dirty="0" smtClean="0"/>
              <a:t>a pacientů s hypertenzí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790758"/>
            <a:ext cx="9144000" cy="893762"/>
          </a:xfrm>
        </p:spPr>
        <p:txBody>
          <a:bodyPr/>
          <a:lstStyle/>
          <a:p>
            <a:r>
              <a:rPr lang="cs-CZ" dirty="0" smtClean="0"/>
              <a:t>Jan Novotný</a:t>
            </a:r>
          </a:p>
          <a:p>
            <a:r>
              <a:rPr lang="cs-CZ" dirty="0" smtClean="0"/>
              <a:t>2016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8857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2420" y="545736"/>
            <a:ext cx="11742420" cy="5883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marR="38100" indent="-6350" algn="ctr">
              <a:lnSpc>
                <a:spcPct val="112000"/>
              </a:lnSpc>
              <a:spcAft>
                <a:spcPts val="25"/>
              </a:spcAft>
            </a:pPr>
            <a:r>
              <a:rPr lang="cs-CZ" sz="2400" b="1" dirty="0" smtClea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VÝBĚR CVIČENÍ - SPORTU</a:t>
            </a:r>
            <a:r>
              <a:rPr lang="cs-CZ" sz="2400" b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111125" marR="38100" indent="-6350">
              <a:lnSpc>
                <a:spcPct val="112000"/>
              </a:lnSpc>
              <a:spcAft>
                <a:spcPts val="25"/>
              </a:spcAft>
            </a:pPr>
            <a:r>
              <a:rPr lang="cs-CZ" sz="2400" u="sng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Vhodná pohybová aktivita:</a:t>
            </a:r>
          </a:p>
          <a:p>
            <a:pPr marL="447675" marR="38100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chůze, </a:t>
            </a:r>
            <a:r>
              <a:rPr lang="cs-CZ" sz="2400" b="1" dirty="0" err="1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nordic</a:t>
            </a: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2400" b="1" dirty="0" err="1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walking</a:t>
            </a: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, jogging, chůze na běžkách, rekreační plavání </a:t>
            </a:r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(ne ve studené nebo příliš teplé vodě),</a:t>
            </a:r>
          </a:p>
          <a:p>
            <a:pPr marL="447675" marR="38100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jízda na kole, běh na lyžích, badminton, volejbal, basketbal, nohejbal apod.  </a:t>
            </a:r>
          </a:p>
          <a:p>
            <a:pPr marL="447675" marR="38100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dynamická cvičení přinášející pohodu, jako je </a:t>
            </a:r>
            <a:r>
              <a:rPr lang="cs-CZ" sz="2400" dirty="0" err="1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tchai</a:t>
            </a:r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-či. Je možné provádět i přiměřené posilovací dynamické cvičení s lehkými odpory. </a:t>
            </a:r>
          </a:p>
          <a:p>
            <a:pPr marL="104775" marR="38100">
              <a:lnSpc>
                <a:spcPct val="112000"/>
              </a:lnSpc>
              <a:spcAft>
                <a:spcPts val="25"/>
              </a:spcAft>
            </a:pPr>
            <a:endParaRPr lang="cs-CZ" sz="2400" u="sng" dirty="0" smtClean="0"/>
          </a:p>
          <a:p>
            <a:pPr marL="104775" marR="38100">
              <a:lnSpc>
                <a:spcPct val="112000"/>
              </a:lnSpc>
              <a:spcAft>
                <a:spcPts val="25"/>
              </a:spcAft>
            </a:pPr>
            <a:r>
              <a:rPr lang="cs-CZ" sz="2400" u="sng" dirty="0" smtClean="0"/>
              <a:t>Nevhodná pohybová aktivita</a:t>
            </a:r>
            <a:r>
              <a:rPr lang="cs-CZ" sz="2400" dirty="0" smtClean="0"/>
              <a:t> </a:t>
            </a:r>
            <a:r>
              <a:rPr lang="cs-CZ" sz="24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→ </a:t>
            </a:r>
            <a:r>
              <a:rPr lang="cs-CZ" sz="24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riziko přetížení a selhání myokardu</a:t>
            </a:r>
            <a:endParaRPr lang="cs-CZ" sz="2400" dirty="0" smtClean="0">
              <a:solidFill>
                <a:srgbClr val="FF0000"/>
              </a:solidFill>
            </a:endParaRPr>
          </a:p>
          <a:p>
            <a:pPr marL="622300" marR="38100" indent="-28575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cvičení hlavou dolů 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lang="cs-CZ" sz="24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→ 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prudká změna žilního návratu krve), </a:t>
            </a:r>
          </a:p>
          <a:p>
            <a:pPr marL="622300" marR="38100" indent="-28575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příliš intenzivní cvičení 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lang="cs-CZ" sz="24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→ 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příliš vysoký krevní tlak), </a:t>
            </a:r>
          </a:p>
          <a:p>
            <a:pPr marL="622300" marR="38100" indent="-28575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intenzivní převážně statické cvičení 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lang="cs-CZ" sz="24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→ 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příliš vysoký periferní cévní odpor), </a:t>
            </a:r>
          </a:p>
          <a:p>
            <a:pPr marL="622300" marR="38100" indent="-28575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cvičení se zadržováním dechu 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lang="cs-CZ" sz="24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→ 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příliš vysoký periferní cévní odpor). Při prováděném cvičení by mělo být dýchání vhodně synchronizováno. </a:t>
            </a:r>
          </a:p>
        </p:txBody>
      </p:sp>
    </p:spTree>
    <p:extLst>
      <p:ext uri="{BB962C8B-B14F-4D97-AF65-F5344CB8AC3E}">
        <p14:creationId xmlns:p14="http://schemas.microsoft.com/office/powerpoint/2010/main" val="23105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237248" y="294219"/>
            <a:ext cx="8566484" cy="6353727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111125" marR="38100" indent="-6350" algn="ctr">
              <a:lnSpc>
                <a:spcPct val="112000"/>
              </a:lnSpc>
              <a:spcAft>
                <a:spcPts val="25"/>
              </a:spcAft>
            </a:pPr>
            <a:r>
              <a:rPr lang="cs-CZ" sz="2000" b="1" dirty="0" smtClea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INTENZITA ZÁTĚŽE</a:t>
            </a:r>
          </a:p>
          <a:p>
            <a:pPr marL="111125" marR="38100" indent="-6350">
              <a:lnSpc>
                <a:spcPct val="112000"/>
              </a:lnSpc>
              <a:spcAft>
                <a:spcPts val="25"/>
              </a:spcAft>
            </a:pPr>
            <a:r>
              <a:rPr lang="cs-CZ" sz="2000" b="1" u="sng" dirty="0" smtClean="0">
                <a:solidFill>
                  <a:srgbClr val="7030A0"/>
                </a:solidFill>
                <a:effectLst/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Horní bezpečnostní limit </a:t>
            </a:r>
            <a:r>
              <a:rPr lang="cs-CZ" sz="20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maximální povolená </a:t>
            </a:r>
            <a:r>
              <a:rPr lang="cs-CZ" sz="20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intenzita, </a:t>
            </a:r>
            <a:r>
              <a:rPr lang="cs-CZ" sz="2000" dirty="0" smtClean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kdy ještě není</a:t>
            </a:r>
            <a:endParaRPr lang="cs-CZ" sz="2000" dirty="0" smtClean="0">
              <a:solidFill>
                <a:srgbClr val="7030A0"/>
              </a:solidFill>
              <a:effectLst/>
              <a:ea typeface="Times New Roman" panose="02020603050405020304" pitchFamily="18" charset="0"/>
            </a:endParaRPr>
          </a:p>
          <a:p>
            <a:pPr marR="38100" lvl="1" indent="-352425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velká zátěž krevního oběhu </a:t>
            </a:r>
            <a:r>
              <a:rPr lang="cs-CZ" sz="20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</a:t>
            </a:r>
            <a:r>
              <a:rPr lang="cs-CZ" sz="20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hypertenze, hypotenze),</a:t>
            </a:r>
          </a:p>
          <a:p>
            <a:pPr marR="38100" lvl="1" indent="-352425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poruchy </a:t>
            </a:r>
            <a:r>
              <a:rPr lang="cs-CZ" sz="2000" b="1" dirty="0" smtClean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srdečního rytmu </a:t>
            </a:r>
            <a:r>
              <a:rPr lang="cs-CZ" sz="20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(EKG </a:t>
            </a:r>
            <a:r>
              <a:rPr lang="cs-CZ" sz="2000" dirty="0" err="1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dysrytmie</a:t>
            </a:r>
            <a:r>
              <a:rPr lang="cs-CZ" sz="20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bolest na hrudníku, dušnost atd.) </a:t>
            </a:r>
            <a:r>
              <a:rPr lang="cs-CZ" sz="20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→</a:t>
            </a:r>
            <a:r>
              <a:rPr lang="cs-CZ" sz="20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20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riziko přetížení srdce </a:t>
            </a:r>
            <a:r>
              <a:rPr lang="cs-CZ" sz="20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→</a:t>
            </a:r>
            <a:r>
              <a:rPr lang="cs-CZ" sz="20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srdeční nedostatečnost/selhání</a:t>
            </a:r>
          </a:p>
          <a:p>
            <a:pPr marL="447675" marR="38100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000" b="1" dirty="0" smtClean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rozvoj </a:t>
            </a:r>
            <a:r>
              <a:rPr lang="cs-CZ" sz="2000" b="1" dirty="0" smtClean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metabolické acidózy a oxidačního stresu</a:t>
            </a:r>
          </a:p>
          <a:p>
            <a:pPr marL="104775" marR="38100" lvl="1">
              <a:lnSpc>
                <a:spcPct val="112000"/>
              </a:lnSpc>
              <a:spcAft>
                <a:spcPts val="25"/>
              </a:spcAft>
            </a:pPr>
            <a:r>
              <a:rPr lang="cs-CZ" sz="2000" u="sng" dirty="0" smtClean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→ HORNÍ LIMIT JE NEJNIŽŠÍ </a:t>
            </a:r>
            <a:r>
              <a:rPr lang="cs-CZ" sz="2000" u="sng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ÚROVEŇ z těchto možných:</a:t>
            </a:r>
          </a:p>
          <a:p>
            <a:pPr marL="447675" marR="38100" lvl="1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Pracovní kapacita</a:t>
            </a:r>
            <a:r>
              <a:rPr lang="cs-CZ" sz="2000" dirty="0" smtClean="0">
                <a:solidFill>
                  <a:srgbClr val="0070C0"/>
                </a:solidFill>
                <a:ea typeface="Times New Roman" panose="02020603050405020304" pitchFamily="18" charset="0"/>
              </a:rPr>
              <a:t> </a:t>
            </a:r>
            <a:r>
              <a:rPr lang="cs-CZ" sz="2000" dirty="0" smtClean="0">
                <a:ea typeface="Times New Roman" panose="02020603050405020304" pitchFamily="18" charset="0"/>
              </a:rPr>
              <a:t>(nejvyšší výkon bez rizikových patologických změn)</a:t>
            </a:r>
          </a:p>
          <a:p>
            <a:pPr marL="447675" marR="38100" lvl="1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50-60 %</a:t>
            </a:r>
            <a:r>
              <a:rPr lang="cs-CZ" sz="2000" dirty="0" smtClean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z</a:t>
            </a:r>
            <a:r>
              <a:rPr lang="cs-CZ" sz="2000" dirty="0" smtClean="0">
                <a:ea typeface="Times New Roman" panose="02020603050405020304" pitchFamily="18" charset="0"/>
              </a:rPr>
              <a:t>atížení cirkulace (</a:t>
            </a:r>
            <a:r>
              <a:rPr lang="cs-CZ" sz="2000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maximální srdeční rezervy </a:t>
            </a:r>
            <a:r>
              <a:rPr lang="cs-CZ" sz="2000" dirty="0" smtClean="0">
                <a:ea typeface="Times New Roman" panose="02020603050405020304" pitchFamily="18" charset="0"/>
              </a:rPr>
              <a:t>- MSR)</a:t>
            </a:r>
          </a:p>
          <a:p>
            <a:pPr marL="447675" marR="38100" lvl="1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50-60 </a:t>
            </a:r>
            <a:r>
              <a:rPr lang="cs-CZ" sz="2000" dirty="0">
                <a:solidFill>
                  <a:srgbClr val="7030A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%</a:t>
            </a:r>
            <a:r>
              <a:rPr lang="cs-CZ" sz="20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2000" dirty="0" err="1" smtClean="0">
                <a:ea typeface="Times New Roman" panose="02020603050405020304" pitchFamily="18" charset="0"/>
              </a:rPr>
              <a:t>aerometabolického</a:t>
            </a:r>
            <a:r>
              <a:rPr lang="cs-CZ" sz="2000" dirty="0" smtClean="0">
                <a:ea typeface="Times New Roman" panose="02020603050405020304" pitchFamily="18" charset="0"/>
              </a:rPr>
              <a:t> obratu</a:t>
            </a:r>
            <a:r>
              <a:rPr lang="cs-CZ" sz="20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(</a:t>
            </a:r>
            <a:r>
              <a:rPr lang="cs-CZ" sz="2000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VO</a:t>
            </a:r>
            <a:r>
              <a:rPr lang="cs-CZ" sz="2000" baseline="-25000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2</a:t>
            </a:r>
            <a:r>
              <a:rPr lang="cs-CZ" sz="2000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max</a:t>
            </a:r>
            <a:r>
              <a:rPr lang="cs-CZ" sz="2000" dirty="0" smtClean="0">
                <a:ea typeface="Times New Roman" panose="02020603050405020304" pitchFamily="18" charset="0"/>
              </a:rPr>
              <a:t>)</a:t>
            </a:r>
          </a:p>
          <a:p>
            <a:pPr marL="447675" marR="38100" lvl="1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1</a:t>
            </a:r>
            <a:r>
              <a:rPr lang="cs-CZ" sz="2000" dirty="0">
                <a:solidFill>
                  <a:srgbClr val="7030A0"/>
                </a:solidFill>
                <a:ea typeface="Times New Roman" panose="02020603050405020304" pitchFamily="18" charset="0"/>
              </a:rPr>
              <a:t>. ventilační práh </a:t>
            </a:r>
            <a:r>
              <a:rPr lang="cs-CZ" sz="2000" dirty="0" smtClean="0">
                <a:ea typeface="Times New Roman" panose="02020603050405020304" pitchFamily="18" charset="0"/>
              </a:rPr>
              <a:t>(1.VT)</a:t>
            </a:r>
          </a:p>
          <a:p>
            <a:pPr marL="447675" marR="38100" lvl="1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7030A0"/>
                </a:solidFill>
                <a:ea typeface="Times New Roman" panose="02020603050405020304" pitchFamily="18" charset="0"/>
              </a:rPr>
              <a:t>P</a:t>
            </a:r>
            <a:r>
              <a:rPr lang="cs-CZ" sz="2000" dirty="0" smtClean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ocit </a:t>
            </a:r>
            <a:r>
              <a:rPr lang="cs-CZ" sz="2000" dirty="0" smtClean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zátěže </a:t>
            </a:r>
            <a:r>
              <a:rPr lang="cs-CZ" sz="2000" dirty="0" smtClean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„poněkud namáhavá“ </a:t>
            </a:r>
            <a:r>
              <a:rPr lang="cs-CZ" sz="20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(RPE = 13)</a:t>
            </a:r>
            <a:endParaRPr lang="cs-CZ" sz="2000" dirty="0" smtClean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111125" marR="38100" indent="-6350">
              <a:lnSpc>
                <a:spcPct val="112000"/>
              </a:lnSpc>
              <a:spcAft>
                <a:spcPts val="25"/>
              </a:spcAft>
            </a:pPr>
            <a:endParaRPr lang="cs-CZ" sz="2000" b="1" u="sng" dirty="0" smtClean="0">
              <a:solidFill>
                <a:srgbClr val="C00000"/>
              </a:solidFill>
              <a:ea typeface="Times New Roman" panose="02020603050405020304" pitchFamily="18" charset="0"/>
            </a:endParaRPr>
          </a:p>
          <a:p>
            <a:pPr marL="111125" marR="38100" indent="-6350">
              <a:lnSpc>
                <a:spcPct val="112000"/>
              </a:lnSpc>
              <a:spcAft>
                <a:spcPts val="25"/>
              </a:spcAft>
            </a:pPr>
            <a:r>
              <a:rPr lang="cs-CZ" sz="2000" b="1" u="sng" dirty="0" smtClean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Dolní </a:t>
            </a:r>
            <a:r>
              <a:rPr lang="cs-CZ" sz="2000" b="1" u="sng" dirty="0" smtClean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limit</a:t>
            </a:r>
            <a:r>
              <a:rPr lang="cs-CZ" sz="2000" b="1" dirty="0" smtClean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 </a:t>
            </a:r>
            <a:r>
              <a:rPr lang="cs-CZ" sz="20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– minimální  doporučená intenzita pro efektivní stimulaci</a:t>
            </a:r>
            <a:endParaRPr lang="cs-CZ" sz="2000" dirty="0" smtClean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447675" marR="38100" lvl="1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25</a:t>
            </a:r>
            <a:r>
              <a:rPr lang="cs-CZ" sz="2000" dirty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% </a:t>
            </a:r>
            <a:r>
              <a:rPr lang="cs-CZ" sz="2000" dirty="0" smtClean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MSR, %VO</a:t>
            </a:r>
            <a:r>
              <a:rPr lang="cs-CZ" sz="2000" baseline="-25000" dirty="0" smtClean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2</a:t>
            </a:r>
            <a:r>
              <a:rPr lang="cs-CZ" sz="2000" dirty="0" smtClean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max</a:t>
            </a:r>
            <a:endParaRPr lang="cs-CZ" sz="2000" dirty="0">
              <a:solidFill>
                <a:schemeClr val="accent6">
                  <a:lumMod val="75000"/>
                </a:schemeClr>
              </a:solidFill>
              <a:ea typeface="Times New Roman" panose="02020603050405020304" pitchFamily="18" charset="0"/>
            </a:endParaRPr>
          </a:p>
          <a:p>
            <a:pPr marL="447675" marR="38100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Pocit zátěže </a:t>
            </a:r>
            <a:r>
              <a:rPr lang="cs-CZ" sz="2000" dirty="0" smtClean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≈ </a:t>
            </a:r>
            <a:r>
              <a:rPr lang="cs-CZ" sz="2000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„lehká“ </a:t>
            </a:r>
            <a:r>
              <a:rPr lang="cs-CZ" sz="2000" dirty="0" smtClean="0">
                <a:effectLst/>
                <a:ea typeface="Times New Roman" panose="02020603050405020304" pitchFamily="18" charset="0"/>
              </a:rPr>
              <a:t>(11)</a:t>
            </a:r>
          </a:p>
          <a:p>
            <a:pPr marL="111125" marR="3810" indent="-6350">
              <a:lnSpc>
                <a:spcPct val="110000"/>
              </a:lnSpc>
              <a:spcAft>
                <a:spcPts val="20"/>
              </a:spcAft>
            </a:pPr>
            <a:endParaRPr lang="cs-CZ" sz="2000" dirty="0" smtClean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ea typeface="Times New Roman" panose="02020603050405020304" pitchFamily="18" charset="0"/>
            </a:endParaRPr>
          </a:p>
          <a:p>
            <a:pPr marL="111125" marR="3810" indent="-6350">
              <a:lnSpc>
                <a:spcPct val="110000"/>
              </a:lnSpc>
              <a:spcAft>
                <a:spcPts val="20"/>
              </a:spcAft>
            </a:pPr>
            <a:r>
              <a:rPr lang="cs-CZ" sz="20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Pro oba limity stanovit </a:t>
            </a:r>
            <a:r>
              <a:rPr lang="cs-CZ" sz="20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VODÍTKO</a:t>
            </a:r>
            <a:r>
              <a:rPr lang="cs-CZ" sz="20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 – příslušnou </a:t>
            </a:r>
            <a:r>
              <a:rPr lang="cs-CZ" sz="20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SF</a:t>
            </a:r>
            <a:r>
              <a:rPr lang="cs-CZ" sz="2000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 nebo </a:t>
            </a:r>
            <a:r>
              <a:rPr lang="cs-CZ" sz="2000" b="1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pocit zátěže.</a:t>
            </a:r>
            <a:endParaRPr lang="cs-CZ" sz="2000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ea typeface="Times New Roman" panose="02020603050405020304" pitchFamily="18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934324" y="3471083"/>
            <a:ext cx="3990975" cy="1311128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390525" marR="3810" indent="-285750">
              <a:lnSpc>
                <a:spcPct val="110000"/>
              </a:lnSpc>
              <a:spcAft>
                <a:spcPts val="20"/>
              </a:spcAft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ZAHŘÁTÍ</a:t>
            </a:r>
            <a:r>
              <a:rPr lang="cs-CZ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 - postupný nárůst intenzity na začátku cvičební jednotky</a:t>
            </a:r>
          </a:p>
          <a:p>
            <a:pPr marL="390525" marR="3810" indent="-285750">
              <a:lnSpc>
                <a:spcPct val="110000"/>
              </a:lnSpc>
              <a:spcAft>
                <a:spcPts val="20"/>
              </a:spcAft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ZCHLAZENÍ </a:t>
            </a:r>
            <a:r>
              <a:rPr lang="cs-CZ" dirty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- postupné snižování intenzity na konci cvičební jednotky</a:t>
            </a:r>
          </a:p>
        </p:txBody>
      </p:sp>
    </p:spTree>
    <p:extLst>
      <p:ext uri="{BB962C8B-B14F-4D97-AF65-F5344CB8AC3E}">
        <p14:creationId xmlns:p14="http://schemas.microsoft.com/office/powerpoint/2010/main" val="1170135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85800" y="833494"/>
            <a:ext cx="11109960" cy="5417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marR="3810" indent="-6350" algn="ctr">
              <a:lnSpc>
                <a:spcPct val="110000"/>
              </a:lnSpc>
              <a:spcAft>
                <a:spcPts val="20"/>
              </a:spcAft>
            </a:pPr>
            <a:r>
              <a:rPr lang="cs-CZ" sz="2400" b="1" dirty="0" smtClea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TRVÁNÍ JEDNOHO CVIČENÍ</a:t>
            </a:r>
          </a:p>
          <a:p>
            <a:pPr marL="111125" marR="3810" indent="-6350">
              <a:lnSpc>
                <a:spcPct val="110000"/>
              </a:lnSpc>
              <a:spcAft>
                <a:spcPts val="20"/>
              </a:spcAft>
            </a:pP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závisí na jeho intenzitě, na momentálním stavu a pocitu pacienta. </a:t>
            </a:r>
          </a:p>
          <a:p>
            <a:pPr marL="111125" marR="38100" indent="-6350">
              <a:lnSpc>
                <a:spcPct val="112000"/>
              </a:lnSpc>
              <a:spcAft>
                <a:spcPts val="25"/>
              </a:spcAft>
            </a:pP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Při střední intenzitě by mohlo trvat kolem 15-45 minut. </a:t>
            </a:r>
          </a:p>
          <a:p>
            <a:pPr marL="111125" marR="38100" indent="-6350">
              <a:lnSpc>
                <a:spcPct val="112000"/>
              </a:lnSpc>
              <a:spcAft>
                <a:spcPts val="25"/>
              </a:spcAft>
            </a:pP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U začátečníků a slabších pacientů 10-20 minut, u zkušených a lépe adaptovaných na zátěž 20-60 minut. </a:t>
            </a:r>
          </a:p>
          <a:p>
            <a:pPr marL="114300" marR="3810" indent="-6350">
              <a:lnSpc>
                <a:spcPct val="107000"/>
              </a:lnSpc>
              <a:spcAft>
                <a:spcPts val="0"/>
              </a:spcAft>
            </a:pP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 </a:t>
            </a:r>
          </a:p>
          <a:p>
            <a:pPr marL="111125" marR="3810" indent="-6350" algn="ctr">
              <a:lnSpc>
                <a:spcPct val="110000"/>
              </a:lnSpc>
              <a:spcAft>
                <a:spcPts val="20"/>
              </a:spcAft>
            </a:pPr>
            <a:r>
              <a:rPr lang="cs-CZ" sz="2400" b="1" dirty="0" smtClea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FREKVENCE CVIČENÍ</a:t>
            </a:r>
            <a:endParaRPr lang="cs-CZ" sz="2400" b="1" dirty="0" smtClean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114300" marR="3810" indent="-6350">
              <a:lnSpc>
                <a:spcPct val="107000"/>
              </a:lnSpc>
              <a:spcAft>
                <a:spcPts val="90"/>
              </a:spcAft>
            </a:pP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Optimální je </a:t>
            </a: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asi 6x týdně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tj. s jedním dnem odpočinku. </a:t>
            </a:r>
          </a:p>
          <a:p>
            <a:pPr marL="114300" marR="3810" indent="-6350">
              <a:lnSpc>
                <a:spcPct val="107000"/>
              </a:lnSpc>
              <a:spcAft>
                <a:spcPts val="90"/>
              </a:spcAft>
            </a:pP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Může být i 2x denně, to v případě dostatečného odpočinku mezi cvičeními. </a:t>
            </a:r>
          </a:p>
          <a:p>
            <a:pPr marL="111125" marR="57785" indent="-6350">
              <a:lnSpc>
                <a:spcPct val="112000"/>
              </a:lnSpc>
              <a:spcAft>
                <a:spcPts val="25"/>
              </a:spcAft>
            </a:pPr>
            <a:endParaRPr lang="cs-CZ" sz="2400" b="1" i="1" dirty="0" smtClean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111125" marR="57785" indent="-6350">
              <a:lnSpc>
                <a:spcPct val="112000"/>
              </a:lnSpc>
              <a:spcAft>
                <a:spcPts val="25"/>
              </a:spcAft>
            </a:pPr>
            <a:r>
              <a:rPr lang="cs-CZ" sz="2400" b="1" i="1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Při jakémkoliv podezření na zhoršení stavu je nutné cvičení přerušit</a:t>
            </a:r>
          </a:p>
          <a:p>
            <a:pPr marL="111125" marR="57785" indent="-6350">
              <a:lnSpc>
                <a:spcPct val="112000"/>
              </a:lnSpc>
              <a:spcAft>
                <a:spcPts val="25"/>
              </a:spcAft>
            </a:pPr>
            <a:r>
              <a:rPr lang="cs-CZ" sz="2400" b="1" i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a konzultovat příslušného lékaře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(praktického, kardiologa, internistu, rehabilitačního, tělovýchovného). </a:t>
            </a:r>
            <a:endParaRPr lang="cs-CZ" sz="24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174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808" y="3547387"/>
            <a:ext cx="4443654" cy="3110558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 smtClean="0"/>
              <a:t>ZÁTĚŽOVÉ TESTY U KARDIAK</a:t>
            </a:r>
            <a:r>
              <a:rPr lang="en-GB" altLang="cs-CZ" sz="3200" dirty="0"/>
              <a:t>Ů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7708" y="1237012"/>
            <a:ext cx="8328454" cy="480132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dirty="0" smtClean="0">
                <a:solidFill>
                  <a:srgbClr val="FF0000"/>
                </a:solidFill>
              </a:rPr>
              <a:t>Zátěžový EKG test – ergometrie </a:t>
            </a:r>
            <a:r>
              <a:rPr lang="cs-CZ" altLang="cs-CZ" sz="2200" dirty="0" smtClean="0"/>
              <a:t>se stupňovanou zátěží</a:t>
            </a:r>
          </a:p>
          <a:p>
            <a:pPr>
              <a:lnSpc>
                <a:spcPct val="80000"/>
              </a:lnSpc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cs-CZ" altLang="cs-CZ" sz="2200" dirty="0" smtClean="0">
                <a:solidFill>
                  <a:srgbClr val="7030A0"/>
                </a:solidFill>
              </a:rPr>
              <a:t>Hodnocení EKG projevů poruch srdeční činnosti </a:t>
            </a:r>
            <a:r>
              <a:rPr lang="cs-CZ" altLang="cs-CZ" sz="2200" dirty="0" smtClean="0"/>
              <a:t>(rytmus, </a:t>
            </a:r>
            <a:r>
              <a:rPr lang="cs-CZ" altLang="cs-CZ" sz="2200" dirty="0" err="1" smtClean="0"/>
              <a:t>repolarizace</a:t>
            </a:r>
            <a:r>
              <a:rPr lang="cs-CZ" altLang="cs-CZ" sz="2200" dirty="0" smtClean="0"/>
              <a:t>) při určitém výkonu (W) a zátěži srdce (SF); pozor na falešně pozitivní nebo negativní nálezy</a:t>
            </a:r>
          </a:p>
          <a:p>
            <a:pPr>
              <a:lnSpc>
                <a:spcPct val="80000"/>
              </a:lnSpc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cs-CZ" altLang="cs-CZ" sz="2200" dirty="0" smtClean="0">
                <a:solidFill>
                  <a:srgbClr val="7030A0"/>
                </a:solidFill>
              </a:rPr>
              <a:t>Hodnocení odezvy TK</a:t>
            </a:r>
            <a:r>
              <a:rPr lang="cs-CZ" altLang="cs-CZ" sz="2200" dirty="0" smtClean="0"/>
              <a:t>, především STK – </a:t>
            </a:r>
            <a:r>
              <a:rPr lang="cs-CZ" altLang="cs-CZ" sz="2200" dirty="0" smtClean="0">
                <a:solidFill>
                  <a:srgbClr val="7030A0"/>
                </a:solidFill>
              </a:rPr>
              <a:t>stavu krevní cirkulace</a:t>
            </a:r>
            <a:r>
              <a:rPr lang="cs-CZ" altLang="cs-CZ" sz="2200" dirty="0" smtClean="0"/>
              <a:t>, včetně srdce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 smtClean="0"/>
              <a:t>Stanovení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 smtClean="0">
                <a:solidFill>
                  <a:srgbClr val="7030A0"/>
                </a:solidFill>
              </a:rPr>
              <a:t>PRACOVNÍ KAPACITY </a:t>
            </a:r>
            <a:r>
              <a:rPr lang="cs-CZ" altLang="cs-CZ" sz="2200" dirty="0" smtClean="0"/>
              <a:t>– nejvyšší výkon, SF a RPE, kdy ještě nejsou závažné poruchy srdce – krevního oběhu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 smtClean="0">
                <a:solidFill>
                  <a:srgbClr val="7030A0"/>
                </a:solidFill>
              </a:rPr>
              <a:t>PRACOVNÍ TOLERANCE </a:t>
            </a:r>
            <a:r>
              <a:rPr lang="cs-CZ" altLang="cs-CZ" sz="2200" dirty="0" smtClean="0"/>
              <a:t>– nejvyšší výkon, SF a RPE, který byl organizmus schopen tolerovat, před přerušením / ukončením zátěže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cs-CZ" altLang="cs-CZ" sz="2200" dirty="0" smtClean="0">
                <a:solidFill>
                  <a:srgbClr val="7030A0"/>
                </a:solidFill>
              </a:rPr>
              <a:t>Ukazatele míry adaptace cirkulace na vytrvalostní zatížení - </a:t>
            </a:r>
            <a:r>
              <a:rPr lang="cs-CZ" altLang="cs-CZ" sz="2200" dirty="0" smtClean="0"/>
              <a:t>W</a:t>
            </a:r>
            <a:r>
              <a:rPr lang="cs-CZ" altLang="cs-CZ" sz="2200" baseline="-25000" dirty="0" smtClean="0"/>
              <a:t>170</a:t>
            </a:r>
            <a:r>
              <a:rPr lang="cs-CZ" altLang="cs-CZ" sz="2200" dirty="0" smtClean="0"/>
              <a:t>, W</a:t>
            </a:r>
            <a:r>
              <a:rPr lang="cs-CZ" altLang="cs-CZ" sz="2200" baseline="-25000" dirty="0" smtClean="0"/>
              <a:t>150</a:t>
            </a:r>
            <a:r>
              <a:rPr lang="cs-CZ" altLang="cs-CZ" sz="2200" dirty="0" smtClean="0"/>
              <a:t>, W</a:t>
            </a:r>
            <a:r>
              <a:rPr lang="cs-CZ" altLang="cs-CZ" sz="2200" baseline="-25000" dirty="0" smtClean="0"/>
              <a:t>130</a:t>
            </a:r>
            <a:endParaRPr lang="cs-CZ" altLang="cs-CZ" sz="2200" dirty="0" smtClean="0">
              <a:solidFill>
                <a:srgbClr val="7030A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8739852" y="6657945"/>
            <a:ext cx="331161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700" dirty="0"/>
              <a:t>http://hmatter.blogspot.cz/2006/02/heart-tests-stress-electrocardiography_22.html</a:t>
            </a:r>
          </a:p>
        </p:txBody>
      </p:sp>
    </p:spTree>
    <p:extLst>
      <p:ext uri="{BB962C8B-B14F-4D97-AF65-F5344CB8AC3E}">
        <p14:creationId xmlns:p14="http://schemas.microsoft.com/office/powerpoint/2010/main" val="277045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263066"/>
              </p:ext>
            </p:extLst>
          </p:nvPr>
        </p:nvGraphicFramePr>
        <p:xfrm>
          <a:off x="6339813" y="1296795"/>
          <a:ext cx="5170904" cy="512064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253293"/>
                <a:gridCol w="2917611"/>
              </a:tblGrid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Číselná hodnota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Slovní hodnota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0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žádná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129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0,5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velmi velmi slabá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1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velmi slabá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2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lehká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3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střední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4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poněkud silná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5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silná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6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 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7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velmi silná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8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 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9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 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10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velmi velmi silná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424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400">
                          <a:effectLst/>
                        </a:rPr>
                        <a:t>*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maximální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116985" y="896685"/>
            <a:ext cx="55296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Borgova</a:t>
            </a:r>
            <a:r>
              <a:rPr kumimoji="0" lang="cs-CZ" altLang="cs-CZ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škála pro pocit bolesti a dušnosti.</a:t>
            </a:r>
            <a:endParaRPr kumimoji="0" lang="cs-CZ" altLang="cs-CZ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37917" y="275436"/>
            <a:ext cx="10972800" cy="486564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200" dirty="0" smtClean="0"/>
              <a:t>ZÁTĚŽOVÉ TESTY A MONITORING U KARDIAK</a:t>
            </a:r>
            <a:r>
              <a:rPr lang="en-GB" altLang="cs-CZ" sz="3200" dirty="0" smtClean="0"/>
              <a:t>Ů</a:t>
            </a:r>
            <a:endParaRPr lang="en-GB" altLang="cs-CZ" sz="3200" dirty="0"/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685680"/>
              </p:ext>
            </p:extLst>
          </p:nvPr>
        </p:nvGraphicFramePr>
        <p:xfrm>
          <a:off x="537917" y="1308487"/>
          <a:ext cx="5296136" cy="53644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036136"/>
                <a:gridCol w="3260000"/>
              </a:tblGrid>
              <a:tr h="295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Číselná hodnota</a:t>
                      </a:r>
                      <a:endParaRPr lang="cs-CZ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Slovní hodnota</a:t>
                      </a:r>
                      <a:endParaRPr lang="cs-CZ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5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6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 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5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7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velmi velmi lehká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5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8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 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5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9</a:t>
                      </a:r>
                      <a:endParaRPr lang="cs-CZ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velmi lehká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5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10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 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5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11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lehká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5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12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 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5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13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poněkud namáhavá (</a:t>
                      </a:r>
                      <a:r>
                        <a:rPr lang="cs-CZ" sz="2200" dirty="0" smtClean="0">
                          <a:effectLst/>
                        </a:rPr>
                        <a:t>VT1?)</a:t>
                      </a:r>
                      <a:endParaRPr lang="cs-CZ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5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14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 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5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15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namáhavá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5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16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 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5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17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velmi namáhavá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5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18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 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5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19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velmi velmi namáhavá</a:t>
                      </a:r>
                      <a:endParaRPr lang="cs-CZ" sz="2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57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20</a:t>
                      </a:r>
                      <a:endParaRPr lang="cs-CZ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 </a:t>
                      </a:r>
                      <a:endParaRPr lang="cs-CZ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186250" y="896685"/>
            <a:ext cx="41683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Škála pocitu zátěže (</a:t>
            </a:r>
            <a:r>
              <a:rPr kumimoji="0" lang="cs-CZ" sz="20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Borg</a:t>
            </a:r>
            <a:r>
              <a:rPr kumimoji="0" lang="cs-CZ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1962).</a:t>
            </a:r>
            <a:endParaRPr kumimoji="0" lang="cs-CZ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48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46" y="3295127"/>
            <a:ext cx="3118686" cy="3453685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Obdélník 6"/>
          <p:cNvSpPr/>
          <p:nvPr/>
        </p:nvSpPr>
        <p:spPr>
          <a:xfrm>
            <a:off x="8791921" y="3247507"/>
            <a:ext cx="235673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http://flylib.com/books/en/2.569.1.21/1/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146" y="3357360"/>
            <a:ext cx="3550905" cy="3231324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97" y="3357360"/>
            <a:ext cx="3639492" cy="3231324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0" name="TextovéPole 9">
            <a:hlinkClick r:id="rId5"/>
          </p:cNvPr>
          <p:cNvSpPr txBox="1"/>
          <p:nvPr/>
        </p:nvSpPr>
        <p:spPr>
          <a:xfrm>
            <a:off x="4432145" y="2199226"/>
            <a:ext cx="3550905" cy="861774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rgbClr val="00B050"/>
                </a:solidFill>
              </a:rPr>
              <a:t>VIDEO: Zátěžový EKG test</a:t>
            </a:r>
          </a:p>
          <a:p>
            <a:pPr algn="ctr"/>
            <a:r>
              <a:rPr lang="cs-CZ" sz="2000" dirty="0" smtClean="0">
                <a:solidFill>
                  <a:srgbClr val="00B050"/>
                </a:solidFill>
              </a:rPr>
              <a:t>na bicyklovém ergometru</a:t>
            </a:r>
          </a:p>
          <a:p>
            <a:pPr algn="ctr"/>
            <a:r>
              <a:rPr lang="cs-CZ" sz="1000" dirty="0">
                <a:solidFill>
                  <a:srgbClr val="00B050"/>
                </a:solidFill>
              </a:rPr>
              <a:t>https://www.youtube.com/watch?v=KI7s8pkWu-0</a:t>
            </a:r>
          </a:p>
        </p:txBody>
      </p:sp>
      <p:sp>
        <p:nvSpPr>
          <p:cNvPr id="11" name="TextovéPole 10">
            <a:hlinkClick r:id="rId6"/>
          </p:cNvPr>
          <p:cNvSpPr txBox="1"/>
          <p:nvPr/>
        </p:nvSpPr>
        <p:spPr>
          <a:xfrm>
            <a:off x="586197" y="2195752"/>
            <a:ext cx="3639493" cy="553998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B050"/>
                </a:solidFill>
              </a:rPr>
              <a:t>VIDEO: Zátěžový EKG test na běhátku</a:t>
            </a:r>
          </a:p>
          <a:p>
            <a:r>
              <a:rPr lang="cs-CZ" sz="1200" dirty="0">
                <a:solidFill>
                  <a:srgbClr val="00B050"/>
                </a:solidFill>
              </a:rPr>
              <a:t>https://www.youtube.com/watch?v=y3Zq4n3WSyc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620" y="-38947"/>
            <a:ext cx="4249335" cy="3185894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8530126" y="3005593"/>
            <a:ext cx="288032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https://courses.kcumb.edu/physio/ecg%20primer/ecgleads.htm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7372656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 smtClean="0"/>
              <a:t>ZÁTĚŽOVÉ TESTY U KARDIAK</a:t>
            </a:r>
            <a:r>
              <a:rPr lang="en-GB" altLang="cs-CZ" sz="3200" dirty="0"/>
              <a:t>Ů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3105819" y="1265489"/>
            <a:ext cx="2381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dirty="0">
                <a:solidFill>
                  <a:srgbClr val="FF0000"/>
                </a:solidFill>
              </a:rPr>
              <a:t>Zátěžový EKG </a:t>
            </a:r>
            <a:r>
              <a:rPr lang="cs-CZ" altLang="cs-CZ" sz="2400" dirty="0" smtClean="0">
                <a:solidFill>
                  <a:srgbClr val="FF0000"/>
                </a:solidFill>
              </a:rPr>
              <a:t>test</a:t>
            </a:r>
            <a:endParaRPr lang="cs-CZ" sz="2400" dirty="0"/>
          </a:p>
        </p:txBody>
      </p:sp>
      <p:sp>
        <p:nvSpPr>
          <p:cNvPr id="16" name="Obdélník 15"/>
          <p:cNvSpPr/>
          <p:nvPr/>
        </p:nvSpPr>
        <p:spPr>
          <a:xfrm>
            <a:off x="8945711" y="0"/>
            <a:ext cx="20491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u="sng" dirty="0" smtClean="0">
                <a:solidFill>
                  <a:srgbClr val="0033CC"/>
                </a:solidFill>
              </a:rPr>
              <a:t>Umístění elektrod</a:t>
            </a:r>
            <a:endParaRPr lang="cs-CZ" sz="2000" u="sng" dirty="0">
              <a:solidFill>
                <a:srgbClr val="0033CC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9121789" y="2260781"/>
            <a:ext cx="169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33CC"/>
                </a:solidFill>
              </a:rPr>
              <a:t>N	        F</a:t>
            </a:r>
            <a:endParaRPr lang="cs-CZ" b="1" dirty="0">
              <a:solidFill>
                <a:srgbClr val="0033CC"/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819144" y="6557755"/>
            <a:ext cx="31735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http://www.medscope.co.uk/Welch_Allyn_ECG_Machines~mfl~2.htm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5232810" y="6557755"/>
            <a:ext cx="194957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800" dirty="0"/>
              <a:t>http://www.norav.com/en/stressecg.html</a:t>
            </a:r>
          </a:p>
        </p:txBody>
      </p:sp>
    </p:spTree>
    <p:extLst>
      <p:ext uri="{BB962C8B-B14F-4D97-AF65-F5344CB8AC3E}">
        <p14:creationId xmlns:p14="http://schemas.microsoft.com/office/powerpoint/2010/main" val="2475231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793" y="1680912"/>
            <a:ext cx="3284155" cy="4942652"/>
          </a:xfrm>
          <a:prstGeom prst="rect">
            <a:avLst/>
          </a:prstGeom>
        </p:spPr>
      </p:pic>
      <p:pic>
        <p:nvPicPr>
          <p:cNvPr id="8195" name="Picture 7" descr="Soubor:BTL-Elektroda L leve zapest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77" y="872116"/>
            <a:ext cx="2144735" cy="1429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9" descr="220px-BTL-Elektroda_F_leva_noha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952" y="865495"/>
            <a:ext cx="2140170" cy="142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1" descr="220px-BTL-Umisteni_hrudnich_elektrod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78" y="2390735"/>
            <a:ext cx="4423074" cy="275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14"/>
          <p:cNvSpPr txBox="1">
            <a:spLocks noChangeArrowheads="1"/>
          </p:cNvSpPr>
          <p:nvPr/>
        </p:nvSpPr>
        <p:spPr bwMode="auto">
          <a:xfrm>
            <a:off x="178967" y="376083"/>
            <a:ext cx="46089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0070C0"/>
                </a:solidFill>
              </a:rPr>
              <a:t>ELEKTRODY pro klidové </a:t>
            </a:r>
            <a:r>
              <a:rPr lang="cs-CZ" altLang="cs-CZ" sz="2000" b="1" dirty="0" smtClean="0">
                <a:solidFill>
                  <a:srgbClr val="0070C0"/>
                </a:solidFill>
              </a:rPr>
              <a:t>podmínky</a:t>
            </a:r>
            <a:endParaRPr lang="cs-CZ" altLang="cs-CZ" sz="2000" b="1" dirty="0">
              <a:solidFill>
                <a:srgbClr val="0070C0"/>
              </a:solidFill>
            </a:endParaRPr>
          </a:p>
        </p:txBody>
      </p:sp>
      <p:sp>
        <p:nvSpPr>
          <p:cNvPr id="8200" name="Text Box 15"/>
          <p:cNvSpPr txBox="1">
            <a:spLocks noChangeArrowheads="1"/>
          </p:cNvSpPr>
          <p:nvPr/>
        </p:nvSpPr>
        <p:spPr bwMode="auto">
          <a:xfrm>
            <a:off x="5477433" y="377700"/>
            <a:ext cx="4094079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 dirty="0">
                <a:solidFill>
                  <a:srgbClr val="0070C0"/>
                </a:solidFill>
              </a:rPr>
              <a:t>ELEKTRODY pro zátěžové testy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72221" y="-106868"/>
            <a:ext cx="1800019" cy="2401437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9367839" y="220542"/>
            <a:ext cx="2824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FFFF00"/>
                </a:solidFill>
              </a:rPr>
              <a:t>PŘISÁVACÍ - VAKUOVÉ</a:t>
            </a:r>
            <a:endParaRPr lang="cs-CZ" sz="2000" b="1" dirty="0">
              <a:solidFill>
                <a:srgbClr val="FFFF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843" y="931371"/>
            <a:ext cx="1803792" cy="217849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6864379" y="865495"/>
            <a:ext cx="161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SAMOLEPÍCÍ</a:t>
            </a:r>
            <a:endParaRPr lang="cs-CZ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AutoShape 4" descr="Výsledek obrázku pro electrodes stress tests ecg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936" y="3109864"/>
            <a:ext cx="3513700" cy="351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76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 descr="EKG1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3957450"/>
            <a:ext cx="3889375" cy="16922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Ek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3511613"/>
            <a:ext cx="3554413" cy="2565400"/>
          </a:xfrm>
          <a:prstGeom prst="rect">
            <a:avLst/>
          </a:prstGeom>
          <a:noFill/>
          <a:ln w="127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6375617" y="260547"/>
            <a:ext cx="5196898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000" b="1" dirty="0">
                <a:solidFill>
                  <a:schemeClr val="accent2"/>
                </a:solidFill>
              </a:rPr>
              <a:t>PORUCHY </a:t>
            </a:r>
            <a:r>
              <a:rPr lang="cs-CZ" sz="2000" b="1" dirty="0" smtClean="0">
                <a:solidFill>
                  <a:schemeClr val="accent2"/>
                </a:solidFill>
              </a:rPr>
              <a:t>RYTMU</a:t>
            </a:r>
          </a:p>
          <a:p>
            <a:pPr algn="ctr">
              <a:spcBef>
                <a:spcPct val="50000"/>
              </a:spcBef>
            </a:pPr>
            <a:r>
              <a:rPr lang="cs-CZ" sz="2000" b="1" dirty="0" smtClean="0">
                <a:solidFill>
                  <a:schemeClr val="accent2"/>
                </a:solidFill>
              </a:rPr>
              <a:t>Abnormní excitace, bloky vedení (síň, komory)</a:t>
            </a:r>
            <a:endParaRPr lang="cs-CZ" sz="2000" b="1" dirty="0">
              <a:solidFill>
                <a:schemeClr val="accent2"/>
              </a:solidFill>
            </a:endParaRP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6176170" y="3103583"/>
            <a:ext cx="5652654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Komorové extrasystoly, kuplety, triplety, </a:t>
            </a:r>
            <a:r>
              <a:rPr lang="cs-CZ" dirty="0" smtClean="0"/>
              <a:t>salvy, tachykardie,</a:t>
            </a:r>
          </a:p>
          <a:p>
            <a:pPr algn="r">
              <a:spcBef>
                <a:spcPct val="50000"/>
              </a:spcBef>
            </a:pPr>
            <a:r>
              <a:rPr lang="cs-CZ" dirty="0" smtClean="0"/>
              <a:t>fibrilace.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1205251" y="255454"/>
            <a:ext cx="42781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b="1" dirty="0">
                <a:solidFill>
                  <a:schemeClr val="accent2"/>
                </a:solidFill>
              </a:rPr>
              <a:t>PORUCHY </a:t>
            </a:r>
            <a:r>
              <a:rPr lang="cs-CZ" b="1" dirty="0" smtClean="0">
                <a:solidFill>
                  <a:schemeClr val="accent2"/>
                </a:solidFill>
              </a:rPr>
              <a:t>DEPOLARIZACE a REPOLARIZACE</a:t>
            </a:r>
          </a:p>
          <a:p>
            <a:pPr algn="ctr"/>
            <a:r>
              <a:rPr lang="cs-CZ" b="1" dirty="0" smtClean="0">
                <a:solidFill>
                  <a:schemeClr val="accent2"/>
                </a:solidFill>
              </a:rPr>
              <a:t>síně (P) a komor (QRS, ST, T)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7378772" y="1336002"/>
            <a:ext cx="3412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dirty="0" err="1"/>
              <a:t>Síňo</a:t>
            </a:r>
            <a:r>
              <a:rPr lang="cs-CZ" dirty="0"/>
              <a:t> – komorový </a:t>
            </a:r>
            <a:r>
              <a:rPr lang="cs-CZ" dirty="0" smtClean="0"/>
              <a:t>blok II</a:t>
            </a:r>
            <a:r>
              <a:rPr lang="cs-CZ" dirty="0"/>
              <a:t>. stupně</a:t>
            </a:r>
          </a:p>
        </p:txBody>
      </p:sp>
      <p:pic>
        <p:nvPicPr>
          <p:cNvPr id="15" name="Picture 6" descr="EKG10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88" y="1727798"/>
            <a:ext cx="4319587" cy="10477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KG0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2978852"/>
            <a:ext cx="5257799" cy="34219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Delta_vlny_p%C5%99i_WP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297" y="1039859"/>
            <a:ext cx="1584931" cy="139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22300" y="991504"/>
            <a:ext cx="3076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Předčasná depolarizace komor</a:t>
            </a:r>
          </a:p>
          <a:p>
            <a:r>
              <a:rPr lang="cs-CZ" dirty="0" smtClean="0"/>
              <a:t>(syndrom </a:t>
            </a:r>
            <a:r>
              <a:rPr lang="cs-CZ" dirty="0" err="1" smtClean="0"/>
              <a:t>preexcitace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22300" y="2332521"/>
            <a:ext cx="3580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Deprese ST úseku</a:t>
            </a:r>
          </a:p>
          <a:p>
            <a:r>
              <a:rPr lang="cs-CZ" dirty="0" smtClean="0"/>
              <a:t>– projev ischemie myokardu komor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586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5" t="22716" r="51620" b="25611"/>
          <a:stretch/>
        </p:blipFill>
        <p:spPr bwMode="auto">
          <a:xfrm>
            <a:off x="90615" y="107248"/>
            <a:ext cx="4263081" cy="346797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3" name="obrázek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t="13127" r="67361" b="9547"/>
          <a:stretch>
            <a:fillRect/>
          </a:stretch>
        </p:blipFill>
        <p:spPr bwMode="auto">
          <a:xfrm>
            <a:off x="6771502" y="164757"/>
            <a:ext cx="5280453" cy="323747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6" name="obrázek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12593" r="67072" b="9753"/>
          <a:stretch>
            <a:fillRect/>
          </a:stretch>
        </p:blipFill>
        <p:spPr bwMode="auto">
          <a:xfrm>
            <a:off x="1762897" y="3501081"/>
            <a:ext cx="4909752" cy="330206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7" name="obrázek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13004" r="67188" b="9341"/>
          <a:stretch>
            <a:fillRect/>
          </a:stretch>
        </p:blipFill>
        <p:spPr bwMode="auto">
          <a:xfrm>
            <a:off x="6771503" y="3501081"/>
            <a:ext cx="5280453" cy="328396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4399005" y="740640"/>
            <a:ext cx="2327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0070C0"/>
                </a:solidFill>
              </a:rPr>
              <a:t>Zátěžový EKG test</a:t>
            </a:r>
          </a:p>
          <a:p>
            <a:pPr algn="ctr"/>
            <a:r>
              <a:rPr lang="cs-CZ" sz="2000" dirty="0" smtClean="0">
                <a:solidFill>
                  <a:srgbClr val="0070C0"/>
                </a:solidFill>
              </a:rPr>
              <a:t>vytrvalostního běžce</a:t>
            </a:r>
          </a:p>
          <a:p>
            <a:pPr algn="ctr"/>
            <a:r>
              <a:rPr lang="cs-CZ" sz="1600" dirty="0" smtClean="0"/>
              <a:t>(43 r., BMI 21)</a:t>
            </a:r>
          </a:p>
          <a:p>
            <a:pPr algn="ctr"/>
            <a:r>
              <a:rPr lang="cs-CZ" sz="1600" dirty="0" smtClean="0"/>
              <a:t>od 75W, po 38W po 1 min</a:t>
            </a:r>
          </a:p>
          <a:p>
            <a:pPr algn="ctr"/>
            <a:r>
              <a:rPr lang="cs-CZ" sz="1600" dirty="0" smtClean="0">
                <a:solidFill>
                  <a:srgbClr val="7030A0"/>
                </a:solidFill>
              </a:rPr>
              <a:t>pociťovaná nepravidelnost srdce</a:t>
            </a:r>
          </a:p>
          <a:p>
            <a:pPr algn="ctr"/>
            <a:r>
              <a:rPr lang="cs-CZ" sz="1600" dirty="0" smtClean="0">
                <a:solidFill>
                  <a:srgbClr val="7030A0"/>
                </a:solidFill>
              </a:rPr>
              <a:t>při 303W</a:t>
            </a:r>
            <a:endParaRPr lang="cs-CZ" sz="1600" dirty="0">
              <a:solidFill>
                <a:srgbClr val="7030A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9181069" y="889686"/>
            <a:ext cx="71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KLID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859427" y="4187390"/>
            <a:ext cx="87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303 W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9181069" y="4187390"/>
            <a:ext cx="71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75 W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7467601" y="4187390"/>
            <a:ext cx="87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303 W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8819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 smtClean="0"/>
              <a:t>ZÁTĚŽOVÉ TESTY U KARDIAK</a:t>
            </a:r>
            <a:r>
              <a:rPr lang="en-GB" altLang="cs-CZ" sz="3200" dirty="0"/>
              <a:t>Ů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0395" y="1312564"/>
            <a:ext cx="6218774" cy="1481486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200" b="1" dirty="0" smtClean="0">
                <a:solidFill>
                  <a:srgbClr val="0070C0"/>
                </a:solidFill>
              </a:rPr>
              <a:t>DIAGNOSTIKA ONEMOCNĚNÍ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cs-CZ" altLang="cs-CZ" sz="2200" dirty="0" smtClean="0">
                <a:solidFill>
                  <a:srgbClr val="FF0000"/>
                </a:solidFill>
              </a:rPr>
              <a:t>Spiroergometrie </a:t>
            </a:r>
            <a:r>
              <a:rPr lang="cs-CZ" altLang="cs-CZ" sz="2200" dirty="0" smtClean="0"/>
              <a:t>se stupňovanou zátěží</a:t>
            </a:r>
          </a:p>
          <a:p>
            <a:pPr>
              <a:lnSpc>
                <a:spcPct val="80000"/>
              </a:lnSpc>
              <a:buClr>
                <a:srgbClr val="7030A0"/>
              </a:buClr>
              <a:buFont typeface="Wingdings" panose="05000000000000000000" pitchFamily="2" charset="2"/>
              <a:buChar char="Ø"/>
            </a:pPr>
            <a:r>
              <a:rPr lang="cs-CZ" altLang="cs-CZ" sz="2200" dirty="0" smtClean="0"/>
              <a:t>Hodnocení míry </a:t>
            </a:r>
            <a:r>
              <a:rPr lang="cs-CZ" altLang="cs-CZ" sz="2200" dirty="0" smtClean="0">
                <a:solidFill>
                  <a:srgbClr val="7030A0"/>
                </a:solidFill>
              </a:rPr>
              <a:t>funkční poruchy nejslabšího článku transportního systému pro kyslík (např. srdce).</a:t>
            </a:r>
          </a:p>
          <a:p>
            <a:pPr marL="457200" lvl="1" indent="0" algn="r">
              <a:lnSpc>
                <a:spcPct val="80000"/>
              </a:lnSpc>
              <a:buClr>
                <a:srgbClr val="7030A0"/>
              </a:buClr>
              <a:buNone/>
            </a:pPr>
            <a:endParaRPr lang="cs-CZ" altLang="cs-CZ" sz="2200" dirty="0" smtClean="0"/>
          </a:p>
        </p:txBody>
      </p:sp>
      <p:pic>
        <p:nvPicPr>
          <p:cNvPr id="4" name="Picture 5" descr="VO2_omez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t="14600" r="4810" b="39606"/>
          <a:stretch/>
        </p:blipFill>
        <p:spPr bwMode="auto">
          <a:xfrm>
            <a:off x="132600" y="2794050"/>
            <a:ext cx="7759250" cy="270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006312" y="5496110"/>
            <a:ext cx="3426939" cy="243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ct val="80000"/>
              </a:lnSpc>
              <a:buClr>
                <a:srgbClr val="7030A0"/>
              </a:buClr>
            </a:pPr>
            <a:r>
              <a:rPr lang="cs-CZ" altLang="cs-CZ" sz="1200" dirty="0"/>
              <a:t>(Weber et al., 1988 in: </a:t>
            </a:r>
            <a:r>
              <a:rPr lang="cs-CZ" altLang="cs-CZ" sz="1200" dirty="0" err="1"/>
              <a:t>Placheta</a:t>
            </a:r>
            <a:r>
              <a:rPr lang="cs-CZ" altLang="cs-CZ" sz="1200" dirty="0"/>
              <a:t> a kol., 1999)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904" y="1145059"/>
            <a:ext cx="4023508" cy="5366951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6" name="Obdélník 5"/>
          <p:cNvSpPr/>
          <p:nvPr/>
        </p:nvSpPr>
        <p:spPr>
          <a:xfrm>
            <a:off x="8470975" y="6512010"/>
            <a:ext cx="34291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https://www.flickr.com/photos/88070379@N06/8444413930</a:t>
            </a:r>
          </a:p>
        </p:txBody>
      </p:sp>
      <p:sp>
        <p:nvSpPr>
          <p:cNvPr id="3" name="TextovéPole 2">
            <a:hlinkClick r:id="rId4"/>
          </p:cNvPr>
          <p:cNvSpPr txBox="1"/>
          <p:nvPr/>
        </p:nvSpPr>
        <p:spPr>
          <a:xfrm>
            <a:off x="1747318" y="6050345"/>
            <a:ext cx="5260063" cy="584775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B050"/>
                </a:solidFill>
              </a:rPr>
              <a:t>VIDEO: Spiroergometrie s EKG na </a:t>
            </a:r>
            <a:r>
              <a:rPr lang="cs-CZ" sz="2000" dirty="0" err="1" smtClean="0">
                <a:solidFill>
                  <a:srgbClr val="00B050"/>
                </a:solidFill>
              </a:rPr>
              <a:t>veloergometru</a:t>
            </a:r>
            <a:endParaRPr lang="cs-CZ" sz="2000" dirty="0" smtClean="0">
              <a:solidFill>
                <a:srgbClr val="00B050"/>
              </a:solidFill>
            </a:endParaRPr>
          </a:p>
          <a:p>
            <a:r>
              <a:rPr lang="cs-CZ" sz="1200" dirty="0">
                <a:solidFill>
                  <a:srgbClr val="00B050"/>
                </a:solidFill>
              </a:rPr>
              <a:t>https://www.youtube.com/watch?v=ptdpkebTmuo</a:t>
            </a:r>
          </a:p>
        </p:txBody>
      </p:sp>
    </p:spTree>
    <p:extLst>
      <p:ext uri="{BB962C8B-B14F-4D97-AF65-F5344CB8AC3E}">
        <p14:creationId xmlns:p14="http://schemas.microsoft.com/office/powerpoint/2010/main" val="125754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46760" y="289899"/>
            <a:ext cx="10988040" cy="6272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marR="3810" indent="-6350" algn="ctr">
              <a:lnSpc>
                <a:spcPct val="110000"/>
              </a:lnSpc>
              <a:spcAft>
                <a:spcPts val="20"/>
              </a:spcAft>
            </a:pPr>
            <a:r>
              <a:rPr lang="cs-CZ" sz="2400" b="1" dirty="0" smtClea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MOŽNÝ PŘÍZNIVÝ - LÉČEBNÝ ÚČINEK VHODNÉHO CVIČENÍ</a:t>
            </a:r>
            <a:r>
              <a:rPr lang="cs-CZ" sz="2400" b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114300" marR="3810" indent="-6350">
              <a:lnSpc>
                <a:spcPct val="107000"/>
              </a:lnSpc>
              <a:spcAft>
                <a:spcPts val="110"/>
              </a:spcAft>
            </a:pP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2400" b="1" u="sng" dirty="0" smtClea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U  kardiaků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447675" marR="38100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zvýšení funkční kapacity srdce 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(následné snadnější zvládání běžných denních  pohybových aktivit)</a:t>
            </a:r>
          </a:p>
          <a:p>
            <a:pPr marL="447675" marR="38100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obnovení příznivého působení </a:t>
            </a:r>
            <a:r>
              <a:rPr lang="cs-CZ" sz="2400" dirty="0" err="1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pozátěžové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2400" dirty="0" err="1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parasympatikotonie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- prodloužení diastoly srdce, kdy je myokard prokrvován řečištěm věnčitých tepen, </a:t>
            </a:r>
          </a:p>
          <a:p>
            <a:pPr marL="114300" marR="3810" indent="-6350">
              <a:lnSpc>
                <a:spcPct val="107000"/>
              </a:lnSpc>
              <a:spcAft>
                <a:spcPts val="85"/>
              </a:spcAft>
            </a:pPr>
            <a:r>
              <a:rPr lang="cs-CZ" sz="2400" b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114300" marR="3810" indent="-6350">
              <a:lnSpc>
                <a:spcPct val="107000"/>
              </a:lnSpc>
              <a:spcAft>
                <a:spcPts val="85"/>
              </a:spcAft>
            </a:pPr>
            <a:r>
              <a:rPr lang="cs-CZ" sz="2400" b="1" u="sng" dirty="0" smtClea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U lehčích a začínajících hypertoniků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104775" marR="38100">
              <a:lnSpc>
                <a:spcPct val="112000"/>
              </a:lnSpc>
              <a:spcAft>
                <a:spcPts val="25"/>
              </a:spcAft>
            </a:pPr>
            <a:r>
              <a:rPr lang="cs-CZ" sz="2400" dirty="0">
                <a:solidFill>
                  <a:srgbClr val="000000"/>
                </a:solidFill>
                <a:ea typeface="Times New Roman" panose="02020603050405020304" pitchFamily="18" charset="0"/>
              </a:rPr>
              <a:t>V průběhu cvičení se projevuje aktivita sympatiku (zvýšení srdeční frekvence a krevního tlaku</a:t>
            </a:r>
            <a:r>
              <a:rPr lang="cs-CZ" sz="2400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) a po cvičení vliv parasympatiku, který může snížit krevní tlak pod hodnotu před cvičením na více hodin.</a:t>
            </a:r>
            <a:endParaRPr lang="cs-CZ" sz="24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pPr marL="447675" marR="38100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b="1" dirty="0" err="1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pozátěžová</a:t>
            </a: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periferní vazodilatace a parasympatikus </a:t>
            </a: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→ </a:t>
            </a: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snížení TK</a:t>
            </a:r>
          </a:p>
          <a:p>
            <a:pPr marL="447675" marR="38100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příjemný prožitek 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→ </a:t>
            </a:r>
            <a:r>
              <a:rPr lang="cs-CZ" sz="2400" b="1" dirty="0" err="1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psychorelaxační</a:t>
            </a: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 efekt zmírňující hypertenzi</a:t>
            </a:r>
            <a:endParaRPr lang="cs-CZ" sz="2400" dirty="0" smtClean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447675" marR="38100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rovnováha 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mezi </a:t>
            </a: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sympatikem 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a </a:t>
            </a: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parasympatikem 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→ </a:t>
            </a: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méně extrémních oscilací TK</a:t>
            </a:r>
            <a:endParaRPr lang="cs-CZ" sz="2400" dirty="0" smtClean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111125" marR="38100" indent="-6350">
              <a:lnSpc>
                <a:spcPct val="112000"/>
              </a:lnSpc>
              <a:spcAft>
                <a:spcPts val="25"/>
              </a:spcAft>
            </a:pP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Mnohým hypertonikům může (musí) být snížena dávka farmakoterapie. </a:t>
            </a:r>
            <a:endParaRPr lang="cs-CZ" sz="24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498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430339"/>
            <a:ext cx="3611562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5" descr="Spiroer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412876"/>
            <a:ext cx="4464050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4008438" y="549276"/>
            <a:ext cx="4679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</a:rPr>
              <a:t>Zátěžové EKG v laboratoři a terénu</a:t>
            </a:r>
          </a:p>
        </p:txBody>
      </p: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3071813" y="5661026"/>
            <a:ext cx="636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D60093"/>
                </a:solidFill>
              </a:rPr>
              <a:t>Video Zátěžový EKG test </a:t>
            </a:r>
            <a:r>
              <a:rPr lang="cs-CZ" altLang="cs-CZ" sz="1800">
                <a:solidFill>
                  <a:srgbClr val="D60093"/>
                </a:solidFill>
                <a:hlinkClick r:id="rId4"/>
              </a:rPr>
              <a:t>http://www.mediscan.cz/kardiologie</a:t>
            </a:r>
            <a:endParaRPr lang="cs-CZ" altLang="cs-CZ" sz="1800">
              <a:solidFill>
                <a:srgbClr val="D600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1157593" y="252515"/>
            <a:ext cx="10272407" cy="606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800" b="1" dirty="0">
                <a:solidFill>
                  <a:srgbClr val="0070C0"/>
                </a:solidFill>
              </a:rPr>
              <a:t>EKG při zátěži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u="sng" dirty="0" smtClean="0">
                <a:solidFill>
                  <a:schemeClr val="accent2"/>
                </a:solidFill>
              </a:rPr>
              <a:t>Při </a:t>
            </a:r>
            <a:r>
              <a:rPr lang="cs-CZ" altLang="cs-CZ" sz="2400" b="1" u="sng" dirty="0">
                <a:solidFill>
                  <a:schemeClr val="accent2"/>
                </a:solidFill>
              </a:rPr>
              <a:t>zátěži</a:t>
            </a:r>
            <a:r>
              <a:rPr lang="cs-CZ" altLang="cs-CZ" sz="2400" dirty="0">
                <a:solidFill>
                  <a:schemeClr val="accent2"/>
                </a:solidFill>
              </a:rPr>
              <a:t> by neměly být přítomny poruchy rytmu ani </a:t>
            </a:r>
            <a:r>
              <a:rPr lang="cs-CZ" altLang="cs-CZ" sz="2400" dirty="0" err="1">
                <a:solidFill>
                  <a:schemeClr val="accent2"/>
                </a:solidFill>
              </a:rPr>
              <a:t>repolarizace</a:t>
            </a:r>
            <a:r>
              <a:rPr lang="cs-CZ" altLang="cs-CZ" sz="2400" dirty="0">
                <a:solidFill>
                  <a:schemeClr val="accent2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>
                <a:solidFill>
                  <a:schemeClr val="accent2"/>
                </a:solidFill>
              </a:rPr>
              <a:t>Měla by být přítomna pravidelná sinusová tachykardie, přiměřená zátěži.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400" b="1" u="sng" dirty="0" smtClean="0">
              <a:solidFill>
                <a:srgbClr val="0070C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cs-CZ" altLang="cs-CZ" sz="2400" b="1" u="sng" dirty="0">
              <a:solidFill>
                <a:srgbClr val="0070C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u="sng" dirty="0" smtClean="0">
                <a:solidFill>
                  <a:srgbClr val="0070C0"/>
                </a:solidFill>
              </a:rPr>
              <a:t>V </a:t>
            </a:r>
            <a:r>
              <a:rPr lang="cs-CZ" altLang="cs-CZ" sz="2400" b="1" u="sng" dirty="0">
                <a:solidFill>
                  <a:srgbClr val="0070C0"/>
                </a:solidFill>
              </a:rPr>
              <a:t>klidu</a:t>
            </a:r>
            <a:r>
              <a:rPr lang="cs-CZ" altLang="cs-CZ" sz="2400" dirty="0">
                <a:solidFill>
                  <a:srgbClr val="0070C0"/>
                </a:solidFill>
              </a:rPr>
              <a:t> mohou být některé </a:t>
            </a:r>
            <a:r>
              <a:rPr lang="cs-CZ" altLang="cs-CZ" sz="2400" dirty="0" err="1">
                <a:solidFill>
                  <a:srgbClr val="0070C0"/>
                </a:solidFill>
              </a:rPr>
              <a:t>dysrytmie</a:t>
            </a:r>
            <a:r>
              <a:rPr lang="cs-CZ" altLang="cs-CZ" sz="2400" dirty="0">
                <a:solidFill>
                  <a:srgbClr val="0070C0"/>
                </a:solidFill>
              </a:rPr>
              <a:t> </a:t>
            </a:r>
            <a:r>
              <a:rPr lang="cs-CZ" altLang="cs-CZ" sz="2400" dirty="0" smtClean="0">
                <a:solidFill>
                  <a:srgbClr val="0070C0"/>
                </a:solidFill>
              </a:rPr>
              <a:t>projevem</a:t>
            </a:r>
            <a:endParaRPr lang="cs-CZ" altLang="cs-CZ" sz="2400" dirty="0">
              <a:solidFill>
                <a:srgbClr val="0070C0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0070C0"/>
                </a:solidFill>
              </a:rPr>
              <a:t> </a:t>
            </a:r>
            <a:r>
              <a:rPr lang="cs-CZ" altLang="cs-CZ" sz="2400" i="1" dirty="0" smtClean="0">
                <a:solidFill>
                  <a:srgbClr val="0070C0"/>
                </a:solidFill>
              </a:rPr>
              <a:t>výraznější </a:t>
            </a:r>
            <a:r>
              <a:rPr lang="cs-CZ" altLang="cs-CZ" sz="2400" b="1" dirty="0">
                <a:solidFill>
                  <a:srgbClr val="0070C0"/>
                </a:solidFill>
              </a:rPr>
              <a:t>neurovegetativní </a:t>
            </a:r>
            <a:r>
              <a:rPr lang="cs-CZ" altLang="cs-CZ" sz="2400" b="1" dirty="0" smtClean="0">
                <a:solidFill>
                  <a:srgbClr val="0070C0"/>
                </a:solidFill>
              </a:rPr>
              <a:t>aktivity</a:t>
            </a:r>
          </a:p>
          <a:p>
            <a:pPr lvl="1">
              <a:spcBef>
                <a:spcPct val="50000"/>
              </a:spcBef>
              <a:buFontTx/>
              <a:buChar char="-"/>
            </a:pPr>
            <a:r>
              <a:rPr lang="cs-CZ" altLang="cs-CZ" sz="2400" dirty="0" smtClean="0">
                <a:solidFill>
                  <a:srgbClr val="008000"/>
                </a:solidFill>
              </a:rPr>
              <a:t>sinusová </a:t>
            </a:r>
            <a:r>
              <a:rPr lang="cs-CZ" altLang="cs-CZ" sz="2400" dirty="0">
                <a:solidFill>
                  <a:srgbClr val="008000"/>
                </a:solidFill>
              </a:rPr>
              <a:t>respirační </a:t>
            </a:r>
            <a:r>
              <a:rPr lang="cs-CZ" altLang="cs-CZ" sz="2400" dirty="0" err="1">
                <a:solidFill>
                  <a:srgbClr val="008000"/>
                </a:solidFill>
              </a:rPr>
              <a:t>dysrytmie</a:t>
            </a:r>
            <a:r>
              <a:rPr lang="cs-CZ" altLang="cs-CZ" sz="2400" dirty="0">
                <a:solidFill>
                  <a:srgbClr val="008000"/>
                </a:solidFill>
              </a:rPr>
              <a:t> (variabilita srdeční frekvence</a:t>
            </a:r>
            <a:r>
              <a:rPr lang="cs-CZ" altLang="cs-CZ" sz="2400" dirty="0" smtClean="0">
                <a:solidFill>
                  <a:srgbClr val="008000"/>
                </a:solidFill>
              </a:rPr>
              <a:t>).</a:t>
            </a:r>
          </a:p>
          <a:p>
            <a:pPr lvl="1">
              <a:spcBef>
                <a:spcPct val="50000"/>
              </a:spcBef>
              <a:buFontTx/>
              <a:buChar char="-"/>
            </a:pPr>
            <a:endParaRPr lang="cs-CZ" altLang="cs-CZ" sz="2400" dirty="0">
              <a:solidFill>
                <a:srgbClr val="008000"/>
              </a:solidFill>
            </a:endParaRPr>
          </a:p>
          <a:p>
            <a:pPr lvl="1">
              <a:spcBef>
                <a:spcPct val="50000"/>
              </a:spcBef>
              <a:buFontTx/>
              <a:buChar char="-"/>
            </a:pPr>
            <a:endParaRPr lang="cs-CZ" altLang="cs-CZ" sz="2400" dirty="0">
              <a:solidFill>
                <a:srgbClr val="008000"/>
              </a:solidFill>
            </a:endParaRPr>
          </a:p>
          <a:p>
            <a:pPr>
              <a:spcBef>
                <a:spcPct val="50000"/>
              </a:spcBef>
              <a:buClr>
                <a:srgbClr val="0070C0"/>
              </a:buClr>
            </a:pPr>
            <a:r>
              <a:rPr lang="cs-CZ" altLang="cs-CZ" sz="2400" dirty="0">
                <a:solidFill>
                  <a:srgbClr val="008000"/>
                </a:solidFill>
              </a:rPr>
              <a:t> </a:t>
            </a:r>
            <a:r>
              <a:rPr lang="cs-CZ" altLang="cs-CZ" sz="2400" i="1" dirty="0" smtClean="0">
                <a:solidFill>
                  <a:srgbClr val="0070C0"/>
                </a:solidFill>
              </a:rPr>
              <a:t>vrozené </a:t>
            </a:r>
            <a:r>
              <a:rPr lang="cs-CZ" altLang="cs-CZ" sz="2400" i="1" dirty="0">
                <a:solidFill>
                  <a:srgbClr val="0070C0"/>
                </a:solidFill>
              </a:rPr>
              <a:t>nebo </a:t>
            </a:r>
            <a:r>
              <a:rPr lang="cs-CZ" altLang="cs-CZ" sz="2400" i="1" dirty="0" smtClean="0">
                <a:solidFill>
                  <a:srgbClr val="0070C0"/>
                </a:solidFill>
              </a:rPr>
              <a:t>adaptační </a:t>
            </a:r>
            <a:r>
              <a:rPr lang="cs-CZ" altLang="cs-CZ" sz="2400" b="1" dirty="0" smtClean="0">
                <a:solidFill>
                  <a:srgbClr val="0070C0"/>
                </a:solidFill>
              </a:rPr>
              <a:t>vagotonie</a:t>
            </a:r>
            <a:r>
              <a:rPr lang="cs-CZ" altLang="cs-CZ" sz="2400" dirty="0" smtClean="0">
                <a:solidFill>
                  <a:srgbClr val="0070C0"/>
                </a:solidFill>
              </a:rPr>
              <a:t> </a:t>
            </a:r>
            <a:r>
              <a:rPr lang="cs-CZ" altLang="cs-CZ" sz="2400" dirty="0" smtClean="0">
                <a:solidFill>
                  <a:srgbClr val="008000"/>
                </a:solidFill>
              </a:rPr>
              <a:t>- bradykardie</a:t>
            </a:r>
            <a:r>
              <a:rPr lang="cs-CZ" altLang="cs-CZ" sz="2400" dirty="0">
                <a:solidFill>
                  <a:srgbClr val="008000"/>
                </a:solidFill>
              </a:rPr>
              <a:t>. 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413" y="4660713"/>
            <a:ext cx="9824936" cy="106525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413" y="1956965"/>
            <a:ext cx="9824936" cy="1027304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48943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A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1196975"/>
            <a:ext cx="3294063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4079875" y="549275"/>
            <a:ext cx="4464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Automatický externí defibrilátor</a:t>
            </a:r>
          </a:p>
        </p:txBody>
      </p:sp>
      <p:pic>
        <p:nvPicPr>
          <p:cNvPr id="20484" name="Picture 6" descr="LP1000CaseRtFaceElectro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1196976"/>
            <a:ext cx="3452812" cy="439261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Rectangle 8"/>
          <p:cNvSpPr>
            <a:spLocks noChangeArrowheads="1"/>
          </p:cNvSpPr>
          <p:nvPr/>
        </p:nvSpPr>
        <p:spPr bwMode="auto">
          <a:xfrm>
            <a:off x="2855913" y="6021388"/>
            <a:ext cx="6121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hlinkClick r:id="rId4"/>
              </a:rPr>
              <a:t>http://www.aed-olomouc.cz/index.php?page=princip_defibr</a:t>
            </a: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70789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 smtClean="0"/>
              <a:t>ZÁTĚŽOVÉ TESTY A MONITOROVÁNÍ U KARDIAK</a:t>
            </a:r>
            <a:r>
              <a:rPr lang="en-GB" altLang="cs-CZ" sz="3200" dirty="0"/>
              <a:t>Ů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7421" y="1400147"/>
            <a:ext cx="7627444" cy="5099336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 err="1" smtClean="0">
                <a:solidFill>
                  <a:srgbClr val="FF0000"/>
                </a:solidFill>
              </a:rPr>
              <a:t>Holterovské</a:t>
            </a:r>
            <a:r>
              <a:rPr lang="cs-CZ" altLang="cs-CZ" sz="2200" dirty="0" smtClean="0">
                <a:solidFill>
                  <a:srgbClr val="FF0000"/>
                </a:solidFill>
              </a:rPr>
              <a:t> monitorování </a:t>
            </a:r>
            <a:r>
              <a:rPr lang="cs-CZ" altLang="cs-CZ" sz="2200" dirty="0" smtClean="0">
                <a:solidFill>
                  <a:srgbClr val="7030A0"/>
                </a:solidFill>
              </a:rPr>
              <a:t>pro záchyt poruch rytmu a známek ischemie myokardu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200" dirty="0" smtClean="0"/>
              <a:t>24 hodinové monitorování EKG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 smtClean="0">
                <a:solidFill>
                  <a:srgbClr val="FF0000"/>
                </a:solidFill>
              </a:rPr>
              <a:t>Zátěžová echokardiografie </a:t>
            </a:r>
            <a:r>
              <a:rPr lang="cs-CZ" altLang="cs-CZ" sz="2200" dirty="0" smtClean="0">
                <a:solidFill>
                  <a:srgbClr val="7030A0"/>
                </a:solidFill>
              </a:rPr>
              <a:t>k hodnocení pohybů srdečních struktur (stěny dutin, chlopně), proudů krve a funkčních parametrů srdce (ejekční frakce atd.)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200" dirty="0" smtClean="0"/>
              <a:t>bezprostředně po zátěži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 smtClean="0">
                <a:solidFill>
                  <a:srgbClr val="FF0000"/>
                </a:solidFill>
              </a:rPr>
              <a:t>Analýza variability srdeční frekvence </a:t>
            </a:r>
            <a:r>
              <a:rPr lang="cs-CZ" altLang="cs-CZ" sz="2200" dirty="0" smtClean="0">
                <a:solidFill>
                  <a:srgbClr val="7030A0"/>
                </a:solidFill>
              </a:rPr>
              <a:t>k posouzení míry rizika selhání myokardu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 smtClean="0"/>
              <a:t>- dlouhodobý záznam (24 h) při běžné denní činnosti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cs-CZ" altLang="cs-CZ" sz="2200" dirty="0" smtClean="0"/>
              <a:t>krátkodobý záznam při určité zátěži (5/10 minut) – standardní polohový test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 smtClean="0">
                <a:solidFill>
                  <a:srgbClr val="FF0000"/>
                </a:solidFill>
              </a:rPr>
              <a:t>Pulzní </a:t>
            </a:r>
            <a:r>
              <a:rPr lang="cs-CZ" altLang="cs-CZ" sz="2200" dirty="0" err="1" smtClean="0">
                <a:solidFill>
                  <a:srgbClr val="FF0000"/>
                </a:solidFill>
              </a:rPr>
              <a:t>oxymetrie</a:t>
            </a:r>
            <a:r>
              <a:rPr lang="cs-CZ" altLang="cs-CZ" sz="2200" dirty="0" smtClean="0">
                <a:solidFill>
                  <a:srgbClr val="FF0000"/>
                </a:solidFill>
              </a:rPr>
              <a:t> </a:t>
            </a:r>
            <a:r>
              <a:rPr lang="cs-CZ" altLang="cs-CZ" sz="2200" dirty="0" smtClean="0">
                <a:solidFill>
                  <a:srgbClr val="7030A0"/>
                </a:solidFill>
              </a:rPr>
              <a:t>k posouzení funkčnosti transportního systému pro kyslík </a:t>
            </a:r>
            <a:endParaRPr lang="cs-CZ" altLang="cs-CZ" sz="22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 smtClean="0"/>
              <a:t>- krátkodobý záznam při určité zátěži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226839"/>
            <a:ext cx="3694547" cy="5505845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3" name="Obdélník 2"/>
          <p:cNvSpPr/>
          <p:nvPr/>
        </p:nvSpPr>
        <p:spPr>
          <a:xfrm>
            <a:off x="8040130" y="6671246"/>
            <a:ext cx="421777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900" dirty="0"/>
              <a:t>http://www.imt.ie/clinical/2012/12/osa-patients-similar-cv-damage-as-diabetics.html</a:t>
            </a:r>
          </a:p>
        </p:txBody>
      </p:sp>
    </p:spTree>
    <p:extLst>
      <p:ext uri="{BB962C8B-B14F-4D97-AF65-F5344CB8AC3E}">
        <p14:creationId xmlns:p14="http://schemas.microsoft.com/office/powerpoint/2010/main" val="153811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 smtClean="0"/>
              <a:t>ZÁTĚŽOVÉ TESTY A MONITOROVÁNÍ U KARDIAK</a:t>
            </a:r>
            <a:r>
              <a:rPr lang="en-GB" altLang="cs-CZ" sz="3200" dirty="0"/>
              <a:t>Ů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08" y="4227383"/>
            <a:ext cx="1876847" cy="1905000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242" y="4227383"/>
            <a:ext cx="1905000" cy="190500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612659" y="1413792"/>
            <a:ext cx="3745157" cy="2373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b="1" dirty="0" smtClean="0">
                <a:solidFill>
                  <a:srgbClr val="0070C0"/>
                </a:solidFill>
              </a:rPr>
              <a:t>DIAGNOSTIKA ONEMOCNĚNÍ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dirty="0" err="1" smtClean="0">
                <a:solidFill>
                  <a:srgbClr val="FF0000"/>
                </a:solidFill>
              </a:rPr>
              <a:t>Holterovské</a:t>
            </a:r>
            <a:r>
              <a:rPr lang="cs-CZ" altLang="cs-CZ" sz="2200" dirty="0" smtClean="0">
                <a:solidFill>
                  <a:srgbClr val="FF0000"/>
                </a:solidFill>
              </a:rPr>
              <a:t> monitorování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dirty="0" smtClean="0">
                <a:solidFill>
                  <a:srgbClr val="7030A0"/>
                </a:solidFill>
              </a:rPr>
              <a:t>pro záchyt poruch elektrické aktivity myokardu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dirty="0" smtClean="0"/>
              <a:t>24 hodinové monitorování EKG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dirty="0" smtClean="0"/>
              <a:t>časový záznam aktivity a pocitů pacienta</a:t>
            </a: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1"/>
          <a:stretch/>
        </p:blipFill>
        <p:spPr>
          <a:xfrm>
            <a:off x="4306029" y="1276345"/>
            <a:ext cx="7757074" cy="4856038"/>
          </a:xfrm>
          <a:prstGeom prst="rect">
            <a:avLst/>
          </a:prstGeom>
        </p:spPr>
      </p:pic>
      <p:sp>
        <p:nvSpPr>
          <p:cNvPr id="19" name="Obdélník 18"/>
          <p:cNvSpPr/>
          <p:nvPr/>
        </p:nvSpPr>
        <p:spPr>
          <a:xfrm>
            <a:off x="11137398" y="5886162"/>
            <a:ext cx="8915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 smtClean="0"/>
              <a:t>(www.zdn.cz)</a:t>
            </a:r>
            <a:endParaRPr lang="cs-CZ" sz="1000" dirty="0"/>
          </a:p>
        </p:txBody>
      </p:sp>
      <p:sp>
        <p:nvSpPr>
          <p:cNvPr id="2" name="TextovéPole 1">
            <a:hlinkClick r:id="rId5"/>
          </p:cNvPr>
          <p:cNvSpPr txBox="1"/>
          <p:nvPr/>
        </p:nvSpPr>
        <p:spPr>
          <a:xfrm>
            <a:off x="4589392" y="6219730"/>
            <a:ext cx="3014804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B050"/>
                </a:solidFill>
              </a:rPr>
              <a:t>VIDEO: </a:t>
            </a:r>
            <a:r>
              <a:rPr lang="cs-CZ" dirty="0" err="1" smtClean="0">
                <a:solidFill>
                  <a:srgbClr val="00B050"/>
                </a:solidFill>
              </a:rPr>
              <a:t>Holter</a:t>
            </a:r>
            <a:r>
              <a:rPr lang="cs-CZ" dirty="0" smtClean="0">
                <a:solidFill>
                  <a:srgbClr val="00B050"/>
                </a:solidFill>
              </a:rPr>
              <a:t> EKG monitoring</a:t>
            </a:r>
          </a:p>
          <a:p>
            <a:r>
              <a:rPr lang="cs-CZ" sz="1000" dirty="0">
                <a:solidFill>
                  <a:srgbClr val="00B050"/>
                </a:solidFill>
              </a:rPr>
              <a:t>https://www.youtube.com/watch?v=e9EDqOs3Nq0</a:t>
            </a:r>
          </a:p>
        </p:txBody>
      </p:sp>
    </p:spTree>
    <p:extLst>
      <p:ext uri="{BB962C8B-B14F-4D97-AF65-F5344CB8AC3E}">
        <p14:creationId xmlns:p14="http://schemas.microsoft.com/office/powerpoint/2010/main" val="154007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4" y="1399025"/>
            <a:ext cx="6880353" cy="5336443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 smtClean="0"/>
              <a:t>ZÁTĚŽOVÉ TESTY A MONITOROVÁNÍ U KARDIAK</a:t>
            </a:r>
            <a:r>
              <a:rPr lang="en-GB" altLang="cs-CZ" sz="3200" dirty="0"/>
              <a:t>Ů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14379" y="1069529"/>
            <a:ext cx="3244518" cy="329497"/>
          </a:xfrm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 err="1" smtClean="0">
                <a:solidFill>
                  <a:srgbClr val="FF0000"/>
                </a:solidFill>
              </a:rPr>
              <a:t>Holterovské</a:t>
            </a:r>
            <a:r>
              <a:rPr lang="cs-CZ" altLang="cs-CZ" sz="2200" dirty="0" smtClean="0">
                <a:solidFill>
                  <a:srgbClr val="FF0000"/>
                </a:solidFill>
              </a:rPr>
              <a:t> monitorování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768" y="2274187"/>
            <a:ext cx="2922904" cy="3093502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13" name="Obdélník 12"/>
          <p:cNvSpPr/>
          <p:nvPr/>
        </p:nvSpPr>
        <p:spPr>
          <a:xfrm>
            <a:off x="7579208" y="5367689"/>
            <a:ext cx="43439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http://www.nbcardio.com/Screenings/InOfficeServices/HolterMonitoring.aspx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2884225" y="1496754"/>
            <a:ext cx="233269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http://www.nemon.com/LXAnalysis.html</a:t>
            </a:r>
          </a:p>
        </p:txBody>
      </p:sp>
    </p:spTree>
    <p:extLst>
      <p:ext uri="{BB962C8B-B14F-4D97-AF65-F5344CB8AC3E}">
        <p14:creationId xmlns:p14="http://schemas.microsoft.com/office/powerpoint/2010/main" val="242600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88269" y="1212520"/>
            <a:ext cx="4291120" cy="30546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b="1" dirty="0" smtClean="0">
                <a:solidFill>
                  <a:srgbClr val="0070C0"/>
                </a:solidFill>
              </a:rPr>
              <a:t>DIAGNOSTIKA ONEMOCNĚNÍ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dirty="0" smtClean="0">
                <a:solidFill>
                  <a:srgbClr val="FF0000"/>
                </a:solidFill>
              </a:rPr>
              <a:t>Analýza variability srdeční frekvence </a:t>
            </a:r>
          </a:p>
          <a:p>
            <a:pPr marL="0" indent="0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dirty="0" smtClean="0"/>
              <a:t>- </a:t>
            </a:r>
            <a:r>
              <a:rPr lang="cs-CZ" altLang="cs-CZ" sz="2200" u="sng" dirty="0" smtClean="0"/>
              <a:t>dlouhodobý záznam </a:t>
            </a:r>
            <a:r>
              <a:rPr lang="cs-CZ" altLang="cs-CZ" sz="2200" dirty="0" smtClean="0"/>
              <a:t>(24 h)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 smtClean="0"/>
              <a:t>při běžné denní činnosti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 smtClean="0"/>
              <a:t>- </a:t>
            </a:r>
            <a:r>
              <a:rPr lang="cs-CZ" altLang="cs-CZ" sz="2200" u="sng" dirty="0" smtClean="0"/>
              <a:t>krátkodobý záznam </a:t>
            </a:r>
            <a:r>
              <a:rPr lang="cs-CZ" altLang="cs-CZ" sz="2200" dirty="0"/>
              <a:t>(5/10 minut)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altLang="cs-CZ" sz="2200" dirty="0" smtClean="0"/>
              <a:t>při určité zátěži standardní polohový test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097" y="1212520"/>
            <a:ext cx="7479873" cy="50036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délník 3"/>
          <p:cNvSpPr/>
          <p:nvPr/>
        </p:nvSpPr>
        <p:spPr>
          <a:xfrm>
            <a:off x="5939481" y="6216146"/>
            <a:ext cx="50580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800" dirty="0"/>
              <a:t>http://www.asu-arbeitsmedizin.com/ASUInternational-2015-6/Guideline-for-the-application-of-heart-rate-and-heart-rate-variability-in-occupational-medicine-and-occupational-science,QUlEPTY1NTc2MCZNSUQ9MTEzODIx.html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856164" y="3068002"/>
            <a:ext cx="684564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ANALÝZA</a:t>
            </a:r>
          </a:p>
          <a:p>
            <a:pPr algn="ctr"/>
            <a:r>
              <a:rPr lang="cs-CZ" dirty="0" smtClean="0"/>
              <a:t>ČASOVÁ	</a:t>
            </a:r>
            <a:r>
              <a:rPr lang="cs-CZ" dirty="0" smtClean="0">
                <a:solidFill>
                  <a:srgbClr val="0070C0"/>
                </a:solidFill>
              </a:rPr>
              <a:t>FREKVENČNÍ (SPEKTRÁLNÍ)</a:t>
            </a:r>
            <a:r>
              <a:rPr lang="cs-CZ" dirty="0" smtClean="0"/>
              <a:t>	NELINEÁRNÍ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856164" y="4168345"/>
            <a:ext cx="1573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MSSD, SDRR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383141" y="4168345"/>
            <a:ext cx="1725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0070C0"/>
                </a:solidFill>
              </a:rPr>
              <a:t>Výkon, Hustota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47700" y="304269"/>
            <a:ext cx="10972800" cy="619002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3200" dirty="0" smtClean="0"/>
              <a:t>ZÁTĚŽOVÉ TESTY A MONITOROVÁNÍ PACIENT</a:t>
            </a:r>
            <a:r>
              <a:rPr lang="en-GB" altLang="cs-CZ" sz="3200" dirty="0" smtClean="0"/>
              <a:t>Ů</a:t>
            </a:r>
            <a:r>
              <a:rPr lang="cs-CZ" altLang="cs-CZ" sz="3200" dirty="0" smtClean="0"/>
              <a:t> </a:t>
            </a:r>
            <a:endParaRPr lang="en-GB" altLang="cs-CZ" sz="3200" dirty="0"/>
          </a:p>
        </p:txBody>
      </p:sp>
    </p:spTree>
    <p:extLst>
      <p:ext uri="{BB962C8B-B14F-4D97-AF65-F5344CB8AC3E}">
        <p14:creationId xmlns:p14="http://schemas.microsoft.com/office/powerpoint/2010/main" val="3167770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395" y="0"/>
            <a:ext cx="9580605" cy="6858000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3333" y="3947635"/>
            <a:ext cx="2611395" cy="6161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cs-CZ" sz="2200" dirty="0" smtClean="0">
                <a:solidFill>
                  <a:srgbClr val="FF0000"/>
                </a:solidFill>
              </a:rPr>
              <a:t>Spektrální analýza HRV</a:t>
            </a:r>
            <a:endParaRPr lang="cs-CZ" altLang="cs-CZ" sz="2200" dirty="0" smtClean="0"/>
          </a:p>
        </p:txBody>
      </p:sp>
      <p:sp>
        <p:nvSpPr>
          <p:cNvPr id="4" name="Obdélník 3"/>
          <p:cNvSpPr/>
          <p:nvPr/>
        </p:nvSpPr>
        <p:spPr>
          <a:xfrm>
            <a:off x="186667" y="1281642"/>
            <a:ext cx="242472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dirty="0" smtClean="0">
                <a:solidFill>
                  <a:srgbClr val="0070C0"/>
                </a:solidFill>
              </a:rPr>
              <a:t>Dlouhodobý záznam RR </a:t>
            </a:r>
            <a:r>
              <a:rPr lang="cs-CZ" altLang="cs-CZ" dirty="0" err="1" smtClean="0"/>
              <a:t>Holter</a:t>
            </a:r>
            <a:r>
              <a:rPr lang="cs-CZ" altLang="cs-CZ" dirty="0" smtClean="0"/>
              <a:t> monitoring</a:t>
            </a:r>
            <a:endParaRPr lang="cs-CZ" altLang="cs-CZ" dirty="0"/>
          </a:p>
        </p:txBody>
      </p:sp>
      <p:sp>
        <p:nvSpPr>
          <p:cNvPr id="5" name="Obdélník 4"/>
          <p:cNvSpPr/>
          <p:nvPr/>
        </p:nvSpPr>
        <p:spPr>
          <a:xfrm>
            <a:off x="46666" y="2503839"/>
            <a:ext cx="270472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altLang="cs-CZ" u="sng" dirty="0" smtClean="0">
                <a:solidFill>
                  <a:srgbClr val="7030A0"/>
                </a:solidFill>
              </a:rPr>
              <a:t>k posouzení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cs-CZ" altLang="cs-CZ" dirty="0" smtClean="0">
                <a:solidFill>
                  <a:srgbClr val="7030A0"/>
                </a:solidFill>
              </a:rPr>
              <a:t>rizika </a:t>
            </a:r>
            <a:r>
              <a:rPr lang="cs-CZ" altLang="cs-CZ" dirty="0">
                <a:solidFill>
                  <a:srgbClr val="7030A0"/>
                </a:solidFill>
              </a:rPr>
              <a:t>selhání </a:t>
            </a:r>
            <a:r>
              <a:rPr lang="cs-CZ" altLang="cs-CZ" dirty="0" smtClean="0">
                <a:solidFill>
                  <a:srgbClr val="7030A0"/>
                </a:solidFill>
              </a:rPr>
              <a:t>myokardu</a:t>
            </a:r>
          </a:p>
          <a:p>
            <a:pPr marL="285750" indent="-285750">
              <a:lnSpc>
                <a:spcPct val="80000"/>
              </a:lnSpc>
              <a:buFontTx/>
              <a:buChar char="-"/>
            </a:pPr>
            <a:r>
              <a:rPr lang="cs-CZ" altLang="cs-CZ" dirty="0" smtClean="0">
                <a:solidFill>
                  <a:srgbClr val="7030A0"/>
                </a:solidFill>
              </a:rPr>
              <a:t>odmítání transplantátu</a:t>
            </a:r>
            <a:endParaRPr lang="cs-CZ" altLang="cs-CZ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0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261225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 smtClean="0"/>
              <a:t>MONITOROVÁNÍ TRANSPORT. SYSTÉMU PRO KYSLÍK</a:t>
            </a:r>
            <a:endParaRPr lang="en-GB" altLang="cs-CZ" sz="32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46484" y="966734"/>
            <a:ext cx="6837504" cy="756621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200" b="1" dirty="0" smtClean="0">
                <a:solidFill>
                  <a:srgbClr val="FF0000"/>
                </a:solidFill>
              </a:rPr>
              <a:t>Pulzní </a:t>
            </a:r>
            <a:r>
              <a:rPr lang="cs-CZ" altLang="cs-CZ" sz="2200" b="1" dirty="0" err="1" smtClean="0">
                <a:solidFill>
                  <a:srgbClr val="FF0000"/>
                </a:solidFill>
              </a:rPr>
              <a:t>oxymetrie</a:t>
            </a:r>
            <a:endParaRPr lang="cs-CZ" altLang="cs-CZ" sz="2200" b="1" dirty="0" smtClean="0">
              <a:solidFill>
                <a:srgbClr val="FF0000"/>
              </a:solidFill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cs-CZ" altLang="cs-CZ" sz="2200" dirty="0" smtClean="0">
                <a:solidFill>
                  <a:srgbClr val="7030A0"/>
                </a:solidFill>
              </a:rPr>
              <a:t>k posouzení funkce transportního systému pro kyslík</a:t>
            </a:r>
            <a:endParaRPr lang="cs-CZ" altLang="cs-CZ" sz="2200" dirty="0" smtClean="0">
              <a:solidFill>
                <a:srgbClr val="FF0000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5151548" y="1994125"/>
            <a:ext cx="64316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dirty="0" smtClean="0">
                <a:solidFill>
                  <a:srgbClr val="0070C0"/>
                </a:solidFill>
              </a:rPr>
              <a:t>Hemoglobin absorbuje červené a infračervené záření různě – podle míry saturace kyslíkem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38" y="2702011"/>
            <a:ext cx="7266536" cy="4098326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1" y="955951"/>
            <a:ext cx="4671549" cy="584438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4" name="Obdélník 3"/>
          <p:cNvSpPr/>
          <p:nvPr/>
        </p:nvSpPr>
        <p:spPr>
          <a:xfrm>
            <a:off x="5487194" y="6554116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cs-CZ" sz="1000" dirty="0"/>
              <a:t>https://energymicroblog.wordpress.com/2012/11/21/create-a-simple-pulse-oximeter-with-tiny-gecko/</a:t>
            </a:r>
          </a:p>
        </p:txBody>
      </p:sp>
      <p:sp>
        <p:nvSpPr>
          <p:cNvPr id="5" name="Obdélník 4"/>
          <p:cNvSpPr/>
          <p:nvPr/>
        </p:nvSpPr>
        <p:spPr>
          <a:xfrm rot="16200000">
            <a:off x="-1694008" y="3429044"/>
            <a:ext cx="3657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http://www.sunrom.com/p/spo2-sensor-probe-for-pulse-oximetry</a:t>
            </a:r>
          </a:p>
        </p:txBody>
      </p:sp>
    </p:spTree>
    <p:extLst>
      <p:ext uri="{BB962C8B-B14F-4D97-AF65-F5344CB8AC3E}">
        <p14:creationId xmlns:p14="http://schemas.microsoft.com/office/powerpoint/2010/main" val="26832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61900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altLang="cs-CZ" sz="3200" dirty="0" smtClean="0"/>
              <a:t>MONITOROVÁNÍ TRANSPORT. SYSTÉMU PRO KYSLÍK</a:t>
            </a:r>
            <a:endParaRPr lang="en-GB" altLang="cs-CZ" sz="32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0395" y="1226840"/>
            <a:ext cx="10972800" cy="426528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200" dirty="0" smtClean="0">
                <a:solidFill>
                  <a:srgbClr val="FF0000"/>
                </a:solidFill>
              </a:rPr>
              <a:t>Pulzní </a:t>
            </a:r>
            <a:r>
              <a:rPr lang="cs-CZ" altLang="cs-CZ" sz="2200" dirty="0" err="1" smtClean="0">
                <a:solidFill>
                  <a:srgbClr val="FF0000"/>
                </a:solidFill>
              </a:rPr>
              <a:t>oxymetrie</a:t>
            </a:r>
            <a:endParaRPr lang="cs-CZ" altLang="cs-CZ" sz="2200" dirty="0" smtClean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135" y="3014445"/>
            <a:ext cx="10283310" cy="306905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4" name="Obdélník 3"/>
          <p:cNvSpPr/>
          <p:nvPr/>
        </p:nvSpPr>
        <p:spPr>
          <a:xfrm>
            <a:off x="2809130" y="2071443"/>
            <a:ext cx="8782120" cy="34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2000" b="1" dirty="0">
                <a:solidFill>
                  <a:srgbClr val="0070C0"/>
                </a:solidFill>
              </a:rPr>
              <a:t>Pití </a:t>
            </a:r>
            <a:r>
              <a:rPr lang="cs-CZ" altLang="cs-CZ" sz="2000" b="1" dirty="0" err="1">
                <a:solidFill>
                  <a:srgbClr val="0070C0"/>
                </a:solidFill>
              </a:rPr>
              <a:t>oxygenované</a:t>
            </a:r>
            <a:r>
              <a:rPr lang="cs-CZ" altLang="cs-CZ" sz="2000" b="1" dirty="0">
                <a:solidFill>
                  <a:srgbClr val="0070C0"/>
                </a:solidFill>
              </a:rPr>
              <a:t> vody </a:t>
            </a:r>
            <a:r>
              <a:rPr lang="cs-CZ" altLang="cs-CZ" sz="2000" b="1" dirty="0">
                <a:solidFill>
                  <a:srgbClr val="0070C0"/>
                </a:solidFill>
                <a:latin typeface="Calibri" panose="020F0502020204030204" pitchFamily="34" charset="0"/>
              </a:rPr>
              <a:t>→ </a:t>
            </a:r>
            <a:r>
              <a:rPr lang="cs-CZ" altLang="cs-CZ" sz="2000" b="1" dirty="0">
                <a:solidFill>
                  <a:srgbClr val="0070C0"/>
                </a:solidFill>
              </a:rPr>
              <a:t>zvýšení saturace hemoglobinu kyslíkem</a:t>
            </a:r>
            <a:r>
              <a:rPr lang="cs-CZ" altLang="cs-CZ" sz="2000" b="1" dirty="0" smtClean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75" y="1374364"/>
            <a:ext cx="2956449" cy="2217337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5" name="Obdélník 4"/>
          <p:cNvSpPr/>
          <p:nvPr/>
        </p:nvSpPr>
        <p:spPr>
          <a:xfrm>
            <a:off x="2364259" y="6083495"/>
            <a:ext cx="9412186" cy="24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1200" dirty="0" smtClean="0"/>
              <a:t>(J. Novotný</a:t>
            </a:r>
            <a:r>
              <a:rPr lang="cs-CZ" altLang="cs-CZ" sz="1200" dirty="0"/>
              <a:t>, </a:t>
            </a:r>
            <a:r>
              <a:rPr lang="cs-CZ" altLang="cs-CZ" sz="1200" dirty="0" smtClean="0"/>
              <a:t>M. Novotná. Saturace hemoglobinu kyslíkem u 52letého triatlonisty po vypití </a:t>
            </a:r>
            <a:r>
              <a:rPr lang="cs-CZ" altLang="cs-CZ" sz="1200" dirty="0" err="1" smtClean="0"/>
              <a:t>oxygenované</a:t>
            </a:r>
            <a:r>
              <a:rPr lang="cs-CZ" altLang="cs-CZ" sz="1200" dirty="0" smtClean="0"/>
              <a:t> vody. Med Sport </a:t>
            </a:r>
            <a:r>
              <a:rPr lang="cs-CZ" altLang="cs-CZ" sz="1200" dirty="0" err="1" smtClean="0"/>
              <a:t>Boh</a:t>
            </a:r>
            <a:r>
              <a:rPr lang="cs-CZ" altLang="cs-CZ" sz="1200" dirty="0" smtClean="0"/>
              <a:t> Slov, 2007, 16, 1: 48-52)</a:t>
            </a:r>
            <a:endParaRPr lang="cs-CZ" altLang="cs-CZ" sz="1200" dirty="0"/>
          </a:p>
        </p:txBody>
      </p:sp>
    </p:spTree>
    <p:extLst>
      <p:ext uri="{BB962C8B-B14F-4D97-AF65-F5344CB8AC3E}">
        <p14:creationId xmlns:p14="http://schemas.microsoft.com/office/powerpoint/2010/main" val="303066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-12700"/>
            <a:ext cx="5078278" cy="689376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45167" y="1137262"/>
            <a:ext cx="6057233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Krevní tlak před a po 15 min běhu na běhátku (5% sklon) s intenzitou 40% a 70% HRR (maximální srdeční rezervy) u 26 zdravých studentů ve věku 21-15 let.</a:t>
            </a:r>
          </a:p>
          <a:p>
            <a:r>
              <a:rPr lang="cs-CZ" sz="2000" u="sng" dirty="0" smtClean="0"/>
              <a:t>SBP – </a:t>
            </a:r>
            <a:r>
              <a:rPr lang="cs-CZ" sz="2000" u="sng" dirty="0" err="1" smtClean="0"/>
              <a:t>systolic</a:t>
            </a:r>
            <a:r>
              <a:rPr lang="cs-CZ" sz="2000" u="sng" dirty="0" smtClean="0"/>
              <a:t> </a:t>
            </a:r>
            <a:r>
              <a:rPr lang="cs-CZ" sz="2000" u="sng" dirty="0" err="1" smtClean="0"/>
              <a:t>blood</a:t>
            </a:r>
            <a:r>
              <a:rPr lang="cs-CZ" sz="2000" u="sng" dirty="0" smtClean="0"/>
              <a:t> </a:t>
            </a:r>
            <a:r>
              <a:rPr lang="cs-CZ" sz="2000" u="sng" dirty="0" err="1" smtClean="0"/>
              <a:t>pressure</a:t>
            </a:r>
            <a:r>
              <a:rPr lang="cs-CZ" sz="2000" u="sng" dirty="0" smtClean="0"/>
              <a:t>, DBP – </a:t>
            </a:r>
            <a:r>
              <a:rPr lang="cs-CZ" sz="2000" u="sng" dirty="0" err="1" smtClean="0"/>
              <a:t>diastolic</a:t>
            </a:r>
            <a:r>
              <a:rPr lang="cs-CZ" sz="2000" u="sng" dirty="0" smtClean="0"/>
              <a:t> BP, MBP – </a:t>
            </a:r>
            <a:r>
              <a:rPr lang="cs-CZ" sz="2000" u="sng" dirty="0" err="1" smtClean="0"/>
              <a:t>mean</a:t>
            </a:r>
            <a:r>
              <a:rPr lang="cs-CZ" sz="2000" u="sng" dirty="0" smtClean="0"/>
              <a:t> BP</a:t>
            </a:r>
          </a:p>
          <a:p>
            <a:r>
              <a:rPr lang="cs-CZ" dirty="0" smtClean="0"/>
              <a:t>(</a:t>
            </a:r>
            <a:r>
              <a:rPr lang="en-US" dirty="0" smtClean="0"/>
              <a:t>W </a:t>
            </a:r>
            <a:r>
              <a:rPr lang="en-US" dirty="0"/>
              <a:t>Tan, S </a:t>
            </a:r>
            <a:r>
              <a:rPr lang="en-US" dirty="0" err="1"/>
              <a:t>Umaira</a:t>
            </a:r>
            <a:r>
              <a:rPr lang="en-US" dirty="0"/>
              <a:t>, J Yong, M </a:t>
            </a:r>
            <a:r>
              <a:rPr lang="en-US" dirty="0" err="1"/>
              <a:t>Tharane</a:t>
            </a:r>
            <a:r>
              <a:rPr lang="en-US" dirty="0"/>
              <a:t>, F </a:t>
            </a:r>
            <a:r>
              <a:rPr lang="en-US" dirty="0" err="1"/>
              <a:t>Syamimi</a:t>
            </a:r>
            <a:r>
              <a:rPr lang="en-US" dirty="0"/>
              <a:t>. </a:t>
            </a:r>
            <a:r>
              <a:rPr lang="en-US" i="1" dirty="0"/>
              <a:t>Assessment Of Various Intensities Of Short Term Exercise On Blood Pressure And Reaction Time In Healthy Young Adults – An Experimental Study</a:t>
            </a:r>
            <a:r>
              <a:rPr lang="en-US" dirty="0"/>
              <a:t>. The Internet Journal of Health. 2014 Volume 14 Number 1</a:t>
            </a:r>
            <a:r>
              <a:rPr lang="en-US" dirty="0" smtClean="0"/>
              <a:t>.</a:t>
            </a:r>
            <a:r>
              <a:rPr lang="cs-CZ" dirty="0" smtClean="0"/>
              <a:t>)</a:t>
            </a:r>
            <a:r>
              <a:rPr lang="en-US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5843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599"/>
            <a:ext cx="6166825" cy="567624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59" y="3804420"/>
            <a:ext cx="6526442" cy="2945425"/>
          </a:xfrm>
          <a:prstGeom prst="rect">
            <a:avLst/>
          </a:prstGeom>
        </p:spPr>
      </p:pic>
      <p:sp>
        <p:nvSpPr>
          <p:cNvPr id="4" name="Obdélník 3">
            <a:hlinkClick r:id="rId4"/>
          </p:cNvPr>
          <p:cNvSpPr/>
          <p:nvPr/>
        </p:nvSpPr>
        <p:spPr>
          <a:xfrm>
            <a:off x="6342938" y="3009573"/>
            <a:ext cx="5774135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cs-CZ" b="1" dirty="0" err="1" smtClean="0"/>
              <a:t>Fontana</a:t>
            </a:r>
            <a:r>
              <a:rPr lang="cs-CZ" b="1" dirty="0" smtClean="0"/>
              <a:t> a kol. Funkce buněk a lidského těla. Multimediální skripta. Praha: Třetí lékařská fakulta UK, 2015.</a:t>
            </a:r>
          </a:p>
          <a:p>
            <a:pPr algn="r"/>
            <a:r>
              <a:rPr lang="cs-CZ" dirty="0" smtClean="0"/>
              <a:t>http</a:t>
            </a:r>
            <a:r>
              <a:rPr lang="cs-CZ" dirty="0"/>
              <a:t>://</a:t>
            </a:r>
            <a:r>
              <a:rPr lang="cs-CZ" dirty="0" smtClean="0"/>
              <a:t>fblt.cz/skripta/</a:t>
            </a:r>
            <a:endParaRPr lang="cs-CZ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0425" y="192631"/>
            <a:ext cx="10972800" cy="759159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altLang="cs-CZ" sz="2400" dirty="0" smtClean="0">
                <a:latin typeface="+mn-lt"/>
              </a:rPr>
              <a:t>ZÁTĚŽOVÉ TESTY A MONITORING U PORUCH KREVNÍHO TLAKU</a:t>
            </a:r>
            <a:br>
              <a:rPr lang="cs-CZ" altLang="cs-CZ" sz="2400" dirty="0" smtClean="0">
                <a:latin typeface="+mn-lt"/>
              </a:rPr>
            </a:br>
            <a:r>
              <a:rPr lang="cs-CZ" altLang="cs-CZ" sz="2400" dirty="0" smtClean="0">
                <a:latin typeface="+mn-lt"/>
              </a:rPr>
              <a:t>hypertenze, hypotenze, kolísání</a:t>
            </a:r>
            <a:endParaRPr lang="en-GB" altLang="cs-CZ" sz="2400" dirty="0">
              <a:latin typeface="+mn-lt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6396749" y="1383746"/>
            <a:ext cx="5348748" cy="15204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2400" dirty="0" smtClean="0">
                <a:solidFill>
                  <a:srgbClr val="FF0000"/>
                </a:solidFill>
              </a:rPr>
              <a:t>Měření arteriálního krevního tlaku (TK)</a:t>
            </a:r>
          </a:p>
          <a:p>
            <a:pPr algn="ctr">
              <a:lnSpc>
                <a:spcPct val="80000"/>
              </a:lnSpc>
            </a:pPr>
            <a:r>
              <a:rPr lang="cs-CZ" altLang="cs-CZ" sz="2400" dirty="0" err="1" smtClean="0"/>
              <a:t>blood</a:t>
            </a:r>
            <a:r>
              <a:rPr lang="cs-CZ" altLang="cs-CZ" sz="2400" dirty="0" smtClean="0"/>
              <a:t> </a:t>
            </a:r>
            <a:r>
              <a:rPr lang="cs-CZ" altLang="cs-CZ" sz="2400" dirty="0" err="1" smtClean="0"/>
              <a:t>pressure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solidFill>
                  <a:srgbClr val="0033CC"/>
                </a:solidFill>
              </a:rPr>
              <a:t>Systolický TK </a:t>
            </a:r>
            <a:r>
              <a:rPr lang="cs-CZ" altLang="cs-CZ" sz="2400" dirty="0" smtClean="0"/>
              <a:t>(SBP) </a:t>
            </a:r>
            <a:r>
              <a:rPr lang="cs-CZ" altLang="cs-CZ" sz="2400" dirty="0" smtClean="0">
                <a:solidFill>
                  <a:srgbClr val="0033CC"/>
                </a:solidFill>
              </a:rPr>
              <a:t>– při objevení se ozev 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solidFill>
                  <a:srgbClr val="0033CC"/>
                </a:solidFill>
              </a:rPr>
              <a:t>Diastolický </a:t>
            </a:r>
            <a:r>
              <a:rPr lang="cs-CZ" altLang="cs-CZ" sz="2400" dirty="0" smtClean="0">
                <a:solidFill>
                  <a:srgbClr val="0033CC"/>
                </a:solidFill>
              </a:rPr>
              <a:t>TK </a:t>
            </a:r>
            <a:r>
              <a:rPr lang="cs-CZ" altLang="cs-CZ" sz="2400" dirty="0" smtClean="0"/>
              <a:t>(DBP) </a:t>
            </a:r>
            <a:r>
              <a:rPr lang="cs-CZ" altLang="cs-CZ" sz="2400" dirty="0" smtClean="0">
                <a:solidFill>
                  <a:srgbClr val="0033CC"/>
                </a:solidFill>
              </a:rPr>
              <a:t>– při vymizení ozev</a:t>
            </a:r>
            <a:endParaRPr lang="cs-CZ" altLang="cs-CZ" sz="1600" dirty="0">
              <a:solidFill>
                <a:srgbClr val="0033CC"/>
              </a:solidFill>
            </a:endParaRPr>
          </a:p>
          <a:p>
            <a:pPr>
              <a:lnSpc>
                <a:spcPct val="80000"/>
              </a:lnSpc>
            </a:pPr>
            <a:r>
              <a:rPr lang="cs-CZ" altLang="cs-CZ" sz="2000" dirty="0" smtClean="0">
                <a:solidFill>
                  <a:srgbClr val="0033CC"/>
                </a:solidFill>
              </a:rPr>
              <a:t>Střední TK </a:t>
            </a:r>
            <a:r>
              <a:rPr lang="cs-CZ" altLang="cs-CZ" sz="2000" dirty="0" smtClean="0"/>
              <a:t>(MBP) </a:t>
            </a:r>
            <a:r>
              <a:rPr lang="cs-CZ" altLang="cs-CZ" sz="2000" dirty="0" smtClean="0">
                <a:solidFill>
                  <a:srgbClr val="0033CC"/>
                </a:solidFill>
              </a:rPr>
              <a:t>= (2•DBP+SBP)/</a:t>
            </a:r>
            <a:r>
              <a:rPr lang="cs-CZ" altLang="cs-CZ" sz="2000" dirty="0">
                <a:solidFill>
                  <a:srgbClr val="0033CC"/>
                </a:solidFill>
              </a:rPr>
              <a:t>3</a:t>
            </a:r>
            <a:endParaRPr lang="cs-CZ" altLang="cs-CZ" sz="2000" dirty="0" smtClean="0">
              <a:solidFill>
                <a:srgbClr val="0033CC"/>
              </a:solidFill>
            </a:endParaRPr>
          </a:p>
        </p:txBody>
      </p:sp>
      <p:sp>
        <p:nvSpPr>
          <p:cNvPr id="8" name="Šipka dolů 7"/>
          <p:cNvSpPr/>
          <p:nvPr/>
        </p:nvSpPr>
        <p:spPr>
          <a:xfrm>
            <a:off x="8105035" y="3804420"/>
            <a:ext cx="1932177" cy="560439"/>
          </a:xfrm>
          <a:prstGeom prst="downArrow">
            <a:avLst/>
          </a:prstGeom>
          <a:solidFill>
            <a:schemeClr val="accent1">
              <a:alpha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leva 8"/>
          <p:cNvSpPr/>
          <p:nvPr/>
        </p:nvSpPr>
        <p:spPr>
          <a:xfrm>
            <a:off x="5881895" y="2777596"/>
            <a:ext cx="423581" cy="1236494"/>
          </a:xfrm>
          <a:prstGeom prst="leftArrow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7888494" y="4485531"/>
            <a:ext cx="2365257" cy="370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TK ve velké tepně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269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436074"/>
            <a:ext cx="10972800" cy="935526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algn="ctr"/>
            <a:r>
              <a:rPr lang="cs-CZ" altLang="cs-CZ" sz="3200" dirty="0" smtClean="0"/>
              <a:t>ZÁTĚŽOVÉ TESTY U PORUCH KREVNÍHO TLAKU</a:t>
            </a:r>
            <a:br>
              <a:rPr lang="cs-CZ" altLang="cs-CZ" sz="3200" dirty="0" smtClean="0"/>
            </a:br>
            <a:r>
              <a:rPr lang="cs-CZ" altLang="cs-CZ" sz="3200" dirty="0" smtClean="0"/>
              <a:t>hypertenze, hypotenze, kolísání</a:t>
            </a:r>
            <a:endParaRPr lang="en-GB" altLang="cs-CZ" sz="3200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67246" y="2027571"/>
            <a:ext cx="8259096" cy="402180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cs-CZ" altLang="cs-CZ" sz="2400" dirty="0" smtClean="0">
                <a:solidFill>
                  <a:srgbClr val="FF0000"/>
                </a:solidFill>
              </a:rPr>
              <a:t>Měření odezvy TK na zátěž </a:t>
            </a:r>
            <a:r>
              <a:rPr lang="cs-CZ" altLang="cs-CZ" sz="2400" dirty="0" smtClean="0"/>
              <a:t>(před, při a po zátěži)</a:t>
            </a:r>
          </a:p>
        </p:txBody>
      </p:sp>
      <p:sp>
        <p:nvSpPr>
          <p:cNvPr id="2" name="Obdélník 1"/>
          <p:cNvSpPr/>
          <p:nvPr/>
        </p:nvSpPr>
        <p:spPr>
          <a:xfrm>
            <a:off x="3970053" y="1562714"/>
            <a:ext cx="3887219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sz="2400" b="1" dirty="0">
                <a:solidFill>
                  <a:srgbClr val="0070C0"/>
                </a:solidFill>
              </a:rPr>
              <a:t>DIAGNOSTIKA ONEMOCNĚNÍ</a:t>
            </a:r>
          </a:p>
        </p:txBody>
      </p:sp>
      <p:sp>
        <p:nvSpPr>
          <p:cNvPr id="3" name="Obdélník 2"/>
          <p:cNvSpPr/>
          <p:nvPr/>
        </p:nvSpPr>
        <p:spPr>
          <a:xfrm>
            <a:off x="860719" y="4506253"/>
            <a:ext cx="5801034" cy="1865126"/>
          </a:xfrm>
          <a:prstGeom prst="rect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u="sng" cap="all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Index POZÁTĚŽOVÉHO</a:t>
            </a:r>
          </a:p>
          <a:p>
            <a:pPr algn="ctr">
              <a:lnSpc>
                <a:spcPct val="80000"/>
              </a:lnSpc>
            </a:pPr>
            <a:r>
              <a:rPr lang="cs-CZ" u="sng" cap="all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systolického krevního tlaku </a:t>
            </a:r>
            <a:r>
              <a:rPr lang="cs-CZ" u="sng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cs-CZ" u="sng" dirty="0" err="1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iSTK</a:t>
            </a:r>
            <a:r>
              <a:rPr lang="cs-CZ" u="sng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ctr">
              <a:lnSpc>
                <a:spcPct val="80000"/>
              </a:lnSpc>
            </a:pP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cs-CZ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Acanfor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et al., 1988)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</a:pP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iSTK</a:t>
            </a:r>
            <a:r>
              <a:rPr lang="cs-CZ" baseline="-25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= STK v 1.min zotavení / STK na konci zátěže 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&lt;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0,98</a:t>
            </a:r>
          </a:p>
          <a:p>
            <a:pPr algn="ctr">
              <a:lnSpc>
                <a:spcPct val="80000"/>
              </a:lnSpc>
            </a:pP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iSTK</a:t>
            </a:r>
            <a:r>
              <a:rPr lang="cs-CZ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 = STK v 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3.min </a:t>
            </a:r>
            <a:r>
              <a:rPr lang="cs-CZ" dirty="0">
                <a:latin typeface="Times New Roman" panose="02020603050405020304" pitchFamily="18" charset="0"/>
                <a:ea typeface="Times New Roman" panose="02020603050405020304" pitchFamily="18" charset="0"/>
              </a:rPr>
              <a:t>zotavení / STK na konci 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zátěže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&lt;</a:t>
            </a:r>
            <a:r>
              <a:rPr lang="cs-CZ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0,88</a:t>
            </a:r>
            <a:endParaRPr lang="cs-CZ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cs-CZ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cs-CZ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Při přetrvávání </a:t>
            </a:r>
            <a:r>
              <a:rPr lang="cs-CZ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nebo zvýšení STK 1-3 min po zátěži </a:t>
            </a:r>
            <a:r>
              <a:rPr lang="cs-CZ" dirty="0" smtClean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je podezření na potenciální hypertenzi.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860719" y="2685541"/>
            <a:ext cx="5801034" cy="1569660"/>
          </a:xfrm>
          <a:prstGeom prst="rect">
            <a:avLst/>
          </a:prstGeom>
          <a:solidFill>
            <a:schemeClr val="bg1"/>
          </a:solidFill>
          <a:ln>
            <a:solidFill>
              <a:srgbClr val="0033CC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cs-CZ" sz="2400" i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Neočekávaně nižší hodnoty STK při zátěži nebo jeho snížení s rostoucí zátěží jsou známkou nedostatečné činnosti srdce</a:t>
            </a:r>
            <a:r>
              <a:rPr lang="cs-CZ" sz="24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nebo vasomotorické nebo neurovegetativní poruchy regulace TK.</a:t>
            </a:r>
          </a:p>
        </p:txBody>
      </p:sp>
      <p:pic>
        <p:nvPicPr>
          <p:cNvPr id="10" name="Picture 5" descr="Krevní tlak Roberg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077" y="2429751"/>
            <a:ext cx="4671117" cy="4359126"/>
          </a:xfrm>
          <a:prstGeom prst="rect">
            <a:avLst/>
          </a:prstGeom>
          <a:noFill/>
          <a:ln w="9525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11583194" y="3101039"/>
            <a:ext cx="6088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STK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MTK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DTK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468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610394" y="293199"/>
            <a:ext cx="10972800" cy="61288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/>
          </a:bodyPr>
          <a:lstStyle/>
          <a:p>
            <a:pPr algn="ctr"/>
            <a:r>
              <a:rPr lang="cs-CZ" altLang="cs-CZ" sz="3200" dirty="0" smtClean="0"/>
              <a:t>MONITORING U PORUCH KREVNÍHO TLAKU</a:t>
            </a:r>
            <a:endParaRPr lang="en-GB" alt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" t="12828" b="61515"/>
          <a:stretch/>
        </p:blipFill>
        <p:spPr>
          <a:xfrm>
            <a:off x="2004892" y="1039138"/>
            <a:ext cx="8183804" cy="3116009"/>
          </a:xfrm>
          <a:prstGeom prst="rect">
            <a:avLst/>
          </a:prstGeom>
          <a:ln>
            <a:solidFill>
              <a:srgbClr val="0033CC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" t="41869" b="37408"/>
          <a:stretch/>
        </p:blipFill>
        <p:spPr>
          <a:xfrm>
            <a:off x="2002269" y="4240579"/>
            <a:ext cx="8186427" cy="2517585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12" name="Obdélník 11"/>
          <p:cNvSpPr/>
          <p:nvPr/>
        </p:nvSpPr>
        <p:spPr>
          <a:xfrm rot="16200000">
            <a:off x="8553273" y="3862000"/>
            <a:ext cx="35494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 smtClean="0"/>
              <a:t>http://www.seiva.cz/holter-krevniho-tlaku/tonotrack/</a:t>
            </a:r>
            <a:endParaRPr lang="cs-CZ" sz="1200" dirty="0"/>
          </a:p>
        </p:txBody>
      </p:sp>
      <p:sp>
        <p:nvSpPr>
          <p:cNvPr id="13" name="Obdélník 12"/>
          <p:cNvSpPr/>
          <p:nvPr/>
        </p:nvSpPr>
        <p:spPr>
          <a:xfrm>
            <a:off x="4837112" y="1168997"/>
            <a:ext cx="251674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cs-CZ" altLang="cs-CZ" b="1" dirty="0" smtClean="0">
                <a:solidFill>
                  <a:srgbClr val="FF0000"/>
                </a:solidFill>
              </a:rPr>
              <a:t>24 h monitorování TK</a:t>
            </a:r>
            <a:endParaRPr lang="cs-CZ" altLang="cs-CZ" b="1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38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6" y="3187932"/>
            <a:ext cx="3799366" cy="23746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771" y="1372732"/>
            <a:ext cx="8062907" cy="50026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375918" y="246380"/>
            <a:ext cx="11541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Vliv životního stylu na krevní tlak a medikaci u léčených hypertoniků</a:t>
            </a:r>
          </a:p>
          <a:p>
            <a:pPr algn="ctr"/>
            <a:r>
              <a:rPr lang="cs-CZ" dirty="0" smtClean="0"/>
              <a:t>(</a:t>
            </a:r>
            <a:r>
              <a:rPr lang="en-US" dirty="0"/>
              <a:t>Christian K. Roberts, R. James </a:t>
            </a:r>
            <a:r>
              <a:rPr lang="en-US" dirty="0" smtClean="0"/>
              <a:t>Barnard</a:t>
            </a:r>
            <a:r>
              <a:rPr lang="cs-CZ" dirty="0" smtClean="0"/>
              <a:t>. </a:t>
            </a:r>
            <a:r>
              <a:rPr lang="en-US" dirty="0"/>
              <a:t>Effects of exercise and diet on chronic </a:t>
            </a:r>
            <a:r>
              <a:rPr lang="en-US" dirty="0" smtClean="0"/>
              <a:t>disease</a:t>
            </a:r>
            <a:r>
              <a:rPr lang="cs-CZ" dirty="0" smtClean="0"/>
              <a:t>.</a:t>
            </a:r>
            <a:endParaRPr lang="en-US" dirty="0"/>
          </a:p>
          <a:p>
            <a:pPr algn="ctr"/>
            <a:r>
              <a:rPr lang="en-US" dirty="0"/>
              <a:t>Journal of Applied </a:t>
            </a:r>
            <a:r>
              <a:rPr lang="en-US" dirty="0" smtClean="0"/>
              <a:t>Physiology</a:t>
            </a:r>
            <a:r>
              <a:rPr lang="cs-CZ" dirty="0" smtClean="0"/>
              <a:t>,</a:t>
            </a:r>
            <a:r>
              <a:rPr lang="en-US" dirty="0" smtClean="0"/>
              <a:t> 2005</a:t>
            </a:r>
            <a:r>
              <a:rPr lang="cs-CZ" dirty="0" smtClean="0"/>
              <a:t>,</a:t>
            </a:r>
            <a:r>
              <a:rPr lang="en-US" dirty="0" smtClean="0"/>
              <a:t>98</a:t>
            </a:r>
            <a:r>
              <a:rPr lang="cs-CZ" dirty="0" smtClean="0"/>
              <a:t>,</a:t>
            </a:r>
            <a:r>
              <a:rPr lang="en-US" dirty="0" smtClean="0"/>
              <a:t>1</a:t>
            </a:r>
            <a:r>
              <a:rPr lang="cs-CZ" dirty="0" smtClean="0"/>
              <a:t>:</a:t>
            </a:r>
            <a:r>
              <a:rPr lang="en-US" dirty="0" smtClean="0"/>
              <a:t>3-30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6206" y="1618272"/>
            <a:ext cx="37993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„</a:t>
            </a:r>
            <a:r>
              <a:rPr lang="cs-CZ" sz="2400" dirty="0" err="1" smtClean="0"/>
              <a:t>Pritikin</a:t>
            </a:r>
            <a:r>
              <a:rPr lang="cs-CZ" sz="2400" dirty="0" smtClean="0"/>
              <a:t> </a:t>
            </a:r>
            <a:r>
              <a:rPr lang="cs-CZ" sz="2400" dirty="0" err="1" smtClean="0"/>
              <a:t>life</a:t>
            </a:r>
            <a:r>
              <a:rPr lang="cs-CZ" sz="2400" dirty="0" smtClean="0"/>
              <a:t> style“</a:t>
            </a:r>
          </a:p>
          <a:p>
            <a:pPr algn="ctr"/>
            <a:r>
              <a:rPr lang="cs-CZ" sz="2400" dirty="0" smtClean="0"/>
              <a:t>(komplexní lázeňská péče: dieta, cvičení, vodoléčba, </a:t>
            </a:r>
            <a:r>
              <a:rPr lang="cs-CZ" sz="2400" dirty="0" err="1" smtClean="0"/>
              <a:t>psychorelaxace</a:t>
            </a:r>
            <a:r>
              <a:rPr lang="cs-CZ" sz="2400" dirty="0" smtClean="0"/>
              <a:t>, cvičení, …)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989197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07181" y="686132"/>
            <a:ext cx="10683240" cy="3549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1125" marR="38100" indent="-6350" algn="ctr">
              <a:lnSpc>
                <a:spcPct val="112000"/>
              </a:lnSpc>
              <a:spcAft>
                <a:spcPts val="25"/>
              </a:spcAft>
            </a:pPr>
            <a:r>
              <a:rPr lang="cs-CZ" sz="2400" b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INDIVIDUÁLNÍ PŘÍSTUP</a:t>
            </a:r>
          </a:p>
          <a:p>
            <a:pPr marL="111125" marR="38100" indent="-6350">
              <a:lnSpc>
                <a:spcPct val="112000"/>
              </a:lnSpc>
              <a:spcAft>
                <a:spcPts val="25"/>
              </a:spcAft>
            </a:pP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Pohybová aktivita pacientů s kardiologickým onemocněním nebo hypertenzí musí být přiměřená stavu pacienta: 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7030A0"/>
                </a:solidFill>
              </a:rPr>
              <a:t>druh </a:t>
            </a:r>
            <a:r>
              <a:rPr lang="cs-CZ" sz="2400" dirty="0">
                <a:solidFill>
                  <a:srgbClr val="7030A0"/>
                </a:solidFill>
              </a:rPr>
              <a:t>onemocnění </a:t>
            </a:r>
            <a:r>
              <a:rPr lang="cs-CZ" sz="2400" dirty="0"/>
              <a:t>(ischemická choroba, poruchy rytmu, stav po myokarditidě, kardiomyopatie, chlopenní, tepenné a žilní vady vrozené a získané atd.),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7030A0"/>
                </a:solidFill>
              </a:rPr>
              <a:t>míra onemocnění</a:t>
            </a:r>
            <a:r>
              <a:rPr lang="cs-CZ" sz="2400" dirty="0"/>
              <a:t>,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7030A0"/>
                </a:solidFill>
              </a:rPr>
              <a:t>léčba</a:t>
            </a:r>
            <a:r>
              <a:rPr lang="cs-CZ" sz="2400" dirty="0" smtClean="0"/>
              <a:t> </a:t>
            </a:r>
            <a:r>
              <a:rPr lang="cs-CZ" sz="2400" dirty="0"/>
              <a:t>(farmakologická, chirurgická, rehabilitační atd.),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7030A0"/>
                </a:solidFill>
              </a:rPr>
              <a:t>reakce </a:t>
            </a:r>
            <a:r>
              <a:rPr lang="cs-CZ" sz="2400" dirty="0">
                <a:solidFill>
                  <a:srgbClr val="7030A0"/>
                </a:solidFill>
              </a:rPr>
              <a:t>krevního oběhu a srdce na zátěž</a:t>
            </a:r>
            <a:r>
              <a:rPr lang="cs-CZ" sz="2400" dirty="0"/>
              <a:t>,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7030A0"/>
                </a:solidFill>
              </a:rPr>
              <a:t>přítomnosti </a:t>
            </a:r>
            <a:r>
              <a:rPr lang="cs-CZ" sz="2400" dirty="0">
                <a:solidFill>
                  <a:srgbClr val="7030A0"/>
                </a:solidFill>
              </a:rPr>
              <a:t>komplikací </a:t>
            </a:r>
            <a:r>
              <a:rPr lang="cs-CZ" sz="2400" dirty="0"/>
              <a:t>(onemocnění jiných orgánů a systémů</a:t>
            </a:r>
            <a:r>
              <a:rPr lang="cs-CZ" sz="2400" dirty="0" smtClean="0"/>
              <a:t>). </a:t>
            </a:r>
            <a:endParaRPr lang="cs-CZ" sz="2400" dirty="0" smtClean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004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63880" y="558728"/>
            <a:ext cx="10957560" cy="5883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6550" marR="38100" algn="ctr">
              <a:lnSpc>
                <a:spcPct val="112000"/>
              </a:lnSpc>
              <a:spcAft>
                <a:spcPts val="25"/>
              </a:spcAft>
            </a:pPr>
            <a:r>
              <a:rPr lang="cs-CZ" sz="2400" b="1" cap="all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ZVÁŽENÍ </a:t>
            </a:r>
            <a:r>
              <a:rPr lang="cs-CZ" sz="2400" b="1" cap="all" dirty="0" err="1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DůLEŽITÝCH</a:t>
            </a:r>
            <a:r>
              <a:rPr lang="cs-CZ" sz="2400" b="1" cap="all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2400" b="1" cap="all" dirty="0" err="1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FAKTORů</a:t>
            </a:r>
            <a:r>
              <a:rPr lang="cs-CZ" sz="2400" b="1" cap="all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příprava cvičení</a:t>
            </a:r>
          </a:p>
          <a:p>
            <a:pPr marL="622300" marR="38100" indent="-28575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výběr vhodného cvičení 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(podle zevních podmínek, zkušenosti a dovednosti pacienta, vlivu na srdeční činnost - převážně dynamická/statická), </a:t>
            </a:r>
          </a:p>
          <a:p>
            <a:pPr marL="622300" marR="38100" indent="-28575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vhodná intenzita pohybu 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(s bezpečnostním limitem) ← </a:t>
            </a:r>
            <a:r>
              <a:rPr lang="cs-CZ" sz="24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zátěžový test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</a:p>
          <a:p>
            <a:pPr marL="622300" marR="38100" indent="-28575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trvání jedné cvičební jednotky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</a:p>
          <a:p>
            <a:pPr marL="622300" marR="38100" indent="-28575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pravidelnost a soustavnost cvičení 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(frekvence opakování), </a:t>
            </a:r>
          </a:p>
          <a:p>
            <a:pPr marL="622300" marR="38100" indent="-28575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dodržování naordinované farmakoterapie a dalších doporučení ošetřujícího kardiologa, </a:t>
            </a:r>
          </a:p>
          <a:p>
            <a:pPr marL="622300" marR="38100" indent="-28575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být připraven na rozpoznání a řešení závažných potíží pacienta nebo jiných projevů podstatného zhoršení jeho stavu </a:t>
            </a:r>
          </a:p>
          <a:p>
            <a:pPr marL="1136650" marR="38100" lvl="1" indent="-342900">
              <a:lnSpc>
                <a:spcPct val="112000"/>
              </a:lnSpc>
              <a:spcAft>
                <a:spcPts val="25"/>
              </a:spcAft>
              <a:buFont typeface="Courier New" panose="02070309020205020404" pitchFamily="49" charset="0"/>
              <a:buChar char="o"/>
            </a:pP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komunikace s pacientem,</a:t>
            </a:r>
          </a:p>
          <a:p>
            <a:pPr marL="1136650" marR="38100" lvl="1" indent="-342900">
              <a:lnSpc>
                <a:spcPct val="112000"/>
              </a:lnSpc>
              <a:spcAft>
                <a:spcPts val="25"/>
              </a:spcAft>
              <a:buFont typeface="Courier New" panose="02070309020205020404" pitchFamily="49" charset="0"/>
              <a:buChar char="o"/>
            </a:pP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přístrojová diagnostika,</a:t>
            </a:r>
          </a:p>
          <a:p>
            <a:pPr marL="1136650" marR="38100" lvl="1" indent="-342900">
              <a:lnSpc>
                <a:spcPct val="112000"/>
              </a:lnSpc>
              <a:spcAft>
                <a:spcPts val="25"/>
              </a:spcAft>
              <a:buFont typeface="Courier New" panose="02070309020205020404" pitchFamily="49" charset="0"/>
              <a:buChar char="o"/>
            </a:pP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zavolat zdravotnickou záchrannou službu 155, případně provést kardiopulmonální resuscitaci, použít automatický externí defibrilátor atd.  </a:t>
            </a:r>
            <a:endParaRPr lang="cs-CZ" sz="24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597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914400" y="836080"/>
            <a:ext cx="11033760" cy="5055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38100" indent="-6350" algn="ctr">
              <a:lnSpc>
                <a:spcPct val="112000"/>
              </a:lnSpc>
              <a:spcAft>
                <a:spcPts val="25"/>
              </a:spcAft>
            </a:pPr>
            <a:r>
              <a:rPr lang="cs-CZ" sz="2400" b="1" dirty="0" smtClea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ea typeface="Times New Roman" panose="02020603050405020304" pitchFamily="18" charset="0"/>
              </a:rPr>
              <a:t>VÝBĚR CVIČENÍ - SPORTU</a:t>
            </a:r>
            <a:r>
              <a:rPr lang="cs-CZ" sz="2400" b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</a:p>
          <a:p>
            <a:pPr marL="342900" marR="38100" indent="-6350">
              <a:lnSpc>
                <a:spcPct val="112000"/>
              </a:lnSpc>
              <a:spcAft>
                <a:spcPts val="25"/>
              </a:spcAft>
            </a:pPr>
            <a:r>
              <a:rPr lang="cs-CZ" sz="2400" u="sng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Zvážit:</a:t>
            </a:r>
          </a:p>
          <a:p>
            <a:pPr marL="679450" marR="38100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charakteru pohybu 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– ovlivnění  fyziologických orgánů – systémů</a:t>
            </a:r>
          </a:p>
          <a:p>
            <a:pPr marL="679450" marR="38100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zevních podmínek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ve kterých se cvičení provozuje </a:t>
            </a:r>
          </a:p>
          <a:p>
            <a:pPr marL="679450" marR="38100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vlivu cvičení na krevní oběh a srdeční činnost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</a:t>
            </a:r>
          </a:p>
          <a:p>
            <a:pPr marL="679450" marR="38100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zkušenosti a dovednosti pacienta, jeho záliby 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- cvičení by mělo být dobře kontrolovatelné a přinášet radost, </a:t>
            </a:r>
          </a:p>
          <a:p>
            <a:pPr marL="679450" marR="38100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7030A0"/>
                </a:solidFill>
                <a:effectLst/>
                <a:ea typeface="Times New Roman" panose="02020603050405020304" pitchFamily="18" charset="0"/>
              </a:rPr>
              <a:t>časoprostorové, dopravní, finanční společenské  možnosti atd. </a:t>
            </a:r>
          </a:p>
          <a:p>
            <a:pPr marL="228600" marR="38100" indent="-6350">
              <a:lnSpc>
                <a:spcPct val="112000"/>
              </a:lnSpc>
              <a:spcAft>
                <a:spcPts val="25"/>
              </a:spcAft>
            </a:pPr>
            <a:endParaRPr lang="cs-CZ" sz="2400" dirty="0" smtClean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marL="228600" marR="38100" indent="-6350">
              <a:lnSpc>
                <a:spcPct val="112000"/>
              </a:lnSpc>
              <a:spcAft>
                <a:spcPts val="25"/>
              </a:spcAft>
            </a:pP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Lépe tolerována je lehká </a:t>
            </a:r>
            <a:r>
              <a:rPr lang="cs-CZ" sz="2400" b="1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převážně dynamická zátěž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kdy </a:t>
            </a:r>
          </a:p>
          <a:p>
            <a:pPr marL="565150" marR="38100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není příliš vysoký periferní odpor činnosti srdce 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(střídání stahu a relaxace svalů) a  </a:t>
            </a:r>
          </a:p>
          <a:p>
            <a:pPr marL="565150" marR="38100" indent="-342900">
              <a:lnSpc>
                <a:spcPct val="112000"/>
              </a:lnSpc>
              <a:spcAft>
                <a:spcPts val="25"/>
              </a:spcAft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je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</a:rPr>
              <a:t>podporován žilní návrat krve do srdce </a:t>
            </a:r>
            <a:r>
              <a:rPr lang="cs-CZ" sz="24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(svalová pumpa). </a:t>
            </a:r>
          </a:p>
        </p:txBody>
      </p:sp>
    </p:spTree>
    <p:extLst>
      <p:ext uri="{BB962C8B-B14F-4D97-AF65-F5344CB8AC3E}">
        <p14:creationId xmlns:p14="http://schemas.microsoft.com/office/powerpoint/2010/main" val="142051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671332" y="652002"/>
            <a:ext cx="111001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i="0" u="none" strike="noStrike" baseline="0" dirty="0" smtClean="0">
                <a:latin typeface="MyriadPro-Semibold"/>
              </a:rPr>
              <a:t>Míra fyzické zátěže při rekreačních sportovních a pohybových aktivitách</a:t>
            </a:r>
          </a:p>
          <a:p>
            <a:pPr algn="ctr"/>
            <a:r>
              <a:rPr lang="cs-CZ" sz="1600" dirty="0" smtClean="0">
                <a:latin typeface="MyriadPro-Semibold"/>
              </a:rPr>
              <a:t>Chaloupecký a kol. 2011</a:t>
            </a:r>
            <a:r>
              <a:rPr lang="cs-CZ" sz="1600" i="0" u="none" strike="noStrike" baseline="0" dirty="0" smtClean="0">
                <a:latin typeface="MyriadPro-Semibold"/>
              </a:rPr>
              <a:t> (</a:t>
            </a:r>
            <a:r>
              <a:rPr lang="cs-CZ" sz="1600" i="1" dirty="0"/>
              <a:t>Upraveno podle doporučení Americké a Evropské kardiologické společnosti</a:t>
            </a:r>
            <a:r>
              <a:rPr lang="cs-CZ" sz="1600" i="0" u="none" strike="noStrike" baseline="0" dirty="0" smtClean="0">
                <a:latin typeface="MyriadPro-Semibold"/>
              </a:rPr>
              <a:t>)</a:t>
            </a:r>
            <a:endParaRPr lang="cs-CZ" sz="1600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728654"/>
              </p:ext>
            </p:extLst>
          </p:nvPr>
        </p:nvGraphicFramePr>
        <p:xfrm>
          <a:off x="2141959" y="1610917"/>
          <a:ext cx="8158866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0649"/>
                <a:gridCol w="2500131"/>
                <a:gridCol w="233808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NÍZKÁ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STŘEDNÍ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 smtClean="0"/>
                        <a:t>VYSOKÁ</a:t>
                      </a:r>
                      <a:endParaRPr lang="cs-CZ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biliár</a:t>
                      </a:r>
                    </a:p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bowling</a:t>
                      </a:r>
                    </a:p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golf</a:t>
                      </a:r>
                    </a:p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bruslení</a:t>
                      </a:r>
                    </a:p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jízda na koni</a:t>
                      </a:r>
                    </a:p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rychlá chůze</a:t>
                      </a:r>
                    </a:p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turistika s mírnější zátěží</a:t>
                      </a:r>
                    </a:p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spinning s mírnější zátěží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baseball/softball</a:t>
                      </a:r>
                    </a:p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tenis (čtyřhra)</a:t>
                      </a:r>
                    </a:p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jogging</a:t>
                      </a:r>
                    </a:p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plavání</a:t>
                      </a:r>
                    </a:p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jachting</a:t>
                      </a:r>
                    </a:p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turistika se střední zátěží</a:t>
                      </a:r>
                    </a:p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cyklistika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kopaná</a:t>
                      </a:r>
                    </a:p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košíková</a:t>
                      </a:r>
                    </a:p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kulturistika</a:t>
                      </a:r>
                    </a:p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lední hokej</a:t>
                      </a:r>
                    </a:p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squash, </a:t>
                      </a:r>
                      <a:r>
                        <a:rPr lang="cs-CZ" sz="24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florball</a:t>
                      </a:r>
                      <a:endParaRPr lang="cs-CZ" sz="24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horolezectví</a:t>
                      </a:r>
                    </a:p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atletika</a:t>
                      </a:r>
                    </a:p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sjezdové lyžování</a:t>
                      </a:r>
                    </a:p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běžky</a:t>
                      </a:r>
                    </a:p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tenis (dvojhra)</a:t>
                      </a:r>
                    </a:p>
                    <a:p>
                      <a:r>
                        <a:rPr lang="cs-CZ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windsurfing</a:t>
                      </a:r>
                      <a:endParaRPr lang="cs-CZ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0278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3105"/>
              </p:ext>
            </p:extLst>
          </p:nvPr>
        </p:nvGraphicFramePr>
        <p:xfrm>
          <a:off x="418413" y="1365814"/>
          <a:ext cx="11283591" cy="49076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95422"/>
                <a:gridCol w="3495555"/>
                <a:gridCol w="2523281"/>
                <a:gridCol w="4269333"/>
              </a:tblGrid>
              <a:tr h="451423">
                <a:tc>
                  <a:txBody>
                    <a:bodyPr/>
                    <a:lstStyle/>
                    <a:p>
                      <a:pPr marL="6350" marR="1143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Zátěž </a:t>
                      </a:r>
                      <a:endParaRPr lang="cs-CZ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327" marR="0" marT="9910" marB="0" anchor="ctr"/>
                </a:tc>
                <a:tc>
                  <a:txBody>
                    <a:bodyPr/>
                    <a:lstStyle/>
                    <a:p>
                      <a:pPr marL="6350" marR="381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A dynamická nízká </a:t>
                      </a:r>
                      <a:endParaRPr lang="cs-CZ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327" marR="0" marT="9910" marB="0"/>
                </a:tc>
                <a:tc>
                  <a:txBody>
                    <a:bodyPr/>
                    <a:lstStyle/>
                    <a:p>
                      <a:pPr marL="6350" marR="381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B dynamická střední </a:t>
                      </a:r>
                      <a:endParaRPr lang="cs-CZ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327" marR="0" marT="9910" marB="0"/>
                </a:tc>
                <a:tc>
                  <a:txBody>
                    <a:bodyPr/>
                    <a:lstStyle/>
                    <a:p>
                      <a:pPr marL="6350" marR="381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C dynamická vysoká </a:t>
                      </a:r>
                      <a:endParaRPr lang="cs-CZ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327" marR="0" marT="9910" marB="0"/>
                </a:tc>
              </a:tr>
              <a:tr h="1701467">
                <a:tc>
                  <a:txBody>
                    <a:bodyPr/>
                    <a:lstStyle/>
                    <a:p>
                      <a:pPr marL="6350" marR="3810" indent="120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III statická vysoká </a:t>
                      </a:r>
                      <a:endParaRPr lang="cs-CZ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327" marR="0" marT="9910" marB="0" anchor="ctr"/>
                </a:tc>
                <a:tc>
                  <a:txBody>
                    <a:bodyPr/>
                    <a:lstStyle/>
                    <a:p>
                      <a:pPr marL="6350" marR="3810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atletika (vrhy</a:t>
                      </a:r>
                      <a:r>
                        <a:rPr lang="cs-CZ" sz="2000" dirty="0" smtClean="0">
                          <a:effectLst/>
                        </a:rPr>
                        <a:t>), gymnastika1,2</a:t>
                      </a:r>
                    </a:p>
                    <a:p>
                      <a:pPr marL="6350" marR="3810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bojová umění1, jachting</a:t>
                      </a:r>
                    </a:p>
                    <a:p>
                      <a:pPr marL="6350" marR="3810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windsurfing1,2, </a:t>
                      </a:r>
                      <a:r>
                        <a:rPr lang="cs-CZ" sz="2000" dirty="0">
                          <a:effectLst/>
                        </a:rPr>
                        <a:t>horolezectví1,2 vodní </a:t>
                      </a:r>
                      <a:r>
                        <a:rPr lang="cs-CZ" sz="2000" dirty="0" smtClean="0">
                          <a:effectLst/>
                        </a:rPr>
                        <a:t>lyžování1,2, </a:t>
                      </a:r>
                      <a:r>
                        <a:rPr lang="cs-CZ" sz="2000" dirty="0">
                          <a:effectLst/>
                        </a:rPr>
                        <a:t>vzpírání1,2 bobování, sáňkování1,2 </a:t>
                      </a:r>
                      <a:endParaRPr lang="cs-CZ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327" marR="0" marT="9910" marB="0"/>
                </a:tc>
                <a:tc>
                  <a:txBody>
                    <a:bodyPr/>
                    <a:lstStyle/>
                    <a:p>
                      <a:pPr marL="6350" marR="3810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skateboarding1,2 </a:t>
                      </a:r>
                      <a:endParaRPr lang="cs-CZ" sz="2000" dirty="0" smtClean="0">
                        <a:effectLst/>
                      </a:endParaRPr>
                    </a:p>
                    <a:p>
                      <a:pPr marL="6350" marR="3810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kulturistika1,2 </a:t>
                      </a:r>
                    </a:p>
                    <a:p>
                      <a:pPr marL="6350" marR="3810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sjezdové </a:t>
                      </a:r>
                      <a:r>
                        <a:rPr lang="cs-CZ" sz="2000" dirty="0">
                          <a:effectLst/>
                        </a:rPr>
                        <a:t>lyžování1,2 snowboarding1,2 </a:t>
                      </a:r>
                      <a:endParaRPr lang="cs-CZ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327" marR="0" marT="9910" marB="0"/>
                </a:tc>
                <a:tc>
                  <a:txBody>
                    <a:bodyPr/>
                    <a:lstStyle/>
                    <a:p>
                      <a:pPr marL="635" marR="23495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cyklistika1,2, kanoistika</a:t>
                      </a:r>
                      <a:r>
                        <a:rPr lang="cs-CZ" sz="2000" dirty="0">
                          <a:effectLst/>
                        </a:rPr>
                        <a:t>, </a:t>
                      </a:r>
                      <a:r>
                        <a:rPr lang="cs-CZ" sz="2000" dirty="0" smtClean="0">
                          <a:effectLst/>
                        </a:rPr>
                        <a:t>veslování desetiboj, triatlon1,2</a:t>
                      </a:r>
                    </a:p>
                    <a:p>
                      <a:pPr marL="635" marR="23495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rychlobruslení1,2</a:t>
                      </a:r>
                    </a:p>
                    <a:p>
                      <a:pPr marL="635" marR="23495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box1 </a:t>
                      </a:r>
                      <a:endParaRPr lang="cs-CZ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327" marR="0" marT="9910" marB="0"/>
                </a:tc>
              </a:tr>
              <a:tr h="1713053">
                <a:tc>
                  <a:txBody>
                    <a:bodyPr/>
                    <a:lstStyle/>
                    <a:p>
                      <a:pPr marL="7620" marR="3810" indent="1524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II statická střední </a:t>
                      </a:r>
                      <a:endParaRPr lang="cs-CZ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327" marR="0" marT="9910" marB="0" anchor="ctr"/>
                </a:tc>
                <a:tc>
                  <a:txBody>
                    <a:bodyPr/>
                    <a:lstStyle/>
                    <a:p>
                      <a:pPr marL="6350" marR="247650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jezdectví1,2 </a:t>
                      </a:r>
                      <a:endParaRPr lang="cs-CZ" sz="2000" dirty="0" smtClean="0">
                        <a:effectLst/>
                      </a:endParaRPr>
                    </a:p>
                    <a:p>
                      <a:pPr marL="6350" marR="247650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potápění1,2</a:t>
                      </a:r>
                    </a:p>
                    <a:p>
                      <a:pPr marL="6350" marR="247650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lukostřelba</a:t>
                      </a:r>
                    </a:p>
                    <a:p>
                      <a:pPr marL="6350" marR="247650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automobilové </a:t>
                      </a:r>
                      <a:r>
                        <a:rPr lang="cs-CZ" sz="2000" dirty="0">
                          <a:effectLst/>
                        </a:rPr>
                        <a:t>a motocyklové závody1,2 </a:t>
                      </a:r>
                      <a:endParaRPr lang="cs-CZ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327" marR="0" marT="9910" marB="0"/>
                </a:tc>
                <a:tc>
                  <a:txBody>
                    <a:bodyPr/>
                    <a:lstStyle/>
                    <a:p>
                      <a:pPr marL="6350" marR="38100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atletika (</a:t>
                      </a:r>
                      <a:r>
                        <a:rPr lang="cs-CZ" sz="2000" dirty="0" smtClean="0">
                          <a:effectLst/>
                        </a:rPr>
                        <a:t>skoky)1</a:t>
                      </a:r>
                    </a:p>
                    <a:p>
                      <a:pPr marL="6350" marR="38100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běh </a:t>
                      </a:r>
                      <a:r>
                        <a:rPr lang="cs-CZ" sz="2000" dirty="0">
                          <a:effectLst/>
                        </a:rPr>
                        <a:t>(sprint</a:t>
                      </a:r>
                      <a:r>
                        <a:rPr lang="cs-CZ" sz="2000" dirty="0" smtClean="0">
                          <a:effectLst/>
                        </a:rPr>
                        <a:t>)</a:t>
                      </a:r>
                    </a:p>
                    <a:p>
                      <a:pPr marL="6350" marR="38100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krasobruslení1</a:t>
                      </a:r>
                    </a:p>
                    <a:p>
                      <a:pPr marL="6350" marR="38100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ragby1 </a:t>
                      </a:r>
                      <a:endParaRPr lang="cs-CZ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327" marR="0" marT="9910" marB="0"/>
                </a:tc>
                <a:tc>
                  <a:txBody>
                    <a:bodyPr/>
                    <a:lstStyle/>
                    <a:p>
                      <a:pPr marL="635" marR="76200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košíková1, házená, </a:t>
                      </a:r>
                      <a:r>
                        <a:rPr lang="cs-CZ" sz="2000" dirty="0" smtClean="0">
                          <a:effectLst/>
                        </a:rPr>
                        <a:t>lakros1, </a:t>
                      </a:r>
                      <a:r>
                        <a:rPr lang="cs-CZ" sz="2000" dirty="0">
                          <a:effectLst/>
                        </a:rPr>
                        <a:t>lední hokej1 </a:t>
                      </a:r>
                      <a:endParaRPr lang="cs-CZ" sz="2000" dirty="0" smtClean="0">
                        <a:effectLst/>
                      </a:endParaRPr>
                    </a:p>
                    <a:p>
                      <a:pPr marL="635" marR="76200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běžky </a:t>
                      </a:r>
                      <a:r>
                        <a:rPr lang="cs-CZ" sz="2000" dirty="0">
                          <a:effectLst/>
                        </a:rPr>
                        <a:t>(bruslení</a:t>
                      </a:r>
                      <a:r>
                        <a:rPr lang="cs-CZ" sz="2000" dirty="0" smtClean="0">
                          <a:effectLst/>
                        </a:rPr>
                        <a:t>), běh </a:t>
                      </a:r>
                      <a:r>
                        <a:rPr lang="cs-CZ" sz="2000" dirty="0">
                          <a:effectLst/>
                        </a:rPr>
                        <a:t>(střední tratě</a:t>
                      </a:r>
                      <a:r>
                        <a:rPr lang="cs-CZ" sz="2000" dirty="0" smtClean="0">
                          <a:effectLst/>
                        </a:rPr>
                        <a:t>),</a:t>
                      </a:r>
                    </a:p>
                    <a:p>
                      <a:pPr marL="635" marR="76200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plavání </a:t>
                      </a:r>
                      <a:endParaRPr lang="cs-CZ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327" marR="0" marT="9910" marB="0"/>
                </a:tc>
              </a:tr>
              <a:tr h="1041722">
                <a:tc>
                  <a:txBody>
                    <a:bodyPr/>
                    <a:lstStyle/>
                    <a:p>
                      <a:pPr marL="6350" marR="3810" indent="190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III statická nízká </a:t>
                      </a:r>
                      <a:endParaRPr lang="cs-CZ" sz="2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327" marR="0" marT="9910" marB="0" anchor="ctr"/>
                </a:tc>
                <a:tc>
                  <a:txBody>
                    <a:bodyPr/>
                    <a:lstStyle/>
                    <a:p>
                      <a:pPr marL="6350" marR="309245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biliár, </a:t>
                      </a:r>
                      <a:r>
                        <a:rPr lang="cs-CZ" sz="2000" dirty="0" smtClean="0">
                          <a:effectLst/>
                        </a:rPr>
                        <a:t>kuželky</a:t>
                      </a:r>
                    </a:p>
                    <a:p>
                      <a:pPr marL="6350" marR="309245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golf</a:t>
                      </a:r>
                    </a:p>
                    <a:p>
                      <a:pPr marL="6350" marR="309245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střelba </a:t>
                      </a:r>
                      <a:endParaRPr lang="cs-CZ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327" marR="0" marT="9910" marB="0"/>
                </a:tc>
                <a:tc>
                  <a:txBody>
                    <a:bodyPr/>
                    <a:lstStyle/>
                    <a:p>
                      <a:pPr marL="6350" marR="215265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baseball, </a:t>
                      </a:r>
                      <a:r>
                        <a:rPr lang="cs-CZ" sz="2000" dirty="0" smtClean="0">
                          <a:effectLst/>
                        </a:rPr>
                        <a:t>softball1</a:t>
                      </a:r>
                    </a:p>
                    <a:p>
                      <a:pPr marL="6350" marR="215265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stolní tenis</a:t>
                      </a:r>
                    </a:p>
                    <a:p>
                      <a:pPr marL="6350" marR="215265" indent="-635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volejbal, </a:t>
                      </a:r>
                      <a:r>
                        <a:rPr lang="cs-CZ" sz="2000" dirty="0">
                          <a:effectLst/>
                        </a:rPr>
                        <a:t>šerm </a:t>
                      </a:r>
                      <a:endParaRPr lang="cs-CZ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327" marR="0" marT="9910" marB="0"/>
                </a:tc>
                <a:tc>
                  <a:txBody>
                    <a:bodyPr/>
                    <a:lstStyle/>
                    <a:p>
                      <a:pPr marL="635" marR="87630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kopaná1, florbal1</a:t>
                      </a:r>
                    </a:p>
                    <a:p>
                      <a:pPr marL="635" marR="87630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badminton</a:t>
                      </a:r>
                      <a:r>
                        <a:rPr lang="cs-CZ" sz="2000" dirty="0">
                          <a:effectLst/>
                        </a:rPr>
                        <a:t>, tenis, </a:t>
                      </a:r>
                      <a:r>
                        <a:rPr lang="cs-CZ" sz="2000" dirty="0" smtClean="0">
                          <a:effectLst/>
                        </a:rPr>
                        <a:t>squash</a:t>
                      </a:r>
                    </a:p>
                    <a:p>
                      <a:pPr marL="635" marR="87630" indent="-6350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běžky </a:t>
                      </a:r>
                      <a:r>
                        <a:rPr lang="cs-CZ" sz="2000" dirty="0">
                          <a:effectLst/>
                        </a:rPr>
                        <a:t>(klasický styl), chodectví </a:t>
                      </a:r>
                      <a:endParaRPr lang="cs-CZ" sz="2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9327" marR="0" marT="9910" marB="0"/>
                </a:tc>
              </a:tr>
            </a:tbl>
          </a:graphicData>
        </a:graphic>
      </p:graphicFrame>
      <p:sp>
        <p:nvSpPr>
          <p:cNvPr id="3" name="Obdélník 2"/>
          <p:cNvSpPr/>
          <p:nvPr/>
        </p:nvSpPr>
        <p:spPr>
          <a:xfrm>
            <a:off x="659756" y="443659"/>
            <a:ext cx="110422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Rozdělení závodních sportů podle typu a intenzity zátěže</a:t>
            </a:r>
          </a:p>
          <a:p>
            <a:pPr algn="ctr"/>
            <a:r>
              <a:rPr lang="cs-CZ" sz="16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Chaloupecký, et al., 2011. </a:t>
            </a:r>
            <a:r>
              <a:rPr lang="cs-CZ" sz="1600" dirty="0" smtClean="0"/>
              <a:t>(1 </a:t>
            </a:r>
            <a:r>
              <a:rPr lang="cs-CZ" sz="1600" dirty="0"/>
              <a:t>Zvýšené riziko úrazu, 2 zvýšené riziko synkopy </a:t>
            </a:r>
            <a:r>
              <a:rPr lang="cs-CZ" sz="1600" i="1" dirty="0"/>
              <a:t>(upraveno podle 36. </a:t>
            </a:r>
            <a:r>
              <a:rPr lang="cs-CZ" sz="1600" i="1" dirty="0" smtClean="0"/>
              <a:t>konference v </a:t>
            </a:r>
            <a:r>
              <a:rPr lang="cs-CZ" sz="1600" i="1" dirty="0" err="1" smtClean="0"/>
              <a:t>Bethesdě</a:t>
            </a:r>
            <a:r>
              <a:rPr lang="cs-CZ" sz="1600" i="1" dirty="0" smtClean="0"/>
              <a:t>)</a:t>
            </a:r>
            <a:r>
              <a:rPr lang="cs-CZ" sz="1600" dirty="0" smtClean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14982260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</TotalTime>
  <Words>2130</Words>
  <Application>Microsoft Office PowerPoint</Application>
  <PresentationFormat>Širokoúhlá obrazovka</PresentationFormat>
  <Paragraphs>375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MyriadPro-Semibold</vt:lpstr>
      <vt:lpstr>Times New Roman</vt:lpstr>
      <vt:lpstr>Wingdings</vt:lpstr>
      <vt:lpstr>Motiv Office</vt:lpstr>
      <vt:lpstr>Pohybová aktivita u kardiologických pacientů a pacientů s hypertenzí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ZÁTĚŽOVÉ TESTY U KARDIAKŮ</vt:lpstr>
      <vt:lpstr>Prezentace aplikace PowerPoint</vt:lpstr>
      <vt:lpstr>ZÁTĚŽOVÉ TESTY U KARDIAKŮ</vt:lpstr>
      <vt:lpstr>Prezentace aplikace PowerPoint</vt:lpstr>
      <vt:lpstr>Prezentace aplikace PowerPoint</vt:lpstr>
      <vt:lpstr>Prezentace aplikace PowerPoint</vt:lpstr>
      <vt:lpstr>ZÁTĚŽOVÉ TESTY U KARDIAKŮ</vt:lpstr>
      <vt:lpstr>Prezentace aplikace PowerPoint</vt:lpstr>
      <vt:lpstr>Prezentace aplikace PowerPoint</vt:lpstr>
      <vt:lpstr>Prezentace aplikace PowerPoint</vt:lpstr>
      <vt:lpstr>ZÁTĚŽOVÉ TESTY A MONITOROVÁNÍ U KARDIAKŮ</vt:lpstr>
      <vt:lpstr>ZÁTĚŽOVÉ TESTY A MONITOROVÁNÍ U KARDIAKŮ</vt:lpstr>
      <vt:lpstr>ZÁTĚŽOVÉ TESTY A MONITOROVÁNÍ U KARDIAKŮ</vt:lpstr>
      <vt:lpstr>Prezentace aplikace PowerPoint</vt:lpstr>
      <vt:lpstr>Prezentace aplikace PowerPoint</vt:lpstr>
      <vt:lpstr>MONITOROVÁNÍ TRANSPORT. SYSTÉMU PRO KYSLÍK</vt:lpstr>
      <vt:lpstr>MONITOROVÁNÍ TRANSPORT. SYSTÉMU PRO KYSLÍK</vt:lpstr>
      <vt:lpstr>Prezentace aplikace PowerPoint</vt:lpstr>
      <vt:lpstr>ZÁTĚŽOVÉ TESTY U PORUCH KREVNÍHO TLAKU hypertenze, hypotenze, kolísání</vt:lpstr>
      <vt:lpstr>MONITORING U PORUCH KREVNÍHO TLAKU</vt:lpstr>
    </vt:vector>
  </TitlesOfParts>
  <Company>Masarykova univerzita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Pohybová aktivita u kardiologických pacientů a pacientů s hypertenzí</dc:title>
  <dc:creator>Jan Novotný</dc:creator>
  <cp:lastModifiedBy>Jan Novotný</cp:lastModifiedBy>
  <cp:revision>50</cp:revision>
  <dcterms:created xsi:type="dcterms:W3CDTF">2016-01-14T08:06:10Z</dcterms:created>
  <dcterms:modified xsi:type="dcterms:W3CDTF">2017-05-05T12:26:03Z</dcterms:modified>
</cp:coreProperties>
</file>