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557" r:id="rId3"/>
    <p:sldId id="560" r:id="rId4"/>
    <p:sldId id="547" r:id="rId5"/>
    <p:sldId id="375" r:id="rId6"/>
    <p:sldId id="499" r:id="rId7"/>
    <p:sldId id="522" r:id="rId8"/>
    <p:sldId id="523" r:id="rId9"/>
    <p:sldId id="500" r:id="rId10"/>
    <p:sldId id="267" r:id="rId11"/>
    <p:sldId id="398" r:id="rId12"/>
    <p:sldId id="548" r:id="rId13"/>
    <p:sldId id="559" r:id="rId14"/>
    <p:sldId id="558" r:id="rId15"/>
    <p:sldId id="517" r:id="rId16"/>
    <p:sldId id="518" r:id="rId17"/>
    <p:sldId id="549" r:id="rId18"/>
    <p:sldId id="551" r:id="rId19"/>
    <p:sldId id="513" r:id="rId20"/>
    <p:sldId id="337" r:id="rId21"/>
    <p:sldId id="507" r:id="rId22"/>
    <p:sldId id="508" r:id="rId23"/>
    <p:sldId id="380" r:id="rId24"/>
    <p:sldId id="555" r:id="rId25"/>
    <p:sldId id="550" r:id="rId26"/>
    <p:sldId id="510" r:id="rId27"/>
    <p:sldId id="512" r:id="rId28"/>
    <p:sldId id="511" r:id="rId29"/>
    <p:sldId id="552" r:id="rId30"/>
    <p:sldId id="554" r:id="rId31"/>
    <p:sldId id="562" r:id="rId32"/>
    <p:sldId id="561" r:id="rId33"/>
    <p:sldId id="328" r:id="rId34"/>
    <p:sldId id="516" r:id="rId35"/>
    <p:sldId id="506" r:id="rId36"/>
    <p:sldId id="520" r:id="rId37"/>
    <p:sldId id="498" r:id="rId38"/>
    <p:sldId id="411" r:id="rId39"/>
    <p:sldId id="291" r:id="rId40"/>
    <p:sldId id="422" r:id="rId41"/>
    <p:sldId id="546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559D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4" autoAdjust="0"/>
    <p:restoredTop sz="95126" autoAdjust="0"/>
  </p:normalViewPr>
  <p:slideViewPr>
    <p:cSldViewPr snapToGrid="0">
      <p:cViewPr varScale="1">
        <p:scale>
          <a:sx n="62" d="100"/>
          <a:sy n="62" d="100"/>
        </p:scale>
        <p:origin x="322" y="43"/>
      </p:cViewPr>
      <p:guideLst/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027D6-A1B9-45C0-B079-32FA0470DE5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64EE5-C01C-49AD-A810-56893BA9F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5479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64EE5-C01C-49AD-A810-56893BA9F99F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620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4756FA-3302-1C18-C02B-9C4546AB7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0A00213-55F7-4DEF-253C-0B41BD143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913199-6A50-93AA-4405-C6850C100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45A6-5D28-4AB7-9E25-872B5A6919E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C76BE6-783D-62AD-7388-DE02C7F91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C92596-193C-D548-E688-FD00370D4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9BAC-F011-4BD5-85D7-CEC0D66B3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245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74D74B-DC9F-9373-495C-78C84A126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D64B545-B56F-D735-2356-8F67477A3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2BAB5B-1EB7-255F-AF2A-4755C0791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45A6-5D28-4AB7-9E25-872B5A6919E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ECED59-5ECF-720E-6DF7-67B1938D5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BF65EC-3B4C-3EA7-069E-519ED79F0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9BAC-F011-4BD5-85D7-CEC0D66B3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8963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3AA513F-EF70-BC44-50AF-DB48A6D017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0530844-CA3B-CDAD-B27D-C53FC0395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4FDC55-0242-DE57-5685-EBF9F91D9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45A6-5D28-4AB7-9E25-872B5A6919E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0F003A-29C6-FAB8-FB05-FB0EE8132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7C1AF2-554E-6597-BC1C-FD09654D0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9BAC-F011-4BD5-85D7-CEC0D66B3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1384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D1697D-9F71-35E5-9A6A-6DE0D4E75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95BB7F-60CE-AFA2-A976-35D5B31D0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81DB77-E737-5DA6-9B39-C9306EA29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45A6-5D28-4AB7-9E25-872B5A6919E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54C43B-7448-77BD-EC5E-E2EA98B72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C57389-2564-B8FD-3702-3499BCD7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9BAC-F011-4BD5-85D7-CEC0D66B3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21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FFF4C3-3047-4C43-EE71-0C4922BB1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C4AB686-95F6-2992-3830-4D17E4CF3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FA7D4D-4B26-1628-E0A7-B374F46EF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45A6-5D28-4AB7-9E25-872B5A6919E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467265-72C1-849C-CD81-A05610B1B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B8B29E-D2CB-0B13-7978-BA21AEAD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9BAC-F011-4BD5-85D7-CEC0D66B3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7677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30B234-46F2-7BA3-21A0-9AE0DF208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49591F-8C1F-7ADC-9E43-C686C86114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945A4B-9E92-BCB0-3EA0-68448AFFB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5CAAB9A-4119-C253-D2CA-C7F100336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45A6-5D28-4AB7-9E25-872B5A6919E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744168-C8B2-EB5A-A48B-6178A9548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DBC83E9-867A-ACDF-BC7D-9DE13A974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9BAC-F011-4BD5-85D7-CEC0D66B3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997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9BC76F-0255-461B-80D5-CDD77653B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441038-93B2-79E6-DB87-1488CC15D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4158685-F071-C328-DC1A-161D9CFA0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BC7B3BE-A092-0CC6-299D-BECFB8E7A0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BE20F8D-5131-93DB-31DE-6D9869275C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E96AE91-B161-B327-83C8-25918DEEE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45A6-5D28-4AB7-9E25-872B5A6919E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71A5A99-46A4-D4F9-3A75-FC5A187F7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349F8F-5E27-18E1-A5DE-CA7817460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9BAC-F011-4BD5-85D7-CEC0D66B3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234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612FBA-5665-050B-CAF6-40AA0E2A4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28C69AB-7578-F0DB-E50A-2FBCDED50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45A6-5D28-4AB7-9E25-872B5A6919E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DBBD116-D835-58B8-9302-4728A1C2D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8BCC21C-1B54-9BD0-A8CA-3FD46FE2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9BAC-F011-4BD5-85D7-CEC0D66B3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949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707FFBC-FAD8-7B7B-D645-E1A73AE7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45A6-5D28-4AB7-9E25-872B5A6919E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BCA00AC-1E78-CD64-AF51-F86A6AFA4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C2ABBA8-B35D-C1B3-88B4-0E9026BE0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9BAC-F011-4BD5-85D7-CEC0D66B3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073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3EFC07-3C48-7944-F322-48EEDE4A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96E45B-D817-284F-6067-E2B1528B7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B6EF9CD-10A1-6BFD-1BAD-504A0766A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9CD85CD-4ACA-2C36-3264-F67D1D6F4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45A6-5D28-4AB7-9E25-872B5A6919E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01F431A-3595-865F-9D0A-2F5BDF027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A8A0A2B-959F-2E9E-7C3A-19E0F5CD8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9BAC-F011-4BD5-85D7-CEC0D66B3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5117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ECE91B-808F-0D9E-C6EB-984BFAD28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BABEBB1-30F5-4078-A641-280E341400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EF5C3CC-6A5A-13A0-FE36-0EC2577FD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92973DF-863D-14AB-746F-941BE42A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45A6-5D28-4AB7-9E25-872B5A6919E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89FACE9-F4E8-E225-DA63-63F76C379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FA41B71-29D5-9A19-74FB-D4105574B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9BAC-F011-4BD5-85D7-CEC0D66B3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4119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1777804-7848-0C02-88A9-510F813CA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95A2DE5-117A-5255-A50A-89085F7FA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EB95FD-8A44-6CDA-713B-E336BCBF0C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445A6-5D28-4AB7-9E25-872B5A6919E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B36ADF-6056-B793-FEA2-4C14C312E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6A5DBC-A1FC-2CD7-FF66-3ADC453EE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A9BAC-F011-4BD5-85D7-CEC0D66B3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3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udel.edu/coe-engex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hyperlink" Target="https://sites.udel.edu/coe-engex/2019/03/16/how-accurate-is-your-garmins-vo2max-estimate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patents.google.com/patent/US20110040193A1/en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crainmaker.com/2014/06/polar-v800-depth-review.html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0s9LDyxhRK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hyperlink" Target="https://youtu.be/F3nFiM3cgXc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apple.com/cz/developer/oura-health-oy/id1043837947?l=cs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www.geekboy.cz/recenze/ultrahuman-ring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10039641/" TargetMode="External"/><Relationship Id="rId2" Type="http://schemas.openxmlformats.org/officeDocument/2006/relationships/hyperlink" Target="https://www.ncbi.nlm.nih.gov/pmc/articles/PMC9549133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ciencedirect.com/journal/journal-of-science-and-medicine-in-sport/vol/26/issue/9" TargetMode="External"/><Relationship Id="rId4" Type="http://schemas.openxmlformats.org/officeDocument/2006/relationships/hyperlink" Target="https://www.sciencedirect.com/journal/journal-of-science-and-medicine-in-sport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o2master.com/" TargetMode="External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dexcom.com/dexcom-international-compatibility" TargetMode="External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orebodytemp.com/blogs/news/scientific-data-to-validate-core-s-accuracy" TargetMode="External"/><Relationship Id="rId4" Type="http://schemas.openxmlformats.org/officeDocument/2006/relationships/image" Target="../media/image9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ical-thermography.com/IMAGE%20GALLERY/image02.htm" TargetMode="External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0C398D-DC0D-B4BC-EE4F-F9EBBEAA4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746" y="2262538"/>
            <a:ext cx="8330507" cy="1166462"/>
          </a:xfrm>
        </p:spPr>
        <p:txBody>
          <a:bodyPr>
            <a:normAutofit/>
          </a:bodyPr>
          <a:lstStyle/>
          <a:p>
            <a:r>
              <a:rPr lang="cs-CZ" sz="2800" b="1" dirty="0"/>
              <a:t>Aplikace se zaměřením na zdraví a pohybovou aktivitu</a:t>
            </a:r>
            <a:br>
              <a:rPr lang="cs-CZ" sz="2800" b="1" dirty="0"/>
            </a:br>
            <a:br>
              <a:rPr lang="cs-CZ" sz="2800" b="1" dirty="0"/>
            </a:br>
            <a:r>
              <a:rPr lang="cs-CZ" sz="2000" dirty="0"/>
              <a:t>U3V MU, Jan Novotný, 2023-2025</a:t>
            </a:r>
          </a:p>
        </p:txBody>
      </p:sp>
    </p:spTree>
    <p:extLst>
      <p:ext uri="{BB962C8B-B14F-4D97-AF65-F5344CB8AC3E}">
        <p14:creationId xmlns:p14="http://schemas.microsoft.com/office/powerpoint/2010/main" val="2108672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Obrázek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132" y="3617799"/>
            <a:ext cx="3887787" cy="31146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9697" name="Obrázek 4"/>
          <p:cNvPicPr>
            <a:picLocks noChangeAspect="1"/>
          </p:cNvPicPr>
          <p:nvPr/>
        </p:nvPicPr>
        <p:blipFill rotWithShape="1">
          <a:blip r:embed="rId3"/>
          <a:srcRect l="6079" t="11502" r="3224" b="10723"/>
          <a:stretch/>
        </p:blipFill>
        <p:spPr bwMode="auto">
          <a:xfrm>
            <a:off x="8763079" y="280530"/>
            <a:ext cx="2961692" cy="221381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9698" name="Obdélník 1"/>
          <p:cNvSpPr>
            <a:spLocks noChangeArrowheads="1"/>
          </p:cNvSpPr>
          <p:nvPr/>
        </p:nvSpPr>
        <p:spPr bwMode="auto">
          <a:xfrm>
            <a:off x="1787692" y="282807"/>
            <a:ext cx="603242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 měření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výkonu na osách pedálů</a:t>
            </a:r>
          </a:p>
          <a:p>
            <a:pPr algn="ctr"/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Garmin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Pedal</a:t>
            </a: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https://www.garmin.com/en-US/p/573589</a:t>
            </a:r>
          </a:p>
        </p:txBody>
      </p:sp>
      <p:sp>
        <p:nvSpPr>
          <p:cNvPr id="29699" name="Obdélník 5"/>
          <p:cNvSpPr>
            <a:spLocks noChangeArrowheads="1"/>
          </p:cNvSpPr>
          <p:nvPr/>
        </p:nvSpPr>
        <p:spPr bwMode="auto">
          <a:xfrm>
            <a:off x="5528801" y="1590008"/>
            <a:ext cx="312996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Celkový výkon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cs-CZ" sz="2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Pravý poměr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(%)</a:t>
            </a:r>
          </a:p>
          <a:p>
            <a:pPr>
              <a:buFont typeface="Arial" charset="0"/>
              <a:buChar char="•"/>
            </a:pP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adence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(rpm)</a:t>
            </a:r>
          </a:p>
          <a:p>
            <a:pPr algn="r"/>
            <a:r>
              <a:rPr lang="cs-CZ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přesnost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+/- 1.5%</a:t>
            </a:r>
          </a:p>
        </p:txBody>
      </p:sp>
      <p:pic>
        <p:nvPicPr>
          <p:cNvPr id="29701" name="Obrázek 2"/>
          <p:cNvPicPr>
            <a:picLocks noChangeAspect="1"/>
          </p:cNvPicPr>
          <p:nvPr/>
        </p:nvPicPr>
        <p:blipFill rotWithShape="1">
          <a:blip r:embed="rId4"/>
          <a:srcRect l="1173" t="5405" r="3777" b="5432"/>
          <a:stretch/>
        </p:blipFill>
        <p:spPr bwMode="auto">
          <a:xfrm>
            <a:off x="8763080" y="2530438"/>
            <a:ext cx="2961692" cy="239013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074" name="Picture 2" descr="garmin_vector_dynamics">
            <a:extLst>
              <a:ext uri="{FF2B5EF4-FFF2-40B4-BE49-F238E27FC236}">
                <a16:creationId xmlns:a16="http://schemas.microsoft.com/office/drawing/2014/main" id="{724E0A1F-BCB6-3ED6-2BB3-97DD5F53E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 t="7490"/>
          <a:stretch/>
        </p:blipFill>
        <p:spPr bwMode="auto">
          <a:xfrm>
            <a:off x="679269" y="1285939"/>
            <a:ext cx="4683013" cy="544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>
            <a:extLst>
              <a:ext uri="{FF2B5EF4-FFF2-40B4-BE49-F238E27FC236}">
                <a16:creationId xmlns:a16="http://schemas.microsoft.com/office/drawing/2014/main" id="{0A7FAAF1-6858-76FE-27A4-5CD2B0FAD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t="1000" r="3347" b="29653"/>
          <a:stretch/>
        </p:blipFill>
        <p:spPr bwMode="auto">
          <a:xfrm>
            <a:off x="329565" y="2308086"/>
            <a:ext cx="11532870" cy="362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: dolů 3">
            <a:extLst>
              <a:ext uri="{FF2B5EF4-FFF2-40B4-BE49-F238E27FC236}">
                <a16:creationId xmlns:a16="http://schemas.microsoft.com/office/drawing/2014/main" id="{D4532238-A3F3-43B6-2705-5D0C01067904}"/>
              </a:ext>
            </a:extLst>
          </p:cNvPr>
          <p:cNvSpPr/>
          <p:nvPr/>
        </p:nvSpPr>
        <p:spPr>
          <a:xfrm rot="902553">
            <a:off x="7626564" y="1843167"/>
            <a:ext cx="284205" cy="1328539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389" name="Picture 5" descr="Jak si vybrat sporttester - Běhej srdcem">
            <a:extLst>
              <a:ext uri="{FF2B5EF4-FFF2-40B4-BE49-F238E27FC236}">
                <a16:creationId xmlns:a16="http://schemas.microsoft.com/office/drawing/2014/main" id="{ACD2A6D1-7F86-E0EF-83C6-47C994F7C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9"/>
          <a:stretch/>
        </p:blipFill>
        <p:spPr bwMode="auto">
          <a:xfrm>
            <a:off x="8739050" y="389845"/>
            <a:ext cx="2257505" cy="234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7F8AC02-495E-AFD0-86A0-8046119D790C}"/>
              </a:ext>
            </a:extLst>
          </p:cNvPr>
          <p:cNvSpPr txBox="1"/>
          <p:nvPr/>
        </p:nvSpPr>
        <p:spPr>
          <a:xfrm>
            <a:off x="572584" y="745560"/>
            <a:ext cx="8166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Sporttester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POLAR</a:t>
            </a:r>
            <a:r>
              <a:rPr lang="cs-CZ" sz="2400" dirty="0"/>
              <a:t> s se zpracováním GPS signálu pro určení</a:t>
            </a:r>
          </a:p>
          <a:p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polohy, rychlosti pohybu, vzdálenosti,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převýšení v </a:t>
            </a:r>
            <a:r>
              <a:rPr lang="cs-CZ" sz="2400" dirty="0" err="1">
                <a:solidFill>
                  <a:schemeClr val="accent2">
                    <a:lumMod val="50000"/>
                  </a:schemeClr>
                </a:solidFill>
              </a:rPr>
              <a:t>kopcíh</a:t>
            </a: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;</a:t>
            </a:r>
          </a:p>
          <a:p>
            <a:r>
              <a:rPr lang="cs-CZ" sz="2400" dirty="0"/>
              <a:t>a s elektrodami na hrudním pásu pro výpočet </a:t>
            </a:r>
            <a:r>
              <a:rPr lang="cs-CZ" sz="2400" b="1" dirty="0">
                <a:solidFill>
                  <a:srgbClr val="C00000"/>
                </a:solidFill>
              </a:rPr>
              <a:t>srdeční frekvence</a:t>
            </a:r>
            <a:endParaRPr lang="cs-CZ" sz="2400" b="1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476C240-CCEB-07AB-E29F-544CA97AD14D}"/>
              </a:ext>
            </a:extLst>
          </p:cNvPr>
          <p:cNvSpPr txBox="1"/>
          <p:nvPr/>
        </p:nvSpPr>
        <p:spPr>
          <a:xfrm>
            <a:off x="5364480" y="6074525"/>
            <a:ext cx="1463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Čas (</a:t>
            </a:r>
            <a:r>
              <a:rPr lang="cs-CZ" sz="2000" b="1" dirty="0" err="1"/>
              <a:t>h:m:s</a:t>
            </a:r>
            <a:r>
              <a:rPr lang="cs-CZ" sz="20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7059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26294FEF-3A5E-2EBA-1A82-FE309ADAC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968" y="731520"/>
            <a:ext cx="3675888" cy="61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027DF756-7CC1-FDC2-8D7F-A7F5231AE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96" y="731520"/>
            <a:ext cx="3675888" cy="61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E22CD28A-70FF-F1F9-FC59-6AEE33981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056" y="731520"/>
            <a:ext cx="3675888" cy="61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D710867-36AD-B25E-8AA0-7F6C3914E7AF}"/>
              </a:ext>
            </a:extLst>
          </p:cNvPr>
          <p:cNvSpPr txBox="1"/>
          <p:nvPr/>
        </p:nvSpPr>
        <p:spPr>
          <a:xfrm>
            <a:off x="1202415" y="173601"/>
            <a:ext cx="9787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Aplikace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RUNTASTIC </a:t>
            </a:r>
            <a:r>
              <a:rPr lang="cs-CZ" sz="2400" dirty="0"/>
              <a:t>pro mobil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– poloha, pohyb, srdeční frekvence</a:t>
            </a:r>
          </a:p>
        </p:txBody>
      </p:sp>
    </p:spTree>
    <p:extLst>
      <p:ext uri="{BB962C8B-B14F-4D97-AF65-F5344CB8AC3E}">
        <p14:creationId xmlns:p14="http://schemas.microsoft.com/office/powerpoint/2010/main" val="4220595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1487E23-EFF0-CC06-017A-283A48C0292E}"/>
              </a:ext>
            </a:extLst>
          </p:cNvPr>
          <p:cNvSpPr txBox="1"/>
          <p:nvPr/>
        </p:nvSpPr>
        <p:spPr>
          <a:xfrm>
            <a:off x="1998618" y="628636"/>
            <a:ext cx="4901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Fotopletyzmografie</a:t>
            </a:r>
            <a:endParaRPr lang="cs-CZ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PPG –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photoplethysmography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pro výpočet minutové tepové frekvence (TF)</a:t>
            </a:r>
          </a:p>
          <a:p>
            <a:pPr algn="ctr"/>
            <a:r>
              <a:rPr lang="cs-CZ" sz="2000" dirty="0"/>
              <a:t>TF=60/TT</a:t>
            </a:r>
          </a:p>
          <a:p>
            <a:pPr algn="ctr"/>
            <a:r>
              <a:rPr lang="cs-CZ" sz="2000" dirty="0"/>
              <a:t>(TT – čas intervalu mezi dvěma tepy v </a:t>
            </a:r>
            <a:r>
              <a:rPr lang="cs-CZ" sz="2000" dirty="0" err="1"/>
              <a:t>ms</a:t>
            </a:r>
            <a:r>
              <a:rPr lang="cs-CZ" sz="2000" dirty="0"/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08597E-A65A-6547-E966-5B1378410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2" t="30351" r="31368" b="10618"/>
          <a:stretch/>
        </p:blipFill>
        <p:spPr bwMode="auto">
          <a:xfrm>
            <a:off x="141412" y="265208"/>
            <a:ext cx="1857205" cy="20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 new reflective PPG LED-PD sensor module for cuffless blood pressure  measurement at wrist artery | Semantic Scholar">
            <a:extLst>
              <a:ext uri="{FF2B5EF4-FFF2-40B4-BE49-F238E27FC236}">
                <a16:creationId xmlns:a16="http://schemas.microsoft.com/office/drawing/2014/main" id="{25436682-2D9A-B0B2-7D97-28C4ABCF9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2"/>
          <a:stretch/>
        </p:blipFill>
        <p:spPr bwMode="auto">
          <a:xfrm>
            <a:off x="141412" y="2383646"/>
            <a:ext cx="6638211" cy="40505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Frontiers | Photoplethysmogram Analysis and Applications: An Integrative  Review">
            <a:extLst>
              <a:ext uri="{FF2B5EF4-FFF2-40B4-BE49-F238E27FC236}">
                <a16:creationId xmlns:a16="http://schemas.microsoft.com/office/drawing/2014/main" id="{B20656BC-91A5-D9B8-6A52-051E42E8B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52" y="725774"/>
            <a:ext cx="5150836" cy="57084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77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ECC1E37-C5EC-3618-95B9-B7A681709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4" t="8873" r="35318"/>
          <a:stretch/>
        </p:blipFill>
        <p:spPr>
          <a:xfrm>
            <a:off x="143829" y="3270473"/>
            <a:ext cx="1802320" cy="20129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1DD87D4-1E7E-19C9-0119-CABFFB3A5B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" t="4900" r="18955" b="3504"/>
          <a:stretch/>
        </p:blipFill>
        <p:spPr>
          <a:xfrm rot="5400000">
            <a:off x="914468" y="1147409"/>
            <a:ext cx="6858000" cy="456318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604E5C8-70A8-7BED-0D83-6AB17CF7AD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8667" r="57444" b="13645"/>
          <a:stretch/>
        </p:blipFill>
        <p:spPr>
          <a:xfrm>
            <a:off x="6687670" y="0"/>
            <a:ext cx="549109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425B31D-9C43-9076-65A5-419C151F04FF}"/>
              </a:ext>
            </a:extLst>
          </p:cNvPr>
          <p:cNvSpPr txBox="1"/>
          <p:nvPr/>
        </p:nvSpPr>
        <p:spPr>
          <a:xfrm>
            <a:off x="52210" y="273195"/>
            <a:ext cx="195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Hodinky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GARMIN FORERUNNER 235</a:t>
            </a:r>
          </a:p>
          <a:p>
            <a:pPr algn="ctr"/>
            <a:r>
              <a:rPr lang="cs-CZ" sz="2400" dirty="0"/>
              <a:t>aplikace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GARMIN CONNECT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285EEFC-54B7-9385-6E87-B0F68C16A830}"/>
              </a:ext>
            </a:extLst>
          </p:cNvPr>
          <p:cNvSpPr txBox="1"/>
          <p:nvPr/>
        </p:nvSpPr>
        <p:spPr>
          <a:xfrm>
            <a:off x="6687670" y="5847431"/>
            <a:ext cx="2779059" cy="4001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Ušlá vzdálenost (km) ???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6A2EAE7-A36C-D8D9-8A37-02B4E7A9DEE1}"/>
              </a:ext>
            </a:extLst>
          </p:cNvPr>
          <p:cNvSpPr txBox="1"/>
          <p:nvPr/>
        </p:nvSpPr>
        <p:spPr>
          <a:xfrm>
            <a:off x="3160132" y="1612023"/>
            <a:ext cx="2326268" cy="4001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Rychlost (km/h) ???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9E15993-5F47-4A54-9325-C8F50ACB2119}"/>
              </a:ext>
            </a:extLst>
          </p:cNvPr>
          <p:cNvSpPr txBox="1"/>
          <p:nvPr/>
        </p:nvSpPr>
        <p:spPr>
          <a:xfrm>
            <a:off x="2532602" y="3624156"/>
            <a:ext cx="3155576" cy="4001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Tepová frekvence (t/min)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A39E1BC-16D4-2DAF-578E-5CC4EEABC847}"/>
              </a:ext>
            </a:extLst>
          </p:cNvPr>
          <p:cNvSpPr txBox="1"/>
          <p:nvPr/>
        </p:nvSpPr>
        <p:spPr>
          <a:xfrm>
            <a:off x="65491" y="5283400"/>
            <a:ext cx="1958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Tepová frekvence (t/min)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CA94B8A-A16B-826D-ADB5-ED1D0DF3D2F0}"/>
              </a:ext>
            </a:extLst>
          </p:cNvPr>
          <p:cNvSpPr txBox="1"/>
          <p:nvPr/>
        </p:nvSpPr>
        <p:spPr>
          <a:xfrm>
            <a:off x="9908054" y="3353242"/>
            <a:ext cx="659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529253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8F0EF2A-B509-4286-86DE-DEE7DB0C1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0" t="12723" r="18973" b="4631"/>
          <a:stretch/>
        </p:blipFill>
        <p:spPr bwMode="auto">
          <a:xfrm>
            <a:off x="9744891" y="60160"/>
            <a:ext cx="2349195" cy="256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768FAD6-89D8-FBE6-0396-A8978CE7B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69" y="141185"/>
            <a:ext cx="9490222" cy="2550068"/>
          </a:xfrm>
          <a:prstGeom prst="rect">
            <a:avLst/>
          </a:prstGeom>
          <a:solidFill>
            <a:srgbClr val="F8F9FA">
              <a:alpha val="55000"/>
            </a:srgbClr>
          </a:solidFill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cs-CZ" sz="1600" i="0" strike="noStrike" dirty="0">
                <a:effectLst/>
                <a:latin typeface="inherit"/>
                <a:hlinkClick r:id="rId3" tooltip="BMEG442: Engineering Exercise and Sport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University </a:t>
            </a:r>
            <a:r>
              <a:rPr lang="cs-CZ" sz="1600" i="0" strike="noStrike" dirty="0" err="1">
                <a:effectLst/>
                <a:latin typeface="inherit"/>
                <a:hlinkClick r:id="rId3" tooltip="BMEG442: Engineering Exercise and Sport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</a:t>
            </a:r>
            <a:r>
              <a:rPr lang="cs-CZ" sz="1600" i="0" strike="noStrike" dirty="0">
                <a:effectLst/>
                <a:latin typeface="inherit"/>
                <a:hlinkClick r:id="rId3" tooltip="BMEG442: Engineering Exercise and Sport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Delaware. </a:t>
            </a:r>
            <a:r>
              <a:rPr lang="en-US" sz="1600" i="0" strike="noStrike" dirty="0">
                <a:effectLst/>
                <a:latin typeface="inherit"/>
                <a:hlinkClick r:id="rId3" tooltip="BMEG442: Engineering Exercise and Sport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BMEG442: Engineering Exercise and Sports</a:t>
            </a:r>
            <a:r>
              <a:rPr lang="cs-CZ" sz="1600" strike="noStrike" dirty="0">
                <a:latin typeface="Droid Serif"/>
              </a:rPr>
              <a:t>.</a:t>
            </a:r>
            <a:r>
              <a:rPr lang="cs-CZ" sz="1600" strike="noStrike" dirty="0">
                <a:solidFill>
                  <a:srgbClr val="323232"/>
                </a:solidFill>
                <a:latin typeface="Droid Serif"/>
              </a:rPr>
              <a:t> </a:t>
            </a:r>
            <a:r>
              <a:rPr lang="en-US" sz="1600" b="0" i="1" dirty="0">
                <a:solidFill>
                  <a:srgbClr val="323232"/>
                </a:solidFill>
                <a:effectLst/>
                <a:latin typeface="Droid Serif"/>
              </a:rPr>
              <a:t>Applying engineering principles to exercise</a:t>
            </a:r>
            <a:r>
              <a:rPr lang="cs-CZ" sz="1600" i="1" dirty="0">
                <a:solidFill>
                  <a:srgbClr val="323232"/>
                </a:solidFill>
                <a:latin typeface="Droid Serif"/>
              </a:rPr>
              <a:t>. </a:t>
            </a:r>
            <a:r>
              <a:rPr lang="en-US" sz="1600" b="1" i="0" dirty="0">
                <a:solidFill>
                  <a:srgbClr val="323232"/>
                </a:solidFill>
                <a:effectLst/>
                <a:latin typeface="Droid Serif"/>
              </a:rPr>
              <a:t>How accurate is your</a:t>
            </a:r>
            <a:r>
              <a:rPr lang="cs-CZ" sz="1600" b="1" i="0" dirty="0">
                <a:solidFill>
                  <a:srgbClr val="323232"/>
                </a:solidFill>
                <a:effectLst/>
                <a:latin typeface="Droid Serif"/>
              </a:rPr>
              <a:t> </a:t>
            </a:r>
            <a:r>
              <a:rPr lang="en-US" sz="1600" b="1" i="0" dirty="0">
                <a:solidFill>
                  <a:srgbClr val="323232"/>
                </a:solidFill>
                <a:effectLst/>
                <a:latin typeface="Droid Serif"/>
              </a:rPr>
              <a:t>Garmin’s VO2max estimate?</a:t>
            </a:r>
            <a:r>
              <a:rPr lang="cs-CZ" sz="1600" b="0" i="1" dirty="0">
                <a:solidFill>
                  <a:srgbClr val="323232"/>
                </a:solidFill>
                <a:effectLst/>
                <a:latin typeface="Droid Serif"/>
              </a:rPr>
              <a:t>  </a:t>
            </a:r>
            <a:r>
              <a:rPr lang="cs-CZ" sz="1200" b="0" i="0" dirty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(</a:t>
            </a:r>
            <a:r>
              <a:rPr lang="cs-CZ" sz="1200" b="0" i="0" dirty="0">
                <a:solidFill>
                  <a:srgbClr val="505050"/>
                </a:solidFill>
                <a:effectLst/>
                <a:latin typeface="Open Sans" panose="020B0606030504020204" pitchFamily="34" charset="0"/>
                <a:hlinkClick r:id="rId4"/>
              </a:rPr>
              <a:t>https://sites.udel.edu/</a:t>
            </a:r>
            <a:r>
              <a:rPr lang="cs-CZ" sz="1200" b="0" i="0" dirty="0" err="1">
                <a:solidFill>
                  <a:srgbClr val="505050"/>
                </a:solidFill>
                <a:effectLst/>
                <a:latin typeface="Open Sans" panose="020B0606030504020204" pitchFamily="34" charset="0"/>
                <a:hlinkClick r:id="rId4"/>
              </a:rPr>
              <a:t>coe-engex</a:t>
            </a:r>
            <a:r>
              <a:rPr lang="cs-CZ" sz="1200" b="0" i="0" dirty="0">
                <a:solidFill>
                  <a:srgbClr val="505050"/>
                </a:solidFill>
                <a:effectLst/>
                <a:latin typeface="Open Sans" panose="020B0606030504020204" pitchFamily="34" charset="0"/>
                <a:hlinkClick r:id="rId4"/>
              </a:rPr>
              <a:t>/2019/03/16/how-accurate-is-your-garmins-vo2max-estimate/</a:t>
            </a:r>
            <a:r>
              <a:rPr lang="cs-CZ" sz="1200" b="0" i="0" dirty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i="0" dirty="0">
                <a:effectLst/>
                <a:latin typeface="Open Sans" panose="020B0606030504020204" pitchFamily="34" charset="0"/>
              </a:rPr>
              <a:t>Hodinky </a:t>
            </a:r>
            <a:r>
              <a:rPr lang="cs-CZ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GARMIN </a:t>
            </a:r>
            <a:r>
              <a:rPr lang="cs-CZ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– odhad VO</a:t>
            </a:r>
            <a:r>
              <a:rPr lang="cs-CZ" sz="2400" b="1" i="0" baseline="-25000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2 </a:t>
            </a:r>
            <a:r>
              <a:rPr lang="cs-CZ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a VO</a:t>
            </a:r>
            <a:r>
              <a:rPr lang="cs-CZ" sz="2400" b="1" i="0" baseline="-25000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2</a:t>
            </a:r>
            <a:r>
              <a:rPr lang="cs-CZ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max</a:t>
            </a:r>
            <a:endParaRPr kumimoji="0" lang="cs-CZ" altLang="cs-CZ" sz="2100" b="1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inherit"/>
            </a:endParaRPr>
          </a:p>
          <a:p>
            <a:pPr marR="0" lv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Zaznamenávají se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osobní údaje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(minimálně věk).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Údaje o </a:t>
            </a:r>
            <a:r>
              <a:rPr lang="cs-CZ" altLang="cs-CZ" sz="2000" b="1" dirty="0">
                <a:solidFill>
                  <a:srgbClr val="202124"/>
                </a:solidFill>
                <a:latin typeface="inherit"/>
              </a:rPr>
              <a:t>srdeční frekvenci a rychlosti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při PA jsou segmentovány do různých rozsahů srdeční frekvence na základě informací o osobě a je vypočítána spolehlivost různých segmentů dat.</a:t>
            </a:r>
          </a:p>
          <a:p>
            <a:pPr marR="0" lv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Nejspolehlivější datové segmenty se používají k odhadu VO</a:t>
            </a:r>
            <a:r>
              <a:rPr kumimoji="0" lang="cs-CZ" altLang="cs-CZ" sz="2000" b="0" i="0" u="none" strike="noStrike" cap="none" normalizeH="0" baseline="-2500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max, s využitím dalších údajů o dané osobě (RPE, HRV).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E1C0046-AA28-53DA-D893-906CFCBDC4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418"/>
          <a:stretch/>
        </p:blipFill>
        <p:spPr>
          <a:xfrm>
            <a:off x="254668" y="2767362"/>
            <a:ext cx="5181056" cy="34118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8F671CA-3554-EB15-D544-A899D9F6B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9814" y="2767362"/>
            <a:ext cx="6381291" cy="40304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9968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>
            <a:extLst>
              <a:ext uri="{FF2B5EF4-FFF2-40B4-BE49-F238E27FC236}">
                <a16:creationId xmlns:a16="http://schemas.microsoft.com/office/drawing/2014/main" id="{B7CD7020-58A1-53F6-972C-7556DF266F87}"/>
              </a:ext>
            </a:extLst>
          </p:cNvPr>
          <p:cNvSpPr txBox="1"/>
          <p:nvPr/>
        </p:nvSpPr>
        <p:spPr>
          <a:xfrm>
            <a:off x="440635" y="179249"/>
            <a:ext cx="1131073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b="0" i="0" dirty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Patent </a:t>
            </a:r>
            <a:r>
              <a:rPr lang="cs-CZ" sz="2000" b="0" i="0" u="none" strike="noStrike" dirty="0">
                <a:solidFill>
                  <a:srgbClr val="0D3D9B"/>
                </a:solidFill>
                <a:effectLst/>
                <a:latin typeface="Helvetica" panose="020B0604020202020204" pitchFamily="34" charset="0"/>
                <a:hlinkClick r:id="rId2"/>
              </a:rPr>
              <a:t>US20110040193A1</a:t>
            </a:r>
            <a:r>
              <a:rPr lang="cs-CZ" sz="2000" b="0" i="0" u="none" strike="noStrike" dirty="0">
                <a:solidFill>
                  <a:srgbClr val="0D3D9B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cs-CZ" sz="2000" b="0" i="0" u="none" strike="noStrike" dirty="0">
                <a:effectLst/>
                <a:latin typeface="Helvetica" panose="020B0604020202020204" pitchFamily="34" charset="0"/>
              </a:rPr>
              <a:t>(</a:t>
            </a:r>
            <a:r>
              <a:rPr lang="cs-CZ" sz="2000" b="0" i="0" u="none" strike="noStrike" dirty="0" err="1">
                <a:effectLst/>
                <a:latin typeface="Helvetica" panose="020B0604020202020204" pitchFamily="34" charset="0"/>
              </a:rPr>
              <a:t>Seppanen</a:t>
            </a:r>
            <a:r>
              <a:rPr lang="cs-CZ" sz="2000" b="0" i="0" u="none" strike="noStrike" dirty="0">
                <a:effectLst/>
                <a:latin typeface="Helvetica" panose="020B0604020202020204" pitchFamily="34" charset="0"/>
              </a:rPr>
              <a:t> et al., 2009)</a:t>
            </a:r>
            <a:endParaRPr lang="cs-CZ" sz="2000" b="0" i="0" dirty="0">
              <a:effectLst/>
              <a:latin typeface="Open Sans" panose="020B0606030504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Odhady teoretického VO</a:t>
            </a:r>
            <a:r>
              <a:rPr lang="cs-CZ" sz="2400" b="1" i="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2 </a:t>
            </a:r>
            <a:r>
              <a:rPr lang="en-US" sz="2000" b="0" i="0" u="none" strike="noStrike" baseline="0" dirty="0">
                <a:latin typeface="Courier"/>
              </a:rPr>
              <a:t>(ml/kg/min)</a:t>
            </a:r>
            <a:r>
              <a:rPr lang="cs-CZ" sz="2000" b="0" i="0" u="none" strike="noStrike" baseline="0" dirty="0">
                <a:latin typeface="Courier"/>
              </a:rPr>
              <a:t>- použito u </a:t>
            </a:r>
            <a:r>
              <a:rPr lang="cs-CZ" sz="2000" b="0" i="0" u="none" strike="noStrike" baseline="0" dirty="0" err="1">
                <a:latin typeface="Courier"/>
              </a:rPr>
              <a:t>Garmin</a:t>
            </a: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inherit"/>
            </a:endParaRPr>
          </a:p>
          <a:p>
            <a:pPr algn="l"/>
            <a:endParaRPr lang="cs-CZ" sz="2000" b="0" i="0" u="none" strike="noStrike" baseline="0" dirty="0">
              <a:latin typeface="Courier"/>
            </a:endParaRPr>
          </a:p>
          <a:p>
            <a:pPr algn="l"/>
            <a:r>
              <a:rPr lang="cs-CZ" sz="2000" b="0" i="0" u="sng" strike="noStrike" baseline="0" dirty="0">
                <a:latin typeface="Courier"/>
              </a:rPr>
              <a:t>Chůze a chůze s holemi:</a:t>
            </a:r>
          </a:p>
          <a:p>
            <a:pPr algn="l"/>
            <a:r>
              <a:rPr lang="en-US" sz="2000" b="0" i="0" u="none" strike="noStrike" baseline="0" dirty="0">
                <a:latin typeface="Courier"/>
              </a:rPr>
              <a:t>VO</a:t>
            </a:r>
            <a:r>
              <a:rPr lang="en-US" sz="2000" b="0" i="0" u="none" strike="noStrike" baseline="-25000" dirty="0">
                <a:latin typeface="Courier"/>
              </a:rPr>
              <a:t>2</a:t>
            </a:r>
            <a:r>
              <a:rPr lang="en-US" sz="2000" b="0" i="0" u="none" strike="noStrike" baseline="0" dirty="0">
                <a:latin typeface="Courier"/>
              </a:rPr>
              <a:t> </a:t>
            </a:r>
            <a:r>
              <a:rPr lang="cs-CZ" sz="2000" b="0" i="0" u="none" strike="noStrike" baseline="0" dirty="0">
                <a:latin typeface="Courier"/>
              </a:rPr>
              <a:t>= </a:t>
            </a:r>
            <a:r>
              <a:rPr lang="en-US" sz="2000" b="0" i="0" u="none" strike="noStrike" baseline="0" dirty="0">
                <a:latin typeface="Courier"/>
              </a:rPr>
              <a:t>1</a:t>
            </a:r>
            <a:r>
              <a:rPr lang="cs-CZ" sz="2000" dirty="0">
                <a:latin typeface="Courier"/>
              </a:rPr>
              <a:t>,</a:t>
            </a:r>
            <a:r>
              <a:rPr lang="en-US" sz="2000" b="0" i="0" u="none" strike="noStrike" baseline="0" dirty="0">
                <a:latin typeface="Courier"/>
              </a:rPr>
              <a:t>78*</a:t>
            </a:r>
            <a:r>
              <a:rPr lang="cs-CZ" sz="2000" dirty="0">
                <a:latin typeface="Courier"/>
              </a:rPr>
              <a:t>R</a:t>
            </a:r>
            <a:r>
              <a:rPr lang="cs-CZ" sz="2000" b="0" i="0" u="none" strike="noStrike" baseline="0" dirty="0">
                <a:latin typeface="Courier"/>
              </a:rPr>
              <a:t>ychlost</a:t>
            </a:r>
            <a:r>
              <a:rPr lang="en-US" sz="2000" b="0" i="0" u="none" strike="noStrike" baseline="0" dirty="0">
                <a:latin typeface="Courier"/>
              </a:rPr>
              <a:t>*16</a:t>
            </a:r>
            <a:r>
              <a:rPr lang="cs-CZ" sz="2000" b="0" i="0" u="none" strike="noStrike" baseline="0" dirty="0">
                <a:latin typeface="Courier"/>
              </a:rPr>
              <a:t>,</a:t>
            </a:r>
            <a:r>
              <a:rPr lang="en-US" sz="2000" b="0" i="0" u="none" strike="noStrike" baseline="0" dirty="0">
                <a:latin typeface="Courier"/>
              </a:rPr>
              <a:t>67</a:t>
            </a:r>
            <a:r>
              <a:rPr lang="en-GB" sz="2000" b="0" i="0" u="none" strike="noStrike" baseline="0" dirty="0">
                <a:latin typeface="Courier"/>
              </a:rPr>
              <a:t>[</a:t>
            </a:r>
            <a:r>
              <a:rPr lang="en-US" sz="2000" b="0" i="0" u="none" strike="noStrike" baseline="0" dirty="0">
                <a:latin typeface="Courier"/>
              </a:rPr>
              <a:t>tan</a:t>
            </a:r>
            <a:r>
              <a:rPr lang="cs-CZ" sz="2000" b="0" i="0" u="none" strike="noStrike" baseline="0" dirty="0">
                <a:latin typeface="Courier"/>
              </a:rPr>
              <a:t>(</a:t>
            </a:r>
            <a:r>
              <a:rPr lang="cs-CZ" sz="2000" dirty="0">
                <a:latin typeface="Courier"/>
              </a:rPr>
              <a:t>S</a:t>
            </a:r>
            <a:r>
              <a:rPr lang="cs-CZ" sz="2000" b="0" i="0" u="none" strike="noStrike" baseline="0" dirty="0">
                <a:latin typeface="Courier"/>
              </a:rPr>
              <a:t>klon)+0,073</a:t>
            </a:r>
            <a:r>
              <a:rPr lang="en-GB" sz="2000" b="0" i="0" u="none" strike="noStrike" baseline="0" dirty="0">
                <a:latin typeface="Courier"/>
              </a:rPr>
              <a:t>]</a:t>
            </a:r>
            <a:endParaRPr lang="cs-CZ" sz="2000" b="0" i="0" u="none" strike="noStrike" baseline="0" dirty="0">
              <a:latin typeface="Courier"/>
            </a:endParaRPr>
          </a:p>
          <a:p>
            <a:pPr algn="l"/>
            <a:endParaRPr lang="cs-CZ" sz="2000" b="0" i="0" u="none" strike="noStrike" baseline="0" dirty="0">
              <a:latin typeface="Courier"/>
            </a:endParaRPr>
          </a:p>
          <a:p>
            <a:pPr algn="l"/>
            <a:r>
              <a:rPr lang="cs-CZ" sz="2000" b="0" i="0" u="sng" strike="noStrike" baseline="0" dirty="0">
                <a:latin typeface="Courier"/>
              </a:rPr>
              <a:t>Běh po rovině</a:t>
            </a:r>
            <a:r>
              <a:rPr lang="en-US" sz="2000" b="0" i="0" u="sng" strike="noStrike" baseline="0" dirty="0">
                <a:latin typeface="Courier"/>
              </a:rPr>
              <a:t>:</a:t>
            </a:r>
          </a:p>
          <a:p>
            <a:pPr algn="l"/>
            <a:r>
              <a:rPr lang="en-US" sz="2000" b="0" i="0" u="none" strike="noStrike" baseline="0" dirty="0">
                <a:latin typeface="Courier"/>
              </a:rPr>
              <a:t>VO</a:t>
            </a:r>
            <a:r>
              <a:rPr lang="en-US" sz="2000" b="0" i="0" u="none" strike="noStrike" baseline="-25000" dirty="0">
                <a:latin typeface="Courier"/>
              </a:rPr>
              <a:t>2</a:t>
            </a:r>
            <a:r>
              <a:rPr lang="cs-CZ" sz="2000" b="0" i="0" u="none" strike="noStrike" baseline="0" dirty="0">
                <a:latin typeface="Courier"/>
              </a:rPr>
              <a:t> </a:t>
            </a:r>
            <a:r>
              <a:rPr lang="nl-NL" sz="2000" b="0" i="0" u="none" strike="noStrike" baseline="0" dirty="0">
                <a:latin typeface="Courier"/>
              </a:rPr>
              <a:t>=</a:t>
            </a:r>
            <a:r>
              <a:rPr lang="cs-CZ" sz="2000" b="0" i="0" u="none" strike="noStrike" baseline="0" dirty="0">
                <a:latin typeface="Courier"/>
              </a:rPr>
              <a:t> </a:t>
            </a:r>
            <a:r>
              <a:rPr lang="nl-NL" sz="2000" b="0" i="0" u="none" strike="noStrike" baseline="0" dirty="0">
                <a:latin typeface="Courier"/>
              </a:rPr>
              <a:t>3</a:t>
            </a:r>
            <a:r>
              <a:rPr lang="cs-CZ" sz="2000" b="0" i="0" u="none" strike="noStrike" baseline="0" dirty="0">
                <a:latin typeface="Courier"/>
              </a:rPr>
              <a:t>,</a:t>
            </a:r>
            <a:r>
              <a:rPr lang="nl-NL" sz="2000" b="0" i="0" u="none" strike="noStrike" baseline="0" dirty="0">
                <a:latin typeface="Courier"/>
              </a:rPr>
              <a:t>5</a:t>
            </a:r>
            <a:r>
              <a:rPr lang="cs-CZ" sz="2000" b="0" i="0" u="none" strike="noStrike" baseline="0" dirty="0">
                <a:latin typeface="Courier"/>
              </a:rPr>
              <a:t>*R</a:t>
            </a:r>
            <a:r>
              <a:rPr lang="cs-CZ" sz="2000" dirty="0">
                <a:latin typeface="Courier"/>
              </a:rPr>
              <a:t>ychlost</a:t>
            </a:r>
            <a:endParaRPr lang="cs-CZ" sz="2000" b="0" i="0" u="none" strike="noStrike" baseline="0" dirty="0">
              <a:latin typeface="Courier"/>
            </a:endParaRPr>
          </a:p>
          <a:p>
            <a:pPr algn="l"/>
            <a:endParaRPr lang="nl-NL" sz="2000" b="0" i="0" u="none" strike="noStrike" baseline="0" dirty="0">
              <a:latin typeface="Courier"/>
            </a:endParaRPr>
          </a:p>
          <a:p>
            <a:pPr algn="l"/>
            <a:r>
              <a:rPr lang="cs-CZ" sz="2000" b="0" i="0" u="sng" strike="noStrike" baseline="0" dirty="0">
                <a:latin typeface="Courier"/>
              </a:rPr>
              <a:t>Běh v kopcovitém terénu</a:t>
            </a:r>
            <a:r>
              <a:rPr lang="en-US" sz="2000" b="0" i="0" u="sng" strike="noStrike" baseline="0" dirty="0">
                <a:latin typeface="Courier"/>
              </a:rPr>
              <a:t>:</a:t>
            </a:r>
          </a:p>
          <a:p>
            <a:pPr algn="l"/>
            <a:r>
              <a:rPr lang="en-US" sz="2000" b="0" i="0" u="none" strike="noStrike" baseline="0" dirty="0">
                <a:latin typeface="Courier"/>
              </a:rPr>
              <a:t>VO</a:t>
            </a:r>
            <a:r>
              <a:rPr lang="en-US" sz="2000" b="0" i="0" u="none" strike="noStrike" baseline="-25000" dirty="0">
                <a:latin typeface="Courier"/>
              </a:rPr>
              <a:t>2</a:t>
            </a:r>
            <a:r>
              <a:rPr lang="cs-CZ" sz="2000" b="0" i="0" u="none" strike="noStrike" baseline="0" dirty="0">
                <a:latin typeface="Courier"/>
              </a:rPr>
              <a:t> </a:t>
            </a:r>
            <a:r>
              <a:rPr lang="en-US" sz="2000" b="0" i="0" u="none" strike="noStrike" baseline="0" dirty="0">
                <a:latin typeface="Courier"/>
              </a:rPr>
              <a:t>=</a:t>
            </a:r>
            <a:r>
              <a:rPr lang="cs-CZ" sz="2000" b="0" i="0" u="none" strike="noStrike" baseline="0" dirty="0">
                <a:latin typeface="Courier"/>
              </a:rPr>
              <a:t> </a:t>
            </a:r>
            <a:r>
              <a:rPr lang="en-US" sz="2000" b="0" i="0" u="none" strike="noStrike" baseline="0" dirty="0">
                <a:latin typeface="Courier"/>
              </a:rPr>
              <a:t>3</a:t>
            </a:r>
            <a:r>
              <a:rPr lang="cs-CZ" sz="2000" b="0" i="0" u="none" strike="noStrike" baseline="0" dirty="0">
                <a:latin typeface="Courier"/>
              </a:rPr>
              <a:t>,</a:t>
            </a:r>
            <a:r>
              <a:rPr lang="en-US" sz="2000" b="0" i="0" u="none" strike="noStrike" baseline="0" dirty="0">
                <a:latin typeface="Courier"/>
              </a:rPr>
              <a:t>33*</a:t>
            </a:r>
            <a:r>
              <a:rPr lang="cs-CZ" sz="2000" dirty="0">
                <a:latin typeface="Courier"/>
              </a:rPr>
              <a:t>R</a:t>
            </a:r>
            <a:r>
              <a:rPr lang="cs-CZ" sz="2000" b="0" i="0" u="none" strike="noStrike" baseline="0" dirty="0">
                <a:latin typeface="Courier"/>
              </a:rPr>
              <a:t>ychlost + </a:t>
            </a:r>
            <a:r>
              <a:rPr lang="en-US" sz="2000" b="0" i="0" u="none" strike="noStrike" baseline="0" dirty="0">
                <a:latin typeface="Courier"/>
              </a:rPr>
              <a:t>15*tan</a:t>
            </a:r>
            <a:r>
              <a:rPr lang="cs-CZ" sz="2000" b="0" i="0" u="none" strike="noStrike" baseline="0" dirty="0">
                <a:latin typeface="Courier"/>
              </a:rPr>
              <a:t>(</a:t>
            </a:r>
            <a:r>
              <a:rPr lang="cs-CZ" sz="2000" dirty="0">
                <a:latin typeface="Courier"/>
              </a:rPr>
              <a:t>S</a:t>
            </a:r>
            <a:r>
              <a:rPr lang="cs-CZ" sz="2000" b="0" i="0" u="none" strike="noStrike" baseline="0" dirty="0">
                <a:latin typeface="Courier"/>
              </a:rPr>
              <a:t>klon*</a:t>
            </a:r>
            <a:r>
              <a:rPr lang="cs-CZ" sz="2000" dirty="0">
                <a:latin typeface="Courier"/>
              </a:rPr>
              <a:t>R</a:t>
            </a:r>
            <a:r>
              <a:rPr lang="cs-CZ" sz="2000" b="0" i="0" u="none" strike="noStrike" baseline="0" dirty="0">
                <a:latin typeface="Courier"/>
              </a:rPr>
              <a:t>ychlost +3,5</a:t>
            </a:r>
          </a:p>
          <a:p>
            <a:pPr algn="l"/>
            <a:endParaRPr lang="en-GB" sz="2000" b="0" i="0" u="none" strike="noStrike" baseline="0" dirty="0">
              <a:latin typeface="Courier"/>
            </a:endParaRPr>
          </a:p>
          <a:p>
            <a:pPr algn="l"/>
            <a:r>
              <a:rPr lang="cs-CZ" sz="2000" b="0" i="0" u="sng" strike="noStrike" baseline="0" dirty="0">
                <a:latin typeface="Courier"/>
              </a:rPr>
              <a:t>Jízda na kole:</a:t>
            </a:r>
          </a:p>
          <a:p>
            <a:pPr algn="l"/>
            <a:r>
              <a:rPr lang="en-US" sz="2000" b="0" i="0" u="none" strike="noStrike" baseline="0" dirty="0">
                <a:latin typeface="Courier"/>
              </a:rPr>
              <a:t>VO</a:t>
            </a:r>
            <a:r>
              <a:rPr lang="en-US" sz="2000" b="0" i="0" u="none" strike="noStrike" baseline="-25000" dirty="0">
                <a:latin typeface="Courier"/>
              </a:rPr>
              <a:t>2</a:t>
            </a:r>
            <a:r>
              <a:rPr lang="en-US" sz="2000" b="0" i="0" u="none" strike="noStrike" baseline="0" dirty="0">
                <a:latin typeface="Courier"/>
              </a:rPr>
              <a:t> = (12</a:t>
            </a:r>
            <a:r>
              <a:rPr lang="cs-CZ" sz="2000" b="0" i="0" u="none" strike="noStrike" baseline="0" dirty="0">
                <a:latin typeface="Courier"/>
              </a:rPr>
              <a:t>,</a:t>
            </a:r>
            <a:r>
              <a:rPr lang="en-US" sz="2000" b="0" i="0" u="none" strike="noStrike" baseline="0" dirty="0">
                <a:latin typeface="Courier"/>
              </a:rPr>
              <a:t>35*</a:t>
            </a:r>
            <a:r>
              <a:rPr lang="cs-CZ" sz="2000" b="0" i="0" u="none" strike="noStrike" baseline="0" dirty="0">
                <a:latin typeface="Courier"/>
              </a:rPr>
              <a:t>Výkon</a:t>
            </a:r>
            <a:r>
              <a:rPr lang="en-US" sz="2000" b="0" i="0" u="none" strike="noStrike" baseline="0" dirty="0">
                <a:latin typeface="Courier"/>
              </a:rPr>
              <a:t> + 300)/</a:t>
            </a:r>
            <a:r>
              <a:rPr lang="cs-CZ" sz="2000" b="0" i="0" u="none" strike="noStrike" baseline="0" dirty="0">
                <a:latin typeface="Courier"/>
              </a:rPr>
              <a:t> Hmotnost těla</a:t>
            </a:r>
          </a:p>
          <a:p>
            <a:pPr algn="l"/>
            <a:endParaRPr lang="en-US" sz="2000" dirty="0">
              <a:latin typeface="Courier"/>
            </a:endParaRPr>
          </a:p>
          <a:p>
            <a:pPr algn="l"/>
            <a:r>
              <a:rPr lang="cs-CZ" sz="2000" b="0" i="0" u="sng" strike="noStrike" baseline="0" dirty="0">
                <a:latin typeface="Courier"/>
              </a:rPr>
              <a:t>Veslařský trenažer:</a:t>
            </a:r>
            <a:endParaRPr lang="en-US" sz="2000" b="0" i="0" u="sng" strike="noStrike" baseline="0" dirty="0">
              <a:latin typeface="Courier"/>
            </a:endParaRPr>
          </a:p>
          <a:p>
            <a:pPr algn="l"/>
            <a:r>
              <a:rPr lang="en-US" sz="2000" b="0" i="0" u="none" strike="noStrike" baseline="0" dirty="0">
                <a:latin typeface="Courier"/>
              </a:rPr>
              <a:t>VO</a:t>
            </a:r>
            <a:r>
              <a:rPr lang="en-US" sz="2000" b="0" i="0" u="none" strike="noStrike" baseline="-25000" dirty="0">
                <a:latin typeface="Courier"/>
              </a:rPr>
              <a:t>2</a:t>
            </a:r>
            <a:r>
              <a:rPr lang="en-US" sz="2000" b="0" i="0" u="none" strike="noStrike" baseline="0" dirty="0">
                <a:latin typeface="Courier"/>
              </a:rPr>
              <a:t> = (14</a:t>
            </a:r>
            <a:r>
              <a:rPr lang="cs-CZ" sz="2000" b="0" i="0" u="none" strike="noStrike" baseline="0" dirty="0">
                <a:latin typeface="Courier"/>
              </a:rPr>
              <a:t>,</a:t>
            </a:r>
            <a:r>
              <a:rPr lang="en-US" sz="2000" b="0" i="0" u="none" strike="noStrike" baseline="0" dirty="0">
                <a:latin typeface="Courier"/>
              </a:rPr>
              <a:t>72*</a:t>
            </a:r>
            <a:r>
              <a:rPr lang="cs-CZ" sz="2000" b="0" i="0" u="none" strike="noStrike" baseline="0" dirty="0">
                <a:latin typeface="Courier"/>
              </a:rPr>
              <a:t>Výkon</a:t>
            </a:r>
            <a:r>
              <a:rPr lang="en-US" sz="2000" b="0" i="0" u="none" strike="noStrike" baseline="0" dirty="0">
                <a:latin typeface="Courier"/>
              </a:rPr>
              <a:t> + </a:t>
            </a:r>
            <a:r>
              <a:rPr lang="cs-CZ" sz="2000" b="0" i="0" u="none" strike="noStrike" baseline="0" dirty="0">
                <a:latin typeface="Courier"/>
              </a:rPr>
              <a:t>250,39)</a:t>
            </a:r>
            <a:r>
              <a:rPr lang="en-GB" sz="2000" b="0" i="0" u="none" strike="noStrike" baseline="0" dirty="0">
                <a:latin typeface="Courier"/>
              </a:rPr>
              <a:t>/</a:t>
            </a:r>
            <a:r>
              <a:rPr lang="cs-CZ" sz="2000" b="0" i="0" u="none" strike="noStrike" baseline="0" dirty="0">
                <a:latin typeface="Courier"/>
              </a:rPr>
              <a:t> Hmotnost těla</a:t>
            </a:r>
          </a:p>
          <a:p>
            <a:pPr algn="l"/>
            <a:endParaRPr lang="cs-CZ" sz="2000" dirty="0">
              <a:latin typeface="Courier"/>
            </a:endParaRPr>
          </a:p>
          <a:p>
            <a:pPr algn="l"/>
            <a:r>
              <a:rPr lang="cs-CZ" sz="2000" b="0" i="0" u="none" strike="noStrike" baseline="0" dirty="0">
                <a:latin typeface="Courier"/>
              </a:rPr>
              <a:t>Jednotky: Rychlost</a:t>
            </a:r>
            <a:r>
              <a:rPr lang="en-US" sz="2000" b="0" i="0" u="none" strike="noStrike" baseline="0" dirty="0">
                <a:latin typeface="Courier"/>
              </a:rPr>
              <a:t>(km/h)</a:t>
            </a:r>
            <a:r>
              <a:rPr lang="cs-CZ" sz="2000" b="0" i="0" u="none" strike="noStrike" baseline="0" dirty="0">
                <a:latin typeface="Courier"/>
              </a:rPr>
              <a:t>; Sklon (stupně);</a:t>
            </a:r>
            <a:r>
              <a:rPr lang="cs-CZ" sz="2000" dirty="0">
                <a:latin typeface="Courier"/>
              </a:rPr>
              <a:t> </a:t>
            </a:r>
            <a:r>
              <a:rPr lang="cs-CZ" sz="2000" b="0" i="0" u="none" strike="noStrike" baseline="0" dirty="0">
                <a:latin typeface="Courier"/>
              </a:rPr>
              <a:t>Výkon(W); Hmotnost</a:t>
            </a:r>
            <a:r>
              <a:rPr lang="en-US" sz="2000" b="0" i="0" u="none" strike="noStrike" baseline="0" dirty="0">
                <a:latin typeface="Courier"/>
              </a:rPr>
              <a:t>(kg)</a:t>
            </a:r>
            <a:endParaRPr lang="cs-CZ" sz="2000" b="0" i="0" u="none" strike="noStrike" baseline="0" dirty="0">
              <a:latin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36083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6A0FF5EF-B9D1-F820-3AB3-25914D908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568" y="2666778"/>
            <a:ext cx="5997368" cy="3994785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hlinkClick r:id="rId3"/>
            <a:extLst>
              <a:ext uri="{FF2B5EF4-FFF2-40B4-BE49-F238E27FC236}">
                <a16:creationId xmlns:a16="http://schemas.microsoft.com/office/drawing/2014/main" id="{773E8F57-47DD-7527-09D1-CD8613850A6E}"/>
              </a:ext>
            </a:extLst>
          </p:cNvPr>
          <p:cNvSpPr/>
          <p:nvPr/>
        </p:nvSpPr>
        <p:spPr>
          <a:xfrm>
            <a:off x="3982624" y="481564"/>
            <a:ext cx="762125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dirty="0"/>
              <a:t>Hodinky a aplikace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POLAR</a:t>
            </a:r>
            <a:r>
              <a:rPr lang="cs-CZ" sz="2400" dirty="0"/>
              <a:t> s GPS, akcelerometry a gyroskopy pro běh, cyklistiku, plavání … </a:t>
            </a:r>
          </a:p>
          <a:p>
            <a:pPr>
              <a:defRPr/>
            </a:pP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- poloha, pohyb, srdeční frekvence, </a:t>
            </a:r>
          </a:p>
          <a:p>
            <a:pPr>
              <a:defRPr/>
            </a:pP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- ortostatický test s analýzou VSF pro hodnocení únavy</a:t>
            </a:r>
          </a:p>
          <a:p>
            <a:pPr>
              <a:defRPr/>
            </a:pP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cs-CZ" sz="2400" b="1" dirty="0" err="1">
                <a:solidFill>
                  <a:schemeClr val="accent2">
                    <a:lumMod val="50000"/>
                  </a:schemeClr>
                </a:solidFill>
              </a:rPr>
              <a:t>výskokový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 test pro hodnocení výbušnosti </a:t>
            </a:r>
            <a:r>
              <a:rPr lang="cs-CZ" sz="2400" b="1" dirty="0" err="1">
                <a:solidFill>
                  <a:schemeClr val="accent2">
                    <a:lumMod val="50000"/>
                  </a:schemeClr>
                </a:solidFill>
              </a:rPr>
              <a:t>dol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. končetin</a:t>
            </a:r>
          </a:p>
          <a:p>
            <a:pPr>
              <a:defRPr/>
            </a:pP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https://www.dcrainmaker.com/2014/06/polar-v800-depth-review.html</a:t>
            </a: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41DB114-76E7-3A17-BE24-1E731D0E0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20387" r="11595" b="16895"/>
          <a:stretch/>
        </p:blipFill>
        <p:spPr bwMode="auto">
          <a:xfrm rot="5400000">
            <a:off x="-755105" y="1852149"/>
            <a:ext cx="5840149" cy="315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637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D73D974-F781-AC47-332F-0D47651DC7F7}"/>
              </a:ext>
            </a:extLst>
          </p:cNvPr>
          <p:cNvSpPr txBox="1"/>
          <p:nvPr/>
        </p:nvSpPr>
        <p:spPr>
          <a:xfrm>
            <a:off x="5210910" y="3125434"/>
            <a:ext cx="5930333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Hodinky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POLAR</a:t>
            </a:r>
          </a:p>
          <a:p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	- odhad VO</a:t>
            </a:r>
            <a:r>
              <a:rPr lang="cs-CZ" sz="2400" baseline="-250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max/kg („</a:t>
            </a:r>
            <a:r>
              <a:rPr lang="cs-CZ" sz="2400" dirty="0" err="1">
                <a:solidFill>
                  <a:schemeClr val="accent2">
                    <a:lumMod val="50000"/>
                  </a:schemeClr>
                </a:solidFill>
              </a:rPr>
              <a:t>Running</a:t>
            </a: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 index“)</a:t>
            </a:r>
          </a:p>
          <a:p>
            <a:r>
              <a:rPr lang="cs-CZ" sz="2400" dirty="0"/>
              <a:t>na základě SF klidové, maximální a při běhu určitou rychlostí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6D550EB-AB2D-50DC-F604-B3A7554A9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1" t="44036" r="53801" b="5964"/>
          <a:stretch/>
        </p:blipFill>
        <p:spPr bwMode="auto">
          <a:xfrm>
            <a:off x="1601435" y="806897"/>
            <a:ext cx="3609475" cy="482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6D29EE97-88F7-E5FA-8024-296CD72DADC6}"/>
              </a:ext>
            </a:extLst>
          </p:cNvPr>
          <p:cNvCxnSpPr>
            <a:cxnSpLocks/>
          </p:cNvCxnSpPr>
          <p:nvPr/>
        </p:nvCxnSpPr>
        <p:spPr>
          <a:xfrm flipH="1">
            <a:off x="4054643" y="3777916"/>
            <a:ext cx="2237873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047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A diagram of the back of an Apple Watch, showing the band release buttons and heart sensors.">
            <a:extLst>
              <a:ext uri="{FF2B5EF4-FFF2-40B4-BE49-F238E27FC236}">
                <a16:creationId xmlns:a16="http://schemas.microsoft.com/office/drawing/2014/main" id="{B637BA23-90A8-AB39-9DA7-2211EB8B9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7" t="17293" r="33338" b="17612"/>
          <a:stretch/>
        </p:blipFill>
        <p:spPr bwMode="auto">
          <a:xfrm>
            <a:off x="10440252" y="241546"/>
            <a:ext cx="1586443" cy="206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43D2D75-770A-7D39-AA41-B0F3F7635DE0}"/>
              </a:ext>
            </a:extLst>
          </p:cNvPr>
          <p:cNvSpPr txBox="1"/>
          <p:nvPr/>
        </p:nvSpPr>
        <p:spPr>
          <a:xfrm>
            <a:off x="299357" y="590854"/>
            <a:ext cx="10006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solidFill>
                  <a:srgbClr val="111111"/>
                </a:solidFill>
                <a:latin typeface="LabGrotesque"/>
              </a:rPr>
              <a:t>Hodinky </a:t>
            </a:r>
            <a:r>
              <a:rPr lang="cs-CZ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LabGrotesque"/>
              </a:rPr>
              <a:t>Apple </a:t>
            </a:r>
            <a:r>
              <a:rPr lang="cs-CZ" sz="24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LabGrotesque"/>
              </a:rPr>
              <a:t>Watch</a:t>
            </a:r>
            <a:r>
              <a:rPr lang="cs-CZ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LabGrotesque"/>
              </a:rPr>
              <a:t> </a:t>
            </a:r>
            <a:r>
              <a:rPr lang="cs-CZ" sz="2400" i="0" dirty="0">
                <a:effectLst/>
                <a:latin typeface="LabGrotesque"/>
              </a:rPr>
              <a:t>se senzory a výpočtem pro hodnocení</a:t>
            </a:r>
          </a:p>
          <a:p>
            <a:pPr algn="r"/>
            <a:r>
              <a:rPr lang="cs-CZ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LabGrotesque"/>
              </a:rPr>
              <a:t>pohybové aktivity, tepové frekvence, zóny intenzity PA, SatHbO</a:t>
            </a:r>
            <a:r>
              <a:rPr lang="cs-CZ" sz="2400" b="1" i="0" baseline="-25000" dirty="0">
                <a:solidFill>
                  <a:schemeClr val="accent2">
                    <a:lumMod val="50000"/>
                  </a:schemeClr>
                </a:solidFill>
                <a:effectLst/>
                <a:latin typeface="LabGrotesque"/>
              </a:rPr>
              <a:t>2</a:t>
            </a:r>
            <a:r>
              <a:rPr lang="cs-CZ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LabGrotesque"/>
              </a:rPr>
              <a:t>, </a:t>
            </a:r>
            <a:r>
              <a:rPr lang="cs-CZ" sz="2400" i="0" dirty="0">
                <a:effectLst/>
                <a:latin typeface="LabGrotesque"/>
              </a:rPr>
              <a:t>fází spánku</a:t>
            </a:r>
            <a:r>
              <a:rPr lang="cs-CZ" sz="2400" b="1" i="0" dirty="0">
                <a:solidFill>
                  <a:srgbClr val="FF0000"/>
                </a:solidFill>
                <a:effectLst/>
                <a:latin typeface="LabGrotesque"/>
              </a:rPr>
              <a:t>?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F8B33B6-2629-F62A-D1C1-EC5E524FFB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3" r="12419" b="26790"/>
          <a:stretch/>
        </p:blipFill>
        <p:spPr bwMode="auto">
          <a:xfrm>
            <a:off x="4558834" y="1989113"/>
            <a:ext cx="2070080" cy="35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C2083A31-49B6-6D83-15F3-2DC71DB7E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8"/>
          <a:stretch/>
        </p:blipFill>
        <p:spPr bwMode="auto">
          <a:xfrm>
            <a:off x="8877874" y="2493873"/>
            <a:ext cx="2920617" cy="383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ýsledky měření saturace kyslíkem na Apple Watch.">
            <a:extLst>
              <a:ext uri="{FF2B5EF4-FFF2-40B4-BE49-F238E27FC236}">
                <a16:creationId xmlns:a16="http://schemas.microsoft.com/office/drawing/2014/main" id="{37ADCC18-2D76-4E8A-EE59-BC5E7D1E0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563" y="2493873"/>
            <a:ext cx="2070080" cy="234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7AFA367-153C-455A-866E-683F41104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24"/>
          <a:stretch/>
        </p:blipFill>
        <p:spPr bwMode="auto">
          <a:xfrm>
            <a:off x="2501930" y="2309472"/>
            <a:ext cx="2209628" cy="290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6CBBE53B-3379-F27F-2397-3D331BC1337B}"/>
              </a:ext>
            </a:extLst>
          </p:cNvPr>
          <p:cNvCxnSpPr/>
          <p:nvPr/>
        </p:nvCxnSpPr>
        <p:spPr>
          <a:xfrm flipH="1">
            <a:off x="1407695" y="1455821"/>
            <a:ext cx="204537" cy="7027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64DB18EC-A2FC-600D-2716-00FDB437F966}"/>
              </a:ext>
            </a:extLst>
          </p:cNvPr>
          <p:cNvCxnSpPr>
            <a:cxnSpLocks/>
          </p:cNvCxnSpPr>
          <p:nvPr/>
        </p:nvCxnSpPr>
        <p:spPr>
          <a:xfrm>
            <a:off x="9301203" y="1421851"/>
            <a:ext cx="206277" cy="15258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88902415-DE43-0790-6629-4EBB848C90D4}"/>
              </a:ext>
            </a:extLst>
          </p:cNvPr>
          <p:cNvCxnSpPr>
            <a:cxnSpLocks/>
          </p:cNvCxnSpPr>
          <p:nvPr/>
        </p:nvCxnSpPr>
        <p:spPr>
          <a:xfrm flipH="1">
            <a:off x="7827603" y="1421851"/>
            <a:ext cx="217963" cy="10446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97DA8758-F064-A697-6769-74A7001B221C}"/>
              </a:ext>
            </a:extLst>
          </p:cNvPr>
          <p:cNvCxnSpPr>
            <a:cxnSpLocks/>
          </p:cNvCxnSpPr>
          <p:nvPr/>
        </p:nvCxnSpPr>
        <p:spPr>
          <a:xfrm flipH="1">
            <a:off x="5979695" y="1421851"/>
            <a:ext cx="218573" cy="5672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E755B8D4-5CFE-806B-309A-B76C19CD637A}"/>
              </a:ext>
            </a:extLst>
          </p:cNvPr>
          <p:cNvCxnSpPr>
            <a:cxnSpLocks/>
          </p:cNvCxnSpPr>
          <p:nvPr/>
        </p:nvCxnSpPr>
        <p:spPr>
          <a:xfrm flipH="1">
            <a:off x="3681099" y="1421851"/>
            <a:ext cx="353116" cy="7629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0" name="Picture 10" descr="Běh v hale">
            <a:extLst>
              <a:ext uri="{FF2B5EF4-FFF2-40B4-BE49-F238E27FC236}">
                <a16:creationId xmlns:a16="http://schemas.microsoft.com/office/drawing/2014/main" id="{8AFBE31B-905C-6DFF-F9DD-7F471AFDF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t="7018" r="18191" b="10701"/>
          <a:stretch/>
        </p:blipFill>
        <p:spPr bwMode="auto">
          <a:xfrm>
            <a:off x="299357" y="2309472"/>
            <a:ext cx="2207109" cy="318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5AE98F33-3142-B9D4-82A7-20F78763E4B4}"/>
              </a:ext>
            </a:extLst>
          </p:cNvPr>
          <p:cNvSpPr txBox="1"/>
          <p:nvPr/>
        </p:nvSpPr>
        <p:spPr>
          <a:xfrm>
            <a:off x="225312" y="5678936"/>
            <a:ext cx="11727338" cy="10156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242424"/>
                </a:solidFill>
                <a:latin typeface="inherit"/>
              </a:rPr>
              <a:t>3D</a:t>
            </a:r>
            <a:r>
              <a:rPr lang="cs-CZ" sz="2000" dirty="0">
                <a:latin typeface="inherit"/>
              </a:rPr>
              <a:t> </a:t>
            </a:r>
            <a:r>
              <a:rPr lang="cs-CZ" sz="2000" dirty="0">
                <a:latin typeface="MessinaSansWeb"/>
              </a:rPr>
              <a:t>akcelerometr pro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MessinaSansWeb"/>
              </a:rPr>
              <a:t>výpočet pohybové aktivity</a:t>
            </a:r>
            <a:endParaRPr lang="cs-CZ" sz="2000" b="1" dirty="0">
              <a:solidFill>
                <a:schemeClr val="accent2">
                  <a:lumMod val="50000"/>
                </a:schemeClr>
              </a:solidFill>
              <a:latin typeface="inheri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242424"/>
                </a:solidFill>
                <a:effectLst/>
                <a:latin typeface="inherit"/>
              </a:rPr>
              <a:t>infračervený foto-pletysmografický sensor průtoku krve k výpočtu </a:t>
            </a:r>
            <a:r>
              <a:rPr lang="cs-CZ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TF, variability klidové TF, klidové dechové frekvence</a:t>
            </a:r>
            <a:r>
              <a:rPr lang="cs-CZ" sz="2000" i="0" dirty="0">
                <a:effectLst/>
                <a:latin typeface="inherit"/>
              </a:rPr>
              <a:t> </a:t>
            </a:r>
            <a:r>
              <a:rPr lang="cs-CZ" i="0" u="none" strike="noStrike" dirty="0">
                <a:effectLst/>
                <a:latin typeface="MessinaSansWeb"/>
              </a:rPr>
              <a:t>(vzorkování 250/s), … </a:t>
            </a:r>
            <a:r>
              <a:rPr lang="cs-CZ" sz="2000" b="1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MessinaSansWeb"/>
              </a:rPr>
              <a:t>k posouzení fyzické aktivity </a:t>
            </a:r>
            <a:r>
              <a:rPr lang="cs-CZ" sz="2000" i="0" u="none" strike="noStrike" dirty="0">
                <a:effectLst/>
                <a:latin typeface="MessinaSansWeb"/>
              </a:rPr>
              <a:t>(a spánku?)</a:t>
            </a:r>
            <a:endParaRPr lang="cs-CZ" i="0" dirty="0">
              <a:effectLst/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3619793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p-mobile-img">
            <a:extLst>
              <a:ext uri="{FF2B5EF4-FFF2-40B4-BE49-F238E27FC236}">
                <a16:creationId xmlns:a16="http://schemas.microsoft.com/office/drawing/2014/main" id="{A5DB40DD-C737-1843-090D-9C5639E58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2" r="25940" b="5705"/>
          <a:stretch/>
        </p:blipFill>
        <p:spPr bwMode="auto">
          <a:xfrm>
            <a:off x="656840" y="2637811"/>
            <a:ext cx="3059150" cy="40753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E74D03C1-563A-B201-98F1-DAF060D04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4684" b="3909"/>
          <a:stretch/>
        </p:blipFill>
        <p:spPr bwMode="auto">
          <a:xfrm>
            <a:off x="3813900" y="2637811"/>
            <a:ext cx="7772852" cy="407534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Zdravotnická záchranná služba Ústeckého kraje">
            <a:extLst>
              <a:ext uri="{FF2B5EF4-FFF2-40B4-BE49-F238E27FC236}">
                <a16:creationId xmlns:a16="http://schemas.microsoft.com/office/drawing/2014/main" id="{0894582E-2D1A-6EC3-8203-481151DC4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7" b="8689"/>
          <a:stretch/>
        </p:blipFill>
        <p:spPr bwMode="auto">
          <a:xfrm>
            <a:off x="656840" y="69379"/>
            <a:ext cx="10929912" cy="250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525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ealth and Fitness - Apple Developer">
            <a:extLst>
              <a:ext uri="{FF2B5EF4-FFF2-40B4-BE49-F238E27FC236}">
                <a16:creationId xmlns:a16="http://schemas.microsoft.com/office/drawing/2014/main" id="{E39FD23C-98FC-97F3-F483-B99898D21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13" y="0"/>
            <a:ext cx="4991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brázek kroužku pohybu.">
            <a:extLst>
              <a:ext uri="{FF2B5EF4-FFF2-40B4-BE49-F238E27FC236}">
                <a16:creationId xmlns:a16="http://schemas.microsoft.com/office/drawing/2014/main" id="{260272F0-24FB-048E-A75E-6FB479E9B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89" y="3858127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Obrázek kroužku cvičení">
            <a:extLst>
              <a:ext uri="{FF2B5EF4-FFF2-40B4-BE49-F238E27FC236}">
                <a16:creationId xmlns:a16="http://schemas.microsoft.com/office/drawing/2014/main" id="{418F5650-6A92-FBD5-AAC3-F9D930CDA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87" y="4792434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Obrázek kroužku stání">
            <a:extLst>
              <a:ext uri="{FF2B5EF4-FFF2-40B4-BE49-F238E27FC236}">
                <a16:creationId xmlns:a16="http://schemas.microsoft.com/office/drawing/2014/main" id="{99AA1BB5-53AA-03CC-2213-6CEA23CB0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87" y="5686783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8DE581B-0647-B4BF-9DD6-E0D7C2410B6A}"/>
              </a:ext>
            </a:extLst>
          </p:cNvPr>
          <p:cNvSpPr txBox="1"/>
          <p:nvPr/>
        </p:nvSpPr>
        <p:spPr>
          <a:xfrm>
            <a:off x="5664583" y="3896161"/>
            <a:ext cx="18011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AKTIVNÍ POHYB (</a:t>
            </a:r>
            <a:r>
              <a:rPr lang="cs-CZ" sz="2000" b="1" dirty="0" err="1"/>
              <a:t>Cal</a:t>
            </a:r>
            <a:r>
              <a:rPr lang="cs-CZ" sz="2000" b="1" dirty="0"/>
              <a:t>)</a:t>
            </a:r>
          </a:p>
          <a:p>
            <a:endParaRPr lang="cs-CZ" sz="2000" b="1" dirty="0"/>
          </a:p>
          <a:p>
            <a:r>
              <a:rPr lang="cs-CZ" sz="2000" b="1" dirty="0"/>
              <a:t>DOBA CVIČENÍ (min)</a:t>
            </a:r>
          </a:p>
          <a:p>
            <a:endParaRPr lang="cs-CZ" sz="2000" b="1" dirty="0"/>
          </a:p>
          <a:p>
            <a:r>
              <a:rPr lang="cs-CZ" sz="2000" b="1" dirty="0"/>
              <a:t>DOBA „STÁNÍ“ (vč. chůze)</a:t>
            </a:r>
          </a:p>
        </p:txBody>
      </p:sp>
      <p:pic>
        <p:nvPicPr>
          <p:cNvPr id="6154" name="Picture 10" descr="Obrazovka iPhonu zobrazující celkový souhrn aktivit za měsíc">
            <a:extLst>
              <a:ext uri="{FF2B5EF4-FFF2-40B4-BE49-F238E27FC236}">
                <a16:creationId xmlns:a16="http://schemas.microsoft.com/office/drawing/2014/main" id="{30394053-6483-BFB9-CDB7-C4E065BDAF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6494" r="7918"/>
          <a:stretch/>
        </p:blipFill>
        <p:spPr bwMode="auto">
          <a:xfrm>
            <a:off x="7733211" y="93318"/>
            <a:ext cx="4458789" cy="668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7DD4049-6A68-C7BA-FE5B-2FB1126CCB09}"/>
              </a:ext>
            </a:extLst>
          </p:cNvPr>
          <p:cNvSpPr txBox="1"/>
          <p:nvPr/>
        </p:nvSpPr>
        <p:spPr>
          <a:xfrm>
            <a:off x="3569513" y="222276"/>
            <a:ext cx="389622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Hodinky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Apple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Watch</a:t>
            </a:r>
            <a:endParaRPr lang="cs-CZ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+</a:t>
            </a:r>
          </a:p>
          <a:p>
            <a:pPr algn="ctr"/>
            <a:r>
              <a:rPr lang="cs-CZ" sz="2400" dirty="0"/>
              <a:t>aplikace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Apple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Health</a:t>
            </a:r>
            <a:endParaRPr lang="cs-CZ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cs-CZ" sz="2000" dirty="0"/>
          </a:p>
          <a:p>
            <a:pPr algn="ctr"/>
            <a:r>
              <a:rPr lang="cs-CZ" sz="2400" u="sng" dirty="0"/>
              <a:t>„UZAVÍRÁNÍ KROUŽKŮ“</a:t>
            </a:r>
          </a:p>
          <a:p>
            <a:pPr algn="ctr"/>
            <a:r>
              <a:rPr lang="cs-CZ" sz="2400" dirty="0"/>
              <a:t>= motivace k plnění denních plánovaných cílů</a:t>
            </a:r>
          </a:p>
          <a:p>
            <a:pPr algn="ctr"/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odhad výdeje energie</a:t>
            </a:r>
          </a:p>
          <a:p>
            <a:pPr algn="ctr"/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a doby cvičení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215067CA-5BAD-EEE2-43F2-EDF6D11BC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627" y="3360913"/>
            <a:ext cx="389572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794652B-3782-1C04-219D-A12EED5C8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45" y="1251285"/>
            <a:ext cx="7755544" cy="560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Phone zobrazující týdenní graf měření hladiny kyslíku v krvi">
            <a:extLst>
              <a:ext uri="{FF2B5EF4-FFF2-40B4-BE49-F238E27FC236}">
                <a16:creationId xmlns:a16="http://schemas.microsoft.com/office/drawing/2014/main" id="{B5165AE1-9395-76C5-6A7E-610AB6785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" y="0"/>
            <a:ext cx="3371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B9A24F4-2B74-667B-EE3B-AED4CD432B9C}"/>
              </a:ext>
            </a:extLst>
          </p:cNvPr>
          <p:cNvSpPr txBox="1"/>
          <p:nvPr/>
        </p:nvSpPr>
        <p:spPr>
          <a:xfrm>
            <a:off x="3725787" y="328032"/>
            <a:ext cx="8081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Hodinky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Apple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Watch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dirty="0"/>
              <a:t>+ aplikace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Apple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Health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000" dirty="0"/>
              <a:t>v telefonu Apple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7FEAB50-1354-95F2-CC90-2D8690AF4F65}"/>
              </a:ext>
            </a:extLst>
          </p:cNvPr>
          <p:cNvSpPr txBox="1"/>
          <p:nvPr/>
        </p:nvSpPr>
        <p:spPr>
          <a:xfrm>
            <a:off x="997337" y="1194870"/>
            <a:ext cx="2244012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5">
                    <a:lumMod val="75000"/>
                  </a:schemeClr>
                </a:solidFill>
              </a:rPr>
              <a:t>SatO</a:t>
            </a:r>
            <a:r>
              <a:rPr lang="cs-CZ" sz="2400" b="1" baseline="-25000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cs-CZ" sz="2400" b="1" dirty="0">
                <a:solidFill>
                  <a:schemeClr val="accent5">
                    <a:lumMod val="75000"/>
                  </a:schemeClr>
                </a:solidFill>
              </a:rPr>
              <a:t> (%)</a:t>
            </a:r>
            <a:r>
              <a:rPr lang="cs-CZ" sz="2400" dirty="0"/>
              <a:t> </a:t>
            </a:r>
          </a:p>
          <a:p>
            <a:pPr algn="ctr"/>
            <a:r>
              <a:rPr lang="cs-CZ" sz="2000" dirty="0"/>
              <a:t>Pulzní </a:t>
            </a:r>
            <a:r>
              <a:rPr lang="cs-CZ" sz="2000" dirty="0" err="1"/>
              <a:t>oxymetrie</a:t>
            </a:r>
            <a:endParaRPr lang="cs-CZ" sz="2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8DD2EED-3E87-7785-4A45-EF3B28AD9574}"/>
              </a:ext>
            </a:extLst>
          </p:cNvPr>
          <p:cNvSpPr txBox="1"/>
          <p:nvPr/>
        </p:nvSpPr>
        <p:spPr>
          <a:xfrm>
            <a:off x="6414060" y="3169825"/>
            <a:ext cx="195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i="0" dirty="0">
                <a:solidFill>
                  <a:schemeClr val="accent5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fáze spánku</a:t>
            </a:r>
            <a:endParaRPr lang="cs-CZ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079C651-10E8-8493-8C8B-9AA401F1A247}"/>
              </a:ext>
            </a:extLst>
          </p:cNvPr>
          <p:cNvSpPr txBox="1"/>
          <p:nvPr/>
        </p:nvSpPr>
        <p:spPr>
          <a:xfrm>
            <a:off x="3068478" y="1702034"/>
            <a:ext cx="653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/>
              <a:t>100</a:t>
            </a:r>
          </a:p>
          <a:p>
            <a:pPr algn="r"/>
            <a:endParaRPr lang="cs-CZ" sz="2800" b="1" dirty="0"/>
          </a:p>
          <a:p>
            <a:pPr algn="r"/>
            <a:r>
              <a:rPr lang="cs-CZ" b="1" dirty="0"/>
              <a:t>95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8AFD437-BB05-ACF6-1FAA-E66E9D40678D}"/>
              </a:ext>
            </a:extLst>
          </p:cNvPr>
          <p:cNvSpPr txBox="1"/>
          <p:nvPr/>
        </p:nvSpPr>
        <p:spPr>
          <a:xfrm>
            <a:off x="891700" y="2901695"/>
            <a:ext cx="23496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… dny v týdnu …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27FC8D4-8FB0-A79D-104E-F2D32909AB1E}"/>
              </a:ext>
            </a:extLst>
          </p:cNvPr>
          <p:cNvSpPr txBox="1"/>
          <p:nvPr/>
        </p:nvSpPr>
        <p:spPr>
          <a:xfrm>
            <a:off x="9099109" y="3271027"/>
            <a:ext cx="1403428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</a:rPr>
              <a:t>bdění</a:t>
            </a:r>
          </a:p>
          <a:p>
            <a:endParaRPr lang="cs-CZ" sz="2400" dirty="0"/>
          </a:p>
          <a:p>
            <a:r>
              <a:rPr lang="cs-CZ" sz="2400" dirty="0">
                <a:solidFill>
                  <a:srgbClr val="00B0F0"/>
                </a:solidFill>
              </a:rPr>
              <a:t>REM</a:t>
            </a:r>
          </a:p>
          <a:p>
            <a:endParaRPr lang="cs-CZ" sz="2400" dirty="0"/>
          </a:p>
          <a:p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lehký</a:t>
            </a:r>
          </a:p>
          <a:p>
            <a:endParaRPr lang="cs-CZ" sz="2400" dirty="0"/>
          </a:p>
          <a:p>
            <a:r>
              <a:rPr lang="cs-CZ" sz="2400" dirty="0">
                <a:solidFill>
                  <a:srgbClr val="002060"/>
                </a:solidFill>
              </a:rPr>
              <a:t>hluboký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4B4E724-F228-C1D8-C486-E3F0E7CF0A91}"/>
              </a:ext>
            </a:extLst>
          </p:cNvPr>
          <p:cNvSpPr txBox="1"/>
          <p:nvPr/>
        </p:nvSpPr>
        <p:spPr>
          <a:xfrm>
            <a:off x="6214545" y="6163646"/>
            <a:ext cx="1376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ČAS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889774C-53E1-D98E-2407-EF82A6FB19D0}"/>
              </a:ext>
            </a:extLst>
          </p:cNvPr>
          <p:cNvSpPr txBox="1"/>
          <p:nvPr/>
        </p:nvSpPr>
        <p:spPr>
          <a:xfrm>
            <a:off x="4433757" y="921430"/>
            <a:ext cx="686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solidFill>
                  <a:srgbClr val="7030A0"/>
                </a:solidFill>
                <a:latin typeface="Open Sans" panose="020B0606030504020204" pitchFamily="34" charset="0"/>
              </a:rPr>
              <a:t>(Kde jsou vědecké studie správnosti a spolehlivosti měření?)</a:t>
            </a:r>
            <a:endParaRPr lang="cs-CZ" sz="1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02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A61EDCC-7A1F-E498-4164-CB2E3D0C0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9"/>
          <a:stretch/>
        </p:blipFill>
        <p:spPr bwMode="auto">
          <a:xfrm>
            <a:off x="8941858" y="745001"/>
            <a:ext cx="2967789" cy="598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B9E4861D-D378-FBA1-2D32-9DEE1A4B7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7" r="66591" b="12457"/>
          <a:stretch/>
        </p:blipFill>
        <p:spPr bwMode="auto">
          <a:xfrm>
            <a:off x="3350406" y="2011556"/>
            <a:ext cx="2362199" cy="41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A917E0E-5CA2-DE5C-043C-FEB69DE4D5AE}"/>
              </a:ext>
            </a:extLst>
          </p:cNvPr>
          <p:cNvSpPr txBox="1"/>
          <p:nvPr/>
        </p:nvSpPr>
        <p:spPr>
          <a:xfrm>
            <a:off x="2161918" y="283336"/>
            <a:ext cx="7868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Hodinky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Apple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Watch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dirty="0"/>
              <a:t>+ aplikace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Apple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Health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000" dirty="0"/>
              <a:t>v telefonu Apple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2E62CBC-40EF-E8C7-451F-5BD4D4DF6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9"/>
          <a:stretch/>
        </p:blipFill>
        <p:spPr bwMode="auto">
          <a:xfrm>
            <a:off x="174069" y="869675"/>
            <a:ext cx="2967789" cy="598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2A09F05-D219-6F81-C88B-296CF3E26EEF}"/>
              </a:ext>
            </a:extLst>
          </p:cNvPr>
          <p:cNvSpPr txBox="1"/>
          <p:nvPr/>
        </p:nvSpPr>
        <p:spPr>
          <a:xfrm>
            <a:off x="3250143" y="838104"/>
            <a:ext cx="2562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Sledování</a:t>
            </a:r>
          </a:p>
          <a:p>
            <a:pPr algn="ctr"/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Fibrilace síní</a:t>
            </a:r>
          </a:p>
          <a:p>
            <a:pPr algn="ctr"/>
            <a:r>
              <a:rPr lang="cs-CZ" sz="2400" dirty="0"/>
              <a:t>podle variability TF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0DAB686-7E57-8034-E350-37D7A18E9C47}"/>
              </a:ext>
            </a:extLst>
          </p:cNvPr>
          <p:cNvSpPr txBox="1"/>
          <p:nvPr/>
        </p:nvSpPr>
        <p:spPr>
          <a:xfrm>
            <a:off x="6096000" y="838104"/>
            <a:ext cx="2562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Upozorňování</a:t>
            </a:r>
          </a:p>
          <a:p>
            <a:pPr algn="ctr"/>
            <a:r>
              <a:rPr lang="cs-CZ" sz="2400" dirty="0"/>
              <a:t>a záznamy</a:t>
            </a:r>
          </a:p>
          <a:p>
            <a:pPr algn="ctr"/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požití léků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1339DAC-8AD0-BF6A-07BD-28B8E55F2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2" r="66208" b="11595"/>
          <a:stretch/>
        </p:blipFill>
        <p:spPr bwMode="auto">
          <a:xfrm>
            <a:off x="6196264" y="2038436"/>
            <a:ext cx="2362198" cy="414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837C1DF-5C96-6138-E93C-43C77ADCAF52}"/>
              </a:ext>
            </a:extLst>
          </p:cNvPr>
          <p:cNvSpPr txBox="1"/>
          <p:nvPr/>
        </p:nvSpPr>
        <p:spPr>
          <a:xfrm>
            <a:off x="406903" y="4482300"/>
            <a:ext cx="23496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… dny …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A61C685-A5B8-E8F8-8F64-3FD0C0BDBFA5}"/>
              </a:ext>
            </a:extLst>
          </p:cNvPr>
          <p:cNvSpPr txBox="1"/>
          <p:nvPr/>
        </p:nvSpPr>
        <p:spPr>
          <a:xfrm>
            <a:off x="1019721" y="2585283"/>
            <a:ext cx="1606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b="1" dirty="0">
                <a:solidFill>
                  <a:srgbClr val="FF0066"/>
                </a:solidFill>
              </a:rPr>
              <a:t>Doba fibrilací (%)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1397A21-4F53-1028-33F2-142B54C2A791}"/>
              </a:ext>
            </a:extLst>
          </p:cNvPr>
          <p:cNvSpPr txBox="1"/>
          <p:nvPr/>
        </p:nvSpPr>
        <p:spPr>
          <a:xfrm>
            <a:off x="320513" y="3237978"/>
            <a:ext cx="1606965" cy="707886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Doba cvičení (min)</a:t>
            </a:r>
          </a:p>
        </p:txBody>
      </p:sp>
    </p:spTree>
    <p:extLst>
      <p:ext uri="{BB962C8B-B14F-4D97-AF65-F5344CB8AC3E}">
        <p14:creationId xmlns:p14="http://schemas.microsoft.com/office/powerpoint/2010/main" val="2552035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>
            <a:extLst>
              <a:ext uri="{FF2B5EF4-FFF2-40B4-BE49-F238E27FC236}">
                <a16:creationId xmlns:a16="http://schemas.microsoft.com/office/drawing/2014/main" id="{394C37E6-F5E7-CECC-88E9-A9C9F8DB5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 b="12527"/>
          <a:stretch/>
        </p:blipFill>
        <p:spPr bwMode="auto">
          <a:xfrm>
            <a:off x="9330718" y="292110"/>
            <a:ext cx="2529668" cy="315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amsung; chytré hodinky; wearables; nositelná elektronika">
            <a:extLst>
              <a:ext uri="{FF2B5EF4-FFF2-40B4-BE49-F238E27FC236}">
                <a16:creationId xmlns:a16="http://schemas.microsoft.com/office/drawing/2014/main" id="{6FDF9859-2647-9C85-A6B7-17EE10CFB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6" t="54934" r="57467"/>
          <a:stretch/>
        </p:blipFill>
        <p:spPr bwMode="auto">
          <a:xfrm>
            <a:off x="331613" y="292110"/>
            <a:ext cx="2729449" cy="324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C68B13E-BA08-BC29-84DA-68491D2695C2}"/>
              </a:ext>
            </a:extLst>
          </p:cNvPr>
          <p:cNvSpPr txBox="1"/>
          <p:nvPr/>
        </p:nvSpPr>
        <p:spPr>
          <a:xfrm>
            <a:off x="3284005" y="893001"/>
            <a:ext cx="582377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</a:rPr>
              <a:t>h</a:t>
            </a:r>
            <a:r>
              <a:rPr lang="cs-CZ" sz="1800" dirty="0">
                <a:latin typeface="Open Sans" panose="020B0606030504020204" pitchFamily="34" charset="0"/>
              </a:rPr>
              <a:t>odinky </a:t>
            </a:r>
            <a:r>
              <a:rPr lang="cs-CZ" sz="1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</a:rPr>
              <a:t>Samsung </a:t>
            </a:r>
            <a:r>
              <a:rPr lang="cs-CZ" sz="20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SamsungSharpSans"/>
              </a:rPr>
              <a:t>Galaxy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SamsungSharpSans"/>
              </a:rPr>
              <a:t> </a:t>
            </a:r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SamsungSharpSans"/>
              </a:rPr>
              <a:t>Watch</a:t>
            </a:r>
            <a:endParaRPr lang="cs-CZ" sz="2000" b="1" dirty="0">
              <a:solidFill>
                <a:schemeClr val="accent1">
                  <a:lumMod val="75000"/>
                </a:schemeClr>
              </a:solidFill>
              <a:latin typeface="SamsungSharpSans"/>
            </a:endParaRPr>
          </a:p>
          <a:p>
            <a:pPr algn="ctr"/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SamsungSharpSans"/>
              </a:rPr>
              <a:t>+ </a:t>
            </a:r>
            <a:r>
              <a:rPr lang="cs-CZ" sz="2000" dirty="0">
                <a:latin typeface="SamsungSharpSans"/>
              </a:rPr>
              <a:t>aplikace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SamsungSharpSans"/>
              </a:rPr>
              <a:t>Samsung </a:t>
            </a:r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SamsungSharpSans"/>
              </a:rPr>
              <a:t>Health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SamsungSharpSans"/>
              </a:rPr>
              <a:t> Monitor</a:t>
            </a:r>
          </a:p>
          <a:p>
            <a:pPr algn="ctr"/>
            <a:r>
              <a:rPr lang="cs-CZ" sz="2000" dirty="0">
                <a:latin typeface="SamsungSharpSans"/>
              </a:rPr>
              <a:t>s </a:t>
            </a:r>
            <a:r>
              <a:rPr lang="cs-CZ" sz="2000" dirty="0" err="1">
                <a:latin typeface="SamsungSharpSans"/>
              </a:rPr>
              <a:t>f</a:t>
            </a:r>
            <a:r>
              <a:rPr lang="cs-CZ" sz="2000" i="0" dirty="0" err="1">
                <a:effectLst/>
                <a:latin typeface="SamsungSharpSans"/>
              </a:rPr>
              <a:t>otopletysmografickým</a:t>
            </a:r>
            <a:r>
              <a:rPr lang="cs-CZ" sz="2000" i="0" dirty="0">
                <a:effectLst/>
                <a:latin typeface="SamsungSharpSans"/>
              </a:rPr>
              <a:t> senzorem pro 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</a:rPr>
              <a:t>EKG</a:t>
            </a:r>
            <a:r>
              <a:rPr lang="cs-CZ" b="1" dirty="0">
                <a:solidFill>
                  <a:srgbClr val="FF0000"/>
                </a:solidFill>
                <a:latin typeface="Open Sans" panose="020B0606030504020204" pitchFamily="34" charset="0"/>
              </a:rPr>
              <a:t> ??, 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</a:rPr>
              <a:t>TK </a:t>
            </a:r>
            <a:r>
              <a:rPr lang="cs-CZ" b="1" dirty="0">
                <a:solidFill>
                  <a:srgbClr val="FF0000"/>
                </a:solidFill>
                <a:latin typeface="Open Sans" panose="020B0606030504020204" pitchFamily="34" charset="0"/>
              </a:rPr>
              <a:t>??</a:t>
            </a:r>
          </a:p>
          <a:p>
            <a:pPr algn="ctr"/>
            <a:r>
              <a:rPr lang="cs-CZ" dirty="0">
                <a:latin typeface="Open Sans" panose="020B0606030504020204" pitchFamily="34" charset="0"/>
                <a:hlinkClick r:id="rId4"/>
              </a:rPr>
              <a:t>VIDEO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F4432DD-CBFA-1C10-E731-5F3C6A70E0BA}"/>
              </a:ext>
            </a:extLst>
          </p:cNvPr>
          <p:cNvSpPr txBox="1"/>
          <p:nvPr/>
        </p:nvSpPr>
        <p:spPr>
          <a:xfrm>
            <a:off x="3730882" y="3049629"/>
            <a:ext cx="5490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/>
              <a:t>Měření TK po kalibraci s tonometrem s manžetou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7EA450F-1B6A-1819-60FE-73303482DF10}"/>
              </a:ext>
            </a:extLst>
          </p:cNvPr>
          <p:cNvSpPr txBox="1"/>
          <p:nvPr/>
        </p:nvSpPr>
        <p:spPr>
          <a:xfrm>
            <a:off x="666207" y="3618226"/>
            <a:ext cx="1089442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i="0" dirty="0">
                <a:solidFill>
                  <a:srgbClr val="000000"/>
                </a:solidFill>
                <a:effectLst/>
                <a:latin typeface="SamsungOne"/>
              </a:rPr>
              <a:t>1. „Aplikaci </a:t>
            </a:r>
            <a:r>
              <a:rPr lang="cs-CZ" sz="2000" b="1" i="0" dirty="0" err="1">
                <a:solidFill>
                  <a:srgbClr val="000000"/>
                </a:solidFill>
                <a:effectLst/>
                <a:latin typeface="SamsungOne"/>
              </a:rPr>
              <a:t>Blood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SamsungOne"/>
              </a:rPr>
              <a:t> </a:t>
            </a:r>
            <a:r>
              <a:rPr lang="cs-CZ" sz="2000" b="1" i="0" dirty="0" err="1">
                <a:solidFill>
                  <a:srgbClr val="000000"/>
                </a:solidFill>
                <a:effectLst/>
                <a:latin typeface="SamsungOne"/>
              </a:rPr>
              <a:t>Pressure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SamsungOne"/>
              </a:rPr>
              <a:t> byste neměli používat pro žádné účely diagnostiky související s vysokým tlakem ani jiným srdečním onemocněním. Aplikace </a:t>
            </a:r>
            <a:r>
              <a:rPr lang="cs-CZ" sz="2000" b="1" i="0" dirty="0" err="1">
                <a:solidFill>
                  <a:srgbClr val="000000"/>
                </a:solidFill>
                <a:effectLst/>
                <a:latin typeface="SamsungOne"/>
              </a:rPr>
              <a:t>Blood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SamsungOne"/>
              </a:rPr>
              <a:t> </a:t>
            </a:r>
            <a:r>
              <a:rPr lang="cs-CZ" sz="2000" b="1" i="0" dirty="0" err="1">
                <a:solidFill>
                  <a:srgbClr val="000000"/>
                </a:solidFill>
                <a:effectLst/>
                <a:latin typeface="SamsungOne"/>
              </a:rPr>
              <a:t>Pressure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SamsungOne"/>
              </a:rPr>
              <a:t> není určena k nahrazení tradičních metod diagnostiky ani léčby kvalifikovaným zdravotníkem.</a:t>
            </a:r>
            <a:br>
              <a:rPr lang="cs-CZ" sz="2000" b="1" dirty="0"/>
            </a:br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2. Nepoužívejte aplikaci </a:t>
            </a:r>
            <a:r>
              <a:rPr lang="cs-CZ" sz="2000" b="0" i="0" dirty="0" err="1">
                <a:solidFill>
                  <a:srgbClr val="000000"/>
                </a:solidFill>
                <a:effectLst/>
                <a:latin typeface="SamsungOne"/>
              </a:rPr>
              <a:t>Blood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 </a:t>
            </a:r>
            <a:r>
              <a:rPr lang="cs-CZ" sz="2000" b="0" i="0" dirty="0" err="1">
                <a:solidFill>
                  <a:srgbClr val="000000"/>
                </a:solidFill>
                <a:effectLst/>
                <a:latin typeface="SamsungOne"/>
              </a:rPr>
              <a:t>Pressure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, trpíte-li některým z následujících onemocnění:</a:t>
            </a:r>
            <a:br>
              <a:rPr lang="cs-CZ" sz="2000" dirty="0"/>
            </a:br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- srdeční arytmie, prodělané srdeční selhání nebo infarkt, kardiomyopatie,</a:t>
            </a: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- jiná známá kardiovaskulární onemocnění</a:t>
            </a:r>
            <a:br>
              <a:rPr lang="cs-CZ" sz="2000" dirty="0"/>
            </a:br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- periferní cévní onemocnění nebo špatná cirkulace krve</a:t>
            </a:r>
            <a:br>
              <a:rPr lang="cs-CZ" sz="2000" dirty="0"/>
            </a:br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- chlopenní vada (onemocnění související s aortální chlopní)</a:t>
            </a:r>
            <a:br>
              <a:rPr lang="cs-CZ" sz="2000" dirty="0"/>
            </a:br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- konečné stadium selhání ledvin, diabetes, neurologická porucha (např. tremory)</a:t>
            </a:r>
            <a:br>
              <a:rPr lang="cs-CZ" sz="2000" dirty="0"/>
            </a:br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- porucha srážlivosti, nebo pokud užíváte předepsané léky na srážlivost krve“</a:t>
            </a:r>
            <a:endParaRPr lang="cs-CZ" sz="20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0BE40BB-4D57-9527-74CB-39BE9EBF6362}"/>
              </a:ext>
            </a:extLst>
          </p:cNvPr>
          <p:cNvSpPr txBox="1"/>
          <p:nvPr/>
        </p:nvSpPr>
        <p:spPr>
          <a:xfrm>
            <a:off x="3182351" y="2178549"/>
            <a:ext cx="6093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solidFill>
                  <a:srgbClr val="7030A0"/>
                </a:solidFill>
                <a:latin typeface="Open Sans" panose="020B0606030504020204" pitchFamily="34" charset="0"/>
              </a:rPr>
              <a:t>Kde jsou vědecké studie</a:t>
            </a:r>
          </a:p>
          <a:p>
            <a:pPr algn="ctr"/>
            <a:r>
              <a:rPr lang="cs-CZ" sz="1800" dirty="0">
                <a:solidFill>
                  <a:srgbClr val="7030A0"/>
                </a:solidFill>
                <a:latin typeface="Open Sans" panose="020B0606030504020204" pitchFamily="34" charset="0"/>
              </a:rPr>
              <a:t>správnosti a spolehlivosti měření?</a:t>
            </a:r>
            <a:endParaRPr lang="cs-CZ" sz="1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178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0AF17DF-31F0-6975-0A67-DBF86B9384ED}"/>
              </a:ext>
            </a:extLst>
          </p:cNvPr>
          <p:cNvSpPr txBox="1"/>
          <p:nvPr/>
        </p:nvSpPr>
        <p:spPr>
          <a:xfrm>
            <a:off x="1921056" y="256771"/>
            <a:ext cx="8349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desítky hodinek</a:t>
            </a:r>
            <a:r>
              <a:rPr lang="cs-CZ" sz="2400" b="1" dirty="0"/>
              <a:t>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Suunto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dirty="0"/>
              <a:t>pro sport, turistiku, hory, lezení (Finsko)</a:t>
            </a:r>
          </a:p>
        </p:txBody>
      </p:sp>
      <p:pic>
        <p:nvPicPr>
          <p:cNvPr id="10244" name="Picture 4" descr="Suunto Vertical ">
            <a:extLst>
              <a:ext uri="{FF2B5EF4-FFF2-40B4-BE49-F238E27FC236}">
                <a16:creationId xmlns:a16="http://schemas.microsoft.com/office/drawing/2014/main" id="{69FEE429-0936-1C9C-4AA7-7E6588069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11" y="976482"/>
            <a:ext cx="5333795" cy="393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mapy">
            <a:extLst>
              <a:ext uri="{FF2B5EF4-FFF2-40B4-BE49-F238E27FC236}">
                <a16:creationId xmlns:a16="http://schemas.microsoft.com/office/drawing/2014/main" id="{BEB51553-6E1F-8BC3-EE97-F88E35CA7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0" t="11756" r="9648"/>
          <a:stretch/>
        </p:blipFill>
        <p:spPr bwMode="auto">
          <a:xfrm>
            <a:off x="6219443" y="976482"/>
            <a:ext cx="2359237" cy="269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hlinkClick r:id="rId4"/>
            <a:extLst>
              <a:ext uri="{FF2B5EF4-FFF2-40B4-BE49-F238E27FC236}">
                <a16:creationId xmlns:a16="http://schemas.microsoft.com/office/drawing/2014/main" id="{C6AE92B1-E92F-7CE1-D06D-BD940C6EA1CC}"/>
              </a:ext>
            </a:extLst>
          </p:cNvPr>
          <p:cNvSpPr txBox="1"/>
          <p:nvPr/>
        </p:nvSpPr>
        <p:spPr>
          <a:xfrm>
            <a:off x="9793790" y="6097011"/>
            <a:ext cx="2189085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dirty="0"/>
              <a:t>VIDEO:</a:t>
            </a:r>
          </a:p>
          <a:p>
            <a:pPr algn="ctr"/>
            <a:r>
              <a:rPr lang="cs-CZ" sz="1200" dirty="0"/>
              <a:t>https://youtu.be/F3nFiM3cgXc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0864AC7-0E25-0B3E-18F2-847D334F7237}"/>
              </a:ext>
            </a:extLst>
          </p:cNvPr>
          <p:cNvSpPr txBox="1"/>
          <p:nvPr/>
        </p:nvSpPr>
        <p:spPr>
          <a:xfrm>
            <a:off x="444137" y="4941347"/>
            <a:ext cx="59958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/>
              <a:t>solární nabíjení, vyměnitelná baterie, kompatibilita Android, hrudní pás pro plavání</a:t>
            </a:r>
          </a:p>
        </p:txBody>
      </p:sp>
      <p:pic>
        <p:nvPicPr>
          <p:cNvPr id="1026" name="Picture 2" descr="Chytré hodinky Suunto Vertical - Top4Running.cz">
            <a:extLst>
              <a:ext uri="{FF2B5EF4-FFF2-40B4-BE49-F238E27FC236}">
                <a16:creationId xmlns:a16="http://schemas.microsoft.com/office/drawing/2014/main" id="{74E6B788-BC2C-3A12-6158-F7D0CFCE3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442" y="718436"/>
            <a:ext cx="2655003" cy="304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C9F2F44-7133-B98F-9233-E83E070BF8B6}"/>
              </a:ext>
            </a:extLst>
          </p:cNvPr>
          <p:cNvSpPr txBox="1"/>
          <p:nvPr/>
        </p:nvSpPr>
        <p:spPr>
          <a:xfrm>
            <a:off x="9578243" y="3767244"/>
            <a:ext cx="2189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zadní plocha tlačí</a:t>
            </a:r>
          </a:p>
        </p:txBody>
      </p:sp>
      <p:pic>
        <p:nvPicPr>
          <p:cNvPr id="1028" name="Picture 4" descr="Suunto Ambit Silver + hrudní pás | VeseleBydleni.cz">
            <a:extLst>
              <a:ext uri="{FF2B5EF4-FFF2-40B4-BE49-F238E27FC236}">
                <a16:creationId xmlns:a16="http://schemas.microsoft.com/office/drawing/2014/main" id="{142EE556-15BF-4F5B-37E5-BA647EF69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t="7238" r="6155" b="7810"/>
          <a:stretch/>
        </p:blipFill>
        <p:spPr bwMode="auto">
          <a:xfrm>
            <a:off x="6346197" y="3666866"/>
            <a:ext cx="3232046" cy="308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743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ytré hodinky Medykor hodinky glukometr hladina cukru">
            <a:extLst>
              <a:ext uri="{FF2B5EF4-FFF2-40B4-BE49-F238E27FC236}">
                <a16:creationId xmlns:a16="http://schemas.microsoft.com/office/drawing/2014/main" id="{9CCFA9B6-F368-FA2E-9E64-2BF9108B8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348" y="4067618"/>
            <a:ext cx="2138800" cy="256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EBFCBD8-A8F5-9BFB-A654-16EF3EAEF690}"/>
              </a:ext>
            </a:extLst>
          </p:cNvPr>
          <p:cNvSpPr txBox="1"/>
          <p:nvPr/>
        </p:nvSpPr>
        <p:spPr>
          <a:xfrm>
            <a:off x="509452" y="3401320"/>
            <a:ext cx="11356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i="0" dirty="0">
                <a:effectLst/>
                <a:latin typeface="Open Sans" panose="020B0606030504020204" pitchFamily="34" charset="0"/>
              </a:rPr>
              <a:t>a mnoho hodinek</a:t>
            </a:r>
            <a:r>
              <a:rPr lang="cs-CZ" sz="200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2000" i="0" dirty="0">
                <a:effectLst/>
                <a:latin typeface="Open Sans" panose="020B0606030504020204" pitchFamily="34" charset="0"/>
              </a:rPr>
              <a:t>s „</a:t>
            </a:r>
            <a:r>
              <a:rPr lang="cs-CZ" sz="2000" dirty="0">
                <a:latin typeface="Open Sans" panose="020B0606030504020204" pitchFamily="34" charset="0"/>
              </a:rPr>
              <a:t>úžasnými senzory“,</a:t>
            </a:r>
          </a:p>
          <a:p>
            <a:pPr algn="ctr"/>
            <a:r>
              <a:rPr lang="cs-CZ" sz="2000" dirty="0">
                <a:solidFill>
                  <a:srgbClr val="7030A0"/>
                </a:solidFill>
                <a:latin typeface="Open Sans" panose="020B0606030504020204" pitchFamily="34" charset="0"/>
              </a:rPr>
              <a:t>(Kde jsou vědecké studie správnosti a spolehlivosti měření?)</a:t>
            </a:r>
            <a:endParaRPr lang="cs-CZ" sz="2000" dirty="0">
              <a:solidFill>
                <a:srgbClr val="7030A0"/>
              </a:solidFill>
            </a:endParaRPr>
          </a:p>
        </p:txBody>
      </p:sp>
      <p:pic>
        <p:nvPicPr>
          <p:cNvPr id="5124" name="Picture 4" descr="Chytré hodinky puls glukóza EKG teplota Přenos dat žádný">
            <a:extLst>
              <a:ext uri="{FF2B5EF4-FFF2-40B4-BE49-F238E27FC236}">
                <a16:creationId xmlns:a16="http://schemas.microsoft.com/office/drawing/2014/main" id="{B9D1254F-B6B8-B741-CD58-603B43AE8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6"/>
          <a:stretch/>
        </p:blipFill>
        <p:spPr bwMode="auto">
          <a:xfrm>
            <a:off x="4157883" y="4326945"/>
            <a:ext cx="1462475" cy="23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3459EF5-335C-9C4C-49DB-F4BD0A6CBCF7}"/>
              </a:ext>
            </a:extLst>
          </p:cNvPr>
          <p:cNvSpPr txBox="1"/>
          <p:nvPr/>
        </p:nvSpPr>
        <p:spPr>
          <a:xfrm>
            <a:off x="1787262" y="4197282"/>
            <a:ext cx="22468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endParaRPr lang="cs-CZ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EKG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TK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glykemie 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F5694B8-314C-9F86-2BEF-85C0C707032C}"/>
              </a:ext>
            </a:extLst>
          </p:cNvPr>
          <p:cNvSpPr txBox="1"/>
          <p:nvPr/>
        </p:nvSpPr>
        <p:spPr>
          <a:xfrm>
            <a:off x="6187712" y="4197282"/>
            <a:ext cx="15403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Medykor</a:t>
            </a:r>
            <a:endParaRPr lang="cs-CZ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glykemie 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B5D88F1-94C0-5849-5E4E-66752127D56D}"/>
              </a:ext>
            </a:extLst>
          </p:cNvPr>
          <p:cNvSpPr txBox="1"/>
          <p:nvPr/>
        </p:nvSpPr>
        <p:spPr>
          <a:xfrm>
            <a:off x="7916092" y="510675"/>
            <a:ext cx="3949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Niceboy</a:t>
            </a:r>
            <a:r>
              <a:rPr lang="cs-CZ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 X-Fit Plus</a:t>
            </a:r>
          </a:p>
          <a:p>
            <a:r>
              <a:rPr lang="cs-CZ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PA, TF, SatO</a:t>
            </a:r>
            <a:r>
              <a:rPr lang="cs-CZ" sz="2000" b="1" baseline="-25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cs-CZ" sz="2000" i="0" dirty="0">
                <a:effectLst/>
                <a:latin typeface="Roboto" panose="02000000000000000000" pitchFamily="2" charset="0"/>
              </a:rPr>
              <a:t>E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cs-CZ" sz="2000" i="0" dirty="0">
                <a:effectLst/>
                <a:latin typeface="Roboto" panose="02000000000000000000" pitchFamily="2" charset="0"/>
              </a:rPr>
              <a:t>, spánek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cs-CZ" sz="2000" i="0" dirty="0">
                <a:effectLst/>
                <a:latin typeface="Roboto" panose="02000000000000000000" pitchFamily="2" charset="0"/>
              </a:rPr>
              <a:t>,</a:t>
            </a:r>
            <a:r>
              <a:rPr lang="cs-CZ" sz="2000" dirty="0">
                <a:latin typeface="Roboto" panose="02000000000000000000" pitchFamily="2" charset="0"/>
              </a:rPr>
              <a:t> </a:t>
            </a:r>
            <a:r>
              <a:rPr lang="cs-CZ" sz="2000" i="0" dirty="0">
                <a:effectLst/>
                <a:latin typeface="Roboto" panose="02000000000000000000" pitchFamily="2" charset="0"/>
              </a:rPr>
              <a:t>TK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cs-CZ" sz="2000" i="0" dirty="0">
              <a:solidFill>
                <a:schemeClr val="accent2">
                  <a:lumMod val="50000"/>
                </a:schemeClr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5" name="Picture 2" descr="Chytrý náramek Niceboy X-Fit Plus, černá">
            <a:extLst>
              <a:ext uri="{FF2B5EF4-FFF2-40B4-BE49-F238E27FC236}">
                <a16:creationId xmlns:a16="http://schemas.microsoft.com/office/drawing/2014/main" id="{19BEDC40-10B8-6E88-3362-659916D03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r="17648" b="13143"/>
          <a:stretch/>
        </p:blipFill>
        <p:spPr bwMode="auto">
          <a:xfrm>
            <a:off x="9126493" y="1177310"/>
            <a:ext cx="1603580" cy="211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091EB82-0F15-F6FF-FD2F-3BFFDFF81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3" t="19339" r="5702" b="18665"/>
          <a:stretch/>
        </p:blipFill>
        <p:spPr bwMode="auto">
          <a:xfrm>
            <a:off x="1130641" y="1177309"/>
            <a:ext cx="1890524" cy="208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936AFCE-9C8C-94A2-C5C6-3E2C20D0DB23}"/>
              </a:ext>
            </a:extLst>
          </p:cNvPr>
          <p:cNvSpPr txBox="1"/>
          <p:nvPr/>
        </p:nvSpPr>
        <p:spPr>
          <a:xfrm>
            <a:off x="4157883" y="510675"/>
            <a:ext cx="33796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Immax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 Fit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PA, TF, SatO</a:t>
            </a:r>
            <a:r>
              <a:rPr lang="cs-CZ" sz="2000" b="1" baseline="-25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teplota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DFEDA7E-9A80-690B-B930-C69754CF944C}"/>
              </a:ext>
            </a:extLst>
          </p:cNvPr>
          <p:cNvSpPr txBox="1"/>
          <p:nvPr/>
        </p:nvSpPr>
        <p:spPr>
          <a:xfrm>
            <a:off x="370697" y="506747"/>
            <a:ext cx="3787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20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Blackview</a:t>
            </a:r>
            <a:r>
              <a:rPr lang="en-US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R3 Max</a:t>
            </a:r>
            <a:endParaRPr lang="cs-CZ" sz="2000" b="1" i="0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PA, TF, SatO</a:t>
            </a:r>
            <a:r>
              <a:rPr lang="cs-CZ" sz="2000" b="1" baseline="-25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dech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teplota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cs-CZ" sz="20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Chytré hodinky Immax Temp Fit, s měřením teploty, černá POUŽITÉ,">
            <a:extLst>
              <a:ext uri="{FF2B5EF4-FFF2-40B4-BE49-F238E27FC236}">
                <a16:creationId xmlns:a16="http://schemas.microsoft.com/office/drawing/2014/main" id="{4F034060-0C2F-8BF0-DA31-371039B12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r="13143"/>
          <a:stretch/>
        </p:blipFill>
        <p:spPr bwMode="auto">
          <a:xfrm>
            <a:off x="4785270" y="1182522"/>
            <a:ext cx="1612644" cy="213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8F37E1F-C58B-B14D-9351-6A99B4154F72}"/>
              </a:ext>
            </a:extLst>
          </p:cNvPr>
          <p:cNvSpPr txBox="1"/>
          <p:nvPr/>
        </p:nvSpPr>
        <p:spPr>
          <a:xfrm>
            <a:off x="3387925" y="29043"/>
            <a:ext cx="5416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… a další „multifunkční“ hodinky:</a:t>
            </a:r>
          </a:p>
        </p:txBody>
      </p:sp>
    </p:spTree>
    <p:extLst>
      <p:ext uri="{BB962C8B-B14F-4D97-AF65-F5344CB8AC3E}">
        <p14:creationId xmlns:p14="http://schemas.microsoft.com/office/powerpoint/2010/main" val="92072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>
            <a:extLst>
              <a:ext uri="{FF2B5EF4-FFF2-40B4-BE49-F238E27FC236}">
                <a16:creationId xmlns:a16="http://schemas.microsoft.com/office/drawing/2014/main" id="{4DAAF9B9-F374-BBF2-7535-93A225D41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"/>
          <a:stretch/>
        </p:blipFill>
        <p:spPr bwMode="auto">
          <a:xfrm>
            <a:off x="1042738" y="2965452"/>
            <a:ext cx="6735084" cy="374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EECA2E6-5D06-604F-DF44-66D326872826}"/>
              </a:ext>
            </a:extLst>
          </p:cNvPr>
          <p:cNvSpPr txBox="1"/>
          <p:nvPr/>
        </p:nvSpPr>
        <p:spPr>
          <a:xfrm>
            <a:off x="1042737" y="507041"/>
            <a:ext cx="10106526" cy="20313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prsten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Oura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Ring </a:t>
            </a:r>
            <a:r>
              <a:rPr lang="cs-CZ" sz="2400" dirty="0"/>
              <a:t>(Finsko) </a:t>
            </a:r>
            <a:r>
              <a:rPr lang="cs-CZ" sz="2400" b="1" dirty="0"/>
              <a:t>pro hodinky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Apple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Watch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b="1" dirty="0"/>
              <a:t>a mobil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iPhone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242424"/>
                </a:solidFill>
                <a:latin typeface="inherit"/>
              </a:rPr>
              <a:t>3D</a:t>
            </a:r>
            <a:r>
              <a:rPr lang="cs-CZ" sz="2000" dirty="0">
                <a:latin typeface="inherit"/>
              </a:rPr>
              <a:t> </a:t>
            </a:r>
            <a:r>
              <a:rPr lang="cs-CZ" sz="2000" dirty="0">
                <a:latin typeface="MessinaSansWeb"/>
              </a:rPr>
              <a:t>akcelerometr pro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MessinaSansWeb"/>
              </a:rPr>
              <a:t>výpočet pohybové aktivity</a:t>
            </a:r>
            <a:endParaRPr lang="cs-CZ" sz="2000" b="1" dirty="0">
              <a:solidFill>
                <a:schemeClr val="accent2">
                  <a:lumMod val="50000"/>
                </a:schemeClr>
              </a:solidFill>
              <a:latin typeface="inheri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242424"/>
                </a:solidFill>
                <a:effectLst/>
                <a:latin typeface="inherit"/>
              </a:rPr>
              <a:t>infračervený foto-pletysmografický sensor průtoku krve k výpočtu </a:t>
            </a:r>
            <a:r>
              <a:rPr lang="cs-CZ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TF, klidové variability TF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a dechové frekvence (DF) </a:t>
            </a:r>
            <a:r>
              <a:rPr lang="cs-CZ" i="0" u="none" strike="noStrike" dirty="0">
                <a:effectLst/>
                <a:latin typeface="MessinaSansWeb"/>
              </a:rPr>
              <a:t>(vzorkování 250/s), … </a:t>
            </a:r>
            <a:r>
              <a:rPr lang="cs-CZ" sz="2000" b="1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MessinaSansWeb"/>
              </a:rPr>
              <a:t>k posouzení fyzické aktivity </a:t>
            </a:r>
            <a:r>
              <a:rPr lang="cs-CZ" sz="200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MessinaSansWeb"/>
              </a:rPr>
              <a:t>a spánku</a:t>
            </a:r>
            <a:r>
              <a:rPr lang="cs-CZ" sz="2000" i="0" u="none" strike="noStrike" dirty="0">
                <a:solidFill>
                  <a:srgbClr val="FF0000"/>
                </a:solidFill>
                <a:effectLst/>
                <a:latin typeface="MessinaSansWeb"/>
              </a:rPr>
              <a:t>?</a:t>
            </a:r>
            <a:r>
              <a:rPr lang="cs-CZ" i="0" u="none" strike="noStrike" dirty="0">
                <a:effectLst/>
                <a:latin typeface="MessinaSansWeb"/>
              </a:rPr>
              <a:t>,</a:t>
            </a:r>
            <a:endParaRPr lang="cs-CZ" i="0" dirty="0">
              <a:effectLst/>
              <a:latin typeface="inherit"/>
            </a:endParaRP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242424"/>
                </a:solidFill>
                <a:effectLst/>
                <a:latin typeface="inherit"/>
              </a:rPr>
              <a:t>senzor </a:t>
            </a:r>
            <a:r>
              <a:rPr lang="cs-CZ" sz="2000" i="0" dirty="0">
                <a:effectLst/>
                <a:latin typeface="inherit"/>
              </a:rPr>
              <a:t>pro</a:t>
            </a:r>
            <a:r>
              <a:rPr lang="cs-CZ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 </a:t>
            </a:r>
            <a:r>
              <a:rPr lang="cs-CZ" sz="2000" i="0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tělesnou teplotu</a:t>
            </a:r>
            <a:r>
              <a:rPr lang="cs-CZ" sz="2000" i="0" u="none" strike="noStrike" dirty="0">
                <a:solidFill>
                  <a:srgbClr val="FF0000"/>
                </a:solidFill>
                <a:effectLst/>
                <a:latin typeface="MessinaSansWeb"/>
              </a:rPr>
              <a:t>?</a:t>
            </a:r>
            <a:r>
              <a:rPr lang="cs-CZ" sz="2000" i="0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 </a:t>
            </a:r>
            <a:r>
              <a:rPr lang="cs-CZ" sz="2000" i="0" u="none" strike="noStrike" dirty="0">
                <a:effectLst/>
                <a:latin typeface="MessinaSansWeb"/>
              </a:rPr>
              <a:t>(každou minutu, rozlišení 0,1°C; termometr?)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cs-CZ" sz="2000" dirty="0"/>
              <a:t>aplikace v mobilu</a:t>
            </a:r>
            <a:r>
              <a:rPr lang="cs-CZ" sz="2000" dirty="0">
                <a:latin typeface="MessinaSansWeb"/>
              </a:rPr>
              <a:t> </a:t>
            </a:r>
            <a:r>
              <a:rPr lang="cs-CZ" sz="2200" b="1" i="0" u="none" strike="noStrike" dirty="0" err="1">
                <a:solidFill>
                  <a:srgbClr val="0070C9"/>
                </a:solidFill>
                <a:effectLst/>
                <a:latin typeface="SF Pro Display"/>
                <a:hlinkClick r:id="rId3"/>
              </a:rPr>
              <a:t>Oura</a:t>
            </a:r>
            <a:r>
              <a:rPr lang="cs-CZ" sz="2200" b="1" i="0" u="none" strike="noStrike" dirty="0">
                <a:solidFill>
                  <a:srgbClr val="0070C9"/>
                </a:solidFill>
                <a:effectLst/>
                <a:latin typeface="SF Pro Display"/>
                <a:hlinkClick r:id="rId3"/>
              </a:rPr>
              <a:t> </a:t>
            </a:r>
            <a:r>
              <a:rPr lang="cs-CZ" sz="2200" b="1" i="0" u="none" strike="noStrike" dirty="0" err="1">
                <a:solidFill>
                  <a:srgbClr val="0070C9"/>
                </a:solidFill>
                <a:effectLst/>
                <a:latin typeface="SF Pro Display"/>
                <a:hlinkClick r:id="rId3"/>
              </a:rPr>
              <a:t>Health</a:t>
            </a:r>
            <a:r>
              <a:rPr lang="cs-CZ" sz="2200" b="1" i="0" u="none" strike="noStrike" dirty="0">
                <a:solidFill>
                  <a:srgbClr val="0070C9"/>
                </a:solidFill>
                <a:effectLst/>
                <a:latin typeface="SF Pro Display"/>
                <a:hlinkClick r:id="rId3"/>
              </a:rPr>
              <a:t> </a:t>
            </a:r>
            <a:r>
              <a:rPr lang="cs-CZ" sz="2200" b="1" i="0" u="none" strike="noStrike" dirty="0" err="1">
                <a:solidFill>
                  <a:srgbClr val="0070C9"/>
                </a:solidFill>
                <a:effectLst/>
                <a:latin typeface="SF Pro Display"/>
                <a:hlinkClick r:id="rId3"/>
              </a:rPr>
              <a:t>Oy</a:t>
            </a:r>
            <a:endParaRPr lang="cs-CZ" sz="2200" b="1" i="0" dirty="0">
              <a:solidFill>
                <a:srgbClr val="1D1D1F"/>
              </a:solidFill>
              <a:effectLst/>
              <a:latin typeface="SF Pro Display"/>
            </a:endParaRPr>
          </a:p>
        </p:txBody>
      </p:sp>
      <p:pic>
        <p:nvPicPr>
          <p:cNvPr id="1026" name="Picture 2" descr="Oura Ring 2 chytrý prsten recenze">
            <a:extLst>
              <a:ext uri="{FF2B5EF4-FFF2-40B4-BE49-F238E27FC236}">
                <a16:creationId xmlns:a16="http://schemas.microsoft.com/office/drawing/2014/main" id="{5E10C865-A495-2F28-AD54-CA9EF64CB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3" t="13524" r="26119" b="796"/>
          <a:stretch/>
        </p:blipFill>
        <p:spPr bwMode="auto">
          <a:xfrm>
            <a:off x="8109284" y="2965452"/>
            <a:ext cx="3039979" cy="374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0047DAE-A634-966C-41DA-70D2B4AFEA41}"/>
              </a:ext>
            </a:extLst>
          </p:cNvPr>
          <p:cNvSpPr txBox="1"/>
          <p:nvPr/>
        </p:nvSpPr>
        <p:spPr>
          <a:xfrm>
            <a:off x="8783053" y="6350959"/>
            <a:ext cx="187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(10.600 Kč - V/23)</a:t>
            </a:r>
          </a:p>
        </p:txBody>
      </p:sp>
    </p:spTree>
    <p:extLst>
      <p:ext uri="{BB962C8B-B14F-4D97-AF65-F5344CB8AC3E}">
        <p14:creationId xmlns:p14="http://schemas.microsoft.com/office/powerpoint/2010/main" val="1042378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 running activity automatically detected by the app and displayed at the top of the Home screen">
            <a:extLst>
              <a:ext uri="{FF2B5EF4-FFF2-40B4-BE49-F238E27FC236}">
                <a16:creationId xmlns:a16="http://schemas.microsoft.com/office/drawing/2014/main" id="{BC3EFB93-A066-162B-0CE9-1170E8841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958" y="-1"/>
            <a:ext cx="347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nconfirmed activities awaiting confirmation in the app">
            <a:extLst>
              <a:ext uri="{FF2B5EF4-FFF2-40B4-BE49-F238E27FC236}">
                <a16:creationId xmlns:a16="http://schemas.microsoft.com/office/drawing/2014/main" id="{E137E3DC-3304-3C5B-5359-68419A095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662" y="-1"/>
            <a:ext cx="347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19EB0FD-9D2A-CB72-1A46-5D0405EFDF92}"/>
              </a:ext>
            </a:extLst>
          </p:cNvPr>
          <p:cNvSpPr txBox="1"/>
          <p:nvPr/>
        </p:nvSpPr>
        <p:spPr>
          <a:xfrm>
            <a:off x="174272" y="151179"/>
            <a:ext cx="2329744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Oura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Ring</a:t>
            </a:r>
          </a:p>
          <a:p>
            <a:pPr algn="ctr"/>
            <a:r>
              <a:rPr lang="cs-CZ" i="0" dirty="0">
                <a:effectLst/>
                <a:latin typeface="Helvetica Neue"/>
              </a:rPr>
              <a:t>„automatické</a:t>
            </a:r>
          </a:p>
          <a:p>
            <a:pPr algn="ctr"/>
            <a:r>
              <a:rPr lang="cs-CZ" i="0" dirty="0">
                <a:effectLst/>
                <a:latin typeface="Helvetica Neue"/>
              </a:rPr>
              <a:t>určení PA“</a:t>
            </a:r>
            <a:endParaRPr lang="cs-CZ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Walking</a:t>
            </a:r>
            <a:endParaRPr lang="cs-CZ" i="0" dirty="0">
              <a:solidFill>
                <a:srgbClr val="000000"/>
              </a:solidFill>
              <a:effectLst/>
              <a:latin typeface="Helvetica Neu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Cycling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Running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Housework</a:t>
            </a:r>
            <a:endParaRPr lang="cs-CZ" dirty="0">
              <a:solidFill>
                <a:srgbClr val="000000"/>
              </a:solidFill>
              <a:latin typeface="Helvetica Neu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Yardwork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Strength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 </a:t>
            </a: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training</a:t>
            </a:r>
            <a:endParaRPr lang="cs-CZ" i="0" dirty="0">
              <a:solidFill>
                <a:srgbClr val="000000"/>
              </a:solidFill>
              <a:effectLst/>
              <a:latin typeface="Helvetica Neu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Hiking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Swimming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Tennis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Elliptical</a:t>
            </a:r>
            <a:endParaRPr lang="cs-CZ" i="0" dirty="0">
              <a:solidFill>
                <a:srgbClr val="000000"/>
              </a:solidFill>
              <a:effectLst/>
              <a:latin typeface="Helvetica Neu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Cross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-country </a:t>
            </a: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skiing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Dance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Golf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HIIT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Soccer</a:t>
            </a:r>
            <a:endParaRPr lang="cs-CZ" i="0" dirty="0">
              <a:solidFill>
                <a:srgbClr val="000000"/>
              </a:solidFill>
              <a:effectLst/>
              <a:latin typeface="Helvetica Neu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Cross-training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Yoga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Surfing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Basketball 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9A57698F-A2C2-A40C-9232-948326108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1" r="75987" b="2645"/>
          <a:stretch/>
        </p:blipFill>
        <p:spPr bwMode="auto">
          <a:xfrm>
            <a:off x="9320462" y="534564"/>
            <a:ext cx="2927684" cy="478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138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4 stages of sleep: awake, light sleep, deep sleep, and REM Sleep.">
            <a:extLst>
              <a:ext uri="{FF2B5EF4-FFF2-40B4-BE49-F238E27FC236}">
                <a16:creationId xmlns:a16="http://schemas.microsoft.com/office/drawing/2014/main" id="{564F2C04-EACA-6E3F-569E-220160D55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" t="32120" r="3561" b="10107"/>
          <a:stretch/>
        </p:blipFill>
        <p:spPr bwMode="auto">
          <a:xfrm>
            <a:off x="5120640" y="719807"/>
            <a:ext cx="5032642" cy="144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eep sleep occurs more in the first half of the night while REM occurs during later sleep cycles.">
            <a:extLst>
              <a:ext uri="{FF2B5EF4-FFF2-40B4-BE49-F238E27FC236}">
                <a16:creationId xmlns:a16="http://schemas.microsoft.com/office/drawing/2014/main" id="{E34932BA-DA3C-3A84-403C-BE33C6379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21" y="1824229"/>
            <a:ext cx="8156742" cy="489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9114EC0-7024-4BCD-AEF8-4E3EABF3E7CA}"/>
              </a:ext>
            </a:extLst>
          </p:cNvPr>
          <p:cNvSpPr txBox="1"/>
          <p:nvPr/>
        </p:nvSpPr>
        <p:spPr>
          <a:xfrm>
            <a:off x="1143000" y="826186"/>
            <a:ext cx="39776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Oura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Ring</a:t>
            </a:r>
          </a:p>
          <a:p>
            <a:pPr algn="ctr"/>
            <a:r>
              <a:rPr lang="cs-CZ" sz="2000" dirty="0"/>
              <a:t>sledování trvání a kvality spánku</a:t>
            </a:r>
            <a:r>
              <a:rPr lang="cs-CZ" sz="2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358AFE0-C338-F904-A8CE-B05C4DEDD211}"/>
              </a:ext>
            </a:extLst>
          </p:cNvPr>
          <p:cNvSpPr txBox="1"/>
          <p:nvPr/>
        </p:nvSpPr>
        <p:spPr>
          <a:xfrm>
            <a:off x="5289417" y="322480"/>
            <a:ext cx="469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BDĚNÍ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	     LEHKÝ          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HLUBOKÝ   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      </a:t>
            </a:r>
            <a:r>
              <a:rPr lang="cs-CZ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„REM“</a:t>
            </a:r>
          </a:p>
        </p:txBody>
      </p:sp>
    </p:spTree>
    <p:extLst>
      <p:ext uri="{BB962C8B-B14F-4D97-AF65-F5344CB8AC3E}">
        <p14:creationId xmlns:p14="http://schemas.microsoft.com/office/powerpoint/2010/main" val="3278617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3EECA2E6-5D06-604F-DF44-66D326872826}"/>
              </a:ext>
            </a:extLst>
          </p:cNvPr>
          <p:cNvSpPr txBox="1"/>
          <p:nvPr/>
        </p:nvSpPr>
        <p:spPr>
          <a:xfrm>
            <a:off x="1685110" y="174748"/>
            <a:ext cx="10067182" cy="76944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400" dirty="0"/>
              <a:t>prsten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Ring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Conn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dirty="0"/>
              <a:t>(5.300 Kč – V/23) </a:t>
            </a:r>
            <a:r>
              <a:rPr lang="cs-CZ" sz="2400" dirty="0"/>
              <a:t>+ aplikace pro mobil: </a:t>
            </a:r>
            <a:r>
              <a:rPr lang="cs-CZ" sz="2000" dirty="0">
                <a:solidFill>
                  <a:srgbClr val="242424"/>
                </a:solidFill>
                <a:latin typeface="inherit"/>
              </a:rPr>
              <a:t>3D</a:t>
            </a:r>
            <a:r>
              <a:rPr lang="cs-CZ" sz="2000" dirty="0">
                <a:latin typeface="inherit"/>
              </a:rPr>
              <a:t> </a:t>
            </a:r>
            <a:r>
              <a:rPr lang="cs-CZ" sz="2000" dirty="0">
                <a:latin typeface="MessinaSansWeb"/>
              </a:rPr>
              <a:t>akcelerometr -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MessinaSansWeb"/>
              </a:rPr>
              <a:t>výpočet PA</a:t>
            </a:r>
            <a:r>
              <a:rPr lang="cs-CZ" sz="2000" dirty="0">
                <a:latin typeface="MessinaSansWeb"/>
              </a:rPr>
              <a:t>; </a:t>
            </a:r>
            <a:r>
              <a:rPr lang="cs-CZ" sz="2000" b="0" i="0" dirty="0" err="1">
                <a:effectLst/>
                <a:latin typeface="inherit"/>
              </a:rPr>
              <a:t>fotosensory</a:t>
            </a:r>
            <a:r>
              <a:rPr lang="cs-CZ" sz="2000" b="0" i="0" dirty="0">
                <a:effectLst/>
                <a:latin typeface="inherit"/>
              </a:rPr>
              <a:t> k výpočtu </a:t>
            </a:r>
            <a:r>
              <a:rPr lang="cs-CZ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TF, variability TF a dýchání v klidu</a:t>
            </a:r>
            <a:r>
              <a:rPr lang="cs-CZ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MessinaSansWeb"/>
              </a:rPr>
              <a:t>,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MessinaSansWeb"/>
              </a:rPr>
              <a:t> </a:t>
            </a:r>
            <a:r>
              <a:rPr lang="cs-CZ" sz="200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MessinaSansWeb"/>
              </a:rPr>
              <a:t>k posouzení spánku</a:t>
            </a:r>
            <a:r>
              <a:rPr lang="cs-CZ" sz="2000" b="1" i="0" u="none" strike="noStrike" dirty="0">
                <a:solidFill>
                  <a:srgbClr val="FF0000"/>
                </a:solidFill>
                <a:effectLst/>
                <a:latin typeface="MessinaSansWeb"/>
              </a:rPr>
              <a:t>?</a:t>
            </a:r>
            <a:r>
              <a:rPr lang="cs-CZ" sz="2000" i="0" u="none" strike="noStrike" dirty="0">
                <a:effectLst/>
                <a:latin typeface="MessinaSansWeb"/>
              </a:rPr>
              <a:t>,</a:t>
            </a:r>
            <a:r>
              <a:rPr lang="cs-CZ" sz="2000" b="1" i="0" u="none" strike="noStrike" dirty="0">
                <a:solidFill>
                  <a:srgbClr val="FF0000"/>
                </a:solidFill>
                <a:effectLst/>
                <a:latin typeface="MessinaSansWeb"/>
              </a:rPr>
              <a:t> </a:t>
            </a:r>
            <a:r>
              <a:rPr lang="cs-CZ" sz="1800" dirty="0">
                <a:latin typeface="MessinaSansWeb"/>
              </a:rPr>
              <a:t>teploměr</a:t>
            </a:r>
            <a:r>
              <a:rPr lang="cs-CZ" sz="1800" b="1" dirty="0">
                <a:solidFill>
                  <a:srgbClr val="FF0000"/>
                </a:solidFill>
                <a:latin typeface="MessinaSansWeb"/>
              </a:rPr>
              <a:t>?</a:t>
            </a:r>
            <a:endParaRPr lang="cs-CZ" b="1" i="0" dirty="0">
              <a:solidFill>
                <a:srgbClr val="FF0000"/>
              </a:solidFill>
              <a:effectLst/>
              <a:latin typeface="inherit"/>
            </a:endParaRPr>
          </a:p>
        </p:txBody>
      </p:sp>
      <p:sp>
        <p:nvSpPr>
          <p:cNvPr id="5" name="AutoShape 6" descr="Ultrahuman Ring Air">
            <a:extLst>
              <a:ext uri="{FF2B5EF4-FFF2-40B4-BE49-F238E27FC236}">
                <a16:creationId xmlns:a16="http://schemas.microsoft.com/office/drawing/2014/main" id="{AAC2DAA2-8848-EAF7-F943-03E029CCC0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id="{7A84C5DC-4D69-31C3-E829-34E0498A8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64" y="1118937"/>
            <a:ext cx="6679783" cy="565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C926D32-9B2E-EFEA-1EE2-CEB18401A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0" t="25147" r="25471" b="11832"/>
          <a:stretch/>
        </p:blipFill>
        <p:spPr bwMode="auto">
          <a:xfrm>
            <a:off x="7303169" y="1132773"/>
            <a:ext cx="4449123" cy="564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ingConn vs. Oura Ring 3 Review: Battle of Health Monitoring Smart Rings">
            <a:extLst>
              <a:ext uri="{FF2B5EF4-FFF2-40B4-BE49-F238E27FC236}">
                <a16:creationId xmlns:a16="http://schemas.microsoft.com/office/drawing/2014/main" id="{3F4C7019-FF5F-A9F1-E492-AF43A7037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" t="8000" r="52300" b="11619"/>
          <a:stretch/>
        </p:blipFill>
        <p:spPr bwMode="auto">
          <a:xfrm>
            <a:off x="45337" y="0"/>
            <a:ext cx="1306286" cy="152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806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B360D1-B5BB-C145-A0A0-26D6C5AC6878}"/>
              </a:ext>
            </a:extLst>
          </p:cNvPr>
          <p:cNvSpPr txBox="1"/>
          <p:nvPr/>
        </p:nvSpPr>
        <p:spPr>
          <a:xfrm>
            <a:off x="4151408" y="551289"/>
            <a:ext cx="569540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ZKRATKY</a:t>
            </a:r>
          </a:p>
          <a:p>
            <a:r>
              <a:rPr lang="cs-CZ" sz="1600" dirty="0"/>
              <a:t>2D – dvourozměrný prostor</a:t>
            </a:r>
          </a:p>
          <a:p>
            <a:r>
              <a:rPr lang="cs-CZ" sz="1600" dirty="0"/>
              <a:t>3D – trojrozměrný prostor</a:t>
            </a:r>
          </a:p>
          <a:p>
            <a:r>
              <a:rPr lang="cs-CZ" sz="1600" dirty="0"/>
              <a:t>DF – dechová frekvence</a:t>
            </a:r>
          </a:p>
          <a:p>
            <a:r>
              <a:rPr lang="cs-CZ" altLang="cs-CZ" sz="1600" dirty="0"/>
              <a:t>E – energie (výdej)</a:t>
            </a:r>
          </a:p>
          <a:p>
            <a:r>
              <a:rPr lang="cs-CZ" altLang="cs-CZ" sz="1600" dirty="0"/>
              <a:t>EKG - elektrokardiogram</a:t>
            </a:r>
          </a:p>
          <a:p>
            <a:r>
              <a:rPr lang="cs-CZ" altLang="cs-CZ" sz="1600" dirty="0"/>
              <a:t>GPS - </a:t>
            </a:r>
            <a:r>
              <a:rPr lang="cs-CZ" altLang="cs-CZ" sz="1600" dirty="0" err="1"/>
              <a:t>Global</a:t>
            </a:r>
            <a:r>
              <a:rPr lang="cs-CZ" altLang="cs-CZ" sz="1600" dirty="0"/>
              <a:t> Positioning </a:t>
            </a:r>
            <a:r>
              <a:rPr lang="cs-CZ" altLang="cs-CZ" sz="1600" dirty="0" err="1"/>
              <a:t>System</a:t>
            </a:r>
            <a:endParaRPr lang="cs-CZ" altLang="cs-CZ" sz="1600" dirty="0"/>
          </a:p>
          <a:p>
            <a:r>
              <a:rPr lang="cs-CZ" sz="1600" strike="noStrike" baseline="0" dirty="0">
                <a:cs typeface="Arial" panose="020B0604020202020204" pitchFamily="34" charset="0"/>
              </a:rPr>
              <a:t>HIIT – </a:t>
            </a:r>
            <a:r>
              <a:rPr lang="cs-CZ" sz="1600" strike="noStrike" baseline="0" dirty="0" err="1">
                <a:cs typeface="Arial" panose="020B0604020202020204" pitchFamily="34" charset="0"/>
              </a:rPr>
              <a:t>High</a:t>
            </a:r>
            <a:r>
              <a:rPr lang="cs-CZ" sz="1600" strike="noStrike" baseline="0" dirty="0">
                <a:cs typeface="Arial" panose="020B0604020202020204" pitchFamily="34" charset="0"/>
              </a:rPr>
              <a:t>-Intensity Interval </a:t>
            </a:r>
            <a:r>
              <a:rPr lang="cs-CZ" sz="1600" strike="noStrike" baseline="0" dirty="0" err="1">
                <a:cs typeface="Arial" panose="020B0604020202020204" pitchFamily="34" charset="0"/>
              </a:rPr>
              <a:t>Training</a:t>
            </a:r>
            <a:endParaRPr lang="cs-CZ" sz="1600" strike="noStrike" baseline="0" dirty="0">
              <a:cs typeface="Arial" panose="020B0604020202020204" pitchFamily="34" charset="0"/>
            </a:endParaRPr>
          </a:p>
          <a:p>
            <a:r>
              <a:rPr lang="cs-CZ" sz="1600" strike="noStrike" baseline="0" dirty="0">
                <a:cs typeface="Arial" panose="020B0604020202020204" pitchFamily="34" charset="0"/>
              </a:rPr>
              <a:t>HR – </a:t>
            </a:r>
            <a:r>
              <a:rPr lang="cs-CZ" sz="1600" strike="noStrike" baseline="0" dirty="0" err="1">
                <a:cs typeface="Arial" panose="020B0604020202020204" pitchFamily="34" charset="0"/>
              </a:rPr>
              <a:t>Heart</a:t>
            </a:r>
            <a:r>
              <a:rPr lang="cs-CZ" sz="1600" strike="noStrike" baseline="0" dirty="0">
                <a:cs typeface="Arial" panose="020B0604020202020204" pitchFamily="34" charset="0"/>
              </a:rPr>
              <a:t> </a:t>
            </a:r>
            <a:r>
              <a:rPr lang="cs-CZ" sz="1600" strike="noStrike" baseline="0" dirty="0" err="1">
                <a:cs typeface="Arial" panose="020B0604020202020204" pitchFamily="34" charset="0"/>
              </a:rPr>
              <a:t>Rate</a:t>
            </a:r>
            <a:r>
              <a:rPr lang="cs-CZ" sz="1600" strike="noStrike" baseline="0" dirty="0">
                <a:cs typeface="Arial" panose="020B0604020202020204" pitchFamily="34" charset="0"/>
              </a:rPr>
              <a:t> (minutová srdeční frekvence)</a:t>
            </a:r>
          </a:p>
          <a:p>
            <a:r>
              <a:rPr lang="cs-CZ" sz="1600" strike="noStrike" baseline="0" dirty="0">
                <a:cs typeface="Arial" panose="020B0604020202020204" pitchFamily="34" charset="0"/>
              </a:rPr>
              <a:t>LED – </a:t>
            </a:r>
            <a:r>
              <a:rPr lang="cs-CZ" sz="1600" dirty="0" err="1">
                <a:cs typeface="Arial" panose="020B0604020202020204" pitchFamily="34" charset="0"/>
              </a:rPr>
              <a:t>L</a:t>
            </a:r>
            <a:r>
              <a:rPr lang="cs-CZ" sz="1600" strike="noStrike" baseline="0" dirty="0" err="1">
                <a:cs typeface="Arial" panose="020B0604020202020204" pitchFamily="34" charset="0"/>
              </a:rPr>
              <a:t>ight</a:t>
            </a:r>
            <a:r>
              <a:rPr lang="cs-CZ" sz="1600" strike="noStrike" baseline="0" dirty="0">
                <a:cs typeface="Arial" panose="020B0604020202020204" pitchFamily="34" charset="0"/>
              </a:rPr>
              <a:t> </a:t>
            </a:r>
            <a:r>
              <a:rPr lang="cs-CZ" sz="1600" dirty="0" err="1">
                <a:cs typeface="Arial" panose="020B0604020202020204" pitchFamily="34" charset="0"/>
              </a:rPr>
              <a:t>E</a:t>
            </a:r>
            <a:r>
              <a:rPr lang="cs-CZ" sz="1600" strike="noStrike" baseline="0" dirty="0" err="1">
                <a:cs typeface="Arial" panose="020B0604020202020204" pitchFamily="34" charset="0"/>
              </a:rPr>
              <a:t>mitting</a:t>
            </a:r>
            <a:r>
              <a:rPr lang="cs-CZ" sz="1600" strike="noStrike" baseline="0" dirty="0">
                <a:cs typeface="Arial" panose="020B0604020202020204" pitchFamily="34" charset="0"/>
              </a:rPr>
              <a:t> </a:t>
            </a:r>
            <a:r>
              <a:rPr lang="cs-CZ" sz="1600" dirty="0" err="1">
                <a:cs typeface="Arial" panose="020B0604020202020204" pitchFamily="34" charset="0"/>
              </a:rPr>
              <a:t>D</a:t>
            </a:r>
            <a:r>
              <a:rPr lang="cs-CZ" sz="1600" strike="noStrike" baseline="0" dirty="0" err="1">
                <a:cs typeface="Arial" panose="020B0604020202020204" pitchFamily="34" charset="0"/>
              </a:rPr>
              <a:t>iode</a:t>
            </a:r>
            <a:endParaRPr lang="cs-CZ" sz="1600" strike="noStrike" baseline="0" dirty="0">
              <a:cs typeface="Arial" panose="020B0604020202020204" pitchFamily="34" charset="0"/>
            </a:endParaRPr>
          </a:p>
          <a:p>
            <a:r>
              <a:rPr lang="cs-CZ" sz="1600" strike="noStrike" baseline="0" dirty="0">
                <a:cs typeface="Arial" panose="020B0604020202020204" pitchFamily="34" charset="0"/>
              </a:rPr>
              <a:t>MEMS - </a:t>
            </a:r>
            <a:r>
              <a:rPr lang="cs-CZ" sz="1600" dirty="0" err="1">
                <a:cs typeface="Arial" panose="020B0604020202020204" pitchFamily="34" charset="0"/>
              </a:rPr>
              <a:t>Micro-Electro-Mechanical</a:t>
            </a:r>
            <a:r>
              <a:rPr lang="cs-CZ" sz="1600" dirty="0">
                <a:cs typeface="Arial" panose="020B0604020202020204" pitchFamily="34" charset="0"/>
              </a:rPr>
              <a:t> Systems</a:t>
            </a:r>
            <a:endParaRPr lang="cs-CZ" sz="1600" dirty="0"/>
          </a:p>
          <a:p>
            <a:r>
              <a:rPr lang="cs-CZ" sz="1600" dirty="0"/>
              <a:t>MET – </a:t>
            </a:r>
            <a:r>
              <a:rPr lang="cs-CZ" sz="1600" dirty="0" err="1"/>
              <a:t>Multiple</a:t>
            </a:r>
            <a:r>
              <a:rPr lang="cs-CZ" sz="1600" dirty="0"/>
              <a:t> </a:t>
            </a:r>
            <a:r>
              <a:rPr lang="cs-CZ" sz="1600" dirty="0" err="1"/>
              <a:t>Energy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Task</a:t>
            </a:r>
            <a:r>
              <a:rPr lang="cs-CZ" sz="1600" dirty="0"/>
              <a:t> (násobek klidového výdeje energie)</a:t>
            </a:r>
          </a:p>
          <a:p>
            <a:r>
              <a:rPr lang="cs-CZ" sz="1600" dirty="0"/>
              <a:t>PA – pohybová aktivita</a:t>
            </a:r>
          </a:p>
          <a:p>
            <a:r>
              <a:rPr lang="cs-CZ" sz="1600" dirty="0"/>
              <a:t>PD – </a:t>
            </a:r>
            <a:r>
              <a:rPr lang="cs-CZ" sz="1600" dirty="0" err="1"/>
              <a:t>Photo-Diode</a:t>
            </a:r>
            <a:endParaRPr lang="cs-CZ" sz="1600" dirty="0"/>
          </a:p>
          <a:p>
            <a:r>
              <a:rPr lang="cs-CZ" sz="1600" dirty="0"/>
              <a:t>REM – Rapid </a:t>
            </a:r>
            <a:r>
              <a:rPr lang="cs-CZ" sz="1600" dirty="0" err="1"/>
              <a:t>Eye</a:t>
            </a:r>
            <a:r>
              <a:rPr lang="cs-CZ" sz="1600" dirty="0"/>
              <a:t> </a:t>
            </a:r>
            <a:r>
              <a:rPr lang="cs-CZ" sz="1600" dirty="0" err="1"/>
              <a:t>Movement</a:t>
            </a:r>
            <a:r>
              <a:rPr lang="cs-CZ" sz="1600" dirty="0"/>
              <a:t> (fáze spánku s rychlými pohyby očí)</a:t>
            </a:r>
          </a:p>
          <a:p>
            <a:r>
              <a:rPr lang="cs-CZ" sz="1600" dirty="0"/>
              <a:t>SatO</a:t>
            </a:r>
            <a:r>
              <a:rPr lang="cs-CZ" sz="1600" baseline="-25000" dirty="0"/>
              <a:t>2</a:t>
            </a:r>
            <a:r>
              <a:rPr lang="cs-CZ" sz="1600" dirty="0"/>
              <a:t> – saturace krve kyslíkem</a:t>
            </a:r>
          </a:p>
          <a:p>
            <a:r>
              <a:rPr lang="cs-CZ" sz="1600" dirty="0"/>
              <a:t>SF – srdeční frekvence</a:t>
            </a:r>
          </a:p>
          <a:p>
            <a:r>
              <a:rPr lang="cs-CZ" sz="1600" dirty="0"/>
              <a:t>TF – tepová frekvence</a:t>
            </a:r>
          </a:p>
          <a:p>
            <a:r>
              <a:rPr lang="cs-CZ" sz="1600" dirty="0"/>
              <a:t>TK – tlak krve</a:t>
            </a:r>
          </a:p>
          <a:p>
            <a:r>
              <a:rPr lang="cs-CZ" sz="1600" dirty="0"/>
              <a:t>TT – čas intervalu mezi dvěma tepy v milisekundách</a:t>
            </a:r>
          </a:p>
          <a:p>
            <a:r>
              <a:rPr lang="cs-CZ" sz="1600" i="0" dirty="0">
                <a:effectLst/>
              </a:rPr>
              <a:t>VO</a:t>
            </a:r>
            <a:r>
              <a:rPr lang="cs-CZ" sz="1600" i="0" baseline="-25000" dirty="0">
                <a:effectLst/>
              </a:rPr>
              <a:t>2</a:t>
            </a:r>
            <a:r>
              <a:rPr lang="cs-CZ" sz="1600" i="0" dirty="0">
                <a:effectLst/>
              </a:rPr>
              <a:t> - minutový příjem kyslíku</a:t>
            </a:r>
          </a:p>
          <a:p>
            <a:r>
              <a:rPr lang="cs-CZ" sz="1600" i="0" dirty="0">
                <a:effectLst/>
              </a:rPr>
              <a:t>VO</a:t>
            </a:r>
            <a:r>
              <a:rPr lang="cs-CZ" sz="1600" i="0" baseline="-25000" dirty="0">
                <a:effectLst/>
              </a:rPr>
              <a:t>2</a:t>
            </a:r>
            <a:r>
              <a:rPr lang="cs-CZ" sz="1600" i="0" dirty="0">
                <a:effectLst/>
              </a:rPr>
              <a:t>max – maximální minutový příjem kyslíku</a:t>
            </a:r>
          </a:p>
          <a:p>
            <a:r>
              <a:rPr lang="cs-CZ" sz="1600" dirty="0"/>
              <a:t>VSF – variabilita srdeční frekvence</a:t>
            </a:r>
          </a:p>
        </p:txBody>
      </p:sp>
    </p:spTree>
    <p:extLst>
      <p:ext uri="{BB962C8B-B14F-4D97-AF65-F5344CB8AC3E}">
        <p14:creationId xmlns:p14="http://schemas.microsoft.com/office/powerpoint/2010/main" val="2920318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 descr="Ultrahuman Ring Air">
            <a:extLst>
              <a:ext uri="{FF2B5EF4-FFF2-40B4-BE49-F238E27FC236}">
                <a16:creationId xmlns:a16="http://schemas.microsoft.com/office/drawing/2014/main" id="{AAC2DAA2-8848-EAF7-F943-03E029CCC0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831E6A7-41B2-E118-34A1-30FBDDEEA256}"/>
              </a:ext>
            </a:extLst>
          </p:cNvPr>
          <p:cNvSpPr txBox="1"/>
          <p:nvPr/>
        </p:nvSpPr>
        <p:spPr>
          <a:xfrm>
            <a:off x="356937" y="672167"/>
            <a:ext cx="7451558" cy="227754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prsten + aplikace </a:t>
            </a:r>
            <a:r>
              <a:rPr lang="cs-CZ" sz="2400" dirty="0"/>
              <a:t>pro mobil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Ultrahuman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Ring</a:t>
            </a:r>
          </a:p>
          <a:p>
            <a:pPr algn="ctr"/>
            <a:r>
              <a:rPr lang="cs-CZ" dirty="0">
                <a:highlight>
                  <a:srgbClr val="FFFF00"/>
                </a:highlight>
                <a:hlinkClick r:id="rId2"/>
              </a:rPr>
              <a:t>(ZDE „RECENZE“ NA VIDEU)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/>
              <a:t>(7.800 Kč - V/23)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inherit"/>
              </a:rPr>
              <a:t>3D </a:t>
            </a:r>
            <a:r>
              <a:rPr lang="cs-CZ" sz="2000" dirty="0">
                <a:latin typeface="MessinaSansWeb"/>
              </a:rPr>
              <a:t>akceleromet</a:t>
            </a:r>
            <a:r>
              <a:rPr lang="cs-CZ" sz="2000" b="1" dirty="0">
                <a:latin typeface="MessinaSansWeb"/>
              </a:rPr>
              <a:t>r</a:t>
            </a:r>
            <a:r>
              <a:rPr lang="cs-CZ" sz="2000" dirty="0">
                <a:latin typeface="MessinaSansWeb"/>
              </a:rPr>
              <a:t> pro </a:t>
            </a:r>
            <a:r>
              <a:rPr lang="cs-CZ" sz="2000" b="1" dirty="0">
                <a:latin typeface="MessinaSansWeb"/>
              </a:rPr>
              <a:t>výpočet pohybové aktivity; </a:t>
            </a:r>
            <a:r>
              <a:rPr lang="cs-CZ" sz="2000" dirty="0">
                <a:latin typeface="Mulish"/>
              </a:rPr>
              <a:t>optický senzor</a:t>
            </a:r>
            <a:r>
              <a:rPr lang="cs-CZ" sz="2000" dirty="0">
                <a:latin typeface="inherit"/>
              </a:rPr>
              <a:t> (</a:t>
            </a:r>
            <a:r>
              <a:rPr lang="cs-CZ" sz="2000" b="0" i="0" dirty="0" err="1">
                <a:effectLst/>
                <a:latin typeface="Mulish"/>
              </a:rPr>
              <a:t>infrared</a:t>
            </a:r>
            <a:r>
              <a:rPr lang="cs-CZ" sz="2000" b="0" i="0" dirty="0">
                <a:effectLst/>
                <a:latin typeface="Mulish"/>
              </a:rPr>
              <a:t>, </a:t>
            </a:r>
            <a:r>
              <a:rPr lang="cs-CZ" sz="2000" b="0" i="0" dirty="0" err="1">
                <a:effectLst/>
                <a:latin typeface="Mulish"/>
              </a:rPr>
              <a:t>red</a:t>
            </a:r>
            <a:r>
              <a:rPr lang="cs-CZ" sz="2000" b="0" i="0" dirty="0">
                <a:effectLst/>
                <a:latin typeface="Mulish"/>
              </a:rPr>
              <a:t> a green</a:t>
            </a:r>
            <a:r>
              <a:rPr lang="cs-CZ" sz="2000" dirty="0">
                <a:latin typeface="Mulish"/>
              </a:rPr>
              <a:t>), teploměr</a:t>
            </a:r>
            <a:r>
              <a:rPr lang="cs-CZ" sz="2000" b="1" dirty="0">
                <a:solidFill>
                  <a:srgbClr val="FF0000"/>
                </a:solidFill>
                <a:latin typeface="Mulish"/>
              </a:rPr>
              <a:t>?</a:t>
            </a:r>
            <a:endParaRPr lang="cs-CZ" sz="2000" b="1" i="0" dirty="0">
              <a:solidFill>
                <a:srgbClr val="FF0000"/>
              </a:solidFill>
              <a:effectLst/>
              <a:latin typeface="Mulish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Mulish"/>
              </a:rPr>
              <a:t>kroky, TF, 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  <a:latin typeface="Mulish"/>
              </a:rPr>
              <a:t>SatO</a:t>
            </a:r>
            <a:r>
              <a:rPr lang="cs-CZ" sz="2000" baseline="-25000" dirty="0">
                <a:solidFill>
                  <a:schemeClr val="accent2">
                    <a:lumMod val="50000"/>
                  </a:schemeClr>
                </a:solidFill>
                <a:latin typeface="Mulish"/>
              </a:rPr>
              <a:t>2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Mulish"/>
              </a:rPr>
              <a:t>, </a:t>
            </a:r>
            <a:r>
              <a:rPr lang="cs-CZ" sz="2000" dirty="0">
                <a:latin typeface="Mulish"/>
              </a:rPr>
              <a:t>odhady výdeje E [</a:t>
            </a:r>
            <a:r>
              <a:rPr lang="cs-CZ" sz="2000" dirty="0" err="1">
                <a:latin typeface="Mulish"/>
              </a:rPr>
              <a:t>kCal</a:t>
            </a:r>
            <a:r>
              <a:rPr lang="cs-CZ" sz="2000" dirty="0">
                <a:latin typeface="Mulish"/>
              </a:rPr>
              <a:t>], MET, frekvence aktivit v MET/min za poslední týden.</a:t>
            </a:r>
            <a:endParaRPr lang="cs-CZ" sz="2000" dirty="0">
              <a:latin typeface="inherit"/>
            </a:endParaRP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cs-CZ" sz="2000" i="0" dirty="0">
                <a:effectLst/>
                <a:latin typeface="MessinaSansWeb"/>
              </a:rPr>
              <a:t>Zobrazení a analýza výsledků v aplikaci mobilu (iOS, Android)</a:t>
            </a:r>
            <a:endParaRPr lang="cs-CZ" sz="2000" i="0" dirty="0">
              <a:effectLst/>
              <a:latin typeface="inherit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39A935F-3E19-3604-BACA-4A7B0AFF1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6" t="25460" r="52698"/>
          <a:stretch/>
        </p:blipFill>
        <p:spPr bwMode="auto">
          <a:xfrm>
            <a:off x="7948863" y="71595"/>
            <a:ext cx="3886200" cy="671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ltrahuman Ring Air Bionic Gold vel. 12 Chytrý prsten Hlavní obrázek">
            <a:extLst>
              <a:ext uri="{FF2B5EF4-FFF2-40B4-BE49-F238E27FC236}">
                <a16:creationId xmlns:a16="http://schemas.microsoft.com/office/drawing/2014/main" id="{652BDC5B-4F03-D9F0-DD4B-8612636FB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493" y="3801291"/>
            <a:ext cx="2555420" cy="270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B1CC43D-0DCD-1D44-9046-195A72A78729}"/>
              </a:ext>
            </a:extLst>
          </p:cNvPr>
          <p:cNvSpPr txBox="1"/>
          <p:nvPr/>
        </p:nvSpPr>
        <p:spPr>
          <a:xfrm>
            <a:off x="8055542" y="2164883"/>
            <a:ext cx="126492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Kroky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CD9BC20-A106-99AD-7242-3458D35B1696}"/>
              </a:ext>
            </a:extLst>
          </p:cNvPr>
          <p:cNvSpPr txBox="1"/>
          <p:nvPr/>
        </p:nvSpPr>
        <p:spPr>
          <a:xfrm>
            <a:off x="8055542" y="5913303"/>
            <a:ext cx="3644367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Čas (</a:t>
            </a:r>
            <a:r>
              <a:rPr lang="cs-CZ" sz="2800" b="1" dirty="0" err="1">
                <a:solidFill>
                  <a:schemeClr val="bg1"/>
                </a:solidFill>
              </a:rPr>
              <a:t>h:m</a:t>
            </a:r>
            <a:r>
              <a:rPr lang="cs-CZ" sz="2800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442162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653120A-A7D9-8375-B0F1-D433F6A11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" t="6904" r="2032" b="3376"/>
          <a:stretch/>
        </p:blipFill>
        <p:spPr>
          <a:xfrm>
            <a:off x="755257" y="3119815"/>
            <a:ext cx="10681485" cy="36954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61BD514-B85B-AC49-B79F-7165F3943C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6"/>
          <a:stretch/>
        </p:blipFill>
        <p:spPr>
          <a:xfrm>
            <a:off x="6621269" y="42744"/>
            <a:ext cx="3629043" cy="29525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EC7EDF0-6789-BA9E-9F4B-B04FEBE796CE}"/>
              </a:ext>
            </a:extLst>
          </p:cNvPr>
          <p:cNvSpPr txBox="1"/>
          <p:nvPr/>
        </p:nvSpPr>
        <p:spPr>
          <a:xfrm>
            <a:off x="1444979" y="1057373"/>
            <a:ext cx="4289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Higgins</a:t>
            </a:r>
            <a:r>
              <a:rPr lang="cs-CZ" dirty="0"/>
              <a:t> JP, </a:t>
            </a:r>
            <a:r>
              <a:rPr lang="cs-CZ" dirty="0" err="1"/>
              <a:t>Morico</a:t>
            </a:r>
            <a:r>
              <a:rPr lang="cs-CZ" dirty="0"/>
              <a:t> MP et al.</a:t>
            </a:r>
          </a:p>
          <a:p>
            <a:pPr algn="ctr"/>
            <a:r>
              <a:rPr lang="cs-CZ" dirty="0"/>
              <a:t>Smartphone </a:t>
            </a:r>
            <a:r>
              <a:rPr lang="cs-CZ" dirty="0" err="1"/>
              <a:t>Apps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Health</a:t>
            </a:r>
            <a:r>
              <a:rPr lang="cs-CZ" dirty="0"/>
              <a:t> and Wellness. </a:t>
            </a:r>
            <a:r>
              <a:rPr lang="cs-CZ" dirty="0" err="1"/>
              <a:t>Academic</a:t>
            </a:r>
            <a:r>
              <a:rPr lang="cs-CZ" dirty="0"/>
              <a:t> </a:t>
            </a:r>
            <a:r>
              <a:rPr lang="cs-CZ" dirty="0" err="1"/>
              <a:t>Press</a:t>
            </a:r>
            <a:r>
              <a:rPr lang="cs-CZ" dirty="0"/>
              <a:t>, 2023, 279 pp.: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75D440A-06AB-B405-57A8-1415838F16D4}"/>
              </a:ext>
            </a:extLst>
          </p:cNvPr>
          <p:cNvSpPr txBox="1"/>
          <p:nvPr/>
        </p:nvSpPr>
        <p:spPr>
          <a:xfrm>
            <a:off x="6787612" y="1857813"/>
            <a:ext cx="329635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Externí senzor pro EKG v mobilu</a:t>
            </a:r>
          </a:p>
        </p:txBody>
      </p:sp>
    </p:spTree>
    <p:extLst>
      <p:ext uri="{BB962C8B-B14F-4D97-AF65-F5344CB8AC3E}">
        <p14:creationId xmlns:p14="http://schemas.microsoft.com/office/powerpoint/2010/main" val="4268110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4CADB50-4738-C578-8748-E8DF969B76F3}"/>
              </a:ext>
            </a:extLst>
          </p:cNvPr>
          <p:cNvSpPr txBox="1"/>
          <p:nvPr/>
        </p:nvSpPr>
        <p:spPr>
          <a:xfrm>
            <a:off x="593834" y="335845"/>
            <a:ext cx="1100433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0" i="0" u="sng" dirty="0">
                <a:effectLst/>
              </a:rPr>
              <a:t>VĚDECKÉ PUBLIKACE S POSUZOVÁNÍM MULTIFUNKČNÍCH HODINEK</a:t>
            </a:r>
          </a:p>
          <a:p>
            <a:pPr algn="ctr"/>
            <a:endParaRPr lang="cs-CZ" b="0" i="0" u="sng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212121"/>
                </a:solidFill>
              </a:rPr>
              <a:t>Khutshhal</a:t>
            </a:r>
            <a:r>
              <a:rPr lang="cs-CZ" dirty="0">
                <a:solidFill>
                  <a:srgbClr val="212121"/>
                </a:solidFill>
              </a:rPr>
              <a:t> et al. </a:t>
            </a:r>
            <a:r>
              <a:rPr lang="en-US" b="1" dirty="0">
                <a:solidFill>
                  <a:srgbClr val="212121"/>
                </a:solidFill>
              </a:rPr>
              <a:t>Validity and Reliability of the Apple Watch for Measuring Heart Rate During Exercise</a:t>
            </a:r>
            <a:r>
              <a:rPr lang="cs-CZ" dirty="0">
                <a:solidFill>
                  <a:srgbClr val="212121"/>
                </a:solidFill>
              </a:rPr>
              <a:t>. </a:t>
            </a:r>
            <a:r>
              <a:rPr lang="cs-CZ" dirty="0" err="1">
                <a:solidFill>
                  <a:srgbClr val="212121"/>
                </a:solidFill>
              </a:rPr>
              <a:t>Sports</a:t>
            </a:r>
            <a:r>
              <a:rPr lang="cs-CZ" dirty="0">
                <a:solidFill>
                  <a:srgbClr val="212121"/>
                </a:solidFill>
              </a:rPr>
              <a:t> </a:t>
            </a:r>
            <a:r>
              <a:rPr lang="cs-CZ" dirty="0" err="1">
                <a:solidFill>
                  <a:srgbClr val="212121"/>
                </a:solidFill>
              </a:rPr>
              <a:t>Men</a:t>
            </a:r>
            <a:r>
              <a:rPr lang="cs-CZ" dirty="0">
                <a:solidFill>
                  <a:srgbClr val="212121"/>
                </a:solidFill>
              </a:rPr>
              <a:t> </a:t>
            </a:r>
            <a:r>
              <a:rPr lang="cs-CZ" dirty="0" err="1">
                <a:solidFill>
                  <a:srgbClr val="212121"/>
                </a:solidFill>
              </a:rPr>
              <a:t>Int</a:t>
            </a:r>
            <a:r>
              <a:rPr lang="cs-CZ" dirty="0">
                <a:solidFill>
                  <a:srgbClr val="212121"/>
                </a:solidFill>
              </a:rPr>
              <a:t> Open. 2017 </a:t>
            </a:r>
            <a:r>
              <a:rPr lang="cs-CZ" dirty="0" err="1">
                <a:solidFill>
                  <a:srgbClr val="212121"/>
                </a:solidFill>
              </a:rPr>
              <a:t>Oct</a:t>
            </a:r>
            <a:r>
              <a:rPr lang="cs-CZ" dirty="0">
                <a:solidFill>
                  <a:srgbClr val="212121"/>
                </a:solidFill>
              </a:rPr>
              <a:t>; 1(6): E206-E211. „</a:t>
            </a:r>
            <a:r>
              <a:rPr lang="en-US" dirty="0" err="1">
                <a:solidFill>
                  <a:srgbClr val="212121"/>
                </a:solidFill>
              </a:rPr>
              <a:t>Snímač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tepové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frekvence</a:t>
            </a:r>
            <a:r>
              <a:rPr lang="en-US" dirty="0">
                <a:solidFill>
                  <a:srgbClr val="212121"/>
                </a:solidFill>
              </a:rPr>
              <a:t> Apple Watch </a:t>
            </a:r>
            <a:r>
              <a:rPr lang="en-US" dirty="0" err="1">
                <a:solidFill>
                  <a:srgbClr val="212121"/>
                </a:solidFill>
              </a:rPr>
              <a:t>má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velmi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dobrou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platnost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při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chůzi</a:t>
            </a:r>
            <a:r>
              <a:rPr lang="en-US" dirty="0">
                <a:solidFill>
                  <a:srgbClr val="212121"/>
                </a:solidFill>
              </a:rPr>
              <a:t>, ale </a:t>
            </a:r>
            <a:r>
              <a:rPr lang="en-US" dirty="0" err="1">
                <a:solidFill>
                  <a:srgbClr val="212121"/>
                </a:solidFill>
              </a:rPr>
              <a:t>platnost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klesá</a:t>
            </a:r>
            <a:r>
              <a:rPr lang="en-US" dirty="0">
                <a:solidFill>
                  <a:srgbClr val="212121"/>
                </a:solidFill>
              </a:rPr>
              <a:t> s </a:t>
            </a:r>
            <a:r>
              <a:rPr lang="en-US" dirty="0" err="1">
                <a:solidFill>
                  <a:srgbClr val="212121"/>
                </a:solidFill>
              </a:rPr>
              <a:t>rostoucí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intenzitou</a:t>
            </a:r>
            <a:r>
              <a:rPr lang="en-US" dirty="0">
                <a:solidFill>
                  <a:srgbClr val="212121"/>
                </a:solidFill>
              </a:rPr>
              <a:t>.</a:t>
            </a:r>
            <a:r>
              <a:rPr lang="cs-CZ" dirty="0">
                <a:solidFill>
                  <a:srgbClr val="212121"/>
                </a:solidFill>
              </a:rPr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dirty="0" err="1">
                <a:effectLst/>
              </a:rPr>
              <a:t>Putri</a:t>
            </a:r>
            <a:r>
              <a:rPr lang="cs-CZ" b="0" i="0" dirty="0">
                <a:effectLst/>
              </a:rPr>
              <a:t> et al. </a:t>
            </a:r>
            <a:r>
              <a:rPr lang="en-US" b="0" i="0" dirty="0">
                <a:effectLst/>
              </a:rPr>
              <a:t>Periodicals of Engineering and Natural Sciences ISSN 2303-4521Vol. 9, No. 3, July 2021, pp.82-8</a:t>
            </a:r>
            <a:r>
              <a:rPr lang="cs-CZ" b="0" i="0" dirty="0">
                <a:effectLst/>
              </a:rPr>
              <a:t>9. </a:t>
            </a:r>
            <a:r>
              <a:rPr lang="cs-CZ" b="1" i="0" dirty="0">
                <a:effectLst/>
              </a:rPr>
              <a:t>Re</a:t>
            </a:r>
            <a:r>
              <a:rPr lang="en-US" b="1" i="0" dirty="0">
                <a:effectLst/>
              </a:rPr>
              <a:t>liability and validity analysis of smartwatches use for healthcare</a:t>
            </a:r>
            <a:r>
              <a:rPr lang="cs-CZ" b="0" i="0" dirty="0">
                <a:effectLst/>
              </a:rPr>
              <a:t>. „</a:t>
            </a:r>
            <a:r>
              <a:rPr lang="cs-CZ" dirty="0"/>
              <a:t>Závěr: Chytré hodinky nejsou pro klinický standard vhodné, ale pro každodenní použití je to dobré. Pro budoucí práci je třeba zlepšit přesnost čtení senzorů chytrých hodinek, aby dosáhly klinického standardu.“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0000"/>
                </a:solidFill>
              </a:rPr>
              <a:t>Le</a:t>
            </a:r>
            <a:r>
              <a:rPr lang="cs-CZ" dirty="0">
                <a:solidFill>
                  <a:srgbClr val="000000"/>
                </a:solidFill>
              </a:rPr>
              <a:t> et al. </a:t>
            </a:r>
            <a:r>
              <a:rPr lang="fr-FR" u="sng" dirty="0">
                <a:solidFill>
                  <a:srgbClr val="376FAA"/>
                </a:solidFill>
                <a:hlinkClick r:id="rId2"/>
              </a:rPr>
              <a:t>Front Physiol.</a:t>
            </a:r>
            <a:r>
              <a:rPr lang="fr-FR" dirty="0">
                <a:solidFill>
                  <a:srgbClr val="212121"/>
                </a:solidFill>
              </a:rPr>
              <a:t> 2022; 13: 995575.</a:t>
            </a:r>
            <a:r>
              <a:rPr lang="cs-CZ" dirty="0">
                <a:solidFill>
                  <a:srgbClr val="212121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Validity of three smartwatches in estimating energy expenditure during outdoor walking and running</a:t>
            </a:r>
            <a:r>
              <a:rPr lang="cs-CZ" dirty="0">
                <a:solidFill>
                  <a:srgbClr val="000000"/>
                </a:solidFill>
              </a:rPr>
              <a:t>. </a:t>
            </a:r>
            <a:r>
              <a:rPr lang="cs-CZ" dirty="0"/>
              <a:t>„Výsledky naznačují, že testované chytré hodinky vykazují střední validitu v odhadech EE pro venkovní chůzi a běh.“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800" b="0" i="0" dirty="0" err="1">
                <a:solidFill>
                  <a:srgbClr val="000000"/>
                </a:solidFill>
                <a:effectLst/>
              </a:rPr>
              <a:t>Windisch</a:t>
            </a:r>
            <a:r>
              <a:rPr lang="cs-CZ" sz="1800" b="0" i="0" dirty="0">
                <a:solidFill>
                  <a:srgbClr val="000000"/>
                </a:solidFill>
                <a:effectLst/>
              </a:rPr>
              <a:t> et al. </a:t>
            </a:r>
            <a:r>
              <a:rPr lang="en-US" sz="1800" b="1" i="0" dirty="0">
                <a:solidFill>
                  <a:srgbClr val="000000"/>
                </a:solidFill>
                <a:effectLst/>
              </a:rPr>
              <a:t>Accuracy of the Apple Watch Oxygen Saturation Measurement in Adults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: A Systematic Review</a:t>
            </a:r>
            <a:r>
              <a:rPr lang="cs-CZ" sz="1800" b="0" i="0" dirty="0">
                <a:solidFill>
                  <a:srgbClr val="000000"/>
                </a:solidFill>
                <a:effectLst/>
              </a:rPr>
              <a:t>. </a:t>
            </a:r>
            <a:r>
              <a:rPr lang="pt-BR" b="0" i="0" u="sng" dirty="0">
                <a:solidFill>
                  <a:srgbClr val="376FAA"/>
                </a:solidFill>
                <a:effectLst/>
                <a:hlinkClick r:id="rId3"/>
              </a:rPr>
              <a:t>Cureus.</a:t>
            </a:r>
            <a:r>
              <a:rPr lang="pt-BR" b="0" i="0" dirty="0">
                <a:solidFill>
                  <a:srgbClr val="212121"/>
                </a:solidFill>
                <a:effectLst/>
              </a:rPr>
              <a:t> 2023 Feb; 15(2): e35355</a:t>
            </a:r>
            <a:r>
              <a:rPr lang="cs-CZ" b="0" i="0" dirty="0">
                <a:solidFill>
                  <a:srgbClr val="212121"/>
                </a:solidFill>
                <a:effectLst/>
              </a:rPr>
              <a:t>: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„Naše recenze naznačuje, že Apple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Watch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Series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6 nevykazují silnou systematickou chybu ve srovnání s konvenčními pulsními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oxymetry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lékařské třídy. Zdá se však, že odlehlé hodnoty se vyskytují poměrně často, i když jsme nedokázali určit definitivní frekvenci a neměly by vyvolávat obavy u jinak zdravých jedinců. Měl by být prozkoumán vliv barvy kůže na přesnost měření.“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Sun et al.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effectLst/>
              </a:rPr>
              <a:t>Validity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effectLst/>
              </a:rPr>
              <a:t> Apple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effectLst/>
              </a:rPr>
              <a:t>Watch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effectLst/>
              </a:rPr>
              <a:t> 6 and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effectLst/>
              </a:rPr>
              <a:t>Polar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effectLst/>
              </a:rPr>
              <a:t> A370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effectLst/>
              </a:rPr>
              <a:t>for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effectLst/>
              </a:rPr>
              <a:t> monitoring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effectLst/>
              </a:rPr>
              <a:t>energy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effectLst/>
              </a:rPr>
              <a:t>expenditure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while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resting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or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performing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light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to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vigorous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physical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aktivity</a:t>
            </a:r>
            <a:r>
              <a:rPr kumimoji="0" lang="cs-CZ" altLang="cs-CZ" sz="1800" b="0" i="0" strike="noStrike" cap="none" normalizeH="0" baseline="0" dirty="0">
                <a:ln>
                  <a:noFill/>
                </a:ln>
                <a:effectLst/>
              </a:rPr>
              <a:t>. </a:t>
            </a:r>
            <a:r>
              <a:rPr lang="en-US" b="0" i="0" strike="noStrike" dirty="0">
                <a:effectLst/>
                <a:hlinkClick r:id="rId4" tooltip="Go to Journal of Science and Medicine in Sport on ScienceDire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Science and Medicine in Sport</a:t>
            </a:r>
            <a:r>
              <a:rPr lang="cs-CZ" dirty="0"/>
              <a:t>. </a:t>
            </a:r>
            <a:r>
              <a:rPr lang="en-US" b="0" i="0" strike="noStrike" dirty="0">
                <a:effectLst/>
                <a:hlinkClick r:id="rId5" tooltip="Go to table of contents for this volume/iss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Volume 26, Issue </a:t>
            </a:r>
            <a:r>
              <a:rPr lang="en-US" b="0" i="0" u="none" strike="noStrike" dirty="0">
                <a:effectLst/>
                <a:hlinkClick r:id="rId5" tooltip="Go to table of contents for this volume/iss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</a:t>
            </a:r>
            <a:r>
              <a:rPr lang="en-US" b="0" i="0" dirty="0">
                <a:effectLst/>
              </a:rPr>
              <a:t>, September 2023, Pages 482-486</a:t>
            </a:r>
            <a:r>
              <a:rPr lang="cs-CZ" b="0" i="0" dirty="0">
                <a:effectLst/>
              </a:rPr>
              <a:t>: </a:t>
            </a:r>
            <a:r>
              <a:rPr lang="cs-CZ" dirty="0"/>
              <a:t>„Pro mladé dospělé muže poskytují Apple </a:t>
            </a:r>
            <a:r>
              <a:rPr lang="cs-CZ" dirty="0" err="1"/>
              <a:t>Watch</a:t>
            </a:r>
            <a:r>
              <a:rPr lang="cs-CZ" dirty="0"/>
              <a:t> 6 a </a:t>
            </a:r>
            <a:r>
              <a:rPr lang="cs-CZ" dirty="0" err="1"/>
              <a:t>Polar</a:t>
            </a:r>
            <a:r>
              <a:rPr lang="cs-CZ" dirty="0"/>
              <a:t> A370 podobnou úroveň přesnosti při sledování energetického výdeje během cvičení na běžeckém pásu a běhu na zemi. Obě zařízení jsou však v tomto ohledu stále nedostačující.“</a:t>
            </a:r>
          </a:p>
        </p:txBody>
      </p:sp>
    </p:spTree>
    <p:extLst>
      <p:ext uri="{BB962C8B-B14F-4D97-AF65-F5344CB8AC3E}">
        <p14:creationId xmlns:p14="http://schemas.microsoft.com/office/powerpoint/2010/main" val="3373704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t="6521" r="17607" b="15692"/>
          <a:stretch/>
        </p:blipFill>
        <p:spPr>
          <a:xfrm>
            <a:off x="186136" y="463748"/>
            <a:ext cx="1944215" cy="20287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r="31101"/>
          <a:stretch/>
        </p:blipFill>
        <p:spPr>
          <a:xfrm>
            <a:off x="9479732" y="1053707"/>
            <a:ext cx="2645304" cy="46655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8" r="31045"/>
          <a:stretch/>
        </p:blipFill>
        <p:spPr>
          <a:xfrm>
            <a:off x="6697206" y="1053707"/>
            <a:ext cx="2663363" cy="46655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98005B49-2612-DD9D-B3C6-466BA10AD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9" r="37136"/>
          <a:stretch/>
        </p:blipFill>
        <p:spPr bwMode="auto">
          <a:xfrm>
            <a:off x="183039" y="2646946"/>
            <a:ext cx="1941118" cy="362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14335" y="66192"/>
            <a:ext cx="4891436" cy="627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2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Mobilní analyzátor vzduchu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VO2 Master   </a:t>
            </a:r>
            <a:r>
              <a:rPr lang="cs-CZ" sz="1600" dirty="0">
                <a:hlinkClick r:id="rId6"/>
              </a:rPr>
              <a:t>https://vo2master.com</a:t>
            </a:r>
            <a:endParaRPr lang="cs-CZ" sz="16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b/min)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many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breaths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Tidal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(TV; l)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breathed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breath</a:t>
            </a:r>
            <a:endParaRPr lang="cs-CZ" altLang="cs-CZ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Ventilation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(Ve; l/min 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much air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lungs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Expired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Oxygen (FeO2; %)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Concentration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oxygen in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exhaled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air of a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Exhale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Air </a:t>
            </a: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(T; °C)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air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exits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lungs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Oxygen </a:t>
            </a: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Consumed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(VO2; ml/min)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oxygen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molecules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consumed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body per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 Sensor Humidity (O2Hum; %)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Humidity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concentration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unit’s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most sensitive hardware</a:t>
            </a:r>
            <a:r>
              <a:rPr lang="cs-CZ" altLang="cs-CZ" sz="1600" dirty="0">
                <a:solidFill>
                  <a:srgbClr val="666666"/>
                </a:solidFill>
                <a:latin typeface="Arial" panose="020B0604020202020204" pitchFamily="34" charset="0"/>
              </a:rPr>
              <a:t>.</a:t>
            </a:r>
            <a:endParaRPr lang="cs-CZ" altLang="cs-CZ" sz="16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513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O2 master pro – oxylabs.cz">
            <a:extLst>
              <a:ext uri="{FF2B5EF4-FFF2-40B4-BE49-F238E27FC236}">
                <a16:creationId xmlns:a16="http://schemas.microsoft.com/office/drawing/2014/main" id="{5EF7809A-5B9C-F9CD-0321-571A6C1CE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7"/>
          <a:stretch/>
        </p:blipFill>
        <p:spPr bwMode="auto">
          <a:xfrm>
            <a:off x="5440680" y="0"/>
            <a:ext cx="67513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me - VO2 Master">
            <a:extLst>
              <a:ext uri="{FF2B5EF4-FFF2-40B4-BE49-F238E27FC236}">
                <a16:creationId xmlns:a16="http://schemas.microsoft.com/office/drawing/2014/main" id="{82433D0A-0EBC-C913-A29E-F6D598C1B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74" y="395352"/>
            <a:ext cx="1179638" cy="10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DABF494-51CF-9A17-827A-6068A3D054C2}"/>
              </a:ext>
            </a:extLst>
          </p:cNvPr>
          <p:cNvSpPr txBox="1"/>
          <p:nvPr/>
        </p:nvSpPr>
        <p:spPr>
          <a:xfrm>
            <a:off x="1479883" y="308161"/>
            <a:ext cx="385821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Mobilní analyzátor vzduchu</a:t>
            </a:r>
          </a:p>
          <a:p>
            <a:pPr algn="ctr"/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VO2 Master</a:t>
            </a:r>
            <a:endParaRPr lang="cs-CZ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s aplikací pro cyklisty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DBDAD3A-F93B-11E6-03D6-98B88CADF7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4749" r="28402"/>
          <a:stretch/>
        </p:blipFill>
        <p:spPr>
          <a:xfrm>
            <a:off x="1154813" y="1760588"/>
            <a:ext cx="3296871" cy="46135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2183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.2-Slot-3-more-Insight-than-Monitoring-Alone_625-x-230">
            <a:extLst>
              <a:ext uri="{FF2B5EF4-FFF2-40B4-BE49-F238E27FC236}">
                <a16:creationId xmlns:a16="http://schemas.microsoft.com/office/drawing/2014/main" id="{0A6DB80F-2DA8-E886-AA9B-021B3FB1A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t="39811" r="32642"/>
          <a:stretch/>
        </p:blipFill>
        <p:spPr bwMode="auto">
          <a:xfrm>
            <a:off x="761178" y="1548595"/>
            <a:ext cx="4290136" cy="228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Řada přístrojů Dexcom G6">
            <a:extLst>
              <a:ext uri="{FF2B5EF4-FFF2-40B4-BE49-F238E27FC236}">
                <a16:creationId xmlns:a16="http://schemas.microsoft.com/office/drawing/2014/main" id="{88AC0859-9465-4606-4E95-D9DA35425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6" b="8440"/>
          <a:stretch/>
        </p:blipFill>
        <p:spPr bwMode="auto">
          <a:xfrm>
            <a:off x="7836549" y="3166583"/>
            <a:ext cx="4290136" cy="36416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2">
            <a:extLst>
              <a:ext uri="{FF2B5EF4-FFF2-40B4-BE49-F238E27FC236}">
                <a16:creationId xmlns:a16="http://schemas.microsoft.com/office/drawing/2014/main" id="{F8B167D7-D467-084F-9463-FB9D5437DB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2"/>
          <a:stretch/>
        </p:blipFill>
        <p:spPr bwMode="auto">
          <a:xfrm>
            <a:off x="5264332" y="420273"/>
            <a:ext cx="6863524" cy="248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8">
            <a:extLst>
              <a:ext uri="{FF2B5EF4-FFF2-40B4-BE49-F238E27FC236}">
                <a16:creationId xmlns:a16="http://schemas.microsoft.com/office/drawing/2014/main" id="{C5FE8595-36CF-17DA-4AE5-B8E03337F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212" y="318108"/>
            <a:ext cx="4002068" cy="107721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70C0"/>
                </a:solidFill>
              </a:rPr>
              <a:t>DEXCOM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accent2">
                    <a:lumMod val="50000"/>
                  </a:schemeClr>
                </a:solidFill>
              </a:rPr>
              <a:t>kontinuální monitoring glukózy</a:t>
            </a:r>
          </a:p>
          <a:p>
            <a:pPr algn="ctr">
              <a:spcBef>
                <a:spcPct val="0"/>
              </a:spcBef>
              <a:buNone/>
            </a:pPr>
            <a:r>
              <a:rPr lang="cs-CZ" altLang="cs-CZ" sz="2000" b="1" dirty="0">
                <a:solidFill>
                  <a:schemeClr val="accent2">
                    <a:lumMod val="75000"/>
                  </a:schemeClr>
                </a:solidFill>
              </a:rPr>
              <a:t>v mezibuněčné tekutině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E9C6003-1083-3333-8C77-8E90161E0E65}"/>
              </a:ext>
            </a:extLst>
          </p:cNvPr>
          <p:cNvSpPr txBox="1"/>
          <p:nvPr/>
        </p:nvSpPr>
        <p:spPr>
          <a:xfrm>
            <a:off x="1222063" y="3950044"/>
            <a:ext cx="6614485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cs-CZ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var(--chakra-fonts-body)"/>
              </a:rPr>
              <a:t> Jednoduchý automatický aplikátor senzoru pod kůži.</a:t>
            </a:r>
          </a:p>
          <a:p>
            <a:pPr algn="l">
              <a:buFont typeface="+mj-lt"/>
              <a:buAutoNum type="arabicPeriod"/>
            </a:pPr>
            <a:endParaRPr lang="cs-CZ" sz="2000" b="0" i="0" dirty="0">
              <a:solidFill>
                <a:schemeClr val="accent6">
                  <a:lumMod val="50000"/>
                </a:schemeClr>
              </a:solidFill>
              <a:effectLst/>
              <a:latin typeface="Gilroy"/>
            </a:endParaRPr>
          </a:p>
          <a:p>
            <a:pPr algn="l">
              <a:buFont typeface="+mj-lt"/>
              <a:buAutoNum type="arabicPeriod"/>
            </a:pPr>
            <a:r>
              <a:rPr lang="cs-CZ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var(--chakra-fonts-body)"/>
              </a:rPr>
              <a:t> Senzor a vysílač – tenký senzor pod pokožkou kontinuálně měří hladiny glukózy a prostřednictvím vysílače bezdrátově odesílá údaje na zobrazovací zařízení.</a:t>
            </a:r>
          </a:p>
          <a:p>
            <a:pPr algn="l">
              <a:buFont typeface="+mj-lt"/>
              <a:buAutoNum type="arabicPeriod"/>
            </a:pPr>
            <a:endParaRPr lang="cs-CZ" sz="2000" b="0" i="0" dirty="0">
              <a:solidFill>
                <a:schemeClr val="accent6">
                  <a:lumMod val="50000"/>
                </a:schemeClr>
              </a:solidFill>
              <a:effectLst/>
              <a:latin typeface="Gilroy"/>
            </a:endParaRPr>
          </a:p>
          <a:p>
            <a:pPr algn="l">
              <a:buFont typeface="+mj-lt"/>
              <a:buAutoNum type="arabicPeriod"/>
            </a:pPr>
            <a:r>
              <a:rPr lang="cs-CZ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var(--chakra-fonts-body)"/>
              </a:rPr>
              <a:t> Zobrazovací zařízení chytré </a:t>
            </a:r>
            <a:r>
              <a:rPr lang="cs-CZ" sz="2000" b="0" i="0" u="sng" dirty="0">
                <a:solidFill>
                  <a:schemeClr val="accent6">
                    <a:lumMod val="50000"/>
                  </a:schemeClr>
                </a:solidFill>
                <a:effectLst/>
                <a:latin typeface="var(--chakra-fonts-body)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zařízení kompatibilní</a:t>
            </a:r>
            <a:r>
              <a:rPr lang="cs-CZ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var(--chakra-fonts-body)"/>
              </a:rPr>
              <a:t> se systémy Apple či Android nebo přijímač s dotykovou obrazovkou zobrazují údaje o glukóze v reálném čase.</a:t>
            </a:r>
            <a:endParaRPr lang="cs-CZ" sz="2000" b="0" i="0" dirty="0">
              <a:solidFill>
                <a:schemeClr val="accent6">
                  <a:lumMod val="50000"/>
                </a:schemeClr>
              </a:solidFill>
              <a:effectLst/>
              <a:latin typeface="Gilroy"/>
            </a:endParaRPr>
          </a:p>
        </p:txBody>
      </p:sp>
    </p:spTree>
    <p:extLst>
      <p:ext uri="{BB962C8B-B14F-4D97-AF65-F5344CB8AC3E}">
        <p14:creationId xmlns:p14="http://schemas.microsoft.com/office/powerpoint/2010/main" val="3622687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85CEAF2-FF3B-B551-B309-4AA0A7E9F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2" y="381000"/>
            <a:ext cx="2782456" cy="2728353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5A2A4D5B-61B6-8962-D89F-ED7DBBBED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9120" y="381000"/>
            <a:ext cx="6688184" cy="131896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400" dirty="0">
                <a:solidFill>
                  <a:srgbClr val="202124"/>
                </a:solidFill>
                <a:latin typeface="inherit"/>
              </a:rPr>
              <a:t>„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inherit"/>
              </a:rPr>
              <a:t>Senzor CORE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>
                <a:solidFill>
                  <a:srgbClr val="202124"/>
                </a:solidFill>
                <a:latin typeface="inherit"/>
              </a:rPr>
              <a:t>- odhaduje 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„</a:t>
            </a:r>
            <a:r>
              <a:rPr kumimoji="0" lang="cs-CZ" altLang="cs-CZ" sz="220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teplotu těla“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podle tepelného toku v čidle</a:t>
            </a:r>
            <a:r>
              <a:rPr lang="cs-CZ" altLang="cs-CZ" sz="2200" dirty="0">
                <a:solidFill>
                  <a:srgbClr val="202124"/>
                </a:solidFill>
                <a:latin typeface="inherit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2100" dirty="0">
                <a:solidFill>
                  <a:srgbClr val="202124"/>
                </a:solidFill>
                <a:latin typeface="inherit"/>
              </a:rPr>
              <a:t>- pro </a:t>
            </a:r>
            <a:r>
              <a:rPr kumimoji="0" lang="cs-CZ" altLang="cs-CZ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rozhodnutí o chlazení a tempu během tréninku a závodů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- pro trénink ve vyšších teplotách</a:t>
            </a:r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A46EC632-8CB4-3AE7-348E-8E2364935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r="3826" b="3318"/>
          <a:stretch/>
        </p:blipFill>
        <p:spPr bwMode="auto">
          <a:xfrm>
            <a:off x="3853239" y="1881051"/>
            <a:ext cx="8338761" cy="485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4B6E9082-911A-E092-5E3C-170FCAB47EE2}"/>
              </a:ext>
            </a:extLst>
          </p:cNvPr>
          <p:cNvSpPr txBox="1"/>
          <p:nvPr/>
        </p:nvSpPr>
        <p:spPr>
          <a:xfrm>
            <a:off x="5594473" y="2228671"/>
            <a:ext cx="4846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Průběh „teploty těla“ měřené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elektrickým termometrem ve spolknuté </a:t>
            </a:r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piluce</a:t>
            </a:r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senzorem </a:t>
            </a:r>
            <a:r>
              <a:rPr lang="cs-CZ" b="1" dirty="0" err="1">
                <a:solidFill>
                  <a:schemeClr val="accent6">
                    <a:lumMod val="50000"/>
                  </a:schemeClr>
                </a:solidFill>
              </a:rPr>
              <a:t>Core</a:t>
            </a:r>
            <a:endParaRPr lang="cs-CZ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Střední odchylka je 0,21 °C</a:t>
            </a:r>
            <a:endParaRPr lang="cs-CZ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C756C4B4-3EA1-C01B-11EA-D6F9D54D2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37045"/>
            <a:ext cx="99386" cy="2879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CORE - senzor teploty těla - S1W.CZ">
            <a:extLst>
              <a:ext uri="{FF2B5EF4-FFF2-40B4-BE49-F238E27FC236}">
                <a16:creationId xmlns:a16="http://schemas.microsoft.com/office/drawing/2014/main" id="{9D9E51E4-F049-11B1-E09C-336084B21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5" t="5584" r="16185" b="5584"/>
          <a:stretch/>
        </p:blipFill>
        <p:spPr bwMode="auto">
          <a:xfrm>
            <a:off x="198122" y="3187337"/>
            <a:ext cx="3565491" cy="348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hlinkClick r:id="rId5"/>
            <a:extLst>
              <a:ext uri="{FF2B5EF4-FFF2-40B4-BE49-F238E27FC236}">
                <a16:creationId xmlns:a16="http://schemas.microsoft.com/office/drawing/2014/main" id="{E543C1E4-0AF0-5CBA-BFF3-6B0FE78CCA57}"/>
              </a:ext>
            </a:extLst>
          </p:cNvPr>
          <p:cNvSpPr txBox="1"/>
          <p:nvPr/>
        </p:nvSpPr>
        <p:spPr>
          <a:xfrm>
            <a:off x="4636274" y="5496338"/>
            <a:ext cx="6418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https://corebodytemp.com/blogs/news/scientific-data-to-validate-core-s-accuracy</a:t>
            </a:r>
          </a:p>
        </p:txBody>
      </p:sp>
    </p:spTree>
    <p:extLst>
      <p:ext uri="{BB962C8B-B14F-4D97-AF65-F5344CB8AC3E}">
        <p14:creationId xmlns:p14="http://schemas.microsoft.com/office/powerpoint/2010/main" val="3857035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1" name="Text Box 3"/>
          <p:cNvSpPr txBox="1">
            <a:spLocks noChangeArrowheads="1"/>
          </p:cNvSpPr>
          <p:nvPr/>
        </p:nvSpPr>
        <p:spPr bwMode="auto">
          <a:xfrm>
            <a:off x="318295" y="837142"/>
            <a:ext cx="4392612" cy="473710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000" dirty="0"/>
              <a:t>HISTORIE</a:t>
            </a:r>
          </a:p>
          <a:p>
            <a:endParaRPr lang="cs-CZ" altLang="cs-CZ" sz="2000" b="1" dirty="0">
              <a:solidFill>
                <a:schemeClr val="accent2"/>
              </a:solidFill>
            </a:endParaRPr>
          </a:p>
          <a:p>
            <a:r>
              <a:rPr lang="cs-CZ" altLang="cs-CZ" sz="2000" b="1" dirty="0">
                <a:solidFill>
                  <a:srgbClr val="0066FF"/>
                </a:solidFill>
              </a:rPr>
              <a:t>AGA 680/102b</a:t>
            </a:r>
            <a:r>
              <a:rPr lang="cs-CZ" altLang="cs-CZ" sz="2000" b="1" dirty="0">
                <a:solidFill>
                  <a:schemeClr val="accent2"/>
                </a:solidFill>
              </a:rPr>
              <a:t> </a:t>
            </a:r>
            <a:r>
              <a:rPr lang="cs-CZ" altLang="cs-CZ" sz="2000" dirty="0"/>
              <a:t>– statické snímky s mnohonásobnou expozicí přes barevné filtry, dokumentace na foto Polaroid, velký, těžko přenosný. (1977)</a:t>
            </a:r>
          </a:p>
          <a:p>
            <a:endParaRPr lang="cs-CZ" altLang="cs-CZ" sz="2000" b="1" dirty="0"/>
          </a:p>
          <a:p>
            <a:r>
              <a:rPr lang="cs-CZ" altLang="cs-CZ" sz="2000" b="1" dirty="0">
                <a:solidFill>
                  <a:srgbClr val="0066FF"/>
                </a:solidFill>
              </a:rPr>
              <a:t>FLUKE TiR30</a:t>
            </a:r>
            <a:r>
              <a:rPr lang="cs-CZ" altLang="cs-CZ" sz="2000" b="1" dirty="0">
                <a:solidFill>
                  <a:schemeClr val="accent2"/>
                </a:solidFill>
              </a:rPr>
              <a:t> </a:t>
            </a:r>
            <a:r>
              <a:rPr lang="cs-CZ" altLang="cs-CZ" sz="2000" dirty="0"/>
              <a:t>– statické barevné snímky, jednoduchý software, malý, mobilní. (2010)</a:t>
            </a:r>
          </a:p>
          <a:p>
            <a:endParaRPr lang="cs-CZ" altLang="cs-CZ" sz="2400" dirty="0"/>
          </a:p>
          <a:p>
            <a:r>
              <a:rPr lang="cs-CZ" altLang="cs-CZ" sz="2000" b="1" dirty="0">
                <a:solidFill>
                  <a:srgbClr val="0066FF"/>
                </a:solidFill>
              </a:rPr>
              <a:t>FLIR P660</a:t>
            </a:r>
            <a:r>
              <a:rPr lang="cs-CZ" altLang="cs-CZ" sz="2000" b="1" dirty="0">
                <a:solidFill>
                  <a:schemeClr val="accent2"/>
                </a:solidFill>
              </a:rPr>
              <a:t> </a:t>
            </a:r>
            <a:r>
              <a:rPr lang="cs-CZ" altLang="cs-CZ" sz="2000" dirty="0"/>
              <a:t>– dynamická termovize f=30Hz, mobilní, rozvinutý software (2010)</a:t>
            </a:r>
            <a:endParaRPr lang="cs-CZ" altLang="cs-CZ" dirty="0"/>
          </a:p>
        </p:txBody>
      </p:sp>
      <p:pic>
        <p:nvPicPr>
          <p:cNvPr id="227356" name="Picture 28" descr="MedicalPa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r="24782" b="20337"/>
          <a:stretch/>
        </p:blipFill>
        <p:spPr bwMode="auto">
          <a:xfrm>
            <a:off x="5740243" y="5248499"/>
            <a:ext cx="1764721" cy="141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3" name="Picture 5" descr="TERMO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682" y="837142"/>
            <a:ext cx="2018692" cy="22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4" name="Picture 6" descr="FlukeTi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146" y="2663964"/>
            <a:ext cx="1525175" cy="18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5" name="Picture 7" descr="IR00012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7"/>
          <a:stretch/>
        </p:blipFill>
        <p:spPr bwMode="auto">
          <a:xfrm>
            <a:off x="5680039" y="3142584"/>
            <a:ext cx="2409933" cy="173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7" name="Picture 9" descr="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488" y="837142"/>
            <a:ext cx="2209800" cy="175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40" name="Picture 1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" t="4599" r="15778" b="7790"/>
          <a:stretch/>
        </p:blipFill>
        <p:spPr bwMode="auto">
          <a:xfrm>
            <a:off x="3882824" y="4969406"/>
            <a:ext cx="1837444" cy="158379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318296" y="260881"/>
            <a:ext cx="11533735" cy="503237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>
                <a:solidFill>
                  <a:srgbClr val="002060"/>
                </a:solidFill>
              </a:rPr>
              <a:t>TERMOGRAFIE – zobrazení teplot na povrchu těla</a:t>
            </a:r>
          </a:p>
        </p:txBody>
      </p:sp>
      <p:pic>
        <p:nvPicPr>
          <p:cNvPr id="5" name="Picture 2" descr="IR003068">
            <a:extLst>
              <a:ext uri="{FF2B5EF4-FFF2-40B4-BE49-F238E27FC236}">
                <a16:creationId xmlns:a16="http://schemas.microsoft.com/office/drawing/2014/main" id="{EC742DBF-CE93-6C44-B790-B1AD2EEA0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42542" b="23567"/>
          <a:stretch/>
        </p:blipFill>
        <p:spPr bwMode="auto">
          <a:xfrm>
            <a:off x="8360073" y="3419587"/>
            <a:ext cx="1764721" cy="258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IR003100">
            <a:extLst>
              <a:ext uri="{FF2B5EF4-FFF2-40B4-BE49-F238E27FC236}">
                <a16:creationId xmlns:a16="http://schemas.microsoft.com/office/drawing/2014/main" id="{002EB3D4-6532-E458-3218-0159FB940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9" t="2405" r="45209" b="12028"/>
          <a:stretch/>
        </p:blipFill>
        <p:spPr bwMode="auto">
          <a:xfrm>
            <a:off x="10207010" y="3439181"/>
            <a:ext cx="1636249" cy="258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EE75ED20-DB23-14A9-7A20-754AC59A1D15}"/>
              </a:ext>
            </a:extLst>
          </p:cNvPr>
          <p:cNvSpPr/>
          <p:nvPr/>
        </p:nvSpPr>
        <p:spPr>
          <a:xfrm>
            <a:off x="8959428" y="2275236"/>
            <a:ext cx="25660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teplota levého ramene a paže před a po plavání</a:t>
            </a:r>
          </a:p>
        </p:txBody>
      </p:sp>
    </p:spTree>
    <p:extLst>
      <p:ext uri="{BB962C8B-B14F-4D97-AF65-F5344CB8AC3E}">
        <p14:creationId xmlns:p14="http://schemas.microsoft.com/office/powerpoint/2010/main" val="4204679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>
            <a:extLst>
              <a:ext uri="{FF2B5EF4-FFF2-40B4-BE49-F238E27FC236}">
                <a16:creationId xmlns:a16="http://schemas.microsoft.com/office/drawing/2014/main" id="{5F5953E9-BE04-B953-0853-FF39A9292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80" y="3865697"/>
            <a:ext cx="2087562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39" name="Picture 3">
            <a:extLst>
              <a:ext uri="{FF2B5EF4-FFF2-40B4-BE49-F238E27FC236}">
                <a16:creationId xmlns:a16="http://schemas.microsoft.com/office/drawing/2014/main" id="{D407C397-E602-9319-8B2D-51C2EDB5B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81" y="2373448"/>
            <a:ext cx="20161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7" name="Rectangle 11">
            <a:extLst>
              <a:ext uri="{FF2B5EF4-FFF2-40B4-BE49-F238E27FC236}">
                <a16:creationId xmlns:a16="http://schemas.microsoft.com/office/drawing/2014/main" id="{860AA918-BB0F-D886-AB04-F67EA6FC4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723" y="2636822"/>
            <a:ext cx="5226957" cy="92333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3 měsíce po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natržení dvojhlavého svalu stehna vlevo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u 54-letého triatlonisty</a:t>
            </a:r>
          </a:p>
          <a:p>
            <a:pPr algn="l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1,5</a:t>
            </a:r>
            <a:r>
              <a:rPr lang="cs-CZ" altLang="cs-CZ" b="1" baseline="5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(přechodné menší prokrvení)</a:t>
            </a:r>
          </a:p>
        </p:txBody>
      </p:sp>
      <p:pic>
        <p:nvPicPr>
          <p:cNvPr id="219148" name="Picture 12">
            <a:extLst>
              <a:ext uri="{FF2B5EF4-FFF2-40B4-BE49-F238E27FC236}">
                <a16:creationId xmlns:a16="http://schemas.microsoft.com/office/drawing/2014/main" id="{A06A0592-4753-0B66-8CC2-C17663A0E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05" y="2373447"/>
            <a:ext cx="2303462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50" name="Rectangle 14">
            <a:extLst>
              <a:ext uri="{FF2B5EF4-FFF2-40B4-BE49-F238E27FC236}">
                <a16:creationId xmlns:a16="http://schemas.microsoft.com/office/drawing/2014/main" id="{5FDA039E-A13E-683D-8914-EE11D4474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919" y="4038523"/>
            <a:ext cx="5226957" cy="92333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Akutní zánět tíhového váčku Achillovy šlachy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vlevo u 24-letého badmintonisty - 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o 4</a:t>
            </a:r>
            <a:r>
              <a:rPr lang="cs-CZ" altLang="cs-CZ" b="1" baseline="5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l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přetížení pravého lýtka</a:t>
            </a:r>
          </a:p>
        </p:txBody>
      </p:sp>
      <p:sp>
        <p:nvSpPr>
          <p:cNvPr id="219152" name="Line 16">
            <a:extLst>
              <a:ext uri="{FF2B5EF4-FFF2-40B4-BE49-F238E27FC236}">
                <a16:creationId xmlns:a16="http://schemas.microsoft.com/office/drawing/2014/main" id="{07425882-0D8C-504E-B2A0-B0026C8151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64201" y="5878514"/>
            <a:ext cx="360363" cy="714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19153" name="Picture 17">
            <a:extLst>
              <a:ext uri="{FF2B5EF4-FFF2-40B4-BE49-F238E27FC236}">
                <a16:creationId xmlns:a16="http://schemas.microsoft.com/office/drawing/2014/main" id="{CB8779F3-7D81-5F4C-9B9D-9081C9525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81" y="1078048"/>
            <a:ext cx="20161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54" name="Picture 18">
            <a:extLst>
              <a:ext uri="{FF2B5EF4-FFF2-40B4-BE49-F238E27FC236}">
                <a16:creationId xmlns:a16="http://schemas.microsoft.com/office/drawing/2014/main" id="{A27AEF8D-4FBB-E912-B81E-600ECC44D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06" y="1078048"/>
            <a:ext cx="20161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55" name="Rectangle 19">
            <a:extLst>
              <a:ext uri="{FF2B5EF4-FFF2-40B4-BE49-F238E27FC236}">
                <a16:creationId xmlns:a16="http://schemas.microsoft.com/office/drawing/2014/main" id="{BDC6E035-0131-A5A6-4981-A074D4B14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723" y="1266332"/>
            <a:ext cx="5229311" cy="92333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1 týden po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natržení hýžďového svalu vpravo</a:t>
            </a:r>
          </a:p>
          <a:p>
            <a:pPr algn="l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u 24-letého badmintonisty</a:t>
            </a:r>
          </a:p>
          <a:p>
            <a:pPr algn="l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o 4</a:t>
            </a:r>
            <a:r>
              <a:rPr lang="cs-CZ" altLang="cs-CZ" b="1" baseline="5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(akutní zánět hojení)</a:t>
            </a:r>
          </a:p>
        </p:txBody>
      </p:sp>
      <p:sp>
        <p:nvSpPr>
          <p:cNvPr id="219156" name="Line 20">
            <a:extLst>
              <a:ext uri="{FF2B5EF4-FFF2-40B4-BE49-F238E27FC236}">
                <a16:creationId xmlns:a16="http://schemas.microsoft.com/office/drawing/2014/main" id="{49663E32-2B97-FA96-8D3A-90F57F995C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28740" y="1902458"/>
            <a:ext cx="103015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19157" name="Picture 21">
            <a:extLst>
              <a:ext uri="{FF2B5EF4-FFF2-40B4-BE49-F238E27FC236}">
                <a16:creationId xmlns:a16="http://schemas.microsoft.com/office/drawing/2014/main" id="{3E97E262-8B7C-5E86-1A00-9D3466F72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06" y="3865697"/>
            <a:ext cx="2085975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58" name="Text Box 22">
            <a:extLst>
              <a:ext uri="{FF2B5EF4-FFF2-40B4-BE49-F238E27FC236}">
                <a16:creationId xmlns:a16="http://schemas.microsoft.com/office/drawing/2014/main" id="{5C4E0764-E2CC-057B-C666-CB87F0042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081" y="1078047"/>
            <a:ext cx="1438275" cy="6413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za týden →</a:t>
            </a:r>
          </a:p>
        </p:txBody>
      </p:sp>
      <p:sp>
        <p:nvSpPr>
          <p:cNvPr id="219159" name="Text Box 23">
            <a:extLst>
              <a:ext uri="{FF2B5EF4-FFF2-40B4-BE49-F238E27FC236}">
                <a16:creationId xmlns:a16="http://schemas.microsoft.com/office/drawing/2014/main" id="{334BCB2A-B52E-4753-FF34-A2EDF5D36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080" y="2373447"/>
            <a:ext cx="1439862" cy="6413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za měsíc →</a:t>
            </a:r>
          </a:p>
        </p:txBody>
      </p:sp>
      <p:sp>
        <p:nvSpPr>
          <p:cNvPr id="219160" name="Text Box 24">
            <a:extLst>
              <a:ext uri="{FF2B5EF4-FFF2-40B4-BE49-F238E27FC236}">
                <a16:creationId xmlns:a16="http://schemas.microsoft.com/office/drawing/2014/main" id="{1BD3451B-4112-9B09-4D39-B45A21F71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6394" y="3867150"/>
            <a:ext cx="1297645" cy="92333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…3 dny po aplikaci steroidu </a:t>
            </a: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</a:p>
        </p:txBody>
      </p:sp>
      <p:pic>
        <p:nvPicPr>
          <p:cNvPr id="219162" name="Picture 26">
            <a:extLst>
              <a:ext uri="{FF2B5EF4-FFF2-40B4-BE49-F238E27FC236}">
                <a16:creationId xmlns:a16="http://schemas.microsoft.com/office/drawing/2014/main" id="{E1B8BFFA-0461-5A93-7CF6-96AA0E665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80" y="5240472"/>
            <a:ext cx="23050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63" name="Rectangle 27">
            <a:extLst>
              <a:ext uri="{FF2B5EF4-FFF2-40B4-BE49-F238E27FC236}">
                <a16:creationId xmlns:a16="http://schemas.microsoft.com/office/drawing/2014/main" id="{95585D85-37ED-AC3A-AEBA-66FFA55D5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919" y="5410672"/>
            <a:ext cx="5254761" cy="92333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Zánět mezičlánkového kloubu prostředníku vpravo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4 měsíce po naražení u 15-letého baseballisty - 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o 4</a:t>
            </a:r>
            <a:r>
              <a:rPr lang="cs-CZ" altLang="cs-CZ" b="1" baseline="5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19164" name="Picture 28">
            <a:extLst>
              <a:ext uri="{FF2B5EF4-FFF2-40B4-BE49-F238E27FC236}">
                <a16:creationId xmlns:a16="http://schemas.microsoft.com/office/drawing/2014/main" id="{BC5C736A-BF06-9933-C083-B7C19DB70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05" y="5219835"/>
            <a:ext cx="223202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65" name="Text Box 29">
            <a:extLst>
              <a:ext uri="{FF2B5EF4-FFF2-40B4-BE49-F238E27FC236}">
                <a16:creationId xmlns:a16="http://schemas.microsoft.com/office/drawing/2014/main" id="{44E98462-1C6A-0CB0-4C41-346883F4B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417" y="5254760"/>
            <a:ext cx="1081088" cy="6413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←dlaň hřbet →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800E8F2F-35D1-C24E-CF20-4555ADD60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920" y="156666"/>
            <a:ext cx="10006148" cy="759820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>
                <a:solidFill>
                  <a:srgbClr val="002060"/>
                </a:solidFill>
              </a:rPr>
              <a:t>TERMOGRAFIE</a:t>
            </a:r>
          </a:p>
          <a:p>
            <a:pPr algn="ctr"/>
            <a:r>
              <a:rPr lang="cs-CZ" altLang="cs-CZ" sz="2400" b="1" dirty="0">
                <a:solidFill>
                  <a:srgbClr val="002060"/>
                </a:solidFill>
              </a:rPr>
              <a:t>zobrazení teplot na povrchu těla, </a:t>
            </a:r>
            <a:r>
              <a:rPr lang="cs-CZ" altLang="cs-CZ" sz="2400" dirty="0">
                <a:solidFill>
                  <a:schemeClr val="tx1"/>
                </a:solidFill>
              </a:rPr>
              <a:t>srovnání s protilehlou stranou</a:t>
            </a:r>
          </a:p>
        </p:txBody>
      </p:sp>
      <p:sp>
        <p:nvSpPr>
          <p:cNvPr id="3" name="Line 20">
            <a:extLst>
              <a:ext uri="{FF2B5EF4-FFF2-40B4-BE49-F238E27FC236}">
                <a16:creationId xmlns:a16="http://schemas.microsoft.com/office/drawing/2014/main" id="{8942304D-96CD-444B-D64B-4CC98C39EE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36508" y="2766057"/>
            <a:ext cx="1030150" cy="55761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" name="Line 20">
            <a:extLst>
              <a:ext uri="{FF2B5EF4-FFF2-40B4-BE49-F238E27FC236}">
                <a16:creationId xmlns:a16="http://schemas.microsoft.com/office/drawing/2014/main" id="{FFDC6E07-10EB-4ADB-842B-896F87D1C8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92043" y="4911270"/>
            <a:ext cx="103015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" name="Line 20">
            <a:extLst>
              <a:ext uri="{FF2B5EF4-FFF2-40B4-BE49-F238E27FC236}">
                <a16:creationId xmlns:a16="http://schemas.microsoft.com/office/drawing/2014/main" id="{C2A07485-6C59-E353-4F4F-EB6FA59DFA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30197" y="5549308"/>
            <a:ext cx="1054029" cy="1111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097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 rotWithShape="1">
          <a:blip r:embed="rId2"/>
          <a:srcRect l="6047" t="11047" r="5238" b="10667"/>
          <a:stretch/>
        </p:blipFill>
        <p:spPr>
          <a:xfrm>
            <a:off x="2039982" y="953589"/>
            <a:ext cx="8112035" cy="53688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13">
            <a:extLst>
              <a:ext uri="{FF2B5EF4-FFF2-40B4-BE49-F238E27FC236}">
                <a16:creationId xmlns:a16="http://schemas.microsoft.com/office/drawing/2014/main" id="{779E693B-C867-696F-6D30-D987E4021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96" y="260881"/>
            <a:ext cx="11533735" cy="503237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>
                <a:solidFill>
                  <a:srgbClr val="002060"/>
                </a:solidFill>
              </a:rPr>
              <a:t>TERMOGRAFIE – zobrazení teplot na povrchu těla</a:t>
            </a:r>
          </a:p>
        </p:txBody>
      </p:sp>
    </p:spTree>
    <p:extLst>
      <p:ext uri="{BB962C8B-B14F-4D97-AF65-F5344CB8AC3E}">
        <p14:creationId xmlns:p14="http://schemas.microsoft.com/office/powerpoint/2010/main" val="7948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5AA243EA-3751-9240-70D8-FC230C8F8F66}"/>
              </a:ext>
            </a:extLst>
          </p:cNvPr>
          <p:cNvSpPr txBox="1"/>
          <p:nvPr/>
        </p:nvSpPr>
        <p:spPr>
          <a:xfrm>
            <a:off x="3356159" y="912990"/>
            <a:ext cx="54796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Linux Libertine"/>
              </a:rPr>
              <a:t>Globální družicové polohové systémy</a:t>
            </a:r>
          </a:p>
          <a:p>
            <a:pPr algn="ctr"/>
            <a:r>
              <a:rPr lang="cs-CZ" altLang="cs-CZ" sz="2000" dirty="0">
                <a:latin typeface="Calibri" panose="020F0502020204030204" pitchFamily="34" charset="0"/>
              </a:rPr>
              <a:t>GPS - </a:t>
            </a:r>
            <a:r>
              <a:rPr lang="cs-CZ" altLang="cs-CZ" sz="2000" dirty="0" err="1">
                <a:latin typeface="Calibri" panose="020F0502020204030204" pitchFamily="34" charset="0"/>
              </a:rPr>
              <a:t>Global</a:t>
            </a:r>
            <a:r>
              <a:rPr lang="cs-CZ" altLang="cs-CZ" sz="2000" dirty="0">
                <a:latin typeface="Calibri" panose="020F0502020204030204" pitchFamily="34" charset="0"/>
              </a:rPr>
              <a:t> Positioning </a:t>
            </a:r>
            <a:r>
              <a:rPr lang="cs-CZ" altLang="cs-CZ" sz="2000" dirty="0" err="1">
                <a:latin typeface="Calibri" panose="020F0502020204030204" pitchFamily="34" charset="0"/>
              </a:rPr>
              <a:t>System</a:t>
            </a:r>
            <a:endParaRPr lang="cs-CZ" altLang="cs-CZ" sz="2000" dirty="0">
              <a:latin typeface="Calibri" panose="020F0502020204030204" pitchFamily="34" charset="0"/>
            </a:endParaRPr>
          </a:p>
          <a:p>
            <a:pPr algn="ctr"/>
            <a:r>
              <a:rPr lang="cs-CZ" altLang="cs-CZ" sz="2000" dirty="0">
                <a:latin typeface="Calibri" panose="020F0502020204030204" pitchFamily="34" charset="0"/>
              </a:rPr>
              <a:t>Čas odeslání a příjmu rádiového signálu</a:t>
            </a:r>
          </a:p>
          <a:p>
            <a:pPr algn="ctr"/>
            <a:r>
              <a:rPr lang="cs-CZ" altLang="cs-CZ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k určení polohy člověka na povrchu Země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0B18BCDD-1465-5BA2-C2B2-920A015087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029089"/>
              </p:ext>
            </p:extLst>
          </p:nvPr>
        </p:nvGraphicFramePr>
        <p:xfrm>
          <a:off x="1539102" y="3392889"/>
          <a:ext cx="9113796" cy="2744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8966">
                  <a:extLst>
                    <a:ext uri="{9D8B030D-6E8A-4147-A177-3AD203B41FA5}">
                      <a16:colId xmlns:a16="http://schemas.microsoft.com/office/drawing/2014/main" val="825142474"/>
                    </a:ext>
                  </a:extLst>
                </a:gridCol>
                <a:gridCol w="1518966">
                  <a:extLst>
                    <a:ext uri="{9D8B030D-6E8A-4147-A177-3AD203B41FA5}">
                      <a16:colId xmlns:a16="http://schemas.microsoft.com/office/drawing/2014/main" val="3295663704"/>
                    </a:ext>
                  </a:extLst>
                </a:gridCol>
                <a:gridCol w="1518966">
                  <a:extLst>
                    <a:ext uri="{9D8B030D-6E8A-4147-A177-3AD203B41FA5}">
                      <a16:colId xmlns:a16="http://schemas.microsoft.com/office/drawing/2014/main" val="1539896786"/>
                    </a:ext>
                  </a:extLst>
                </a:gridCol>
                <a:gridCol w="1518966">
                  <a:extLst>
                    <a:ext uri="{9D8B030D-6E8A-4147-A177-3AD203B41FA5}">
                      <a16:colId xmlns:a16="http://schemas.microsoft.com/office/drawing/2014/main" val="889166247"/>
                    </a:ext>
                  </a:extLst>
                </a:gridCol>
                <a:gridCol w="1518966">
                  <a:extLst>
                    <a:ext uri="{9D8B030D-6E8A-4147-A177-3AD203B41FA5}">
                      <a16:colId xmlns:a16="http://schemas.microsoft.com/office/drawing/2014/main" val="1572971600"/>
                    </a:ext>
                  </a:extLst>
                </a:gridCol>
                <a:gridCol w="1518966">
                  <a:extLst>
                    <a:ext uri="{9D8B030D-6E8A-4147-A177-3AD203B41FA5}">
                      <a16:colId xmlns:a16="http://schemas.microsoft.com/office/drawing/2014/main" val="565809282"/>
                    </a:ext>
                  </a:extLst>
                </a:gridCol>
              </a:tblGrid>
              <a:tr h="510799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Název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Stát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Rok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Počet družic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Výška orbity</a:t>
                      </a:r>
                    </a:p>
                    <a:p>
                      <a:pPr algn="ctr"/>
                      <a:r>
                        <a:rPr lang="cs-CZ" sz="2000" dirty="0"/>
                        <a:t>(tis.km)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Doba oběhu</a:t>
                      </a:r>
                    </a:p>
                    <a:p>
                      <a:pPr algn="ctr"/>
                      <a:r>
                        <a:rPr lang="cs-CZ" sz="2000" dirty="0"/>
                        <a:t>(</a:t>
                      </a:r>
                      <a:r>
                        <a:rPr lang="cs-CZ" sz="2000" dirty="0" err="1"/>
                        <a:t>h:m</a:t>
                      </a:r>
                      <a:r>
                        <a:rPr lang="cs-CZ" sz="2000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5880854"/>
                  </a:ext>
                </a:extLst>
              </a:tr>
              <a:tr h="510799">
                <a:tc>
                  <a:txBody>
                    <a:bodyPr/>
                    <a:lstStyle/>
                    <a:p>
                      <a:r>
                        <a:rPr lang="cs-CZ" sz="2000" dirty="0"/>
                        <a:t>GPS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1994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~20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11:58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2992061"/>
                  </a:ext>
                </a:extLst>
              </a:tr>
              <a:tr h="510799">
                <a:tc>
                  <a:txBody>
                    <a:bodyPr/>
                    <a:lstStyle/>
                    <a:p>
                      <a:r>
                        <a:rPr lang="cs-CZ" sz="2000" dirty="0" err="1"/>
                        <a:t>Glonass</a:t>
                      </a:r>
                      <a:endParaRPr lang="cs-CZ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Rusko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2011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~19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12:15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0455605"/>
                  </a:ext>
                </a:extLst>
              </a:tr>
              <a:tr h="510799">
                <a:tc>
                  <a:txBody>
                    <a:bodyPr/>
                    <a:lstStyle/>
                    <a:p>
                      <a:r>
                        <a:rPr lang="cs-CZ" sz="2000" dirty="0"/>
                        <a:t>Galileo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EU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~23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14:05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7021658"/>
                  </a:ext>
                </a:extLst>
              </a:tr>
              <a:tr h="510799">
                <a:tc>
                  <a:txBody>
                    <a:bodyPr/>
                    <a:lstStyle/>
                    <a:p>
                      <a:r>
                        <a:rPr lang="cs-CZ" sz="2000" dirty="0" err="1"/>
                        <a:t>BeiDou</a:t>
                      </a:r>
                      <a:endParaRPr lang="cs-CZ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Čína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~31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12:50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5152528"/>
                  </a:ext>
                </a:extLst>
              </a:tr>
            </a:tbl>
          </a:graphicData>
        </a:graphic>
      </p:graphicFrame>
      <p:pic>
        <p:nvPicPr>
          <p:cNvPr id="7" name="Obrázek 5">
            <a:extLst>
              <a:ext uri="{FF2B5EF4-FFF2-40B4-BE49-F238E27FC236}">
                <a16:creationId xmlns:a16="http://schemas.microsoft.com/office/drawing/2014/main" id="{9FB4A4EA-224C-0C63-2DB4-1C6C3427F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33" y="476233"/>
            <a:ext cx="3190835" cy="2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satelity">
            <a:extLst>
              <a:ext uri="{FF2B5EF4-FFF2-40B4-BE49-F238E27FC236}">
                <a16:creationId xmlns:a16="http://schemas.microsoft.com/office/drawing/2014/main" id="{B5FE0519-E5F2-E84A-CB07-3A5949156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3012" r="19064" b="1807"/>
          <a:stretch/>
        </p:blipFill>
        <p:spPr bwMode="auto">
          <a:xfrm>
            <a:off x="410716" y="368338"/>
            <a:ext cx="2756234" cy="266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208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521075" y="70754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61124645-F58C-872E-D920-DC017AD86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96" y="260881"/>
            <a:ext cx="11533735" cy="503237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>
                <a:solidFill>
                  <a:srgbClr val="002060"/>
                </a:solidFill>
              </a:rPr>
              <a:t>TERMOGRAFIE – zobrazení teplot na povrchu těla</a:t>
            </a:r>
          </a:p>
        </p:txBody>
      </p:sp>
      <p:sp>
        <p:nvSpPr>
          <p:cNvPr id="3" name="AutoShape 2" descr="Seek Thermal – Aplikace na Google Play">
            <a:extLst>
              <a:ext uri="{FF2B5EF4-FFF2-40B4-BE49-F238E27FC236}">
                <a16:creationId xmlns:a16="http://schemas.microsoft.com/office/drawing/2014/main" id="{0D68759C-8CC6-3BCF-7C8E-864BDB9106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Picture 2" descr="Seek Thermal CompactPRO pro Android, USB-C Termokamera Hlavní obrázek">
            <a:extLst>
              <a:ext uri="{FF2B5EF4-FFF2-40B4-BE49-F238E27FC236}">
                <a16:creationId xmlns:a16="http://schemas.microsoft.com/office/drawing/2014/main" id="{3AD701E9-5EF2-631C-E715-D1EDAD047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043" y="3538282"/>
            <a:ext cx="2798674" cy="24684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amera101514937amjpg">
            <a:extLst>
              <a:ext uri="{FF2B5EF4-FFF2-40B4-BE49-F238E27FC236}">
                <a16:creationId xmlns:a16="http://schemas.microsoft.com/office/drawing/2014/main" id="{02DD5A97-B420-9F63-199F-60EAD19B8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9" t="6217" r="3775" b="12973"/>
          <a:stretch/>
        </p:blipFill>
        <p:spPr bwMode="auto">
          <a:xfrm>
            <a:off x="2411592" y="1641409"/>
            <a:ext cx="2834124" cy="18534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AACA127-34C5-285D-5DB6-4643EE56EB94}"/>
              </a:ext>
            </a:extLst>
          </p:cNvPr>
          <p:cNvSpPr txBox="1"/>
          <p:nvPr/>
        </p:nvSpPr>
        <p:spPr>
          <a:xfrm>
            <a:off x="329132" y="940158"/>
            <a:ext cx="1153373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termografická kamera a aplikace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Seek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Thermal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dirty="0"/>
              <a:t>k chytrému telefonu (2023)</a:t>
            </a:r>
          </a:p>
        </p:txBody>
      </p:sp>
      <p:pic>
        <p:nvPicPr>
          <p:cNvPr id="4104" name="Picture 8" descr="Medical exploitation of the Seek thermal XR by Pr José Travassos Valdez">
            <a:extLst>
              <a:ext uri="{FF2B5EF4-FFF2-40B4-BE49-F238E27FC236}">
                <a16:creationId xmlns:a16="http://schemas.microsoft.com/office/drawing/2014/main" id="{B86566D9-D176-8938-50BD-516AB0E1D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121" y="1623391"/>
            <a:ext cx="4029329" cy="513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xtract of the doubble view video of a moving hand on a table">
            <a:extLst>
              <a:ext uri="{FF2B5EF4-FFF2-40B4-BE49-F238E27FC236}">
                <a16:creationId xmlns:a16="http://schemas.microsoft.com/office/drawing/2014/main" id="{83CEBE7D-B505-1457-10FF-1CBC95800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660863" y="3555862"/>
            <a:ext cx="3994160" cy="23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Seek Thermal Camera | Image">
            <a:extLst>
              <a:ext uri="{FF2B5EF4-FFF2-40B4-BE49-F238E27FC236}">
                <a16:creationId xmlns:a16="http://schemas.microsoft.com/office/drawing/2014/main" id="{2D106C2D-A16B-28D8-7463-1CFFF4905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2" t="5475" r="12558" b="2579"/>
          <a:stretch/>
        </p:blipFill>
        <p:spPr bwMode="auto">
          <a:xfrm>
            <a:off x="315949" y="1609636"/>
            <a:ext cx="2047055" cy="47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69CFEDC-FCEA-3BE7-7817-8B73CE586BCE}"/>
              </a:ext>
            </a:extLst>
          </p:cNvPr>
          <p:cNvSpPr txBox="1"/>
          <p:nvPr/>
        </p:nvSpPr>
        <p:spPr>
          <a:xfrm>
            <a:off x="9463855" y="2106538"/>
            <a:ext cx="2388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Současné zobrazení</a:t>
            </a:r>
          </a:p>
          <a:p>
            <a:pPr algn="ctr"/>
            <a:r>
              <a:rPr lang="cs-CZ" dirty="0"/>
              <a:t>IČ a viditelného záření</a:t>
            </a:r>
          </a:p>
        </p:txBody>
      </p:sp>
    </p:spTree>
    <p:extLst>
      <p:ext uri="{BB962C8B-B14F-4D97-AF65-F5344CB8AC3E}">
        <p14:creationId xmlns:p14="http://schemas.microsoft.com/office/powerpoint/2010/main" val="35875096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9" name="Rectangle 7">
            <a:extLst>
              <a:ext uri="{FF2B5EF4-FFF2-40B4-BE49-F238E27FC236}">
                <a16:creationId xmlns:a16="http://schemas.microsoft.com/office/drawing/2014/main" id="{1461C6D8-DAD7-523A-D006-F5127FA5A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9640" y="400960"/>
            <a:ext cx="8057319" cy="120032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altLang="cs-CZ" sz="2400" b="1" dirty="0">
                <a:solidFill>
                  <a:srgbClr val="0066FF"/>
                </a:solidFill>
              </a:rPr>
              <a:t>Termografie </a:t>
            </a:r>
            <a:r>
              <a:rPr lang="cs-CZ" altLang="cs-CZ" sz="2400" dirty="0">
                <a:solidFill>
                  <a:srgbClr val="0066FF"/>
                </a:solidFill>
              </a:rPr>
              <a:t>je neinvazivní, velmi citlivá, rychlá funkční metoda.</a:t>
            </a:r>
          </a:p>
          <a:p>
            <a:r>
              <a:rPr lang="cs-CZ" altLang="cs-CZ" sz="2400" dirty="0">
                <a:solidFill>
                  <a:srgbClr val="C00000"/>
                </a:solidFill>
              </a:rPr>
              <a:t>- pomáhá v diagnostice přetížení pohybového aparátu při PA</a:t>
            </a:r>
          </a:p>
          <a:p>
            <a:pPr algn="l"/>
            <a:r>
              <a:rPr lang="cs-CZ" altLang="cs-CZ" sz="2400" dirty="0">
                <a:solidFill>
                  <a:srgbClr val="C00000"/>
                </a:solidFill>
              </a:rPr>
              <a:t>- pomáhá při rozhodování o terapii a návratu k PA</a:t>
            </a:r>
          </a:p>
        </p:txBody>
      </p:sp>
      <p:pic>
        <p:nvPicPr>
          <p:cNvPr id="161820" name="Picture 28">
            <a:extLst>
              <a:ext uri="{FF2B5EF4-FFF2-40B4-BE49-F238E27FC236}">
                <a16:creationId xmlns:a16="http://schemas.microsoft.com/office/drawing/2014/main" id="{395B25F7-DBF7-5473-16B7-5D0DE95B6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2" b="43426"/>
          <a:stretch/>
        </p:blipFill>
        <p:spPr bwMode="auto">
          <a:xfrm>
            <a:off x="1909640" y="1640621"/>
            <a:ext cx="8056912" cy="315344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810" name="Text Box 18">
            <a:extLst>
              <a:ext uri="{FF2B5EF4-FFF2-40B4-BE49-F238E27FC236}">
                <a16:creationId xmlns:a16="http://schemas.microsoft.com/office/drawing/2014/main" id="{92062B4E-8A50-B690-02CB-1E4C4340E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640" y="4313155"/>
            <a:ext cx="7443366" cy="461665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400" b="1" i="1" dirty="0">
                <a:solidFill>
                  <a:schemeClr val="bg1"/>
                </a:solidFill>
                <a:latin typeface="Monotype Corsiva" panose="03010101010201010101" pitchFamily="66" charset="0"/>
              </a:rPr>
              <a:t>Děkuji Vám za pozornost.</a:t>
            </a:r>
          </a:p>
        </p:txBody>
      </p:sp>
      <p:sp>
        <p:nvSpPr>
          <p:cNvPr id="161821" name="Oval 29">
            <a:extLst>
              <a:ext uri="{FF2B5EF4-FFF2-40B4-BE49-F238E27FC236}">
                <a16:creationId xmlns:a16="http://schemas.microsoft.com/office/drawing/2014/main" id="{A44CC7C7-A488-3C1E-F8C7-FB242746A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1480" y="3002923"/>
            <a:ext cx="627457" cy="830997"/>
          </a:xfrm>
          <a:prstGeom prst="ellips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61822" name="Rectangle 30">
            <a:extLst>
              <a:ext uri="{FF2B5EF4-FFF2-40B4-BE49-F238E27FC236}">
                <a16:creationId xmlns:a16="http://schemas.microsoft.com/office/drawing/2014/main" id="{639AA986-33F2-C1EC-2613-3E14971B4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0985" y="6185335"/>
            <a:ext cx="1964851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sz="1400" dirty="0"/>
              <a:t>(</a:t>
            </a:r>
            <a:r>
              <a:rPr lang="cs-CZ" altLang="cs-CZ" sz="1400" dirty="0" err="1"/>
              <a:t>J.B.Mercer</a:t>
            </a:r>
            <a:r>
              <a:rPr lang="cs-CZ" altLang="cs-CZ" sz="1400" dirty="0"/>
              <a:t> 2009)</a:t>
            </a:r>
          </a:p>
        </p:txBody>
      </p:sp>
      <p:sp>
        <p:nvSpPr>
          <p:cNvPr id="161823" name="Text Box 31">
            <a:extLst>
              <a:ext uri="{FF2B5EF4-FFF2-40B4-BE49-F238E27FC236}">
                <a16:creationId xmlns:a16="http://schemas.microsoft.com/office/drawing/2014/main" id="{28F0F2F4-372D-B802-B8E4-1A210D382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587" y="2152677"/>
            <a:ext cx="4943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48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61816" name="Picture 24">
            <a:hlinkClick r:id="rId3"/>
            <a:extLst>
              <a:ext uri="{FF2B5EF4-FFF2-40B4-BE49-F238E27FC236}">
                <a16:creationId xmlns:a16="http://schemas.microsoft.com/office/drawing/2014/main" id="{5E7514EB-AF85-7207-B0DB-9FACCC821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t="21870" r="7037" b="27404"/>
          <a:stretch/>
        </p:blipFill>
        <p:spPr bwMode="auto">
          <a:xfrm>
            <a:off x="4950985" y="4807132"/>
            <a:ext cx="196485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368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Obdélník 3">
            <a:extLst>
              <a:ext uri="{FF2B5EF4-FFF2-40B4-BE49-F238E27FC236}">
                <a16:creationId xmlns:a16="http://schemas.microsoft.com/office/drawing/2014/main" id="{244CB8E8-0324-66EC-6811-6C4C7319D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80" y="133275"/>
            <a:ext cx="661797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Měření pohybu člověka na povrchu Země (GPS …)</a:t>
            </a:r>
          </a:p>
          <a:p>
            <a:pPr algn="ctr">
              <a:spcBef>
                <a:spcPct val="0"/>
              </a:spcBef>
              <a:buNone/>
            </a:pPr>
            <a:r>
              <a:rPr lang="cs-CZ" altLang="cs-CZ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vzdálenost, rychlost, převýšení</a:t>
            </a:r>
            <a:r>
              <a:rPr lang="cs-CZ" altLang="cs-CZ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2400" dirty="0">
                <a:latin typeface="Calibri" panose="020F0502020204030204" pitchFamily="34" charset="0"/>
              </a:rPr>
              <a:t>Čas</a:t>
            </a:r>
            <a:endParaRPr lang="cs-CZ" altLang="cs-CZ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</a:rPr>
              <a:t>(chyby v měření: menší vzdálenost, větší převýšení)</a:t>
            </a:r>
          </a:p>
        </p:txBody>
      </p:sp>
      <p:sp>
        <p:nvSpPr>
          <p:cNvPr id="18439" name="TextovéPole 6">
            <a:extLst>
              <a:ext uri="{FF2B5EF4-FFF2-40B4-BE49-F238E27FC236}">
                <a16:creationId xmlns:a16="http://schemas.microsoft.com/office/drawing/2014/main" id="{A0D113CB-830F-3DF4-848D-6F87F9DE0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0863" y="-1800225"/>
            <a:ext cx="6057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Global Positioning System (GPS)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BE1DE6F-443E-A505-85D1-81CC6D9151CC}"/>
              </a:ext>
            </a:extLst>
          </p:cNvPr>
          <p:cNvSpPr txBox="1"/>
          <p:nvPr/>
        </p:nvSpPr>
        <p:spPr>
          <a:xfrm>
            <a:off x="427452" y="1300593"/>
            <a:ext cx="259601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u="sng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Příklady </a:t>
            </a:r>
            <a:r>
              <a:rPr lang="cs-CZ" b="1" u="sng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aplikací</a:t>
            </a:r>
            <a:r>
              <a:rPr lang="cs-CZ" u="sng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TreckView</a:t>
            </a:r>
            <a:endParaRPr lang="cs-CZ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Sportypal</a:t>
            </a:r>
            <a:endParaRPr lang="cs-CZ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Garmin</a:t>
            </a:r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Connect</a:t>
            </a:r>
            <a:endParaRPr lang="cs-CZ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Nike+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RunKeeper</a:t>
            </a:r>
            <a:endParaRPr lang="cs-CZ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SportsTraqcker</a:t>
            </a:r>
            <a:endParaRPr lang="cs-CZ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Endomondo</a:t>
            </a:r>
            <a:endParaRPr lang="cs-CZ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Strava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MapMyRide</a:t>
            </a:r>
            <a:endParaRPr lang="cs-CZ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GPSies</a:t>
            </a:r>
            <a:endParaRPr lang="cs-CZ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HeiaHeia</a:t>
            </a:r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Runtastic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SportsTrackLive</a:t>
            </a:r>
            <a:endParaRPr lang="cs-CZ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Smartrunner</a:t>
            </a:r>
            <a:endParaRPr lang="cs-CZ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cs-CZ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</a:t>
            </a:r>
            <a:endParaRPr lang="cs-CZ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Ride</a:t>
            </a:r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PS</a:t>
            </a: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344B8CBA-BED4-715E-0266-5F9DD056E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1" t="74345" r="14400" b="3246"/>
          <a:stretch/>
        </p:blipFill>
        <p:spPr bwMode="auto">
          <a:xfrm>
            <a:off x="3023469" y="4218081"/>
            <a:ext cx="8788704" cy="229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A0D8019-0D90-A14B-25D1-E2181DF4F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25921" r="51200" b="41207"/>
          <a:stretch/>
        </p:blipFill>
        <p:spPr bwMode="auto">
          <a:xfrm>
            <a:off x="6843950" y="133275"/>
            <a:ext cx="4609625" cy="378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A4EA703-E922-4E81-6CC1-DE4B0682F6D7}"/>
              </a:ext>
            </a:extLst>
          </p:cNvPr>
          <p:cNvSpPr txBox="1"/>
          <p:nvPr/>
        </p:nvSpPr>
        <p:spPr>
          <a:xfrm>
            <a:off x="3680364" y="2951862"/>
            <a:ext cx="48788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Mapa trasy</a:t>
            </a:r>
          </a:p>
          <a:p>
            <a:pPr algn="ctr"/>
            <a:endParaRPr lang="cs-CZ" sz="2000" dirty="0"/>
          </a:p>
          <a:p>
            <a:pPr algn="ctr"/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algn="r"/>
            <a:r>
              <a:rPr lang="cs-CZ" sz="2000" b="1" dirty="0"/>
              <a:t>Nadmořská výška (m), </a:t>
            </a:r>
            <a:r>
              <a:rPr lang="cs-CZ" sz="2000" b="1" dirty="0">
                <a:solidFill>
                  <a:srgbClr val="0070C0"/>
                </a:solidFill>
              </a:rPr>
              <a:t>Rychlost (km/h)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3">
            <a:extLst>
              <a:ext uri="{FF2B5EF4-FFF2-40B4-BE49-F238E27FC236}">
                <a16:creationId xmlns:a16="http://schemas.microsoft.com/office/drawing/2014/main" id="{320B3A69-8D99-C0F7-0A50-23996A6F9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" y="163543"/>
            <a:ext cx="111328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Měření pohybu člověka v gravitačním poli Země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91CBFFC-76B8-467D-F229-11CBD8A38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0" t="9167" r="28387" b="9333"/>
          <a:stretch/>
        </p:blipFill>
        <p:spPr bwMode="auto">
          <a:xfrm>
            <a:off x="220384" y="2045156"/>
            <a:ext cx="2536011" cy="435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hytrý náramek Niceboy X-Fit Plus, černá">
            <a:extLst>
              <a:ext uri="{FF2B5EF4-FFF2-40B4-BE49-F238E27FC236}">
                <a16:creationId xmlns:a16="http://schemas.microsoft.com/office/drawing/2014/main" id="{CC5B09D3-75F0-78D7-A379-C68B5D5CF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r="17648" b="13143"/>
          <a:stretch/>
        </p:blipFill>
        <p:spPr bwMode="auto">
          <a:xfrm>
            <a:off x="2775565" y="2190918"/>
            <a:ext cx="3078608" cy="405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mlouváme se, popis obrázku chybí.">
            <a:extLst>
              <a:ext uri="{FF2B5EF4-FFF2-40B4-BE49-F238E27FC236}">
                <a16:creationId xmlns:a16="http://schemas.microsoft.com/office/drawing/2014/main" id="{70AACDEE-9C8C-D8ED-8ADF-FF02F75AE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997270" y="1611806"/>
            <a:ext cx="6098273" cy="521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AD6E451-A9A8-C2D5-D4F3-4DD497F88252}"/>
              </a:ext>
            </a:extLst>
          </p:cNvPr>
          <p:cNvSpPr txBox="1"/>
          <p:nvPr/>
        </p:nvSpPr>
        <p:spPr>
          <a:xfrm>
            <a:off x="327353" y="581987"/>
            <a:ext cx="115829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2400" b="1" dirty="0">
                <a:solidFill>
                  <a:schemeClr val="accent2"/>
                </a:solidFill>
                <a:latin typeface="+mn-lt"/>
              </a:rPr>
              <a:t>Krokoměry - Akcelerometry 2D/3D </a:t>
            </a:r>
            <a:r>
              <a:rPr lang="cs-CZ" altLang="cs-CZ" sz="2400" dirty="0">
                <a:latin typeface="+mn-lt"/>
              </a:rPr>
              <a:t>(hodinky, náramky, mobily)</a:t>
            </a:r>
          </a:p>
          <a:p>
            <a:pPr algn="ctr"/>
            <a:r>
              <a:rPr lang="cs-CZ" altLang="cs-CZ" sz="2400" dirty="0"/>
              <a:t>počet kroků, kadence, vzdálenost, sklon</a:t>
            </a:r>
            <a:r>
              <a:rPr lang="cs-CZ" altLang="cs-CZ" sz="2400" dirty="0">
                <a:latin typeface="+mn-lt"/>
              </a:rPr>
              <a:t> </a:t>
            </a:r>
            <a:endParaRPr lang="cs-CZ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13B60AE0-BD56-649F-F109-FFA3E423921A}"/>
              </a:ext>
            </a:extLst>
          </p:cNvPr>
          <p:cNvSpPr txBox="1"/>
          <p:nvPr/>
        </p:nvSpPr>
        <p:spPr>
          <a:xfrm>
            <a:off x="860803" y="223388"/>
            <a:ext cx="109701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AKCELEROMETRY </a:t>
            </a:r>
            <a:r>
              <a:rPr lang="cs-CZ" sz="2400" b="1" dirty="0"/>
              <a:t>přeměňují změnu rychlosti pohybu na měřitelný elektrický signál. </a:t>
            </a:r>
            <a:r>
              <a:rPr lang="cs-CZ" sz="2400" dirty="0"/>
              <a:t>Při měření 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statického zrychlení </a:t>
            </a:r>
            <a:r>
              <a:rPr lang="cs-CZ" sz="2400" dirty="0"/>
              <a:t>můžeme zjistit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úhel vychýlení vzhledem k zemskému povrhu</a:t>
            </a:r>
            <a:r>
              <a:rPr lang="cs-CZ" sz="2400" dirty="0"/>
              <a:t>. Při měření 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dynamického zrychlení </a:t>
            </a:r>
            <a:r>
              <a:rPr lang="cs-CZ" sz="2400" dirty="0"/>
              <a:t>zjišťujeme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pohyb</a:t>
            </a:r>
            <a:r>
              <a:rPr lang="cs-CZ" sz="2400" dirty="0"/>
              <a:t>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952AEE7-E76B-1EA5-3C9E-419C4D1D861D}"/>
              </a:ext>
            </a:extLst>
          </p:cNvPr>
          <p:cNvSpPr txBox="1"/>
          <p:nvPr/>
        </p:nvSpPr>
        <p:spPr>
          <a:xfrm>
            <a:off x="3234087" y="2783436"/>
            <a:ext cx="4851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>
                <a:solidFill>
                  <a:schemeClr val="accent1">
                    <a:lumMod val="75000"/>
                  </a:schemeClr>
                </a:solidFill>
              </a:rPr>
              <a:t>Kapacitní akcelerometry</a:t>
            </a:r>
          </a:p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Seismická hmota je připojena pružinami k substrátu a při pohybu dochází ke změně vzdálenosti desek.</a:t>
            </a:r>
            <a:endParaRPr lang="cs-CZ" sz="2400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8C183A3-072A-F81F-7244-58147B5EE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873" y="1561924"/>
            <a:ext cx="3224867" cy="2146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7A6871C-70A6-B37B-7E4F-3A653FD97CD6}"/>
              </a:ext>
            </a:extLst>
          </p:cNvPr>
          <p:cNvSpPr txBox="1"/>
          <p:nvPr/>
        </p:nvSpPr>
        <p:spPr>
          <a:xfrm>
            <a:off x="4467037" y="1501581"/>
            <a:ext cx="4026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u="sng" dirty="0"/>
              <a:t>Piezoelektrické akcelerometry</a:t>
            </a:r>
          </a:p>
          <a:p>
            <a:r>
              <a:rPr lang="cs-CZ" sz="2400" dirty="0"/>
              <a:t>Pohyb hmoty, který vyvolá sílu působící kolmo na </a:t>
            </a:r>
            <a:r>
              <a:rPr lang="cs-CZ" sz="2400" dirty="0" err="1"/>
              <a:t>piezokrystal</a:t>
            </a:r>
            <a:r>
              <a:rPr lang="cs-CZ" sz="2400" dirty="0"/>
              <a:t>.</a:t>
            </a:r>
          </a:p>
        </p:txBody>
      </p:sp>
      <p:pic>
        <p:nvPicPr>
          <p:cNvPr id="2050" name="Picture 2" descr="Měření vibrací pro diagnostiku opotřebení strojů | Automatizace.HW.cz">
            <a:extLst>
              <a:ext uri="{FF2B5EF4-FFF2-40B4-BE49-F238E27FC236}">
                <a16:creationId xmlns:a16="http://schemas.microsoft.com/office/drawing/2014/main" id="{EBCBE2E5-E202-649F-4AED-FFB0B05BF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09" y="4338668"/>
            <a:ext cx="7097184" cy="2383440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avity: I2C H3LIS200DL Triple Axis Accelerometer Sensor">
            <a:extLst>
              <a:ext uri="{FF2B5EF4-FFF2-40B4-BE49-F238E27FC236}">
                <a16:creationId xmlns:a16="http://schemas.microsoft.com/office/drawing/2014/main" id="{DBF2A3FF-AD3E-9FAE-0621-68301C992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13008" r="10468" b="14736"/>
          <a:stretch/>
        </p:blipFill>
        <p:spPr bwMode="auto">
          <a:xfrm>
            <a:off x="1924713" y="5452612"/>
            <a:ext cx="1389135" cy="126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ccelerometer in a smartphone : How it works? — Steemit">
            <a:extLst>
              <a:ext uri="{FF2B5EF4-FFF2-40B4-BE49-F238E27FC236}">
                <a16:creationId xmlns:a16="http://schemas.microsoft.com/office/drawing/2014/main" id="{227D4677-AABE-C5A2-C644-50E0465AF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4" y="1363286"/>
            <a:ext cx="3129584" cy="405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812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96566FE-A2C2-93F5-5CE0-6F240350F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4811" y="157122"/>
            <a:ext cx="2930435" cy="241543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C1F1F63-D1F8-B7A0-1706-A5DF0F139149}"/>
              </a:ext>
            </a:extLst>
          </p:cNvPr>
          <p:cNvSpPr txBox="1"/>
          <p:nvPr/>
        </p:nvSpPr>
        <p:spPr>
          <a:xfrm>
            <a:off x="256742" y="142693"/>
            <a:ext cx="88480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GYROSKOPY </a:t>
            </a:r>
            <a:r>
              <a:rPr lang="cs-CZ" sz="2400" dirty="0">
                <a:latin typeface="Times New Roman" panose="02020603050405020304" pitchFamily="18" charset="0"/>
              </a:rPr>
              <a:t>měří úhlovou rychlost</a:t>
            </a:r>
          </a:p>
          <a:p>
            <a:r>
              <a:rPr lang="cs-CZ" sz="2000" i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Mechanické </a:t>
            </a:r>
            <a:r>
              <a:rPr lang="cs-CZ" sz="2000" i="1" u="sng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gyroskopy: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 otáčejícího se kola si udržuje stejný směr – polohu v prostoru (dobré ložisko, 3 stupně závěsů).</a:t>
            </a:r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i="1" u="sng" strike="noStrike" baseline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Gyroskopy MEMS</a:t>
            </a:r>
            <a:r>
              <a:rPr lang="cs-CZ" sz="2000" b="1" i="1" strike="noStrike" baseline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trike="noStrike" baseline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Micro-Electro-Mechanical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Systems</a:t>
            </a:r>
            <a:r>
              <a:rPr lang="cs-CZ" sz="2000" strike="noStrike" baseline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otáčení tělesa (hodinky, mobil) působí zdánlivá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Coriolisova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síla (F) na vibrující hmotu (m) v senzoru. Plošky senzoru jsou elektrodami kondenzátorů. Jejich kapacita je úměrná působící síle a úhlové rychlosti otáčení tělesa. </a:t>
            </a:r>
            <a:endParaRPr lang="cs-CZ" sz="2000" b="1" i="0" u="none" strike="noStrike" baseline="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C5CB0295-4C38-7263-2431-816C2B941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555" y="2696138"/>
            <a:ext cx="4084482" cy="4084482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undefined">
            <a:extLst>
              <a:ext uri="{FF2B5EF4-FFF2-40B4-BE49-F238E27FC236}">
                <a16:creationId xmlns:a16="http://schemas.microsoft.com/office/drawing/2014/main" id="{02F87AB4-E065-FE6C-9FC5-9BF935190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76" y="3066570"/>
            <a:ext cx="6164000" cy="37140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21B7F4A-4AE9-AAC8-9C4E-EB2FF58243A0}"/>
              </a:ext>
            </a:extLst>
          </p:cNvPr>
          <p:cNvSpPr txBox="1"/>
          <p:nvPr/>
        </p:nvSpPr>
        <p:spPr>
          <a:xfrm>
            <a:off x="152649" y="4923595"/>
            <a:ext cx="188758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sz="2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cs-CZ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GYROSKOP</a:t>
            </a:r>
          </a:p>
          <a:p>
            <a:r>
              <a:rPr lang="cs-CZ" sz="2000" b="1" dirty="0"/>
              <a:t>AKCELEROMETR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88CE2D4B-4D83-7B78-3CA9-D967A50E4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7" y="2408812"/>
            <a:ext cx="2997823" cy="24154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41CFA2FD-49CC-C6F8-3ACF-0F7111047E6F}"/>
              </a:ext>
            </a:extLst>
          </p:cNvPr>
          <p:cNvCxnSpPr>
            <a:cxnSpLocks/>
          </p:cNvCxnSpPr>
          <p:nvPr/>
        </p:nvCxnSpPr>
        <p:spPr>
          <a:xfrm flipV="1">
            <a:off x="1554480" y="5585314"/>
            <a:ext cx="1340155" cy="145932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3A85B127-430C-048C-9173-FC275D65E312}"/>
              </a:ext>
            </a:extLst>
          </p:cNvPr>
          <p:cNvCxnSpPr>
            <a:cxnSpLocks/>
          </p:cNvCxnSpPr>
          <p:nvPr/>
        </p:nvCxnSpPr>
        <p:spPr>
          <a:xfrm flipV="1">
            <a:off x="1994510" y="5812587"/>
            <a:ext cx="657250" cy="20939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770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3" name="Obrázek 3">
            <a:extLst>
              <a:ext uri="{FF2B5EF4-FFF2-40B4-BE49-F238E27FC236}">
                <a16:creationId xmlns:a16="http://schemas.microsoft.com/office/drawing/2014/main" id="{8B50BBEA-9830-0617-64D6-0A3C5D456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472" y="1939842"/>
            <a:ext cx="2522079" cy="42532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-v profile results screen of My Jump. Optimal and actual F-v profiles, as well as F0, v0, Pmax and F-v imbalance are calculated. ">
            <a:extLst>
              <a:ext uri="{FF2B5EF4-FFF2-40B4-BE49-F238E27FC236}">
                <a16:creationId xmlns:a16="http://schemas.microsoft.com/office/drawing/2014/main" id="{D875C2EC-A818-E814-613F-C6487B1E9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894" y="1021581"/>
            <a:ext cx="3330305" cy="591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User interface of My Jump app. After a jump has been recorded, the user can navigate the video frame by frame to select the take-off and landing moments ">
            <a:extLst>
              <a:ext uri="{FF2B5EF4-FFF2-40B4-BE49-F238E27FC236}">
                <a16:creationId xmlns:a16="http://schemas.microsoft.com/office/drawing/2014/main" id="{86086F87-308A-6DA6-D3B8-2FDDD5CF0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10" y="1272071"/>
            <a:ext cx="2789229" cy="558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ovéPole 5">
            <a:extLst>
              <a:ext uri="{FF2B5EF4-FFF2-40B4-BE49-F238E27FC236}">
                <a16:creationId xmlns:a16="http://schemas.microsoft.com/office/drawing/2014/main" id="{CE6A228B-5CC0-84A1-6ACC-23CE4B4F9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697" y="190584"/>
            <a:ext cx="112183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chemeClr val="accent1">
                    <a:lumMod val="75000"/>
                  </a:schemeClr>
                </a:solidFill>
              </a:rPr>
              <a:t>Výskokové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 testy k hodnocení </a:t>
            </a:r>
            <a:r>
              <a:rPr lang="cs-CZ" altLang="cs-CZ" sz="2400" b="1" dirty="0">
                <a:solidFill>
                  <a:schemeClr val="accent2">
                    <a:lumMod val="50000"/>
                  </a:schemeClr>
                </a:solidFill>
              </a:rPr>
              <a:t>explozivního výkonu dolních končetin</a:t>
            </a:r>
          </a:p>
          <a:p>
            <a:pPr algn="ctr">
              <a:spcBef>
                <a:spcPct val="0"/>
              </a:spcBef>
              <a:buNone/>
            </a:pPr>
            <a:r>
              <a:rPr lang="cs-CZ" altLang="cs-CZ" sz="2400" dirty="0"/>
              <a:t>podle analýzy videozáznamu v mobilu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6FF1A1A-89FA-70C8-2759-7168FB9EB09B}"/>
              </a:ext>
            </a:extLst>
          </p:cNvPr>
          <p:cNvSpPr txBox="1"/>
          <p:nvPr/>
        </p:nvSpPr>
        <p:spPr>
          <a:xfrm>
            <a:off x="4609791" y="2401759"/>
            <a:ext cx="23368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VÝŠKA VÝSKOKU (cm)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4C99A08-97EF-F1E3-1E9E-45DC2E17E2D1}"/>
              </a:ext>
            </a:extLst>
          </p:cNvPr>
          <p:cNvSpPr txBox="1"/>
          <p:nvPr/>
        </p:nvSpPr>
        <p:spPr>
          <a:xfrm>
            <a:off x="9239480" y="4869522"/>
            <a:ext cx="1012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Výkon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A4F19DD-70C8-E6B7-50FC-700B407C8B98}"/>
              </a:ext>
            </a:extLst>
          </p:cNvPr>
          <p:cNvSpPr txBox="1"/>
          <p:nvPr/>
        </p:nvSpPr>
        <p:spPr>
          <a:xfrm>
            <a:off x="9239480" y="4319139"/>
            <a:ext cx="1012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Síla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2994</TotalTime>
  <Words>2544</Words>
  <Application>Microsoft Office PowerPoint</Application>
  <PresentationFormat>Širokoúhlá obrazovka</PresentationFormat>
  <Paragraphs>361</Paragraphs>
  <Slides>41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64" baseType="lpstr">
      <vt:lpstr>Arial</vt:lpstr>
      <vt:lpstr>Calibri</vt:lpstr>
      <vt:lpstr>Calibri Light</vt:lpstr>
      <vt:lpstr>Courier</vt:lpstr>
      <vt:lpstr>Droid Serif</vt:lpstr>
      <vt:lpstr>Gilroy</vt:lpstr>
      <vt:lpstr>Helvetica</vt:lpstr>
      <vt:lpstr>Helvetica Neue</vt:lpstr>
      <vt:lpstr>inherit</vt:lpstr>
      <vt:lpstr>LabGrotesque</vt:lpstr>
      <vt:lpstr>Linux Libertine</vt:lpstr>
      <vt:lpstr>MessinaSansWeb</vt:lpstr>
      <vt:lpstr>Monotype Corsiva</vt:lpstr>
      <vt:lpstr>Mulish</vt:lpstr>
      <vt:lpstr>Open Sans</vt:lpstr>
      <vt:lpstr>Roboto</vt:lpstr>
      <vt:lpstr>SamsungOne</vt:lpstr>
      <vt:lpstr>SamsungSharpSans</vt:lpstr>
      <vt:lpstr>SF Pro Display</vt:lpstr>
      <vt:lpstr>Times New Roman</vt:lpstr>
      <vt:lpstr>var(--chakra-fonts-body)</vt:lpstr>
      <vt:lpstr>Wingdings</vt:lpstr>
      <vt:lpstr>Motiv Office</vt:lpstr>
      <vt:lpstr>Aplikace se zaměřením na zdraví a pohybovou aktivitu  U3V MU, Jan Novotný, 2023-2025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  P_U3V1</dc:title>
  <dc:creator>Jan Novotný</dc:creator>
  <cp:lastModifiedBy>Jan Novotný</cp:lastModifiedBy>
  <cp:revision>355</cp:revision>
  <dcterms:created xsi:type="dcterms:W3CDTF">2023-09-22T08:52:28Z</dcterms:created>
  <dcterms:modified xsi:type="dcterms:W3CDTF">2025-03-26T15:26:45Z</dcterms:modified>
</cp:coreProperties>
</file>